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3"/>
  </p:notesMasterIdLst>
  <p:sldIdLst>
    <p:sldId id="591" r:id="rId2"/>
    <p:sldId id="592" r:id="rId3"/>
    <p:sldId id="593" r:id="rId4"/>
    <p:sldId id="595" r:id="rId5"/>
    <p:sldId id="596" r:id="rId6"/>
    <p:sldId id="597" r:id="rId7"/>
    <p:sldId id="598" r:id="rId8"/>
    <p:sldId id="599" r:id="rId9"/>
    <p:sldId id="600" r:id="rId10"/>
    <p:sldId id="601" r:id="rId11"/>
    <p:sldId id="603" r:id="rId12"/>
    <p:sldId id="604" r:id="rId13"/>
    <p:sldId id="605" r:id="rId14"/>
    <p:sldId id="606" r:id="rId15"/>
    <p:sldId id="607" r:id="rId16"/>
    <p:sldId id="608" r:id="rId17"/>
    <p:sldId id="609" r:id="rId18"/>
    <p:sldId id="610" r:id="rId19"/>
    <p:sldId id="611" r:id="rId20"/>
    <p:sldId id="612" r:id="rId21"/>
    <p:sldId id="613" r:id="rId22"/>
    <p:sldId id="614" r:id="rId23"/>
    <p:sldId id="615" r:id="rId24"/>
    <p:sldId id="616" r:id="rId25"/>
    <p:sldId id="617" r:id="rId26"/>
    <p:sldId id="624" r:id="rId27"/>
    <p:sldId id="625" r:id="rId28"/>
    <p:sldId id="618" r:id="rId29"/>
    <p:sldId id="619" r:id="rId30"/>
    <p:sldId id="620" r:id="rId31"/>
    <p:sldId id="621"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6549027671867456E-2"/>
          <c:y val="3.9941902687000728E-2"/>
          <c:w val="0.85404739260693607"/>
          <c:h val="0.84947992612034606"/>
        </c:manualLayout>
      </c:layout>
      <c:barChart>
        <c:barDir val="col"/>
        <c:grouping val="clustered"/>
        <c:varyColors val="0"/>
        <c:ser>
          <c:idx val="1"/>
          <c:order val="1"/>
          <c:tx>
            <c:v>GDP（亿元）</c:v>
          </c:tx>
          <c:spPr>
            <a:solidFill>
              <a:srgbClr val="FF0000"/>
            </a:solidFill>
            <a:ln w="0">
              <a:solidFill>
                <a:schemeClr val="accent1"/>
              </a:solidFill>
            </a:ln>
            <a:effectLst/>
          </c:spPr>
          <c:invertIfNegative val="0"/>
          <c:cat>
            <c:numRef>
              <c:f>Sheet1!$A$44:$A$70</c:f>
              <c:numCache>
                <c:formatCode>General</c:formatCode>
                <c:ptCount val="27"/>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numCache>
            </c:numRef>
          </c:cat>
          <c:val>
            <c:numRef>
              <c:f>Sheet1!$D$44:$D$70</c:f>
              <c:numCache>
                <c:formatCode>General</c:formatCode>
                <c:ptCount val="27"/>
                <c:pt idx="0">
                  <c:v>21782</c:v>
                </c:pt>
                <c:pt idx="1">
                  <c:v>26923</c:v>
                </c:pt>
                <c:pt idx="2">
                  <c:v>35334</c:v>
                </c:pt>
                <c:pt idx="3">
                  <c:v>48198</c:v>
                </c:pt>
                <c:pt idx="4">
                  <c:v>60794</c:v>
                </c:pt>
                <c:pt idx="5">
                  <c:v>71177</c:v>
                </c:pt>
                <c:pt idx="6">
                  <c:v>79429</c:v>
                </c:pt>
                <c:pt idx="7">
                  <c:v>84883</c:v>
                </c:pt>
                <c:pt idx="8">
                  <c:v>90187</c:v>
                </c:pt>
                <c:pt idx="9">
                  <c:v>99776</c:v>
                </c:pt>
                <c:pt idx="10">
                  <c:v>110270</c:v>
                </c:pt>
                <c:pt idx="11">
                  <c:v>121002</c:v>
                </c:pt>
                <c:pt idx="12">
                  <c:v>136564</c:v>
                </c:pt>
                <c:pt idx="13">
                  <c:v>160714</c:v>
                </c:pt>
                <c:pt idx="14">
                  <c:v>185896</c:v>
                </c:pt>
                <c:pt idx="15">
                  <c:v>217657</c:v>
                </c:pt>
                <c:pt idx="16">
                  <c:v>268019</c:v>
                </c:pt>
                <c:pt idx="17">
                  <c:v>316752</c:v>
                </c:pt>
                <c:pt idx="18">
                  <c:v>345629</c:v>
                </c:pt>
                <c:pt idx="19">
                  <c:v>408903</c:v>
                </c:pt>
                <c:pt idx="20">
                  <c:v>484124</c:v>
                </c:pt>
                <c:pt idx="21">
                  <c:v>534123</c:v>
                </c:pt>
                <c:pt idx="22">
                  <c:v>588019</c:v>
                </c:pt>
                <c:pt idx="23">
                  <c:v>634043</c:v>
                </c:pt>
                <c:pt idx="24">
                  <c:v>676708</c:v>
                </c:pt>
                <c:pt idx="25">
                  <c:v>744127</c:v>
                </c:pt>
                <c:pt idx="26">
                  <c:v>827122</c:v>
                </c:pt>
              </c:numCache>
            </c:numRef>
          </c:val>
        </c:ser>
        <c:dLbls>
          <c:showLegendKey val="0"/>
          <c:showVal val="0"/>
          <c:showCatName val="0"/>
          <c:showSerName val="0"/>
          <c:showPercent val="0"/>
          <c:showBubbleSize val="0"/>
        </c:dLbls>
        <c:gapWidth val="80"/>
        <c:axId val="396268016"/>
        <c:axId val="330185920"/>
      </c:barChart>
      <c:lineChart>
        <c:grouping val="standard"/>
        <c:varyColors val="0"/>
        <c:ser>
          <c:idx val="0"/>
          <c:order val="0"/>
          <c:tx>
            <c:v>GDP增长率（%）</c:v>
          </c:tx>
          <c:spPr>
            <a:ln w="28575" cap="rnd">
              <a:solidFill>
                <a:schemeClr val="accent1"/>
              </a:solidFill>
              <a:round/>
            </a:ln>
            <a:effectLst/>
          </c:spPr>
          <c:marker>
            <c:symbol val="none"/>
          </c:marker>
          <c:val>
            <c:numRef>
              <c:f>Sheet1!$C$44:$C$70</c:f>
              <c:numCache>
                <c:formatCode>General</c:formatCode>
                <c:ptCount val="27"/>
                <c:pt idx="0">
                  <c:v>9.1999999999999993</c:v>
                </c:pt>
                <c:pt idx="1">
                  <c:v>14.2</c:v>
                </c:pt>
                <c:pt idx="2">
                  <c:v>14</c:v>
                </c:pt>
                <c:pt idx="3">
                  <c:v>13.1</c:v>
                </c:pt>
                <c:pt idx="4">
                  <c:v>10.9</c:v>
                </c:pt>
                <c:pt idx="5">
                  <c:v>10</c:v>
                </c:pt>
                <c:pt idx="6">
                  <c:v>9.3000000000000007</c:v>
                </c:pt>
                <c:pt idx="7">
                  <c:v>7.8</c:v>
                </c:pt>
                <c:pt idx="8">
                  <c:v>7.6</c:v>
                </c:pt>
                <c:pt idx="9">
                  <c:v>8.4</c:v>
                </c:pt>
                <c:pt idx="10">
                  <c:v>8.3000000000000007</c:v>
                </c:pt>
                <c:pt idx="11">
                  <c:v>9.1</c:v>
                </c:pt>
                <c:pt idx="12">
                  <c:v>10</c:v>
                </c:pt>
                <c:pt idx="13">
                  <c:v>10.1</c:v>
                </c:pt>
                <c:pt idx="14">
                  <c:v>11.3</c:v>
                </c:pt>
                <c:pt idx="15">
                  <c:v>12.7</c:v>
                </c:pt>
                <c:pt idx="16">
                  <c:v>14.2</c:v>
                </c:pt>
                <c:pt idx="17">
                  <c:v>9.6</c:v>
                </c:pt>
                <c:pt idx="18">
                  <c:v>9.1</c:v>
                </c:pt>
                <c:pt idx="19">
                  <c:v>10.3</c:v>
                </c:pt>
                <c:pt idx="20">
                  <c:v>9.1999999999999993</c:v>
                </c:pt>
                <c:pt idx="21">
                  <c:v>7.8</c:v>
                </c:pt>
                <c:pt idx="22">
                  <c:v>7.7</c:v>
                </c:pt>
                <c:pt idx="23">
                  <c:v>7.4</c:v>
                </c:pt>
                <c:pt idx="24">
                  <c:v>6.9</c:v>
                </c:pt>
                <c:pt idx="25">
                  <c:v>6.7</c:v>
                </c:pt>
                <c:pt idx="26">
                  <c:v>6.9</c:v>
                </c:pt>
              </c:numCache>
            </c:numRef>
          </c:val>
          <c:smooth val="0"/>
        </c:ser>
        <c:dLbls>
          <c:showLegendKey val="0"/>
          <c:showVal val="0"/>
          <c:showCatName val="0"/>
          <c:showSerName val="0"/>
          <c:showPercent val="0"/>
          <c:showBubbleSize val="0"/>
        </c:dLbls>
        <c:marker val="1"/>
        <c:smooth val="0"/>
        <c:axId val="187824576"/>
        <c:axId val="398723904"/>
      </c:lineChart>
      <c:catAx>
        <c:axId val="39626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0185920"/>
        <c:crosses val="autoZero"/>
        <c:auto val="1"/>
        <c:lblAlgn val="ctr"/>
        <c:lblOffset val="100"/>
        <c:noMultiLvlLbl val="0"/>
      </c:catAx>
      <c:valAx>
        <c:axId val="330185920"/>
        <c:scaling>
          <c:orientation val="minMax"/>
          <c:min val="1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6268016"/>
        <c:crosses val="autoZero"/>
        <c:crossBetween val="between"/>
      </c:valAx>
      <c:catAx>
        <c:axId val="187824576"/>
        <c:scaling>
          <c:orientation val="minMax"/>
        </c:scaling>
        <c:delete val="1"/>
        <c:axPos val="b"/>
        <c:majorTickMark val="out"/>
        <c:minorTickMark val="none"/>
        <c:tickLblPos val="nextTo"/>
        <c:crossAx val="398723904"/>
        <c:crosses val="autoZero"/>
        <c:auto val="1"/>
        <c:lblAlgn val="ctr"/>
        <c:lblOffset val="100"/>
        <c:noMultiLvlLbl val="0"/>
      </c:catAx>
      <c:valAx>
        <c:axId val="398723904"/>
        <c:scaling>
          <c:orientation val="minMax"/>
          <c:min val="4"/>
        </c:scaling>
        <c:delete val="0"/>
        <c:axPos val="r"/>
        <c:numFmt formatCode="General" sourceLinked="1"/>
        <c:majorTickMark val="out"/>
        <c:minorTickMark val="none"/>
        <c:tickLblPos val="nextTo"/>
        <c:spPr>
          <a:ln w="9525">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824576"/>
        <c:crosses val="max"/>
        <c:crossBetween val="between"/>
      </c:valAx>
      <c:spPr>
        <a:noFill/>
        <a:ln w="25400">
          <a:noFill/>
        </a:ln>
      </c:spPr>
    </c:plotArea>
    <c:legend>
      <c:legendPos val="r"/>
      <c:layout>
        <c:manualLayout>
          <c:xMode val="edge"/>
          <c:yMode val="edge"/>
          <c:x val="0.28622846761190862"/>
          <c:y val="3.9579109152150675E-2"/>
          <c:w val="0.36453779784599832"/>
          <c:h val="6.1004180033051414E-2"/>
        </c:manualLayout>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e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e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emf"/><Relationship Id="rId5" Type="http://schemas.openxmlformats.org/officeDocument/2006/relationships/image" Target="../media/image30.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26051E3F-C0E7-4B35-B8EA-814360410586}" type="slidenum">
              <a:rPr lang="en-US" altLang="zh-CN"/>
              <a:pPr>
                <a:defRPr/>
              </a:pPr>
              <a:t>‹#›</a:t>
            </a:fld>
            <a:endParaRPr lang="en-US" altLang="zh-CN"/>
          </a:p>
        </p:txBody>
      </p:sp>
    </p:spTree>
    <p:extLst>
      <p:ext uri="{BB962C8B-B14F-4D97-AF65-F5344CB8AC3E}">
        <p14:creationId xmlns:p14="http://schemas.microsoft.com/office/powerpoint/2010/main" val="3624442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8D1483-1E57-4154-9388-F458414359B5}" type="slidenum">
              <a:rPr lang="en-US" altLang="zh-CN" smtClean="0">
                <a:latin typeface="Tahoma" panose="020B0604030504040204" pitchFamily="34" charset="0"/>
              </a:rPr>
              <a:pPr>
                <a:spcBef>
                  <a:spcPct val="0"/>
                </a:spcBef>
              </a:pPr>
              <a:t>27</a:t>
            </a:fld>
            <a:endParaRPr lang="en-US" altLang="zh-CN" smtClean="0">
              <a:latin typeface="Tahoma" panose="020B060403050404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0586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38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4638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fld id="{9C83F8C1-922C-47F5-8CF4-E30593730D18}" type="datetime1">
              <a:rPr lang="zh-CN" altLang="en-US" smtClean="0"/>
              <a:pPr>
                <a:defRPr/>
              </a:pPr>
              <a:t>2018/12/23</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zh-CN" altLang="en-US" smtClean="0"/>
              <a:t>第八讲   宏观经济调控政策</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smtClean="0"/>
            </a:lvl1pPr>
          </a:lstStyle>
          <a:p>
            <a:pPr>
              <a:defRPr/>
            </a:pPr>
            <a:fld id="{C20D42A5-FE95-4DAD-BC92-C34A317441D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7932C9E1-9226-4B3E-9521-3C80432DBBE2}" type="datetime1">
              <a:rPr lang="zh-CN" altLang="en-US" smtClean="0"/>
              <a:pPr>
                <a:defRPr/>
              </a:pPr>
              <a:t>2018/12/23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38B4B38E-DED5-40AB-B448-484B9FC16FA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38391C18-F043-4358-9DD0-34069DC1870F}" type="datetime1">
              <a:rPr lang="zh-CN" altLang="en-US" smtClean="0"/>
              <a:pPr>
                <a:defRPr/>
              </a:pPr>
              <a:t>2018/12/23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87DA86-2FC1-4A09-BDD9-B97009CF26D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D2E3BF62-0C9F-4532-871C-50418ED61B43}" type="datetime1">
              <a:rPr lang="zh-CN" altLang="en-US" smtClean="0"/>
              <a:pPr>
                <a:defRPr/>
              </a:pPr>
              <a:t>2018/12/23</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189D4047-AA6E-425E-A65A-0D26727AA55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81075"/>
            <a:ext cx="8229600" cy="436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9"/>
          <p:cNvSpPr>
            <a:spLocks noGrp="1" noChangeArrowheads="1"/>
          </p:cNvSpPr>
          <p:nvPr>
            <p:ph type="sldNum" sz="quarter" idx="10"/>
          </p:nvPr>
        </p:nvSpPr>
        <p:spPr/>
        <p:txBody>
          <a:bodyPr/>
          <a:lstStyle>
            <a:lvl1pPr>
              <a:defRPr/>
            </a:lvl1pPr>
          </a:lstStyle>
          <a:p>
            <a:fld id="{80D9F515-1BB7-45F8-913F-834AE9658A90}" type="slidenum">
              <a:rPr lang="en-GB" altLang="zh-CN"/>
              <a:pPr/>
              <a:t>‹#›</a:t>
            </a:fld>
            <a:endParaRPr lang="en-GB" altLang="zh-CN"/>
          </a:p>
        </p:txBody>
      </p:sp>
    </p:spTree>
    <p:extLst>
      <p:ext uri="{BB962C8B-B14F-4D97-AF65-F5344CB8AC3E}">
        <p14:creationId xmlns:p14="http://schemas.microsoft.com/office/powerpoint/2010/main" val="1364594362"/>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E847B1D-1576-4502-8532-802CE98415EF}" type="datetime1">
              <a:rPr lang="zh-CN" altLang="en-US" smtClean="0"/>
              <a:pPr>
                <a:defRPr/>
              </a:pPr>
              <a:t>2018/12/23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17741CD0-23B6-40A2-8994-9BE513E79A7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91E906F8-71DE-49A7-B77F-48595A925DDD}" type="datetime1">
              <a:rPr lang="zh-CN" altLang="en-US" smtClean="0"/>
              <a:pPr>
                <a:defRPr/>
              </a:pPr>
              <a:t>2018/12/23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D6EEABC-E1FC-4922-950E-F7D39963F20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67EB15D1-FC1E-4A0A-BFC0-428D08CE78B8}" type="datetime1">
              <a:rPr lang="zh-CN" altLang="en-US" smtClean="0"/>
              <a:pPr>
                <a:defRPr/>
              </a:pPr>
              <a:t>2018/12/23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67004D9-84A8-4565-AF35-6559E68F4F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AA6251ED-9CDF-42BC-BFB2-3D6B08B8F1A8}" type="datetime1">
              <a:rPr lang="zh-CN" altLang="en-US" smtClean="0"/>
              <a:pPr>
                <a:defRPr/>
              </a:pPr>
              <a:t>2018/12/23</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9F7266AA-7182-4841-9110-3D0AD46F33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68438BB9-7800-4908-9B73-093065659B62}" type="datetime1">
              <a:rPr lang="zh-CN" altLang="en-US" smtClean="0"/>
              <a:pPr>
                <a:defRPr/>
              </a:pPr>
              <a:t>2018/12/23</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AADC7D6-D28A-4CD0-86AF-42D7275F9B7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57B338E7-C14F-4D61-9994-BACC82C3FCC2}" type="datetime1">
              <a:rPr lang="zh-CN" altLang="en-US" smtClean="0"/>
              <a:pPr>
                <a:defRPr/>
              </a:pPr>
              <a:t>2018/12/23</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5FC3E80-0015-413D-A258-B19EFED73B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E6EBC50F-0970-4561-8BCD-4E9D0AEE00E3}" type="datetime1">
              <a:rPr lang="zh-CN" altLang="en-US" smtClean="0"/>
              <a:pPr>
                <a:defRPr/>
              </a:pPr>
              <a:t>2018/12/23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2636DD-7279-4F68-81FF-F7A8F94ED25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F0D8D41-3F51-43B1-BFF5-FA97F40D2601}" type="datetime1">
              <a:rPr lang="zh-CN" altLang="en-US" smtClean="0"/>
              <a:pPr>
                <a:defRPr/>
              </a:pPr>
              <a:t>2018/12/23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smtClean="0"/>
              <a:t>第八讲   宏观经济调控政策</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32D6752-A98A-4EDE-B69F-3B4B6B4F56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5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46285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628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fld id="{5A86B290-DFE3-4DAF-AD94-7292A19A4D08}" type="datetime1">
              <a:rPr lang="zh-CN" altLang="en-US" smtClean="0"/>
              <a:pPr>
                <a:defRPr/>
              </a:pPr>
              <a:t>2018/12/23</a:t>
            </a:fld>
            <a:endParaRPr lang="en-US" altLang="zh-CN"/>
          </a:p>
        </p:txBody>
      </p:sp>
      <p:sp>
        <p:nvSpPr>
          <p:cNvPr id="4628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zh-CN" altLang="en-US" smtClean="0"/>
              <a:t>第八讲   宏观经济调控政策</a:t>
            </a:r>
            <a:endParaRPr lang="en-US" altLang="zh-CN"/>
          </a:p>
        </p:txBody>
      </p:sp>
      <p:sp>
        <p:nvSpPr>
          <p:cNvPr id="4628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04305C7E-FA70-4B7A-BD63-FB9C99412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7" r:id="rId13"/>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image" Target="../media/image14.wmf"/><Relationship Id="rId12" Type="http://schemas.openxmlformats.org/officeDocument/2006/relationships/oleObject" Target="../embeddings/oleObject17.bin"/><Relationship Id="rId17" Type="http://schemas.openxmlformats.org/officeDocument/2006/relationships/image" Target="../media/image19.emf"/><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slide" Target="slide4.xml"/><Relationship Id="rId15" Type="http://schemas.openxmlformats.org/officeDocument/2006/relationships/image" Target="../media/image18.emf"/><Relationship Id="rId10" Type="http://schemas.openxmlformats.org/officeDocument/2006/relationships/oleObject" Target="../embeddings/oleObject16.bin"/><Relationship Id="rId4" Type="http://schemas.openxmlformats.org/officeDocument/2006/relationships/image" Target="../media/image13.wmf"/><Relationship Id="rId9" Type="http://schemas.openxmlformats.org/officeDocument/2006/relationships/image" Target="../media/image15.wmf"/><Relationship Id="rId1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0.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emf"/><Relationship Id="rId9"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emf"/><Relationship Id="rId5" Type="http://schemas.openxmlformats.org/officeDocument/2006/relationships/oleObject" Target="../embeddings/Microsoft_Word_97_-_2003___1.doc"/><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wmf"/><Relationship Id="rId3" Type="http://schemas.openxmlformats.org/officeDocument/2006/relationships/slide" Target="slide4.xml"/><Relationship Id="rId7" Type="http://schemas.openxmlformats.org/officeDocument/2006/relationships/image" Target="../media/image33.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3.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wmf"/><Relationship Id="rId1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slide" Target="slide4.xml"/><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EECEC7F-898F-4FB9-9C4F-E8D47233D279}" type="slidenum">
              <a:rPr lang="en-GB" altLang="zh-CN" sz="1200" b="0">
                <a:solidFill>
                  <a:schemeClr val="bg1"/>
                </a:solidFill>
              </a:rPr>
              <a:pPr/>
              <a:t>1</a:t>
            </a:fld>
            <a:endParaRPr lang="en-GB" altLang="zh-CN" sz="1200" b="0">
              <a:solidFill>
                <a:schemeClr val="bg1"/>
              </a:solidFill>
            </a:endParaRPr>
          </a:p>
        </p:txBody>
      </p:sp>
      <p:sp>
        <p:nvSpPr>
          <p:cNvPr id="2053" name="Comment 5"/>
          <p:cNvSpPr>
            <a:spLocks noChangeArrowheads="1"/>
          </p:cNvSpPr>
          <p:nvPr/>
        </p:nvSpPr>
        <p:spPr bwMode="auto">
          <a:xfrm>
            <a:off x="2339752" y="2554772"/>
            <a:ext cx="5400675" cy="2953013"/>
          </a:xfrm>
          <a:prstGeom prst="rect">
            <a:avLst/>
          </a:prstGeom>
          <a:noFill/>
          <a:ln w="9525">
            <a:noFill/>
            <a:miter lim="800000"/>
            <a:headEnd type="none" w="sm" len="sm"/>
            <a:tailEnd type="none" w="sm" len="sm"/>
          </a:ln>
          <a:effectLst>
            <a:outerShdw dist="17961" dir="2700000" algn="ctr" rotWithShape="0">
              <a:srgbClr val="B2B2B2"/>
            </a:outerShdw>
          </a:effectLst>
        </p:spPr>
        <p:txBody>
          <a:bodyPr/>
          <a:lstStyle/>
          <a:p>
            <a:pPr eaLnBrk="0" hangingPunct="0">
              <a:spcBef>
                <a:spcPts val="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.1 </a:t>
            </a:r>
            <a:r>
              <a:rPr lang="zh-CN" altLang="en-US" sz="3200" dirty="0">
                <a:solidFill>
                  <a:srgbClr val="336699"/>
                </a:solidFill>
                <a:latin typeface="微软雅黑" pitchFamily="34" charset="-122"/>
                <a:ea typeface="微软雅黑" pitchFamily="34" charset="-122"/>
                <a:cs typeface="Times New Roman" pitchFamily="18" charset="0"/>
              </a:rPr>
              <a:t>经济增长概述</a:t>
            </a:r>
          </a:p>
          <a:p>
            <a:pPr eaLnBrk="0" hangingPunct="0">
              <a:spcBef>
                <a:spcPts val="180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.2</a:t>
            </a:r>
            <a:r>
              <a:rPr lang="en-US" altLang="zh-CN" sz="3200" dirty="0" smtClean="0">
                <a:solidFill>
                  <a:srgbClr val="336699"/>
                </a:solidFill>
                <a:latin typeface="微软雅黑" pitchFamily="34" charset="-122"/>
                <a:ea typeface="微软雅黑" pitchFamily="34" charset="-122"/>
                <a:cs typeface="Times New Roman" pitchFamily="18" charset="0"/>
              </a:rPr>
              <a:t>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新古典增长模型</a:t>
            </a:r>
          </a:p>
          <a:p>
            <a:pPr eaLnBrk="0" hangingPunct="0">
              <a:spcBef>
                <a:spcPts val="180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.3 </a:t>
            </a:r>
            <a:r>
              <a:rPr lang="zh-CN" altLang="en-US"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内生增长理论</a:t>
            </a:r>
            <a:endPar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a:p>
            <a:pPr eaLnBrk="0" hangingPunct="0">
              <a:spcBef>
                <a:spcPts val="1800"/>
              </a:spcBef>
              <a:defRPr/>
            </a:pPr>
            <a:r>
              <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8</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.4 </a:t>
            </a:r>
            <a:r>
              <a:rPr lang="zh-CN" altLang="en-US"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经验运用</a:t>
            </a:r>
            <a:endParaRPr lang="en-US" altLang="zh-CN" sz="3200" dirty="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endParaRPr>
          </a:p>
        </p:txBody>
      </p:sp>
      <p:grpSp>
        <p:nvGrpSpPr>
          <p:cNvPr id="24580" name="Group 404"/>
          <p:cNvGrpSpPr>
            <a:grpSpLocks/>
          </p:cNvGrpSpPr>
          <p:nvPr/>
        </p:nvGrpSpPr>
        <p:grpSpPr bwMode="auto">
          <a:xfrm>
            <a:off x="250825" y="5229225"/>
            <a:ext cx="727075" cy="955675"/>
            <a:chOff x="5171" y="2672"/>
            <a:chExt cx="511" cy="669"/>
          </a:xfrm>
        </p:grpSpPr>
        <p:sp>
          <p:nvSpPr>
            <p:cNvPr id="24582" name="Freeform 405"/>
            <p:cNvSpPr>
              <a:spLocks/>
            </p:cNvSpPr>
            <p:nvPr/>
          </p:nvSpPr>
          <p:spPr bwMode="auto">
            <a:xfrm>
              <a:off x="5241" y="3314"/>
              <a:ext cx="217" cy="21"/>
            </a:xfrm>
            <a:custGeom>
              <a:avLst/>
              <a:gdLst>
                <a:gd name="T0" fmla="*/ 1 w 434"/>
                <a:gd name="T1" fmla="*/ 1 h 42"/>
                <a:gd name="T2" fmla="*/ 1 w 434"/>
                <a:gd name="T3" fmla="*/ 1 h 42"/>
                <a:gd name="T4" fmla="*/ 1 w 434"/>
                <a:gd name="T5" fmla="*/ 1 h 42"/>
                <a:gd name="T6" fmla="*/ 1 w 434"/>
                <a:gd name="T7" fmla="*/ 1 h 42"/>
                <a:gd name="T8" fmla="*/ 1 w 434"/>
                <a:gd name="T9" fmla="*/ 1 h 42"/>
                <a:gd name="T10" fmla="*/ 1 w 434"/>
                <a:gd name="T11" fmla="*/ 1 h 42"/>
                <a:gd name="T12" fmla="*/ 1 w 434"/>
                <a:gd name="T13" fmla="*/ 1 h 42"/>
                <a:gd name="T14" fmla="*/ 1 w 434"/>
                <a:gd name="T15" fmla="*/ 1 h 42"/>
                <a:gd name="T16" fmla="*/ 1 w 434"/>
                <a:gd name="T17" fmla="*/ 1 h 42"/>
                <a:gd name="T18" fmla="*/ 1 w 434"/>
                <a:gd name="T19" fmla="*/ 1 h 42"/>
                <a:gd name="T20" fmla="*/ 1 w 434"/>
                <a:gd name="T21" fmla="*/ 1 h 42"/>
                <a:gd name="T22" fmla="*/ 1 w 434"/>
                <a:gd name="T23" fmla="*/ 1 h 42"/>
                <a:gd name="T24" fmla="*/ 1 w 434"/>
                <a:gd name="T25" fmla="*/ 0 h 42"/>
                <a:gd name="T26" fmla="*/ 1 w 434"/>
                <a:gd name="T27" fmla="*/ 0 h 42"/>
                <a:gd name="T28" fmla="*/ 1 w 434"/>
                <a:gd name="T29" fmla="*/ 1 h 42"/>
                <a:gd name="T30" fmla="*/ 1 w 434"/>
                <a:gd name="T31" fmla="*/ 1 h 42"/>
                <a:gd name="T32" fmla="*/ 1 w 434"/>
                <a:gd name="T33" fmla="*/ 1 h 42"/>
                <a:gd name="T34" fmla="*/ 1 w 434"/>
                <a:gd name="T35" fmla="*/ 1 h 42"/>
                <a:gd name="T36" fmla="*/ 1 w 434"/>
                <a:gd name="T37" fmla="*/ 1 h 42"/>
                <a:gd name="T38" fmla="*/ 1 w 434"/>
                <a:gd name="T39" fmla="*/ 1 h 42"/>
                <a:gd name="T40" fmla="*/ 1 w 434"/>
                <a:gd name="T41" fmla="*/ 1 h 42"/>
                <a:gd name="T42" fmla="*/ 1 w 434"/>
                <a:gd name="T43" fmla="*/ 1 h 42"/>
                <a:gd name="T44" fmla="*/ 1 w 434"/>
                <a:gd name="T45" fmla="*/ 1 h 42"/>
                <a:gd name="T46" fmla="*/ 1 w 434"/>
                <a:gd name="T47" fmla="*/ 1 h 42"/>
                <a:gd name="T48" fmla="*/ 1 w 434"/>
                <a:gd name="T49" fmla="*/ 1 h 42"/>
                <a:gd name="T50" fmla="*/ 1 w 434"/>
                <a:gd name="T51" fmla="*/ 1 h 42"/>
                <a:gd name="T52" fmla="*/ 1 w 434"/>
                <a:gd name="T53" fmla="*/ 1 h 42"/>
                <a:gd name="T54" fmla="*/ 1 w 434"/>
                <a:gd name="T55" fmla="*/ 1 h 42"/>
                <a:gd name="T56" fmla="*/ 1 w 434"/>
                <a:gd name="T57" fmla="*/ 1 h 42"/>
                <a:gd name="T58" fmla="*/ 1 w 434"/>
                <a:gd name="T59" fmla="*/ 1 h 42"/>
                <a:gd name="T60" fmla="*/ 1 w 434"/>
                <a:gd name="T61" fmla="*/ 1 h 42"/>
                <a:gd name="T62" fmla="*/ 1 w 434"/>
                <a:gd name="T63" fmla="*/ 1 h 42"/>
                <a:gd name="T64" fmla="*/ 1 w 434"/>
                <a:gd name="T65" fmla="*/ 1 h 42"/>
                <a:gd name="T66" fmla="*/ 1 w 434"/>
                <a:gd name="T67" fmla="*/ 1 h 42"/>
                <a:gd name="T68" fmla="*/ 1 w 434"/>
                <a:gd name="T69" fmla="*/ 1 h 42"/>
                <a:gd name="T70" fmla="*/ 1 w 434"/>
                <a:gd name="T71" fmla="*/ 1 h 42"/>
                <a:gd name="T72" fmla="*/ 1 w 434"/>
                <a:gd name="T73" fmla="*/ 1 h 42"/>
                <a:gd name="T74" fmla="*/ 1 w 434"/>
                <a:gd name="T75" fmla="*/ 1 h 42"/>
                <a:gd name="T76" fmla="*/ 1 w 434"/>
                <a:gd name="T77" fmla="*/ 1 h 42"/>
                <a:gd name="T78" fmla="*/ 1 w 434"/>
                <a:gd name="T79" fmla="*/ 1 h 42"/>
                <a:gd name="T80" fmla="*/ 1 w 434"/>
                <a:gd name="T81" fmla="*/ 1 h 42"/>
                <a:gd name="T82" fmla="*/ 1 w 434"/>
                <a:gd name="T83" fmla="*/ 1 h 42"/>
                <a:gd name="T84" fmla="*/ 1 w 434"/>
                <a:gd name="T85" fmla="*/ 1 h 42"/>
                <a:gd name="T86" fmla="*/ 1 w 434"/>
                <a:gd name="T87" fmla="*/ 1 h 42"/>
                <a:gd name="T88" fmla="*/ 1 w 434"/>
                <a:gd name="T89" fmla="*/ 1 h 42"/>
                <a:gd name="T90" fmla="*/ 1 w 434"/>
                <a:gd name="T91" fmla="*/ 1 h 42"/>
                <a:gd name="T92" fmla="*/ 1 w 434"/>
                <a:gd name="T93" fmla="*/ 1 h 42"/>
                <a:gd name="T94" fmla="*/ 1 w 434"/>
                <a:gd name="T95" fmla="*/ 1 h 42"/>
                <a:gd name="T96" fmla="*/ 1 w 434"/>
                <a:gd name="T97" fmla="*/ 1 h 42"/>
                <a:gd name="T98" fmla="*/ 1 w 434"/>
                <a:gd name="T99" fmla="*/ 1 h 42"/>
                <a:gd name="T100" fmla="*/ 1 w 434"/>
                <a:gd name="T101" fmla="*/ 1 h 42"/>
                <a:gd name="T102" fmla="*/ 1 w 434"/>
                <a:gd name="T103" fmla="*/ 1 h 42"/>
                <a:gd name="T104" fmla="*/ 1 w 434"/>
                <a:gd name="T105" fmla="*/ 1 h 42"/>
                <a:gd name="T106" fmla="*/ 1 w 434"/>
                <a:gd name="T107" fmla="*/ 1 h 42"/>
                <a:gd name="T108" fmla="*/ 1 w 434"/>
                <a:gd name="T109" fmla="*/ 1 h 42"/>
                <a:gd name="T110" fmla="*/ 1 w 434"/>
                <a:gd name="T111" fmla="*/ 1 h 42"/>
                <a:gd name="T112" fmla="*/ 1 w 434"/>
                <a:gd name="T113" fmla="*/ 1 h 42"/>
                <a:gd name="T114" fmla="*/ 1 w 434"/>
                <a:gd name="T115" fmla="*/ 1 h 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34"/>
                <a:gd name="T175" fmla="*/ 0 h 42"/>
                <a:gd name="T176" fmla="*/ 434 w 434"/>
                <a:gd name="T177" fmla="*/ 42 h 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34" h="42">
                  <a:moveTo>
                    <a:pt x="0" y="15"/>
                  </a:moveTo>
                  <a:lnTo>
                    <a:pt x="6" y="13"/>
                  </a:lnTo>
                  <a:lnTo>
                    <a:pt x="15" y="12"/>
                  </a:lnTo>
                  <a:lnTo>
                    <a:pt x="28" y="11"/>
                  </a:lnTo>
                  <a:lnTo>
                    <a:pt x="43" y="10"/>
                  </a:lnTo>
                  <a:lnTo>
                    <a:pt x="57" y="9"/>
                  </a:lnTo>
                  <a:lnTo>
                    <a:pt x="69" y="8"/>
                  </a:lnTo>
                  <a:lnTo>
                    <a:pt x="79" y="7"/>
                  </a:lnTo>
                  <a:lnTo>
                    <a:pt x="84" y="7"/>
                  </a:lnTo>
                  <a:lnTo>
                    <a:pt x="81" y="5"/>
                  </a:lnTo>
                  <a:lnTo>
                    <a:pt x="76" y="4"/>
                  </a:lnTo>
                  <a:lnTo>
                    <a:pt x="72" y="2"/>
                  </a:lnTo>
                  <a:lnTo>
                    <a:pt x="67" y="2"/>
                  </a:lnTo>
                  <a:lnTo>
                    <a:pt x="82" y="1"/>
                  </a:lnTo>
                  <a:lnTo>
                    <a:pt x="105" y="1"/>
                  </a:lnTo>
                  <a:lnTo>
                    <a:pt x="131" y="1"/>
                  </a:lnTo>
                  <a:lnTo>
                    <a:pt x="161" y="2"/>
                  </a:lnTo>
                  <a:lnTo>
                    <a:pt x="189" y="3"/>
                  </a:lnTo>
                  <a:lnTo>
                    <a:pt x="214" y="4"/>
                  </a:lnTo>
                  <a:lnTo>
                    <a:pt x="233" y="4"/>
                  </a:lnTo>
                  <a:lnTo>
                    <a:pt x="243" y="3"/>
                  </a:lnTo>
                  <a:lnTo>
                    <a:pt x="247" y="3"/>
                  </a:lnTo>
                  <a:lnTo>
                    <a:pt x="251" y="2"/>
                  </a:lnTo>
                  <a:lnTo>
                    <a:pt x="258" y="1"/>
                  </a:lnTo>
                  <a:lnTo>
                    <a:pt x="265" y="0"/>
                  </a:lnTo>
                  <a:lnTo>
                    <a:pt x="272" y="0"/>
                  </a:lnTo>
                  <a:lnTo>
                    <a:pt x="280" y="0"/>
                  </a:lnTo>
                  <a:lnTo>
                    <a:pt x="287" y="0"/>
                  </a:lnTo>
                  <a:lnTo>
                    <a:pt x="293" y="1"/>
                  </a:lnTo>
                  <a:lnTo>
                    <a:pt x="291" y="2"/>
                  </a:lnTo>
                  <a:lnTo>
                    <a:pt x="290" y="2"/>
                  </a:lnTo>
                  <a:lnTo>
                    <a:pt x="289" y="3"/>
                  </a:lnTo>
                  <a:lnTo>
                    <a:pt x="288" y="4"/>
                  </a:lnTo>
                  <a:lnTo>
                    <a:pt x="293" y="5"/>
                  </a:lnTo>
                  <a:lnTo>
                    <a:pt x="298" y="8"/>
                  </a:lnTo>
                  <a:lnTo>
                    <a:pt x="303" y="9"/>
                  </a:lnTo>
                  <a:lnTo>
                    <a:pt x="306" y="10"/>
                  </a:lnTo>
                  <a:lnTo>
                    <a:pt x="310" y="10"/>
                  </a:lnTo>
                  <a:lnTo>
                    <a:pt x="317" y="10"/>
                  </a:lnTo>
                  <a:lnTo>
                    <a:pt x="326" y="11"/>
                  </a:lnTo>
                  <a:lnTo>
                    <a:pt x="337" y="11"/>
                  </a:lnTo>
                  <a:lnTo>
                    <a:pt x="349" y="12"/>
                  </a:lnTo>
                  <a:lnTo>
                    <a:pt x="360" y="13"/>
                  </a:lnTo>
                  <a:lnTo>
                    <a:pt x="371" y="15"/>
                  </a:lnTo>
                  <a:lnTo>
                    <a:pt x="379" y="16"/>
                  </a:lnTo>
                  <a:lnTo>
                    <a:pt x="387" y="17"/>
                  </a:lnTo>
                  <a:lnTo>
                    <a:pt x="396" y="19"/>
                  </a:lnTo>
                  <a:lnTo>
                    <a:pt x="404" y="20"/>
                  </a:lnTo>
                  <a:lnTo>
                    <a:pt x="413" y="21"/>
                  </a:lnTo>
                  <a:lnTo>
                    <a:pt x="421" y="23"/>
                  </a:lnTo>
                  <a:lnTo>
                    <a:pt x="427" y="24"/>
                  </a:lnTo>
                  <a:lnTo>
                    <a:pt x="432" y="25"/>
                  </a:lnTo>
                  <a:lnTo>
                    <a:pt x="434" y="26"/>
                  </a:lnTo>
                  <a:lnTo>
                    <a:pt x="433" y="27"/>
                  </a:lnTo>
                  <a:lnTo>
                    <a:pt x="430" y="30"/>
                  </a:lnTo>
                  <a:lnTo>
                    <a:pt x="424" y="31"/>
                  </a:lnTo>
                  <a:lnTo>
                    <a:pt x="417" y="32"/>
                  </a:lnTo>
                  <a:lnTo>
                    <a:pt x="410" y="34"/>
                  </a:lnTo>
                  <a:lnTo>
                    <a:pt x="403" y="34"/>
                  </a:lnTo>
                  <a:lnTo>
                    <a:pt x="397" y="35"/>
                  </a:lnTo>
                  <a:lnTo>
                    <a:pt x="393" y="35"/>
                  </a:lnTo>
                  <a:lnTo>
                    <a:pt x="388" y="35"/>
                  </a:lnTo>
                  <a:lnTo>
                    <a:pt x="382" y="35"/>
                  </a:lnTo>
                  <a:lnTo>
                    <a:pt x="374" y="35"/>
                  </a:lnTo>
                  <a:lnTo>
                    <a:pt x="365" y="35"/>
                  </a:lnTo>
                  <a:lnTo>
                    <a:pt x="356" y="35"/>
                  </a:lnTo>
                  <a:lnTo>
                    <a:pt x="348" y="35"/>
                  </a:lnTo>
                  <a:lnTo>
                    <a:pt x="340" y="36"/>
                  </a:lnTo>
                  <a:lnTo>
                    <a:pt x="335" y="36"/>
                  </a:lnTo>
                  <a:lnTo>
                    <a:pt x="331" y="38"/>
                  </a:lnTo>
                  <a:lnTo>
                    <a:pt x="324" y="38"/>
                  </a:lnTo>
                  <a:lnTo>
                    <a:pt x="316" y="38"/>
                  </a:lnTo>
                  <a:lnTo>
                    <a:pt x="306" y="39"/>
                  </a:lnTo>
                  <a:lnTo>
                    <a:pt x="296" y="39"/>
                  </a:lnTo>
                  <a:lnTo>
                    <a:pt x="288" y="39"/>
                  </a:lnTo>
                  <a:lnTo>
                    <a:pt x="280" y="38"/>
                  </a:lnTo>
                  <a:lnTo>
                    <a:pt x="274" y="38"/>
                  </a:lnTo>
                  <a:lnTo>
                    <a:pt x="268" y="36"/>
                  </a:lnTo>
                  <a:lnTo>
                    <a:pt x="260" y="36"/>
                  </a:lnTo>
                  <a:lnTo>
                    <a:pt x="251" y="36"/>
                  </a:lnTo>
                  <a:lnTo>
                    <a:pt x="242" y="38"/>
                  </a:lnTo>
                  <a:lnTo>
                    <a:pt x="233" y="38"/>
                  </a:lnTo>
                  <a:lnTo>
                    <a:pt x="225" y="39"/>
                  </a:lnTo>
                  <a:lnTo>
                    <a:pt x="218" y="40"/>
                  </a:lnTo>
                  <a:lnTo>
                    <a:pt x="214" y="40"/>
                  </a:lnTo>
                  <a:lnTo>
                    <a:pt x="210" y="40"/>
                  </a:lnTo>
                  <a:lnTo>
                    <a:pt x="203" y="40"/>
                  </a:lnTo>
                  <a:lnTo>
                    <a:pt x="194" y="41"/>
                  </a:lnTo>
                  <a:lnTo>
                    <a:pt x="184" y="41"/>
                  </a:lnTo>
                  <a:lnTo>
                    <a:pt x="175" y="42"/>
                  </a:lnTo>
                  <a:lnTo>
                    <a:pt x="167" y="42"/>
                  </a:lnTo>
                  <a:lnTo>
                    <a:pt x="160" y="42"/>
                  </a:lnTo>
                  <a:lnTo>
                    <a:pt x="157" y="41"/>
                  </a:lnTo>
                  <a:lnTo>
                    <a:pt x="153" y="41"/>
                  </a:lnTo>
                  <a:lnTo>
                    <a:pt x="148" y="41"/>
                  </a:lnTo>
                  <a:lnTo>
                    <a:pt x="140" y="41"/>
                  </a:lnTo>
                  <a:lnTo>
                    <a:pt x="130" y="42"/>
                  </a:lnTo>
                  <a:lnTo>
                    <a:pt x="121" y="42"/>
                  </a:lnTo>
                  <a:lnTo>
                    <a:pt x="113" y="42"/>
                  </a:lnTo>
                  <a:lnTo>
                    <a:pt x="105" y="42"/>
                  </a:lnTo>
                  <a:lnTo>
                    <a:pt x="99" y="41"/>
                  </a:lnTo>
                  <a:lnTo>
                    <a:pt x="91" y="39"/>
                  </a:lnTo>
                  <a:lnTo>
                    <a:pt x="84" y="38"/>
                  </a:lnTo>
                  <a:lnTo>
                    <a:pt x="80" y="38"/>
                  </a:lnTo>
                  <a:lnTo>
                    <a:pt x="75" y="38"/>
                  </a:lnTo>
                  <a:lnTo>
                    <a:pt x="68" y="36"/>
                  </a:lnTo>
                  <a:lnTo>
                    <a:pt x="59" y="35"/>
                  </a:lnTo>
                  <a:lnTo>
                    <a:pt x="50" y="32"/>
                  </a:lnTo>
                  <a:lnTo>
                    <a:pt x="44" y="30"/>
                  </a:lnTo>
                  <a:lnTo>
                    <a:pt x="38" y="27"/>
                  </a:lnTo>
                  <a:lnTo>
                    <a:pt x="31" y="26"/>
                  </a:lnTo>
                  <a:lnTo>
                    <a:pt x="23" y="24"/>
                  </a:lnTo>
                  <a:lnTo>
                    <a:pt x="19" y="24"/>
                  </a:lnTo>
                  <a:lnTo>
                    <a:pt x="14" y="23"/>
                  </a:lnTo>
                  <a:lnTo>
                    <a:pt x="8" y="20"/>
                  </a:lnTo>
                  <a:lnTo>
                    <a:pt x="3" y="17"/>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3" name="Freeform 406"/>
            <p:cNvSpPr>
              <a:spLocks/>
            </p:cNvSpPr>
            <p:nvPr/>
          </p:nvSpPr>
          <p:spPr bwMode="auto">
            <a:xfrm>
              <a:off x="5223" y="2947"/>
              <a:ext cx="55" cy="76"/>
            </a:xfrm>
            <a:custGeom>
              <a:avLst/>
              <a:gdLst>
                <a:gd name="T0" fmla="*/ 1 w 110"/>
                <a:gd name="T1" fmla="*/ 0 h 151"/>
                <a:gd name="T2" fmla="*/ 1 w 110"/>
                <a:gd name="T3" fmla="*/ 1 h 151"/>
                <a:gd name="T4" fmla="*/ 1 w 110"/>
                <a:gd name="T5" fmla="*/ 1 h 151"/>
                <a:gd name="T6" fmla="*/ 1 w 110"/>
                <a:gd name="T7" fmla="*/ 1 h 151"/>
                <a:gd name="T8" fmla="*/ 1 w 110"/>
                <a:gd name="T9" fmla="*/ 1 h 151"/>
                <a:gd name="T10" fmla="*/ 1 w 110"/>
                <a:gd name="T11" fmla="*/ 1 h 151"/>
                <a:gd name="T12" fmla="*/ 1 w 110"/>
                <a:gd name="T13" fmla="*/ 1 h 151"/>
                <a:gd name="T14" fmla="*/ 1 w 110"/>
                <a:gd name="T15" fmla="*/ 1 h 151"/>
                <a:gd name="T16" fmla="*/ 1 w 110"/>
                <a:gd name="T17" fmla="*/ 1 h 151"/>
                <a:gd name="T18" fmla="*/ 1 w 110"/>
                <a:gd name="T19" fmla="*/ 1 h 151"/>
                <a:gd name="T20" fmla="*/ 1 w 110"/>
                <a:gd name="T21" fmla="*/ 1 h 151"/>
                <a:gd name="T22" fmla="*/ 1 w 110"/>
                <a:gd name="T23" fmla="*/ 1 h 151"/>
                <a:gd name="T24" fmla="*/ 1 w 110"/>
                <a:gd name="T25" fmla="*/ 1 h 151"/>
                <a:gd name="T26" fmla="*/ 1 w 110"/>
                <a:gd name="T27" fmla="*/ 1 h 151"/>
                <a:gd name="T28" fmla="*/ 1 w 110"/>
                <a:gd name="T29" fmla="*/ 1 h 151"/>
                <a:gd name="T30" fmla="*/ 1 w 110"/>
                <a:gd name="T31" fmla="*/ 1 h 151"/>
                <a:gd name="T32" fmla="*/ 0 w 110"/>
                <a:gd name="T33" fmla="*/ 1 h 151"/>
                <a:gd name="T34" fmla="*/ 1 w 110"/>
                <a:gd name="T35" fmla="*/ 1 h 151"/>
                <a:gd name="T36" fmla="*/ 1 w 110"/>
                <a:gd name="T37" fmla="*/ 1 h 151"/>
                <a:gd name="T38" fmla="*/ 1 w 110"/>
                <a:gd name="T39" fmla="*/ 1 h 151"/>
                <a:gd name="T40" fmla="*/ 1 w 110"/>
                <a:gd name="T41" fmla="*/ 1 h 151"/>
                <a:gd name="T42" fmla="*/ 1 w 110"/>
                <a:gd name="T43" fmla="*/ 1 h 151"/>
                <a:gd name="T44" fmla="*/ 1 w 110"/>
                <a:gd name="T45" fmla="*/ 1 h 151"/>
                <a:gd name="T46" fmla="*/ 1 w 110"/>
                <a:gd name="T47" fmla="*/ 1 h 151"/>
                <a:gd name="T48" fmla="*/ 1 w 110"/>
                <a:gd name="T49" fmla="*/ 0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51"/>
                <a:gd name="T77" fmla="*/ 110 w 110"/>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51">
                  <a:moveTo>
                    <a:pt x="110" y="0"/>
                  </a:moveTo>
                  <a:lnTo>
                    <a:pt x="107" y="34"/>
                  </a:lnTo>
                  <a:lnTo>
                    <a:pt x="102" y="67"/>
                  </a:lnTo>
                  <a:lnTo>
                    <a:pt x="94" y="102"/>
                  </a:lnTo>
                  <a:lnTo>
                    <a:pt x="81" y="134"/>
                  </a:lnTo>
                  <a:lnTo>
                    <a:pt x="78" y="141"/>
                  </a:lnTo>
                  <a:lnTo>
                    <a:pt x="76" y="147"/>
                  </a:lnTo>
                  <a:lnTo>
                    <a:pt x="71" y="150"/>
                  </a:lnTo>
                  <a:lnTo>
                    <a:pt x="64" y="151"/>
                  </a:lnTo>
                  <a:lnTo>
                    <a:pt x="59" y="151"/>
                  </a:lnTo>
                  <a:lnTo>
                    <a:pt x="54" y="151"/>
                  </a:lnTo>
                  <a:lnTo>
                    <a:pt x="46" y="151"/>
                  </a:lnTo>
                  <a:lnTo>
                    <a:pt x="38" y="150"/>
                  </a:lnTo>
                  <a:lnTo>
                    <a:pt x="28" y="150"/>
                  </a:lnTo>
                  <a:lnTo>
                    <a:pt x="18" y="150"/>
                  </a:lnTo>
                  <a:lnTo>
                    <a:pt x="9" y="150"/>
                  </a:lnTo>
                  <a:lnTo>
                    <a:pt x="0" y="150"/>
                  </a:lnTo>
                  <a:lnTo>
                    <a:pt x="25" y="147"/>
                  </a:lnTo>
                  <a:lnTo>
                    <a:pt x="46" y="141"/>
                  </a:lnTo>
                  <a:lnTo>
                    <a:pt x="61" y="132"/>
                  </a:lnTo>
                  <a:lnTo>
                    <a:pt x="73" y="118"/>
                  </a:lnTo>
                  <a:lnTo>
                    <a:pt x="82" y="99"/>
                  </a:lnTo>
                  <a:lnTo>
                    <a:pt x="92" y="74"/>
                  </a:lnTo>
                  <a:lnTo>
                    <a:pt x="100" y="41"/>
                  </a:lnTo>
                  <a:lnTo>
                    <a:pt x="1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4" name="Freeform 407"/>
            <p:cNvSpPr>
              <a:spLocks/>
            </p:cNvSpPr>
            <p:nvPr/>
          </p:nvSpPr>
          <p:spPr bwMode="auto">
            <a:xfrm>
              <a:off x="5180" y="2799"/>
              <a:ext cx="98" cy="234"/>
            </a:xfrm>
            <a:custGeom>
              <a:avLst/>
              <a:gdLst>
                <a:gd name="T0" fmla="*/ 0 w 197"/>
                <a:gd name="T1" fmla="*/ 1 h 467"/>
                <a:gd name="T2" fmla="*/ 0 w 197"/>
                <a:gd name="T3" fmla="*/ 1 h 467"/>
                <a:gd name="T4" fmla="*/ 0 w 197"/>
                <a:gd name="T5" fmla="*/ 1 h 467"/>
                <a:gd name="T6" fmla="*/ 0 w 197"/>
                <a:gd name="T7" fmla="*/ 1 h 467"/>
                <a:gd name="T8" fmla="*/ 0 w 197"/>
                <a:gd name="T9" fmla="*/ 1 h 467"/>
                <a:gd name="T10" fmla="*/ 0 w 197"/>
                <a:gd name="T11" fmla="*/ 1 h 467"/>
                <a:gd name="T12" fmla="*/ 0 w 197"/>
                <a:gd name="T13" fmla="*/ 1 h 467"/>
                <a:gd name="T14" fmla="*/ 0 w 197"/>
                <a:gd name="T15" fmla="*/ 1 h 467"/>
                <a:gd name="T16" fmla="*/ 0 w 197"/>
                <a:gd name="T17" fmla="*/ 1 h 467"/>
                <a:gd name="T18" fmla="*/ 0 w 197"/>
                <a:gd name="T19" fmla="*/ 1 h 467"/>
                <a:gd name="T20" fmla="*/ 0 w 197"/>
                <a:gd name="T21" fmla="*/ 1 h 467"/>
                <a:gd name="T22" fmla="*/ 0 w 197"/>
                <a:gd name="T23" fmla="*/ 1 h 467"/>
                <a:gd name="T24" fmla="*/ 0 w 197"/>
                <a:gd name="T25" fmla="*/ 1 h 467"/>
                <a:gd name="T26" fmla="*/ 0 w 197"/>
                <a:gd name="T27" fmla="*/ 1 h 467"/>
                <a:gd name="T28" fmla="*/ 0 w 197"/>
                <a:gd name="T29" fmla="*/ 1 h 467"/>
                <a:gd name="T30" fmla="*/ 0 w 197"/>
                <a:gd name="T31" fmla="*/ 1 h 467"/>
                <a:gd name="T32" fmla="*/ 0 w 197"/>
                <a:gd name="T33" fmla="*/ 1 h 467"/>
                <a:gd name="T34" fmla="*/ 0 w 197"/>
                <a:gd name="T35" fmla="*/ 1 h 467"/>
                <a:gd name="T36" fmla="*/ 0 w 197"/>
                <a:gd name="T37" fmla="*/ 1 h 467"/>
                <a:gd name="T38" fmla="*/ 0 w 197"/>
                <a:gd name="T39" fmla="*/ 1 h 467"/>
                <a:gd name="T40" fmla="*/ 0 w 197"/>
                <a:gd name="T41" fmla="*/ 1 h 467"/>
                <a:gd name="T42" fmla="*/ 0 w 197"/>
                <a:gd name="T43" fmla="*/ 1 h 467"/>
                <a:gd name="T44" fmla="*/ 0 w 197"/>
                <a:gd name="T45" fmla="*/ 1 h 467"/>
                <a:gd name="T46" fmla="*/ 0 w 197"/>
                <a:gd name="T47" fmla="*/ 1 h 467"/>
                <a:gd name="T48" fmla="*/ 0 w 197"/>
                <a:gd name="T49" fmla="*/ 1 h 467"/>
                <a:gd name="T50" fmla="*/ 0 w 197"/>
                <a:gd name="T51" fmla="*/ 1 h 467"/>
                <a:gd name="T52" fmla="*/ 0 w 197"/>
                <a:gd name="T53" fmla="*/ 1 h 467"/>
                <a:gd name="T54" fmla="*/ 0 w 197"/>
                <a:gd name="T55" fmla="*/ 1 h 467"/>
                <a:gd name="T56" fmla="*/ 0 w 197"/>
                <a:gd name="T57" fmla="*/ 1 h 467"/>
                <a:gd name="T58" fmla="*/ 0 w 197"/>
                <a:gd name="T59" fmla="*/ 1 h 467"/>
                <a:gd name="T60" fmla="*/ 0 w 197"/>
                <a:gd name="T61" fmla="*/ 1 h 467"/>
                <a:gd name="T62" fmla="*/ 0 w 197"/>
                <a:gd name="T63" fmla="*/ 1 h 467"/>
                <a:gd name="T64" fmla="*/ 0 w 197"/>
                <a:gd name="T65" fmla="*/ 1 h 467"/>
                <a:gd name="T66" fmla="*/ 0 w 197"/>
                <a:gd name="T67" fmla="*/ 1 h 467"/>
                <a:gd name="T68" fmla="*/ 0 w 197"/>
                <a:gd name="T69" fmla="*/ 1 h 467"/>
                <a:gd name="T70" fmla="*/ 0 w 197"/>
                <a:gd name="T71" fmla="*/ 1 h 467"/>
                <a:gd name="T72" fmla="*/ 0 w 197"/>
                <a:gd name="T73" fmla="*/ 1 h 467"/>
                <a:gd name="T74" fmla="*/ 0 w 197"/>
                <a:gd name="T75" fmla="*/ 1 h 467"/>
                <a:gd name="T76" fmla="*/ 0 w 197"/>
                <a:gd name="T77" fmla="*/ 1 h 467"/>
                <a:gd name="T78" fmla="*/ 0 w 197"/>
                <a:gd name="T79" fmla="*/ 1 h 467"/>
                <a:gd name="T80" fmla="*/ 0 w 197"/>
                <a:gd name="T81" fmla="*/ 1 h 467"/>
                <a:gd name="T82" fmla="*/ 0 w 197"/>
                <a:gd name="T83" fmla="*/ 1 h 467"/>
                <a:gd name="T84" fmla="*/ 0 w 197"/>
                <a:gd name="T85" fmla="*/ 1 h 467"/>
                <a:gd name="T86" fmla="*/ 0 w 197"/>
                <a:gd name="T87" fmla="*/ 1 h 467"/>
                <a:gd name="T88" fmla="*/ 0 w 197"/>
                <a:gd name="T89" fmla="*/ 1 h 4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7"/>
                <a:gd name="T136" fmla="*/ 0 h 467"/>
                <a:gd name="T137" fmla="*/ 197 w 197"/>
                <a:gd name="T138" fmla="*/ 467 h 4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7" h="467">
                  <a:moveTo>
                    <a:pt x="67" y="423"/>
                  </a:moveTo>
                  <a:lnTo>
                    <a:pt x="68" y="412"/>
                  </a:lnTo>
                  <a:lnTo>
                    <a:pt x="68" y="394"/>
                  </a:lnTo>
                  <a:lnTo>
                    <a:pt x="68" y="378"/>
                  </a:lnTo>
                  <a:lnTo>
                    <a:pt x="68" y="367"/>
                  </a:lnTo>
                  <a:lnTo>
                    <a:pt x="68" y="366"/>
                  </a:lnTo>
                  <a:lnTo>
                    <a:pt x="69" y="361"/>
                  </a:lnTo>
                  <a:lnTo>
                    <a:pt x="72" y="356"/>
                  </a:lnTo>
                  <a:lnTo>
                    <a:pt x="73" y="350"/>
                  </a:lnTo>
                  <a:lnTo>
                    <a:pt x="74" y="341"/>
                  </a:lnTo>
                  <a:lnTo>
                    <a:pt x="74" y="329"/>
                  </a:lnTo>
                  <a:lnTo>
                    <a:pt x="73" y="317"/>
                  </a:lnTo>
                  <a:lnTo>
                    <a:pt x="72" y="308"/>
                  </a:lnTo>
                  <a:lnTo>
                    <a:pt x="68" y="318"/>
                  </a:lnTo>
                  <a:lnTo>
                    <a:pt x="67" y="336"/>
                  </a:lnTo>
                  <a:lnTo>
                    <a:pt x="67" y="354"/>
                  </a:lnTo>
                  <a:lnTo>
                    <a:pt x="68" y="367"/>
                  </a:lnTo>
                  <a:lnTo>
                    <a:pt x="68" y="378"/>
                  </a:lnTo>
                  <a:lnTo>
                    <a:pt x="68" y="394"/>
                  </a:lnTo>
                  <a:lnTo>
                    <a:pt x="68" y="412"/>
                  </a:lnTo>
                  <a:lnTo>
                    <a:pt x="67" y="423"/>
                  </a:lnTo>
                  <a:lnTo>
                    <a:pt x="66" y="431"/>
                  </a:lnTo>
                  <a:lnTo>
                    <a:pt x="64" y="444"/>
                  </a:lnTo>
                  <a:lnTo>
                    <a:pt x="61" y="457"/>
                  </a:lnTo>
                  <a:lnTo>
                    <a:pt x="60" y="466"/>
                  </a:lnTo>
                  <a:lnTo>
                    <a:pt x="57" y="467"/>
                  </a:lnTo>
                  <a:lnTo>
                    <a:pt x="53" y="467"/>
                  </a:lnTo>
                  <a:lnTo>
                    <a:pt x="50" y="467"/>
                  </a:lnTo>
                  <a:lnTo>
                    <a:pt x="46" y="467"/>
                  </a:lnTo>
                  <a:lnTo>
                    <a:pt x="41" y="467"/>
                  </a:lnTo>
                  <a:lnTo>
                    <a:pt x="35" y="467"/>
                  </a:lnTo>
                  <a:lnTo>
                    <a:pt x="29" y="467"/>
                  </a:lnTo>
                  <a:lnTo>
                    <a:pt x="23" y="467"/>
                  </a:lnTo>
                  <a:lnTo>
                    <a:pt x="19" y="466"/>
                  </a:lnTo>
                  <a:lnTo>
                    <a:pt x="14" y="466"/>
                  </a:lnTo>
                  <a:lnTo>
                    <a:pt x="9" y="465"/>
                  </a:lnTo>
                  <a:lnTo>
                    <a:pt x="7" y="465"/>
                  </a:lnTo>
                  <a:lnTo>
                    <a:pt x="4" y="462"/>
                  </a:lnTo>
                  <a:lnTo>
                    <a:pt x="1" y="459"/>
                  </a:lnTo>
                  <a:lnTo>
                    <a:pt x="1" y="455"/>
                  </a:lnTo>
                  <a:lnTo>
                    <a:pt x="1" y="451"/>
                  </a:lnTo>
                  <a:lnTo>
                    <a:pt x="1" y="442"/>
                  </a:lnTo>
                  <a:lnTo>
                    <a:pt x="1" y="427"/>
                  </a:lnTo>
                  <a:lnTo>
                    <a:pt x="1" y="411"/>
                  </a:lnTo>
                  <a:lnTo>
                    <a:pt x="0" y="399"/>
                  </a:lnTo>
                  <a:lnTo>
                    <a:pt x="0" y="391"/>
                  </a:lnTo>
                  <a:lnTo>
                    <a:pt x="0" y="379"/>
                  </a:lnTo>
                  <a:lnTo>
                    <a:pt x="0" y="369"/>
                  </a:lnTo>
                  <a:lnTo>
                    <a:pt x="0" y="361"/>
                  </a:lnTo>
                  <a:lnTo>
                    <a:pt x="0" y="352"/>
                  </a:lnTo>
                  <a:lnTo>
                    <a:pt x="3" y="340"/>
                  </a:lnTo>
                  <a:lnTo>
                    <a:pt x="4" y="329"/>
                  </a:lnTo>
                  <a:lnTo>
                    <a:pt x="5" y="321"/>
                  </a:lnTo>
                  <a:lnTo>
                    <a:pt x="5" y="314"/>
                  </a:lnTo>
                  <a:lnTo>
                    <a:pt x="4" y="307"/>
                  </a:lnTo>
                  <a:lnTo>
                    <a:pt x="3" y="300"/>
                  </a:lnTo>
                  <a:lnTo>
                    <a:pt x="1" y="294"/>
                  </a:lnTo>
                  <a:lnTo>
                    <a:pt x="0" y="285"/>
                  </a:lnTo>
                  <a:lnTo>
                    <a:pt x="0" y="274"/>
                  </a:lnTo>
                  <a:lnTo>
                    <a:pt x="1" y="261"/>
                  </a:lnTo>
                  <a:lnTo>
                    <a:pt x="4" y="249"/>
                  </a:lnTo>
                  <a:lnTo>
                    <a:pt x="8" y="231"/>
                  </a:lnTo>
                  <a:lnTo>
                    <a:pt x="13" y="208"/>
                  </a:lnTo>
                  <a:lnTo>
                    <a:pt x="16" y="190"/>
                  </a:lnTo>
                  <a:lnTo>
                    <a:pt x="18" y="178"/>
                  </a:lnTo>
                  <a:lnTo>
                    <a:pt x="19" y="169"/>
                  </a:lnTo>
                  <a:lnTo>
                    <a:pt x="19" y="154"/>
                  </a:lnTo>
                  <a:lnTo>
                    <a:pt x="19" y="140"/>
                  </a:lnTo>
                  <a:lnTo>
                    <a:pt x="19" y="131"/>
                  </a:lnTo>
                  <a:lnTo>
                    <a:pt x="20" y="124"/>
                  </a:lnTo>
                  <a:lnTo>
                    <a:pt x="21" y="115"/>
                  </a:lnTo>
                  <a:lnTo>
                    <a:pt x="23" y="107"/>
                  </a:lnTo>
                  <a:lnTo>
                    <a:pt x="24" y="101"/>
                  </a:lnTo>
                  <a:lnTo>
                    <a:pt x="28" y="88"/>
                  </a:lnTo>
                  <a:lnTo>
                    <a:pt x="36" y="65"/>
                  </a:lnTo>
                  <a:lnTo>
                    <a:pt x="44" y="41"/>
                  </a:lnTo>
                  <a:lnTo>
                    <a:pt x="51" y="25"/>
                  </a:lnTo>
                  <a:lnTo>
                    <a:pt x="58" y="22"/>
                  </a:lnTo>
                  <a:lnTo>
                    <a:pt x="67" y="19"/>
                  </a:lnTo>
                  <a:lnTo>
                    <a:pt x="77" y="17"/>
                  </a:lnTo>
                  <a:lnTo>
                    <a:pt x="88" y="15"/>
                  </a:lnTo>
                  <a:lnTo>
                    <a:pt x="99" y="12"/>
                  </a:lnTo>
                  <a:lnTo>
                    <a:pt x="108" y="11"/>
                  </a:lnTo>
                  <a:lnTo>
                    <a:pt x="116" y="11"/>
                  </a:lnTo>
                  <a:lnTo>
                    <a:pt x="121" y="10"/>
                  </a:lnTo>
                  <a:lnTo>
                    <a:pt x="129" y="9"/>
                  </a:lnTo>
                  <a:lnTo>
                    <a:pt x="138" y="5"/>
                  </a:lnTo>
                  <a:lnTo>
                    <a:pt x="148" y="2"/>
                  </a:lnTo>
                  <a:lnTo>
                    <a:pt x="154" y="0"/>
                  </a:lnTo>
                  <a:lnTo>
                    <a:pt x="153" y="2"/>
                  </a:lnTo>
                  <a:lnTo>
                    <a:pt x="151" y="4"/>
                  </a:lnTo>
                  <a:lnTo>
                    <a:pt x="150" y="5"/>
                  </a:lnTo>
                  <a:lnTo>
                    <a:pt x="148" y="9"/>
                  </a:lnTo>
                  <a:lnTo>
                    <a:pt x="145" y="17"/>
                  </a:lnTo>
                  <a:lnTo>
                    <a:pt x="141" y="31"/>
                  </a:lnTo>
                  <a:lnTo>
                    <a:pt x="136" y="45"/>
                  </a:lnTo>
                  <a:lnTo>
                    <a:pt x="133" y="54"/>
                  </a:lnTo>
                  <a:lnTo>
                    <a:pt x="135" y="56"/>
                  </a:lnTo>
                  <a:lnTo>
                    <a:pt x="140" y="58"/>
                  </a:lnTo>
                  <a:lnTo>
                    <a:pt x="144" y="61"/>
                  </a:lnTo>
                  <a:lnTo>
                    <a:pt x="148" y="63"/>
                  </a:lnTo>
                  <a:lnTo>
                    <a:pt x="151" y="83"/>
                  </a:lnTo>
                  <a:lnTo>
                    <a:pt x="161" y="114"/>
                  </a:lnTo>
                  <a:lnTo>
                    <a:pt x="172" y="147"/>
                  </a:lnTo>
                  <a:lnTo>
                    <a:pt x="181" y="173"/>
                  </a:lnTo>
                  <a:lnTo>
                    <a:pt x="187" y="193"/>
                  </a:lnTo>
                  <a:lnTo>
                    <a:pt x="191" y="215"/>
                  </a:lnTo>
                  <a:lnTo>
                    <a:pt x="195" y="238"/>
                  </a:lnTo>
                  <a:lnTo>
                    <a:pt x="196" y="260"/>
                  </a:lnTo>
                  <a:lnTo>
                    <a:pt x="197" y="269"/>
                  </a:lnTo>
                  <a:lnTo>
                    <a:pt x="197" y="279"/>
                  </a:lnTo>
                  <a:lnTo>
                    <a:pt x="197" y="287"/>
                  </a:lnTo>
                  <a:lnTo>
                    <a:pt x="197" y="295"/>
                  </a:lnTo>
                  <a:lnTo>
                    <a:pt x="194" y="329"/>
                  </a:lnTo>
                  <a:lnTo>
                    <a:pt x="189" y="362"/>
                  </a:lnTo>
                  <a:lnTo>
                    <a:pt x="181" y="397"/>
                  </a:lnTo>
                  <a:lnTo>
                    <a:pt x="168" y="429"/>
                  </a:lnTo>
                  <a:lnTo>
                    <a:pt x="165" y="436"/>
                  </a:lnTo>
                  <a:lnTo>
                    <a:pt x="163" y="442"/>
                  </a:lnTo>
                  <a:lnTo>
                    <a:pt x="158" y="445"/>
                  </a:lnTo>
                  <a:lnTo>
                    <a:pt x="151" y="446"/>
                  </a:lnTo>
                  <a:lnTo>
                    <a:pt x="146" y="446"/>
                  </a:lnTo>
                  <a:lnTo>
                    <a:pt x="141" y="446"/>
                  </a:lnTo>
                  <a:lnTo>
                    <a:pt x="133" y="446"/>
                  </a:lnTo>
                  <a:lnTo>
                    <a:pt x="125" y="445"/>
                  </a:lnTo>
                  <a:lnTo>
                    <a:pt x="115" y="445"/>
                  </a:lnTo>
                  <a:lnTo>
                    <a:pt x="105" y="445"/>
                  </a:lnTo>
                  <a:lnTo>
                    <a:pt x="96" y="445"/>
                  </a:lnTo>
                  <a:lnTo>
                    <a:pt x="87" y="445"/>
                  </a:lnTo>
                  <a:lnTo>
                    <a:pt x="81" y="445"/>
                  </a:lnTo>
                  <a:lnTo>
                    <a:pt x="75" y="445"/>
                  </a:lnTo>
                  <a:lnTo>
                    <a:pt x="70" y="445"/>
                  </a:lnTo>
                  <a:lnTo>
                    <a:pt x="66" y="445"/>
                  </a:lnTo>
                  <a:lnTo>
                    <a:pt x="67" y="440"/>
                  </a:lnTo>
                  <a:lnTo>
                    <a:pt x="67" y="434"/>
                  </a:lnTo>
                  <a:lnTo>
                    <a:pt x="67" y="428"/>
                  </a:lnTo>
                  <a:lnTo>
                    <a:pt x="67" y="42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5" name="Freeform 408"/>
            <p:cNvSpPr>
              <a:spLocks/>
            </p:cNvSpPr>
            <p:nvPr/>
          </p:nvSpPr>
          <p:spPr bwMode="auto">
            <a:xfrm>
              <a:off x="5302" y="2805"/>
              <a:ext cx="74" cy="227"/>
            </a:xfrm>
            <a:custGeom>
              <a:avLst/>
              <a:gdLst>
                <a:gd name="T0" fmla="*/ 0 w 149"/>
                <a:gd name="T1" fmla="*/ 0 h 455"/>
                <a:gd name="T2" fmla="*/ 0 w 149"/>
                <a:gd name="T3" fmla="*/ 0 h 455"/>
                <a:gd name="T4" fmla="*/ 0 w 149"/>
                <a:gd name="T5" fmla="*/ 0 h 455"/>
                <a:gd name="T6" fmla="*/ 0 w 149"/>
                <a:gd name="T7" fmla="*/ 0 h 455"/>
                <a:gd name="T8" fmla="*/ 0 w 149"/>
                <a:gd name="T9" fmla="*/ 0 h 455"/>
                <a:gd name="T10" fmla="*/ 0 w 149"/>
                <a:gd name="T11" fmla="*/ 0 h 455"/>
                <a:gd name="T12" fmla="*/ 0 w 149"/>
                <a:gd name="T13" fmla="*/ 0 h 455"/>
                <a:gd name="T14" fmla="*/ 0 w 149"/>
                <a:gd name="T15" fmla="*/ 0 h 455"/>
                <a:gd name="T16" fmla="*/ 0 w 149"/>
                <a:gd name="T17" fmla="*/ 0 h 455"/>
                <a:gd name="T18" fmla="*/ 0 w 149"/>
                <a:gd name="T19" fmla="*/ 0 h 455"/>
                <a:gd name="T20" fmla="*/ 0 w 149"/>
                <a:gd name="T21" fmla="*/ 0 h 455"/>
                <a:gd name="T22" fmla="*/ 0 w 149"/>
                <a:gd name="T23" fmla="*/ 0 h 455"/>
                <a:gd name="T24" fmla="*/ 0 w 149"/>
                <a:gd name="T25" fmla="*/ 0 h 455"/>
                <a:gd name="T26" fmla="*/ 0 w 149"/>
                <a:gd name="T27" fmla="*/ 0 h 455"/>
                <a:gd name="T28" fmla="*/ 0 w 149"/>
                <a:gd name="T29" fmla="*/ 0 h 455"/>
                <a:gd name="T30" fmla="*/ 0 w 149"/>
                <a:gd name="T31" fmla="*/ 0 h 455"/>
                <a:gd name="T32" fmla="*/ 0 w 149"/>
                <a:gd name="T33" fmla="*/ 0 h 455"/>
                <a:gd name="T34" fmla="*/ 0 w 149"/>
                <a:gd name="T35" fmla="*/ 0 h 455"/>
                <a:gd name="T36" fmla="*/ 0 w 149"/>
                <a:gd name="T37" fmla="*/ 0 h 455"/>
                <a:gd name="T38" fmla="*/ 0 w 149"/>
                <a:gd name="T39" fmla="*/ 0 h 455"/>
                <a:gd name="T40" fmla="*/ 0 w 149"/>
                <a:gd name="T41" fmla="*/ 0 h 455"/>
                <a:gd name="T42" fmla="*/ 0 w 149"/>
                <a:gd name="T43" fmla="*/ 0 h 455"/>
                <a:gd name="T44" fmla="*/ 0 w 149"/>
                <a:gd name="T45" fmla="*/ 0 h 455"/>
                <a:gd name="T46" fmla="*/ 0 w 149"/>
                <a:gd name="T47" fmla="*/ 0 h 455"/>
                <a:gd name="T48" fmla="*/ 0 w 149"/>
                <a:gd name="T49" fmla="*/ 0 h 455"/>
                <a:gd name="T50" fmla="*/ 0 w 149"/>
                <a:gd name="T51" fmla="*/ 0 h 455"/>
                <a:gd name="T52" fmla="*/ 0 w 149"/>
                <a:gd name="T53" fmla="*/ 0 h 455"/>
                <a:gd name="T54" fmla="*/ 0 w 149"/>
                <a:gd name="T55" fmla="*/ 0 h 455"/>
                <a:gd name="T56" fmla="*/ 0 w 149"/>
                <a:gd name="T57" fmla="*/ 0 h 455"/>
                <a:gd name="T58" fmla="*/ 0 w 149"/>
                <a:gd name="T59" fmla="*/ 0 h 455"/>
                <a:gd name="T60" fmla="*/ 0 w 149"/>
                <a:gd name="T61" fmla="*/ 0 h 455"/>
                <a:gd name="T62" fmla="*/ 0 w 149"/>
                <a:gd name="T63" fmla="*/ 0 h 455"/>
                <a:gd name="T64" fmla="*/ 0 w 149"/>
                <a:gd name="T65" fmla="*/ 0 h 455"/>
                <a:gd name="T66" fmla="*/ 0 w 149"/>
                <a:gd name="T67" fmla="*/ 0 h 455"/>
                <a:gd name="T68" fmla="*/ 0 w 149"/>
                <a:gd name="T69" fmla="*/ 0 h 455"/>
                <a:gd name="T70" fmla="*/ 0 w 149"/>
                <a:gd name="T71" fmla="*/ 0 h 455"/>
                <a:gd name="T72" fmla="*/ 0 w 149"/>
                <a:gd name="T73" fmla="*/ 0 h 455"/>
                <a:gd name="T74" fmla="*/ 0 w 149"/>
                <a:gd name="T75" fmla="*/ 0 h 455"/>
                <a:gd name="T76" fmla="*/ 0 w 149"/>
                <a:gd name="T77" fmla="*/ 0 h 455"/>
                <a:gd name="T78" fmla="*/ 0 w 149"/>
                <a:gd name="T79" fmla="*/ 0 h 455"/>
                <a:gd name="T80" fmla="*/ 0 w 149"/>
                <a:gd name="T81" fmla="*/ 0 h 455"/>
                <a:gd name="T82" fmla="*/ 0 w 149"/>
                <a:gd name="T83" fmla="*/ 0 h 455"/>
                <a:gd name="T84" fmla="*/ 0 w 149"/>
                <a:gd name="T85" fmla="*/ 0 h 455"/>
                <a:gd name="T86" fmla="*/ 0 w 149"/>
                <a:gd name="T87" fmla="*/ 0 h 455"/>
                <a:gd name="T88" fmla="*/ 0 w 149"/>
                <a:gd name="T89" fmla="*/ 0 h 455"/>
                <a:gd name="T90" fmla="*/ 0 w 149"/>
                <a:gd name="T91" fmla="*/ 0 h 455"/>
                <a:gd name="T92" fmla="*/ 0 w 149"/>
                <a:gd name="T93" fmla="*/ 0 h 455"/>
                <a:gd name="T94" fmla="*/ 0 w 149"/>
                <a:gd name="T95" fmla="*/ 0 h 455"/>
                <a:gd name="T96" fmla="*/ 0 w 149"/>
                <a:gd name="T97" fmla="*/ 0 h 455"/>
                <a:gd name="T98" fmla="*/ 0 w 149"/>
                <a:gd name="T99" fmla="*/ 0 h 45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9"/>
                <a:gd name="T151" fmla="*/ 0 h 455"/>
                <a:gd name="T152" fmla="*/ 149 w 149"/>
                <a:gd name="T153" fmla="*/ 455 h 45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9" h="455">
                  <a:moveTo>
                    <a:pt x="23" y="244"/>
                  </a:moveTo>
                  <a:lnTo>
                    <a:pt x="27" y="236"/>
                  </a:lnTo>
                  <a:lnTo>
                    <a:pt x="30" y="228"/>
                  </a:lnTo>
                  <a:lnTo>
                    <a:pt x="34" y="222"/>
                  </a:lnTo>
                  <a:lnTo>
                    <a:pt x="36" y="218"/>
                  </a:lnTo>
                  <a:lnTo>
                    <a:pt x="34" y="204"/>
                  </a:lnTo>
                  <a:lnTo>
                    <a:pt x="28" y="184"/>
                  </a:lnTo>
                  <a:lnTo>
                    <a:pt x="22" y="161"/>
                  </a:lnTo>
                  <a:lnTo>
                    <a:pt x="17" y="136"/>
                  </a:lnTo>
                  <a:lnTo>
                    <a:pt x="11" y="111"/>
                  </a:lnTo>
                  <a:lnTo>
                    <a:pt x="5" y="86"/>
                  </a:lnTo>
                  <a:lnTo>
                    <a:pt x="2" y="68"/>
                  </a:lnTo>
                  <a:lnTo>
                    <a:pt x="0" y="55"/>
                  </a:lnTo>
                  <a:lnTo>
                    <a:pt x="3" y="54"/>
                  </a:lnTo>
                  <a:lnTo>
                    <a:pt x="5" y="52"/>
                  </a:lnTo>
                  <a:lnTo>
                    <a:pt x="7" y="51"/>
                  </a:lnTo>
                  <a:lnTo>
                    <a:pt x="10" y="51"/>
                  </a:lnTo>
                  <a:lnTo>
                    <a:pt x="10" y="40"/>
                  </a:lnTo>
                  <a:lnTo>
                    <a:pt x="12" y="25"/>
                  </a:lnTo>
                  <a:lnTo>
                    <a:pt x="13" y="12"/>
                  </a:lnTo>
                  <a:lnTo>
                    <a:pt x="17" y="0"/>
                  </a:lnTo>
                  <a:lnTo>
                    <a:pt x="19" y="2"/>
                  </a:lnTo>
                  <a:lnTo>
                    <a:pt x="21" y="3"/>
                  </a:lnTo>
                  <a:lnTo>
                    <a:pt x="25" y="5"/>
                  </a:lnTo>
                  <a:lnTo>
                    <a:pt x="28" y="5"/>
                  </a:lnTo>
                  <a:lnTo>
                    <a:pt x="30" y="5"/>
                  </a:lnTo>
                  <a:lnTo>
                    <a:pt x="35" y="5"/>
                  </a:lnTo>
                  <a:lnTo>
                    <a:pt x="40" y="5"/>
                  </a:lnTo>
                  <a:lnTo>
                    <a:pt x="45" y="6"/>
                  </a:lnTo>
                  <a:lnTo>
                    <a:pt x="51" y="6"/>
                  </a:lnTo>
                  <a:lnTo>
                    <a:pt x="58" y="7"/>
                  </a:lnTo>
                  <a:lnTo>
                    <a:pt x="64" y="8"/>
                  </a:lnTo>
                  <a:lnTo>
                    <a:pt x="69" y="10"/>
                  </a:lnTo>
                  <a:lnTo>
                    <a:pt x="80" y="14"/>
                  </a:lnTo>
                  <a:lnTo>
                    <a:pt x="88" y="20"/>
                  </a:lnTo>
                  <a:lnTo>
                    <a:pt x="95" y="28"/>
                  </a:lnTo>
                  <a:lnTo>
                    <a:pt x="98" y="40"/>
                  </a:lnTo>
                  <a:lnTo>
                    <a:pt x="102" y="54"/>
                  </a:lnTo>
                  <a:lnTo>
                    <a:pt x="104" y="73"/>
                  </a:lnTo>
                  <a:lnTo>
                    <a:pt x="107" y="91"/>
                  </a:lnTo>
                  <a:lnTo>
                    <a:pt x="110" y="108"/>
                  </a:lnTo>
                  <a:lnTo>
                    <a:pt x="110" y="113"/>
                  </a:lnTo>
                  <a:lnTo>
                    <a:pt x="111" y="119"/>
                  </a:lnTo>
                  <a:lnTo>
                    <a:pt x="111" y="122"/>
                  </a:lnTo>
                  <a:lnTo>
                    <a:pt x="111" y="125"/>
                  </a:lnTo>
                  <a:lnTo>
                    <a:pt x="118" y="150"/>
                  </a:lnTo>
                  <a:lnTo>
                    <a:pt x="126" y="177"/>
                  </a:lnTo>
                  <a:lnTo>
                    <a:pt x="132" y="201"/>
                  </a:lnTo>
                  <a:lnTo>
                    <a:pt x="135" y="216"/>
                  </a:lnTo>
                  <a:lnTo>
                    <a:pt x="138" y="228"/>
                  </a:lnTo>
                  <a:lnTo>
                    <a:pt x="143" y="243"/>
                  </a:lnTo>
                  <a:lnTo>
                    <a:pt x="147" y="260"/>
                  </a:lnTo>
                  <a:lnTo>
                    <a:pt x="149" y="276"/>
                  </a:lnTo>
                  <a:lnTo>
                    <a:pt x="149" y="311"/>
                  </a:lnTo>
                  <a:lnTo>
                    <a:pt x="149" y="367"/>
                  </a:lnTo>
                  <a:lnTo>
                    <a:pt x="149" y="422"/>
                  </a:lnTo>
                  <a:lnTo>
                    <a:pt x="149" y="451"/>
                  </a:lnTo>
                  <a:lnTo>
                    <a:pt x="148" y="452"/>
                  </a:lnTo>
                  <a:lnTo>
                    <a:pt x="144" y="452"/>
                  </a:lnTo>
                  <a:lnTo>
                    <a:pt x="142" y="453"/>
                  </a:lnTo>
                  <a:lnTo>
                    <a:pt x="140" y="455"/>
                  </a:lnTo>
                  <a:lnTo>
                    <a:pt x="135" y="452"/>
                  </a:lnTo>
                  <a:lnTo>
                    <a:pt x="129" y="450"/>
                  </a:lnTo>
                  <a:lnTo>
                    <a:pt x="124" y="448"/>
                  </a:lnTo>
                  <a:lnTo>
                    <a:pt x="119" y="447"/>
                  </a:lnTo>
                  <a:lnTo>
                    <a:pt x="113" y="445"/>
                  </a:lnTo>
                  <a:lnTo>
                    <a:pt x="109" y="445"/>
                  </a:lnTo>
                  <a:lnTo>
                    <a:pt x="104" y="445"/>
                  </a:lnTo>
                  <a:lnTo>
                    <a:pt x="99" y="447"/>
                  </a:lnTo>
                  <a:lnTo>
                    <a:pt x="97" y="448"/>
                  </a:lnTo>
                  <a:lnTo>
                    <a:pt x="95" y="448"/>
                  </a:lnTo>
                  <a:lnTo>
                    <a:pt x="92" y="448"/>
                  </a:lnTo>
                  <a:lnTo>
                    <a:pt x="89" y="448"/>
                  </a:lnTo>
                  <a:lnTo>
                    <a:pt x="88" y="437"/>
                  </a:lnTo>
                  <a:lnTo>
                    <a:pt x="88" y="427"/>
                  </a:lnTo>
                  <a:lnTo>
                    <a:pt x="88" y="419"/>
                  </a:lnTo>
                  <a:lnTo>
                    <a:pt x="87" y="413"/>
                  </a:lnTo>
                  <a:lnTo>
                    <a:pt x="86" y="420"/>
                  </a:lnTo>
                  <a:lnTo>
                    <a:pt x="86" y="429"/>
                  </a:lnTo>
                  <a:lnTo>
                    <a:pt x="86" y="439"/>
                  </a:lnTo>
                  <a:lnTo>
                    <a:pt x="84" y="447"/>
                  </a:lnTo>
                  <a:lnTo>
                    <a:pt x="75" y="441"/>
                  </a:lnTo>
                  <a:lnTo>
                    <a:pt x="66" y="433"/>
                  </a:lnTo>
                  <a:lnTo>
                    <a:pt x="58" y="421"/>
                  </a:lnTo>
                  <a:lnTo>
                    <a:pt x="54" y="410"/>
                  </a:lnTo>
                  <a:lnTo>
                    <a:pt x="54" y="396"/>
                  </a:lnTo>
                  <a:lnTo>
                    <a:pt x="54" y="381"/>
                  </a:lnTo>
                  <a:lnTo>
                    <a:pt x="53" y="367"/>
                  </a:lnTo>
                  <a:lnTo>
                    <a:pt x="52" y="358"/>
                  </a:lnTo>
                  <a:lnTo>
                    <a:pt x="50" y="350"/>
                  </a:lnTo>
                  <a:lnTo>
                    <a:pt x="48" y="341"/>
                  </a:lnTo>
                  <a:lnTo>
                    <a:pt x="43" y="329"/>
                  </a:lnTo>
                  <a:lnTo>
                    <a:pt x="37" y="318"/>
                  </a:lnTo>
                  <a:lnTo>
                    <a:pt x="31" y="306"/>
                  </a:lnTo>
                  <a:lnTo>
                    <a:pt x="25" y="295"/>
                  </a:lnTo>
                  <a:lnTo>
                    <a:pt x="17" y="285"/>
                  </a:lnTo>
                  <a:lnTo>
                    <a:pt x="8" y="279"/>
                  </a:lnTo>
                  <a:lnTo>
                    <a:pt x="11" y="272"/>
                  </a:lnTo>
                  <a:lnTo>
                    <a:pt x="14" y="262"/>
                  </a:lnTo>
                  <a:lnTo>
                    <a:pt x="19" y="253"/>
                  </a:lnTo>
                  <a:lnTo>
                    <a:pt x="23" y="24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Freeform 409"/>
            <p:cNvSpPr>
              <a:spLocks/>
            </p:cNvSpPr>
            <p:nvPr/>
          </p:nvSpPr>
          <p:spPr bwMode="auto">
            <a:xfrm>
              <a:off x="5180" y="2872"/>
              <a:ext cx="24" cy="160"/>
            </a:xfrm>
            <a:custGeom>
              <a:avLst/>
              <a:gdLst>
                <a:gd name="T0" fmla="*/ 0 w 50"/>
                <a:gd name="T1" fmla="*/ 1 h 319"/>
                <a:gd name="T2" fmla="*/ 0 w 50"/>
                <a:gd name="T3" fmla="*/ 1 h 319"/>
                <a:gd name="T4" fmla="*/ 0 w 50"/>
                <a:gd name="T5" fmla="*/ 1 h 319"/>
                <a:gd name="T6" fmla="*/ 0 w 50"/>
                <a:gd name="T7" fmla="*/ 1 h 319"/>
                <a:gd name="T8" fmla="*/ 0 w 50"/>
                <a:gd name="T9" fmla="*/ 1 h 319"/>
                <a:gd name="T10" fmla="*/ 0 w 50"/>
                <a:gd name="T11" fmla="*/ 1 h 319"/>
                <a:gd name="T12" fmla="*/ 0 w 50"/>
                <a:gd name="T13" fmla="*/ 1 h 319"/>
                <a:gd name="T14" fmla="*/ 0 w 50"/>
                <a:gd name="T15" fmla="*/ 1 h 319"/>
                <a:gd name="T16" fmla="*/ 0 w 50"/>
                <a:gd name="T17" fmla="*/ 1 h 319"/>
                <a:gd name="T18" fmla="*/ 0 w 50"/>
                <a:gd name="T19" fmla="*/ 1 h 319"/>
                <a:gd name="T20" fmla="*/ 0 w 50"/>
                <a:gd name="T21" fmla="*/ 1 h 319"/>
                <a:gd name="T22" fmla="*/ 0 w 50"/>
                <a:gd name="T23" fmla="*/ 1 h 319"/>
                <a:gd name="T24" fmla="*/ 0 w 50"/>
                <a:gd name="T25" fmla="*/ 1 h 319"/>
                <a:gd name="T26" fmla="*/ 0 w 50"/>
                <a:gd name="T27" fmla="*/ 1 h 319"/>
                <a:gd name="T28" fmla="*/ 0 w 50"/>
                <a:gd name="T29" fmla="*/ 1 h 319"/>
                <a:gd name="T30" fmla="*/ 0 w 50"/>
                <a:gd name="T31" fmla="*/ 1 h 319"/>
                <a:gd name="T32" fmla="*/ 0 w 50"/>
                <a:gd name="T33" fmla="*/ 1 h 319"/>
                <a:gd name="T34" fmla="*/ 0 w 50"/>
                <a:gd name="T35" fmla="*/ 1 h 319"/>
                <a:gd name="T36" fmla="*/ 0 w 50"/>
                <a:gd name="T37" fmla="*/ 1 h 319"/>
                <a:gd name="T38" fmla="*/ 0 w 50"/>
                <a:gd name="T39" fmla="*/ 1 h 319"/>
                <a:gd name="T40" fmla="*/ 0 w 50"/>
                <a:gd name="T41" fmla="*/ 1 h 319"/>
                <a:gd name="T42" fmla="*/ 0 w 50"/>
                <a:gd name="T43" fmla="*/ 1 h 319"/>
                <a:gd name="T44" fmla="*/ 0 w 50"/>
                <a:gd name="T45" fmla="*/ 1 h 319"/>
                <a:gd name="T46" fmla="*/ 0 w 50"/>
                <a:gd name="T47" fmla="*/ 1 h 319"/>
                <a:gd name="T48" fmla="*/ 0 w 50"/>
                <a:gd name="T49" fmla="*/ 1 h 319"/>
                <a:gd name="T50" fmla="*/ 0 w 50"/>
                <a:gd name="T51" fmla="*/ 1 h 319"/>
                <a:gd name="T52" fmla="*/ 0 w 50"/>
                <a:gd name="T53" fmla="*/ 1 h 319"/>
                <a:gd name="T54" fmla="*/ 0 w 50"/>
                <a:gd name="T55" fmla="*/ 1 h 319"/>
                <a:gd name="T56" fmla="*/ 0 w 50"/>
                <a:gd name="T57" fmla="*/ 1 h 319"/>
                <a:gd name="T58" fmla="*/ 0 w 50"/>
                <a:gd name="T59" fmla="*/ 1 h 319"/>
                <a:gd name="T60" fmla="*/ 0 w 50"/>
                <a:gd name="T61" fmla="*/ 1 h 319"/>
                <a:gd name="T62" fmla="*/ 0 w 50"/>
                <a:gd name="T63" fmla="*/ 1 h 319"/>
                <a:gd name="T64" fmla="*/ 0 w 50"/>
                <a:gd name="T65" fmla="*/ 1 h 319"/>
                <a:gd name="T66" fmla="*/ 0 w 50"/>
                <a:gd name="T67" fmla="*/ 1 h 319"/>
                <a:gd name="T68" fmla="*/ 0 w 50"/>
                <a:gd name="T69" fmla="*/ 1 h 319"/>
                <a:gd name="T70" fmla="*/ 0 w 50"/>
                <a:gd name="T71" fmla="*/ 1 h 319"/>
                <a:gd name="T72" fmla="*/ 0 w 50"/>
                <a:gd name="T73" fmla="*/ 1 h 319"/>
                <a:gd name="T74" fmla="*/ 0 w 50"/>
                <a:gd name="T75" fmla="*/ 1 h 319"/>
                <a:gd name="T76" fmla="*/ 0 w 50"/>
                <a:gd name="T77" fmla="*/ 1 h 319"/>
                <a:gd name="T78" fmla="*/ 0 w 50"/>
                <a:gd name="T79" fmla="*/ 1 h 3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0"/>
                <a:gd name="T121" fmla="*/ 0 h 319"/>
                <a:gd name="T122" fmla="*/ 50 w 50"/>
                <a:gd name="T123" fmla="*/ 319 h 31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0" h="319">
                  <a:moveTo>
                    <a:pt x="7" y="319"/>
                  </a:moveTo>
                  <a:lnTo>
                    <a:pt x="4" y="316"/>
                  </a:lnTo>
                  <a:lnTo>
                    <a:pt x="1" y="313"/>
                  </a:lnTo>
                  <a:lnTo>
                    <a:pt x="1" y="309"/>
                  </a:lnTo>
                  <a:lnTo>
                    <a:pt x="1" y="305"/>
                  </a:lnTo>
                  <a:lnTo>
                    <a:pt x="1" y="296"/>
                  </a:lnTo>
                  <a:lnTo>
                    <a:pt x="1" y="281"/>
                  </a:lnTo>
                  <a:lnTo>
                    <a:pt x="1" y="265"/>
                  </a:lnTo>
                  <a:lnTo>
                    <a:pt x="0" y="253"/>
                  </a:lnTo>
                  <a:lnTo>
                    <a:pt x="0" y="245"/>
                  </a:lnTo>
                  <a:lnTo>
                    <a:pt x="0" y="233"/>
                  </a:lnTo>
                  <a:lnTo>
                    <a:pt x="0" y="223"/>
                  </a:lnTo>
                  <a:lnTo>
                    <a:pt x="0" y="215"/>
                  </a:lnTo>
                  <a:lnTo>
                    <a:pt x="0" y="206"/>
                  </a:lnTo>
                  <a:lnTo>
                    <a:pt x="3" y="194"/>
                  </a:lnTo>
                  <a:lnTo>
                    <a:pt x="4" y="183"/>
                  </a:lnTo>
                  <a:lnTo>
                    <a:pt x="5" y="175"/>
                  </a:lnTo>
                  <a:lnTo>
                    <a:pt x="5" y="168"/>
                  </a:lnTo>
                  <a:lnTo>
                    <a:pt x="4" y="161"/>
                  </a:lnTo>
                  <a:lnTo>
                    <a:pt x="3" y="154"/>
                  </a:lnTo>
                  <a:lnTo>
                    <a:pt x="1" y="148"/>
                  </a:lnTo>
                  <a:lnTo>
                    <a:pt x="0" y="139"/>
                  </a:lnTo>
                  <a:lnTo>
                    <a:pt x="0" y="128"/>
                  </a:lnTo>
                  <a:lnTo>
                    <a:pt x="1" y="115"/>
                  </a:lnTo>
                  <a:lnTo>
                    <a:pt x="4" y="103"/>
                  </a:lnTo>
                  <a:lnTo>
                    <a:pt x="8" y="85"/>
                  </a:lnTo>
                  <a:lnTo>
                    <a:pt x="13" y="62"/>
                  </a:lnTo>
                  <a:lnTo>
                    <a:pt x="16" y="44"/>
                  </a:lnTo>
                  <a:lnTo>
                    <a:pt x="18" y="32"/>
                  </a:lnTo>
                  <a:lnTo>
                    <a:pt x="24" y="29"/>
                  </a:lnTo>
                  <a:lnTo>
                    <a:pt x="30" y="19"/>
                  </a:lnTo>
                  <a:lnTo>
                    <a:pt x="36" y="9"/>
                  </a:lnTo>
                  <a:lnTo>
                    <a:pt x="39" y="0"/>
                  </a:lnTo>
                  <a:lnTo>
                    <a:pt x="35" y="16"/>
                  </a:lnTo>
                  <a:lnTo>
                    <a:pt x="31" y="27"/>
                  </a:lnTo>
                  <a:lnTo>
                    <a:pt x="28" y="36"/>
                  </a:lnTo>
                  <a:lnTo>
                    <a:pt x="24" y="40"/>
                  </a:lnTo>
                  <a:lnTo>
                    <a:pt x="23" y="52"/>
                  </a:lnTo>
                  <a:lnTo>
                    <a:pt x="21" y="68"/>
                  </a:lnTo>
                  <a:lnTo>
                    <a:pt x="19" y="82"/>
                  </a:lnTo>
                  <a:lnTo>
                    <a:pt x="15" y="91"/>
                  </a:lnTo>
                  <a:lnTo>
                    <a:pt x="13" y="97"/>
                  </a:lnTo>
                  <a:lnTo>
                    <a:pt x="11" y="103"/>
                  </a:lnTo>
                  <a:lnTo>
                    <a:pt x="8" y="111"/>
                  </a:lnTo>
                  <a:lnTo>
                    <a:pt x="8" y="116"/>
                  </a:lnTo>
                  <a:lnTo>
                    <a:pt x="19" y="115"/>
                  </a:lnTo>
                  <a:lnTo>
                    <a:pt x="26" y="113"/>
                  </a:lnTo>
                  <a:lnTo>
                    <a:pt x="31" y="110"/>
                  </a:lnTo>
                  <a:lnTo>
                    <a:pt x="35" y="106"/>
                  </a:lnTo>
                  <a:lnTo>
                    <a:pt x="41" y="102"/>
                  </a:lnTo>
                  <a:lnTo>
                    <a:pt x="46" y="100"/>
                  </a:lnTo>
                  <a:lnTo>
                    <a:pt x="50" y="100"/>
                  </a:lnTo>
                  <a:lnTo>
                    <a:pt x="47" y="105"/>
                  </a:lnTo>
                  <a:lnTo>
                    <a:pt x="44" y="109"/>
                  </a:lnTo>
                  <a:lnTo>
                    <a:pt x="38" y="115"/>
                  </a:lnTo>
                  <a:lnTo>
                    <a:pt x="32" y="122"/>
                  </a:lnTo>
                  <a:lnTo>
                    <a:pt x="26" y="129"/>
                  </a:lnTo>
                  <a:lnTo>
                    <a:pt x="20" y="136"/>
                  </a:lnTo>
                  <a:lnTo>
                    <a:pt x="15" y="143"/>
                  </a:lnTo>
                  <a:lnTo>
                    <a:pt x="13" y="146"/>
                  </a:lnTo>
                  <a:lnTo>
                    <a:pt x="13" y="148"/>
                  </a:lnTo>
                  <a:lnTo>
                    <a:pt x="15" y="148"/>
                  </a:lnTo>
                  <a:lnTo>
                    <a:pt x="19" y="147"/>
                  </a:lnTo>
                  <a:lnTo>
                    <a:pt x="22" y="147"/>
                  </a:lnTo>
                  <a:lnTo>
                    <a:pt x="24" y="147"/>
                  </a:lnTo>
                  <a:lnTo>
                    <a:pt x="23" y="149"/>
                  </a:lnTo>
                  <a:lnTo>
                    <a:pt x="21" y="152"/>
                  </a:lnTo>
                  <a:lnTo>
                    <a:pt x="18" y="158"/>
                  </a:lnTo>
                  <a:lnTo>
                    <a:pt x="14" y="164"/>
                  </a:lnTo>
                  <a:lnTo>
                    <a:pt x="13" y="176"/>
                  </a:lnTo>
                  <a:lnTo>
                    <a:pt x="12" y="192"/>
                  </a:lnTo>
                  <a:lnTo>
                    <a:pt x="11" y="207"/>
                  </a:lnTo>
                  <a:lnTo>
                    <a:pt x="12" y="220"/>
                  </a:lnTo>
                  <a:lnTo>
                    <a:pt x="12" y="231"/>
                  </a:lnTo>
                  <a:lnTo>
                    <a:pt x="9" y="244"/>
                  </a:lnTo>
                  <a:lnTo>
                    <a:pt x="7" y="256"/>
                  </a:lnTo>
                  <a:lnTo>
                    <a:pt x="6" y="268"/>
                  </a:lnTo>
                  <a:lnTo>
                    <a:pt x="6" y="281"/>
                  </a:lnTo>
                  <a:lnTo>
                    <a:pt x="6" y="296"/>
                  </a:lnTo>
                  <a:lnTo>
                    <a:pt x="6" y="311"/>
                  </a:lnTo>
                  <a:lnTo>
                    <a:pt x="7" y="3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Freeform 410"/>
            <p:cNvSpPr>
              <a:spLocks/>
            </p:cNvSpPr>
            <p:nvPr/>
          </p:nvSpPr>
          <p:spPr bwMode="auto">
            <a:xfrm>
              <a:off x="5205" y="2805"/>
              <a:ext cx="35" cy="12"/>
            </a:xfrm>
            <a:custGeom>
              <a:avLst/>
              <a:gdLst>
                <a:gd name="T0" fmla="*/ 1 w 70"/>
                <a:gd name="T1" fmla="*/ 0 h 24"/>
                <a:gd name="T2" fmla="*/ 1 w 70"/>
                <a:gd name="T3" fmla="*/ 1 h 24"/>
                <a:gd name="T4" fmla="*/ 1 w 70"/>
                <a:gd name="T5" fmla="*/ 1 h 24"/>
                <a:gd name="T6" fmla="*/ 1 w 70"/>
                <a:gd name="T7" fmla="*/ 1 h 24"/>
                <a:gd name="T8" fmla="*/ 1 w 70"/>
                <a:gd name="T9" fmla="*/ 1 h 24"/>
                <a:gd name="T10" fmla="*/ 1 w 70"/>
                <a:gd name="T11" fmla="*/ 1 h 24"/>
                <a:gd name="T12" fmla="*/ 1 w 70"/>
                <a:gd name="T13" fmla="*/ 1 h 24"/>
                <a:gd name="T14" fmla="*/ 1 w 70"/>
                <a:gd name="T15" fmla="*/ 1 h 24"/>
                <a:gd name="T16" fmla="*/ 0 w 70"/>
                <a:gd name="T17" fmla="*/ 1 h 24"/>
                <a:gd name="T18" fmla="*/ 1 w 70"/>
                <a:gd name="T19" fmla="*/ 1 h 24"/>
                <a:gd name="T20" fmla="*/ 1 w 70"/>
                <a:gd name="T21" fmla="*/ 1 h 24"/>
                <a:gd name="T22" fmla="*/ 1 w 70"/>
                <a:gd name="T23" fmla="*/ 1 h 24"/>
                <a:gd name="T24" fmla="*/ 1 w 70"/>
                <a:gd name="T25" fmla="*/ 1 h 24"/>
                <a:gd name="T26" fmla="*/ 1 w 70"/>
                <a:gd name="T27" fmla="*/ 1 h 24"/>
                <a:gd name="T28" fmla="*/ 1 w 70"/>
                <a:gd name="T29" fmla="*/ 1 h 24"/>
                <a:gd name="T30" fmla="*/ 1 w 70"/>
                <a:gd name="T31" fmla="*/ 1 h 24"/>
                <a:gd name="T32" fmla="*/ 1 w 70"/>
                <a:gd name="T33" fmla="*/ 1 h 24"/>
                <a:gd name="T34" fmla="*/ 1 w 70"/>
                <a:gd name="T35" fmla="*/ 1 h 24"/>
                <a:gd name="T36" fmla="*/ 1 w 70"/>
                <a:gd name="T37" fmla="*/ 1 h 24"/>
                <a:gd name="T38" fmla="*/ 1 w 70"/>
                <a:gd name="T39" fmla="*/ 1 h 24"/>
                <a:gd name="T40" fmla="*/ 1 w 70"/>
                <a:gd name="T41" fmla="*/ 1 h 24"/>
                <a:gd name="T42" fmla="*/ 1 w 70"/>
                <a:gd name="T43" fmla="*/ 1 h 24"/>
                <a:gd name="T44" fmla="*/ 1 w 70"/>
                <a:gd name="T45" fmla="*/ 1 h 24"/>
                <a:gd name="T46" fmla="*/ 1 w 70"/>
                <a:gd name="T47" fmla="*/ 1 h 24"/>
                <a:gd name="T48" fmla="*/ 1 w 70"/>
                <a:gd name="T49" fmla="*/ 0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24"/>
                <a:gd name="T77" fmla="*/ 70 w 70"/>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24">
                  <a:moveTo>
                    <a:pt x="70" y="0"/>
                  </a:moveTo>
                  <a:lnTo>
                    <a:pt x="65" y="1"/>
                  </a:lnTo>
                  <a:lnTo>
                    <a:pt x="57" y="1"/>
                  </a:lnTo>
                  <a:lnTo>
                    <a:pt x="48" y="2"/>
                  </a:lnTo>
                  <a:lnTo>
                    <a:pt x="37" y="5"/>
                  </a:lnTo>
                  <a:lnTo>
                    <a:pt x="26" y="7"/>
                  </a:lnTo>
                  <a:lnTo>
                    <a:pt x="16" y="9"/>
                  </a:lnTo>
                  <a:lnTo>
                    <a:pt x="7" y="12"/>
                  </a:lnTo>
                  <a:lnTo>
                    <a:pt x="0" y="15"/>
                  </a:lnTo>
                  <a:lnTo>
                    <a:pt x="1" y="17"/>
                  </a:lnTo>
                  <a:lnTo>
                    <a:pt x="3" y="21"/>
                  </a:lnTo>
                  <a:lnTo>
                    <a:pt x="5" y="23"/>
                  </a:lnTo>
                  <a:lnTo>
                    <a:pt x="6" y="24"/>
                  </a:lnTo>
                  <a:lnTo>
                    <a:pt x="8" y="23"/>
                  </a:lnTo>
                  <a:lnTo>
                    <a:pt x="11" y="22"/>
                  </a:lnTo>
                  <a:lnTo>
                    <a:pt x="16" y="18"/>
                  </a:lnTo>
                  <a:lnTo>
                    <a:pt x="22" y="16"/>
                  </a:lnTo>
                  <a:lnTo>
                    <a:pt x="29" y="14"/>
                  </a:lnTo>
                  <a:lnTo>
                    <a:pt x="34" y="10"/>
                  </a:lnTo>
                  <a:lnTo>
                    <a:pt x="39" y="9"/>
                  </a:lnTo>
                  <a:lnTo>
                    <a:pt x="44" y="8"/>
                  </a:lnTo>
                  <a:lnTo>
                    <a:pt x="51" y="7"/>
                  </a:lnTo>
                  <a:lnTo>
                    <a:pt x="57" y="6"/>
                  </a:lnTo>
                  <a:lnTo>
                    <a:pt x="64" y="2"/>
                  </a:lnTo>
                  <a:lnTo>
                    <a:pt x="7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Freeform 411"/>
            <p:cNvSpPr>
              <a:spLocks/>
            </p:cNvSpPr>
            <p:nvPr/>
          </p:nvSpPr>
          <p:spPr bwMode="auto">
            <a:xfrm>
              <a:off x="5355" y="2857"/>
              <a:ext cx="2" cy="10"/>
            </a:xfrm>
            <a:custGeom>
              <a:avLst/>
              <a:gdLst>
                <a:gd name="T0" fmla="*/ 0 w 6"/>
                <a:gd name="T1" fmla="*/ 1 h 20"/>
                <a:gd name="T2" fmla="*/ 0 w 6"/>
                <a:gd name="T3" fmla="*/ 1 h 20"/>
                <a:gd name="T4" fmla="*/ 0 w 6"/>
                <a:gd name="T5" fmla="*/ 1 h 20"/>
                <a:gd name="T6" fmla="*/ 0 w 6"/>
                <a:gd name="T7" fmla="*/ 1 h 20"/>
                <a:gd name="T8" fmla="*/ 0 w 6"/>
                <a:gd name="T9" fmla="*/ 1 h 20"/>
                <a:gd name="T10" fmla="*/ 0 w 6"/>
                <a:gd name="T11" fmla="*/ 1 h 20"/>
                <a:gd name="T12" fmla="*/ 0 w 6"/>
                <a:gd name="T13" fmla="*/ 1 h 20"/>
                <a:gd name="T14" fmla="*/ 0 w 6"/>
                <a:gd name="T15" fmla="*/ 1 h 20"/>
                <a:gd name="T16" fmla="*/ 0 w 6"/>
                <a:gd name="T17" fmla="*/ 0 h 20"/>
                <a:gd name="T18" fmla="*/ 0 w 6"/>
                <a:gd name="T19" fmla="*/ 1 h 20"/>
                <a:gd name="T20" fmla="*/ 0 w 6"/>
                <a:gd name="T21" fmla="*/ 1 h 20"/>
                <a:gd name="T22" fmla="*/ 0 w 6"/>
                <a:gd name="T23" fmla="*/ 1 h 20"/>
                <a:gd name="T24" fmla="*/ 0 w 6"/>
                <a:gd name="T25" fmla="*/ 1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
                <a:gd name="T40" fmla="*/ 0 h 20"/>
                <a:gd name="T41" fmla="*/ 6 w 6"/>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 h="20">
                  <a:moveTo>
                    <a:pt x="6" y="20"/>
                  </a:moveTo>
                  <a:lnTo>
                    <a:pt x="6" y="17"/>
                  </a:lnTo>
                  <a:lnTo>
                    <a:pt x="6" y="14"/>
                  </a:lnTo>
                  <a:lnTo>
                    <a:pt x="5" y="8"/>
                  </a:lnTo>
                  <a:lnTo>
                    <a:pt x="5" y="3"/>
                  </a:lnTo>
                  <a:lnTo>
                    <a:pt x="4" y="3"/>
                  </a:lnTo>
                  <a:lnTo>
                    <a:pt x="2" y="2"/>
                  </a:lnTo>
                  <a:lnTo>
                    <a:pt x="1" y="1"/>
                  </a:lnTo>
                  <a:lnTo>
                    <a:pt x="0" y="0"/>
                  </a:lnTo>
                  <a:lnTo>
                    <a:pt x="1" y="6"/>
                  </a:lnTo>
                  <a:lnTo>
                    <a:pt x="4" y="11"/>
                  </a:lnTo>
                  <a:lnTo>
                    <a:pt x="5" y="17"/>
                  </a:lnTo>
                  <a:lnTo>
                    <a:pt x="6"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Freeform 412"/>
            <p:cNvSpPr>
              <a:spLocks/>
            </p:cNvSpPr>
            <p:nvPr/>
          </p:nvSpPr>
          <p:spPr bwMode="auto">
            <a:xfrm>
              <a:off x="5319" y="2825"/>
              <a:ext cx="22" cy="151"/>
            </a:xfrm>
            <a:custGeom>
              <a:avLst/>
              <a:gdLst>
                <a:gd name="T0" fmla="*/ 0 w 44"/>
                <a:gd name="T1" fmla="*/ 0 h 302"/>
                <a:gd name="T2" fmla="*/ 1 w 44"/>
                <a:gd name="T3" fmla="*/ 1 h 302"/>
                <a:gd name="T4" fmla="*/ 1 w 44"/>
                <a:gd name="T5" fmla="*/ 1 h 302"/>
                <a:gd name="T6" fmla="*/ 1 w 44"/>
                <a:gd name="T7" fmla="*/ 1 h 302"/>
                <a:gd name="T8" fmla="*/ 1 w 44"/>
                <a:gd name="T9" fmla="*/ 1 h 302"/>
                <a:gd name="T10" fmla="*/ 1 w 44"/>
                <a:gd name="T11" fmla="*/ 1 h 302"/>
                <a:gd name="T12" fmla="*/ 1 w 44"/>
                <a:gd name="T13" fmla="*/ 1 h 302"/>
                <a:gd name="T14" fmla="*/ 1 w 44"/>
                <a:gd name="T15" fmla="*/ 1 h 302"/>
                <a:gd name="T16" fmla="*/ 1 w 44"/>
                <a:gd name="T17" fmla="*/ 1 h 302"/>
                <a:gd name="T18" fmla="*/ 1 w 44"/>
                <a:gd name="T19" fmla="*/ 1 h 302"/>
                <a:gd name="T20" fmla="*/ 1 w 44"/>
                <a:gd name="T21" fmla="*/ 1 h 302"/>
                <a:gd name="T22" fmla="*/ 1 w 44"/>
                <a:gd name="T23" fmla="*/ 1 h 302"/>
                <a:gd name="T24" fmla="*/ 1 w 44"/>
                <a:gd name="T25" fmla="*/ 1 h 302"/>
                <a:gd name="T26" fmla="*/ 1 w 44"/>
                <a:gd name="T27" fmla="*/ 1 h 302"/>
                <a:gd name="T28" fmla="*/ 1 w 44"/>
                <a:gd name="T29" fmla="*/ 1 h 302"/>
                <a:gd name="T30" fmla="*/ 1 w 44"/>
                <a:gd name="T31" fmla="*/ 1 h 302"/>
                <a:gd name="T32" fmla="*/ 1 w 44"/>
                <a:gd name="T33" fmla="*/ 1 h 302"/>
                <a:gd name="T34" fmla="*/ 1 w 44"/>
                <a:gd name="T35" fmla="*/ 1 h 302"/>
                <a:gd name="T36" fmla="*/ 1 w 44"/>
                <a:gd name="T37" fmla="*/ 1 h 302"/>
                <a:gd name="T38" fmla="*/ 1 w 44"/>
                <a:gd name="T39" fmla="*/ 1 h 302"/>
                <a:gd name="T40" fmla="*/ 1 w 44"/>
                <a:gd name="T41" fmla="*/ 1 h 302"/>
                <a:gd name="T42" fmla="*/ 1 w 44"/>
                <a:gd name="T43" fmla="*/ 1 h 302"/>
                <a:gd name="T44" fmla="*/ 1 w 44"/>
                <a:gd name="T45" fmla="*/ 1 h 302"/>
                <a:gd name="T46" fmla="*/ 1 w 44"/>
                <a:gd name="T47" fmla="*/ 1 h 302"/>
                <a:gd name="T48" fmla="*/ 0 w 44"/>
                <a:gd name="T49" fmla="*/ 0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302"/>
                <a:gd name="T77" fmla="*/ 44 w 44"/>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302">
                  <a:moveTo>
                    <a:pt x="0" y="0"/>
                  </a:moveTo>
                  <a:lnTo>
                    <a:pt x="6" y="26"/>
                  </a:lnTo>
                  <a:lnTo>
                    <a:pt x="15" y="60"/>
                  </a:lnTo>
                  <a:lnTo>
                    <a:pt x="24" y="94"/>
                  </a:lnTo>
                  <a:lnTo>
                    <a:pt x="31" y="118"/>
                  </a:lnTo>
                  <a:lnTo>
                    <a:pt x="36" y="139"/>
                  </a:lnTo>
                  <a:lnTo>
                    <a:pt x="40" y="163"/>
                  </a:lnTo>
                  <a:lnTo>
                    <a:pt x="42" y="186"/>
                  </a:lnTo>
                  <a:lnTo>
                    <a:pt x="44" y="202"/>
                  </a:lnTo>
                  <a:lnTo>
                    <a:pt x="42" y="221"/>
                  </a:lnTo>
                  <a:lnTo>
                    <a:pt x="40" y="251"/>
                  </a:lnTo>
                  <a:lnTo>
                    <a:pt x="39" y="282"/>
                  </a:lnTo>
                  <a:lnTo>
                    <a:pt x="40" y="302"/>
                  </a:lnTo>
                  <a:lnTo>
                    <a:pt x="38" y="270"/>
                  </a:lnTo>
                  <a:lnTo>
                    <a:pt x="38" y="239"/>
                  </a:lnTo>
                  <a:lnTo>
                    <a:pt x="38" y="213"/>
                  </a:lnTo>
                  <a:lnTo>
                    <a:pt x="38" y="196"/>
                  </a:lnTo>
                  <a:lnTo>
                    <a:pt x="37" y="182"/>
                  </a:lnTo>
                  <a:lnTo>
                    <a:pt x="34" y="165"/>
                  </a:lnTo>
                  <a:lnTo>
                    <a:pt x="32" y="149"/>
                  </a:lnTo>
                  <a:lnTo>
                    <a:pt x="28" y="135"/>
                  </a:lnTo>
                  <a:lnTo>
                    <a:pt x="21" y="112"/>
                  </a:lnTo>
                  <a:lnTo>
                    <a:pt x="11" y="74"/>
                  </a:lnTo>
                  <a:lnTo>
                    <a:pt x="3" y="3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413"/>
            <p:cNvSpPr>
              <a:spLocks/>
            </p:cNvSpPr>
            <p:nvPr/>
          </p:nvSpPr>
          <p:spPr bwMode="auto">
            <a:xfrm>
              <a:off x="5320" y="2913"/>
              <a:ext cx="10" cy="96"/>
            </a:xfrm>
            <a:custGeom>
              <a:avLst/>
              <a:gdLst>
                <a:gd name="T0" fmla="*/ 0 w 20"/>
                <a:gd name="T1" fmla="*/ 0 h 192"/>
                <a:gd name="T2" fmla="*/ 1 w 20"/>
                <a:gd name="T3" fmla="*/ 1 h 192"/>
                <a:gd name="T4" fmla="*/ 1 w 20"/>
                <a:gd name="T5" fmla="*/ 1 h 192"/>
                <a:gd name="T6" fmla="*/ 1 w 20"/>
                <a:gd name="T7" fmla="*/ 1 h 192"/>
                <a:gd name="T8" fmla="*/ 1 w 20"/>
                <a:gd name="T9" fmla="*/ 1 h 192"/>
                <a:gd name="T10" fmla="*/ 1 w 20"/>
                <a:gd name="T11" fmla="*/ 1 h 192"/>
                <a:gd name="T12" fmla="*/ 1 w 20"/>
                <a:gd name="T13" fmla="*/ 1 h 192"/>
                <a:gd name="T14" fmla="*/ 1 w 20"/>
                <a:gd name="T15" fmla="*/ 1 h 192"/>
                <a:gd name="T16" fmla="*/ 1 w 20"/>
                <a:gd name="T17" fmla="*/ 1 h 192"/>
                <a:gd name="T18" fmla="*/ 1 w 20"/>
                <a:gd name="T19" fmla="*/ 1 h 192"/>
                <a:gd name="T20" fmla="*/ 1 w 20"/>
                <a:gd name="T21" fmla="*/ 1 h 192"/>
                <a:gd name="T22" fmla="*/ 1 w 20"/>
                <a:gd name="T23" fmla="*/ 1 h 192"/>
                <a:gd name="T24" fmla="*/ 1 w 20"/>
                <a:gd name="T25" fmla="*/ 1 h 192"/>
                <a:gd name="T26" fmla="*/ 1 w 20"/>
                <a:gd name="T27" fmla="*/ 1 h 192"/>
                <a:gd name="T28" fmla="*/ 1 w 20"/>
                <a:gd name="T29" fmla="*/ 1 h 192"/>
                <a:gd name="T30" fmla="*/ 1 w 20"/>
                <a:gd name="T31" fmla="*/ 1 h 192"/>
                <a:gd name="T32" fmla="*/ 1 w 20"/>
                <a:gd name="T33" fmla="*/ 1 h 192"/>
                <a:gd name="T34" fmla="*/ 1 w 20"/>
                <a:gd name="T35" fmla="*/ 1 h 192"/>
                <a:gd name="T36" fmla="*/ 1 w 20"/>
                <a:gd name="T37" fmla="*/ 1 h 192"/>
                <a:gd name="T38" fmla="*/ 1 w 20"/>
                <a:gd name="T39" fmla="*/ 1 h 192"/>
                <a:gd name="T40" fmla="*/ 1 w 20"/>
                <a:gd name="T41" fmla="*/ 1 h 192"/>
                <a:gd name="T42" fmla="*/ 1 w 20"/>
                <a:gd name="T43" fmla="*/ 1 h 192"/>
                <a:gd name="T44" fmla="*/ 1 w 20"/>
                <a:gd name="T45" fmla="*/ 1 h 192"/>
                <a:gd name="T46" fmla="*/ 1 w 20"/>
                <a:gd name="T47" fmla="*/ 1 h 192"/>
                <a:gd name="T48" fmla="*/ 1 w 20"/>
                <a:gd name="T49" fmla="*/ 1 h 192"/>
                <a:gd name="T50" fmla="*/ 1 w 20"/>
                <a:gd name="T51" fmla="*/ 1 h 192"/>
                <a:gd name="T52" fmla="*/ 1 w 20"/>
                <a:gd name="T53" fmla="*/ 1 h 192"/>
                <a:gd name="T54" fmla="*/ 1 w 20"/>
                <a:gd name="T55" fmla="*/ 1 h 192"/>
                <a:gd name="T56" fmla="*/ 1 w 20"/>
                <a:gd name="T57" fmla="*/ 1 h 192"/>
                <a:gd name="T58" fmla="*/ 1 w 20"/>
                <a:gd name="T59" fmla="*/ 1 h 192"/>
                <a:gd name="T60" fmla="*/ 1 w 20"/>
                <a:gd name="T61" fmla="*/ 1 h 192"/>
                <a:gd name="T62" fmla="*/ 1 w 20"/>
                <a:gd name="T63" fmla="*/ 1 h 192"/>
                <a:gd name="T64" fmla="*/ 0 w 20"/>
                <a:gd name="T65" fmla="*/ 0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2"/>
                <a:gd name="T101" fmla="*/ 20 w 20"/>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2">
                  <a:moveTo>
                    <a:pt x="0" y="0"/>
                  </a:moveTo>
                  <a:lnTo>
                    <a:pt x="2" y="11"/>
                  </a:lnTo>
                  <a:lnTo>
                    <a:pt x="6" y="24"/>
                  </a:lnTo>
                  <a:lnTo>
                    <a:pt x="7" y="35"/>
                  </a:lnTo>
                  <a:lnTo>
                    <a:pt x="8" y="44"/>
                  </a:lnTo>
                  <a:lnTo>
                    <a:pt x="8" y="55"/>
                  </a:lnTo>
                  <a:lnTo>
                    <a:pt x="8" y="69"/>
                  </a:lnTo>
                  <a:lnTo>
                    <a:pt x="8" y="84"/>
                  </a:lnTo>
                  <a:lnTo>
                    <a:pt x="9" y="94"/>
                  </a:lnTo>
                  <a:lnTo>
                    <a:pt x="10" y="103"/>
                  </a:lnTo>
                  <a:lnTo>
                    <a:pt x="13" y="116"/>
                  </a:lnTo>
                  <a:lnTo>
                    <a:pt x="15" y="130"/>
                  </a:lnTo>
                  <a:lnTo>
                    <a:pt x="16" y="140"/>
                  </a:lnTo>
                  <a:lnTo>
                    <a:pt x="17" y="149"/>
                  </a:lnTo>
                  <a:lnTo>
                    <a:pt x="18" y="163"/>
                  </a:lnTo>
                  <a:lnTo>
                    <a:pt x="18" y="178"/>
                  </a:lnTo>
                  <a:lnTo>
                    <a:pt x="18" y="192"/>
                  </a:lnTo>
                  <a:lnTo>
                    <a:pt x="20" y="164"/>
                  </a:lnTo>
                  <a:lnTo>
                    <a:pt x="20" y="143"/>
                  </a:lnTo>
                  <a:lnTo>
                    <a:pt x="20" y="128"/>
                  </a:lnTo>
                  <a:lnTo>
                    <a:pt x="18" y="119"/>
                  </a:lnTo>
                  <a:lnTo>
                    <a:pt x="17" y="111"/>
                  </a:lnTo>
                  <a:lnTo>
                    <a:pt x="16" y="104"/>
                  </a:lnTo>
                  <a:lnTo>
                    <a:pt x="16" y="97"/>
                  </a:lnTo>
                  <a:lnTo>
                    <a:pt x="15" y="90"/>
                  </a:lnTo>
                  <a:lnTo>
                    <a:pt x="15" y="80"/>
                  </a:lnTo>
                  <a:lnTo>
                    <a:pt x="16" y="64"/>
                  </a:lnTo>
                  <a:lnTo>
                    <a:pt x="15" y="48"/>
                  </a:lnTo>
                  <a:lnTo>
                    <a:pt x="14" y="34"/>
                  </a:lnTo>
                  <a:lnTo>
                    <a:pt x="12" y="25"/>
                  </a:lnTo>
                  <a:lnTo>
                    <a:pt x="8" y="16"/>
                  </a:lnTo>
                  <a:lnTo>
                    <a:pt x="5"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Freeform 414"/>
            <p:cNvSpPr>
              <a:spLocks/>
            </p:cNvSpPr>
            <p:nvPr/>
          </p:nvSpPr>
          <p:spPr bwMode="auto">
            <a:xfrm>
              <a:off x="5278" y="2927"/>
              <a:ext cx="36" cy="20"/>
            </a:xfrm>
            <a:custGeom>
              <a:avLst/>
              <a:gdLst>
                <a:gd name="T0" fmla="*/ 0 w 71"/>
                <a:gd name="T1" fmla="*/ 0 h 41"/>
                <a:gd name="T2" fmla="*/ 1 w 71"/>
                <a:gd name="T3" fmla="*/ 0 h 41"/>
                <a:gd name="T4" fmla="*/ 1 w 71"/>
                <a:gd name="T5" fmla="*/ 0 h 41"/>
                <a:gd name="T6" fmla="*/ 1 w 71"/>
                <a:gd name="T7" fmla="*/ 0 h 41"/>
                <a:gd name="T8" fmla="*/ 1 w 71"/>
                <a:gd name="T9" fmla="*/ 0 h 41"/>
                <a:gd name="T10" fmla="*/ 1 w 71"/>
                <a:gd name="T11" fmla="*/ 0 h 41"/>
                <a:gd name="T12" fmla="*/ 1 w 71"/>
                <a:gd name="T13" fmla="*/ 0 h 41"/>
                <a:gd name="T14" fmla="*/ 1 w 71"/>
                <a:gd name="T15" fmla="*/ 0 h 41"/>
                <a:gd name="T16" fmla="*/ 1 w 71"/>
                <a:gd name="T17" fmla="*/ 0 h 41"/>
                <a:gd name="T18" fmla="*/ 1 w 71"/>
                <a:gd name="T19" fmla="*/ 0 h 41"/>
                <a:gd name="T20" fmla="*/ 1 w 71"/>
                <a:gd name="T21" fmla="*/ 0 h 41"/>
                <a:gd name="T22" fmla="*/ 1 w 71"/>
                <a:gd name="T23" fmla="*/ 0 h 41"/>
                <a:gd name="T24" fmla="*/ 1 w 71"/>
                <a:gd name="T25" fmla="*/ 0 h 41"/>
                <a:gd name="T26" fmla="*/ 1 w 71"/>
                <a:gd name="T27" fmla="*/ 0 h 41"/>
                <a:gd name="T28" fmla="*/ 1 w 71"/>
                <a:gd name="T29" fmla="*/ 0 h 41"/>
                <a:gd name="T30" fmla="*/ 1 w 71"/>
                <a:gd name="T31" fmla="*/ 0 h 41"/>
                <a:gd name="T32" fmla="*/ 1 w 71"/>
                <a:gd name="T33" fmla="*/ 0 h 41"/>
                <a:gd name="T34" fmla="*/ 1 w 71"/>
                <a:gd name="T35" fmla="*/ 0 h 41"/>
                <a:gd name="T36" fmla="*/ 1 w 71"/>
                <a:gd name="T37" fmla="*/ 0 h 41"/>
                <a:gd name="T38" fmla="*/ 1 w 71"/>
                <a:gd name="T39" fmla="*/ 0 h 41"/>
                <a:gd name="T40" fmla="*/ 1 w 71"/>
                <a:gd name="T41" fmla="*/ 0 h 41"/>
                <a:gd name="T42" fmla="*/ 1 w 71"/>
                <a:gd name="T43" fmla="*/ 0 h 41"/>
                <a:gd name="T44" fmla="*/ 1 w 71"/>
                <a:gd name="T45" fmla="*/ 0 h 41"/>
                <a:gd name="T46" fmla="*/ 1 w 71"/>
                <a:gd name="T47" fmla="*/ 0 h 41"/>
                <a:gd name="T48" fmla="*/ 1 w 71"/>
                <a:gd name="T49" fmla="*/ 0 h 41"/>
                <a:gd name="T50" fmla="*/ 1 w 71"/>
                <a:gd name="T51" fmla="*/ 0 h 41"/>
                <a:gd name="T52" fmla="*/ 1 w 71"/>
                <a:gd name="T53" fmla="*/ 0 h 41"/>
                <a:gd name="T54" fmla="*/ 1 w 71"/>
                <a:gd name="T55" fmla="*/ 0 h 41"/>
                <a:gd name="T56" fmla="*/ 1 w 71"/>
                <a:gd name="T57" fmla="*/ 0 h 41"/>
                <a:gd name="T58" fmla="*/ 1 w 71"/>
                <a:gd name="T59" fmla="*/ 0 h 41"/>
                <a:gd name="T60" fmla="*/ 1 w 71"/>
                <a:gd name="T61" fmla="*/ 0 h 41"/>
                <a:gd name="T62" fmla="*/ 0 w 71"/>
                <a:gd name="T63" fmla="*/ 0 h 41"/>
                <a:gd name="T64" fmla="*/ 0 w 71"/>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41"/>
                <a:gd name="T101" fmla="*/ 71 w 7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41">
                  <a:moveTo>
                    <a:pt x="0" y="41"/>
                  </a:moveTo>
                  <a:lnTo>
                    <a:pt x="2" y="41"/>
                  </a:lnTo>
                  <a:lnTo>
                    <a:pt x="4" y="41"/>
                  </a:lnTo>
                  <a:lnTo>
                    <a:pt x="6" y="41"/>
                  </a:lnTo>
                  <a:lnTo>
                    <a:pt x="7" y="41"/>
                  </a:lnTo>
                  <a:lnTo>
                    <a:pt x="14" y="41"/>
                  </a:lnTo>
                  <a:lnTo>
                    <a:pt x="21" y="41"/>
                  </a:lnTo>
                  <a:lnTo>
                    <a:pt x="27" y="40"/>
                  </a:lnTo>
                  <a:lnTo>
                    <a:pt x="33" y="39"/>
                  </a:lnTo>
                  <a:lnTo>
                    <a:pt x="40" y="39"/>
                  </a:lnTo>
                  <a:lnTo>
                    <a:pt x="46" y="38"/>
                  </a:lnTo>
                  <a:lnTo>
                    <a:pt x="52" y="36"/>
                  </a:lnTo>
                  <a:lnTo>
                    <a:pt x="56" y="35"/>
                  </a:lnTo>
                  <a:lnTo>
                    <a:pt x="59" y="28"/>
                  </a:lnTo>
                  <a:lnTo>
                    <a:pt x="62" y="18"/>
                  </a:lnTo>
                  <a:lnTo>
                    <a:pt x="67" y="9"/>
                  </a:lnTo>
                  <a:lnTo>
                    <a:pt x="71" y="0"/>
                  </a:lnTo>
                  <a:lnTo>
                    <a:pt x="69" y="1"/>
                  </a:lnTo>
                  <a:lnTo>
                    <a:pt x="67" y="1"/>
                  </a:lnTo>
                  <a:lnTo>
                    <a:pt x="63" y="2"/>
                  </a:lnTo>
                  <a:lnTo>
                    <a:pt x="61" y="2"/>
                  </a:lnTo>
                  <a:lnTo>
                    <a:pt x="54" y="3"/>
                  </a:lnTo>
                  <a:lnTo>
                    <a:pt x="46" y="5"/>
                  </a:lnTo>
                  <a:lnTo>
                    <a:pt x="38" y="6"/>
                  </a:lnTo>
                  <a:lnTo>
                    <a:pt x="30" y="6"/>
                  </a:lnTo>
                  <a:lnTo>
                    <a:pt x="22" y="6"/>
                  </a:lnTo>
                  <a:lnTo>
                    <a:pt x="15" y="6"/>
                  </a:lnTo>
                  <a:lnTo>
                    <a:pt x="9" y="6"/>
                  </a:lnTo>
                  <a:lnTo>
                    <a:pt x="5" y="6"/>
                  </a:lnTo>
                  <a:lnTo>
                    <a:pt x="4" y="13"/>
                  </a:lnTo>
                  <a:lnTo>
                    <a:pt x="1" y="23"/>
                  </a:lnTo>
                  <a:lnTo>
                    <a:pt x="0" y="33"/>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2" name="Freeform 415"/>
            <p:cNvSpPr>
              <a:spLocks/>
            </p:cNvSpPr>
            <p:nvPr/>
          </p:nvSpPr>
          <p:spPr bwMode="auto">
            <a:xfrm>
              <a:off x="5214" y="2992"/>
              <a:ext cx="163" cy="189"/>
            </a:xfrm>
            <a:custGeom>
              <a:avLst/>
              <a:gdLst>
                <a:gd name="T0" fmla="*/ 1 w 326"/>
                <a:gd name="T1" fmla="*/ 0 h 379"/>
                <a:gd name="T2" fmla="*/ 1 w 326"/>
                <a:gd name="T3" fmla="*/ 0 h 379"/>
                <a:gd name="T4" fmla="*/ 1 w 326"/>
                <a:gd name="T5" fmla="*/ 0 h 379"/>
                <a:gd name="T6" fmla="*/ 1 w 326"/>
                <a:gd name="T7" fmla="*/ 0 h 379"/>
                <a:gd name="T8" fmla="*/ 1 w 326"/>
                <a:gd name="T9" fmla="*/ 0 h 379"/>
                <a:gd name="T10" fmla="*/ 1 w 326"/>
                <a:gd name="T11" fmla="*/ 0 h 379"/>
                <a:gd name="T12" fmla="*/ 1 w 326"/>
                <a:gd name="T13" fmla="*/ 0 h 379"/>
                <a:gd name="T14" fmla="*/ 1 w 326"/>
                <a:gd name="T15" fmla="*/ 0 h 379"/>
                <a:gd name="T16" fmla="*/ 1 w 326"/>
                <a:gd name="T17" fmla="*/ 0 h 379"/>
                <a:gd name="T18" fmla="*/ 1 w 326"/>
                <a:gd name="T19" fmla="*/ 0 h 379"/>
                <a:gd name="T20" fmla="*/ 1 w 326"/>
                <a:gd name="T21" fmla="*/ 0 h 379"/>
                <a:gd name="T22" fmla="*/ 1 w 326"/>
                <a:gd name="T23" fmla="*/ 0 h 379"/>
                <a:gd name="T24" fmla="*/ 1 w 326"/>
                <a:gd name="T25" fmla="*/ 0 h 379"/>
                <a:gd name="T26" fmla="*/ 1 w 326"/>
                <a:gd name="T27" fmla="*/ 0 h 379"/>
                <a:gd name="T28" fmla="*/ 1 w 326"/>
                <a:gd name="T29" fmla="*/ 0 h 379"/>
                <a:gd name="T30" fmla="*/ 1 w 326"/>
                <a:gd name="T31" fmla="*/ 0 h 379"/>
                <a:gd name="T32" fmla="*/ 1 w 326"/>
                <a:gd name="T33" fmla="*/ 0 h 379"/>
                <a:gd name="T34" fmla="*/ 1 w 326"/>
                <a:gd name="T35" fmla="*/ 0 h 379"/>
                <a:gd name="T36" fmla="*/ 1 w 326"/>
                <a:gd name="T37" fmla="*/ 0 h 379"/>
                <a:gd name="T38" fmla="*/ 1 w 326"/>
                <a:gd name="T39" fmla="*/ 0 h 379"/>
                <a:gd name="T40" fmla="*/ 1 w 326"/>
                <a:gd name="T41" fmla="*/ 0 h 379"/>
                <a:gd name="T42" fmla="*/ 1 w 326"/>
                <a:gd name="T43" fmla="*/ 0 h 379"/>
                <a:gd name="T44" fmla="*/ 1 w 326"/>
                <a:gd name="T45" fmla="*/ 0 h 379"/>
                <a:gd name="T46" fmla="*/ 1 w 326"/>
                <a:gd name="T47" fmla="*/ 0 h 379"/>
                <a:gd name="T48" fmla="*/ 1 w 326"/>
                <a:gd name="T49" fmla="*/ 0 h 379"/>
                <a:gd name="T50" fmla="*/ 1 w 326"/>
                <a:gd name="T51" fmla="*/ 0 h 379"/>
                <a:gd name="T52" fmla="*/ 1 w 326"/>
                <a:gd name="T53" fmla="*/ 0 h 379"/>
                <a:gd name="T54" fmla="*/ 1 w 326"/>
                <a:gd name="T55" fmla="*/ 0 h 379"/>
                <a:gd name="T56" fmla="*/ 1 w 326"/>
                <a:gd name="T57" fmla="*/ 0 h 379"/>
                <a:gd name="T58" fmla="*/ 1 w 326"/>
                <a:gd name="T59" fmla="*/ 0 h 379"/>
                <a:gd name="T60" fmla="*/ 1 w 326"/>
                <a:gd name="T61" fmla="*/ 0 h 379"/>
                <a:gd name="T62" fmla="*/ 1 w 326"/>
                <a:gd name="T63" fmla="*/ 0 h 379"/>
                <a:gd name="T64" fmla="*/ 1 w 326"/>
                <a:gd name="T65" fmla="*/ 0 h 379"/>
                <a:gd name="T66" fmla="*/ 1 w 326"/>
                <a:gd name="T67" fmla="*/ 0 h 379"/>
                <a:gd name="T68" fmla="*/ 1 w 326"/>
                <a:gd name="T69" fmla="*/ 0 h 379"/>
                <a:gd name="T70" fmla="*/ 1 w 326"/>
                <a:gd name="T71" fmla="*/ 0 h 379"/>
                <a:gd name="T72" fmla="*/ 1 w 326"/>
                <a:gd name="T73" fmla="*/ 0 h 379"/>
                <a:gd name="T74" fmla="*/ 1 w 326"/>
                <a:gd name="T75" fmla="*/ 0 h 379"/>
                <a:gd name="T76" fmla="*/ 1 w 326"/>
                <a:gd name="T77" fmla="*/ 0 h 379"/>
                <a:gd name="T78" fmla="*/ 1 w 326"/>
                <a:gd name="T79" fmla="*/ 0 h 379"/>
                <a:gd name="T80" fmla="*/ 1 w 326"/>
                <a:gd name="T81" fmla="*/ 0 h 379"/>
                <a:gd name="T82" fmla="*/ 1 w 326"/>
                <a:gd name="T83" fmla="*/ 0 h 379"/>
                <a:gd name="T84" fmla="*/ 1 w 326"/>
                <a:gd name="T85" fmla="*/ 0 h 379"/>
                <a:gd name="T86" fmla="*/ 1 w 326"/>
                <a:gd name="T87" fmla="*/ 0 h 379"/>
                <a:gd name="T88" fmla="*/ 1 w 326"/>
                <a:gd name="T89" fmla="*/ 0 h 379"/>
                <a:gd name="T90" fmla="*/ 1 w 326"/>
                <a:gd name="T91" fmla="*/ 0 h 379"/>
                <a:gd name="T92" fmla="*/ 1 w 326"/>
                <a:gd name="T93" fmla="*/ 0 h 379"/>
                <a:gd name="T94" fmla="*/ 1 w 326"/>
                <a:gd name="T95" fmla="*/ 0 h 379"/>
                <a:gd name="T96" fmla="*/ 1 w 326"/>
                <a:gd name="T97" fmla="*/ 0 h 3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6"/>
                <a:gd name="T148" fmla="*/ 0 h 379"/>
                <a:gd name="T149" fmla="*/ 326 w 326"/>
                <a:gd name="T150" fmla="*/ 379 h 3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6" h="379">
                  <a:moveTo>
                    <a:pt x="11" y="130"/>
                  </a:moveTo>
                  <a:lnTo>
                    <a:pt x="13" y="145"/>
                  </a:lnTo>
                  <a:lnTo>
                    <a:pt x="18" y="167"/>
                  </a:lnTo>
                  <a:lnTo>
                    <a:pt x="22" y="189"/>
                  </a:lnTo>
                  <a:lnTo>
                    <a:pt x="27" y="203"/>
                  </a:lnTo>
                  <a:lnTo>
                    <a:pt x="28" y="206"/>
                  </a:lnTo>
                  <a:lnTo>
                    <a:pt x="29" y="210"/>
                  </a:lnTo>
                  <a:lnTo>
                    <a:pt x="30" y="213"/>
                  </a:lnTo>
                  <a:lnTo>
                    <a:pt x="31" y="218"/>
                  </a:lnTo>
                  <a:lnTo>
                    <a:pt x="33" y="221"/>
                  </a:lnTo>
                  <a:lnTo>
                    <a:pt x="33" y="223"/>
                  </a:lnTo>
                  <a:lnTo>
                    <a:pt x="33" y="227"/>
                  </a:lnTo>
                  <a:lnTo>
                    <a:pt x="34" y="229"/>
                  </a:lnTo>
                  <a:lnTo>
                    <a:pt x="35" y="237"/>
                  </a:lnTo>
                  <a:lnTo>
                    <a:pt x="38" y="249"/>
                  </a:lnTo>
                  <a:lnTo>
                    <a:pt x="43" y="260"/>
                  </a:lnTo>
                  <a:lnTo>
                    <a:pt x="46" y="269"/>
                  </a:lnTo>
                  <a:lnTo>
                    <a:pt x="50" y="279"/>
                  </a:lnTo>
                  <a:lnTo>
                    <a:pt x="53" y="289"/>
                  </a:lnTo>
                  <a:lnTo>
                    <a:pt x="56" y="299"/>
                  </a:lnTo>
                  <a:lnTo>
                    <a:pt x="57" y="307"/>
                  </a:lnTo>
                  <a:lnTo>
                    <a:pt x="57" y="313"/>
                  </a:lnTo>
                  <a:lnTo>
                    <a:pt x="58" y="318"/>
                  </a:lnTo>
                  <a:lnTo>
                    <a:pt x="58" y="322"/>
                  </a:lnTo>
                  <a:lnTo>
                    <a:pt x="59" y="327"/>
                  </a:lnTo>
                  <a:lnTo>
                    <a:pt x="60" y="330"/>
                  </a:lnTo>
                  <a:lnTo>
                    <a:pt x="60" y="334"/>
                  </a:lnTo>
                  <a:lnTo>
                    <a:pt x="60" y="338"/>
                  </a:lnTo>
                  <a:lnTo>
                    <a:pt x="60" y="343"/>
                  </a:lnTo>
                  <a:lnTo>
                    <a:pt x="60" y="349"/>
                  </a:lnTo>
                  <a:lnTo>
                    <a:pt x="59" y="357"/>
                  </a:lnTo>
                  <a:lnTo>
                    <a:pt x="58" y="364"/>
                  </a:lnTo>
                  <a:lnTo>
                    <a:pt x="57" y="370"/>
                  </a:lnTo>
                  <a:lnTo>
                    <a:pt x="59" y="371"/>
                  </a:lnTo>
                  <a:lnTo>
                    <a:pt x="61" y="371"/>
                  </a:lnTo>
                  <a:lnTo>
                    <a:pt x="62" y="371"/>
                  </a:lnTo>
                  <a:lnTo>
                    <a:pt x="65" y="372"/>
                  </a:lnTo>
                  <a:lnTo>
                    <a:pt x="72" y="373"/>
                  </a:lnTo>
                  <a:lnTo>
                    <a:pt x="77" y="374"/>
                  </a:lnTo>
                  <a:lnTo>
                    <a:pt x="83" y="375"/>
                  </a:lnTo>
                  <a:lnTo>
                    <a:pt x="89" y="375"/>
                  </a:lnTo>
                  <a:lnTo>
                    <a:pt x="94" y="376"/>
                  </a:lnTo>
                  <a:lnTo>
                    <a:pt x="98" y="376"/>
                  </a:lnTo>
                  <a:lnTo>
                    <a:pt x="102" y="376"/>
                  </a:lnTo>
                  <a:lnTo>
                    <a:pt x="104" y="376"/>
                  </a:lnTo>
                  <a:lnTo>
                    <a:pt x="108" y="376"/>
                  </a:lnTo>
                  <a:lnTo>
                    <a:pt x="112" y="376"/>
                  </a:lnTo>
                  <a:lnTo>
                    <a:pt x="113" y="376"/>
                  </a:lnTo>
                  <a:lnTo>
                    <a:pt x="115" y="376"/>
                  </a:lnTo>
                  <a:lnTo>
                    <a:pt x="117" y="378"/>
                  </a:lnTo>
                  <a:lnTo>
                    <a:pt x="118" y="379"/>
                  </a:lnTo>
                  <a:lnTo>
                    <a:pt x="120" y="379"/>
                  </a:lnTo>
                  <a:lnTo>
                    <a:pt x="121" y="379"/>
                  </a:lnTo>
                  <a:lnTo>
                    <a:pt x="125" y="378"/>
                  </a:lnTo>
                  <a:lnTo>
                    <a:pt x="129" y="375"/>
                  </a:lnTo>
                  <a:lnTo>
                    <a:pt x="134" y="373"/>
                  </a:lnTo>
                  <a:lnTo>
                    <a:pt x="136" y="372"/>
                  </a:lnTo>
                  <a:lnTo>
                    <a:pt x="140" y="372"/>
                  </a:lnTo>
                  <a:lnTo>
                    <a:pt x="144" y="371"/>
                  </a:lnTo>
                  <a:lnTo>
                    <a:pt x="148" y="370"/>
                  </a:lnTo>
                  <a:lnTo>
                    <a:pt x="151" y="370"/>
                  </a:lnTo>
                  <a:lnTo>
                    <a:pt x="151" y="367"/>
                  </a:lnTo>
                  <a:lnTo>
                    <a:pt x="151" y="366"/>
                  </a:lnTo>
                  <a:lnTo>
                    <a:pt x="151" y="364"/>
                  </a:lnTo>
                  <a:lnTo>
                    <a:pt x="151" y="363"/>
                  </a:lnTo>
                  <a:lnTo>
                    <a:pt x="160" y="359"/>
                  </a:lnTo>
                  <a:lnTo>
                    <a:pt x="171" y="356"/>
                  </a:lnTo>
                  <a:lnTo>
                    <a:pt x="182" y="351"/>
                  </a:lnTo>
                  <a:lnTo>
                    <a:pt x="194" y="348"/>
                  </a:lnTo>
                  <a:lnTo>
                    <a:pt x="204" y="343"/>
                  </a:lnTo>
                  <a:lnTo>
                    <a:pt x="213" y="340"/>
                  </a:lnTo>
                  <a:lnTo>
                    <a:pt x="220" y="337"/>
                  </a:lnTo>
                  <a:lnTo>
                    <a:pt x="225" y="336"/>
                  </a:lnTo>
                  <a:lnTo>
                    <a:pt x="234" y="333"/>
                  </a:lnTo>
                  <a:lnTo>
                    <a:pt x="242" y="330"/>
                  </a:lnTo>
                  <a:lnTo>
                    <a:pt x="250" y="330"/>
                  </a:lnTo>
                  <a:lnTo>
                    <a:pt x="257" y="329"/>
                  </a:lnTo>
                  <a:lnTo>
                    <a:pt x="262" y="329"/>
                  </a:lnTo>
                  <a:lnTo>
                    <a:pt x="267" y="330"/>
                  </a:lnTo>
                  <a:lnTo>
                    <a:pt x="271" y="332"/>
                  </a:lnTo>
                  <a:lnTo>
                    <a:pt x="274" y="332"/>
                  </a:lnTo>
                  <a:lnTo>
                    <a:pt x="277" y="334"/>
                  </a:lnTo>
                  <a:lnTo>
                    <a:pt x="273" y="338"/>
                  </a:lnTo>
                  <a:lnTo>
                    <a:pt x="265" y="342"/>
                  </a:lnTo>
                  <a:lnTo>
                    <a:pt x="257" y="345"/>
                  </a:lnTo>
                  <a:lnTo>
                    <a:pt x="262" y="345"/>
                  </a:lnTo>
                  <a:lnTo>
                    <a:pt x="266" y="344"/>
                  </a:lnTo>
                  <a:lnTo>
                    <a:pt x="271" y="343"/>
                  </a:lnTo>
                  <a:lnTo>
                    <a:pt x="277" y="342"/>
                  </a:lnTo>
                  <a:lnTo>
                    <a:pt x="281" y="340"/>
                  </a:lnTo>
                  <a:lnTo>
                    <a:pt x="287" y="338"/>
                  </a:lnTo>
                  <a:lnTo>
                    <a:pt x="291" y="336"/>
                  </a:lnTo>
                  <a:lnTo>
                    <a:pt x="295" y="335"/>
                  </a:lnTo>
                  <a:lnTo>
                    <a:pt x="301" y="332"/>
                  </a:lnTo>
                  <a:lnTo>
                    <a:pt x="308" y="330"/>
                  </a:lnTo>
                  <a:lnTo>
                    <a:pt x="314" y="329"/>
                  </a:lnTo>
                  <a:lnTo>
                    <a:pt x="326" y="330"/>
                  </a:lnTo>
                  <a:lnTo>
                    <a:pt x="320" y="328"/>
                  </a:lnTo>
                  <a:lnTo>
                    <a:pt x="314" y="327"/>
                  </a:lnTo>
                  <a:lnTo>
                    <a:pt x="309" y="327"/>
                  </a:lnTo>
                  <a:lnTo>
                    <a:pt x="303" y="327"/>
                  </a:lnTo>
                  <a:lnTo>
                    <a:pt x="297" y="327"/>
                  </a:lnTo>
                  <a:lnTo>
                    <a:pt x="293" y="328"/>
                  </a:lnTo>
                  <a:lnTo>
                    <a:pt x="288" y="330"/>
                  </a:lnTo>
                  <a:lnTo>
                    <a:pt x="283" y="333"/>
                  </a:lnTo>
                  <a:lnTo>
                    <a:pt x="281" y="319"/>
                  </a:lnTo>
                  <a:lnTo>
                    <a:pt x="277" y="303"/>
                  </a:lnTo>
                  <a:lnTo>
                    <a:pt x="267" y="286"/>
                  </a:lnTo>
                  <a:lnTo>
                    <a:pt x="253" y="269"/>
                  </a:lnTo>
                  <a:lnTo>
                    <a:pt x="260" y="279"/>
                  </a:lnTo>
                  <a:lnTo>
                    <a:pt x="268" y="295"/>
                  </a:lnTo>
                  <a:lnTo>
                    <a:pt x="274" y="312"/>
                  </a:lnTo>
                  <a:lnTo>
                    <a:pt x="277" y="328"/>
                  </a:lnTo>
                  <a:lnTo>
                    <a:pt x="273" y="327"/>
                  </a:lnTo>
                  <a:lnTo>
                    <a:pt x="268" y="327"/>
                  </a:lnTo>
                  <a:lnTo>
                    <a:pt x="264" y="326"/>
                  </a:lnTo>
                  <a:lnTo>
                    <a:pt x="258" y="326"/>
                  </a:lnTo>
                  <a:lnTo>
                    <a:pt x="248" y="312"/>
                  </a:lnTo>
                  <a:lnTo>
                    <a:pt x="229" y="292"/>
                  </a:lnTo>
                  <a:lnTo>
                    <a:pt x="205" y="268"/>
                  </a:lnTo>
                  <a:lnTo>
                    <a:pt x="179" y="243"/>
                  </a:lnTo>
                  <a:lnTo>
                    <a:pt x="151" y="218"/>
                  </a:lnTo>
                  <a:lnTo>
                    <a:pt x="127" y="195"/>
                  </a:lnTo>
                  <a:lnTo>
                    <a:pt x="108" y="175"/>
                  </a:lnTo>
                  <a:lnTo>
                    <a:pt x="98" y="160"/>
                  </a:lnTo>
                  <a:lnTo>
                    <a:pt x="104" y="165"/>
                  </a:lnTo>
                  <a:lnTo>
                    <a:pt x="112" y="170"/>
                  </a:lnTo>
                  <a:lnTo>
                    <a:pt x="120" y="175"/>
                  </a:lnTo>
                  <a:lnTo>
                    <a:pt x="127" y="178"/>
                  </a:lnTo>
                  <a:lnTo>
                    <a:pt x="125" y="176"/>
                  </a:lnTo>
                  <a:lnTo>
                    <a:pt x="123" y="172"/>
                  </a:lnTo>
                  <a:lnTo>
                    <a:pt x="121" y="168"/>
                  </a:lnTo>
                  <a:lnTo>
                    <a:pt x="119" y="165"/>
                  </a:lnTo>
                  <a:lnTo>
                    <a:pt x="126" y="170"/>
                  </a:lnTo>
                  <a:lnTo>
                    <a:pt x="135" y="178"/>
                  </a:lnTo>
                  <a:lnTo>
                    <a:pt x="145" y="187"/>
                  </a:lnTo>
                  <a:lnTo>
                    <a:pt x="158" y="196"/>
                  </a:lnTo>
                  <a:lnTo>
                    <a:pt x="169" y="204"/>
                  </a:lnTo>
                  <a:lnTo>
                    <a:pt x="180" y="211"/>
                  </a:lnTo>
                  <a:lnTo>
                    <a:pt x="188" y="216"/>
                  </a:lnTo>
                  <a:lnTo>
                    <a:pt x="194" y="220"/>
                  </a:lnTo>
                  <a:lnTo>
                    <a:pt x="202" y="223"/>
                  </a:lnTo>
                  <a:lnTo>
                    <a:pt x="211" y="229"/>
                  </a:lnTo>
                  <a:lnTo>
                    <a:pt x="218" y="234"/>
                  </a:lnTo>
                  <a:lnTo>
                    <a:pt x="224" y="237"/>
                  </a:lnTo>
                  <a:lnTo>
                    <a:pt x="220" y="215"/>
                  </a:lnTo>
                  <a:lnTo>
                    <a:pt x="214" y="196"/>
                  </a:lnTo>
                  <a:lnTo>
                    <a:pt x="205" y="177"/>
                  </a:lnTo>
                  <a:lnTo>
                    <a:pt x="193" y="161"/>
                  </a:lnTo>
                  <a:lnTo>
                    <a:pt x="183" y="153"/>
                  </a:lnTo>
                  <a:lnTo>
                    <a:pt x="172" y="143"/>
                  </a:lnTo>
                  <a:lnTo>
                    <a:pt x="159" y="130"/>
                  </a:lnTo>
                  <a:lnTo>
                    <a:pt x="146" y="116"/>
                  </a:lnTo>
                  <a:lnTo>
                    <a:pt x="135" y="103"/>
                  </a:lnTo>
                  <a:lnTo>
                    <a:pt x="125" y="89"/>
                  </a:lnTo>
                  <a:lnTo>
                    <a:pt x="117" y="75"/>
                  </a:lnTo>
                  <a:lnTo>
                    <a:pt x="112" y="62"/>
                  </a:lnTo>
                  <a:lnTo>
                    <a:pt x="111" y="53"/>
                  </a:lnTo>
                  <a:lnTo>
                    <a:pt x="111" y="51"/>
                  </a:lnTo>
                  <a:lnTo>
                    <a:pt x="112" y="52"/>
                  </a:lnTo>
                  <a:lnTo>
                    <a:pt x="114" y="54"/>
                  </a:lnTo>
                  <a:lnTo>
                    <a:pt x="119" y="60"/>
                  </a:lnTo>
                  <a:lnTo>
                    <a:pt x="127" y="67"/>
                  </a:lnTo>
                  <a:lnTo>
                    <a:pt x="133" y="71"/>
                  </a:lnTo>
                  <a:lnTo>
                    <a:pt x="133" y="68"/>
                  </a:lnTo>
                  <a:lnTo>
                    <a:pt x="127" y="54"/>
                  </a:lnTo>
                  <a:lnTo>
                    <a:pt x="121" y="35"/>
                  </a:lnTo>
                  <a:lnTo>
                    <a:pt x="117" y="15"/>
                  </a:lnTo>
                  <a:lnTo>
                    <a:pt x="115" y="0"/>
                  </a:lnTo>
                  <a:lnTo>
                    <a:pt x="112" y="12"/>
                  </a:lnTo>
                  <a:lnTo>
                    <a:pt x="108" y="23"/>
                  </a:lnTo>
                  <a:lnTo>
                    <a:pt x="104" y="35"/>
                  </a:lnTo>
                  <a:lnTo>
                    <a:pt x="99" y="45"/>
                  </a:lnTo>
                  <a:lnTo>
                    <a:pt x="96" y="52"/>
                  </a:lnTo>
                  <a:lnTo>
                    <a:pt x="94" y="58"/>
                  </a:lnTo>
                  <a:lnTo>
                    <a:pt x="89" y="61"/>
                  </a:lnTo>
                  <a:lnTo>
                    <a:pt x="82" y="62"/>
                  </a:lnTo>
                  <a:lnTo>
                    <a:pt x="77" y="62"/>
                  </a:lnTo>
                  <a:lnTo>
                    <a:pt x="72" y="62"/>
                  </a:lnTo>
                  <a:lnTo>
                    <a:pt x="64" y="62"/>
                  </a:lnTo>
                  <a:lnTo>
                    <a:pt x="56" y="61"/>
                  </a:lnTo>
                  <a:lnTo>
                    <a:pt x="46" y="61"/>
                  </a:lnTo>
                  <a:lnTo>
                    <a:pt x="36" y="61"/>
                  </a:lnTo>
                  <a:lnTo>
                    <a:pt x="27" y="61"/>
                  </a:lnTo>
                  <a:lnTo>
                    <a:pt x="18" y="61"/>
                  </a:lnTo>
                  <a:lnTo>
                    <a:pt x="13" y="61"/>
                  </a:lnTo>
                  <a:lnTo>
                    <a:pt x="10" y="61"/>
                  </a:lnTo>
                  <a:lnTo>
                    <a:pt x="5" y="61"/>
                  </a:lnTo>
                  <a:lnTo>
                    <a:pt x="0" y="61"/>
                  </a:lnTo>
                  <a:lnTo>
                    <a:pt x="3" y="89"/>
                  </a:lnTo>
                  <a:lnTo>
                    <a:pt x="6" y="107"/>
                  </a:lnTo>
                  <a:lnTo>
                    <a:pt x="8" y="120"/>
                  </a:lnTo>
                  <a:lnTo>
                    <a:pt x="11" y="130"/>
                  </a:lnTo>
                  <a:lnTo>
                    <a:pt x="13" y="145"/>
                  </a:lnTo>
                  <a:lnTo>
                    <a:pt x="18" y="167"/>
                  </a:lnTo>
                  <a:lnTo>
                    <a:pt x="22" y="189"/>
                  </a:lnTo>
                  <a:lnTo>
                    <a:pt x="27" y="203"/>
                  </a:lnTo>
                  <a:lnTo>
                    <a:pt x="11" y="1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3" name="Freeform 416"/>
            <p:cNvSpPr>
              <a:spLocks/>
            </p:cNvSpPr>
            <p:nvPr/>
          </p:nvSpPr>
          <p:spPr bwMode="auto">
            <a:xfrm>
              <a:off x="5266" y="3173"/>
              <a:ext cx="24" cy="8"/>
            </a:xfrm>
            <a:custGeom>
              <a:avLst/>
              <a:gdLst>
                <a:gd name="T0" fmla="*/ 1 w 47"/>
                <a:gd name="T1" fmla="*/ 0 h 16"/>
                <a:gd name="T2" fmla="*/ 1 w 47"/>
                <a:gd name="T3" fmla="*/ 1 h 16"/>
                <a:gd name="T4" fmla="*/ 1 w 47"/>
                <a:gd name="T5" fmla="*/ 1 h 16"/>
                <a:gd name="T6" fmla="*/ 1 w 47"/>
                <a:gd name="T7" fmla="*/ 1 h 16"/>
                <a:gd name="T8" fmla="*/ 1 w 47"/>
                <a:gd name="T9" fmla="*/ 1 h 16"/>
                <a:gd name="T10" fmla="*/ 1 w 47"/>
                <a:gd name="T11" fmla="*/ 1 h 16"/>
                <a:gd name="T12" fmla="*/ 1 w 47"/>
                <a:gd name="T13" fmla="*/ 1 h 16"/>
                <a:gd name="T14" fmla="*/ 1 w 47"/>
                <a:gd name="T15" fmla="*/ 1 h 16"/>
                <a:gd name="T16" fmla="*/ 1 w 47"/>
                <a:gd name="T17" fmla="*/ 1 h 16"/>
                <a:gd name="T18" fmla="*/ 1 w 47"/>
                <a:gd name="T19" fmla="*/ 1 h 16"/>
                <a:gd name="T20" fmla="*/ 1 w 47"/>
                <a:gd name="T21" fmla="*/ 1 h 16"/>
                <a:gd name="T22" fmla="*/ 1 w 47"/>
                <a:gd name="T23" fmla="*/ 1 h 16"/>
                <a:gd name="T24" fmla="*/ 1 w 47"/>
                <a:gd name="T25" fmla="*/ 1 h 16"/>
                <a:gd name="T26" fmla="*/ 1 w 47"/>
                <a:gd name="T27" fmla="*/ 1 h 16"/>
                <a:gd name="T28" fmla="*/ 1 w 47"/>
                <a:gd name="T29" fmla="*/ 1 h 16"/>
                <a:gd name="T30" fmla="*/ 1 w 47"/>
                <a:gd name="T31" fmla="*/ 1 h 16"/>
                <a:gd name="T32" fmla="*/ 1 w 47"/>
                <a:gd name="T33" fmla="*/ 1 h 16"/>
                <a:gd name="T34" fmla="*/ 1 w 47"/>
                <a:gd name="T35" fmla="*/ 1 h 16"/>
                <a:gd name="T36" fmla="*/ 1 w 47"/>
                <a:gd name="T37" fmla="*/ 1 h 16"/>
                <a:gd name="T38" fmla="*/ 1 w 47"/>
                <a:gd name="T39" fmla="*/ 1 h 16"/>
                <a:gd name="T40" fmla="*/ 0 w 47"/>
                <a:gd name="T41" fmla="*/ 1 h 16"/>
                <a:gd name="T42" fmla="*/ 1 w 47"/>
                <a:gd name="T43" fmla="*/ 1 h 16"/>
                <a:gd name="T44" fmla="*/ 1 w 47"/>
                <a:gd name="T45" fmla="*/ 1 h 16"/>
                <a:gd name="T46" fmla="*/ 1 w 47"/>
                <a:gd name="T47" fmla="*/ 1 h 16"/>
                <a:gd name="T48" fmla="*/ 1 w 47"/>
                <a:gd name="T49" fmla="*/ 1 h 16"/>
                <a:gd name="T50" fmla="*/ 1 w 47"/>
                <a:gd name="T51" fmla="*/ 1 h 16"/>
                <a:gd name="T52" fmla="*/ 1 w 47"/>
                <a:gd name="T53" fmla="*/ 1 h 16"/>
                <a:gd name="T54" fmla="*/ 1 w 47"/>
                <a:gd name="T55" fmla="*/ 1 h 16"/>
                <a:gd name="T56" fmla="*/ 1 w 47"/>
                <a:gd name="T57" fmla="*/ 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7"/>
                <a:gd name="T88" fmla="*/ 0 h 16"/>
                <a:gd name="T89" fmla="*/ 47 w 47"/>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7" h="16">
                  <a:moveTo>
                    <a:pt x="47" y="0"/>
                  </a:moveTo>
                  <a:lnTo>
                    <a:pt x="47" y="1"/>
                  </a:lnTo>
                  <a:lnTo>
                    <a:pt x="47" y="3"/>
                  </a:lnTo>
                  <a:lnTo>
                    <a:pt x="47" y="4"/>
                  </a:lnTo>
                  <a:lnTo>
                    <a:pt x="47" y="7"/>
                  </a:lnTo>
                  <a:lnTo>
                    <a:pt x="44" y="7"/>
                  </a:lnTo>
                  <a:lnTo>
                    <a:pt x="40" y="8"/>
                  </a:lnTo>
                  <a:lnTo>
                    <a:pt x="36" y="9"/>
                  </a:lnTo>
                  <a:lnTo>
                    <a:pt x="32" y="9"/>
                  </a:lnTo>
                  <a:lnTo>
                    <a:pt x="30" y="10"/>
                  </a:lnTo>
                  <a:lnTo>
                    <a:pt x="25" y="12"/>
                  </a:lnTo>
                  <a:lnTo>
                    <a:pt x="21" y="15"/>
                  </a:lnTo>
                  <a:lnTo>
                    <a:pt x="17" y="16"/>
                  </a:lnTo>
                  <a:lnTo>
                    <a:pt x="16" y="16"/>
                  </a:lnTo>
                  <a:lnTo>
                    <a:pt x="14" y="16"/>
                  </a:lnTo>
                  <a:lnTo>
                    <a:pt x="13" y="15"/>
                  </a:lnTo>
                  <a:lnTo>
                    <a:pt x="11" y="13"/>
                  </a:lnTo>
                  <a:lnTo>
                    <a:pt x="9" y="13"/>
                  </a:lnTo>
                  <a:lnTo>
                    <a:pt x="8" y="13"/>
                  </a:lnTo>
                  <a:lnTo>
                    <a:pt x="4" y="13"/>
                  </a:lnTo>
                  <a:lnTo>
                    <a:pt x="0" y="13"/>
                  </a:lnTo>
                  <a:lnTo>
                    <a:pt x="6" y="12"/>
                  </a:lnTo>
                  <a:lnTo>
                    <a:pt x="13" y="11"/>
                  </a:lnTo>
                  <a:lnTo>
                    <a:pt x="18" y="9"/>
                  </a:lnTo>
                  <a:lnTo>
                    <a:pt x="25" y="7"/>
                  </a:lnTo>
                  <a:lnTo>
                    <a:pt x="32" y="5"/>
                  </a:lnTo>
                  <a:lnTo>
                    <a:pt x="38" y="3"/>
                  </a:lnTo>
                  <a:lnTo>
                    <a:pt x="42" y="1"/>
                  </a:lnTo>
                  <a:lnTo>
                    <a:pt x="4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4" name="Freeform 417"/>
            <p:cNvSpPr>
              <a:spLocks/>
            </p:cNvSpPr>
            <p:nvPr/>
          </p:nvSpPr>
          <p:spPr bwMode="auto">
            <a:xfrm>
              <a:off x="5263" y="2944"/>
              <a:ext cx="114" cy="233"/>
            </a:xfrm>
            <a:custGeom>
              <a:avLst/>
              <a:gdLst>
                <a:gd name="T0" fmla="*/ 1 w 228"/>
                <a:gd name="T1" fmla="*/ 1 h 466"/>
                <a:gd name="T2" fmla="*/ 1 w 228"/>
                <a:gd name="T3" fmla="*/ 1 h 466"/>
                <a:gd name="T4" fmla="*/ 1 w 228"/>
                <a:gd name="T5" fmla="*/ 1 h 466"/>
                <a:gd name="T6" fmla="*/ 1 w 228"/>
                <a:gd name="T7" fmla="*/ 1 h 466"/>
                <a:gd name="T8" fmla="*/ 1 w 228"/>
                <a:gd name="T9" fmla="*/ 1 h 466"/>
                <a:gd name="T10" fmla="*/ 1 w 228"/>
                <a:gd name="T11" fmla="*/ 1 h 466"/>
                <a:gd name="T12" fmla="*/ 0 w 228"/>
                <a:gd name="T13" fmla="*/ 1 h 466"/>
                <a:gd name="T14" fmla="*/ 1 w 228"/>
                <a:gd name="T15" fmla="*/ 1 h 466"/>
                <a:gd name="T16" fmla="*/ 1 w 228"/>
                <a:gd name="T17" fmla="*/ 1 h 466"/>
                <a:gd name="T18" fmla="*/ 1 w 228"/>
                <a:gd name="T19" fmla="*/ 1 h 466"/>
                <a:gd name="T20" fmla="*/ 1 w 228"/>
                <a:gd name="T21" fmla="*/ 1 h 466"/>
                <a:gd name="T22" fmla="*/ 1 w 228"/>
                <a:gd name="T23" fmla="*/ 1 h 466"/>
                <a:gd name="T24" fmla="*/ 1 w 228"/>
                <a:gd name="T25" fmla="*/ 1 h 466"/>
                <a:gd name="T26" fmla="*/ 1 w 228"/>
                <a:gd name="T27" fmla="*/ 1 h 466"/>
                <a:gd name="T28" fmla="*/ 1 w 228"/>
                <a:gd name="T29" fmla="*/ 1 h 466"/>
                <a:gd name="T30" fmla="*/ 1 w 228"/>
                <a:gd name="T31" fmla="*/ 1 h 466"/>
                <a:gd name="T32" fmla="*/ 1 w 228"/>
                <a:gd name="T33" fmla="*/ 1 h 466"/>
                <a:gd name="T34" fmla="*/ 1 w 228"/>
                <a:gd name="T35" fmla="*/ 1 h 466"/>
                <a:gd name="T36" fmla="*/ 1 w 228"/>
                <a:gd name="T37" fmla="*/ 1 h 466"/>
                <a:gd name="T38" fmla="*/ 1 w 228"/>
                <a:gd name="T39" fmla="*/ 1 h 466"/>
                <a:gd name="T40" fmla="*/ 1 w 228"/>
                <a:gd name="T41" fmla="*/ 1 h 466"/>
                <a:gd name="T42" fmla="*/ 1 w 228"/>
                <a:gd name="T43" fmla="*/ 1 h 466"/>
                <a:gd name="T44" fmla="*/ 1 w 228"/>
                <a:gd name="T45" fmla="*/ 1 h 466"/>
                <a:gd name="T46" fmla="*/ 1 w 228"/>
                <a:gd name="T47" fmla="*/ 1 h 466"/>
                <a:gd name="T48" fmla="*/ 1 w 228"/>
                <a:gd name="T49" fmla="*/ 1 h 466"/>
                <a:gd name="T50" fmla="*/ 1 w 228"/>
                <a:gd name="T51" fmla="*/ 1 h 466"/>
                <a:gd name="T52" fmla="*/ 1 w 228"/>
                <a:gd name="T53" fmla="*/ 1 h 466"/>
                <a:gd name="T54" fmla="*/ 1 w 228"/>
                <a:gd name="T55" fmla="*/ 1 h 466"/>
                <a:gd name="T56" fmla="*/ 1 w 228"/>
                <a:gd name="T57" fmla="*/ 1 h 466"/>
                <a:gd name="T58" fmla="*/ 1 w 228"/>
                <a:gd name="T59" fmla="*/ 1 h 466"/>
                <a:gd name="T60" fmla="*/ 1 w 228"/>
                <a:gd name="T61" fmla="*/ 1 h 466"/>
                <a:gd name="T62" fmla="*/ 1 w 228"/>
                <a:gd name="T63" fmla="*/ 1 h 466"/>
                <a:gd name="T64" fmla="*/ 1 w 228"/>
                <a:gd name="T65" fmla="*/ 1 h 466"/>
                <a:gd name="T66" fmla="*/ 1 w 228"/>
                <a:gd name="T67" fmla="*/ 1 h 466"/>
                <a:gd name="T68" fmla="*/ 1 w 228"/>
                <a:gd name="T69" fmla="*/ 1 h 466"/>
                <a:gd name="T70" fmla="*/ 1 w 228"/>
                <a:gd name="T71" fmla="*/ 1 h 466"/>
                <a:gd name="T72" fmla="*/ 1 w 228"/>
                <a:gd name="T73" fmla="*/ 1 h 466"/>
                <a:gd name="T74" fmla="*/ 1 w 228"/>
                <a:gd name="T75" fmla="*/ 1 h 466"/>
                <a:gd name="T76" fmla="*/ 1 w 228"/>
                <a:gd name="T77" fmla="*/ 1 h 466"/>
                <a:gd name="T78" fmla="*/ 1 w 228"/>
                <a:gd name="T79" fmla="*/ 1 h 466"/>
                <a:gd name="T80" fmla="*/ 1 w 228"/>
                <a:gd name="T81" fmla="*/ 1 h 466"/>
                <a:gd name="T82" fmla="*/ 1 w 228"/>
                <a:gd name="T83" fmla="*/ 1 h 466"/>
                <a:gd name="T84" fmla="*/ 1 w 228"/>
                <a:gd name="T85" fmla="*/ 1 h 466"/>
                <a:gd name="T86" fmla="*/ 1 w 228"/>
                <a:gd name="T87" fmla="*/ 1 h 466"/>
                <a:gd name="T88" fmla="*/ 1 w 228"/>
                <a:gd name="T89" fmla="*/ 1 h 466"/>
                <a:gd name="T90" fmla="*/ 1 w 228"/>
                <a:gd name="T91" fmla="*/ 1 h 466"/>
                <a:gd name="T92" fmla="*/ 1 w 228"/>
                <a:gd name="T93" fmla="*/ 1 h 466"/>
                <a:gd name="T94" fmla="*/ 1 w 228"/>
                <a:gd name="T95" fmla="*/ 1 h 466"/>
                <a:gd name="T96" fmla="*/ 1 w 228"/>
                <a:gd name="T97" fmla="*/ 1 h 466"/>
                <a:gd name="T98" fmla="*/ 1 w 228"/>
                <a:gd name="T99" fmla="*/ 1 h 466"/>
                <a:gd name="T100" fmla="*/ 1 w 228"/>
                <a:gd name="T101" fmla="*/ 1 h 466"/>
                <a:gd name="T102" fmla="*/ 1 w 228"/>
                <a:gd name="T103" fmla="*/ 1 h 466"/>
                <a:gd name="T104" fmla="*/ 1 w 228"/>
                <a:gd name="T105" fmla="*/ 1 h 4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8"/>
                <a:gd name="T160" fmla="*/ 0 h 466"/>
                <a:gd name="T161" fmla="*/ 228 w 228"/>
                <a:gd name="T162" fmla="*/ 466 h 4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8" h="466">
                  <a:moveTo>
                    <a:pt x="185" y="428"/>
                  </a:moveTo>
                  <a:lnTo>
                    <a:pt x="183" y="414"/>
                  </a:lnTo>
                  <a:lnTo>
                    <a:pt x="179" y="398"/>
                  </a:lnTo>
                  <a:lnTo>
                    <a:pt x="169" y="381"/>
                  </a:lnTo>
                  <a:lnTo>
                    <a:pt x="155" y="364"/>
                  </a:lnTo>
                  <a:lnTo>
                    <a:pt x="162" y="374"/>
                  </a:lnTo>
                  <a:lnTo>
                    <a:pt x="170" y="390"/>
                  </a:lnTo>
                  <a:lnTo>
                    <a:pt x="176" y="407"/>
                  </a:lnTo>
                  <a:lnTo>
                    <a:pt x="179" y="423"/>
                  </a:lnTo>
                  <a:lnTo>
                    <a:pt x="175" y="422"/>
                  </a:lnTo>
                  <a:lnTo>
                    <a:pt x="170" y="422"/>
                  </a:lnTo>
                  <a:lnTo>
                    <a:pt x="166" y="421"/>
                  </a:lnTo>
                  <a:lnTo>
                    <a:pt x="160" y="421"/>
                  </a:lnTo>
                  <a:lnTo>
                    <a:pt x="150" y="407"/>
                  </a:lnTo>
                  <a:lnTo>
                    <a:pt x="131" y="387"/>
                  </a:lnTo>
                  <a:lnTo>
                    <a:pt x="107" y="363"/>
                  </a:lnTo>
                  <a:lnTo>
                    <a:pt x="81" y="338"/>
                  </a:lnTo>
                  <a:lnTo>
                    <a:pt x="53" y="313"/>
                  </a:lnTo>
                  <a:lnTo>
                    <a:pt x="29" y="290"/>
                  </a:lnTo>
                  <a:lnTo>
                    <a:pt x="10" y="270"/>
                  </a:lnTo>
                  <a:lnTo>
                    <a:pt x="0" y="255"/>
                  </a:lnTo>
                  <a:lnTo>
                    <a:pt x="6" y="260"/>
                  </a:lnTo>
                  <a:lnTo>
                    <a:pt x="14" y="265"/>
                  </a:lnTo>
                  <a:lnTo>
                    <a:pt x="22" y="270"/>
                  </a:lnTo>
                  <a:lnTo>
                    <a:pt x="29" y="273"/>
                  </a:lnTo>
                  <a:lnTo>
                    <a:pt x="27" y="271"/>
                  </a:lnTo>
                  <a:lnTo>
                    <a:pt x="25" y="267"/>
                  </a:lnTo>
                  <a:lnTo>
                    <a:pt x="23" y="263"/>
                  </a:lnTo>
                  <a:lnTo>
                    <a:pt x="21" y="260"/>
                  </a:lnTo>
                  <a:lnTo>
                    <a:pt x="28" y="265"/>
                  </a:lnTo>
                  <a:lnTo>
                    <a:pt x="37" y="273"/>
                  </a:lnTo>
                  <a:lnTo>
                    <a:pt x="47" y="282"/>
                  </a:lnTo>
                  <a:lnTo>
                    <a:pt x="60" y="291"/>
                  </a:lnTo>
                  <a:lnTo>
                    <a:pt x="71" y="299"/>
                  </a:lnTo>
                  <a:lnTo>
                    <a:pt x="82" y="306"/>
                  </a:lnTo>
                  <a:lnTo>
                    <a:pt x="90" y="311"/>
                  </a:lnTo>
                  <a:lnTo>
                    <a:pt x="96" y="315"/>
                  </a:lnTo>
                  <a:lnTo>
                    <a:pt x="104" y="318"/>
                  </a:lnTo>
                  <a:lnTo>
                    <a:pt x="113" y="324"/>
                  </a:lnTo>
                  <a:lnTo>
                    <a:pt x="120" y="329"/>
                  </a:lnTo>
                  <a:lnTo>
                    <a:pt x="126" y="332"/>
                  </a:lnTo>
                  <a:lnTo>
                    <a:pt x="122" y="310"/>
                  </a:lnTo>
                  <a:lnTo>
                    <a:pt x="116" y="291"/>
                  </a:lnTo>
                  <a:lnTo>
                    <a:pt x="107" y="272"/>
                  </a:lnTo>
                  <a:lnTo>
                    <a:pt x="95" y="256"/>
                  </a:lnTo>
                  <a:lnTo>
                    <a:pt x="85" y="248"/>
                  </a:lnTo>
                  <a:lnTo>
                    <a:pt x="74" y="238"/>
                  </a:lnTo>
                  <a:lnTo>
                    <a:pt x="61" y="225"/>
                  </a:lnTo>
                  <a:lnTo>
                    <a:pt x="48" y="211"/>
                  </a:lnTo>
                  <a:lnTo>
                    <a:pt x="37" y="198"/>
                  </a:lnTo>
                  <a:lnTo>
                    <a:pt x="27" y="184"/>
                  </a:lnTo>
                  <a:lnTo>
                    <a:pt x="19" y="170"/>
                  </a:lnTo>
                  <a:lnTo>
                    <a:pt x="14" y="157"/>
                  </a:lnTo>
                  <a:lnTo>
                    <a:pt x="13" y="148"/>
                  </a:lnTo>
                  <a:lnTo>
                    <a:pt x="13" y="146"/>
                  </a:lnTo>
                  <a:lnTo>
                    <a:pt x="14" y="147"/>
                  </a:lnTo>
                  <a:lnTo>
                    <a:pt x="16" y="149"/>
                  </a:lnTo>
                  <a:lnTo>
                    <a:pt x="21" y="155"/>
                  </a:lnTo>
                  <a:lnTo>
                    <a:pt x="29" y="162"/>
                  </a:lnTo>
                  <a:lnTo>
                    <a:pt x="35" y="166"/>
                  </a:lnTo>
                  <a:lnTo>
                    <a:pt x="35" y="163"/>
                  </a:lnTo>
                  <a:lnTo>
                    <a:pt x="29" y="149"/>
                  </a:lnTo>
                  <a:lnTo>
                    <a:pt x="23" y="130"/>
                  </a:lnTo>
                  <a:lnTo>
                    <a:pt x="19" y="110"/>
                  </a:lnTo>
                  <a:lnTo>
                    <a:pt x="17" y="95"/>
                  </a:lnTo>
                  <a:lnTo>
                    <a:pt x="22" y="72"/>
                  </a:lnTo>
                  <a:lnTo>
                    <a:pt x="25" y="50"/>
                  </a:lnTo>
                  <a:lnTo>
                    <a:pt x="28" y="27"/>
                  </a:lnTo>
                  <a:lnTo>
                    <a:pt x="30" y="6"/>
                  </a:lnTo>
                  <a:lnTo>
                    <a:pt x="37" y="6"/>
                  </a:lnTo>
                  <a:lnTo>
                    <a:pt x="44" y="6"/>
                  </a:lnTo>
                  <a:lnTo>
                    <a:pt x="52" y="5"/>
                  </a:lnTo>
                  <a:lnTo>
                    <a:pt x="59" y="5"/>
                  </a:lnTo>
                  <a:lnTo>
                    <a:pt x="67" y="4"/>
                  </a:lnTo>
                  <a:lnTo>
                    <a:pt x="74" y="3"/>
                  </a:lnTo>
                  <a:lnTo>
                    <a:pt x="81" y="2"/>
                  </a:lnTo>
                  <a:lnTo>
                    <a:pt x="86" y="0"/>
                  </a:lnTo>
                  <a:lnTo>
                    <a:pt x="95" y="6"/>
                  </a:lnTo>
                  <a:lnTo>
                    <a:pt x="103" y="16"/>
                  </a:lnTo>
                  <a:lnTo>
                    <a:pt x="109" y="27"/>
                  </a:lnTo>
                  <a:lnTo>
                    <a:pt x="115" y="39"/>
                  </a:lnTo>
                  <a:lnTo>
                    <a:pt x="121" y="50"/>
                  </a:lnTo>
                  <a:lnTo>
                    <a:pt x="126" y="62"/>
                  </a:lnTo>
                  <a:lnTo>
                    <a:pt x="128" y="71"/>
                  </a:lnTo>
                  <a:lnTo>
                    <a:pt x="130" y="79"/>
                  </a:lnTo>
                  <a:lnTo>
                    <a:pt x="131" y="88"/>
                  </a:lnTo>
                  <a:lnTo>
                    <a:pt x="132" y="102"/>
                  </a:lnTo>
                  <a:lnTo>
                    <a:pt x="132" y="117"/>
                  </a:lnTo>
                  <a:lnTo>
                    <a:pt x="132" y="131"/>
                  </a:lnTo>
                  <a:lnTo>
                    <a:pt x="136" y="142"/>
                  </a:lnTo>
                  <a:lnTo>
                    <a:pt x="144" y="154"/>
                  </a:lnTo>
                  <a:lnTo>
                    <a:pt x="153" y="162"/>
                  </a:lnTo>
                  <a:lnTo>
                    <a:pt x="162" y="168"/>
                  </a:lnTo>
                  <a:lnTo>
                    <a:pt x="162" y="185"/>
                  </a:lnTo>
                  <a:lnTo>
                    <a:pt x="164" y="210"/>
                  </a:lnTo>
                  <a:lnTo>
                    <a:pt x="166" y="238"/>
                  </a:lnTo>
                  <a:lnTo>
                    <a:pt x="168" y="262"/>
                  </a:lnTo>
                  <a:lnTo>
                    <a:pt x="172" y="267"/>
                  </a:lnTo>
                  <a:lnTo>
                    <a:pt x="175" y="275"/>
                  </a:lnTo>
                  <a:lnTo>
                    <a:pt x="180" y="284"/>
                  </a:lnTo>
                  <a:lnTo>
                    <a:pt x="185" y="295"/>
                  </a:lnTo>
                  <a:lnTo>
                    <a:pt x="191" y="307"/>
                  </a:lnTo>
                  <a:lnTo>
                    <a:pt x="197" y="317"/>
                  </a:lnTo>
                  <a:lnTo>
                    <a:pt x="202" y="326"/>
                  </a:lnTo>
                  <a:lnTo>
                    <a:pt x="205" y="333"/>
                  </a:lnTo>
                  <a:lnTo>
                    <a:pt x="212" y="351"/>
                  </a:lnTo>
                  <a:lnTo>
                    <a:pt x="220" y="376"/>
                  </a:lnTo>
                  <a:lnTo>
                    <a:pt x="227" y="404"/>
                  </a:lnTo>
                  <a:lnTo>
                    <a:pt x="228" y="425"/>
                  </a:lnTo>
                  <a:lnTo>
                    <a:pt x="225" y="427"/>
                  </a:lnTo>
                  <a:lnTo>
                    <a:pt x="220" y="429"/>
                  </a:lnTo>
                  <a:lnTo>
                    <a:pt x="215" y="431"/>
                  </a:lnTo>
                  <a:lnTo>
                    <a:pt x="208" y="435"/>
                  </a:lnTo>
                  <a:lnTo>
                    <a:pt x="203" y="439"/>
                  </a:lnTo>
                  <a:lnTo>
                    <a:pt x="197" y="443"/>
                  </a:lnTo>
                  <a:lnTo>
                    <a:pt x="191" y="446"/>
                  </a:lnTo>
                  <a:lnTo>
                    <a:pt x="185" y="450"/>
                  </a:lnTo>
                  <a:lnTo>
                    <a:pt x="181" y="452"/>
                  </a:lnTo>
                  <a:lnTo>
                    <a:pt x="174" y="454"/>
                  </a:lnTo>
                  <a:lnTo>
                    <a:pt x="166" y="458"/>
                  </a:lnTo>
                  <a:lnTo>
                    <a:pt x="158" y="459"/>
                  </a:lnTo>
                  <a:lnTo>
                    <a:pt x="149" y="461"/>
                  </a:lnTo>
                  <a:lnTo>
                    <a:pt x="141" y="463"/>
                  </a:lnTo>
                  <a:lnTo>
                    <a:pt x="131" y="465"/>
                  </a:lnTo>
                  <a:lnTo>
                    <a:pt x="123" y="466"/>
                  </a:lnTo>
                  <a:lnTo>
                    <a:pt x="123" y="458"/>
                  </a:lnTo>
                  <a:lnTo>
                    <a:pt x="124" y="448"/>
                  </a:lnTo>
                  <a:lnTo>
                    <a:pt x="126" y="438"/>
                  </a:lnTo>
                  <a:lnTo>
                    <a:pt x="127" y="431"/>
                  </a:lnTo>
                  <a:lnTo>
                    <a:pt x="136" y="428"/>
                  </a:lnTo>
                  <a:lnTo>
                    <a:pt x="144" y="425"/>
                  </a:lnTo>
                  <a:lnTo>
                    <a:pt x="152" y="425"/>
                  </a:lnTo>
                  <a:lnTo>
                    <a:pt x="159" y="424"/>
                  </a:lnTo>
                  <a:lnTo>
                    <a:pt x="164" y="424"/>
                  </a:lnTo>
                  <a:lnTo>
                    <a:pt x="169" y="425"/>
                  </a:lnTo>
                  <a:lnTo>
                    <a:pt x="173" y="427"/>
                  </a:lnTo>
                  <a:lnTo>
                    <a:pt x="176" y="427"/>
                  </a:lnTo>
                  <a:lnTo>
                    <a:pt x="179" y="429"/>
                  </a:lnTo>
                  <a:lnTo>
                    <a:pt x="175" y="433"/>
                  </a:lnTo>
                  <a:lnTo>
                    <a:pt x="167" y="437"/>
                  </a:lnTo>
                  <a:lnTo>
                    <a:pt x="159" y="440"/>
                  </a:lnTo>
                  <a:lnTo>
                    <a:pt x="164" y="440"/>
                  </a:lnTo>
                  <a:lnTo>
                    <a:pt x="168" y="439"/>
                  </a:lnTo>
                  <a:lnTo>
                    <a:pt x="173" y="438"/>
                  </a:lnTo>
                  <a:lnTo>
                    <a:pt x="179" y="437"/>
                  </a:lnTo>
                  <a:lnTo>
                    <a:pt x="183" y="435"/>
                  </a:lnTo>
                  <a:lnTo>
                    <a:pt x="189" y="433"/>
                  </a:lnTo>
                  <a:lnTo>
                    <a:pt x="193" y="431"/>
                  </a:lnTo>
                  <a:lnTo>
                    <a:pt x="197" y="430"/>
                  </a:lnTo>
                  <a:lnTo>
                    <a:pt x="203" y="427"/>
                  </a:lnTo>
                  <a:lnTo>
                    <a:pt x="210" y="425"/>
                  </a:lnTo>
                  <a:lnTo>
                    <a:pt x="216" y="424"/>
                  </a:lnTo>
                  <a:lnTo>
                    <a:pt x="228" y="425"/>
                  </a:lnTo>
                  <a:lnTo>
                    <a:pt x="222" y="423"/>
                  </a:lnTo>
                  <a:lnTo>
                    <a:pt x="216" y="422"/>
                  </a:lnTo>
                  <a:lnTo>
                    <a:pt x="211" y="422"/>
                  </a:lnTo>
                  <a:lnTo>
                    <a:pt x="205" y="422"/>
                  </a:lnTo>
                  <a:lnTo>
                    <a:pt x="199" y="422"/>
                  </a:lnTo>
                  <a:lnTo>
                    <a:pt x="195" y="423"/>
                  </a:lnTo>
                  <a:lnTo>
                    <a:pt x="190" y="425"/>
                  </a:lnTo>
                  <a:lnTo>
                    <a:pt x="185" y="4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5" name="Freeform 418"/>
            <p:cNvSpPr>
              <a:spLocks/>
            </p:cNvSpPr>
            <p:nvPr/>
          </p:nvSpPr>
          <p:spPr bwMode="auto">
            <a:xfrm>
              <a:off x="5227" y="3093"/>
              <a:ext cx="11" cy="12"/>
            </a:xfrm>
            <a:custGeom>
              <a:avLst/>
              <a:gdLst>
                <a:gd name="T0" fmla="*/ 1 w 20"/>
                <a:gd name="T1" fmla="*/ 1 h 24"/>
                <a:gd name="T2" fmla="*/ 1 w 20"/>
                <a:gd name="T3" fmla="*/ 1 h 24"/>
                <a:gd name="T4" fmla="*/ 1 w 20"/>
                <a:gd name="T5" fmla="*/ 1 h 24"/>
                <a:gd name="T6" fmla="*/ 1 w 20"/>
                <a:gd name="T7" fmla="*/ 1 h 24"/>
                <a:gd name="T8" fmla="*/ 0 w 20"/>
                <a:gd name="T9" fmla="*/ 0 h 24"/>
                <a:gd name="T10" fmla="*/ 1 w 20"/>
                <a:gd name="T11" fmla="*/ 1 h 24"/>
                <a:gd name="T12" fmla="*/ 1 w 20"/>
                <a:gd name="T13" fmla="*/ 1 h 24"/>
                <a:gd name="T14" fmla="*/ 1 w 20"/>
                <a:gd name="T15" fmla="*/ 1 h 24"/>
                <a:gd name="T16" fmla="*/ 1 w 20"/>
                <a:gd name="T17" fmla="*/ 1 h 24"/>
                <a:gd name="T18" fmla="*/ 1 w 20"/>
                <a:gd name="T19" fmla="*/ 1 h 24"/>
                <a:gd name="T20" fmla="*/ 1 w 20"/>
                <a:gd name="T21" fmla="*/ 1 h 24"/>
                <a:gd name="T22" fmla="*/ 1 w 20"/>
                <a:gd name="T23" fmla="*/ 1 h 24"/>
                <a:gd name="T24" fmla="*/ 1 w 20"/>
                <a:gd name="T25" fmla="*/ 1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4"/>
                <a:gd name="T41" fmla="*/ 20 w 20"/>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4">
                  <a:moveTo>
                    <a:pt x="4" y="15"/>
                  </a:moveTo>
                  <a:lnTo>
                    <a:pt x="3" y="10"/>
                  </a:lnTo>
                  <a:lnTo>
                    <a:pt x="2" y="7"/>
                  </a:lnTo>
                  <a:lnTo>
                    <a:pt x="1" y="3"/>
                  </a:lnTo>
                  <a:lnTo>
                    <a:pt x="0" y="0"/>
                  </a:lnTo>
                  <a:lnTo>
                    <a:pt x="6" y="8"/>
                  </a:lnTo>
                  <a:lnTo>
                    <a:pt x="10" y="13"/>
                  </a:lnTo>
                  <a:lnTo>
                    <a:pt x="16" y="19"/>
                  </a:lnTo>
                  <a:lnTo>
                    <a:pt x="20" y="24"/>
                  </a:lnTo>
                  <a:lnTo>
                    <a:pt x="16" y="22"/>
                  </a:lnTo>
                  <a:lnTo>
                    <a:pt x="12" y="19"/>
                  </a:lnTo>
                  <a:lnTo>
                    <a:pt x="9" y="17"/>
                  </a:lnTo>
                  <a:lnTo>
                    <a:pt x="4"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6" name="Freeform 419"/>
            <p:cNvSpPr>
              <a:spLocks/>
            </p:cNvSpPr>
            <p:nvPr/>
          </p:nvSpPr>
          <p:spPr bwMode="auto">
            <a:xfrm>
              <a:off x="5347" y="3075"/>
              <a:ext cx="19" cy="45"/>
            </a:xfrm>
            <a:custGeom>
              <a:avLst/>
              <a:gdLst>
                <a:gd name="T0" fmla="*/ 1 w 38"/>
                <a:gd name="T1" fmla="*/ 0 h 91"/>
                <a:gd name="T2" fmla="*/ 1 w 38"/>
                <a:gd name="T3" fmla="*/ 0 h 91"/>
                <a:gd name="T4" fmla="*/ 1 w 38"/>
                <a:gd name="T5" fmla="*/ 0 h 91"/>
                <a:gd name="T6" fmla="*/ 1 w 38"/>
                <a:gd name="T7" fmla="*/ 0 h 91"/>
                <a:gd name="T8" fmla="*/ 1 w 38"/>
                <a:gd name="T9" fmla="*/ 0 h 91"/>
                <a:gd name="T10" fmla="*/ 1 w 38"/>
                <a:gd name="T11" fmla="*/ 0 h 91"/>
                <a:gd name="T12" fmla="*/ 1 w 38"/>
                <a:gd name="T13" fmla="*/ 0 h 91"/>
                <a:gd name="T14" fmla="*/ 1 w 38"/>
                <a:gd name="T15" fmla="*/ 0 h 91"/>
                <a:gd name="T16" fmla="*/ 0 w 38"/>
                <a:gd name="T17" fmla="*/ 0 h 91"/>
                <a:gd name="T18" fmla="*/ 0 w 38"/>
                <a:gd name="T19" fmla="*/ 0 h 91"/>
                <a:gd name="T20" fmla="*/ 0 w 38"/>
                <a:gd name="T21" fmla="*/ 0 h 91"/>
                <a:gd name="T22" fmla="*/ 0 w 38"/>
                <a:gd name="T23" fmla="*/ 0 h 91"/>
                <a:gd name="T24" fmla="*/ 0 w 38"/>
                <a:gd name="T25" fmla="*/ 0 h 91"/>
                <a:gd name="T26" fmla="*/ 1 w 38"/>
                <a:gd name="T27" fmla="*/ 0 h 91"/>
                <a:gd name="T28" fmla="*/ 1 w 38"/>
                <a:gd name="T29" fmla="*/ 0 h 91"/>
                <a:gd name="T30" fmla="*/ 1 w 38"/>
                <a:gd name="T31" fmla="*/ 0 h 91"/>
                <a:gd name="T32" fmla="*/ 1 w 38"/>
                <a:gd name="T33" fmla="*/ 0 h 91"/>
                <a:gd name="T34" fmla="*/ 1 w 38"/>
                <a:gd name="T35" fmla="*/ 0 h 91"/>
                <a:gd name="T36" fmla="*/ 1 w 38"/>
                <a:gd name="T37" fmla="*/ 0 h 91"/>
                <a:gd name="T38" fmla="*/ 1 w 38"/>
                <a:gd name="T39" fmla="*/ 0 h 91"/>
                <a:gd name="T40" fmla="*/ 1 w 38"/>
                <a:gd name="T41" fmla="*/ 0 h 91"/>
                <a:gd name="T42" fmla="*/ 1 w 38"/>
                <a:gd name="T43" fmla="*/ 0 h 91"/>
                <a:gd name="T44" fmla="*/ 1 w 38"/>
                <a:gd name="T45" fmla="*/ 0 h 91"/>
                <a:gd name="T46" fmla="*/ 1 w 38"/>
                <a:gd name="T47" fmla="*/ 0 h 91"/>
                <a:gd name="T48" fmla="*/ 1 w 38"/>
                <a:gd name="T49" fmla="*/ 0 h 91"/>
                <a:gd name="T50" fmla="*/ 1 w 38"/>
                <a:gd name="T51" fmla="*/ 0 h 91"/>
                <a:gd name="T52" fmla="*/ 1 w 38"/>
                <a:gd name="T53" fmla="*/ 0 h 91"/>
                <a:gd name="T54" fmla="*/ 1 w 38"/>
                <a:gd name="T55" fmla="*/ 0 h 91"/>
                <a:gd name="T56" fmla="*/ 1 w 38"/>
                <a:gd name="T57" fmla="*/ 0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
                <a:gd name="T88" fmla="*/ 0 h 91"/>
                <a:gd name="T89" fmla="*/ 38 w 3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 h="91">
                  <a:moveTo>
                    <a:pt x="37" y="71"/>
                  </a:moveTo>
                  <a:lnTo>
                    <a:pt x="34" y="64"/>
                  </a:lnTo>
                  <a:lnTo>
                    <a:pt x="29" y="55"/>
                  </a:lnTo>
                  <a:lnTo>
                    <a:pt x="23" y="45"/>
                  </a:lnTo>
                  <a:lnTo>
                    <a:pt x="17" y="33"/>
                  </a:lnTo>
                  <a:lnTo>
                    <a:pt x="12" y="22"/>
                  </a:lnTo>
                  <a:lnTo>
                    <a:pt x="7" y="13"/>
                  </a:lnTo>
                  <a:lnTo>
                    <a:pt x="4" y="5"/>
                  </a:lnTo>
                  <a:lnTo>
                    <a:pt x="0" y="0"/>
                  </a:lnTo>
                  <a:lnTo>
                    <a:pt x="0" y="8"/>
                  </a:lnTo>
                  <a:lnTo>
                    <a:pt x="0" y="17"/>
                  </a:lnTo>
                  <a:lnTo>
                    <a:pt x="0" y="25"/>
                  </a:lnTo>
                  <a:lnTo>
                    <a:pt x="0" y="31"/>
                  </a:lnTo>
                  <a:lnTo>
                    <a:pt x="1" y="29"/>
                  </a:lnTo>
                  <a:lnTo>
                    <a:pt x="2" y="25"/>
                  </a:lnTo>
                  <a:lnTo>
                    <a:pt x="4" y="23"/>
                  </a:lnTo>
                  <a:lnTo>
                    <a:pt x="4" y="20"/>
                  </a:lnTo>
                  <a:lnTo>
                    <a:pt x="11" y="36"/>
                  </a:lnTo>
                  <a:lnTo>
                    <a:pt x="20" y="58"/>
                  </a:lnTo>
                  <a:lnTo>
                    <a:pt x="29" y="78"/>
                  </a:lnTo>
                  <a:lnTo>
                    <a:pt x="32" y="91"/>
                  </a:lnTo>
                  <a:lnTo>
                    <a:pt x="34" y="89"/>
                  </a:lnTo>
                  <a:lnTo>
                    <a:pt x="36" y="85"/>
                  </a:lnTo>
                  <a:lnTo>
                    <a:pt x="37" y="84"/>
                  </a:lnTo>
                  <a:lnTo>
                    <a:pt x="38" y="83"/>
                  </a:lnTo>
                  <a:lnTo>
                    <a:pt x="38" y="82"/>
                  </a:lnTo>
                  <a:lnTo>
                    <a:pt x="38" y="78"/>
                  </a:lnTo>
                  <a:lnTo>
                    <a:pt x="38" y="76"/>
                  </a:lnTo>
                  <a:lnTo>
                    <a:pt x="37"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7" name="Freeform 420"/>
            <p:cNvSpPr>
              <a:spLocks/>
            </p:cNvSpPr>
            <p:nvPr/>
          </p:nvSpPr>
          <p:spPr bwMode="auto">
            <a:xfrm>
              <a:off x="5246" y="2798"/>
              <a:ext cx="74" cy="149"/>
            </a:xfrm>
            <a:custGeom>
              <a:avLst/>
              <a:gdLst>
                <a:gd name="T0" fmla="*/ 1 w 148"/>
                <a:gd name="T1" fmla="*/ 1 h 298"/>
                <a:gd name="T2" fmla="*/ 1 w 148"/>
                <a:gd name="T3" fmla="*/ 1 h 298"/>
                <a:gd name="T4" fmla="*/ 1 w 148"/>
                <a:gd name="T5" fmla="*/ 1 h 298"/>
                <a:gd name="T6" fmla="*/ 1 w 148"/>
                <a:gd name="T7" fmla="*/ 1 h 298"/>
                <a:gd name="T8" fmla="*/ 1 w 148"/>
                <a:gd name="T9" fmla="*/ 1 h 298"/>
                <a:gd name="T10" fmla="*/ 1 w 148"/>
                <a:gd name="T11" fmla="*/ 1 h 298"/>
                <a:gd name="T12" fmla="*/ 1 w 148"/>
                <a:gd name="T13" fmla="*/ 1 h 298"/>
                <a:gd name="T14" fmla="*/ 1 w 148"/>
                <a:gd name="T15" fmla="*/ 1 h 298"/>
                <a:gd name="T16" fmla="*/ 1 w 148"/>
                <a:gd name="T17" fmla="*/ 1 h 298"/>
                <a:gd name="T18" fmla="*/ 1 w 148"/>
                <a:gd name="T19" fmla="*/ 1 h 298"/>
                <a:gd name="T20" fmla="*/ 1 w 148"/>
                <a:gd name="T21" fmla="*/ 1 h 298"/>
                <a:gd name="T22" fmla="*/ 1 w 148"/>
                <a:gd name="T23" fmla="*/ 1 h 298"/>
                <a:gd name="T24" fmla="*/ 1 w 148"/>
                <a:gd name="T25" fmla="*/ 1 h 298"/>
                <a:gd name="T26" fmla="*/ 1 w 148"/>
                <a:gd name="T27" fmla="*/ 1 h 298"/>
                <a:gd name="T28" fmla="*/ 1 w 148"/>
                <a:gd name="T29" fmla="*/ 1 h 298"/>
                <a:gd name="T30" fmla="*/ 1 w 148"/>
                <a:gd name="T31" fmla="*/ 1 h 298"/>
                <a:gd name="T32" fmla="*/ 1 w 148"/>
                <a:gd name="T33" fmla="*/ 1 h 298"/>
                <a:gd name="T34" fmla="*/ 1 w 148"/>
                <a:gd name="T35" fmla="*/ 1 h 298"/>
                <a:gd name="T36" fmla="*/ 1 w 148"/>
                <a:gd name="T37" fmla="*/ 1 h 298"/>
                <a:gd name="T38" fmla="*/ 1 w 148"/>
                <a:gd name="T39" fmla="*/ 1 h 298"/>
                <a:gd name="T40" fmla="*/ 1 w 148"/>
                <a:gd name="T41" fmla="*/ 1 h 298"/>
                <a:gd name="T42" fmla="*/ 1 w 148"/>
                <a:gd name="T43" fmla="*/ 1 h 298"/>
                <a:gd name="T44" fmla="*/ 1 w 148"/>
                <a:gd name="T45" fmla="*/ 1 h 298"/>
                <a:gd name="T46" fmla="*/ 1 w 148"/>
                <a:gd name="T47" fmla="*/ 1 h 298"/>
                <a:gd name="T48" fmla="*/ 1 w 148"/>
                <a:gd name="T49" fmla="*/ 1 h 298"/>
                <a:gd name="T50" fmla="*/ 1 w 148"/>
                <a:gd name="T51" fmla="*/ 1 h 298"/>
                <a:gd name="T52" fmla="*/ 1 w 148"/>
                <a:gd name="T53" fmla="*/ 1 h 298"/>
                <a:gd name="T54" fmla="*/ 1 w 148"/>
                <a:gd name="T55" fmla="*/ 1 h 298"/>
                <a:gd name="T56" fmla="*/ 1 w 148"/>
                <a:gd name="T57" fmla="*/ 1 h 298"/>
                <a:gd name="T58" fmla="*/ 1 w 148"/>
                <a:gd name="T59" fmla="*/ 1 h 298"/>
                <a:gd name="T60" fmla="*/ 1 w 148"/>
                <a:gd name="T61" fmla="*/ 1 h 298"/>
                <a:gd name="T62" fmla="*/ 1 w 148"/>
                <a:gd name="T63" fmla="*/ 1 h 298"/>
                <a:gd name="T64" fmla="*/ 1 w 148"/>
                <a:gd name="T65" fmla="*/ 1 h 298"/>
                <a:gd name="T66" fmla="*/ 1 w 148"/>
                <a:gd name="T67" fmla="*/ 1 h 298"/>
                <a:gd name="T68" fmla="*/ 1 w 148"/>
                <a:gd name="T69" fmla="*/ 1 h 298"/>
                <a:gd name="T70" fmla="*/ 1 w 148"/>
                <a:gd name="T71" fmla="*/ 1 h 298"/>
                <a:gd name="T72" fmla="*/ 1 w 148"/>
                <a:gd name="T73" fmla="*/ 1 h 298"/>
                <a:gd name="T74" fmla="*/ 1 w 148"/>
                <a:gd name="T75" fmla="*/ 1 h 298"/>
                <a:gd name="T76" fmla="*/ 1 w 148"/>
                <a:gd name="T77" fmla="*/ 1 h 298"/>
                <a:gd name="T78" fmla="*/ 1 w 148"/>
                <a:gd name="T79" fmla="*/ 1 h 298"/>
                <a:gd name="T80" fmla="*/ 1 w 148"/>
                <a:gd name="T81" fmla="*/ 1 h 298"/>
                <a:gd name="T82" fmla="*/ 1 w 148"/>
                <a:gd name="T83" fmla="*/ 1 h 298"/>
                <a:gd name="T84" fmla="*/ 1 w 148"/>
                <a:gd name="T85" fmla="*/ 1 h 298"/>
                <a:gd name="T86" fmla="*/ 1 w 148"/>
                <a:gd name="T87" fmla="*/ 1 h 298"/>
                <a:gd name="T88" fmla="*/ 1 w 148"/>
                <a:gd name="T89" fmla="*/ 1 h 298"/>
                <a:gd name="T90" fmla="*/ 1 w 148"/>
                <a:gd name="T91" fmla="*/ 1 h 2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298"/>
                <a:gd name="T140" fmla="*/ 148 w 148"/>
                <a:gd name="T141" fmla="*/ 298 h 2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298">
                  <a:moveTo>
                    <a:pt x="129" y="13"/>
                  </a:moveTo>
                  <a:lnTo>
                    <a:pt x="125" y="25"/>
                  </a:lnTo>
                  <a:lnTo>
                    <a:pt x="124" y="38"/>
                  </a:lnTo>
                  <a:lnTo>
                    <a:pt x="122" y="53"/>
                  </a:lnTo>
                  <a:lnTo>
                    <a:pt x="122" y="64"/>
                  </a:lnTo>
                  <a:lnTo>
                    <a:pt x="119" y="64"/>
                  </a:lnTo>
                  <a:lnTo>
                    <a:pt x="117" y="65"/>
                  </a:lnTo>
                  <a:lnTo>
                    <a:pt x="115" y="67"/>
                  </a:lnTo>
                  <a:lnTo>
                    <a:pt x="112" y="68"/>
                  </a:lnTo>
                  <a:lnTo>
                    <a:pt x="112" y="72"/>
                  </a:lnTo>
                  <a:lnTo>
                    <a:pt x="114" y="77"/>
                  </a:lnTo>
                  <a:lnTo>
                    <a:pt x="115" y="83"/>
                  </a:lnTo>
                  <a:lnTo>
                    <a:pt x="116" y="90"/>
                  </a:lnTo>
                  <a:lnTo>
                    <a:pt x="124" y="127"/>
                  </a:lnTo>
                  <a:lnTo>
                    <a:pt x="134" y="168"/>
                  </a:lnTo>
                  <a:lnTo>
                    <a:pt x="142" y="205"/>
                  </a:lnTo>
                  <a:lnTo>
                    <a:pt x="148" y="231"/>
                  </a:lnTo>
                  <a:lnTo>
                    <a:pt x="146" y="235"/>
                  </a:lnTo>
                  <a:lnTo>
                    <a:pt x="142" y="241"/>
                  </a:lnTo>
                  <a:lnTo>
                    <a:pt x="139" y="249"/>
                  </a:lnTo>
                  <a:lnTo>
                    <a:pt x="135" y="257"/>
                  </a:lnTo>
                  <a:lnTo>
                    <a:pt x="133" y="258"/>
                  </a:lnTo>
                  <a:lnTo>
                    <a:pt x="131" y="258"/>
                  </a:lnTo>
                  <a:lnTo>
                    <a:pt x="127" y="259"/>
                  </a:lnTo>
                  <a:lnTo>
                    <a:pt x="125" y="259"/>
                  </a:lnTo>
                  <a:lnTo>
                    <a:pt x="123" y="260"/>
                  </a:lnTo>
                  <a:lnTo>
                    <a:pt x="119" y="260"/>
                  </a:lnTo>
                  <a:lnTo>
                    <a:pt x="116" y="260"/>
                  </a:lnTo>
                  <a:lnTo>
                    <a:pt x="111" y="262"/>
                  </a:lnTo>
                  <a:lnTo>
                    <a:pt x="105" y="262"/>
                  </a:lnTo>
                  <a:lnTo>
                    <a:pt x="99" y="263"/>
                  </a:lnTo>
                  <a:lnTo>
                    <a:pt x="93" y="263"/>
                  </a:lnTo>
                  <a:lnTo>
                    <a:pt x="87" y="263"/>
                  </a:lnTo>
                  <a:lnTo>
                    <a:pt x="81" y="263"/>
                  </a:lnTo>
                  <a:lnTo>
                    <a:pt x="77" y="263"/>
                  </a:lnTo>
                  <a:lnTo>
                    <a:pt x="72" y="263"/>
                  </a:lnTo>
                  <a:lnTo>
                    <a:pt x="69" y="263"/>
                  </a:lnTo>
                  <a:lnTo>
                    <a:pt x="68" y="270"/>
                  </a:lnTo>
                  <a:lnTo>
                    <a:pt x="65" y="280"/>
                  </a:lnTo>
                  <a:lnTo>
                    <a:pt x="64" y="290"/>
                  </a:lnTo>
                  <a:lnTo>
                    <a:pt x="64" y="298"/>
                  </a:lnTo>
                  <a:lnTo>
                    <a:pt x="64" y="290"/>
                  </a:lnTo>
                  <a:lnTo>
                    <a:pt x="64" y="282"/>
                  </a:lnTo>
                  <a:lnTo>
                    <a:pt x="64" y="272"/>
                  </a:lnTo>
                  <a:lnTo>
                    <a:pt x="63" y="263"/>
                  </a:lnTo>
                  <a:lnTo>
                    <a:pt x="62" y="241"/>
                  </a:lnTo>
                  <a:lnTo>
                    <a:pt x="58" y="218"/>
                  </a:lnTo>
                  <a:lnTo>
                    <a:pt x="54" y="196"/>
                  </a:lnTo>
                  <a:lnTo>
                    <a:pt x="48" y="176"/>
                  </a:lnTo>
                  <a:lnTo>
                    <a:pt x="39" y="150"/>
                  </a:lnTo>
                  <a:lnTo>
                    <a:pt x="28" y="117"/>
                  </a:lnTo>
                  <a:lnTo>
                    <a:pt x="18" y="86"/>
                  </a:lnTo>
                  <a:lnTo>
                    <a:pt x="15" y="66"/>
                  </a:lnTo>
                  <a:lnTo>
                    <a:pt x="11" y="64"/>
                  </a:lnTo>
                  <a:lnTo>
                    <a:pt x="7" y="61"/>
                  </a:lnTo>
                  <a:lnTo>
                    <a:pt x="2" y="59"/>
                  </a:lnTo>
                  <a:lnTo>
                    <a:pt x="0" y="57"/>
                  </a:lnTo>
                  <a:lnTo>
                    <a:pt x="3" y="48"/>
                  </a:lnTo>
                  <a:lnTo>
                    <a:pt x="8" y="34"/>
                  </a:lnTo>
                  <a:lnTo>
                    <a:pt x="12" y="20"/>
                  </a:lnTo>
                  <a:lnTo>
                    <a:pt x="15" y="12"/>
                  </a:lnTo>
                  <a:lnTo>
                    <a:pt x="17" y="8"/>
                  </a:lnTo>
                  <a:lnTo>
                    <a:pt x="18" y="7"/>
                  </a:lnTo>
                  <a:lnTo>
                    <a:pt x="20" y="5"/>
                  </a:lnTo>
                  <a:lnTo>
                    <a:pt x="21" y="3"/>
                  </a:lnTo>
                  <a:lnTo>
                    <a:pt x="23" y="7"/>
                  </a:lnTo>
                  <a:lnTo>
                    <a:pt x="25" y="13"/>
                  </a:lnTo>
                  <a:lnTo>
                    <a:pt x="28" y="19"/>
                  </a:lnTo>
                  <a:lnTo>
                    <a:pt x="31" y="23"/>
                  </a:lnTo>
                  <a:lnTo>
                    <a:pt x="33" y="38"/>
                  </a:lnTo>
                  <a:lnTo>
                    <a:pt x="36" y="54"/>
                  </a:lnTo>
                  <a:lnTo>
                    <a:pt x="41" y="71"/>
                  </a:lnTo>
                  <a:lnTo>
                    <a:pt x="47" y="88"/>
                  </a:lnTo>
                  <a:lnTo>
                    <a:pt x="53" y="104"/>
                  </a:lnTo>
                  <a:lnTo>
                    <a:pt x="58" y="118"/>
                  </a:lnTo>
                  <a:lnTo>
                    <a:pt x="63" y="129"/>
                  </a:lnTo>
                  <a:lnTo>
                    <a:pt x="65" y="137"/>
                  </a:lnTo>
                  <a:lnTo>
                    <a:pt x="70" y="113"/>
                  </a:lnTo>
                  <a:lnTo>
                    <a:pt x="76" y="90"/>
                  </a:lnTo>
                  <a:lnTo>
                    <a:pt x="81" y="73"/>
                  </a:lnTo>
                  <a:lnTo>
                    <a:pt x="86" y="61"/>
                  </a:lnTo>
                  <a:lnTo>
                    <a:pt x="92" y="52"/>
                  </a:lnTo>
                  <a:lnTo>
                    <a:pt x="100" y="38"/>
                  </a:lnTo>
                  <a:lnTo>
                    <a:pt x="107" y="26"/>
                  </a:lnTo>
                  <a:lnTo>
                    <a:pt x="109" y="18"/>
                  </a:lnTo>
                  <a:lnTo>
                    <a:pt x="109" y="12"/>
                  </a:lnTo>
                  <a:lnTo>
                    <a:pt x="109" y="7"/>
                  </a:lnTo>
                  <a:lnTo>
                    <a:pt x="110" y="3"/>
                  </a:lnTo>
                  <a:lnTo>
                    <a:pt x="111" y="0"/>
                  </a:lnTo>
                  <a:lnTo>
                    <a:pt x="115" y="3"/>
                  </a:lnTo>
                  <a:lnTo>
                    <a:pt x="119" y="6"/>
                  </a:lnTo>
                  <a:lnTo>
                    <a:pt x="124" y="11"/>
                  </a:lnTo>
                  <a:lnTo>
                    <a:pt x="129" y="1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8" name="Freeform 421"/>
            <p:cNvSpPr>
              <a:spLocks/>
            </p:cNvSpPr>
            <p:nvPr/>
          </p:nvSpPr>
          <p:spPr bwMode="auto">
            <a:xfrm>
              <a:off x="5289" y="2798"/>
              <a:ext cx="21" cy="39"/>
            </a:xfrm>
            <a:custGeom>
              <a:avLst/>
              <a:gdLst>
                <a:gd name="T0" fmla="*/ 0 w 43"/>
                <a:gd name="T1" fmla="*/ 0 h 79"/>
                <a:gd name="T2" fmla="*/ 0 w 43"/>
                <a:gd name="T3" fmla="*/ 0 h 79"/>
                <a:gd name="T4" fmla="*/ 0 w 43"/>
                <a:gd name="T5" fmla="*/ 0 h 79"/>
                <a:gd name="T6" fmla="*/ 0 w 43"/>
                <a:gd name="T7" fmla="*/ 0 h 79"/>
                <a:gd name="T8" fmla="*/ 0 w 43"/>
                <a:gd name="T9" fmla="*/ 0 h 79"/>
                <a:gd name="T10" fmla="*/ 0 w 43"/>
                <a:gd name="T11" fmla="*/ 0 h 79"/>
                <a:gd name="T12" fmla="*/ 0 w 43"/>
                <a:gd name="T13" fmla="*/ 0 h 79"/>
                <a:gd name="T14" fmla="*/ 0 w 43"/>
                <a:gd name="T15" fmla="*/ 0 h 79"/>
                <a:gd name="T16" fmla="*/ 0 w 43"/>
                <a:gd name="T17" fmla="*/ 0 h 79"/>
                <a:gd name="T18" fmla="*/ 0 w 43"/>
                <a:gd name="T19" fmla="*/ 0 h 79"/>
                <a:gd name="T20" fmla="*/ 0 w 43"/>
                <a:gd name="T21" fmla="*/ 0 h 79"/>
                <a:gd name="T22" fmla="*/ 0 w 43"/>
                <a:gd name="T23" fmla="*/ 0 h 79"/>
                <a:gd name="T24" fmla="*/ 0 w 43"/>
                <a:gd name="T25" fmla="*/ 0 h 79"/>
                <a:gd name="T26" fmla="*/ 0 w 43"/>
                <a:gd name="T27" fmla="*/ 0 h 79"/>
                <a:gd name="T28" fmla="*/ 0 w 43"/>
                <a:gd name="T29" fmla="*/ 0 h 79"/>
                <a:gd name="T30" fmla="*/ 0 w 43"/>
                <a:gd name="T31" fmla="*/ 0 h 79"/>
                <a:gd name="T32" fmla="*/ 0 w 43"/>
                <a:gd name="T33" fmla="*/ 0 h 79"/>
                <a:gd name="T34" fmla="*/ 0 w 43"/>
                <a:gd name="T35" fmla="*/ 0 h 79"/>
                <a:gd name="T36" fmla="*/ 0 w 43"/>
                <a:gd name="T37" fmla="*/ 0 h 79"/>
                <a:gd name="T38" fmla="*/ 0 w 43"/>
                <a:gd name="T39" fmla="*/ 0 h 79"/>
                <a:gd name="T40" fmla="*/ 0 w 43"/>
                <a:gd name="T41" fmla="*/ 0 h 79"/>
                <a:gd name="T42" fmla="*/ 0 w 43"/>
                <a:gd name="T43" fmla="*/ 0 h 79"/>
                <a:gd name="T44" fmla="*/ 0 w 43"/>
                <a:gd name="T45" fmla="*/ 0 h 79"/>
                <a:gd name="T46" fmla="*/ 0 w 43"/>
                <a:gd name="T47" fmla="*/ 0 h 79"/>
                <a:gd name="T48" fmla="*/ 0 w 43"/>
                <a:gd name="T49" fmla="*/ 0 h 79"/>
                <a:gd name="T50" fmla="*/ 0 w 43"/>
                <a:gd name="T51" fmla="*/ 0 h 79"/>
                <a:gd name="T52" fmla="*/ 0 w 43"/>
                <a:gd name="T53" fmla="*/ 0 h 79"/>
                <a:gd name="T54" fmla="*/ 0 w 43"/>
                <a:gd name="T55" fmla="*/ 0 h 79"/>
                <a:gd name="T56" fmla="*/ 0 w 43"/>
                <a:gd name="T57" fmla="*/ 0 h 79"/>
                <a:gd name="T58" fmla="*/ 0 w 43"/>
                <a:gd name="T59" fmla="*/ 0 h 79"/>
                <a:gd name="T60" fmla="*/ 0 w 43"/>
                <a:gd name="T61" fmla="*/ 0 h 79"/>
                <a:gd name="T62" fmla="*/ 0 w 43"/>
                <a:gd name="T63" fmla="*/ 0 h 79"/>
                <a:gd name="T64" fmla="*/ 0 w 43"/>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79"/>
                <a:gd name="T101" fmla="*/ 43 w 43"/>
                <a:gd name="T102" fmla="*/ 79 h 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79">
                  <a:moveTo>
                    <a:pt x="26" y="68"/>
                  </a:moveTo>
                  <a:lnTo>
                    <a:pt x="29" y="67"/>
                  </a:lnTo>
                  <a:lnTo>
                    <a:pt x="31" y="65"/>
                  </a:lnTo>
                  <a:lnTo>
                    <a:pt x="33" y="64"/>
                  </a:lnTo>
                  <a:lnTo>
                    <a:pt x="36" y="64"/>
                  </a:lnTo>
                  <a:lnTo>
                    <a:pt x="36" y="53"/>
                  </a:lnTo>
                  <a:lnTo>
                    <a:pt x="38" y="38"/>
                  </a:lnTo>
                  <a:lnTo>
                    <a:pt x="39" y="25"/>
                  </a:lnTo>
                  <a:lnTo>
                    <a:pt x="43" y="13"/>
                  </a:lnTo>
                  <a:lnTo>
                    <a:pt x="38" y="11"/>
                  </a:lnTo>
                  <a:lnTo>
                    <a:pt x="33" y="6"/>
                  </a:lnTo>
                  <a:lnTo>
                    <a:pt x="29" y="3"/>
                  </a:lnTo>
                  <a:lnTo>
                    <a:pt x="25" y="0"/>
                  </a:lnTo>
                  <a:lnTo>
                    <a:pt x="24" y="3"/>
                  </a:lnTo>
                  <a:lnTo>
                    <a:pt x="23" y="7"/>
                  </a:lnTo>
                  <a:lnTo>
                    <a:pt x="23" y="12"/>
                  </a:lnTo>
                  <a:lnTo>
                    <a:pt x="23" y="18"/>
                  </a:lnTo>
                  <a:lnTo>
                    <a:pt x="21" y="26"/>
                  </a:lnTo>
                  <a:lnTo>
                    <a:pt x="14" y="38"/>
                  </a:lnTo>
                  <a:lnTo>
                    <a:pt x="6" y="52"/>
                  </a:lnTo>
                  <a:lnTo>
                    <a:pt x="0" y="61"/>
                  </a:lnTo>
                  <a:lnTo>
                    <a:pt x="3" y="61"/>
                  </a:lnTo>
                  <a:lnTo>
                    <a:pt x="8" y="63"/>
                  </a:lnTo>
                  <a:lnTo>
                    <a:pt x="11" y="63"/>
                  </a:lnTo>
                  <a:lnTo>
                    <a:pt x="13" y="64"/>
                  </a:lnTo>
                  <a:lnTo>
                    <a:pt x="13" y="67"/>
                  </a:lnTo>
                  <a:lnTo>
                    <a:pt x="11" y="72"/>
                  </a:lnTo>
                  <a:lnTo>
                    <a:pt x="10" y="76"/>
                  </a:lnTo>
                  <a:lnTo>
                    <a:pt x="9" y="79"/>
                  </a:lnTo>
                  <a:lnTo>
                    <a:pt x="11" y="77"/>
                  </a:lnTo>
                  <a:lnTo>
                    <a:pt x="16" y="75"/>
                  </a:lnTo>
                  <a:lnTo>
                    <a:pt x="23" y="71"/>
                  </a:lnTo>
                  <a:lnTo>
                    <a:pt x="26"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9" name="Freeform 422"/>
            <p:cNvSpPr>
              <a:spLocks/>
            </p:cNvSpPr>
            <p:nvPr/>
          </p:nvSpPr>
          <p:spPr bwMode="auto">
            <a:xfrm>
              <a:off x="5283" y="2843"/>
              <a:ext cx="35" cy="86"/>
            </a:xfrm>
            <a:custGeom>
              <a:avLst/>
              <a:gdLst>
                <a:gd name="T0" fmla="*/ 0 w 72"/>
                <a:gd name="T1" fmla="*/ 1 h 172"/>
                <a:gd name="T2" fmla="*/ 0 w 72"/>
                <a:gd name="T3" fmla="*/ 1 h 172"/>
                <a:gd name="T4" fmla="*/ 0 w 72"/>
                <a:gd name="T5" fmla="*/ 1 h 172"/>
                <a:gd name="T6" fmla="*/ 0 w 72"/>
                <a:gd name="T7" fmla="*/ 1 h 172"/>
                <a:gd name="T8" fmla="*/ 0 w 72"/>
                <a:gd name="T9" fmla="*/ 1 h 172"/>
                <a:gd name="T10" fmla="*/ 0 w 72"/>
                <a:gd name="T11" fmla="*/ 1 h 172"/>
                <a:gd name="T12" fmla="*/ 0 w 72"/>
                <a:gd name="T13" fmla="*/ 1 h 172"/>
                <a:gd name="T14" fmla="*/ 0 w 72"/>
                <a:gd name="T15" fmla="*/ 1 h 172"/>
                <a:gd name="T16" fmla="*/ 0 w 72"/>
                <a:gd name="T17" fmla="*/ 1 h 172"/>
                <a:gd name="T18" fmla="*/ 0 w 72"/>
                <a:gd name="T19" fmla="*/ 1 h 172"/>
                <a:gd name="T20" fmla="*/ 0 w 72"/>
                <a:gd name="T21" fmla="*/ 1 h 172"/>
                <a:gd name="T22" fmla="*/ 0 w 72"/>
                <a:gd name="T23" fmla="*/ 1 h 172"/>
                <a:gd name="T24" fmla="*/ 0 w 72"/>
                <a:gd name="T25" fmla="*/ 1 h 172"/>
                <a:gd name="T26" fmla="*/ 0 w 72"/>
                <a:gd name="T27" fmla="*/ 1 h 172"/>
                <a:gd name="T28" fmla="*/ 0 w 72"/>
                <a:gd name="T29" fmla="*/ 1 h 172"/>
                <a:gd name="T30" fmla="*/ 0 w 72"/>
                <a:gd name="T31" fmla="*/ 1 h 172"/>
                <a:gd name="T32" fmla="*/ 0 w 72"/>
                <a:gd name="T33" fmla="*/ 1 h 172"/>
                <a:gd name="T34" fmla="*/ 0 w 72"/>
                <a:gd name="T35" fmla="*/ 1 h 172"/>
                <a:gd name="T36" fmla="*/ 0 w 72"/>
                <a:gd name="T37" fmla="*/ 1 h 172"/>
                <a:gd name="T38" fmla="*/ 0 w 72"/>
                <a:gd name="T39" fmla="*/ 1 h 172"/>
                <a:gd name="T40" fmla="*/ 0 w 72"/>
                <a:gd name="T41" fmla="*/ 1 h 172"/>
                <a:gd name="T42" fmla="*/ 0 w 72"/>
                <a:gd name="T43" fmla="*/ 1 h 172"/>
                <a:gd name="T44" fmla="*/ 0 w 72"/>
                <a:gd name="T45" fmla="*/ 1 h 172"/>
                <a:gd name="T46" fmla="*/ 0 w 72"/>
                <a:gd name="T47" fmla="*/ 1 h 172"/>
                <a:gd name="T48" fmla="*/ 0 w 72"/>
                <a:gd name="T49" fmla="*/ 1 h 172"/>
                <a:gd name="T50" fmla="*/ 0 w 72"/>
                <a:gd name="T51" fmla="*/ 1 h 172"/>
                <a:gd name="T52" fmla="*/ 0 w 72"/>
                <a:gd name="T53" fmla="*/ 1 h 172"/>
                <a:gd name="T54" fmla="*/ 0 w 72"/>
                <a:gd name="T55" fmla="*/ 1 h 172"/>
                <a:gd name="T56" fmla="*/ 0 w 72"/>
                <a:gd name="T57" fmla="*/ 1 h 172"/>
                <a:gd name="T58" fmla="*/ 0 w 72"/>
                <a:gd name="T59" fmla="*/ 1 h 172"/>
                <a:gd name="T60" fmla="*/ 0 w 72"/>
                <a:gd name="T61" fmla="*/ 1 h 172"/>
                <a:gd name="T62" fmla="*/ 0 w 72"/>
                <a:gd name="T63" fmla="*/ 1 h 172"/>
                <a:gd name="T64" fmla="*/ 0 w 72"/>
                <a:gd name="T65" fmla="*/ 1 h 172"/>
                <a:gd name="T66" fmla="*/ 0 w 72"/>
                <a:gd name="T67" fmla="*/ 1 h 172"/>
                <a:gd name="T68" fmla="*/ 0 w 72"/>
                <a:gd name="T69" fmla="*/ 1 h 172"/>
                <a:gd name="T70" fmla="*/ 0 w 72"/>
                <a:gd name="T71" fmla="*/ 1 h 172"/>
                <a:gd name="T72" fmla="*/ 0 w 72"/>
                <a:gd name="T73" fmla="*/ 1 h 172"/>
                <a:gd name="T74" fmla="*/ 0 w 72"/>
                <a:gd name="T75" fmla="*/ 1 h 1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2"/>
                <a:gd name="T115" fmla="*/ 0 h 172"/>
                <a:gd name="T116" fmla="*/ 72 w 72"/>
                <a:gd name="T117" fmla="*/ 172 h 1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2" h="172">
                  <a:moveTo>
                    <a:pt x="43" y="0"/>
                  </a:moveTo>
                  <a:lnTo>
                    <a:pt x="49" y="29"/>
                  </a:lnTo>
                  <a:lnTo>
                    <a:pt x="57" y="60"/>
                  </a:lnTo>
                  <a:lnTo>
                    <a:pt x="65" y="92"/>
                  </a:lnTo>
                  <a:lnTo>
                    <a:pt x="72" y="121"/>
                  </a:lnTo>
                  <a:lnTo>
                    <a:pt x="66" y="129"/>
                  </a:lnTo>
                  <a:lnTo>
                    <a:pt x="58" y="139"/>
                  </a:lnTo>
                  <a:lnTo>
                    <a:pt x="51" y="151"/>
                  </a:lnTo>
                  <a:lnTo>
                    <a:pt x="47" y="159"/>
                  </a:lnTo>
                  <a:lnTo>
                    <a:pt x="52" y="154"/>
                  </a:lnTo>
                  <a:lnTo>
                    <a:pt x="59" y="146"/>
                  </a:lnTo>
                  <a:lnTo>
                    <a:pt x="66" y="139"/>
                  </a:lnTo>
                  <a:lnTo>
                    <a:pt x="69" y="137"/>
                  </a:lnTo>
                  <a:lnTo>
                    <a:pt x="68" y="142"/>
                  </a:lnTo>
                  <a:lnTo>
                    <a:pt x="64" y="151"/>
                  </a:lnTo>
                  <a:lnTo>
                    <a:pt x="58" y="161"/>
                  </a:lnTo>
                  <a:lnTo>
                    <a:pt x="52" y="169"/>
                  </a:lnTo>
                  <a:lnTo>
                    <a:pt x="50" y="170"/>
                  </a:lnTo>
                  <a:lnTo>
                    <a:pt x="46" y="170"/>
                  </a:lnTo>
                  <a:lnTo>
                    <a:pt x="43" y="170"/>
                  </a:lnTo>
                  <a:lnTo>
                    <a:pt x="38" y="172"/>
                  </a:lnTo>
                  <a:lnTo>
                    <a:pt x="34" y="170"/>
                  </a:lnTo>
                  <a:lnTo>
                    <a:pt x="29" y="170"/>
                  </a:lnTo>
                  <a:lnTo>
                    <a:pt x="26" y="169"/>
                  </a:lnTo>
                  <a:lnTo>
                    <a:pt x="26" y="167"/>
                  </a:lnTo>
                  <a:lnTo>
                    <a:pt x="29" y="160"/>
                  </a:lnTo>
                  <a:lnTo>
                    <a:pt x="34" y="147"/>
                  </a:lnTo>
                  <a:lnTo>
                    <a:pt x="38" y="132"/>
                  </a:lnTo>
                  <a:lnTo>
                    <a:pt x="38" y="119"/>
                  </a:lnTo>
                  <a:lnTo>
                    <a:pt x="32" y="120"/>
                  </a:lnTo>
                  <a:lnTo>
                    <a:pt x="27" y="123"/>
                  </a:lnTo>
                  <a:lnTo>
                    <a:pt x="21" y="127"/>
                  </a:lnTo>
                  <a:lnTo>
                    <a:pt x="16" y="131"/>
                  </a:lnTo>
                  <a:lnTo>
                    <a:pt x="12" y="136"/>
                  </a:lnTo>
                  <a:lnTo>
                    <a:pt x="7" y="141"/>
                  </a:lnTo>
                  <a:lnTo>
                    <a:pt x="4" y="143"/>
                  </a:lnTo>
                  <a:lnTo>
                    <a:pt x="0" y="143"/>
                  </a:lnTo>
                  <a:lnTo>
                    <a:pt x="5" y="136"/>
                  </a:lnTo>
                  <a:lnTo>
                    <a:pt x="9" y="129"/>
                  </a:lnTo>
                  <a:lnTo>
                    <a:pt x="14" y="122"/>
                  </a:lnTo>
                  <a:lnTo>
                    <a:pt x="19" y="115"/>
                  </a:lnTo>
                  <a:lnTo>
                    <a:pt x="23" y="109"/>
                  </a:lnTo>
                  <a:lnTo>
                    <a:pt x="28" y="104"/>
                  </a:lnTo>
                  <a:lnTo>
                    <a:pt x="32" y="99"/>
                  </a:lnTo>
                  <a:lnTo>
                    <a:pt x="36" y="96"/>
                  </a:lnTo>
                  <a:lnTo>
                    <a:pt x="43" y="89"/>
                  </a:lnTo>
                  <a:lnTo>
                    <a:pt x="50" y="81"/>
                  </a:lnTo>
                  <a:lnTo>
                    <a:pt x="54" y="69"/>
                  </a:lnTo>
                  <a:lnTo>
                    <a:pt x="53" y="55"/>
                  </a:lnTo>
                  <a:lnTo>
                    <a:pt x="52" y="51"/>
                  </a:lnTo>
                  <a:lnTo>
                    <a:pt x="51" y="46"/>
                  </a:lnTo>
                  <a:lnTo>
                    <a:pt x="50" y="42"/>
                  </a:lnTo>
                  <a:lnTo>
                    <a:pt x="50" y="38"/>
                  </a:lnTo>
                  <a:lnTo>
                    <a:pt x="45" y="39"/>
                  </a:lnTo>
                  <a:lnTo>
                    <a:pt x="38" y="40"/>
                  </a:lnTo>
                  <a:lnTo>
                    <a:pt x="31" y="42"/>
                  </a:lnTo>
                  <a:lnTo>
                    <a:pt x="24" y="43"/>
                  </a:lnTo>
                  <a:lnTo>
                    <a:pt x="16" y="43"/>
                  </a:lnTo>
                  <a:lnTo>
                    <a:pt x="9" y="44"/>
                  </a:lnTo>
                  <a:lnTo>
                    <a:pt x="5" y="45"/>
                  </a:lnTo>
                  <a:lnTo>
                    <a:pt x="1" y="45"/>
                  </a:lnTo>
                  <a:lnTo>
                    <a:pt x="5" y="42"/>
                  </a:lnTo>
                  <a:lnTo>
                    <a:pt x="8" y="39"/>
                  </a:lnTo>
                  <a:lnTo>
                    <a:pt x="13" y="37"/>
                  </a:lnTo>
                  <a:lnTo>
                    <a:pt x="18" y="35"/>
                  </a:lnTo>
                  <a:lnTo>
                    <a:pt x="22" y="34"/>
                  </a:lnTo>
                  <a:lnTo>
                    <a:pt x="27" y="34"/>
                  </a:lnTo>
                  <a:lnTo>
                    <a:pt x="31" y="32"/>
                  </a:lnTo>
                  <a:lnTo>
                    <a:pt x="36" y="32"/>
                  </a:lnTo>
                  <a:lnTo>
                    <a:pt x="38" y="29"/>
                  </a:lnTo>
                  <a:lnTo>
                    <a:pt x="42" y="24"/>
                  </a:lnTo>
                  <a:lnTo>
                    <a:pt x="44" y="20"/>
                  </a:lnTo>
                  <a:lnTo>
                    <a:pt x="44" y="16"/>
                  </a:lnTo>
                  <a:lnTo>
                    <a:pt x="43" y="14"/>
                  </a:lnTo>
                  <a:lnTo>
                    <a:pt x="43" y="9"/>
                  </a:lnTo>
                  <a:lnTo>
                    <a:pt x="43" y="5"/>
                  </a:lnTo>
                  <a:lnTo>
                    <a:pt x="4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Freeform 423"/>
            <p:cNvSpPr>
              <a:spLocks/>
            </p:cNvSpPr>
            <p:nvPr/>
          </p:nvSpPr>
          <p:spPr bwMode="auto">
            <a:xfrm>
              <a:off x="5306" y="2903"/>
              <a:ext cx="14" cy="25"/>
            </a:xfrm>
            <a:custGeom>
              <a:avLst/>
              <a:gdLst>
                <a:gd name="T0" fmla="*/ 1 w 28"/>
                <a:gd name="T1" fmla="*/ 1 h 48"/>
                <a:gd name="T2" fmla="*/ 1 w 28"/>
                <a:gd name="T3" fmla="*/ 1 h 48"/>
                <a:gd name="T4" fmla="*/ 1 w 28"/>
                <a:gd name="T5" fmla="*/ 1 h 48"/>
                <a:gd name="T6" fmla="*/ 1 w 28"/>
                <a:gd name="T7" fmla="*/ 1 h 48"/>
                <a:gd name="T8" fmla="*/ 1 w 28"/>
                <a:gd name="T9" fmla="*/ 1 h 48"/>
                <a:gd name="T10" fmla="*/ 1 w 28"/>
                <a:gd name="T11" fmla="*/ 1 h 48"/>
                <a:gd name="T12" fmla="*/ 1 w 28"/>
                <a:gd name="T13" fmla="*/ 1 h 48"/>
                <a:gd name="T14" fmla="*/ 1 w 28"/>
                <a:gd name="T15" fmla="*/ 1 h 48"/>
                <a:gd name="T16" fmla="*/ 0 w 28"/>
                <a:gd name="T17" fmla="*/ 1 h 48"/>
                <a:gd name="T18" fmla="*/ 1 w 28"/>
                <a:gd name="T19" fmla="*/ 1 h 48"/>
                <a:gd name="T20" fmla="*/ 1 w 28"/>
                <a:gd name="T21" fmla="*/ 1 h 48"/>
                <a:gd name="T22" fmla="*/ 1 w 28"/>
                <a:gd name="T23" fmla="*/ 1 h 48"/>
                <a:gd name="T24" fmla="*/ 1 w 28"/>
                <a:gd name="T25" fmla="*/ 0 h 48"/>
                <a:gd name="T26" fmla="*/ 1 w 28"/>
                <a:gd name="T27" fmla="*/ 1 h 48"/>
                <a:gd name="T28" fmla="*/ 1 w 28"/>
                <a:gd name="T29" fmla="*/ 1 h 48"/>
                <a:gd name="T30" fmla="*/ 1 w 28"/>
                <a:gd name="T31" fmla="*/ 1 h 48"/>
                <a:gd name="T32" fmla="*/ 1 w 28"/>
                <a:gd name="T33" fmla="*/ 1 h 48"/>
                <a:gd name="T34" fmla="*/ 1 w 28"/>
                <a:gd name="T35" fmla="*/ 1 h 48"/>
                <a:gd name="T36" fmla="*/ 1 w 28"/>
                <a:gd name="T37" fmla="*/ 1 h 48"/>
                <a:gd name="T38" fmla="*/ 1 w 28"/>
                <a:gd name="T39" fmla="*/ 1 h 48"/>
                <a:gd name="T40" fmla="*/ 1 w 28"/>
                <a:gd name="T41" fmla="*/ 1 h 48"/>
                <a:gd name="T42" fmla="*/ 1 w 28"/>
                <a:gd name="T43" fmla="*/ 1 h 48"/>
                <a:gd name="T44" fmla="*/ 1 w 28"/>
                <a:gd name="T45" fmla="*/ 1 h 48"/>
                <a:gd name="T46" fmla="*/ 1 w 28"/>
                <a:gd name="T47" fmla="*/ 1 h 48"/>
                <a:gd name="T48" fmla="*/ 1 w 28"/>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8"/>
                <a:gd name="T77" fmla="*/ 28 w 28"/>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8">
                  <a:moveTo>
                    <a:pt x="5" y="48"/>
                  </a:moveTo>
                  <a:lnTo>
                    <a:pt x="11" y="40"/>
                  </a:lnTo>
                  <a:lnTo>
                    <a:pt x="17" y="30"/>
                  </a:lnTo>
                  <a:lnTo>
                    <a:pt x="21" y="21"/>
                  </a:lnTo>
                  <a:lnTo>
                    <a:pt x="22" y="16"/>
                  </a:lnTo>
                  <a:lnTo>
                    <a:pt x="19" y="18"/>
                  </a:lnTo>
                  <a:lnTo>
                    <a:pt x="12" y="25"/>
                  </a:lnTo>
                  <a:lnTo>
                    <a:pt x="5" y="33"/>
                  </a:lnTo>
                  <a:lnTo>
                    <a:pt x="0" y="38"/>
                  </a:lnTo>
                  <a:lnTo>
                    <a:pt x="4" y="30"/>
                  </a:lnTo>
                  <a:lnTo>
                    <a:pt x="11" y="18"/>
                  </a:lnTo>
                  <a:lnTo>
                    <a:pt x="19" y="8"/>
                  </a:lnTo>
                  <a:lnTo>
                    <a:pt x="25" y="0"/>
                  </a:lnTo>
                  <a:lnTo>
                    <a:pt x="26" y="6"/>
                  </a:lnTo>
                  <a:lnTo>
                    <a:pt x="27" y="11"/>
                  </a:lnTo>
                  <a:lnTo>
                    <a:pt x="28" y="16"/>
                  </a:lnTo>
                  <a:lnTo>
                    <a:pt x="28" y="20"/>
                  </a:lnTo>
                  <a:lnTo>
                    <a:pt x="26" y="24"/>
                  </a:lnTo>
                  <a:lnTo>
                    <a:pt x="22" y="30"/>
                  </a:lnTo>
                  <a:lnTo>
                    <a:pt x="19" y="38"/>
                  </a:lnTo>
                  <a:lnTo>
                    <a:pt x="15" y="46"/>
                  </a:lnTo>
                  <a:lnTo>
                    <a:pt x="13" y="47"/>
                  </a:lnTo>
                  <a:lnTo>
                    <a:pt x="11" y="47"/>
                  </a:lnTo>
                  <a:lnTo>
                    <a:pt x="7" y="48"/>
                  </a:lnTo>
                  <a:lnTo>
                    <a:pt x="5"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1" name="Freeform 424"/>
            <p:cNvSpPr>
              <a:spLocks/>
            </p:cNvSpPr>
            <p:nvPr/>
          </p:nvSpPr>
          <p:spPr bwMode="auto">
            <a:xfrm>
              <a:off x="5278" y="2938"/>
              <a:ext cx="5" cy="9"/>
            </a:xfrm>
            <a:custGeom>
              <a:avLst/>
              <a:gdLst>
                <a:gd name="T0" fmla="*/ 1 w 9"/>
                <a:gd name="T1" fmla="*/ 1 h 18"/>
                <a:gd name="T2" fmla="*/ 1 w 9"/>
                <a:gd name="T3" fmla="*/ 1 h 18"/>
                <a:gd name="T4" fmla="*/ 1 w 9"/>
                <a:gd name="T5" fmla="*/ 1 h 18"/>
                <a:gd name="T6" fmla="*/ 1 w 9"/>
                <a:gd name="T7" fmla="*/ 1 h 18"/>
                <a:gd name="T8" fmla="*/ 0 w 9"/>
                <a:gd name="T9" fmla="*/ 1 h 18"/>
                <a:gd name="T10" fmla="*/ 1 w 9"/>
                <a:gd name="T11" fmla="*/ 1 h 18"/>
                <a:gd name="T12" fmla="*/ 1 w 9"/>
                <a:gd name="T13" fmla="*/ 1 h 18"/>
                <a:gd name="T14" fmla="*/ 1 w 9"/>
                <a:gd name="T15" fmla="*/ 1 h 18"/>
                <a:gd name="T16" fmla="*/ 1 w 9"/>
                <a:gd name="T17" fmla="*/ 0 h 18"/>
                <a:gd name="T18" fmla="*/ 1 w 9"/>
                <a:gd name="T19" fmla="*/ 1 h 18"/>
                <a:gd name="T20" fmla="*/ 1 w 9"/>
                <a:gd name="T21" fmla="*/ 1 h 18"/>
                <a:gd name="T22" fmla="*/ 1 w 9"/>
                <a:gd name="T23" fmla="*/ 1 h 18"/>
                <a:gd name="T24" fmla="*/ 1 w 9"/>
                <a:gd name="T25" fmla="*/ 1 h 18"/>
                <a:gd name="T26" fmla="*/ 1 w 9"/>
                <a:gd name="T27" fmla="*/ 1 h 18"/>
                <a:gd name="T28" fmla="*/ 1 w 9"/>
                <a:gd name="T29" fmla="*/ 1 h 18"/>
                <a:gd name="T30" fmla="*/ 1 w 9"/>
                <a:gd name="T31" fmla="*/ 1 h 18"/>
                <a:gd name="T32" fmla="*/ 1 w 9"/>
                <a:gd name="T33" fmla="*/ 1 h 18"/>
                <a:gd name="T34" fmla="*/ 1 w 9"/>
                <a:gd name="T35" fmla="*/ 1 h 18"/>
                <a:gd name="T36" fmla="*/ 1 w 9"/>
                <a:gd name="T37" fmla="*/ 1 h 18"/>
                <a:gd name="T38" fmla="*/ 1 w 9"/>
                <a:gd name="T39" fmla="*/ 1 h 18"/>
                <a:gd name="T40" fmla="*/ 1 w 9"/>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18"/>
                <a:gd name="T65" fmla="*/ 9 w 9"/>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18">
                  <a:moveTo>
                    <a:pt x="7" y="18"/>
                  </a:moveTo>
                  <a:lnTo>
                    <a:pt x="6" y="18"/>
                  </a:lnTo>
                  <a:lnTo>
                    <a:pt x="4" y="18"/>
                  </a:lnTo>
                  <a:lnTo>
                    <a:pt x="2" y="18"/>
                  </a:lnTo>
                  <a:lnTo>
                    <a:pt x="0" y="18"/>
                  </a:lnTo>
                  <a:lnTo>
                    <a:pt x="1" y="13"/>
                  </a:lnTo>
                  <a:lnTo>
                    <a:pt x="5" y="8"/>
                  </a:lnTo>
                  <a:lnTo>
                    <a:pt x="7" y="3"/>
                  </a:lnTo>
                  <a:lnTo>
                    <a:pt x="9" y="0"/>
                  </a:lnTo>
                  <a:lnTo>
                    <a:pt x="8" y="3"/>
                  </a:lnTo>
                  <a:lnTo>
                    <a:pt x="7" y="7"/>
                  </a:lnTo>
                  <a:lnTo>
                    <a:pt x="6" y="10"/>
                  </a:lnTo>
                  <a:lnTo>
                    <a:pt x="5" y="12"/>
                  </a:lnTo>
                  <a:lnTo>
                    <a:pt x="6" y="12"/>
                  </a:lnTo>
                  <a:lnTo>
                    <a:pt x="7" y="13"/>
                  </a:lnTo>
                  <a:lnTo>
                    <a:pt x="7" y="14"/>
                  </a:lnTo>
                  <a:lnTo>
                    <a:pt x="8" y="15"/>
                  </a:lnTo>
                  <a:lnTo>
                    <a:pt x="8" y="16"/>
                  </a:lnTo>
                  <a:lnTo>
                    <a:pt x="7" y="17"/>
                  </a:lnTo>
                  <a:lnTo>
                    <a:pt x="7"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2" name="Freeform 425"/>
            <p:cNvSpPr>
              <a:spLocks/>
            </p:cNvSpPr>
            <p:nvPr/>
          </p:nvSpPr>
          <p:spPr bwMode="auto">
            <a:xfrm>
              <a:off x="5306" y="2927"/>
              <a:ext cx="8" cy="17"/>
            </a:xfrm>
            <a:custGeom>
              <a:avLst/>
              <a:gdLst>
                <a:gd name="T0" fmla="*/ 0 w 15"/>
                <a:gd name="T1" fmla="*/ 0 h 35"/>
                <a:gd name="T2" fmla="*/ 1 w 15"/>
                <a:gd name="T3" fmla="*/ 0 h 35"/>
                <a:gd name="T4" fmla="*/ 1 w 15"/>
                <a:gd name="T5" fmla="*/ 0 h 35"/>
                <a:gd name="T6" fmla="*/ 1 w 15"/>
                <a:gd name="T7" fmla="*/ 0 h 35"/>
                <a:gd name="T8" fmla="*/ 1 w 15"/>
                <a:gd name="T9" fmla="*/ 0 h 35"/>
                <a:gd name="T10" fmla="*/ 1 w 15"/>
                <a:gd name="T11" fmla="*/ 0 h 35"/>
                <a:gd name="T12" fmla="*/ 1 w 15"/>
                <a:gd name="T13" fmla="*/ 0 h 35"/>
                <a:gd name="T14" fmla="*/ 1 w 15"/>
                <a:gd name="T15" fmla="*/ 0 h 35"/>
                <a:gd name="T16" fmla="*/ 1 w 15"/>
                <a:gd name="T17" fmla="*/ 0 h 35"/>
                <a:gd name="T18" fmla="*/ 1 w 15"/>
                <a:gd name="T19" fmla="*/ 0 h 35"/>
                <a:gd name="T20" fmla="*/ 1 w 15"/>
                <a:gd name="T21" fmla="*/ 0 h 35"/>
                <a:gd name="T22" fmla="*/ 0 w 15"/>
                <a:gd name="T23" fmla="*/ 0 h 35"/>
                <a:gd name="T24" fmla="*/ 0 w 15"/>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35"/>
                <a:gd name="T41" fmla="*/ 15 w 15"/>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35">
                  <a:moveTo>
                    <a:pt x="0" y="35"/>
                  </a:moveTo>
                  <a:lnTo>
                    <a:pt x="3" y="28"/>
                  </a:lnTo>
                  <a:lnTo>
                    <a:pt x="6" y="18"/>
                  </a:lnTo>
                  <a:lnTo>
                    <a:pt x="11" y="9"/>
                  </a:lnTo>
                  <a:lnTo>
                    <a:pt x="15" y="0"/>
                  </a:lnTo>
                  <a:lnTo>
                    <a:pt x="13" y="1"/>
                  </a:lnTo>
                  <a:lnTo>
                    <a:pt x="11" y="1"/>
                  </a:lnTo>
                  <a:lnTo>
                    <a:pt x="7" y="2"/>
                  </a:lnTo>
                  <a:lnTo>
                    <a:pt x="5" y="2"/>
                  </a:lnTo>
                  <a:lnTo>
                    <a:pt x="4" y="9"/>
                  </a:lnTo>
                  <a:lnTo>
                    <a:pt x="3" y="18"/>
                  </a:lnTo>
                  <a:lnTo>
                    <a:pt x="0" y="28"/>
                  </a:lnTo>
                  <a:lnTo>
                    <a:pt x="0" y="3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3" name="Freeform 426"/>
            <p:cNvSpPr>
              <a:spLocks/>
            </p:cNvSpPr>
            <p:nvPr/>
          </p:nvSpPr>
          <p:spPr bwMode="auto">
            <a:xfrm>
              <a:off x="5252" y="3266"/>
              <a:ext cx="27" cy="56"/>
            </a:xfrm>
            <a:custGeom>
              <a:avLst/>
              <a:gdLst>
                <a:gd name="T0" fmla="*/ 0 w 55"/>
                <a:gd name="T1" fmla="*/ 0 h 113"/>
                <a:gd name="T2" fmla="*/ 0 w 55"/>
                <a:gd name="T3" fmla="*/ 0 h 113"/>
                <a:gd name="T4" fmla="*/ 0 w 55"/>
                <a:gd name="T5" fmla="*/ 0 h 113"/>
                <a:gd name="T6" fmla="*/ 0 w 55"/>
                <a:gd name="T7" fmla="*/ 0 h 113"/>
                <a:gd name="T8" fmla="*/ 0 w 55"/>
                <a:gd name="T9" fmla="*/ 0 h 113"/>
                <a:gd name="T10" fmla="*/ 0 w 55"/>
                <a:gd name="T11" fmla="*/ 0 h 113"/>
                <a:gd name="T12" fmla="*/ 0 w 55"/>
                <a:gd name="T13" fmla="*/ 0 h 113"/>
                <a:gd name="T14" fmla="*/ 0 w 55"/>
                <a:gd name="T15" fmla="*/ 0 h 113"/>
                <a:gd name="T16" fmla="*/ 0 w 55"/>
                <a:gd name="T17" fmla="*/ 0 h 113"/>
                <a:gd name="T18" fmla="*/ 0 w 55"/>
                <a:gd name="T19" fmla="*/ 0 h 113"/>
                <a:gd name="T20" fmla="*/ 0 w 55"/>
                <a:gd name="T21" fmla="*/ 0 h 113"/>
                <a:gd name="T22" fmla="*/ 0 w 55"/>
                <a:gd name="T23" fmla="*/ 0 h 113"/>
                <a:gd name="T24" fmla="*/ 0 w 55"/>
                <a:gd name="T25" fmla="*/ 0 h 113"/>
                <a:gd name="T26" fmla="*/ 0 w 55"/>
                <a:gd name="T27" fmla="*/ 0 h 113"/>
                <a:gd name="T28" fmla="*/ 0 w 55"/>
                <a:gd name="T29" fmla="*/ 0 h 113"/>
                <a:gd name="T30" fmla="*/ 0 w 55"/>
                <a:gd name="T31" fmla="*/ 0 h 113"/>
                <a:gd name="T32" fmla="*/ 0 w 55"/>
                <a:gd name="T33" fmla="*/ 0 h 113"/>
                <a:gd name="T34" fmla="*/ 0 w 55"/>
                <a:gd name="T35" fmla="*/ 0 h 113"/>
                <a:gd name="T36" fmla="*/ 0 w 55"/>
                <a:gd name="T37" fmla="*/ 0 h 113"/>
                <a:gd name="T38" fmla="*/ 0 w 55"/>
                <a:gd name="T39" fmla="*/ 0 h 113"/>
                <a:gd name="T40" fmla="*/ 0 w 55"/>
                <a:gd name="T41" fmla="*/ 0 h 113"/>
                <a:gd name="T42" fmla="*/ 0 w 55"/>
                <a:gd name="T43" fmla="*/ 0 h 113"/>
                <a:gd name="T44" fmla="*/ 0 w 55"/>
                <a:gd name="T45" fmla="*/ 0 h 113"/>
                <a:gd name="T46" fmla="*/ 0 w 55"/>
                <a:gd name="T47" fmla="*/ 0 h 113"/>
                <a:gd name="T48" fmla="*/ 0 w 55"/>
                <a:gd name="T49" fmla="*/ 0 h 113"/>
                <a:gd name="T50" fmla="*/ 0 w 55"/>
                <a:gd name="T51" fmla="*/ 0 h 113"/>
                <a:gd name="T52" fmla="*/ 0 w 55"/>
                <a:gd name="T53" fmla="*/ 0 h 113"/>
                <a:gd name="T54" fmla="*/ 0 w 55"/>
                <a:gd name="T55" fmla="*/ 0 h 113"/>
                <a:gd name="T56" fmla="*/ 0 w 55"/>
                <a:gd name="T57" fmla="*/ 0 h 113"/>
                <a:gd name="T58" fmla="*/ 0 w 55"/>
                <a:gd name="T59" fmla="*/ 0 h 113"/>
                <a:gd name="T60" fmla="*/ 0 w 55"/>
                <a:gd name="T61" fmla="*/ 0 h 113"/>
                <a:gd name="T62" fmla="*/ 0 w 55"/>
                <a:gd name="T63" fmla="*/ 0 h 113"/>
                <a:gd name="T64" fmla="*/ 0 w 55"/>
                <a:gd name="T65" fmla="*/ 0 h 113"/>
                <a:gd name="T66" fmla="*/ 0 w 55"/>
                <a:gd name="T67" fmla="*/ 0 h 113"/>
                <a:gd name="T68" fmla="*/ 0 w 55"/>
                <a:gd name="T69" fmla="*/ 0 h 113"/>
                <a:gd name="T70" fmla="*/ 0 w 55"/>
                <a:gd name="T71" fmla="*/ 0 h 113"/>
                <a:gd name="T72" fmla="*/ 0 w 55"/>
                <a:gd name="T73" fmla="*/ 0 h 1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113"/>
                <a:gd name="T113" fmla="*/ 55 w 55"/>
                <a:gd name="T114" fmla="*/ 113 h 1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113">
                  <a:moveTo>
                    <a:pt x="21" y="0"/>
                  </a:moveTo>
                  <a:lnTo>
                    <a:pt x="21" y="4"/>
                  </a:lnTo>
                  <a:lnTo>
                    <a:pt x="19" y="10"/>
                  </a:lnTo>
                  <a:lnTo>
                    <a:pt x="16" y="18"/>
                  </a:lnTo>
                  <a:lnTo>
                    <a:pt x="13" y="29"/>
                  </a:lnTo>
                  <a:lnTo>
                    <a:pt x="12" y="31"/>
                  </a:lnTo>
                  <a:lnTo>
                    <a:pt x="9" y="37"/>
                  </a:lnTo>
                  <a:lnTo>
                    <a:pt x="7" y="44"/>
                  </a:lnTo>
                  <a:lnTo>
                    <a:pt x="6" y="52"/>
                  </a:lnTo>
                  <a:lnTo>
                    <a:pt x="6" y="60"/>
                  </a:lnTo>
                  <a:lnTo>
                    <a:pt x="8" y="68"/>
                  </a:lnTo>
                  <a:lnTo>
                    <a:pt x="15" y="74"/>
                  </a:lnTo>
                  <a:lnTo>
                    <a:pt x="27" y="77"/>
                  </a:lnTo>
                  <a:lnTo>
                    <a:pt x="39" y="76"/>
                  </a:lnTo>
                  <a:lnTo>
                    <a:pt x="47" y="68"/>
                  </a:lnTo>
                  <a:lnTo>
                    <a:pt x="52" y="54"/>
                  </a:lnTo>
                  <a:lnTo>
                    <a:pt x="54" y="36"/>
                  </a:lnTo>
                  <a:lnTo>
                    <a:pt x="55" y="46"/>
                  </a:lnTo>
                  <a:lnTo>
                    <a:pt x="55" y="59"/>
                  </a:lnTo>
                  <a:lnTo>
                    <a:pt x="53" y="71"/>
                  </a:lnTo>
                  <a:lnTo>
                    <a:pt x="50" y="84"/>
                  </a:lnTo>
                  <a:lnTo>
                    <a:pt x="44" y="96"/>
                  </a:lnTo>
                  <a:lnTo>
                    <a:pt x="36" y="105"/>
                  </a:lnTo>
                  <a:lnTo>
                    <a:pt x="27" y="111"/>
                  </a:lnTo>
                  <a:lnTo>
                    <a:pt x="16" y="113"/>
                  </a:lnTo>
                  <a:lnTo>
                    <a:pt x="15" y="112"/>
                  </a:lnTo>
                  <a:lnTo>
                    <a:pt x="13" y="109"/>
                  </a:lnTo>
                  <a:lnTo>
                    <a:pt x="10" y="105"/>
                  </a:lnTo>
                  <a:lnTo>
                    <a:pt x="8" y="100"/>
                  </a:lnTo>
                  <a:lnTo>
                    <a:pt x="4" y="88"/>
                  </a:lnTo>
                  <a:lnTo>
                    <a:pt x="0" y="73"/>
                  </a:lnTo>
                  <a:lnTo>
                    <a:pt x="0" y="56"/>
                  </a:lnTo>
                  <a:lnTo>
                    <a:pt x="4" y="43"/>
                  </a:lnTo>
                  <a:lnTo>
                    <a:pt x="9" y="28"/>
                  </a:lnTo>
                  <a:lnTo>
                    <a:pt x="14" y="15"/>
                  </a:lnTo>
                  <a:lnTo>
                    <a:pt x="17" y="6"/>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Freeform 427"/>
            <p:cNvSpPr>
              <a:spLocks/>
            </p:cNvSpPr>
            <p:nvPr/>
          </p:nvSpPr>
          <p:spPr bwMode="auto">
            <a:xfrm>
              <a:off x="5290" y="3314"/>
              <a:ext cx="32" cy="22"/>
            </a:xfrm>
            <a:custGeom>
              <a:avLst/>
              <a:gdLst>
                <a:gd name="T0" fmla="*/ 1 w 64"/>
                <a:gd name="T1" fmla="*/ 0 h 43"/>
                <a:gd name="T2" fmla="*/ 1 w 64"/>
                <a:gd name="T3" fmla="*/ 1 h 43"/>
                <a:gd name="T4" fmla="*/ 1 w 64"/>
                <a:gd name="T5" fmla="*/ 1 h 43"/>
                <a:gd name="T6" fmla="*/ 1 w 64"/>
                <a:gd name="T7" fmla="*/ 1 h 43"/>
                <a:gd name="T8" fmla="*/ 1 w 64"/>
                <a:gd name="T9" fmla="*/ 1 h 43"/>
                <a:gd name="T10" fmla="*/ 1 w 64"/>
                <a:gd name="T11" fmla="*/ 1 h 43"/>
                <a:gd name="T12" fmla="*/ 1 w 64"/>
                <a:gd name="T13" fmla="*/ 1 h 43"/>
                <a:gd name="T14" fmla="*/ 1 w 64"/>
                <a:gd name="T15" fmla="*/ 1 h 43"/>
                <a:gd name="T16" fmla="*/ 1 w 64"/>
                <a:gd name="T17" fmla="*/ 1 h 43"/>
                <a:gd name="T18" fmla="*/ 1 w 64"/>
                <a:gd name="T19" fmla="*/ 1 h 43"/>
                <a:gd name="T20" fmla="*/ 1 w 64"/>
                <a:gd name="T21" fmla="*/ 1 h 43"/>
                <a:gd name="T22" fmla="*/ 1 w 64"/>
                <a:gd name="T23" fmla="*/ 1 h 43"/>
                <a:gd name="T24" fmla="*/ 1 w 64"/>
                <a:gd name="T25" fmla="*/ 1 h 43"/>
                <a:gd name="T26" fmla="*/ 1 w 64"/>
                <a:gd name="T27" fmla="*/ 1 h 43"/>
                <a:gd name="T28" fmla="*/ 1 w 64"/>
                <a:gd name="T29" fmla="*/ 1 h 43"/>
                <a:gd name="T30" fmla="*/ 1 w 64"/>
                <a:gd name="T31" fmla="*/ 1 h 43"/>
                <a:gd name="T32" fmla="*/ 1 w 64"/>
                <a:gd name="T33" fmla="*/ 1 h 43"/>
                <a:gd name="T34" fmla="*/ 1 w 64"/>
                <a:gd name="T35" fmla="*/ 1 h 43"/>
                <a:gd name="T36" fmla="*/ 1 w 64"/>
                <a:gd name="T37" fmla="*/ 1 h 43"/>
                <a:gd name="T38" fmla="*/ 1 w 64"/>
                <a:gd name="T39" fmla="*/ 1 h 43"/>
                <a:gd name="T40" fmla="*/ 1 w 64"/>
                <a:gd name="T41" fmla="*/ 1 h 43"/>
                <a:gd name="T42" fmla="*/ 1 w 64"/>
                <a:gd name="T43" fmla="*/ 1 h 43"/>
                <a:gd name="T44" fmla="*/ 1 w 64"/>
                <a:gd name="T45" fmla="*/ 1 h 43"/>
                <a:gd name="T46" fmla="*/ 1 w 64"/>
                <a:gd name="T47" fmla="*/ 1 h 43"/>
                <a:gd name="T48" fmla="*/ 1 w 64"/>
                <a:gd name="T49" fmla="*/ 1 h 43"/>
                <a:gd name="T50" fmla="*/ 1 w 64"/>
                <a:gd name="T51" fmla="*/ 1 h 43"/>
                <a:gd name="T52" fmla="*/ 1 w 64"/>
                <a:gd name="T53" fmla="*/ 1 h 43"/>
                <a:gd name="T54" fmla="*/ 1 w 64"/>
                <a:gd name="T55" fmla="*/ 1 h 43"/>
                <a:gd name="T56" fmla="*/ 1 w 64"/>
                <a:gd name="T57" fmla="*/ 1 h 43"/>
                <a:gd name="T58" fmla="*/ 1 w 64"/>
                <a:gd name="T59" fmla="*/ 1 h 43"/>
                <a:gd name="T60" fmla="*/ 1 w 64"/>
                <a:gd name="T61" fmla="*/ 1 h 43"/>
                <a:gd name="T62" fmla="*/ 1 w 64"/>
                <a:gd name="T63" fmla="*/ 1 h 43"/>
                <a:gd name="T64" fmla="*/ 1 w 64"/>
                <a:gd name="T65" fmla="*/ 1 h 43"/>
                <a:gd name="T66" fmla="*/ 1 w 64"/>
                <a:gd name="T67" fmla="*/ 1 h 43"/>
                <a:gd name="T68" fmla="*/ 1 w 64"/>
                <a:gd name="T69" fmla="*/ 1 h 43"/>
                <a:gd name="T70" fmla="*/ 1 w 64"/>
                <a:gd name="T71" fmla="*/ 1 h 43"/>
                <a:gd name="T72" fmla="*/ 0 w 64"/>
                <a:gd name="T73" fmla="*/ 1 h 43"/>
                <a:gd name="T74" fmla="*/ 0 w 64"/>
                <a:gd name="T75" fmla="*/ 1 h 43"/>
                <a:gd name="T76" fmla="*/ 1 w 64"/>
                <a:gd name="T77" fmla="*/ 1 h 43"/>
                <a:gd name="T78" fmla="*/ 1 w 64"/>
                <a:gd name="T79" fmla="*/ 1 h 43"/>
                <a:gd name="T80" fmla="*/ 1 w 64"/>
                <a:gd name="T81" fmla="*/ 0 h 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43"/>
                <a:gd name="T125" fmla="*/ 64 w 64"/>
                <a:gd name="T126" fmla="*/ 43 h 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43">
                  <a:moveTo>
                    <a:pt x="3" y="0"/>
                  </a:moveTo>
                  <a:lnTo>
                    <a:pt x="3" y="3"/>
                  </a:lnTo>
                  <a:lnTo>
                    <a:pt x="4" y="9"/>
                  </a:lnTo>
                  <a:lnTo>
                    <a:pt x="5" y="15"/>
                  </a:lnTo>
                  <a:lnTo>
                    <a:pt x="6" y="19"/>
                  </a:lnTo>
                  <a:lnTo>
                    <a:pt x="7" y="23"/>
                  </a:lnTo>
                  <a:lnTo>
                    <a:pt x="11" y="24"/>
                  </a:lnTo>
                  <a:lnTo>
                    <a:pt x="13" y="25"/>
                  </a:lnTo>
                  <a:lnTo>
                    <a:pt x="16" y="25"/>
                  </a:lnTo>
                  <a:lnTo>
                    <a:pt x="22" y="24"/>
                  </a:lnTo>
                  <a:lnTo>
                    <a:pt x="30" y="23"/>
                  </a:lnTo>
                  <a:lnTo>
                    <a:pt x="39" y="22"/>
                  </a:lnTo>
                  <a:lnTo>
                    <a:pt x="46" y="22"/>
                  </a:lnTo>
                  <a:lnTo>
                    <a:pt x="51" y="23"/>
                  </a:lnTo>
                  <a:lnTo>
                    <a:pt x="55" y="22"/>
                  </a:lnTo>
                  <a:lnTo>
                    <a:pt x="58" y="18"/>
                  </a:lnTo>
                  <a:lnTo>
                    <a:pt x="58" y="12"/>
                  </a:lnTo>
                  <a:lnTo>
                    <a:pt x="61" y="16"/>
                  </a:lnTo>
                  <a:lnTo>
                    <a:pt x="62" y="18"/>
                  </a:lnTo>
                  <a:lnTo>
                    <a:pt x="64" y="20"/>
                  </a:lnTo>
                  <a:lnTo>
                    <a:pt x="64" y="22"/>
                  </a:lnTo>
                  <a:lnTo>
                    <a:pt x="64" y="26"/>
                  </a:lnTo>
                  <a:lnTo>
                    <a:pt x="64" y="33"/>
                  </a:lnTo>
                  <a:lnTo>
                    <a:pt x="61" y="39"/>
                  </a:lnTo>
                  <a:lnTo>
                    <a:pt x="55" y="42"/>
                  </a:lnTo>
                  <a:lnTo>
                    <a:pt x="51" y="42"/>
                  </a:lnTo>
                  <a:lnTo>
                    <a:pt x="44" y="43"/>
                  </a:lnTo>
                  <a:lnTo>
                    <a:pt x="36" y="43"/>
                  </a:lnTo>
                  <a:lnTo>
                    <a:pt x="27" y="43"/>
                  </a:lnTo>
                  <a:lnTo>
                    <a:pt x="19" y="43"/>
                  </a:lnTo>
                  <a:lnTo>
                    <a:pt x="12" y="43"/>
                  </a:lnTo>
                  <a:lnTo>
                    <a:pt x="7" y="42"/>
                  </a:lnTo>
                  <a:lnTo>
                    <a:pt x="5" y="41"/>
                  </a:lnTo>
                  <a:lnTo>
                    <a:pt x="4" y="38"/>
                  </a:lnTo>
                  <a:lnTo>
                    <a:pt x="3" y="32"/>
                  </a:lnTo>
                  <a:lnTo>
                    <a:pt x="1" y="27"/>
                  </a:lnTo>
                  <a:lnTo>
                    <a:pt x="0" y="24"/>
                  </a:lnTo>
                  <a:lnTo>
                    <a:pt x="0" y="18"/>
                  </a:lnTo>
                  <a:lnTo>
                    <a:pt x="1" y="11"/>
                  </a:lnTo>
                  <a:lnTo>
                    <a:pt x="3" y="4"/>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5" name="Freeform 428"/>
            <p:cNvSpPr>
              <a:spLocks/>
            </p:cNvSpPr>
            <p:nvPr/>
          </p:nvSpPr>
          <p:spPr bwMode="auto">
            <a:xfrm>
              <a:off x="5256" y="3306"/>
              <a:ext cx="4" cy="16"/>
            </a:xfrm>
            <a:custGeom>
              <a:avLst/>
              <a:gdLst>
                <a:gd name="T0" fmla="*/ 0 w 9"/>
                <a:gd name="T1" fmla="*/ 0 h 34"/>
                <a:gd name="T2" fmla="*/ 0 w 9"/>
                <a:gd name="T3" fmla="*/ 0 h 34"/>
                <a:gd name="T4" fmla="*/ 0 w 9"/>
                <a:gd name="T5" fmla="*/ 0 h 34"/>
                <a:gd name="T6" fmla="*/ 0 w 9"/>
                <a:gd name="T7" fmla="*/ 0 h 34"/>
                <a:gd name="T8" fmla="*/ 0 w 9"/>
                <a:gd name="T9" fmla="*/ 0 h 34"/>
                <a:gd name="T10" fmla="*/ 0 w 9"/>
                <a:gd name="T11" fmla="*/ 0 h 34"/>
                <a:gd name="T12" fmla="*/ 0 w 9"/>
                <a:gd name="T13" fmla="*/ 0 h 34"/>
                <a:gd name="T14" fmla="*/ 0 w 9"/>
                <a:gd name="T15" fmla="*/ 0 h 34"/>
                <a:gd name="T16" fmla="*/ 0 w 9"/>
                <a:gd name="T17" fmla="*/ 0 h 34"/>
                <a:gd name="T18" fmla="*/ 0 w 9"/>
                <a:gd name="T19" fmla="*/ 0 h 34"/>
                <a:gd name="T20" fmla="*/ 0 w 9"/>
                <a:gd name="T21" fmla="*/ 0 h 34"/>
                <a:gd name="T22" fmla="*/ 0 w 9"/>
                <a:gd name="T23" fmla="*/ 0 h 34"/>
                <a:gd name="T24" fmla="*/ 0 w 9"/>
                <a:gd name="T25" fmla="*/ 0 h 34"/>
                <a:gd name="T26" fmla="*/ 0 w 9"/>
                <a:gd name="T27" fmla="*/ 0 h 34"/>
                <a:gd name="T28" fmla="*/ 0 w 9"/>
                <a:gd name="T29" fmla="*/ 0 h 34"/>
                <a:gd name="T30" fmla="*/ 0 w 9"/>
                <a:gd name="T31" fmla="*/ 0 h 34"/>
                <a:gd name="T32" fmla="*/ 0 w 9"/>
                <a:gd name="T33" fmla="*/ 0 h 34"/>
                <a:gd name="T34" fmla="*/ 0 w 9"/>
                <a:gd name="T35" fmla="*/ 0 h 34"/>
                <a:gd name="T36" fmla="*/ 0 w 9"/>
                <a:gd name="T37" fmla="*/ 0 h 34"/>
                <a:gd name="T38" fmla="*/ 0 w 9"/>
                <a:gd name="T39" fmla="*/ 0 h 34"/>
                <a:gd name="T40" fmla="*/ 0 w 9"/>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34"/>
                <a:gd name="T65" fmla="*/ 9 w 9"/>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34">
                  <a:moveTo>
                    <a:pt x="0" y="21"/>
                  </a:moveTo>
                  <a:lnTo>
                    <a:pt x="0" y="17"/>
                  </a:lnTo>
                  <a:lnTo>
                    <a:pt x="1" y="10"/>
                  </a:lnTo>
                  <a:lnTo>
                    <a:pt x="2" y="5"/>
                  </a:lnTo>
                  <a:lnTo>
                    <a:pt x="2" y="2"/>
                  </a:lnTo>
                  <a:lnTo>
                    <a:pt x="4" y="0"/>
                  </a:lnTo>
                  <a:lnTo>
                    <a:pt x="5" y="0"/>
                  </a:lnTo>
                  <a:lnTo>
                    <a:pt x="5" y="6"/>
                  </a:lnTo>
                  <a:lnTo>
                    <a:pt x="6" y="14"/>
                  </a:lnTo>
                  <a:lnTo>
                    <a:pt x="8" y="21"/>
                  </a:lnTo>
                  <a:lnTo>
                    <a:pt x="9" y="27"/>
                  </a:lnTo>
                  <a:lnTo>
                    <a:pt x="9" y="28"/>
                  </a:lnTo>
                  <a:lnTo>
                    <a:pt x="9" y="30"/>
                  </a:lnTo>
                  <a:lnTo>
                    <a:pt x="9" y="32"/>
                  </a:lnTo>
                  <a:lnTo>
                    <a:pt x="8" y="34"/>
                  </a:lnTo>
                  <a:lnTo>
                    <a:pt x="7" y="33"/>
                  </a:lnTo>
                  <a:lnTo>
                    <a:pt x="5" y="30"/>
                  </a:lnTo>
                  <a:lnTo>
                    <a:pt x="2" y="26"/>
                  </a:lnTo>
                  <a:lnTo>
                    <a:pt x="0" y="2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6" name="Freeform 429"/>
            <p:cNvSpPr>
              <a:spLocks/>
            </p:cNvSpPr>
            <p:nvPr/>
          </p:nvSpPr>
          <p:spPr bwMode="auto">
            <a:xfrm>
              <a:off x="5294" y="3326"/>
              <a:ext cx="21" cy="10"/>
            </a:xfrm>
            <a:custGeom>
              <a:avLst/>
              <a:gdLst>
                <a:gd name="T0" fmla="*/ 1 w 42"/>
                <a:gd name="T1" fmla="*/ 0 h 19"/>
                <a:gd name="T2" fmla="*/ 1 w 42"/>
                <a:gd name="T3" fmla="*/ 1 h 19"/>
                <a:gd name="T4" fmla="*/ 1 w 42"/>
                <a:gd name="T5" fmla="*/ 1 h 19"/>
                <a:gd name="T6" fmla="*/ 1 w 42"/>
                <a:gd name="T7" fmla="*/ 1 h 19"/>
                <a:gd name="T8" fmla="*/ 0 w 42"/>
                <a:gd name="T9" fmla="*/ 1 h 19"/>
                <a:gd name="T10" fmla="*/ 1 w 42"/>
                <a:gd name="T11" fmla="*/ 1 h 19"/>
                <a:gd name="T12" fmla="*/ 1 w 42"/>
                <a:gd name="T13" fmla="*/ 1 h 19"/>
                <a:gd name="T14" fmla="*/ 1 w 42"/>
                <a:gd name="T15" fmla="*/ 1 h 19"/>
                <a:gd name="T16" fmla="*/ 1 w 42"/>
                <a:gd name="T17" fmla="*/ 1 h 19"/>
                <a:gd name="T18" fmla="*/ 1 w 42"/>
                <a:gd name="T19" fmla="*/ 1 h 19"/>
                <a:gd name="T20" fmla="*/ 1 w 42"/>
                <a:gd name="T21" fmla="*/ 1 h 19"/>
                <a:gd name="T22" fmla="*/ 1 w 42"/>
                <a:gd name="T23" fmla="*/ 1 h 19"/>
                <a:gd name="T24" fmla="*/ 1 w 42"/>
                <a:gd name="T25" fmla="*/ 1 h 19"/>
                <a:gd name="T26" fmla="*/ 1 w 42"/>
                <a:gd name="T27" fmla="*/ 1 h 19"/>
                <a:gd name="T28" fmla="*/ 1 w 42"/>
                <a:gd name="T29" fmla="*/ 1 h 19"/>
                <a:gd name="T30" fmla="*/ 1 w 42"/>
                <a:gd name="T31" fmla="*/ 1 h 19"/>
                <a:gd name="T32" fmla="*/ 1 w 42"/>
                <a:gd name="T33" fmla="*/ 1 h 19"/>
                <a:gd name="T34" fmla="*/ 1 w 42"/>
                <a:gd name="T35" fmla="*/ 1 h 19"/>
                <a:gd name="T36" fmla="*/ 1 w 42"/>
                <a:gd name="T37" fmla="*/ 1 h 19"/>
                <a:gd name="T38" fmla="*/ 1 w 42"/>
                <a:gd name="T39" fmla="*/ 1 h 19"/>
                <a:gd name="T40" fmla="*/ 1 w 42"/>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9"/>
                <a:gd name="T65" fmla="*/ 42 w 4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9">
                  <a:moveTo>
                    <a:pt x="21" y="0"/>
                  </a:moveTo>
                  <a:lnTo>
                    <a:pt x="13" y="2"/>
                  </a:lnTo>
                  <a:lnTo>
                    <a:pt x="6" y="6"/>
                  </a:lnTo>
                  <a:lnTo>
                    <a:pt x="1" y="9"/>
                  </a:lnTo>
                  <a:lnTo>
                    <a:pt x="0" y="11"/>
                  </a:lnTo>
                  <a:lnTo>
                    <a:pt x="1" y="14"/>
                  </a:lnTo>
                  <a:lnTo>
                    <a:pt x="6" y="16"/>
                  </a:lnTo>
                  <a:lnTo>
                    <a:pt x="12" y="18"/>
                  </a:lnTo>
                  <a:lnTo>
                    <a:pt x="19" y="19"/>
                  </a:lnTo>
                  <a:lnTo>
                    <a:pt x="27" y="18"/>
                  </a:lnTo>
                  <a:lnTo>
                    <a:pt x="34" y="16"/>
                  </a:lnTo>
                  <a:lnTo>
                    <a:pt x="39" y="14"/>
                  </a:lnTo>
                  <a:lnTo>
                    <a:pt x="42" y="11"/>
                  </a:lnTo>
                  <a:lnTo>
                    <a:pt x="37" y="10"/>
                  </a:lnTo>
                  <a:lnTo>
                    <a:pt x="28" y="10"/>
                  </a:lnTo>
                  <a:lnTo>
                    <a:pt x="18" y="10"/>
                  </a:lnTo>
                  <a:lnTo>
                    <a:pt x="13" y="9"/>
                  </a:lnTo>
                  <a:lnTo>
                    <a:pt x="14" y="7"/>
                  </a:lnTo>
                  <a:lnTo>
                    <a:pt x="18" y="5"/>
                  </a:lnTo>
                  <a:lnTo>
                    <a:pt x="20" y="2"/>
                  </a:lnTo>
                  <a:lnTo>
                    <a:pt x="2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7" name="Freeform 430"/>
            <p:cNvSpPr>
              <a:spLocks/>
            </p:cNvSpPr>
            <p:nvPr/>
          </p:nvSpPr>
          <p:spPr bwMode="auto">
            <a:xfrm>
              <a:off x="5246" y="3177"/>
              <a:ext cx="37" cy="128"/>
            </a:xfrm>
            <a:custGeom>
              <a:avLst/>
              <a:gdLst>
                <a:gd name="T0" fmla="*/ 1 w 73"/>
                <a:gd name="T1" fmla="*/ 1 h 254"/>
                <a:gd name="T2" fmla="*/ 1 w 73"/>
                <a:gd name="T3" fmla="*/ 1 h 254"/>
                <a:gd name="T4" fmla="*/ 1 w 73"/>
                <a:gd name="T5" fmla="*/ 1 h 254"/>
                <a:gd name="T6" fmla="*/ 1 w 73"/>
                <a:gd name="T7" fmla="*/ 1 h 254"/>
                <a:gd name="T8" fmla="*/ 1 w 73"/>
                <a:gd name="T9" fmla="*/ 1 h 254"/>
                <a:gd name="T10" fmla="*/ 1 w 73"/>
                <a:gd name="T11" fmla="*/ 1 h 254"/>
                <a:gd name="T12" fmla="*/ 1 w 73"/>
                <a:gd name="T13" fmla="*/ 1 h 254"/>
                <a:gd name="T14" fmla="*/ 1 w 73"/>
                <a:gd name="T15" fmla="*/ 1 h 254"/>
                <a:gd name="T16" fmla="*/ 1 w 73"/>
                <a:gd name="T17" fmla="*/ 1 h 254"/>
                <a:gd name="T18" fmla="*/ 1 w 73"/>
                <a:gd name="T19" fmla="*/ 1 h 254"/>
                <a:gd name="T20" fmla="*/ 0 w 73"/>
                <a:gd name="T21" fmla="*/ 1 h 254"/>
                <a:gd name="T22" fmla="*/ 1 w 73"/>
                <a:gd name="T23" fmla="*/ 1 h 254"/>
                <a:gd name="T24" fmla="*/ 1 w 73"/>
                <a:gd name="T25" fmla="*/ 1 h 254"/>
                <a:gd name="T26" fmla="*/ 1 w 73"/>
                <a:gd name="T27" fmla="*/ 1 h 254"/>
                <a:gd name="T28" fmla="*/ 1 w 73"/>
                <a:gd name="T29" fmla="*/ 1 h 254"/>
                <a:gd name="T30" fmla="*/ 1 w 73"/>
                <a:gd name="T31" fmla="*/ 1 h 254"/>
                <a:gd name="T32" fmla="*/ 1 w 73"/>
                <a:gd name="T33" fmla="*/ 1 h 254"/>
                <a:gd name="T34" fmla="*/ 1 w 73"/>
                <a:gd name="T35" fmla="*/ 1 h 254"/>
                <a:gd name="T36" fmla="*/ 1 w 73"/>
                <a:gd name="T37" fmla="*/ 1 h 254"/>
                <a:gd name="T38" fmla="*/ 1 w 73"/>
                <a:gd name="T39" fmla="*/ 1 h 254"/>
                <a:gd name="T40" fmla="*/ 1 w 73"/>
                <a:gd name="T41" fmla="*/ 1 h 254"/>
                <a:gd name="T42" fmla="*/ 1 w 73"/>
                <a:gd name="T43" fmla="*/ 1 h 254"/>
                <a:gd name="T44" fmla="*/ 1 w 73"/>
                <a:gd name="T45" fmla="*/ 1 h 254"/>
                <a:gd name="T46" fmla="*/ 1 w 73"/>
                <a:gd name="T47" fmla="*/ 1 h 254"/>
                <a:gd name="T48" fmla="*/ 1 w 73"/>
                <a:gd name="T49" fmla="*/ 1 h 254"/>
                <a:gd name="T50" fmla="*/ 1 w 73"/>
                <a:gd name="T51" fmla="*/ 1 h 254"/>
                <a:gd name="T52" fmla="*/ 1 w 73"/>
                <a:gd name="T53" fmla="*/ 1 h 254"/>
                <a:gd name="T54" fmla="*/ 1 w 73"/>
                <a:gd name="T55" fmla="*/ 1 h 254"/>
                <a:gd name="T56" fmla="*/ 1 w 73"/>
                <a:gd name="T57" fmla="*/ 1 h 254"/>
                <a:gd name="T58" fmla="*/ 1 w 73"/>
                <a:gd name="T59" fmla="*/ 1 h 254"/>
                <a:gd name="T60" fmla="*/ 1 w 73"/>
                <a:gd name="T61" fmla="*/ 1 h 254"/>
                <a:gd name="T62" fmla="*/ 1 w 73"/>
                <a:gd name="T63" fmla="*/ 1 h 254"/>
                <a:gd name="T64" fmla="*/ 1 w 73"/>
                <a:gd name="T65" fmla="*/ 1 h 254"/>
                <a:gd name="T66" fmla="*/ 1 w 73"/>
                <a:gd name="T67" fmla="*/ 1 h 254"/>
                <a:gd name="T68" fmla="*/ 1 w 73"/>
                <a:gd name="T69" fmla="*/ 1 h 254"/>
                <a:gd name="T70" fmla="*/ 1 w 73"/>
                <a:gd name="T71" fmla="*/ 1 h 2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
                <a:gd name="T109" fmla="*/ 0 h 254"/>
                <a:gd name="T110" fmla="*/ 73 w 73"/>
                <a:gd name="T111" fmla="*/ 254 h 2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 h="254">
                  <a:moveTo>
                    <a:pt x="71" y="0"/>
                  </a:moveTo>
                  <a:lnTo>
                    <a:pt x="69" y="1"/>
                  </a:lnTo>
                  <a:lnTo>
                    <a:pt x="64" y="3"/>
                  </a:lnTo>
                  <a:lnTo>
                    <a:pt x="60" y="6"/>
                  </a:lnTo>
                  <a:lnTo>
                    <a:pt x="56" y="7"/>
                  </a:lnTo>
                  <a:lnTo>
                    <a:pt x="55" y="7"/>
                  </a:lnTo>
                  <a:lnTo>
                    <a:pt x="53" y="7"/>
                  </a:lnTo>
                  <a:lnTo>
                    <a:pt x="52" y="6"/>
                  </a:lnTo>
                  <a:lnTo>
                    <a:pt x="50" y="4"/>
                  </a:lnTo>
                  <a:lnTo>
                    <a:pt x="48" y="4"/>
                  </a:lnTo>
                  <a:lnTo>
                    <a:pt x="47" y="4"/>
                  </a:lnTo>
                  <a:lnTo>
                    <a:pt x="43" y="4"/>
                  </a:lnTo>
                  <a:lnTo>
                    <a:pt x="39" y="4"/>
                  </a:lnTo>
                  <a:lnTo>
                    <a:pt x="35" y="4"/>
                  </a:lnTo>
                  <a:lnTo>
                    <a:pt x="31" y="4"/>
                  </a:lnTo>
                  <a:lnTo>
                    <a:pt x="25" y="4"/>
                  </a:lnTo>
                  <a:lnTo>
                    <a:pt x="18" y="3"/>
                  </a:ln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0" y="141"/>
                  </a:lnTo>
                  <a:lnTo>
                    <a:pt x="30" y="147"/>
                  </a:lnTo>
                  <a:lnTo>
                    <a:pt x="30" y="154"/>
                  </a:lnTo>
                  <a:lnTo>
                    <a:pt x="31" y="158"/>
                  </a:lnTo>
                  <a:lnTo>
                    <a:pt x="32" y="160"/>
                  </a:lnTo>
                  <a:lnTo>
                    <a:pt x="32" y="163"/>
                  </a:lnTo>
                  <a:lnTo>
                    <a:pt x="32" y="167"/>
                  </a:lnTo>
                  <a:lnTo>
                    <a:pt x="32" y="171"/>
                  </a:lnTo>
                  <a:lnTo>
                    <a:pt x="32" y="172"/>
                  </a:lnTo>
                  <a:lnTo>
                    <a:pt x="32" y="175"/>
                  </a:lnTo>
                  <a:lnTo>
                    <a:pt x="32" y="176"/>
                  </a:lnTo>
                  <a:lnTo>
                    <a:pt x="31" y="177"/>
                  </a:lnTo>
                  <a:lnTo>
                    <a:pt x="31" y="181"/>
                  </a:lnTo>
                  <a:lnTo>
                    <a:pt x="29" y="187"/>
                  </a:lnTo>
                  <a:lnTo>
                    <a:pt x="26" y="195"/>
                  </a:lnTo>
                  <a:lnTo>
                    <a:pt x="23" y="206"/>
                  </a:lnTo>
                  <a:lnTo>
                    <a:pt x="22" y="208"/>
                  </a:lnTo>
                  <a:lnTo>
                    <a:pt x="19" y="214"/>
                  </a:lnTo>
                  <a:lnTo>
                    <a:pt x="17" y="221"/>
                  </a:lnTo>
                  <a:lnTo>
                    <a:pt x="16" y="229"/>
                  </a:lnTo>
                  <a:lnTo>
                    <a:pt x="16" y="237"/>
                  </a:lnTo>
                  <a:lnTo>
                    <a:pt x="18" y="245"/>
                  </a:lnTo>
                  <a:lnTo>
                    <a:pt x="25" y="251"/>
                  </a:lnTo>
                  <a:lnTo>
                    <a:pt x="37" y="254"/>
                  </a:lnTo>
                  <a:lnTo>
                    <a:pt x="49" y="253"/>
                  </a:lnTo>
                  <a:lnTo>
                    <a:pt x="57" y="245"/>
                  </a:lnTo>
                  <a:lnTo>
                    <a:pt x="62" y="231"/>
                  </a:lnTo>
                  <a:lnTo>
                    <a:pt x="64" y="213"/>
                  </a:lnTo>
                  <a:lnTo>
                    <a:pt x="67" y="197"/>
                  </a:lnTo>
                  <a:lnTo>
                    <a:pt x="69" y="179"/>
                  </a:lnTo>
                  <a:lnTo>
                    <a:pt x="71" y="164"/>
                  </a:lnTo>
                  <a:lnTo>
                    <a:pt x="70" y="153"/>
                  </a:lnTo>
                  <a:lnTo>
                    <a:pt x="68" y="145"/>
                  </a:lnTo>
                  <a:lnTo>
                    <a:pt x="67" y="136"/>
                  </a:lnTo>
                  <a:lnTo>
                    <a:pt x="67" y="126"/>
                  </a:lnTo>
                  <a:lnTo>
                    <a:pt x="68" y="116"/>
                  </a:lnTo>
                  <a:lnTo>
                    <a:pt x="69" y="100"/>
                  </a:lnTo>
                  <a:lnTo>
                    <a:pt x="72" y="76"/>
                  </a:lnTo>
                  <a:lnTo>
                    <a:pt x="73" y="52"/>
                  </a:lnTo>
                  <a:lnTo>
                    <a:pt x="73" y="37"/>
                  </a:lnTo>
                  <a:lnTo>
                    <a:pt x="72" y="27"/>
                  </a:lnTo>
                  <a:lnTo>
                    <a:pt x="71" y="18"/>
                  </a:lnTo>
                  <a:lnTo>
                    <a:pt x="71" y="9"/>
                  </a:lnTo>
                  <a:lnTo>
                    <a:pt x="7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8" name="Freeform 431"/>
            <p:cNvSpPr>
              <a:spLocks/>
            </p:cNvSpPr>
            <p:nvPr/>
          </p:nvSpPr>
          <p:spPr bwMode="auto">
            <a:xfrm>
              <a:off x="5287" y="3160"/>
              <a:ext cx="39" cy="167"/>
            </a:xfrm>
            <a:custGeom>
              <a:avLst/>
              <a:gdLst>
                <a:gd name="T0" fmla="*/ 0 w 79"/>
                <a:gd name="T1" fmla="*/ 0 h 335"/>
                <a:gd name="T2" fmla="*/ 0 w 79"/>
                <a:gd name="T3" fmla="*/ 0 h 335"/>
                <a:gd name="T4" fmla="*/ 0 w 79"/>
                <a:gd name="T5" fmla="*/ 0 h 335"/>
                <a:gd name="T6" fmla="*/ 0 w 79"/>
                <a:gd name="T7" fmla="*/ 0 h 335"/>
                <a:gd name="T8" fmla="*/ 0 w 79"/>
                <a:gd name="T9" fmla="*/ 0 h 335"/>
                <a:gd name="T10" fmla="*/ 0 w 79"/>
                <a:gd name="T11" fmla="*/ 0 h 335"/>
                <a:gd name="T12" fmla="*/ 0 w 79"/>
                <a:gd name="T13" fmla="*/ 0 h 335"/>
                <a:gd name="T14" fmla="*/ 0 w 79"/>
                <a:gd name="T15" fmla="*/ 0 h 335"/>
                <a:gd name="T16" fmla="*/ 0 w 79"/>
                <a:gd name="T17" fmla="*/ 0 h 335"/>
                <a:gd name="T18" fmla="*/ 0 w 79"/>
                <a:gd name="T19" fmla="*/ 0 h 335"/>
                <a:gd name="T20" fmla="*/ 0 w 79"/>
                <a:gd name="T21" fmla="*/ 0 h 335"/>
                <a:gd name="T22" fmla="*/ 0 w 79"/>
                <a:gd name="T23" fmla="*/ 0 h 335"/>
                <a:gd name="T24" fmla="*/ 0 w 79"/>
                <a:gd name="T25" fmla="*/ 0 h 335"/>
                <a:gd name="T26" fmla="*/ 0 w 79"/>
                <a:gd name="T27" fmla="*/ 0 h 335"/>
                <a:gd name="T28" fmla="*/ 0 w 79"/>
                <a:gd name="T29" fmla="*/ 0 h 335"/>
                <a:gd name="T30" fmla="*/ 0 w 79"/>
                <a:gd name="T31" fmla="*/ 0 h 335"/>
                <a:gd name="T32" fmla="*/ 0 w 79"/>
                <a:gd name="T33" fmla="*/ 0 h 335"/>
                <a:gd name="T34" fmla="*/ 0 w 79"/>
                <a:gd name="T35" fmla="*/ 0 h 335"/>
                <a:gd name="T36" fmla="*/ 0 w 79"/>
                <a:gd name="T37" fmla="*/ 0 h 335"/>
                <a:gd name="T38" fmla="*/ 0 w 79"/>
                <a:gd name="T39" fmla="*/ 0 h 335"/>
                <a:gd name="T40" fmla="*/ 0 w 79"/>
                <a:gd name="T41" fmla="*/ 0 h 335"/>
                <a:gd name="T42" fmla="*/ 0 w 79"/>
                <a:gd name="T43" fmla="*/ 0 h 335"/>
                <a:gd name="T44" fmla="*/ 0 w 79"/>
                <a:gd name="T45" fmla="*/ 0 h 335"/>
                <a:gd name="T46" fmla="*/ 0 w 79"/>
                <a:gd name="T47" fmla="*/ 0 h 335"/>
                <a:gd name="T48" fmla="*/ 0 w 79"/>
                <a:gd name="T49" fmla="*/ 0 h 335"/>
                <a:gd name="T50" fmla="*/ 0 w 79"/>
                <a:gd name="T51" fmla="*/ 0 h 335"/>
                <a:gd name="T52" fmla="*/ 0 w 79"/>
                <a:gd name="T53" fmla="*/ 0 h 335"/>
                <a:gd name="T54" fmla="*/ 0 w 79"/>
                <a:gd name="T55" fmla="*/ 0 h 335"/>
                <a:gd name="T56" fmla="*/ 0 w 79"/>
                <a:gd name="T57" fmla="*/ 0 h 335"/>
                <a:gd name="T58" fmla="*/ 0 w 79"/>
                <a:gd name="T59" fmla="*/ 0 h 335"/>
                <a:gd name="T60" fmla="*/ 0 w 79"/>
                <a:gd name="T61" fmla="*/ 0 h 335"/>
                <a:gd name="T62" fmla="*/ 0 w 79"/>
                <a:gd name="T63" fmla="*/ 0 h 335"/>
                <a:gd name="T64" fmla="*/ 0 w 79"/>
                <a:gd name="T65" fmla="*/ 0 h 335"/>
                <a:gd name="T66" fmla="*/ 0 w 79"/>
                <a:gd name="T67" fmla="*/ 0 h 335"/>
                <a:gd name="T68" fmla="*/ 0 w 79"/>
                <a:gd name="T69" fmla="*/ 0 h 335"/>
                <a:gd name="T70" fmla="*/ 0 w 79"/>
                <a:gd name="T71" fmla="*/ 0 h 3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335"/>
                <a:gd name="T110" fmla="*/ 79 w 79"/>
                <a:gd name="T111" fmla="*/ 335 h 3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335">
                  <a:moveTo>
                    <a:pt x="79" y="0"/>
                  </a:moveTo>
                  <a:lnTo>
                    <a:pt x="74" y="1"/>
                  </a:lnTo>
                  <a:lnTo>
                    <a:pt x="67" y="4"/>
                  </a:lnTo>
                  <a:lnTo>
                    <a:pt x="58" y="7"/>
                  </a:lnTo>
                  <a:lnTo>
                    <a:pt x="48" y="12"/>
                  </a:lnTo>
                  <a:lnTo>
                    <a:pt x="36" y="15"/>
                  </a:lnTo>
                  <a:lnTo>
                    <a:pt x="25" y="20"/>
                  </a:lnTo>
                  <a:lnTo>
                    <a:pt x="14" y="23"/>
                  </a:lnTo>
                  <a:lnTo>
                    <a:pt x="5" y="27"/>
                  </a:lnTo>
                  <a:lnTo>
                    <a:pt x="5" y="28"/>
                  </a:lnTo>
                  <a:lnTo>
                    <a:pt x="5" y="30"/>
                  </a:lnTo>
                  <a:lnTo>
                    <a:pt x="5" y="31"/>
                  </a:lnTo>
                  <a:lnTo>
                    <a:pt x="5" y="34"/>
                  </a:lnTo>
                  <a:lnTo>
                    <a:pt x="3" y="44"/>
                  </a:lnTo>
                  <a:lnTo>
                    <a:pt x="2" y="54"/>
                  </a:lnTo>
                  <a:lnTo>
                    <a:pt x="0" y="68"/>
                  </a:lnTo>
                  <a:lnTo>
                    <a:pt x="0" y="84"/>
                  </a:lnTo>
                  <a:lnTo>
                    <a:pt x="3" y="115"/>
                  </a:lnTo>
                  <a:lnTo>
                    <a:pt x="7" y="147"/>
                  </a:lnTo>
                  <a:lnTo>
                    <a:pt x="11" y="176"/>
                  </a:lnTo>
                  <a:lnTo>
                    <a:pt x="14" y="198"/>
                  </a:lnTo>
                  <a:lnTo>
                    <a:pt x="17" y="215"/>
                  </a:lnTo>
                  <a:lnTo>
                    <a:pt x="18" y="234"/>
                  </a:lnTo>
                  <a:lnTo>
                    <a:pt x="18" y="249"/>
                  </a:lnTo>
                  <a:lnTo>
                    <a:pt x="15" y="260"/>
                  </a:lnTo>
                  <a:lnTo>
                    <a:pt x="13" y="269"/>
                  </a:lnTo>
                  <a:lnTo>
                    <a:pt x="11" y="276"/>
                  </a:lnTo>
                  <a:lnTo>
                    <a:pt x="10" y="283"/>
                  </a:lnTo>
                  <a:lnTo>
                    <a:pt x="10" y="287"/>
                  </a:lnTo>
                  <a:lnTo>
                    <a:pt x="11" y="290"/>
                  </a:lnTo>
                  <a:lnTo>
                    <a:pt x="11" y="292"/>
                  </a:lnTo>
                  <a:lnTo>
                    <a:pt x="11" y="296"/>
                  </a:lnTo>
                  <a:lnTo>
                    <a:pt x="11" y="299"/>
                  </a:lnTo>
                  <a:lnTo>
                    <a:pt x="10" y="302"/>
                  </a:lnTo>
                  <a:lnTo>
                    <a:pt x="10" y="304"/>
                  </a:lnTo>
                  <a:lnTo>
                    <a:pt x="9" y="307"/>
                  </a:lnTo>
                  <a:lnTo>
                    <a:pt x="9" y="310"/>
                  </a:lnTo>
                  <a:lnTo>
                    <a:pt x="9" y="313"/>
                  </a:lnTo>
                  <a:lnTo>
                    <a:pt x="10" y="319"/>
                  </a:lnTo>
                  <a:lnTo>
                    <a:pt x="11" y="325"/>
                  </a:lnTo>
                  <a:lnTo>
                    <a:pt x="12" y="329"/>
                  </a:lnTo>
                  <a:lnTo>
                    <a:pt x="13" y="333"/>
                  </a:lnTo>
                  <a:lnTo>
                    <a:pt x="17" y="334"/>
                  </a:lnTo>
                  <a:lnTo>
                    <a:pt x="19" y="335"/>
                  </a:lnTo>
                  <a:lnTo>
                    <a:pt x="22" y="335"/>
                  </a:lnTo>
                  <a:lnTo>
                    <a:pt x="28" y="334"/>
                  </a:lnTo>
                  <a:lnTo>
                    <a:pt x="36" y="333"/>
                  </a:lnTo>
                  <a:lnTo>
                    <a:pt x="45" y="332"/>
                  </a:lnTo>
                  <a:lnTo>
                    <a:pt x="52" y="332"/>
                  </a:lnTo>
                  <a:lnTo>
                    <a:pt x="57" y="333"/>
                  </a:lnTo>
                  <a:lnTo>
                    <a:pt x="61" y="332"/>
                  </a:lnTo>
                  <a:lnTo>
                    <a:pt x="64" y="328"/>
                  </a:lnTo>
                  <a:lnTo>
                    <a:pt x="64" y="322"/>
                  </a:lnTo>
                  <a:lnTo>
                    <a:pt x="61" y="316"/>
                  </a:lnTo>
                  <a:lnTo>
                    <a:pt x="59" y="306"/>
                  </a:lnTo>
                  <a:lnTo>
                    <a:pt x="56" y="298"/>
                  </a:lnTo>
                  <a:lnTo>
                    <a:pt x="53" y="291"/>
                  </a:lnTo>
                  <a:lnTo>
                    <a:pt x="52" y="282"/>
                  </a:lnTo>
                  <a:lnTo>
                    <a:pt x="50" y="273"/>
                  </a:lnTo>
                  <a:lnTo>
                    <a:pt x="49" y="264"/>
                  </a:lnTo>
                  <a:lnTo>
                    <a:pt x="48" y="258"/>
                  </a:lnTo>
                  <a:lnTo>
                    <a:pt x="49" y="246"/>
                  </a:lnTo>
                  <a:lnTo>
                    <a:pt x="51" y="226"/>
                  </a:lnTo>
                  <a:lnTo>
                    <a:pt x="55" y="203"/>
                  </a:lnTo>
                  <a:lnTo>
                    <a:pt x="57" y="184"/>
                  </a:lnTo>
                  <a:lnTo>
                    <a:pt x="60" y="160"/>
                  </a:lnTo>
                  <a:lnTo>
                    <a:pt x="66" y="127"/>
                  </a:lnTo>
                  <a:lnTo>
                    <a:pt x="72" y="92"/>
                  </a:lnTo>
                  <a:lnTo>
                    <a:pt x="74" y="69"/>
                  </a:lnTo>
                  <a:lnTo>
                    <a:pt x="74" y="52"/>
                  </a:lnTo>
                  <a:lnTo>
                    <a:pt x="75" y="31"/>
                  </a:lnTo>
                  <a:lnTo>
                    <a:pt x="78" y="12"/>
                  </a:lnTo>
                  <a:lnTo>
                    <a:pt x="79"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9" name="Freeform 432"/>
            <p:cNvSpPr>
              <a:spLocks/>
            </p:cNvSpPr>
            <p:nvPr/>
          </p:nvSpPr>
          <p:spPr bwMode="auto">
            <a:xfrm>
              <a:off x="5253" y="2716"/>
              <a:ext cx="62" cy="151"/>
            </a:xfrm>
            <a:custGeom>
              <a:avLst/>
              <a:gdLst>
                <a:gd name="T0" fmla="*/ 0 w 126"/>
                <a:gd name="T1" fmla="*/ 1 h 300"/>
                <a:gd name="T2" fmla="*/ 0 w 126"/>
                <a:gd name="T3" fmla="*/ 1 h 300"/>
                <a:gd name="T4" fmla="*/ 0 w 126"/>
                <a:gd name="T5" fmla="*/ 1 h 300"/>
                <a:gd name="T6" fmla="*/ 0 w 126"/>
                <a:gd name="T7" fmla="*/ 1 h 300"/>
                <a:gd name="T8" fmla="*/ 0 w 126"/>
                <a:gd name="T9" fmla="*/ 1 h 300"/>
                <a:gd name="T10" fmla="*/ 0 w 126"/>
                <a:gd name="T11" fmla="*/ 1 h 300"/>
                <a:gd name="T12" fmla="*/ 0 w 126"/>
                <a:gd name="T13" fmla="*/ 1 h 300"/>
                <a:gd name="T14" fmla="*/ 0 w 126"/>
                <a:gd name="T15" fmla="*/ 1 h 300"/>
                <a:gd name="T16" fmla="*/ 0 w 126"/>
                <a:gd name="T17" fmla="*/ 1 h 300"/>
                <a:gd name="T18" fmla="*/ 0 w 126"/>
                <a:gd name="T19" fmla="*/ 1 h 300"/>
                <a:gd name="T20" fmla="*/ 0 w 126"/>
                <a:gd name="T21" fmla="*/ 1 h 300"/>
                <a:gd name="T22" fmla="*/ 0 w 126"/>
                <a:gd name="T23" fmla="*/ 1 h 300"/>
                <a:gd name="T24" fmla="*/ 0 w 126"/>
                <a:gd name="T25" fmla="*/ 1 h 300"/>
                <a:gd name="T26" fmla="*/ 0 w 126"/>
                <a:gd name="T27" fmla="*/ 1 h 300"/>
                <a:gd name="T28" fmla="*/ 0 w 126"/>
                <a:gd name="T29" fmla="*/ 1 h 300"/>
                <a:gd name="T30" fmla="*/ 0 w 126"/>
                <a:gd name="T31" fmla="*/ 1 h 300"/>
                <a:gd name="T32" fmla="*/ 0 w 126"/>
                <a:gd name="T33" fmla="*/ 1 h 300"/>
                <a:gd name="T34" fmla="*/ 0 w 126"/>
                <a:gd name="T35" fmla="*/ 1 h 300"/>
                <a:gd name="T36" fmla="*/ 0 w 126"/>
                <a:gd name="T37" fmla="*/ 1 h 300"/>
                <a:gd name="T38" fmla="*/ 0 w 126"/>
                <a:gd name="T39" fmla="*/ 1 h 300"/>
                <a:gd name="T40" fmla="*/ 0 w 126"/>
                <a:gd name="T41" fmla="*/ 1 h 300"/>
                <a:gd name="T42" fmla="*/ 0 w 126"/>
                <a:gd name="T43" fmla="*/ 1 h 300"/>
                <a:gd name="T44" fmla="*/ 0 w 126"/>
                <a:gd name="T45" fmla="*/ 1 h 300"/>
                <a:gd name="T46" fmla="*/ 0 w 126"/>
                <a:gd name="T47" fmla="*/ 1 h 300"/>
                <a:gd name="T48" fmla="*/ 0 w 126"/>
                <a:gd name="T49" fmla="*/ 1 h 300"/>
                <a:gd name="T50" fmla="*/ 0 w 126"/>
                <a:gd name="T51" fmla="*/ 1 h 300"/>
                <a:gd name="T52" fmla="*/ 0 w 126"/>
                <a:gd name="T53" fmla="*/ 1 h 300"/>
                <a:gd name="T54" fmla="*/ 0 w 126"/>
                <a:gd name="T55" fmla="*/ 1 h 300"/>
                <a:gd name="T56" fmla="*/ 0 w 126"/>
                <a:gd name="T57" fmla="*/ 1 h 300"/>
                <a:gd name="T58" fmla="*/ 0 w 126"/>
                <a:gd name="T59" fmla="*/ 1 h 300"/>
                <a:gd name="T60" fmla="*/ 0 w 126"/>
                <a:gd name="T61" fmla="*/ 1 h 300"/>
                <a:gd name="T62" fmla="*/ 0 w 126"/>
                <a:gd name="T63" fmla="*/ 1 h 300"/>
                <a:gd name="T64" fmla="*/ 0 w 126"/>
                <a:gd name="T65" fmla="*/ 1 h 300"/>
                <a:gd name="T66" fmla="*/ 0 w 126"/>
                <a:gd name="T67" fmla="*/ 1 h 300"/>
                <a:gd name="T68" fmla="*/ 0 w 126"/>
                <a:gd name="T69" fmla="*/ 1 h 300"/>
                <a:gd name="T70" fmla="*/ 0 w 126"/>
                <a:gd name="T71" fmla="*/ 1 h 300"/>
                <a:gd name="T72" fmla="*/ 0 w 126"/>
                <a:gd name="T73" fmla="*/ 1 h 300"/>
                <a:gd name="T74" fmla="*/ 0 w 126"/>
                <a:gd name="T75" fmla="*/ 1 h 300"/>
                <a:gd name="T76" fmla="*/ 0 w 126"/>
                <a:gd name="T77" fmla="*/ 1 h 300"/>
                <a:gd name="T78" fmla="*/ 0 w 126"/>
                <a:gd name="T79" fmla="*/ 1 h 300"/>
                <a:gd name="T80" fmla="*/ 0 w 126"/>
                <a:gd name="T81" fmla="*/ 1 h 300"/>
                <a:gd name="T82" fmla="*/ 0 w 126"/>
                <a:gd name="T83" fmla="*/ 1 h 300"/>
                <a:gd name="T84" fmla="*/ 0 w 126"/>
                <a:gd name="T85" fmla="*/ 1 h 300"/>
                <a:gd name="T86" fmla="*/ 0 w 126"/>
                <a:gd name="T87" fmla="*/ 1 h 300"/>
                <a:gd name="T88" fmla="*/ 0 w 126"/>
                <a:gd name="T89" fmla="*/ 1 h 300"/>
                <a:gd name="T90" fmla="*/ 0 w 126"/>
                <a:gd name="T91" fmla="*/ 1 h 300"/>
                <a:gd name="T92" fmla="*/ 0 w 126"/>
                <a:gd name="T93" fmla="*/ 1 h 300"/>
                <a:gd name="T94" fmla="*/ 0 w 126"/>
                <a:gd name="T95" fmla="*/ 1 h 300"/>
                <a:gd name="T96" fmla="*/ 0 w 126"/>
                <a:gd name="T97" fmla="*/ 1 h 300"/>
                <a:gd name="T98" fmla="*/ 0 w 126"/>
                <a:gd name="T99" fmla="*/ 1 h 300"/>
                <a:gd name="T100" fmla="*/ 0 w 126"/>
                <a:gd name="T101" fmla="*/ 1 h 300"/>
                <a:gd name="T102" fmla="*/ 0 w 126"/>
                <a:gd name="T103" fmla="*/ 1 h 300"/>
                <a:gd name="T104" fmla="*/ 0 w 126"/>
                <a:gd name="T105" fmla="*/ 1 h 300"/>
                <a:gd name="T106" fmla="*/ 0 w 126"/>
                <a:gd name="T107" fmla="*/ 1 h 300"/>
                <a:gd name="T108" fmla="*/ 0 w 126"/>
                <a:gd name="T109" fmla="*/ 1 h 300"/>
                <a:gd name="T110" fmla="*/ 0 w 126"/>
                <a:gd name="T111" fmla="*/ 1 h 3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6"/>
                <a:gd name="T169" fmla="*/ 0 h 300"/>
                <a:gd name="T170" fmla="*/ 126 w 126"/>
                <a:gd name="T171" fmla="*/ 300 h 3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6" h="300">
                  <a:moveTo>
                    <a:pt x="126" y="87"/>
                  </a:moveTo>
                  <a:lnTo>
                    <a:pt x="125" y="92"/>
                  </a:lnTo>
                  <a:lnTo>
                    <a:pt x="124" y="97"/>
                  </a:lnTo>
                  <a:lnTo>
                    <a:pt x="121" y="101"/>
                  </a:lnTo>
                  <a:lnTo>
                    <a:pt x="119" y="104"/>
                  </a:lnTo>
                  <a:lnTo>
                    <a:pt x="118" y="105"/>
                  </a:lnTo>
                  <a:lnTo>
                    <a:pt x="118" y="106"/>
                  </a:lnTo>
                  <a:lnTo>
                    <a:pt x="117" y="106"/>
                  </a:lnTo>
                  <a:lnTo>
                    <a:pt x="116" y="108"/>
                  </a:lnTo>
                  <a:lnTo>
                    <a:pt x="116" y="110"/>
                  </a:lnTo>
                  <a:lnTo>
                    <a:pt x="116" y="113"/>
                  </a:lnTo>
                  <a:lnTo>
                    <a:pt x="114" y="115"/>
                  </a:lnTo>
                  <a:lnTo>
                    <a:pt x="113" y="116"/>
                  </a:lnTo>
                  <a:lnTo>
                    <a:pt x="112" y="117"/>
                  </a:lnTo>
                  <a:lnTo>
                    <a:pt x="111" y="118"/>
                  </a:lnTo>
                  <a:lnTo>
                    <a:pt x="110" y="118"/>
                  </a:lnTo>
                  <a:lnTo>
                    <a:pt x="107" y="117"/>
                  </a:lnTo>
                  <a:lnTo>
                    <a:pt x="107" y="116"/>
                  </a:lnTo>
                  <a:lnTo>
                    <a:pt x="107" y="113"/>
                  </a:lnTo>
                  <a:lnTo>
                    <a:pt x="106" y="117"/>
                  </a:lnTo>
                  <a:lnTo>
                    <a:pt x="103" y="124"/>
                  </a:lnTo>
                  <a:lnTo>
                    <a:pt x="101" y="131"/>
                  </a:lnTo>
                  <a:lnTo>
                    <a:pt x="98" y="136"/>
                  </a:lnTo>
                  <a:lnTo>
                    <a:pt x="97" y="140"/>
                  </a:lnTo>
                  <a:lnTo>
                    <a:pt x="96" y="145"/>
                  </a:lnTo>
                  <a:lnTo>
                    <a:pt x="96" y="151"/>
                  </a:lnTo>
                  <a:lnTo>
                    <a:pt x="97" y="158"/>
                  </a:lnTo>
                  <a:lnTo>
                    <a:pt x="97" y="159"/>
                  </a:lnTo>
                  <a:lnTo>
                    <a:pt x="97" y="160"/>
                  </a:lnTo>
                  <a:lnTo>
                    <a:pt x="97" y="162"/>
                  </a:lnTo>
                  <a:lnTo>
                    <a:pt x="98" y="163"/>
                  </a:lnTo>
                  <a:lnTo>
                    <a:pt x="97" y="166"/>
                  </a:lnTo>
                  <a:lnTo>
                    <a:pt x="96" y="170"/>
                  </a:lnTo>
                  <a:lnTo>
                    <a:pt x="96" y="175"/>
                  </a:lnTo>
                  <a:lnTo>
                    <a:pt x="96" y="181"/>
                  </a:lnTo>
                  <a:lnTo>
                    <a:pt x="94" y="189"/>
                  </a:lnTo>
                  <a:lnTo>
                    <a:pt x="87" y="201"/>
                  </a:lnTo>
                  <a:lnTo>
                    <a:pt x="79" y="215"/>
                  </a:lnTo>
                  <a:lnTo>
                    <a:pt x="73" y="224"/>
                  </a:lnTo>
                  <a:lnTo>
                    <a:pt x="68" y="236"/>
                  </a:lnTo>
                  <a:lnTo>
                    <a:pt x="63" y="253"/>
                  </a:lnTo>
                  <a:lnTo>
                    <a:pt x="57" y="276"/>
                  </a:lnTo>
                  <a:lnTo>
                    <a:pt x="52" y="300"/>
                  </a:lnTo>
                  <a:lnTo>
                    <a:pt x="50" y="292"/>
                  </a:lnTo>
                  <a:lnTo>
                    <a:pt x="45" y="281"/>
                  </a:lnTo>
                  <a:lnTo>
                    <a:pt x="40" y="267"/>
                  </a:lnTo>
                  <a:lnTo>
                    <a:pt x="34" y="251"/>
                  </a:lnTo>
                  <a:lnTo>
                    <a:pt x="28" y="234"/>
                  </a:lnTo>
                  <a:lnTo>
                    <a:pt x="23" y="217"/>
                  </a:lnTo>
                  <a:lnTo>
                    <a:pt x="20" y="201"/>
                  </a:lnTo>
                  <a:lnTo>
                    <a:pt x="18" y="186"/>
                  </a:lnTo>
                  <a:lnTo>
                    <a:pt x="15" y="182"/>
                  </a:lnTo>
                  <a:lnTo>
                    <a:pt x="12" y="176"/>
                  </a:lnTo>
                  <a:lnTo>
                    <a:pt x="10" y="170"/>
                  </a:lnTo>
                  <a:lnTo>
                    <a:pt x="8" y="166"/>
                  </a:lnTo>
                  <a:lnTo>
                    <a:pt x="12" y="156"/>
                  </a:lnTo>
                  <a:lnTo>
                    <a:pt x="14" y="141"/>
                  </a:lnTo>
                  <a:lnTo>
                    <a:pt x="15" y="128"/>
                  </a:lnTo>
                  <a:lnTo>
                    <a:pt x="14" y="116"/>
                  </a:lnTo>
                  <a:lnTo>
                    <a:pt x="14" y="117"/>
                  </a:lnTo>
                  <a:lnTo>
                    <a:pt x="14" y="118"/>
                  </a:lnTo>
                  <a:lnTo>
                    <a:pt x="13" y="118"/>
                  </a:lnTo>
                  <a:lnTo>
                    <a:pt x="12" y="118"/>
                  </a:lnTo>
                  <a:lnTo>
                    <a:pt x="10" y="118"/>
                  </a:lnTo>
                  <a:lnTo>
                    <a:pt x="8" y="117"/>
                  </a:lnTo>
                  <a:lnTo>
                    <a:pt x="8" y="115"/>
                  </a:lnTo>
                  <a:lnTo>
                    <a:pt x="8" y="110"/>
                  </a:lnTo>
                  <a:lnTo>
                    <a:pt x="6" y="106"/>
                  </a:lnTo>
                  <a:lnTo>
                    <a:pt x="5" y="102"/>
                  </a:lnTo>
                  <a:lnTo>
                    <a:pt x="4" y="99"/>
                  </a:lnTo>
                  <a:lnTo>
                    <a:pt x="3" y="97"/>
                  </a:lnTo>
                  <a:lnTo>
                    <a:pt x="2" y="92"/>
                  </a:lnTo>
                  <a:lnTo>
                    <a:pt x="0" y="89"/>
                  </a:lnTo>
                  <a:lnTo>
                    <a:pt x="2" y="86"/>
                  </a:lnTo>
                  <a:lnTo>
                    <a:pt x="3" y="87"/>
                  </a:lnTo>
                  <a:lnTo>
                    <a:pt x="5" y="87"/>
                  </a:lnTo>
                  <a:lnTo>
                    <a:pt x="6" y="86"/>
                  </a:lnTo>
                  <a:lnTo>
                    <a:pt x="7" y="85"/>
                  </a:lnTo>
                  <a:lnTo>
                    <a:pt x="7" y="86"/>
                  </a:lnTo>
                  <a:lnTo>
                    <a:pt x="7" y="87"/>
                  </a:lnTo>
                  <a:lnTo>
                    <a:pt x="6" y="89"/>
                  </a:lnTo>
                  <a:lnTo>
                    <a:pt x="5" y="89"/>
                  </a:lnTo>
                  <a:lnTo>
                    <a:pt x="8" y="86"/>
                  </a:lnTo>
                  <a:lnTo>
                    <a:pt x="11" y="82"/>
                  </a:lnTo>
                  <a:lnTo>
                    <a:pt x="12" y="77"/>
                  </a:lnTo>
                  <a:lnTo>
                    <a:pt x="12" y="71"/>
                  </a:lnTo>
                  <a:lnTo>
                    <a:pt x="12" y="68"/>
                  </a:lnTo>
                  <a:lnTo>
                    <a:pt x="11" y="64"/>
                  </a:lnTo>
                  <a:lnTo>
                    <a:pt x="8" y="61"/>
                  </a:lnTo>
                  <a:lnTo>
                    <a:pt x="7" y="59"/>
                  </a:lnTo>
                  <a:lnTo>
                    <a:pt x="8" y="57"/>
                  </a:lnTo>
                  <a:lnTo>
                    <a:pt x="8" y="56"/>
                  </a:lnTo>
                  <a:lnTo>
                    <a:pt x="10" y="56"/>
                  </a:lnTo>
                  <a:lnTo>
                    <a:pt x="8" y="55"/>
                  </a:lnTo>
                  <a:lnTo>
                    <a:pt x="7" y="55"/>
                  </a:lnTo>
                  <a:lnTo>
                    <a:pt x="10" y="53"/>
                  </a:lnTo>
                  <a:lnTo>
                    <a:pt x="11" y="51"/>
                  </a:lnTo>
                  <a:lnTo>
                    <a:pt x="13" y="47"/>
                  </a:lnTo>
                  <a:lnTo>
                    <a:pt x="14" y="45"/>
                  </a:lnTo>
                  <a:lnTo>
                    <a:pt x="12" y="46"/>
                  </a:lnTo>
                  <a:lnTo>
                    <a:pt x="10" y="47"/>
                  </a:lnTo>
                  <a:lnTo>
                    <a:pt x="6" y="47"/>
                  </a:lnTo>
                  <a:lnTo>
                    <a:pt x="4" y="48"/>
                  </a:lnTo>
                  <a:lnTo>
                    <a:pt x="4" y="46"/>
                  </a:lnTo>
                  <a:lnTo>
                    <a:pt x="7" y="45"/>
                  </a:lnTo>
                  <a:lnTo>
                    <a:pt x="11" y="43"/>
                  </a:lnTo>
                  <a:lnTo>
                    <a:pt x="17" y="39"/>
                  </a:lnTo>
                  <a:lnTo>
                    <a:pt x="21" y="36"/>
                  </a:lnTo>
                  <a:lnTo>
                    <a:pt x="22" y="34"/>
                  </a:lnTo>
                  <a:lnTo>
                    <a:pt x="23" y="33"/>
                  </a:lnTo>
                  <a:lnTo>
                    <a:pt x="25" y="31"/>
                  </a:lnTo>
                  <a:lnTo>
                    <a:pt x="26" y="30"/>
                  </a:lnTo>
                  <a:lnTo>
                    <a:pt x="23" y="31"/>
                  </a:lnTo>
                  <a:lnTo>
                    <a:pt x="22" y="32"/>
                  </a:lnTo>
                  <a:lnTo>
                    <a:pt x="20" y="33"/>
                  </a:lnTo>
                  <a:lnTo>
                    <a:pt x="18" y="33"/>
                  </a:lnTo>
                  <a:lnTo>
                    <a:pt x="20" y="29"/>
                  </a:lnTo>
                  <a:lnTo>
                    <a:pt x="23" y="23"/>
                  </a:lnTo>
                  <a:lnTo>
                    <a:pt x="27" y="17"/>
                  </a:lnTo>
                  <a:lnTo>
                    <a:pt x="31" y="11"/>
                  </a:lnTo>
                  <a:lnTo>
                    <a:pt x="34" y="9"/>
                  </a:lnTo>
                  <a:lnTo>
                    <a:pt x="37" y="8"/>
                  </a:lnTo>
                  <a:lnTo>
                    <a:pt x="40" y="6"/>
                  </a:lnTo>
                  <a:lnTo>
                    <a:pt x="41" y="5"/>
                  </a:lnTo>
                  <a:lnTo>
                    <a:pt x="43" y="7"/>
                  </a:lnTo>
                  <a:lnTo>
                    <a:pt x="45" y="8"/>
                  </a:lnTo>
                  <a:lnTo>
                    <a:pt x="48" y="9"/>
                  </a:lnTo>
                  <a:lnTo>
                    <a:pt x="52" y="9"/>
                  </a:lnTo>
                  <a:lnTo>
                    <a:pt x="50" y="8"/>
                  </a:lnTo>
                  <a:lnTo>
                    <a:pt x="48" y="7"/>
                  </a:lnTo>
                  <a:lnTo>
                    <a:pt x="45" y="6"/>
                  </a:lnTo>
                  <a:lnTo>
                    <a:pt x="44" y="3"/>
                  </a:lnTo>
                  <a:lnTo>
                    <a:pt x="46" y="3"/>
                  </a:lnTo>
                  <a:lnTo>
                    <a:pt x="49" y="5"/>
                  </a:lnTo>
                  <a:lnTo>
                    <a:pt x="51" y="5"/>
                  </a:lnTo>
                  <a:lnTo>
                    <a:pt x="53" y="6"/>
                  </a:lnTo>
                  <a:lnTo>
                    <a:pt x="55" y="6"/>
                  </a:lnTo>
                  <a:lnTo>
                    <a:pt x="56" y="6"/>
                  </a:lnTo>
                  <a:lnTo>
                    <a:pt x="57" y="6"/>
                  </a:lnTo>
                  <a:lnTo>
                    <a:pt x="58" y="6"/>
                  </a:lnTo>
                  <a:lnTo>
                    <a:pt x="58" y="7"/>
                  </a:lnTo>
                  <a:lnTo>
                    <a:pt x="58" y="8"/>
                  </a:lnTo>
                  <a:lnTo>
                    <a:pt x="59" y="8"/>
                  </a:lnTo>
                  <a:lnTo>
                    <a:pt x="60" y="8"/>
                  </a:lnTo>
                  <a:lnTo>
                    <a:pt x="61" y="7"/>
                  </a:lnTo>
                  <a:lnTo>
                    <a:pt x="61" y="6"/>
                  </a:lnTo>
                  <a:lnTo>
                    <a:pt x="63" y="5"/>
                  </a:lnTo>
                  <a:lnTo>
                    <a:pt x="64" y="5"/>
                  </a:lnTo>
                  <a:lnTo>
                    <a:pt x="66" y="5"/>
                  </a:lnTo>
                  <a:lnTo>
                    <a:pt x="67" y="5"/>
                  </a:lnTo>
                  <a:lnTo>
                    <a:pt x="69" y="6"/>
                  </a:lnTo>
                  <a:lnTo>
                    <a:pt x="71" y="3"/>
                  </a:lnTo>
                  <a:lnTo>
                    <a:pt x="72" y="2"/>
                  </a:lnTo>
                  <a:lnTo>
                    <a:pt x="74" y="0"/>
                  </a:lnTo>
                  <a:lnTo>
                    <a:pt x="75" y="0"/>
                  </a:lnTo>
                  <a:lnTo>
                    <a:pt x="74" y="1"/>
                  </a:lnTo>
                  <a:lnTo>
                    <a:pt x="73" y="3"/>
                  </a:lnTo>
                  <a:lnTo>
                    <a:pt x="72" y="5"/>
                  </a:lnTo>
                  <a:lnTo>
                    <a:pt x="72" y="7"/>
                  </a:lnTo>
                  <a:lnTo>
                    <a:pt x="75" y="7"/>
                  </a:lnTo>
                  <a:lnTo>
                    <a:pt x="78" y="7"/>
                  </a:lnTo>
                  <a:lnTo>
                    <a:pt x="81" y="7"/>
                  </a:lnTo>
                  <a:lnTo>
                    <a:pt x="82" y="8"/>
                  </a:lnTo>
                  <a:lnTo>
                    <a:pt x="86" y="9"/>
                  </a:lnTo>
                  <a:lnTo>
                    <a:pt x="90" y="11"/>
                  </a:lnTo>
                  <a:lnTo>
                    <a:pt x="94" y="14"/>
                  </a:lnTo>
                  <a:lnTo>
                    <a:pt x="97" y="16"/>
                  </a:lnTo>
                  <a:lnTo>
                    <a:pt x="101" y="17"/>
                  </a:lnTo>
                  <a:lnTo>
                    <a:pt x="104" y="18"/>
                  </a:lnTo>
                  <a:lnTo>
                    <a:pt x="107" y="18"/>
                  </a:lnTo>
                  <a:lnTo>
                    <a:pt x="112" y="18"/>
                  </a:lnTo>
                  <a:lnTo>
                    <a:pt x="109" y="19"/>
                  </a:lnTo>
                  <a:lnTo>
                    <a:pt x="104" y="19"/>
                  </a:lnTo>
                  <a:lnTo>
                    <a:pt x="101" y="19"/>
                  </a:lnTo>
                  <a:lnTo>
                    <a:pt x="97" y="18"/>
                  </a:lnTo>
                  <a:lnTo>
                    <a:pt x="99" y="22"/>
                  </a:lnTo>
                  <a:lnTo>
                    <a:pt x="102" y="24"/>
                  </a:lnTo>
                  <a:lnTo>
                    <a:pt x="105" y="26"/>
                  </a:lnTo>
                  <a:lnTo>
                    <a:pt x="109" y="28"/>
                  </a:lnTo>
                  <a:lnTo>
                    <a:pt x="110" y="30"/>
                  </a:lnTo>
                  <a:lnTo>
                    <a:pt x="110" y="31"/>
                  </a:lnTo>
                  <a:lnTo>
                    <a:pt x="110" y="33"/>
                  </a:lnTo>
                  <a:lnTo>
                    <a:pt x="109" y="34"/>
                  </a:lnTo>
                  <a:lnTo>
                    <a:pt x="110" y="39"/>
                  </a:lnTo>
                  <a:lnTo>
                    <a:pt x="111" y="46"/>
                  </a:lnTo>
                  <a:lnTo>
                    <a:pt x="112" y="53"/>
                  </a:lnTo>
                  <a:lnTo>
                    <a:pt x="112" y="57"/>
                  </a:lnTo>
                  <a:lnTo>
                    <a:pt x="113" y="57"/>
                  </a:lnTo>
                  <a:lnTo>
                    <a:pt x="114" y="56"/>
                  </a:lnTo>
                  <a:lnTo>
                    <a:pt x="116" y="56"/>
                  </a:lnTo>
                  <a:lnTo>
                    <a:pt x="117" y="55"/>
                  </a:lnTo>
                  <a:lnTo>
                    <a:pt x="116" y="59"/>
                  </a:lnTo>
                  <a:lnTo>
                    <a:pt x="116" y="62"/>
                  </a:lnTo>
                  <a:lnTo>
                    <a:pt x="114" y="66"/>
                  </a:lnTo>
                  <a:lnTo>
                    <a:pt x="114" y="68"/>
                  </a:lnTo>
                  <a:lnTo>
                    <a:pt x="114" y="70"/>
                  </a:lnTo>
                  <a:lnTo>
                    <a:pt x="116" y="74"/>
                  </a:lnTo>
                  <a:lnTo>
                    <a:pt x="116" y="78"/>
                  </a:lnTo>
                  <a:lnTo>
                    <a:pt x="117" y="82"/>
                  </a:lnTo>
                  <a:lnTo>
                    <a:pt x="117" y="83"/>
                  </a:lnTo>
                  <a:lnTo>
                    <a:pt x="116" y="85"/>
                  </a:lnTo>
                  <a:lnTo>
                    <a:pt x="113" y="87"/>
                  </a:lnTo>
                  <a:lnTo>
                    <a:pt x="113" y="90"/>
                  </a:lnTo>
                  <a:lnTo>
                    <a:pt x="113" y="91"/>
                  </a:lnTo>
                  <a:lnTo>
                    <a:pt x="114" y="93"/>
                  </a:lnTo>
                  <a:lnTo>
                    <a:pt x="116" y="94"/>
                  </a:lnTo>
                  <a:lnTo>
                    <a:pt x="117" y="94"/>
                  </a:lnTo>
                  <a:lnTo>
                    <a:pt x="118" y="93"/>
                  </a:lnTo>
                  <a:lnTo>
                    <a:pt x="119" y="91"/>
                  </a:lnTo>
                  <a:lnTo>
                    <a:pt x="120" y="89"/>
                  </a:lnTo>
                  <a:lnTo>
                    <a:pt x="120" y="86"/>
                  </a:lnTo>
                  <a:lnTo>
                    <a:pt x="121" y="86"/>
                  </a:lnTo>
                  <a:lnTo>
                    <a:pt x="124" y="86"/>
                  </a:lnTo>
                  <a:lnTo>
                    <a:pt x="125" y="86"/>
                  </a:lnTo>
                  <a:lnTo>
                    <a:pt x="126" y="85"/>
                  </a:lnTo>
                  <a:lnTo>
                    <a:pt x="126" y="86"/>
                  </a:lnTo>
                  <a:lnTo>
                    <a:pt x="125" y="87"/>
                  </a:lnTo>
                  <a:lnTo>
                    <a:pt x="126" y="8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0" name="Freeform 433"/>
            <p:cNvSpPr>
              <a:spLocks/>
            </p:cNvSpPr>
            <p:nvPr/>
          </p:nvSpPr>
          <p:spPr bwMode="auto">
            <a:xfrm>
              <a:off x="5177" y="3032"/>
              <a:ext cx="26" cy="33"/>
            </a:xfrm>
            <a:custGeom>
              <a:avLst/>
              <a:gdLst>
                <a:gd name="T0" fmla="*/ 1 w 51"/>
                <a:gd name="T1" fmla="*/ 0 h 66"/>
                <a:gd name="T2" fmla="*/ 1 w 51"/>
                <a:gd name="T3" fmla="*/ 0 h 66"/>
                <a:gd name="T4" fmla="*/ 1 w 51"/>
                <a:gd name="T5" fmla="*/ 1 h 66"/>
                <a:gd name="T6" fmla="*/ 1 w 51"/>
                <a:gd name="T7" fmla="*/ 1 h 66"/>
                <a:gd name="T8" fmla="*/ 1 w 51"/>
                <a:gd name="T9" fmla="*/ 1 h 66"/>
                <a:gd name="T10" fmla="*/ 1 w 51"/>
                <a:gd name="T11" fmla="*/ 1 h 66"/>
                <a:gd name="T12" fmla="*/ 1 w 51"/>
                <a:gd name="T13" fmla="*/ 1 h 66"/>
                <a:gd name="T14" fmla="*/ 1 w 51"/>
                <a:gd name="T15" fmla="*/ 1 h 66"/>
                <a:gd name="T16" fmla="*/ 1 w 51"/>
                <a:gd name="T17" fmla="*/ 1 h 66"/>
                <a:gd name="T18" fmla="*/ 1 w 51"/>
                <a:gd name="T19" fmla="*/ 1 h 66"/>
                <a:gd name="T20" fmla="*/ 1 w 51"/>
                <a:gd name="T21" fmla="*/ 1 h 66"/>
                <a:gd name="T22" fmla="*/ 1 w 51"/>
                <a:gd name="T23" fmla="*/ 1 h 66"/>
                <a:gd name="T24" fmla="*/ 1 w 51"/>
                <a:gd name="T25" fmla="*/ 1 h 66"/>
                <a:gd name="T26" fmla="*/ 1 w 51"/>
                <a:gd name="T27" fmla="*/ 1 h 66"/>
                <a:gd name="T28" fmla="*/ 1 w 51"/>
                <a:gd name="T29" fmla="*/ 1 h 66"/>
                <a:gd name="T30" fmla="*/ 1 w 51"/>
                <a:gd name="T31" fmla="*/ 1 h 66"/>
                <a:gd name="T32" fmla="*/ 1 w 51"/>
                <a:gd name="T33" fmla="*/ 1 h 66"/>
                <a:gd name="T34" fmla="*/ 1 w 51"/>
                <a:gd name="T35" fmla="*/ 1 h 66"/>
                <a:gd name="T36" fmla="*/ 1 w 51"/>
                <a:gd name="T37" fmla="*/ 1 h 66"/>
                <a:gd name="T38" fmla="*/ 1 w 51"/>
                <a:gd name="T39" fmla="*/ 1 h 66"/>
                <a:gd name="T40" fmla="*/ 1 w 51"/>
                <a:gd name="T41" fmla="*/ 1 h 66"/>
                <a:gd name="T42" fmla="*/ 1 w 51"/>
                <a:gd name="T43" fmla="*/ 1 h 66"/>
                <a:gd name="T44" fmla="*/ 1 w 51"/>
                <a:gd name="T45" fmla="*/ 1 h 66"/>
                <a:gd name="T46" fmla="*/ 1 w 51"/>
                <a:gd name="T47" fmla="*/ 1 h 66"/>
                <a:gd name="T48" fmla="*/ 1 w 51"/>
                <a:gd name="T49" fmla="*/ 1 h 66"/>
                <a:gd name="T50" fmla="*/ 1 w 51"/>
                <a:gd name="T51" fmla="*/ 1 h 66"/>
                <a:gd name="T52" fmla="*/ 1 w 51"/>
                <a:gd name="T53" fmla="*/ 1 h 66"/>
                <a:gd name="T54" fmla="*/ 1 w 51"/>
                <a:gd name="T55" fmla="*/ 1 h 66"/>
                <a:gd name="T56" fmla="*/ 1 w 51"/>
                <a:gd name="T57" fmla="*/ 1 h 66"/>
                <a:gd name="T58" fmla="*/ 1 w 51"/>
                <a:gd name="T59" fmla="*/ 1 h 66"/>
                <a:gd name="T60" fmla="*/ 1 w 51"/>
                <a:gd name="T61" fmla="*/ 1 h 66"/>
                <a:gd name="T62" fmla="*/ 1 w 51"/>
                <a:gd name="T63" fmla="*/ 1 h 66"/>
                <a:gd name="T64" fmla="*/ 1 w 51"/>
                <a:gd name="T65" fmla="*/ 1 h 66"/>
                <a:gd name="T66" fmla="*/ 1 w 51"/>
                <a:gd name="T67" fmla="*/ 1 h 66"/>
                <a:gd name="T68" fmla="*/ 1 w 51"/>
                <a:gd name="T69" fmla="*/ 1 h 66"/>
                <a:gd name="T70" fmla="*/ 1 w 51"/>
                <a:gd name="T71" fmla="*/ 1 h 66"/>
                <a:gd name="T72" fmla="*/ 1 w 51"/>
                <a:gd name="T73" fmla="*/ 1 h 66"/>
                <a:gd name="T74" fmla="*/ 1 w 51"/>
                <a:gd name="T75" fmla="*/ 1 h 66"/>
                <a:gd name="T76" fmla="*/ 1 w 51"/>
                <a:gd name="T77" fmla="*/ 1 h 66"/>
                <a:gd name="T78" fmla="*/ 1 w 51"/>
                <a:gd name="T79" fmla="*/ 1 h 66"/>
                <a:gd name="T80" fmla="*/ 1 w 51"/>
                <a:gd name="T81" fmla="*/ 1 h 66"/>
                <a:gd name="T82" fmla="*/ 1 w 51"/>
                <a:gd name="T83" fmla="*/ 1 h 66"/>
                <a:gd name="T84" fmla="*/ 1 w 51"/>
                <a:gd name="T85" fmla="*/ 1 h 66"/>
                <a:gd name="T86" fmla="*/ 0 w 51"/>
                <a:gd name="T87" fmla="*/ 1 h 66"/>
                <a:gd name="T88" fmla="*/ 1 w 51"/>
                <a:gd name="T89" fmla="*/ 1 h 66"/>
                <a:gd name="T90" fmla="*/ 1 w 51"/>
                <a:gd name="T91" fmla="*/ 1 h 66"/>
                <a:gd name="T92" fmla="*/ 1 w 51"/>
                <a:gd name="T93" fmla="*/ 1 h 66"/>
                <a:gd name="T94" fmla="*/ 1 w 51"/>
                <a:gd name="T95" fmla="*/ 1 h 66"/>
                <a:gd name="T96" fmla="*/ 1 w 51"/>
                <a:gd name="T97" fmla="*/ 0 h 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1"/>
                <a:gd name="T148" fmla="*/ 0 h 66"/>
                <a:gd name="T149" fmla="*/ 51 w 51"/>
                <a:gd name="T150" fmla="*/ 66 h 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1" h="66">
                  <a:moveTo>
                    <a:pt x="17" y="0"/>
                  </a:moveTo>
                  <a:lnTo>
                    <a:pt x="20" y="0"/>
                  </a:lnTo>
                  <a:lnTo>
                    <a:pt x="24" y="1"/>
                  </a:lnTo>
                  <a:lnTo>
                    <a:pt x="27" y="1"/>
                  </a:lnTo>
                  <a:lnTo>
                    <a:pt x="32" y="2"/>
                  </a:lnTo>
                  <a:lnTo>
                    <a:pt x="36" y="2"/>
                  </a:lnTo>
                  <a:lnTo>
                    <a:pt x="42" y="2"/>
                  </a:lnTo>
                  <a:lnTo>
                    <a:pt x="47" y="2"/>
                  </a:lnTo>
                  <a:lnTo>
                    <a:pt x="51" y="2"/>
                  </a:lnTo>
                  <a:lnTo>
                    <a:pt x="51" y="7"/>
                  </a:lnTo>
                  <a:lnTo>
                    <a:pt x="51" y="11"/>
                  </a:lnTo>
                  <a:lnTo>
                    <a:pt x="50" y="16"/>
                  </a:lnTo>
                  <a:lnTo>
                    <a:pt x="49" y="18"/>
                  </a:lnTo>
                  <a:lnTo>
                    <a:pt x="48" y="23"/>
                  </a:lnTo>
                  <a:lnTo>
                    <a:pt x="46" y="28"/>
                  </a:lnTo>
                  <a:lnTo>
                    <a:pt x="43" y="35"/>
                  </a:lnTo>
                  <a:lnTo>
                    <a:pt x="42" y="40"/>
                  </a:lnTo>
                  <a:lnTo>
                    <a:pt x="47" y="40"/>
                  </a:lnTo>
                  <a:lnTo>
                    <a:pt x="49" y="41"/>
                  </a:lnTo>
                  <a:lnTo>
                    <a:pt x="49" y="43"/>
                  </a:lnTo>
                  <a:lnTo>
                    <a:pt x="46" y="49"/>
                  </a:lnTo>
                  <a:lnTo>
                    <a:pt x="49" y="50"/>
                  </a:lnTo>
                  <a:lnTo>
                    <a:pt x="50" y="51"/>
                  </a:lnTo>
                  <a:lnTo>
                    <a:pt x="50" y="53"/>
                  </a:lnTo>
                  <a:lnTo>
                    <a:pt x="49" y="55"/>
                  </a:lnTo>
                  <a:lnTo>
                    <a:pt x="46" y="57"/>
                  </a:lnTo>
                  <a:lnTo>
                    <a:pt x="44" y="59"/>
                  </a:lnTo>
                  <a:lnTo>
                    <a:pt x="42" y="62"/>
                  </a:lnTo>
                  <a:lnTo>
                    <a:pt x="40" y="63"/>
                  </a:lnTo>
                  <a:lnTo>
                    <a:pt x="36" y="65"/>
                  </a:lnTo>
                  <a:lnTo>
                    <a:pt x="34" y="65"/>
                  </a:lnTo>
                  <a:lnTo>
                    <a:pt x="32" y="66"/>
                  </a:lnTo>
                  <a:lnTo>
                    <a:pt x="29" y="65"/>
                  </a:lnTo>
                  <a:lnTo>
                    <a:pt x="28" y="64"/>
                  </a:lnTo>
                  <a:lnTo>
                    <a:pt x="26" y="63"/>
                  </a:lnTo>
                  <a:lnTo>
                    <a:pt x="25" y="63"/>
                  </a:lnTo>
                  <a:lnTo>
                    <a:pt x="23" y="62"/>
                  </a:lnTo>
                  <a:lnTo>
                    <a:pt x="21" y="61"/>
                  </a:lnTo>
                  <a:lnTo>
                    <a:pt x="20" y="61"/>
                  </a:lnTo>
                  <a:lnTo>
                    <a:pt x="18" y="59"/>
                  </a:lnTo>
                  <a:lnTo>
                    <a:pt x="16" y="58"/>
                  </a:lnTo>
                  <a:lnTo>
                    <a:pt x="9" y="53"/>
                  </a:lnTo>
                  <a:lnTo>
                    <a:pt x="3" y="46"/>
                  </a:lnTo>
                  <a:lnTo>
                    <a:pt x="0" y="40"/>
                  </a:lnTo>
                  <a:lnTo>
                    <a:pt x="1" y="34"/>
                  </a:lnTo>
                  <a:lnTo>
                    <a:pt x="5" y="27"/>
                  </a:lnTo>
                  <a:lnTo>
                    <a:pt x="11" y="18"/>
                  </a:lnTo>
                  <a:lnTo>
                    <a:pt x="16" y="8"/>
                  </a:lnTo>
                  <a:lnTo>
                    <a:pt x="1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1" name="Freeform 434"/>
            <p:cNvSpPr>
              <a:spLocks/>
            </p:cNvSpPr>
            <p:nvPr/>
          </p:nvSpPr>
          <p:spPr bwMode="auto">
            <a:xfrm>
              <a:off x="5349" y="3027"/>
              <a:ext cx="25" cy="48"/>
            </a:xfrm>
            <a:custGeom>
              <a:avLst/>
              <a:gdLst>
                <a:gd name="T0" fmla="*/ 1 w 48"/>
                <a:gd name="T1" fmla="*/ 1 h 96"/>
                <a:gd name="T2" fmla="*/ 1 w 48"/>
                <a:gd name="T3" fmla="*/ 1 h 96"/>
                <a:gd name="T4" fmla="*/ 0 w 48"/>
                <a:gd name="T5" fmla="*/ 1 h 96"/>
                <a:gd name="T6" fmla="*/ 1 w 48"/>
                <a:gd name="T7" fmla="*/ 1 h 96"/>
                <a:gd name="T8" fmla="*/ 1 w 48"/>
                <a:gd name="T9" fmla="*/ 0 h 96"/>
                <a:gd name="T10" fmla="*/ 1 w 48"/>
                <a:gd name="T11" fmla="*/ 0 h 96"/>
                <a:gd name="T12" fmla="*/ 1 w 48"/>
                <a:gd name="T13" fmla="*/ 1 h 96"/>
                <a:gd name="T14" fmla="*/ 1 w 48"/>
                <a:gd name="T15" fmla="*/ 1 h 96"/>
                <a:gd name="T16" fmla="*/ 1 w 48"/>
                <a:gd name="T17" fmla="*/ 1 h 96"/>
                <a:gd name="T18" fmla="*/ 1 w 48"/>
                <a:gd name="T19" fmla="*/ 1 h 96"/>
                <a:gd name="T20" fmla="*/ 1 w 48"/>
                <a:gd name="T21" fmla="*/ 1 h 96"/>
                <a:gd name="T22" fmla="*/ 1 w 48"/>
                <a:gd name="T23" fmla="*/ 1 h 96"/>
                <a:gd name="T24" fmla="*/ 1 w 48"/>
                <a:gd name="T25" fmla="*/ 1 h 96"/>
                <a:gd name="T26" fmla="*/ 1 w 48"/>
                <a:gd name="T27" fmla="*/ 1 h 96"/>
                <a:gd name="T28" fmla="*/ 1 w 48"/>
                <a:gd name="T29" fmla="*/ 1 h 96"/>
                <a:gd name="T30" fmla="*/ 1 w 48"/>
                <a:gd name="T31" fmla="*/ 1 h 96"/>
                <a:gd name="T32" fmla="*/ 1 w 48"/>
                <a:gd name="T33" fmla="*/ 1 h 96"/>
                <a:gd name="T34" fmla="*/ 1 w 48"/>
                <a:gd name="T35" fmla="*/ 1 h 96"/>
                <a:gd name="T36" fmla="*/ 1 w 48"/>
                <a:gd name="T37" fmla="*/ 1 h 96"/>
                <a:gd name="T38" fmla="*/ 1 w 48"/>
                <a:gd name="T39" fmla="*/ 1 h 96"/>
                <a:gd name="T40" fmla="*/ 1 w 48"/>
                <a:gd name="T41" fmla="*/ 1 h 96"/>
                <a:gd name="T42" fmla="*/ 1 w 48"/>
                <a:gd name="T43" fmla="*/ 1 h 96"/>
                <a:gd name="T44" fmla="*/ 1 w 48"/>
                <a:gd name="T45" fmla="*/ 1 h 96"/>
                <a:gd name="T46" fmla="*/ 1 w 48"/>
                <a:gd name="T47" fmla="*/ 1 h 96"/>
                <a:gd name="T48" fmla="*/ 1 w 48"/>
                <a:gd name="T49" fmla="*/ 1 h 96"/>
                <a:gd name="T50" fmla="*/ 1 w 48"/>
                <a:gd name="T51" fmla="*/ 1 h 96"/>
                <a:gd name="T52" fmla="*/ 0 w 48"/>
                <a:gd name="T53" fmla="*/ 1 h 96"/>
                <a:gd name="T54" fmla="*/ 1 w 48"/>
                <a:gd name="T55" fmla="*/ 1 h 96"/>
                <a:gd name="T56" fmla="*/ 1 w 48"/>
                <a:gd name="T57" fmla="*/ 1 h 96"/>
                <a:gd name="T58" fmla="*/ 1 w 48"/>
                <a:gd name="T59" fmla="*/ 1 h 96"/>
                <a:gd name="T60" fmla="*/ 1 w 48"/>
                <a:gd name="T61" fmla="*/ 1 h 96"/>
                <a:gd name="T62" fmla="*/ 1 w 48"/>
                <a:gd name="T63" fmla="*/ 1 h 96"/>
                <a:gd name="T64" fmla="*/ 1 w 48"/>
                <a:gd name="T65" fmla="*/ 1 h 96"/>
                <a:gd name="T66" fmla="*/ 1 w 48"/>
                <a:gd name="T67" fmla="*/ 1 h 96"/>
                <a:gd name="T68" fmla="*/ 1 w 48"/>
                <a:gd name="T69" fmla="*/ 1 h 96"/>
                <a:gd name="T70" fmla="*/ 1 w 48"/>
                <a:gd name="T71" fmla="*/ 1 h 96"/>
                <a:gd name="T72" fmla="*/ 1 w 48"/>
                <a:gd name="T73" fmla="*/ 1 h 96"/>
                <a:gd name="T74" fmla="*/ 1 w 48"/>
                <a:gd name="T75" fmla="*/ 1 h 96"/>
                <a:gd name="T76" fmla="*/ 1 w 48"/>
                <a:gd name="T77" fmla="*/ 1 h 96"/>
                <a:gd name="T78" fmla="*/ 1 w 48"/>
                <a:gd name="T79" fmla="*/ 1 h 96"/>
                <a:gd name="T80" fmla="*/ 1 w 48"/>
                <a:gd name="T81" fmla="*/ 1 h 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8"/>
                <a:gd name="T124" fmla="*/ 0 h 96"/>
                <a:gd name="T125" fmla="*/ 48 w 48"/>
                <a:gd name="T126" fmla="*/ 96 h 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8" h="96">
                  <a:moveTo>
                    <a:pt x="8" y="52"/>
                  </a:moveTo>
                  <a:lnTo>
                    <a:pt x="6" y="49"/>
                  </a:lnTo>
                  <a:lnTo>
                    <a:pt x="3" y="43"/>
                  </a:lnTo>
                  <a:lnTo>
                    <a:pt x="1" y="37"/>
                  </a:lnTo>
                  <a:lnTo>
                    <a:pt x="0" y="34"/>
                  </a:lnTo>
                  <a:lnTo>
                    <a:pt x="0" y="28"/>
                  </a:lnTo>
                  <a:lnTo>
                    <a:pt x="1" y="19"/>
                  </a:lnTo>
                  <a:lnTo>
                    <a:pt x="3" y="8"/>
                  </a:lnTo>
                  <a:lnTo>
                    <a:pt x="4" y="2"/>
                  </a:lnTo>
                  <a:lnTo>
                    <a:pt x="9" y="0"/>
                  </a:lnTo>
                  <a:lnTo>
                    <a:pt x="14" y="0"/>
                  </a:lnTo>
                  <a:lnTo>
                    <a:pt x="18" y="0"/>
                  </a:lnTo>
                  <a:lnTo>
                    <a:pt x="24" y="2"/>
                  </a:lnTo>
                  <a:lnTo>
                    <a:pt x="29" y="3"/>
                  </a:lnTo>
                  <a:lnTo>
                    <a:pt x="34" y="5"/>
                  </a:lnTo>
                  <a:lnTo>
                    <a:pt x="40" y="7"/>
                  </a:lnTo>
                  <a:lnTo>
                    <a:pt x="45" y="10"/>
                  </a:lnTo>
                  <a:lnTo>
                    <a:pt x="47" y="22"/>
                  </a:lnTo>
                  <a:lnTo>
                    <a:pt x="48" y="35"/>
                  </a:lnTo>
                  <a:lnTo>
                    <a:pt x="48" y="48"/>
                  </a:lnTo>
                  <a:lnTo>
                    <a:pt x="46" y="55"/>
                  </a:lnTo>
                  <a:lnTo>
                    <a:pt x="45" y="57"/>
                  </a:lnTo>
                  <a:lnTo>
                    <a:pt x="45" y="58"/>
                  </a:lnTo>
                  <a:lnTo>
                    <a:pt x="43" y="60"/>
                  </a:lnTo>
                  <a:lnTo>
                    <a:pt x="42" y="63"/>
                  </a:lnTo>
                  <a:lnTo>
                    <a:pt x="41" y="65"/>
                  </a:lnTo>
                  <a:lnTo>
                    <a:pt x="40" y="67"/>
                  </a:lnTo>
                  <a:lnTo>
                    <a:pt x="38" y="69"/>
                  </a:lnTo>
                  <a:lnTo>
                    <a:pt x="34" y="72"/>
                  </a:lnTo>
                  <a:lnTo>
                    <a:pt x="31" y="75"/>
                  </a:lnTo>
                  <a:lnTo>
                    <a:pt x="26" y="79"/>
                  </a:lnTo>
                  <a:lnTo>
                    <a:pt x="22" y="82"/>
                  </a:lnTo>
                  <a:lnTo>
                    <a:pt x="18" y="84"/>
                  </a:lnTo>
                  <a:lnTo>
                    <a:pt x="16" y="87"/>
                  </a:lnTo>
                  <a:lnTo>
                    <a:pt x="15" y="90"/>
                  </a:lnTo>
                  <a:lnTo>
                    <a:pt x="12" y="94"/>
                  </a:lnTo>
                  <a:lnTo>
                    <a:pt x="10" y="96"/>
                  </a:lnTo>
                  <a:lnTo>
                    <a:pt x="7" y="96"/>
                  </a:lnTo>
                  <a:lnTo>
                    <a:pt x="6" y="94"/>
                  </a:lnTo>
                  <a:lnTo>
                    <a:pt x="6" y="90"/>
                  </a:lnTo>
                  <a:lnTo>
                    <a:pt x="7" y="86"/>
                  </a:lnTo>
                  <a:lnTo>
                    <a:pt x="6" y="84"/>
                  </a:lnTo>
                  <a:lnTo>
                    <a:pt x="6" y="83"/>
                  </a:lnTo>
                  <a:lnTo>
                    <a:pt x="4" y="83"/>
                  </a:lnTo>
                  <a:lnTo>
                    <a:pt x="6" y="80"/>
                  </a:lnTo>
                  <a:lnTo>
                    <a:pt x="8" y="78"/>
                  </a:lnTo>
                  <a:lnTo>
                    <a:pt x="9" y="74"/>
                  </a:lnTo>
                  <a:lnTo>
                    <a:pt x="10" y="73"/>
                  </a:lnTo>
                  <a:lnTo>
                    <a:pt x="8" y="75"/>
                  </a:lnTo>
                  <a:lnTo>
                    <a:pt x="6" y="76"/>
                  </a:lnTo>
                  <a:lnTo>
                    <a:pt x="2" y="79"/>
                  </a:lnTo>
                  <a:lnTo>
                    <a:pt x="0" y="80"/>
                  </a:lnTo>
                  <a:lnTo>
                    <a:pt x="0" y="79"/>
                  </a:lnTo>
                  <a:lnTo>
                    <a:pt x="1" y="78"/>
                  </a:lnTo>
                  <a:lnTo>
                    <a:pt x="1" y="76"/>
                  </a:lnTo>
                  <a:lnTo>
                    <a:pt x="1" y="74"/>
                  </a:lnTo>
                  <a:lnTo>
                    <a:pt x="2" y="72"/>
                  </a:lnTo>
                  <a:lnTo>
                    <a:pt x="3" y="69"/>
                  </a:lnTo>
                  <a:lnTo>
                    <a:pt x="6" y="67"/>
                  </a:lnTo>
                  <a:lnTo>
                    <a:pt x="8" y="66"/>
                  </a:lnTo>
                  <a:lnTo>
                    <a:pt x="10" y="65"/>
                  </a:lnTo>
                  <a:lnTo>
                    <a:pt x="11" y="64"/>
                  </a:lnTo>
                  <a:lnTo>
                    <a:pt x="11" y="63"/>
                  </a:lnTo>
                  <a:lnTo>
                    <a:pt x="11" y="60"/>
                  </a:lnTo>
                  <a:lnTo>
                    <a:pt x="11" y="57"/>
                  </a:lnTo>
                  <a:lnTo>
                    <a:pt x="10" y="55"/>
                  </a:lnTo>
                  <a:lnTo>
                    <a:pt x="8" y="52"/>
                  </a:lnTo>
                  <a:lnTo>
                    <a:pt x="17" y="46"/>
                  </a:lnTo>
                  <a:lnTo>
                    <a:pt x="17" y="42"/>
                  </a:lnTo>
                  <a:lnTo>
                    <a:pt x="17" y="36"/>
                  </a:lnTo>
                  <a:lnTo>
                    <a:pt x="17" y="30"/>
                  </a:lnTo>
                  <a:lnTo>
                    <a:pt x="17" y="27"/>
                  </a:lnTo>
                  <a:lnTo>
                    <a:pt x="16" y="28"/>
                  </a:lnTo>
                  <a:lnTo>
                    <a:pt x="14" y="30"/>
                  </a:lnTo>
                  <a:lnTo>
                    <a:pt x="12" y="33"/>
                  </a:lnTo>
                  <a:lnTo>
                    <a:pt x="11" y="34"/>
                  </a:lnTo>
                  <a:lnTo>
                    <a:pt x="12" y="36"/>
                  </a:lnTo>
                  <a:lnTo>
                    <a:pt x="15" y="40"/>
                  </a:lnTo>
                  <a:lnTo>
                    <a:pt x="16" y="44"/>
                  </a:lnTo>
                  <a:lnTo>
                    <a:pt x="17" y="46"/>
                  </a:lnTo>
                  <a:lnTo>
                    <a:pt x="8" y="5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2" name="Freeform 435"/>
            <p:cNvSpPr>
              <a:spLocks/>
            </p:cNvSpPr>
            <p:nvPr/>
          </p:nvSpPr>
          <p:spPr bwMode="auto">
            <a:xfrm>
              <a:off x="5243" y="2702"/>
              <a:ext cx="87" cy="62"/>
            </a:xfrm>
            <a:custGeom>
              <a:avLst/>
              <a:gdLst>
                <a:gd name="T0" fmla="*/ 1 w 174"/>
                <a:gd name="T1" fmla="*/ 1 h 124"/>
                <a:gd name="T2" fmla="*/ 1 w 174"/>
                <a:gd name="T3" fmla="*/ 1 h 124"/>
                <a:gd name="T4" fmla="*/ 1 w 174"/>
                <a:gd name="T5" fmla="*/ 1 h 124"/>
                <a:gd name="T6" fmla="*/ 1 w 174"/>
                <a:gd name="T7" fmla="*/ 1 h 124"/>
                <a:gd name="T8" fmla="*/ 1 w 174"/>
                <a:gd name="T9" fmla="*/ 1 h 124"/>
                <a:gd name="T10" fmla="*/ 1 w 174"/>
                <a:gd name="T11" fmla="*/ 1 h 124"/>
                <a:gd name="T12" fmla="*/ 1 w 174"/>
                <a:gd name="T13" fmla="*/ 1 h 124"/>
                <a:gd name="T14" fmla="*/ 1 w 174"/>
                <a:gd name="T15" fmla="*/ 1 h 124"/>
                <a:gd name="T16" fmla="*/ 1 w 174"/>
                <a:gd name="T17" fmla="*/ 1 h 124"/>
                <a:gd name="T18" fmla="*/ 1 w 174"/>
                <a:gd name="T19" fmla="*/ 1 h 124"/>
                <a:gd name="T20" fmla="*/ 1 w 174"/>
                <a:gd name="T21" fmla="*/ 1 h 124"/>
                <a:gd name="T22" fmla="*/ 1 w 174"/>
                <a:gd name="T23" fmla="*/ 1 h 124"/>
                <a:gd name="T24" fmla="*/ 1 w 174"/>
                <a:gd name="T25" fmla="*/ 1 h 124"/>
                <a:gd name="T26" fmla="*/ 1 w 174"/>
                <a:gd name="T27" fmla="*/ 1 h 124"/>
                <a:gd name="T28" fmla="*/ 1 w 174"/>
                <a:gd name="T29" fmla="*/ 1 h 124"/>
                <a:gd name="T30" fmla="*/ 1 w 174"/>
                <a:gd name="T31" fmla="*/ 1 h 124"/>
                <a:gd name="T32" fmla="*/ 1 w 174"/>
                <a:gd name="T33" fmla="*/ 1 h 124"/>
                <a:gd name="T34" fmla="*/ 1 w 174"/>
                <a:gd name="T35" fmla="*/ 1 h 124"/>
                <a:gd name="T36" fmla="*/ 1 w 174"/>
                <a:gd name="T37" fmla="*/ 1 h 124"/>
                <a:gd name="T38" fmla="*/ 1 w 174"/>
                <a:gd name="T39" fmla="*/ 1 h 124"/>
                <a:gd name="T40" fmla="*/ 1 w 174"/>
                <a:gd name="T41" fmla="*/ 1 h 124"/>
                <a:gd name="T42" fmla="*/ 1 w 174"/>
                <a:gd name="T43" fmla="*/ 1 h 124"/>
                <a:gd name="T44" fmla="*/ 1 w 174"/>
                <a:gd name="T45" fmla="*/ 1 h 124"/>
                <a:gd name="T46" fmla="*/ 1 w 174"/>
                <a:gd name="T47" fmla="*/ 1 h 124"/>
                <a:gd name="T48" fmla="*/ 1 w 174"/>
                <a:gd name="T49" fmla="*/ 1 h 124"/>
                <a:gd name="T50" fmla="*/ 1 w 174"/>
                <a:gd name="T51" fmla="*/ 1 h 124"/>
                <a:gd name="T52" fmla="*/ 1 w 174"/>
                <a:gd name="T53" fmla="*/ 1 h 124"/>
                <a:gd name="T54" fmla="*/ 1 w 174"/>
                <a:gd name="T55" fmla="*/ 1 h 124"/>
                <a:gd name="T56" fmla="*/ 1 w 174"/>
                <a:gd name="T57" fmla="*/ 1 h 124"/>
                <a:gd name="T58" fmla="*/ 1 w 174"/>
                <a:gd name="T59" fmla="*/ 1 h 124"/>
                <a:gd name="T60" fmla="*/ 1 w 174"/>
                <a:gd name="T61" fmla="*/ 1 h 124"/>
                <a:gd name="T62" fmla="*/ 1 w 174"/>
                <a:gd name="T63" fmla="*/ 1 h 124"/>
                <a:gd name="T64" fmla="*/ 1 w 174"/>
                <a:gd name="T65" fmla="*/ 1 h 124"/>
                <a:gd name="T66" fmla="*/ 1 w 174"/>
                <a:gd name="T67" fmla="*/ 1 h 124"/>
                <a:gd name="T68" fmla="*/ 1 w 174"/>
                <a:gd name="T69" fmla="*/ 1 h 124"/>
                <a:gd name="T70" fmla="*/ 1 w 174"/>
                <a:gd name="T71" fmla="*/ 1 h 124"/>
                <a:gd name="T72" fmla="*/ 1 w 174"/>
                <a:gd name="T73" fmla="*/ 1 h 124"/>
                <a:gd name="T74" fmla="*/ 1 w 174"/>
                <a:gd name="T75" fmla="*/ 1 h 124"/>
                <a:gd name="T76" fmla="*/ 1 w 174"/>
                <a:gd name="T77" fmla="*/ 1 h 124"/>
                <a:gd name="T78" fmla="*/ 1 w 174"/>
                <a:gd name="T79" fmla="*/ 1 h 124"/>
                <a:gd name="T80" fmla="*/ 1 w 174"/>
                <a:gd name="T81" fmla="*/ 1 h 124"/>
                <a:gd name="T82" fmla="*/ 1 w 174"/>
                <a:gd name="T83" fmla="*/ 1 h 124"/>
                <a:gd name="T84" fmla="*/ 1 w 174"/>
                <a:gd name="T85" fmla="*/ 1 h 124"/>
                <a:gd name="T86" fmla="*/ 1 w 174"/>
                <a:gd name="T87" fmla="*/ 1 h 124"/>
                <a:gd name="T88" fmla="*/ 1 w 174"/>
                <a:gd name="T89" fmla="*/ 1 h 124"/>
                <a:gd name="T90" fmla="*/ 1 w 174"/>
                <a:gd name="T91" fmla="*/ 1 h 124"/>
                <a:gd name="T92" fmla="*/ 1 w 174"/>
                <a:gd name="T93" fmla="*/ 1 h 124"/>
                <a:gd name="T94" fmla="*/ 1 w 174"/>
                <a:gd name="T95" fmla="*/ 1 h 124"/>
                <a:gd name="T96" fmla="*/ 1 w 174"/>
                <a:gd name="T97" fmla="*/ 1 h 124"/>
                <a:gd name="T98" fmla="*/ 1 w 174"/>
                <a:gd name="T99" fmla="*/ 1 h 124"/>
                <a:gd name="T100" fmla="*/ 1 w 174"/>
                <a:gd name="T101" fmla="*/ 1 h 124"/>
                <a:gd name="T102" fmla="*/ 1 w 174"/>
                <a:gd name="T103" fmla="*/ 1 h 124"/>
                <a:gd name="T104" fmla="*/ 1 w 174"/>
                <a:gd name="T105" fmla="*/ 1 h 124"/>
                <a:gd name="T106" fmla="*/ 1 w 174"/>
                <a:gd name="T107" fmla="*/ 1 h 124"/>
                <a:gd name="T108" fmla="*/ 1 w 174"/>
                <a:gd name="T109" fmla="*/ 1 h 124"/>
                <a:gd name="T110" fmla="*/ 1 w 174"/>
                <a:gd name="T111" fmla="*/ 1 h 124"/>
                <a:gd name="T112" fmla="*/ 1 w 174"/>
                <a:gd name="T113" fmla="*/ 1 h 124"/>
                <a:gd name="T114" fmla="*/ 1 w 174"/>
                <a:gd name="T115" fmla="*/ 1 h 124"/>
                <a:gd name="T116" fmla="*/ 1 w 174"/>
                <a:gd name="T117" fmla="*/ 1 h 124"/>
                <a:gd name="T118" fmla="*/ 1 w 174"/>
                <a:gd name="T119" fmla="*/ 1 h 1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74"/>
                <a:gd name="T181" fmla="*/ 0 h 124"/>
                <a:gd name="T182" fmla="*/ 174 w 174"/>
                <a:gd name="T183" fmla="*/ 124 h 1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74" h="124">
                  <a:moveTo>
                    <a:pt x="21" y="116"/>
                  </a:moveTo>
                  <a:lnTo>
                    <a:pt x="22" y="117"/>
                  </a:lnTo>
                  <a:lnTo>
                    <a:pt x="24" y="117"/>
                  </a:lnTo>
                  <a:lnTo>
                    <a:pt x="25" y="116"/>
                  </a:lnTo>
                  <a:lnTo>
                    <a:pt x="26" y="115"/>
                  </a:lnTo>
                  <a:lnTo>
                    <a:pt x="26" y="116"/>
                  </a:lnTo>
                  <a:lnTo>
                    <a:pt x="26" y="117"/>
                  </a:lnTo>
                  <a:lnTo>
                    <a:pt x="25" y="119"/>
                  </a:lnTo>
                  <a:lnTo>
                    <a:pt x="24" y="119"/>
                  </a:lnTo>
                  <a:lnTo>
                    <a:pt x="27" y="116"/>
                  </a:lnTo>
                  <a:lnTo>
                    <a:pt x="30" y="112"/>
                  </a:lnTo>
                  <a:lnTo>
                    <a:pt x="31" y="107"/>
                  </a:lnTo>
                  <a:lnTo>
                    <a:pt x="31" y="101"/>
                  </a:lnTo>
                  <a:lnTo>
                    <a:pt x="31" y="98"/>
                  </a:lnTo>
                  <a:lnTo>
                    <a:pt x="30" y="94"/>
                  </a:lnTo>
                  <a:lnTo>
                    <a:pt x="27" y="91"/>
                  </a:lnTo>
                  <a:lnTo>
                    <a:pt x="26" y="89"/>
                  </a:lnTo>
                  <a:lnTo>
                    <a:pt x="27" y="87"/>
                  </a:lnTo>
                  <a:lnTo>
                    <a:pt x="27" y="86"/>
                  </a:lnTo>
                  <a:lnTo>
                    <a:pt x="29" y="86"/>
                  </a:lnTo>
                  <a:lnTo>
                    <a:pt x="27" y="85"/>
                  </a:lnTo>
                  <a:lnTo>
                    <a:pt x="26" y="85"/>
                  </a:lnTo>
                  <a:lnTo>
                    <a:pt x="29" y="83"/>
                  </a:lnTo>
                  <a:lnTo>
                    <a:pt x="30" y="81"/>
                  </a:lnTo>
                  <a:lnTo>
                    <a:pt x="32" y="77"/>
                  </a:lnTo>
                  <a:lnTo>
                    <a:pt x="33" y="75"/>
                  </a:lnTo>
                  <a:lnTo>
                    <a:pt x="31" y="76"/>
                  </a:lnTo>
                  <a:lnTo>
                    <a:pt x="29" y="77"/>
                  </a:lnTo>
                  <a:lnTo>
                    <a:pt x="25" y="77"/>
                  </a:lnTo>
                  <a:lnTo>
                    <a:pt x="23" y="78"/>
                  </a:lnTo>
                  <a:lnTo>
                    <a:pt x="23" y="76"/>
                  </a:lnTo>
                  <a:lnTo>
                    <a:pt x="27" y="74"/>
                  </a:lnTo>
                  <a:lnTo>
                    <a:pt x="33" y="70"/>
                  </a:lnTo>
                  <a:lnTo>
                    <a:pt x="39" y="66"/>
                  </a:lnTo>
                  <a:lnTo>
                    <a:pt x="45" y="60"/>
                  </a:lnTo>
                  <a:lnTo>
                    <a:pt x="42" y="61"/>
                  </a:lnTo>
                  <a:lnTo>
                    <a:pt x="41" y="62"/>
                  </a:lnTo>
                  <a:lnTo>
                    <a:pt x="39" y="63"/>
                  </a:lnTo>
                  <a:lnTo>
                    <a:pt x="37" y="63"/>
                  </a:lnTo>
                  <a:lnTo>
                    <a:pt x="39" y="59"/>
                  </a:lnTo>
                  <a:lnTo>
                    <a:pt x="42" y="53"/>
                  </a:lnTo>
                  <a:lnTo>
                    <a:pt x="46" y="47"/>
                  </a:lnTo>
                  <a:lnTo>
                    <a:pt x="50" y="41"/>
                  </a:lnTo>
                  <a:lnTo>
                    <a:pt x="53" y="39"/>
                  </a:lnTo>
                  <a:lnTo>
                    <a:pt x="56" y="38"/>
                  </a:lnTo>
                  <a:lnTo>
                    <a:pt x="59" y="36"/>
                  </a:lnTo>
                  <a:lnTo>
                    <a:pt x="60" y="35"/>
                  </a:lnTo>
                  <a:lnTo>
                    <a:pt x="62" y="37"/>
                  </a:lnTo>
                  <a:lnTo>
                    <a:pt x="64" y="38"/>
                  </a:lnTo>
                  <a:lnTo>
                    <a:pt x="67" y="39"/>
                  </a:lnTo>
                  <a:lnTo>
                    <a:pt x="71" y="39"/>
                  </a:lnTo>
                  <a:lnTo>
                    <a:pt x="69" y="38"/>
                  </a:lnTo>
                  <a:lnTo>
                    <a:pt x="67" y="37"/>
                  </a:lnTo>
                  <a:lnTo>
                    <a:pt x="64" y="36"/>
                  </a:lnTo>
                  <a:lnTo>
                    <a:pt x="63" y="33"/>
                  </a:lnTo>
                  <a:lnTo>
                    <a:pt x="65" y="33"/>
                  </a:lnTo>
                  <a:lnTo>
                    <a:pt x="68" y="35"/>
                  </a:lnTo>
                  <a:lnTo>
                    <a:pt x="70" y="35"/>
                  </a:lnTo>
                  <a:lnTo>
                    <a:pt x="72" y="36"/>
                  </a:lnTo>
                  <a:lnTo>
                    <a:pt x="74" y="36"/>
                  </a:lnTo>
                  <a:lnTo>
                    <a:pt x="75" y="36"/>
                  </a:lnTo>
                  <a:lnTo>
                    <a:pt x="76" y="36"/>
                  </a:lnTo>
                  <a:lnTo>
                    <a:pt x="77" y="36"/>
                  </a:lnTo>
                  <a:lnTo>
                    <a:pt x="77" y="37"/>
                  </a:lnTo>
                  <a:lnTo>
                    <a:pt x="77" y="38"/>
                  </a:lnTo>
                  <a:lnTo>
                    <a:pt x="78" y="38"/>
                  </a:lnTo>
                  <a:lnTo>
                    <a:pt x="79" y="38"/>
                  </a:lnTo>
                  <a:lnTo>
                    <a:pt x="80" y="37"/>
                  </a:lnTo>
                  <a:lnTo>
                    <a:pt x="80" y="36"/>
                  </a:lnTo>
                  <a:lnTo>
                    <a:pt x="82" y="35"/>
                  </a:lnTo>
                  <a:lnTo>
                    <a:pt x="83" y="35"/>
                  </a:lnTo>
                  <a:lnTo>
                    <a:pt x="85" y="35"/>
                  </a:lnTo>
                  <a:lnTo>
                    <a:pt x="86" y="35"/>
                  </a:lnTo>
                  <a:lnTo>
                    <a:pt x="88" y="36"/>
                  </a:lnTo>
                  <a:lnTo>
                    <a:pt x="90" y="33"/>
                  </a:lnTo>
                  <a:lnTo>
                    <a:pt x="91" y="32"/>
                  </a:lnTo>
                  <a:lnTo>
                    <a:pt x="93" y="30"/>
                  </a:lnTo>
                  <a:lnTo>
                    <a:pt x="94" y="30"/>
                  </a:lnTo>
                  <a:lnTo>
                    <a:pt x="93" y="31"/>
                  </a:lnTo>
                  <a:lnTo>
                    <a:pt x="92" y="33"/>
                  </a:lnTo>
                  <a:lnTo>
                    <a:pt x="91" y="35"/>
                  </a:lnTo>
                  <a:lnTo>
                    <a:pt x="91" y="37"/>
                  </a:lnTo>
                  <a:lnTo>
                    <a:pt x="94" y="37"/>
                  </a:lnTo>
                  <a:lnTo>
                    <a:pt x="97" y="37"/>
                  </a:lnTo>
                  <a:lnTo>
                    <a:pt x="100" y="37"/>
                  </a:lnTo>
                  <a:lnTo>
                    <a:pt x="101" y="38"/>
                  </a:lnTo>
                  <a:lnTo>
                    <a:pt x="105" y="39"/>
                  </a:lnTo>
                  <a:lnTo>
                    <a:pt x="109" y="41"/>
                  </a:lnTo>
                  <a:lnTo>
                    <a:pt x="113" y="44"/>
                  </a:lnTo>
                  <a:lnTo>
                    <a:pt x="116" y="46"/>
                  </a:lnTo>
                  <a:lnTo>
                    <a:pt x="120" y="47"/>
                  </a:lnTo>
                  <a:lnTo>
                    <a:pt x="123" y="48"/>
                  </a:lnTo>
                  <a:lnTo>
                    <a:pt x="126" y="48"/>
                  </a:lnTo>
                  <a:lnTo>
                    <a:pt x="131" y="48"/>
                  </a:lnTo>
                  <a:lnTo>
                    <a:pt x="128" y="49"/>
                  </a:lnTo>
                  <a:lnTo>
                    <a:pt x="123" y="49"/>
                  </a:lnTo>
                  <a:lnTo>
                    <a:pt x="120" y="49"/>
                  </a:lnTo>
                  <a:lnTo>
                    <a:pt x="116" y="48"/>
                  </a:lnTo>
                  <a:lnTo>
                    <a:pt x="118" y="52"/>
                  </a:lnTo>
                  <a:lnTo>
                    <a:pt x="121" y="54"/>
                  </a:lnTo>
                  <a:lnTo>
                    <a:pt x="124" y="56"/>
                  </a:lnTo>
                  <a:lnTo>
                    <a:pt x="128" y="58"/>
                  </a:lnTo>
                  <a:lnTo>
                    <a:pt x="129" y="60"/>
                  </a:lnTo>
                  <a:lnTo>
                    <a:pt x="129" y="61"/>
                  </a:lnTo>
                  <a:lnTo>
                    <a:pt x="129" y="63"/>
                  </a:lnTo>
                  <a:lnTo>
                    <a:pt x="128" y="64"/>
                  </a:lnTo>
                  <a:lnTo>
                    <a:pt x="129" y="69"/>
                  </a:lnTo>
                  <a:lnTo>
                    <a:pt x="130" y="76"/>
                  </a:lnTo>
                  <a:lnTo>
                    <a:pt x="131" y="83"/>
                  </a:lnTo>
                  <a:lnTo>
                    <a:pt x="131" y="87"/>
                  </a:lnTo>
                  <a:lnTo>
                    <a:pt x="132" y="87"/>
                  </a:lnTo>
                  <a:lnTo>
                    <a:pt x="133" y="86"/>
                  </a:lnTo>
                  <a:lnTo>
                    <a:pt x="135" y="86"/>
                  </a:lnTo>
                  <a:lnTo>
                    <a:pt x="136" y="85"/>
                  </a:lnTo>
                  <a:lnTo>
                    <a:pt x="135" y="89"/>
                  </a:lnTo>
                  <a:lnTo>
                    <a:pt x="135" y="92"/>
                  </a:lnTo>
                  <a:lnTo>
                    <a:pt x="133" y="96"/>
                  </a:lnTo>
                  <a:lnTo>
                    <a:pt x="133" y="98"/>
                  </a:lnTo>
                  <a:lnTo>
                    <a:pt x="133" y="100"/>
                  </a:lnTo>
                  <a:lnTo>
                    <a:pt x="135" y="104"/>
                  </a:lnTo>
                  <a:lnTo>
                    <a:pt x="135" y="108"/>
                  </a:lnTo>
                  <a:lnTo>
                    <a:pt x="136" y="112"/>
                  </a:lnTo>
                  <a:lnTo>
                    <a:pt x="136" y="113"/>
                  </a:lnTo>
                  <a:lnTo>
                    <a:pt x="135" y="115"/>
                  </a:lnTo>
                  <a:lnTo>
                    <a:pt x="132" y="117"/>
                  </a:lnTo>
                  <a:lnTo>
                    <a:pt x="132" y="120"/>
                  </a:lnTo>
                  <a:lnTo>
                    <a:pt x="132" y="121"/>
                  </a:lnTo>
                  <a:lnTo>
                    <a:pt x="133" y="123"/>
                  </a:lnTo>
                  <a:lnTo>
                    <a:pt x="135" y="124"/>
                  </a:lnTo>
                  <a:lnTo>
                    <a:pt x="136" y="124"/>
                  </a:lnTo>
                  <a:lnTo>
                    <a:pt x="137" y="123"/>
                  </a:lnTo>
                  <a:lnTo>
                    <a:pt x="138" y="121"/>
                  </a:lnTo>
                  <a:lnTo>
                    <a:pt x="139" y="119"/>
                  </a:lnTo>
                  <a:lnTo>
                    <a:pt x="139" y="116"/>
                  </a:lnTo>
                  <a:lnTo>
                    <a:pt x="140" y="116"/>
                  </a:lnTo>
                  <a:lnTo>
                    <a:pt x="143" y="116"/>
                  </a:lnTo>
                  <a:lnTo>
                    <a:pt x="144" y="116"/>
                  </a:lnTo>
                  <a:lnTo>
                    <a:pt x="145" y="115"/>
                  </a:lnTo>
                  <a:lnTo>
                    <a:pt x="145" y="116"/>
                  </a:lnTo>
                  <a:lnTo>
                    <a:pt x="144" y="117"/>
                  </a:lnTo>
                  <a:lnTo>
                    <a:pt x="145" y="117"/>
                  </a:lnTo>
                  <a:lnTo>
                    <a:pt x="151" y="116"/>
                  </a:lnTo>
                  <a:lnTo>
                    <a:pt x="155" y="112"/>
                  </a:lnTo>
                  <a:lnTo>
                    <a:pt x="158" y="106"/>
                  </a:lnTo>
                  <a:lnTo>
                    <a:pt x="159" y="101"/>
                  </a:lnTo>
                  <a:lnTo>
                    <a:pt x="156" y="104"/>
                  </a:lnTo>
                  <a:lnTo>
                    <a:pt x="153" y="107"/>
                  </a:lnTo>
                  <a:lnTo>
                    <a:pt x="151" y="108"/>
                  </a:lnTo>
                  <a:lnTo>
                    <a:pt x="149" y="108"/>
                  </a:lnTo>
                  <a:lnTo>
                    <a:pt x="149" y="104"/>
                  </a:lnTo>
                  <a:lnTo>
                    <a:pt x="153" y="99"/>
                  </a:lnTo>
                  <a:lnTo>
                    <a:pt x="158" y="94"/>
                  </a:lnTo>
                  <a:lnTo>
                    <a:pt x="161" y="92"/>
                  </a:lnTo>
                  <a:lnTo>
                    <a:pt x="160" y="91"/>
                  </a:lnTo>
                  <a:lnTo>
                    <a:pt x="159" y="91"/>
                  </a:lnTo>
                  <a:lnTo>
                    <a:pt x="160" y="89"/>
                  </a:lnTo>
                  <a:lnTo>
                    <a:pt x="160" y="86"/>
                  </a:lnTo>
                  <a:lnTo>
                    <a:pt x="160" y="84"/>
                  </a:lnTo>
                  <a:lnTo>
                    <a:pt x="158" y="83"/>
                  </a:lnTo>
                  <a:lnTo>
                    <a:pt x="164" y="82"/>
                  </a:lnTo>
                  <a:lnTo>
                    <a:pt x="169" y="78"/>
                  </a:lnTo>
                  <a:lnTo>
                    <a:pt x="172" y="74"/>
                  </a:lnTo>
                  <a:lnTo>
                    <a:pt x="174" y="68"/>
                  </a:lnTo>
                  <a:lnTo>
                    <a:pt x="170" y="70"/>
                  </a:lnTo>
                  <a:lnTo>
                    <a:pt x="167" y="73"/>
                  </a:lnTo>
                  <a:lnTo>
                    <a:pt x="162" y="74"/>
                  </a:lnTo>
                  <a:lnTo>
                    <a:pt x="158" y="74"/>
                  </a:lnTo>
                  <a:lnTo>
                    <a:pt x="162" y="71"/>
                  </a:lnTo>
                  <a:lnTo>
                    <a:pt x="166" y="68"/>
                  </a:lnTo>
                  <a:lnTo>
                    <a:pt x="168" y="66"/>
                  </a:lnTo>
                  <a:lnTo>
                    <a:pt x="169" y="63"/>
                  </a:lnTo>
                  <a:lnTo>
                    <a:pt x="167" y="64"/>
                  </a:lnTo>
                  <a:lnTo>
                    <a:pt x="163" y="66"/>
                  </a:lnTo>
                  <a:lnTo>
                    <a:pt x="161" y="66"/>
                  </a:lnTo>
                  <a:lnTo>
                    <a:pt x="159" y="66"/>
                  </a:lnTo>
                  <a:lnTo>
                    <a:pt x="158" y="64"/>
                  </a:lnTo>
                  <a:lnTo>
                    <a:pt x="156" y="62"/>
                  </a:lnTo>
                  <a:lnTo>
                    <a:pt x="155" y="61"/>
                  </a:lnTo>
                  <a:lnTo>
                    <a:pt x="154" y="60"/>
                  </a:lnTo>
                  <a:lnTo>
                    <a:pt x="156" y="55"/>
                  </a:lnTo>
                  <a:lnTo>
                    <a:pt x="159" y="51"/>
                  </a:lnTo>
                  <a:lnTo>
                    <a:pt x="160" y="47"/>
                  </a:lnTo>
                  <a:lnTo>
                    <a:pt x="160" y="45"/>
                  </a:lnTo>
                  <a:lnTo>
                    <a:pt x="159" y="44"/>
                  </a:lnTo>
                  <a:lnTo>
                    <a:pt x="156" y="44"/>
                  </a:lnTo>
                  <a:lnTo>
                    <a:pt x="155" y="43"/>
                  </a:lnTo>
                  <a:lnTo>
                    <a:pt x="154" y="40"/>
                  </a:lnTo>
                  <a:lnTo>
                    <a:pt x="158" y="39"/>
                  </a:lnTo>
                  <a:lnTo>
                    <a:pt x="160" y="38"/>
                  </a:lnTo>
                  <a:lnTo>
                    <a:pt x="162" y="37"/>
                  </a:lnTo>
                  <a:lnTo>
                    <a:pt x="163" y="36"/>
                  </a:lnTo>
                  <a:lnTo>
                    <a:pt x="159" y="35"/>
                  </a:lnTo>
                  <a:lnTo>
                    <a:pt x="155" y="33"/>
                  </a:lnTo>
                  <a:lnTo>
                    <a:pt x="152" y="32"/>
                  </a:lnTo>
                  <a:lnTo>
                    <a:pt x="149" y="30"/>
                  </a:lnTo>
                  <a:lnTo>
                    <a:pt x="152" y="29"/>
                  </a:lnTo>
                  <a:lnTo>
                    <a:pt x="154" y="26"/>
                  </a:lnTo>
                  <a:lnTo>
                    <a:pt x="156" y="25"/>
                  </a:lnTo>
                  <a:lnTo>
                    <a:pt x="158" y="25"/>
                  </a:lnTo>
                  <a:lnTo>
                    <a:pt x="158" y="24"/>
                  </a:lnTo>
                  <a:lnTo>
                    <a:pt x="158" y="23"/>
                  </a:lnTo>
                  <a:lnTo>
                    <a:pt x="158" y="22"/>
                  </a:lnTo>
                  <a:lnTo>
                    <a:pt x="156" y="23"/>
                  </a:lnTo>
                  <a:lnTo>
                    <a:pt x="155" y="23"/>
                  </a:lnTo>
                  <a:lnTo>
                    <a:pt x="154" y="23"/>
                  </a:lnTo>
                  <a:lnTo>
                    <a:pt x="153" y="24"/>
                  </a:lnTo>
                  <a:lnTo>
                    <a:pt x="151" y="24"/>
                  </a:lnTo>
                  <a:lnTo>
                    <a:pt x="149" y="25"/>
                  </a:lnTo>
                  <a:lnTo>
                    <a:pt x="148" y="25"/>
                  </a:lnTo>
                  <a:lnTo>
                    <a:pt x="148" y="24"/>
                  </a:lnTo>
                  <a:lnTo>
                    <a:pt x="149" y="23"/>
                  </a:lnTo>
                  <a:lnTo>
                    <a:pt x="149" y="22"/>
                  </a:lnTo>
                  <a:lnTo>
                    <a:pt x="149" y="21"/>
                  </a:lnTo>
                  <a:lnTo>
                    <a:pt x="148" y="22"/>
                  </a:lnTo>
                  <a:lnTo>
                    <a:pt x="146" y="22"/>
                  </a:lnTo>
                  <a:lnTo>
                    <a:pt x="145" y="22"/>
                  </a:lnTo>
                  <a:lnTo>
                    <a:pt x="144" y="22"/>
                  </a:lnTo>
                  <a:lnTo>
                    <a:pt x="141" y="20"/>
                  </a:lnTo>
                  <a:lnTo>
                    <a:pt x="137" y="17"/>
                  </a:lnTo>
                  <a:lnTo>
                    <a:pt x="132" y="14"/>
                  </a:lnTo>
                  <a:lnTo>
                    <a:pt x="130" y="13"/>
                  </a:lnTo>
                  <a:lnTo>
                    <a:pt x="128" y="13"/>
                  </a:lnTo>
                  <a:lnTo>
                    <a:pt x="126" y="13"/>
                  </a:lnTo>
                  <a:lnTo>
                    <a:pt x="124" y="12"/>
                  </a:lnTo>
                  <a:lnTo>
                    <a:pt x="122" y="10"/>
                  </a:lnTo>
                  <a:lnTo>
                    <a:pt x="121" y="8"/>
                  </a:lnTo>
                  <a:lnTo>
                    <a:pt x="118" y="7"/>
                  </a:lnTo>
                  <a:lnTo>
                    <a:pt x="116" y="5"/>
                  </a:lnTo>
                  <a:lnTo>
                    <a:pt x="114" y="3"/>
                  </a:lnTo>
                  <a:lnTo>
                    <a:pt x="109" y="3"/>
                  </a:lnTo>
                  <a:lnTo>
                    <a:pt x="102" y="1"/>
                  </a:lnTo>
                  <a:lnTo>
                    <a:pt x="94" y="0"/>
                  </a:lnTo>
                  <a:lnTo>
                    <a:pt x="90" y="0"/>
                  </a:lnTo>
                  <a:lnTo>
                    <a:pt x="86" y="0"/>
                  </a:lnTo>
                  <a:lnTo>
                    <a:pt x="83" y="1"/>
                  </a:lnTo>
                  <a:lnTo>
                    <a:pt x="80" y="2"/>
                  </a:lnTo>
                  <a:lnTo>
                    <a:pt x="78" y="3"/>
                  </a:lnTo>
                  <a:lnTo>
                    <a:pt x="76" y="1"/>
                  </a:lnTo>
                  <a:lnTo>
                    <a:pt x="70" y="1"/>
                  </a:lnTo>
                  <a:lnTo>
                    <a:pt x="63" y="3"/>
                  </a:lnTo>
                  <a:lnTo>
                    <a:pt x="60" y="6"/>
                  </a:lnTo>
                  <a:lnTo>
                    <a:pt x="59" y="7"/>
                  </a:lnTo>
                  <a:lnTo>
                    <a:pt x="57" y="7"/>
                  </a:lnTo>
                  <a:lnTo>
                    <a:pt x="55" y="7"/>
                  </a:lnTo>
                  <a:lnTo>
                    <a:pt x="54" y="7"/>
                  </a:lnTo>
                  <a:lnTo>
                    <a:pt x="52" y="5"/>
                  </a:lnTo>
                  <a:lnTo>
                    <a:pt x="47" y="3"/>
                  </a:lnTo>
                  <a:lnTo>
                    <a:pt x="42" y="5"/>
                  </a:lnTo>
                  <a:lnTo>
                    <a:pt x="40" y="5"/>
                  </a:lnTo>
                  <a:lnTo>
                    <a:pt x="41" y="6"/>
                  </a:lnTo>
                  <a:lnTo>
                    <a:pt x="44" y="9"/>
                  </a:lnTo>
                  <a:lnTo>
                    <a:pt x="45" y="12"/>
                  </a:lnTo>
                  <a:lnTo>
                    <a:pt x="44" y="14"/>
                  </a:lnTo>
                  <a:lnTo>
                    <a:pt x="40" y="15"/>
                  </a:lnTo>
                  <a:lnTo>
                    <a:pt x="34" y="18"/>
                  </a:lnTo>
                  <a:lnTo>
                    <a:pt x="30" y="21"/>
                  </a:lnTo>
                  <a:lnTo>
                    <a:pt x="27" y="23"/>
                  </a:lnTo>
                  <a:lnTo>
                    <a:pt x="25" y="25"/>
                  </a:lnTo>
                  <a:lnTo>
                    <a:pt x="24" y="29"/>
                  </a:lnTo>
                  <a:lnTo>
                    <a:pt x="23" y="32"/>
                  </a:lnTo>
                  <a:lnTo>
                    <a:pt x="22" y="35"/>
                  </a:lnTo>
                  <a:lnTo>
                    <a:pt x="22" y="36"/>
                  </a:lnTo>
                  <a:lnTo>
                    <a:pt x="22" y="38"/>
                  </a:lnTo>
                  <a:lnTo>
                    <a:pt x="22" y="39"/>
                  </a:lnTo>
                  <a:lnTo>
                    <a:pt x="22" y="41"/>
                  </a:lnTo>
                  <a:lnTo>
                    <a:pt x="16" y="46"/>
                  </a:lnTo>
                  <a:lnTo>
                    <a:pt x="11" y="52"/>
                  </a:lnTo>
                  <a:lnTo>
                    <a:pt x="10" y="59"/>
                  </a:lnTo>
                  <a:lnTo>
                    <a:pt x="10" y="68"/>
                  </a:lnTo>
                  <a:lnTo>
                    <a:pt x="9" y="73"/>
                  </a:lnTo>
                  <a:lnTo>
                    <a:pt x="7" y="75"/>
                  </a:lnTo>
                  <a:lnTo>
                    <a:pt x="3" y="76"/>
                  </a:lnTo>
                  <a:lnTo>
                    <a:pt x="0" y="76"/>
                  </a:lnTo>
                  <a:lnTo>
                    <a:pt x="1" y="77"/>
                  </a:lnTo>
                  <a:lnTo>
                    <a:pt x="3" y="78"/>
                  </a:lnTo>
                  <a:lnTo>
                    <a:pt x="4" y="78"/>
                  </a:lnTo>
                  <a:lnTo>
                    <a:pt x="6" y="78"/>
                  </a:lnTo>
                  <a:lnTo>
                    <a:pt x="6" y="81"/>
                  </a:lnTo>
                  <a:lnTo>
                    <a:pt x="6" y="82"/>
                  </a:lnTo>
                  <a:lnTo>
                    <a:pt x="6" y="84"/>
                  </a:lnTo>
                  <a:lnTo>
                    <a:pt x="7" y="85"/>
                  </a:lnTo>
                  <a:lnTo>
                    <a:pt x="8" y="87"/>
                  </a:lnTo>
                  <a:lnTo>
                    <a:pt x="9" y="92"/>
                  </a:lnTo>
                  <a:lnTo>
                    <a:pt x="10" y="96"/>
                  </a:lnTo>
                  <a:lnTo>
                    <a:pt x="13" y="98"/>
                  </a:lnTo>
                  <a:lnTo>
                    <a:pt x="14" y="100"/>
                  </a:lnTo>
                  <a:lnTo>
                    <a:pt x="15" y="102"/>
                  </a:lnTo>
                  <a:lnTo>
                    <a:pt x="14" y="106"/>
                  </a:lnTo>
                  <a:lnTo>
                    <a:pt x="11" y="107"/>
                  </a:lnTo>
                  <a:lnTo>
                    <a:pt x="14" y="109"/>
                  </a:lnTo>
                  <a:lnTo>
                    <a:pt x="16" y="112"/>
                  </a:lnTo>
                  <a:lnTo>
                    <a:pt x="18" y="115"/>
                  </a:lnTo>
                  <a:lnTo>
                    <a:pt x="21" y="1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3" name="Freeform 436"/>
            <p:cNvSpPr>
              <a:spLocks/>
            </p:cNvSpPr>
            <p:nvPr/>
          </p:nvSpPr>
          <p:spPr bwMode="auto">
            <a:xfrm>
              <a:off x="5254" y="2723"/>
              <a:ext cx="10" cy="8"/>
            </a:xfrm>
            <a:custGeom>
              <a:avLst/>
              <a:gdLst>
                <a:gd name="T0" fmla="*/ 0 w 19"/>
                <a:gd name="T1" fmla="*/ 1 h 15"/>
                <a:gd name="T2" fmla="*/ 1 w 19"/>
                <a:gd name="T3" fmla="*/ 1 h 15"/>
                <a:gd name="T4" fmla="*/ 1 w 19"/>
                <a:gd name="T5" fmla="*/ 1 h 15"/>
                <a:gd name="T6" fmla="*/ 1 w 19"/>
                <a:gd name="T7" fmla="*/ 1 h 15"/>
                <a:gd name="T8" fmla="*/ 1 w 19"/>
                <a:gd name="T9" fmla="*/ 0 h 15"/>
                <a:gd name="T10" fmla="*/ 1 w 19"/>
                <a:gd name="T11" fmla="*/ 0 h 15"/>
                <a:gd name="T12" fmla="*/ 1 w 19"/>
                <a:gd name="T13" fmla="*/ 1 h 15"/>
                <a:gd name="T14" fmla="*/ 1 w 19"/>
                <a:gd name="T15" fmla="*/ 1 h 15"/>
                <a:gd name="T16" fmla="*/ 1 w 19"/>
                <a:gd name="T17" fmla="*/ 1 h 15"/>
                <a:gd name="T18" fmla="*/ 1 w 19"/>
                <a:gd name="T19" fmla="*/ 1 h 15"/>
                <a:gd name="T20" fmla="*/ 1 w 19"/>
                <a:gd name="T21" fmla="*/ 1 h 15"/>
                <a:gd name="T22" fmla="*/ 1 w 19"/>
                <a:gd name="T23" fmla="*/ 1 h 15"/>
                <a:gd name="T24" fmla="*/ 0 w 19"/>
                <a:gd name="T25" fmla="*/ 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5"/>
                <a:gd name="T41" fmla="*/ 19 w 19"/>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5">
                  <a:moveTo>
                    <a:pt x="0" y="15"/>
                  </a:moveTo>
                  <a:lnTo>
                    <a:pt x="3" y="9"/>
                  </a:lnTo>
                  <a:lnTo>
                    <a:pt x="8" y="4"/>
                  </a:lnTo>
                  <a:lnTo>
                    <a:pt x="14" y="2"/>
                  </a:lnTo>
                  <a:lnTo>
                    <a:pt x="19" y="0"/>
                  </a:lnTo>
                  <a:lnTo>
                    <a:pt x="19" y="1"/>
                  </a:lnTo>
                  <a:lnTo>
                    <a:pt x="19" y="2"/>
                  </a:lnTo>
                  <a:lnTo>
                    <a:pt x="19" y="3"/>
                  </a:lnTo>
                  <a:lnTo>
                    <a:pt x="12" y="4"/>
                  </a:lnTo>
                  <a:lnTo>
                    <a:pt x="7" y="8"/>
                  </a:lnTo>
                  <a:lnTo>
                    <a:pt x="2" y="11"/>
                  </a:lnTo>
                  <a:lnTo>
                    <a:pt x="0"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4" name="Freeform 437"/>
            <p:cNvSpPr>
              <a:spLocks/>
            </p:cNvSpPr>
            <p:nvPr/>
          </p:nvSpPr>
          <p:spPr bwMode="auto">
            <a:xfrm>
              <a:off x="5271" y="2707"/>
              <a:ext cx="10" cy="11"/>
            </a:xfrm>
            <a:custGeom>
              <a:avLst/>
              <a:gdLst>
                <a:gd name="T0" fmla="*/ 0 w 21"/>
                <a:gd name="T1" fmla="*/ 1 h 20"/>
                <a:gd name="T2" fmla="*/ 0 w 21"/>
                <a:gd name="T3" fmla="*/ 1 h 20"/>
                <a:gd name="T4" fmla="*/ 0 w 21"/>
                <a:gd name="T5" fmla="*/ 1 h 20"/>
                <a:gd name="T6" fmla="*/ 0 w 21"/>
                <a:gd name="T7" fmla="*/ 1 h 20"/>
                <a:gd name="T8" fmla="*/ 0 w 21"/>
                <a:gd name="T9" fmla="*/ 1 h 20"/>
                <a:gd name="T10" fmla="*/ 0 w 21"/>
                <a:gd name="T11" fmla="*/ 1 h 20"/>
                <a:gd name="T12" fmla="*/ 0 w 21"/>
                <a:gd name="T13" fmla="*/ 1 h 20"/>
                <a:gd name="T14" fmla="*/ 0 w 21"/>
                <a:gd name="T15" fmla="*/ 1 h 20"/>
                <a:gd name="T16" fmla="*/ 0 w 21"/>
                <a:gd name="T17" fmla="*/ 1 h 20"/>
                <a:gd name="T18" fmla="*/ 0 w 21"/>
                <a:gd name="T19" fmla="*/ 1 h 20"/>
                <a:gd name="T20" fmla="*/ 0 w 21"/>
                <a:gd name="T21" fmla="*/ 1 h 20"/>
                <a:gd name="T22" fmla="*/ 0 w 21"/>
                <a:gd name="T23" fmla="*/ 1 h 20"/>
                <a:gd name="T24" fmla="*/ 0 w 21"/>
                <a:gd name="T25" fmla="*/ 0 h 20"/>
                <a:gd name="T26" fmla="*/ 0 w 21"/>
                <a:gd name="T27" fmla="*/ 0 h 20"/>
                <a:gd name="T28" fmla="*/ 0 w 21"/>
                <a:gd name="T29" fmla="*/ 1 h 20"/>
                <a:gd name="T30" fmla="*/ 0 w 21"/>
                <a:gd name="T31" fmla="*/ 1 h 20"/>
                <a:gd name="T32" fmla="*/ 0 w 21"/>
                <a:gd name="T33" fmla="*/ 1 h 20"/>
                <a:gd name="T34" fmla="*/ 0 w 21"/>
                <a:gd name="T35" fmla="*/ 1 h 20"/>
                <a:gd name="T36" fmla="*/ 0 w 21"/>
                <a:gd name="T37" fmla="*/ 1 h 20"/>
                <a:gd name="T38" fmla="*/ 0 w 21"/>
                <a:gd name="T39" fmla="*/ 1 h 20"/>
                <a:gd name="T40" fmla="*/ 0 w 21"/>
                <a:gd name="T41" fmla="*/ 1 h 20"/>
                <a:gd name="T42" fmla="*/ 0 w 21"/>
                <a:gd name="T43" fmla="*/ 1 h 20"/>
                <a:gd name="T44" fmla="*/ 0 w 21"/>
                <a:gd name="T45" fmla="*/ 1 h 20"/>
                <a:gd name="T46" fmla="*/ 0 w 21"/>
                <a:gd name="T47" fmla="*/ 1 h 20"/>
                <a:gd name="T48" fmla="*/ 0 w 21"/>
                <a:gd name="T49" fmla="*/ 1 h 20"/>
                <a:gd name="T50" fmla="*/ 0 w 21"/>
                <a:gd name="T51" fmla="*/ 1 h 20"/>
                <a:gd name="T52" fmla="*/ 0 w 21"/>
                <a:gd name="T53" fmla="*/ 1 h 20"/>
                <a:gd name="T54" fmla="*/ 0 w 21"/>
                <a:gd name="T55" fmla="*/ 1 h 20"/>
                <a:gd name="T56" fmla="*/ 0 w 21"/>
                <a:gd name="T57" fmla="*/ 1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5" y="12"/>
                  </a:moveTo>
                  <a:lnTo>
                    <a:pt x="5" y="11"/>
                  </a:lnTo>
                  <a:lnTo>
                    <a:pt x="4" y="10"/>
                  </a:lnTo>
                  <a:lnTo>
                    <a:pt x="2" y="9"/>
                  </a:lnTo>
                  <a:lnTo>
                    <a:pt x="0" y="9"/>
                  </a:lnTo>
                  <a:lnTo>
                    <a:pt x="2" y="8"/>
                  </a:lnTo>
                  <a:lnTo>
                    <a:pt x="5" y="8"/>
                  </a:lnTo>
                  <a:lnTo>
                    <a:pt x="7" y="6"/>
                  </a:lnTo>
                  <a:lnTo>
                    <a:pt x="9" y="6"/>
                  </a:lnTo>
                  <a:lnTo>
                    <a:pt x="9" y="4"/>
                  </a:lnTo>
                  <a:lnTo>
                    <a:pt x="8" y="3"/>
                  </a:lnTo>
                  <a:lnTo>
                    <a:pt x="7" y="1"/>
                  </a:lnTo>
                  <a:lnTo>
                    <a:pt x="6" y="0"/>
                  </a:lnTo>
                  <a:lnTo>
                    <a:pt x="9" y="0"/>
                  </a:lnTo>
                  <a:lnTo>
                    <a:pt x="12" y="1"/>
                  </a:lnTo>
                  <a:lnTo>
                    <a:pt x="15" y="3"/>
                  </a:lnTo>
                  <a:lnTo>
                    <a:pt x="16" y="5"/>
                  </a:lnTo>
                  <a:lnTo>
                    <a:pt x="17" y="9"/>
                  </a:lnTo>
                  <a:lnTo>
                    <a:pt x="19" y="12"/>
                  </a:lnTo>
                  <a:lnTo>
                    <a:pt x="20" y="17"/>
                  </a:lnTo>
                  <a:lnTo>
                    <a:pt x="21" y="20"/>
                  </a:lnTo>
                  <a:lnTo>
                    <a:pt x="19" y="19"/>
                  </a:lnTo>
                  <a:lnTo>
                    <a:pt x="15" y="17"/>
                  </a:lnTo>
                  <a:lnTo>
                    <a:pt x="13" y="16"/>
                  </a:lnTo>
                  <a:lnTo>
                    <a:pt x="10" y="14"/>
                  </a:lnTo>
                  <a:lnTo>
                    <a:pt x="9" y="13"/>
                  </a:lnTo>
                  <a:lnTo>
                    <a:pt x="7" y="13"/>
                  </a:lnTo>
                  <a:lnTo>
                    <a:pt x="6" y="13"/>
                  </a:lnTo>
                  <a:lnTo>
                    <a:pt x="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5" name="Freeform 438"/>
            <p:cNvSpPr>
              <a:spLocks/>
            </p:cNvSpPr>
            <p:nvPr/>
          </p:nvSpPr>
          <p:spPr bwMode="auto">
            <a:xfrm>
              <a:off x="5257" y="2714"/>
              <a:ext cx="22" cy="9"/>
            </a:xfrm>
            <a:custGeom>
              <a:avLst/>
              <a:gdLst>
                <a:gd name="T0" fmla="*/ 0 w 43"/>
                <a:gd name="T1" fmla="*/ 0 h 20"/>
                <a:gd name="T2" fmla="*/ 1 w 43"/>
                <a:gd name="T3" fmla="*/ 0 h 20"/>
                <a:gd name="T4" fmla="*/ 1 w 43"/>
                <a:gd name="T5" fmla="*/ 0 h 20"/>
                <a:gd name="T6" fmla="*/ 1 w 43"/>
                <a:gd name="T7" fmla="*/ 0 h 20"/>
                <a:gd name="T8" fmla="*/ 1 w 43"/>
                <a:gd name="T9" fmla="*/ 0 h 20"/>
                <a:gd name="T10" fmla="*/ 1 w 43"/>
                <a:gd name="T11" fmla="*/ 0 h 20"/>
                <a:gd name="T12" fmla="*/ 1 w 43"/>
                <a:gd name="T13" fmla="*/ 0 h 20"/>
                <a:gd name="T14" fmla="*/ 1 w 43"/>
                <a:gd name="T15" fmla="*/ 0 h 20"/>
                <a:gd name="T16" fmla="*/ 1 w 43"/>
                <a:gd name="T17" fmla="*/ 0 h 20"/>
                <a:gd name="T18" fmla="*/ 1 w 43"/>
                <a:gd name="T19" fmla="*/ 0 h 20"/>
                <a:gd name="T20" fmla="*/ 1 w 43"/>
                <a:gd name="T21" fmla="*/ 0 h 20"/>
                <a:gd name="T22" fmla="*/ 1 w 43"/>
                <a:gd name="T23" fmla="*/ 0 h 20"/>
                <a:gd name="T24" fmla="*/ 1 w 43"/>
                <a:gd name="T25" fmla="*/ 0 h 20"/>
                <a:gd name="T26" fmla="*/ 1 w 43"/>
                <a:gd name="T27" fmla="*/ 0 h 20"/>
                <a:gd name="T28" fmla="*/ 1 w 43"/>
                <a:gd name="T29" fmla="*/ 0 h 20"/>
                <a:gd name="T30" fmla="*/ 1 w 43"/>
                <a:gd name="T31" fmla="*/ 0 h 20"/>
                <a:gd name="T32" fmla="*/ 1 w 43"/>
                <a:gd name="T33" fmla="*/ 0 h 20"/>
                <a:gd name="T34" fmla="*/ 1 w 43"/>
                <a:gd name="T35" fmla="*/ 0 h 20"/>
                <a:gd name="T36" fmla="*/ 1 w 43"/>
                <a:gd name="T37" fmla="*/ 0 h 20"/>
                <a:gd name="T38" fmla="*/ 1 w 43"/>
                <a:gd name="T39" fmla="*/ 0 h 20"/>
                <a:gd name="T40" fmla="*/ 1 w 43"/>
                <a:gd name="T41" fmla="*/ 0 h 20"/>
                <a:gd name="T42" fmla="*/ 1 w 43"/>
                <a:gd name="T43" fmla="*/ 0 h 20"/>
                <a:gd name="T44" fmla="*/ 1 w 43"/>
                <a:gd name="T45" fmla="*/ 0 h 20"/>
                <a:gd name="T46" fmla="*/ 1 w 43"/>
                <a:gd name="T47" fmla="*/ 0 h 20"/>
                <a:gd name="T48" fmla="*/ 1 w 43"/>
                <a:gd name="T49" fmla="*/ 0 h 20"/>
                <a:gd name="T50" fmla="*/ 1 w 43"/>
                <a:gd name="T51" fmla="*/ 0 h 20"/>
                <a:gd name="T52" fmla="*/ 1 w 43"/>
                <a:gd name="T53" fmla="*/ 0 h 20"/>
                <a:gd name="T54" fmla="*/ 1 w 43"/>
                <a:gd name="T55" fmla="*/ 0 h 20"/>
                <a:gd name="T56" fmla="*/ 1 w 43"/>
                <a:gd name="T57" fmla="*/ 0 h 20"/>
                <a:gd name="T58" fmla="*/ 1 w 43"/>
                <a:gd name="T59" fmla="*/ 0 h 20"/>
                <a:gd name="T60" fmla="*/ 1 w 43"/>
                <a:gd name="T61" fmla="*/ 0 h 20"/>
                <a:gd name="T62" fmla="*/ 1 w 43"/>
                <a:gd name="T63" fmla="*/ 0 h 20"/>
                <a:gd name="T64" fmla="*/ 0 w 43"/>
                <a:gd name="T65" fmla="*/ 0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
                <a:gd name="T100" fmla="*/ 0 h 20"/>
                <a:gd name="T101" fmla="*/ 43 w 4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 h="20">
                  <a:moveTo>
                    <a:pt x="0" y="20"/>
                  </a:moveTo>
                  <a:lnTo>
                    <a:pt x="1" y="19"/>
                  </a:lnTo>
                  <a:lnTo>
                    <a:pt x="1" y="17"/>
                  </a:lnTo>
                  <a:lnTo>
                    <a:pt x="2" y="17"/>
                  </a:lnTo>
                  <a:lnTo>
                    <a:pt x="2" y="16"/>
                  </a:lnTo>
                  <a:lnTo>
                    <a:pt x="5" y="15"/>
                  </a:lnTo>
                  <a:lnTo>
                    <a:pt x="9" y="13"/>
                  </a:lnTo>
                  <a:lnTo>
                    <a:pt x="11" y="12"/>
                  </a:lnTo>
                  <a:lnTo>
                    <a:pt x="12" y="11"/>
                  </a:lnTo>
                  <a:lnTo>
                    <a:pt x="12" y="9"/>
                  </a:lnTo>
                  <a:lnTo>
                    <a:pt x="12" y="7"/>
                  </a:lnTo>
                  <a:lnTo>
                    <a:pt x="12" y="5"/>
                  </a:lnTo>
                  <a:lnTo>
                    <a:pt x="13" y="4"/>
                  </a:lnTo>
                  <a:lnTo>
                    <a:pt x="16" y="2"/>
                  </a:lnTo>
                  <a:lnTo>
                    <a:pt x="20" y="1"/>
                  </a:lnTo>
                  <a:lnTo>
                    <a:pt x="25" y="0"/>
                  </a:lnTo>
                  <a:lnTo>
                    <a:pt x="31" y="0"/>
                  </a:lnTo>
                  <a:lnTo>
                    <a:pt x="34" y="2"/>
                  </a:lnTo>
                  <a:lnTo>
                    <a:pt x="38" y="6"/>
                  </a:lnTo>
                  <a:lnTo>
                    <a:pt x="41" y="9"/>
                  </a:lnTo>
                  <a:lnTo>
                    <a:pt x="43" y="12"/>
                  </a:lnTo>
                  <a:lnTo>
                    <a:pt x="41" y="11"/>
                  </a:lnTo>
                  <a:lnTo>
                    <a:pt x="39" y="11"/>
                  </a:lnTo>
                  <a:lnTo>
                    <a:pt x="36" y="9"/>
                  </a:lnTo>
                  <a:lnTo>
                    <a:pt x="34" y="9"/>
                  </a:lnTo>
                  <a:lnTo>
                    <a:pt x="30" y="8"/>
                  </a:lnTo>
                  <a:lnTo>
                    <a:pt x="25" y="8"/>
                  </a:lnTo>
                  <a:lnTo>
                    <a:pt x="19" y="9"/>
                  </a:lnTo>
                  <a:lnTo>
                    <a:pt x="16" y="12"/>
                  </a:lnTo>
                  <a:lnTo>
                    <a:pt x="12" y="14"/>
                  </a:lnTo>
                  <a:lnTo>
                    <a:pt x="8" y="17"/>
                  </a:lnTo>
                  <a:lnTo>
                    <a:pt x="3" y="19"/>
                  </a:lnTo>
                  <a:lnTo>
                    <a:pt x="0"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6" name="Freeform 439"/>
            <p:cNvSpPr>
              <a:spLocks/>
            </p:cNvSpPr>
            <p:nvPr/>
          </p:nvSpPr>
          <p:spPr bwMode="auto">
            <a:xfrm>
              <a:off x="5273" y="2703"/>
              <a:ext cx="33" cy="19"/>
            </a:xfrm>
            <a:custGeom>
              <a:avLst/>
              <a:gdLst>
                <a:gd name="T0" fmla="*/ 1 w 66"/>
                <a:gd name="T1" fmla="*/ 1 h 38"/>
                <a:gd name="T2" fmla="*/ 1 w 66"/>
                <a:gd name="T3" fmla="*/ 1 h 38"/>
                <a:gd name="T4" fmla="*/ 1 w 66"/>
                <a:gd name="T5" fmla="*/ 1 h 38"/>
                <a:gd name="T6" fmla="*/ 1 w 66"/>
                <a:gd name="T7" fmla="*/ 1 h 38"/>
                <a:gd name="T8" fmla="*/ 1 w 66"/>
                <a:gd name="T9" fmla="*/ 1 h 38"/>
                <a:gd name="T10" fmla="*/ 1 w 66"/>
                <a:gd name="T11" fmla="*/ 1 h 38"/>
                <a:gd name="T12" fmla="*/ 1 w 66"/>
                <a:gd name="T13" fmla="*/ 1 h 38"/>
                <a:gd name="T14" fmla="*/ 1 w 66"/>
                <a:gd name="T15" fmla="*/ 1 h 38"/>
                <a:gd name="T16" fmla="*/ 1 w 66"/>
                <a:gd name="T17" fmla="*/ 1 h 38"/>
                <a:gd name="T18" fmla="*/ 1 w 66"/>
                <a:gd name="T19" fmla="*/ 1 h 38"/>
                <a:gd name="T20" fmla="*/ 1 w 66"/>
                <a:gd name="T21" fmla="*/ 1 h 38"/>
                <a:gd name="T22" fmla="*/ 1 w 66"/>
                <a:gd name="T23" fmla="*/ 1 h 38"/>
                <a:gd name="T24" fmla="*/ 1 w 66"/>
                <a:gd name="T25" fmla="*/ 1 h 38"/>
                <a:gd name="T26" fmla="*/ 1 w 66"/>
                <a:gd name="T27" fmla="*/ 1 h 38"/>
                <a:gd name="T28" fmla="*/ 1 w 66"/>
                <a:gd name="T29" fmla="*/ 1 h 38"/>
                <a:gd name="T30" fmla="*/ 1 w 66"/>
                <a:gd name="T31" fmla="*/ 1 h 38"/>
                <a:gd name="T32" fmla="*/ 1 w 66"/>
                <a:gd name="T33" fmla="*/ 1 h 38"/>
                <a:gd name="T34" fmla="*/ 1 w 66"/>
                <a:gd name="T35" fmla="*/ 1 h 38"/>
                <a:gd name="T36" fmla="*/ 1 w 66"/>
                <a:gd name="T37" fmla="*/ 1 h 38"/>
                <a:gd name="T38" fmla="*/ 1 w 66"/>
                <a:gd name="T39" fmla="*/ 1 h 38"/>
                <a:gd name="T40" fmla="*/ 1 w 66"/>
                <a:gd name="T41" fmla="*/ 1 h 38"/>
                <a:gd name="T42" fmla="*/ 1 w 66"/>
                <a:gd name="T43" fmla="*/ 1 h 38"/>
                <a:gd name="T44" fmla="*/ 1 w 66"/>
                <a:gd name="T45" fmla="*/ 1 h 38"/>
                <a:gd name="T46" fmla="*/ 1 w 66"/>
                <a:gd name="T47" fmla="*/ 1 h 38"/>
                <a:gd name="T48" fmla="*/ 1 w 66"/>
                <a:gd name="T49" fmla="*/ 1 h 38"/>
                <a:gd name="T50" fmla="*/ 1 w 66"/>
                <a:gd name="T51" fmla="*/ 1 h 38"/>
                <a:gd name="T52" fmla="*/ 1 w 66"/>
                <a:gd name="T53" fmla="*/ 1 h 38"/>
                <a:gd name="T54" fmla="*/ 1 w 66"/>
                <a:gd name="T55" fmla="*/ 1 h 38"/>
                <a:gd name="T56" fmla="*/ 1 w 66"/>
                <a:gd name="T57" fmla="*/ 1 h 38"/>
                <a:gd name="T58" fmla="*/ 1 w 66"/>
                <a:gd name="T59" fmla="*/ 1 h 38"/>
                <a:gd name="T60" fmla="*/ 1 w 66"/>
                <a:gd name="T61" fmla="*/ 1 h 38"/>
                <a:gd name="T62" fmla="*/ 1 w 66"/>
                <a:gd name="T63" fmla="*/ 1 h 38"/>
                <a:gd name="T64" fmla="*/ 1 w 66"/>
                <a:gd name="T65" fmla="*/ 1 h 38"/>
                <a:gd name="T66" fmla="*/ 1 w 66"/>
                <a:gd name="T67" fmla="*/ 1 h 38"/>
                <a:gd name="T68" fmla="*/ 1 w 66"/>
                <a:gd name="T69" fmla="*/ 1 h 38"/>
                <a:gd name="T70" fmla="*/ 1 w 66"/>
                <a:gd name="T71" fmla="*/ 1 h 38"/>
                <a:gd name="T72" fmla="*/ 1 w 66"/>
                <a:gd name="T73" fmla="*/ 1 h 38"/>
                <a:gd name="T74" fmla="*/ 1 w 66"/>
                <a:gd name="T75" fmla="*/ 1 h 38"/>
                <a:gd name="T76" fmla="*/ 1 w 66"/>
                <a:gd name="T77" fmla="*/ 1 h 38"/>
                <a:gd name="T78" fmla="*/ 1 w 66"/>
                <a:gd name="T79" fmla="*/ 1 h 38"/>
                <a:gd name="T80" fmla="*/ 1 w 66"/>
                <a:gd name="T81" fmla="*/ 1 h 38"/>
                <a:gd name="T82" fmla="*/ 1 w 66"/>
                <a:gd name="T83" fmla="*/ 1 h 38"/>
                <a:gd name="T84" fmla="*/ 1 w 66"/>
                <a:gd name="T85" fmla="*/ 1 h 38"/>
                <a:gd name="T86" fmla="*/ 1 w 66"/>
                <a:gd name="T87" fmla="*/ 1 h 38"/>
                <a:gd name="T88" fmla="*/ 0 w 66"/>
                <a:gd name="T89" fmla="*/ 1 h 38"/>
                <a:gd name="T90" fmla="*/ 1 w 66"/>
                <a:gd name="T91" fmla="*/ 1 h 38"/>
                <a:gd name="T92" fmla="*/ 1 w 66"/>
                <a:gd name="T93" fmla="*/ 1 h 38"/>
                <a:gd name="T94" fmla="*/ 1 w 66"/>
                <a:gd name="T95" fmla="*/ 0 h 38"/>
                <a:gd name="T96" fmla="*/ 1 w 66"/>
                <a:gd name="T97" fmla="*/ 0 h 38"/>
                <a:gd name="T98" fmla="*/ 1 w 66"/>
                <a:gd name="T99" fmla="*/ 0 h 38"/>
                <a:gd name="T100" fmla="*/ 1 w 66"/>
                <a:gd name="T101" fmla="*/ 1 h 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6"/>
                <a:gd name="T154" fmla="*/ 0 h 38"/>
                <a:gd name="T155" fmla="*/ 66 w 66"/>
                <a:gd name="T156" fmla="*/ 38 h 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6" h="38">
                  <a:moveTo>
                    <a:pt x="18" y="1"/>
                  </a:moveTo>
                  <a:lnTo>
                    <a:pt x="17" y="4"/>
                  </a:lnTo>
                  <a:lnTo>
                    <a:pt x="17" y="6"/>
                  </a:lnTo>
                  <a:lnTo>
                    <a:pt x="16" y="10"/>
                  </a:lnTo>
                  <a:lnTo>
                    <a:pt x="16" y="11"/>
                  </a:lnTo>
                  <a:lnTo>
                    <a:pt x="17" y="10"/>
                  </a:lnTo>
                  <a:lnTo>
                    <a:pt x="18" y="10"/>
                  </a:lnTo>
                  <a:lnTo>
                    <a:pt x="19" y="8"/>
                  </a:lnTo>
                  <a:lnTo>
                    <a:pt x="19" y="12"/>
                  </a:lnTo>
                  <a:lnTo>
                    <a:pt x="24" y="7"/>
                  </a:lnTo>
                  <a:lnTo>
                    <a:pt x="23" y="14"/>
                  </a:lnTo>
                  <a:lnTo>
                    <a:pt x="24" y="13"/>
                  </a:lnTo>
                  <a:lnTo>
                    <a:pt x="27" y="10"/>
                  </a:lnTo>
                  <a:lnTo>
                    <a:pt x="31" y="7"/>
                  </a:lnTo>
                  <a:lnTo>
                    <a:pt x="33" y="5"/>
                  </a:lnTo>
                  <a:lnTo>
                    <a:pt x="33" y="7"/>
                  </a:lnTo>
                  <a:lnTo>
                    <a:pt x="38" y="7"/>
                  </a:lnTo>
                  <a:lnTo>
                    <a:pt x="42" y="6"/>
                  </a:lnTo>
                  <a:lnTo>
                    <a:pt x="47" y="6"/>
                  </a:lnTo>
                  <a:lnTo>
                    <a:pt x="50" y="6"/>
                  </a:lnTo>
                  <a:lnTo>
                    <a:pt x="50" y="8"/>
                  </a:lnTo>
                  <a:lnTo>
                    <a:pt x="48" y="10"/>
                  </a:lnTo>
                  <a:lnTo>
                    <a:pt x="46" y="10"/>
                  </a:lnTo>
                  <a:lnTo>
                    <a:pt x="42" y="11"/>
                  </a:lnTo>
                  <a:lnTo>
                    <a:pt x="40" y="12"/>
                  </a:lnTo>
                  <a:lnTo>
                    <a:pt x="45" y="12"/>
                  </a:lnTo>
                  <a:lnTo>
                    <a:pt x="49" y="13"/>
                  </a:lnTo>
                  <a:lnTo>
                    <a:pt x="51" y="13"/>
                  </a:lnTo>
                  <a:lnTo>
                    <a:pt x="54" y="14"/>
                  </a:lnTo>
                  <a:lnTo>
                    <a:pt x="55" y="16"/>
                  </a:lnTo>
                  <a:lnTo>
                    <a:pt x="57" y="22"/>
                  </a:lnTo>
                  <a:lnTo>
                    <a:pt x="60" y="27"/>
                  </a:lnTo>
                  <a:lnTo>
                    <a:pt x="62" y="30"/>
                  </a:lnTo>
                  <a:lnTo>
                    <a:pt x="63" y="33"/>
                  </a:lnTo>
                  <a:lnTo>
                    <a:pt x="64" y="35"/>
                  </a:lnTo>
                  <a:lnTo>
                    <a:pt x="65" y="37"/>
                  </a:lnTo>
                  <a:lnTo>
                    <a:pt x="66" y="38"/>
                  </a:lnTo>
                  <a:lnTo>
                    <a:pt x="63" y="36"/>
                  </a:lnTo>
                  <a:lnTo>
                    <a:pt x="60" y="33"/>
                  </a:lnTo>
                  <a:lnTo>
                    <a:pt x="56" y="30"/>
                  </a:lnTo>
                  <a:lnTo>
                    <a:pt x="54" y="28"/>
                  </a:lnTo>
                  <a:lnTo>
                    <a:pt x="51" y="26"/>
                  </a:lnTo>
                  <a:lnTo>
                    <a:pt x="47" y="23"/>
                  </a:lnTo>
                  <a:lnTo>
                    <a:pt x="42" y="22"/>
                  </a:lnTo>
                  <a:lnTo>
                    <a:pt x="37" y="23"/>
                  </a:lnTo>
                  <a:lnTo>
                    <a:pt x="35" y="23"/>
                  </a:lnTo>
                  <a:lnTo>
                    <a:pt x="35" y="22"/>
                  </a:lnTo>
                  <a:lnTo>
                    <a:pt x="34" y="22"/>
                  </a:lnTo>
                  <a:lnTo>
                    <a:pt x="33" y="22"/>
                  </a:lnTo>
                  <a:lnTo>
                    <a:pt x="33" y="21"/>
                  </a:lnTo>
                  <a:lnTo>
                    <a:pt x="34" y="20"/>
                  </a:lnTo>
                  <a:lnTo>
                    <a:pt x="34" y="19"/>
                  </a:lnTo>
                  <a:lnTo>
                    <a:pt x="35" y="19"/>
                  </a:lnTo>
                  <a:lnTo>
                    <a:pt x="32" y="20"/>
                  </a:lnTo>
                  <a:lnTo>
                    <a:pt x="28" y="22"/>
                  </a:lnTo>
                  <a:lnTo>
                    <a:pt x="26" y="27"/>
                  </a:lnTo>
                  <a:lnTo>
                    <a:pt x="24" y="33"/>
                  </a:lnTo>
                  <a:lnTo>
                    <a:pt x="23" y="33"/>
                  </a:lnTo>
                  <a:lnTo>
                    <a:pt x="22" y="33"/>
                  </a:lnTo>
                  <a:lnTo>
                    <a:pt x="22" y="29"/>
                  </a:lnTo>
                  <a:lnTo>
                    <a:pt x="23" y="26"/>
                  </a:lnTo>
                  <a:lnTo>
                    <a:pt x="24" y="21"/>
                  </a:lnTo>
                  <a:lnTo>
                    <a:pt x="25" y="19"/>
                  </a:lnTo>
                  <a:lnTo>
                    <a:pt x="25" y="18"/>
                  </a:lnTo>
                  <a:lnTo>
                    <a:pt x="24" y="16"/>
                  </a:lnTo>
                  <a:lnTo>
                    <a:pt x="23" y="18"/>
                  </a:lnTo>
                  <a:lnTo>
                    <a:pt x="22" y="20"/>
                  </a:lnTo>
                  <a:lnTo>
                    <a:pt x="20" y="21"/>
                  </a:lnTo>
                  <a:lnTo>
                    <a:pt x="19" y="23"/>
                  </a:lnTo>
                  <a:lnTo>
                    <a:pt x="18" y="22"/>
                  </a:lnTo>
                  <a:lnTo>
                    <a:pt x="18" y="20"/>
                  </a:lnTo>
                  <a:lnTo>
                    <a:pt x="18" y="19"/>
                  </a:lnTo>
                  <a:lnTo>
                    <a:pt x="17" y="18"/>
                  </a:lnTo>
                  <a:lnTo>
                    <a:pt x="16" y="18"/>
                  </a:lnTo>
                  <a:lnTo>
                    <a:pt x="15" y="18"/>
                  </a:lnTo>
                  <a:lnTo>
                    <a:pt x="12" y="18"/>
                  </a:lnTo>
                  <a:lnTo>
                    <a:pt x="12" y="16"/>
                  </a:lnTo>
                  <a:lnTo>
                    <a:pt x="11" y="14"/>
                  </a:lnTo>
                  <a:lnTo>
                    <a:pt x="10" y="11"/>
                  </a:lnTo>
                  <a:lnTo>
                    <a:pt x="9" y="8"/>
                  </a:lnTo>
                  <a:lnTo>
                    <a:pt x="8" y="7"/>
                  </a:lnTo>
                  <a:lnTo>
                    <a:pt x="7" y="7"/>
                  </a:lnTo>
                  <a:lnTo>
                    <a:pt x="4" y="6"/>
                  </a:lnTo>
                  <a:lnTo>
                    <a:pt x="1" y="5"/>
                  </a:lnTo>
                  <a:lnTo>
                    <a:pt x="0" y="4"/>
                  </a:lnTo>
                  <a:lnTo>
                    <a:pt x="2" y="4"/>
                  </a:lnTo>
                  <a:lnTo>
                    <a:pt x="3" y="3"/>
                  </a:lnTo>
                  <a:lnTo>
                    <a:pt x="5" y="1"/>
                  </a:lnTo>
                  <a:lnTo>
                    <a:pt x="8" y="1"/>
                  </a:lnTo>
                  <a:lnTo>
                    <a:pt x="9" y="1"/>
                  </a:lnTo>
                  <a:lnTo>
                    <a:pt x="11" y="0"/>
                  </a:lnTo>
                  <a:lnTo>
                    <a:pt x="12" y="0"/>
                  </a:lnTo>
                  <a:lnTo>
                    <a:pt x="14" y="0"/>
                  </a:lnTo>
                  <a:lnTo>
                    <a:pt x="15" y="0"/>
                  </a:lnTo>
                  <a:lnTo>
                    <a:pt x="16" y="0"/>
                  </a:lnTo>
                  <a:lnTo>
                    <a:pt x="18" y="0"/>
                  </a:lnTo>
                  <a:lnTo>
                    <a:pt x="18"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7" name="Freeform 440"/>
            <p:cNvSpPr>
              <a:spLocks/>
            </p:cNvSpPr>
            <p:nvPr/>
          </p:nvSpPr>
          <p:spPr bwMode="auto">
            <a:xfrm>
              <a:off x="5273" y="2782"/>
              <a:ext cx="29" cy="47"/>
            </a:xfrm>
            <a:custGeom>
              <a:avLst/>
              <a:gdLst>
                <a:gd name="T0" fmla="*/ 1 w 57"/>
                <a:gd name="T1" fmla="*/ 1 h 93"/>
                <a:gd name="T2" fmla="*/ 1 w 57"/>
                <a:gd name="T3" fmla="*/ 1 h 93"/>
                <a:gd name="T4" fmla="*/ 1 w 57"/>
                <a:gd name="T5" fmla="*/ 1 h 93"/>
                <a:gd name="T6" fmla="*/ 1 w 57"/>
                <a:gd name="T7" fmla="*/ 1 h 93"/>
                <a:gd name="T8" fmla="*/ 1 w 57"/>
                <a:gd name="T9" fmla="*/ 1 h 93"/>
                <a:gd name="T10" fmla="*/ 1 w 57"/>
                <a:gd name="T11" fmla="*/ 1 h 93"/>
                <a:gd name="T12" fmla="*/ 1 w 57"/>
                <a:gd name="T13" fmla="*/ 1 h 93"/>
                <a:gd name="T14" fmla="*/ 1 w 57"/>
                <a:gd name="T15" fmla="*/ 1 h 93"/>
                <a:gd name="T16" fmla="*/ 1 w 57"/>
                <a:gd name="T17" fmla="*/ 1 h 93"/>
                <a:gd name="T18" fmla="*/ 1 w 57"/>
                <a:gd name="T19" fmla="*/ 1 h 93"/>
                <a:gd name="T20" fmla="*/ 1 w 57"/>
                <a:gd name="T21" fmla="*/ 1 h 93"/>
                <a:gd name="T22" fmla="*/ 1 w 57"/>
                <a:gd name="T23" fmla="*/ 1 h 93"/>
                <a:gd name="T24" fmla="*/ 1 w 57"/>
                <a:gd name="T25" fmla="*/ 1 h 93"/>
                <a:gd name="T26" fmla="*/ 1 w 57"/>
                <a:gd name="T27" fmla="*/ 1 h 93"/>
                <a:gd name="T28" fmla="*/ 1 w 57"/>
                <a:gd name="T29" fmla="*/ 1 h 93"/>
                <a:gd name="T30" fmla="*/ 1 w 57"/>
                <a:gd name="T31" fmla="*/ 1 h 93"/>
                <a:gd name="T32" fmla="*/ 1 w 57"/>
                <a:gd name="T33" fmla="*/ 1 h 93"/>
                <a:gd name="T34" fmla="*/ 1 w 57"/>
                <a:gd name="T35" fmla="*/ 1 h 93"/>
                <a:gd name="T36" fmla="*/ 1 w 57"/>
                <a:gd name="T37" fmla="*/ 1 h 93"/>
                <a:gd name="T38" fmla="*/ 1 w 57"/>
                <a:gd name="T39" fmla="*/ 1 h 93"/>
                <a:gd name="T40" fmla="*/ 1 w 57"/>
                <a:gd name="T41" fmla="*/ 1 h 93"/>
                <a:gd name="T42" fmla="*/ 1 w 57"/>
                <a:gd name="T43" fmla="*/ 1 h 93"/>
                <a:gd name="T44" fmla="*/ 1 w 57"/>
                <a:gd name="T45" fmla="*/ 1 h 93"/>
                <a:gd name="T46" fmla="*/ 1 w 57"/>
                <a:gd name="T47" fmla="*/ 1 h 93"/>
                <a:gd name="T48" fmla="*/ 1 w 57"/>
                <a:gd name="T49" fmla="*/ 1 h 93"/>
                <a:gd name="T50" fmla="*/ 1 w 57"/>
                <a:gd name="T51" fmla="*/ 1 h 93"/>
                <a:gd name="T52" fmla="*/ 1 w 57"/>
                <a:gd name="T53" fmla="*/ 1 h 93"/>
                <a:gd name="T54" fmla="*/ 1 w 57"/>
                <a:gd name="T55" fmla="*/ 1 h 93"/>
                <a:gd name="T56" fmla="*/ 0 w 57"/>
                <a:gd name="T57" fmla="*/ 1 h 93"/>
                <a:gd name="T58" fmla="*/ 1 w 57"/>
                <a:gd name="T59" fmla="*/ 1 h 93"/>
                <a:gd name="T60" fmla="*/ 1 w 57"/>
                <a:gd name="T61" fmla="*/ 1 h 93"/>
                <a:gd name="T62" fmla="*/ 1 w 57"/>
                <a:gd name="T63" fmla="*/ 1 h 93"/>
                <a:gd name="T64" fmla="*/ 1 w 57"/>
                <a:gd name="T65" fmla="*/ 1 h 93"/>
                <a:gd name="T66" fmla="*/ 1 w 57"/>
                <a:gd name="T67" fmla="*/ 1 h 93"/>
                <a:gd name="T68" fmla="*/ 1 w 57"/>
                <a:gd name="T69" fmla="*/ 1 h 93"/>
                <a:gd name="T70" fmla="*/ 1 w 57"/>
                <a:gd name="T71" fmla="*/ 1 h 93"/>
                <a:gd name="T72" fmla="*/ 1 w 57"/>
                <a:gd name="T73" fmla="*/ 1 h 93"/>
                <a:gd name="T74" fmla="*/ 1 w 57"/>
                <a:gd name="T75" fmla="*/ 1 h 93"/>
                <a:gd name="T76" fmla="*/ 1 w 57"/>
                <a:gd name="T77" fmla="*/ 1 h 93"/>
                <a:gd name="T78" fmla="*/ 1 w 57"/>
                <a:gd name="T79" fmla="*/ 1 h 93"/>
                <a:gd name="T80" fmla="*/ 1 w 57"/>
                <a:gd name="T81" fmla="*/ 1 h 93"/>
                <a:gd name="T82" fmla="*/ 1 w 57"/>
                <a:gd name="T83" fmla="*/ 0 h 93"/>
                <a:gd name="T84" fmla="*/ 1 w 57"/>
                <a:gd name="T85" fmla="*/ 1 h 93"/>
                <a:gd name="T86" fmla="*/ 1 w 57"/>
                <a:gd name="T87" fmla="*/ 1 h 93"/>
                <a:gd name="T88" fmla="*/ 1 w 57"/>
                <a:gd name="T89" fmla="*/ 1 h 93"/>
                <a:gd name="T90" fmla="*/ 1 w 57"/>
                <a:gd name="T91" fmla="*/ 1 h 93"/>
                <a:gd name="T92" fmla="*/ 1 w 57"/>
                <a:gd name="T93" fmla="*/ 1 h 93"/>
                <a:gd name="T94" fmla="*/ 1 w 57"/>
                <a:gd name="T95" fmla="*/ 1 h 93"/>
                <a:gd name="T96" fmla="*/ 1 w 57"/>
                <a:gd name="T97" fmla="*/ 1 h 93"/>
                <a:gd name="T98" fmla="*/ 1 w 57"/>
                <a:gd name="T99" fmla="*/ 1 h 93"/>
                <a:gd name="T100" fmla="*/ 1 w 57"/>
                <a:gd name="T101" fmla="*/ 1 h 93"/>
                <a:gd name="T102" fmla="*/ 1 w 57"/>
                <a:gd name="T103" fmla="*/ 1 h 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
                <a:gd name="T157" fmla="*/ 0 h 93"/>
                <a:gd name="T158" fmla="*/ 57 w 57"/>
                <a:gd name="T159" fmla="*/ 93 h 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 h="93">
                  <a:moveTo>
                    <a:pt x="56" y="27"/>
                  </a:moveTo>
                  <a:lnTo>
                    <a:pt x="56" y="28"/>
                  </a:lnTo>
                  <a:lnTo>
                    <a:pt x="56" y="29"/>
                  </a:lnTo>
                  <a:lnTo>
                    <a:pt x="56" y="31"/>
                  </a:lnTo>
                  <a:lnTo>
                    <a:pt x="57" y="32"/>
                  </a:lnTo>
                  <a:lnTo>
                    <a:pt x="56" y="35"/>
                  </a:lnTo>
                  <a:lnTo>
                    <a:pt x="55" y="39"/>
                  </a:lnTo>
                  <a:lnTo>
                    <a:pt x="55" y="44"/>
                  </a:lnTo>
                  <a:lnTo>
                    <a:pt x="55" y="50"/>
                  </a:lnTo>
                  <a:lnTo>
                    <a:pt x="53" y="58"/>
                  </a:lnTo>
                  <a:lnTo>
                    <a:pt x="46" y="70"/>
                  </a:lnTo>
                  <a:lnTo>
                    <a:pt x="38" y="84"/>
                  </a:lnTo>
                  <a:lnTo>
                    <a:pt x="32" y="93"/>
                  </a:lnTo>
                  <a:lnTo>
                    <a:pt x="33" y="89"/>
                  </a:lnTo>
                  <a:lnTo>
                    <a:pt x="34" y="84"/>
                  </a:lnTo>
                  <a:lnTo>
                    <a:pt x="35" y="81"/>
                  </a:lnTo>
                  <a:lnTo>
                    <a:pt x="37" y="78"/>
                  </a:lnTo>
                  <a:lnTo>
                    <a:pt x="35" y="77"/>
                  </a:lnTo>
                  <a:lnTo>
                    <a:pt x="34" y="76"/>
                  </a:lnTo>
                  <a:lnTo>
                    <a:pt x="33" y="75"/>
                  </a:lnTo>
                  <a:lnTo>
                    <a:pt x="32" y="75"/>
                  </a:lnTo>
                  <a:lnTo>
                    <a:pt x="33" y="74"/>
                  </a:lnTo>
                  <a:lnTo>
                    <a:pt x="33" y="71"/>
                  </a:lnTo>
                  <a:lnTo>
                    <a:pt x="33" y="70"/>
                  </a:lnTo>
                  <a:lnTo>
                    <a:pt x="32" y="69"/>
                  </a:lnTo>
                  <a:lnTo>
                    <a:pt x="30" y="68"/>
                  </a:lnTo>
                  <a:lnTo>
                    <a:pt x="26" y="66"/>
                  </a:lnTo>
                  <a:lnTo>
                    <a:pt x="22" y="63"/>
                  </a:lnTo>
                  <a:lnTo>
                    <a:pt x="19" y="60"/>
                  </a:lnTo>
                  <a:lnTo>
                    <a:pt x="18" y="57"/>
                  </a:lnTo>
                  <a:lnTo>
                    <a:pt x="17" y="53"/>
                  </a:lnTo>
                  <a:lnTo>
                    <a:pt x="16" y="50"/>
                  </a:lnTo>
                  <a:lnTo>
                    <a:pt x="15" y="46"/>
                  </a:lnTo>
                  <a:lnTo>
                    <a:pt x="14" y="44"/>
                  </a:lnTo>
                  <a:lnTo>
                    <a:pt x="14" y="42"/>
                  </a:lnTo>
                  <a:lnTo>
                    <a:pt x="12" y="39"/>
                  </a:lnTo>
                  <a:lnTo>
                    <a:pt x="12" y="37"/>
                  </a:lnTo>
                  <a:lnTo>
                    <a:pt x="11" y="34"/>
                  </a:lnTo>
                  <a:lnTo>
                    <a:pt x="10" y="29"/>
                  </a:lnTo>
                  <a:lnTo>
                    <a:pt x="7" y="24"/>
                  </a:lnTo>
                  <a:lnTo>
                    <a:pt x="3" y="22"/>
                  </a:lnTo>
                  <a:lnTo>
                    <a:pt x="8" y="23"/>
                  </a:lnTo>
                  <a:lnTo>
                    <a:pt x="11" y="23"/>
                  </a:lnTo>
                  <a:lnTo>
                    <a:pt x="14" y="23"/>
                  </a:lnTo>
                  <a:lnTo>
                    <a:pt x="16" y="22"/>
                  </a:lnTo>
                  <a:lnTo>
                    <a:pt x="17" y="22"/>
                  </a:lnTo>
                  <a:lnTo>
                    <a:pt x="19" y="21"/>
                  </a:lnTo>
                  <a:lnTo>
                    <a:pt x="22" y="21"/>
                  </a:lnTo>
                  <a:lnTo>
                    <a:pt x="24" y="20"/>
                  </a:lnTo>
                  <a:lnTo>
                    <a:pt x="18" y="20"/>
                  </a:lnTo>
                  <a:lnTo>
                    <a:pt x="12" y="19"/>
                  </a:lnTo>
                  <a:lnTo>
                    <a:pt x="8" y="17"/>
                  </a:lnTo>
                  <a:lnTo>
                    <a:pt x="7" y="15"/>
                  </a:lnTo>
                  <a:lnTo>
                    <a:pt x="4" y="14"/>
                  </a:lnTo>
                  <a:lnTo>
                    <a:pt x="2" y="13"/>
                  </a:lnTo>
                  <a:lnTo>
                    <a:pt x="1" y="12"/>
                  </a:lnTo>
                  <a:lnTo>
                    <a:pt x="0" y="10"/>
                  </a:lnTo>
                  <a:lnTo>
                    <a:pt x="1" y="9"/>
                  </a:lnTo>
                  <a:lnTo>
                    <a:pt x="2" y="9"/>
                  </a:lnTo>
                  <a:lnTo>
                    <a:pt x="3" y="9"/>
                  </a:lnTo>
                  <a:lnTo>
                    <a:pt x="4" y="9"/>
                  </a:lnTo>
                  <a:lnTo>
                    <a:pt x="5" y="8"/>
                  </a:lnTo>
                  <a:lnTo>
                    <a:pt x="7" y="8"/>
                  </a:lnTo>
                  <a:lnTo>
                    <a:pt x="11" y="12"/>
                  </a:lnTo>
                  <a:lnTo>
                    <a:pt x="15" y="13"/>
                  </a:lnTo>
                  <a:lnTo>
                    <a:pt x="18" y="13"/>
                  </a:lnTo>
                  <a:lnTo>
                    <a:pt x="23" y="12"/>
                  </a:lnTo>
                  <a:lnTo>
                    <a:pt x="25" y="10"/>
                  </a:lnTo>
                  <a:lnTo>
                    <a:pt x="27" y="10"/>
                  </a:lnTo>
                  <a:lnTo>
                    <a:pt x="28" y="10"/>
                  </a:lnTo>
                  <a:lnTo>
                    <a:pt x="30" y="10"/>
                  </a:lnTo>
                  <a:lnTo>
                    <a:pt x="32" y="12"/>
                  </a:lnTo>
                  <a:lnTo>
                    <a:pt x="35" y="12"/>
                  </a:lnTo>
                  <a:lnTo>
                    <a:pt x="38" y="12"/>
                  </a:lnTo>
                  <a:lnTo>
                    <a:pt x="40" y="10"/>
                  </a:lnTo>
                  <a:lnTo>
                    <a:pt x="41" y="9"/>
                  </a:lnTo>
                  <a:lnTo>
                    <a:pt x="43" y="9"/>
                  </a:lnTo>
                  <a:lnTo>
                    <a:pt x="45" y="8"/>
                  </a:lnTo>
                  <a:lnTo>
                    <a:pt x="46" y="7"/>
                  </a:lnTo>
                  <a:lnTo>
                    <a:pt x="47" y="5"/>
                  </a:lnTo>
                  <a:lnTo>
                    <a:pt x="50" y="2"/>
                  </a:lnTo>
                  <a:lnTo>
                    <a:pt x="53" y="0"/>
                  </a:lnTo>
                  <a:lnTo>
                    <a:pt x="54" y="0"/>
                  </a:lnTo>
                  <a:lnTo>
                    <a:pt x="53" y="1"/>
                  </a:lnTo>
                  <a:lnTo>
                    <a:pt x="49" y="6"/>
                  </a:lnTo>
                  <a:lnTo>
                    <a:pt x="45" y="9"/>
                  </a:lnTo>
                  <a:lnTo>
                    <a:pt x="43" y="12"/>
                  </a:lnTo>
                  <a:lnTo>
                    <a:pt x="43" y="13"/>
                  </a:lnTo>
                  <a:lnTo>
                    <a:pt x="45" y="14"/>
                  </a:lnTo>
                  <a:lnTo>
                    <a:pt x="46" y="16"/>
                  </a:lnTo>
                  <a:lnTo>
                    <a:pt x="46" y="17"/>
                  </a:lnTo>
                  <a:lnTo>
                    <a:pt x="47" y="21"/>
                  </a:lnTo>
                  <a:lnTo>
                    <a:pt x="48" y="27"/>
                  </a:lnTo>
                  <a:lnTo>
                    <a:pt x="48" y="32"/>
                  </a:lnTo>
                  <a:lnTo>
                    <a:pt x="49" y="35"/>
                  </a:lnTo>
                  <a:lnTo>
                    <a:pt x="49" y="36"/>
                  </a:lnTo>
                  <a:lnTo>
                    <a:pt x="51" y="36"/>
                  </a:lnTo>
                  <a:lnTo>
                    <a:pt x="53" y="37"/>
                  </a:lnTo>
                  <a:lnTo>
                    <a:pt x="54" y="35"/>
                  </a:lnTo>
                  <a:lnTo>
                    <a:pt x="55" y="32"/>
                  </a:lnTo>
                  <a:lnTo>
                    <a:pt x="56" y="29"/>
                  </a:lnTo>
                  <a:lnTo>
                    <a:pt x="56" y="2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8" name="Freeform 441"/>
            <p:cNvSpPr>
              <a:spLocks/>
            </p:cNvSpPr>
            <p:nvPr/>
          </p:nvSpPr>
          <p:spPr bwMode="auto">
            <a:xfrm>
              <a:off x="5192" y="3052"/>
              <a:ext cx="10" cy="13"/>
            </a:xfrm>
            <a:custGeom>
              <a:avLst/>
              <a:gdLst>
                <a:gd name="T0" fmla="*/ 0 w 21"/>
                <a:gd name="T1" fmla="*/ 1 h 26"/>
                <a:gd name="T2" fmla="*/ 0 w 21"/>
                <a:gd name="T3" fmla="*/ 1 h 26"/>
                <a:gd name="T4" fmla="*/ 0 w 21"/>
                <a:gd name="T5" fmla="*/ 1 h 26"/>
                <a:gd name="T6" fmla="*/ 0 w 21"/>
                <a:gd name="T7" fmla="*/ 1 h 26"/>
                <a:gd name="T8" fmla="*/ 0 w 21"/>
                <a:gd name="T9" fmla="*/ 1 h 26"/>
                <a:gd name="T10" fmla="*/ 0 w 21"/>
                <a:gd name="T11" fmla="*/ 1 h 26"/>
                <a:gd name="T12" fmla="*/ 0 w 21"/>
                <a:gd name="T13" fmla="*/ 1 h 26"/>
                <a:gd name="T14" fmla="*/ 0 w 21"/>
                <a:gd name="T15" fmla="*/ 1 h 26"/>
                <a:gd name="T16" fmla="*/ 0 w 21"/>
                <a:gd name="T17" fmla="*/ 1 h 26"/>
                <a:gd name="T18" fmla="*/ 0 w 21"/>
                <a:gd name="T19" fmla="*/ 1 h 26"/>
                <a:gd name="T20" fmla="*/ 0 w 21"/>
                <a:gd name="T21" fmla="*/ 1 h 26"/>
                <a:gd name="T22" fmla="*/ 0 w 21"/>
                <a:gd name="T23" fmla="*/ 1 h 26"/>
                <a:gd name="T24" fmla="*/ 0 w 21"/>
                <a:gd name="T25" fmla="*/ 1 h 26"/>
                <a:gd name="T26" fmla="*/ 0 w 21"/>
                <a:gd name="T27" fmla="*/ 1 h 26"/>
                <a:gd name="T28" fmla="*/ 0 w 21"/>
                <a:gd name="T29" fmla="*/ 1 h 26"/>
                <a:gd name="T30" fmla="*/ 0 w 21"/>
                <a:gd name="T31" fmla="*/ 0 h 26"/>
                <a:gd name="T32" fmla="*/ 0 w 21"/>
                <a:gd name="T33" fmla="*/ 0 h 26"/>
                <a:gd name="T34" fmla="*/ 0 w 21"/>
                <a:gd name="T35" fmla="*/ 1 h 26"/>
                <a:gd name="T36" fmla="*/ 0 w 21"/>
                <a:gd name="T37" fmla="*/ 1 h 26"/>
                <a:gd name="T38" fmla="*/ 0 w 21"/>
                <a:gd name="T39" fmla="*/ 1 h 26"/>
                <a:gd name="T40" fmla="*/ 0 w 21"/>
                <a:gd name="T41" fmla="*/ 1 h 26"/>
                <a:gd name="T42" fmla="*/ 0 w 21"/>
                <a:gd name="T43" fmla="*/ 1 h 26"/>
                <a:gd name="T44" fmla="*/ 0 w 21"/>
                <a:gd name="T45" fmla="*/ 1 h 26"/>
                <a:gd name="T46" fmla="*/ 0 w 21"/>
                <a:gd name="T47" fmla="*/ 1 h 26"/>
                <a:gd name="T48" fmla="*/ 0 w 21"/>
                <a:gd name="T49" fmla="*/ 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
                <a:gd name="T76" fmla="*/ 0 h 26"/>
                <a:gd name="T77" fmla="*/ 21 w 21"/>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 h="26">
                  <a:moveTo>
                    <a:pt x="0" y="25"/>
                  </a:moveTo>
                  <a:lnTo>
                    <a:pt x="3" y="26"/>
                  </a:lnTo>
                  <a:lnTo>
                    <a:pt x="5" y="25"/>
                  </a:lnTo>
                  <a:lnTo>
                    <a:pt x="7" y="25"/>
                  </a:lnTo>
                  <a:lnTo>
                    <a:pt x="11" y="23"/>
                  </a:lnTo>
                  <a:lnTo>
                    <a:pt x="13" y="22"/>
                  </a:lnTo>
                  <a:lnTo>
                    <a:pt x="15" y="19"/>
                  </a:lnTo>
                  <a:lnTo>
                    <a:pt x="17" y="17"/>
                  </a:lnTo>
                  <a:lnTo>
                    <a:pt x="20" y="15"/>
                  </a:lnTo>
                  <a:lnTo>
                    <a:pt x="21" y="13"/>
                  </a:lnTo>
                  <a:lnTo>
                    <a:pt x="21" y="11"/>
                  </a:lnTo>
                  <a:lnTo>
                    <a:pt x="20" y="10"/>
                  </a:lnTo>
                  <a:lnTo>
                    <a:pt x="17" y="9"/>
                  </a:lnTo>
                  <a:lnTo>
                    <a:pt x="20" y="3"/>
                  </a:lnTo>
                  <a:lnTo>
                    <a:pt x="20" y="1"/>
                  </a:lnTo>
                  <a:lnTo>
                    <a:pt x="18" y="0"/>
                  </a:lnTo>
                  <a:lnTo>
                    <a:pt x="13" y="0"/>
                  </a:lnTo>
                  <a:lnTo>
                    <a:pt x="12" y="3"/>
                  </a:lnTo>
                  <a:lnTo>
                    <a:pt x="11" y="8"/>
                  </a:lnTo>
                  <a:lnTo>
                    <a:pt x="10" y="10"/>
                  </a:lnTo>
                  <a:lnTo>
                    <a:pt x="8" y="13"/>
                  </a:lnTo>
                  <a:lnTo>
                    <a:pt x="6" y="15"/>
                  </a:lnTo>
                  <a:lnTo>
                    <a:pt x="4" y="18"/>
                  </a:lnTo>
                  <a:lnTo>
                    <a:pt x="2" y="23"/>
                  </a:lnTo>
                  <a:lnTo>
                    <a:pt x="0" y="2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9" name="Freeform 442"/>
            <p:cNvSpPr>
              <a:spLocks/>
            </p:cNvSpPr>
            <p:nvPr/>
          </p:nvSpPr>
          <p:spPr bwMode="auto">
            <a:xfrm>
              <a:off x="5185" y="3050"/>
              <a:ext cx="7" cy="13"/>
            </a:xfrm>
            <a:custGeom>
              <a:avLst/>
              <a:gdLst>
                <a:gd name="T0" fmla="*/ 1 w 13"/>
                <a:gd name="T1" fmla="*/ 1 h 26"/>
                <a:gd name="T2" fmla="*/ 1 w 13"/>
                <a:gd name="T3" fmla="*/ 1 h 26"/>
                <a:gd name="T4" fmla="*/ 1 w 13"/>
                <a:gd name="T5" fmla="*/ 1 h 26"/>
                <a:gd name="T6" fmla="*/ 1 w 13"/>
                <a:gd name="T7" fmla="*/ 1 h 26"/>
                <a:gd name="T8" fmla="*/ 1 w 13"/>
                <a:gd name="T9" fmla="*/ 1 h 26"/>
                <a:gd name="T10" fmla="*/ 1 w 13"/>
                <a:gd name="T11" fmla="*/ 1 h 26"/>
                <a:gd name="T12" fmla="*/ 1 w 13"/>
                <a:gd name="T13" fmla="*/ 1 h 26"/>
                <a:gd name="T14" fmla="*/ 1 w 13"/>
                <a:gd name="T15" fmla="*/ 1 h 26"/>
                <a:gd name="T16" fmla="*/ 1 w 13"/>
                <a:gd name="T17" fmla="*/ 1 h 26"/>
                <a:gd name="T18" fmla="*/ 1 w 13"/>
                <a:gd name="T19" fmla="*/ 0 h 26"/>
                <a:gd name="T20" fmla="*/ 1 w 13"/>
                <a:gd name="T21" fmla="*/ 0 h 26"/>
                <a:gd name="T22" fmla="*/ 1 w 13"/>
                <a:gd name="T23" fmla="*/ 0 h 26"/>
                <a:gd name="T24" fmla="*/ 1 w 13"/>
                <a:gd name="T25" fmla="*/ 0 h 26"/>
                <a:gd name="T26" fmla="*/ 1 w 13"/>
                <a:gd name="T27" fmla="*/ 1 h 26"/>
                <a:gd name="T28" fmla="*/ 1 w 13"/>
                <a:gd name="T29" fmla="*/ 1 h 26"/>
                <a:gd name="T30" fmla="*/ 0 w 13"/>
                <a:gd name="T31" fmla="*/ 1 h 26"/>
                <a:gd name="T32" fmla="*/ 0 w 13"/>
                <a:gd name="T33" fmla="*/ 1 h 26"/>
                <a:gd name="T34" fmla="*/ 1 w 13"/>
                <a:gd name="T35" fmla="*/ 1 h 26"/>
                <a:gd name="T36" fmla="*/ 1 w 13"/>
                <a:gd name="T37" fmla="*/ 1 h 26"/>
                <a:gd name="T38" fmla="*/ 1 w 13"/>
                <a:gd name="T39" fmla="*/ 1 h 26"/>
                <a:gd name="T40" fmla="*/ 1 w 13"/>
                <a:gd name="T41" fmla="*/ 1 h 26"/>
                <a:gd name="T42" fmla="*/ 1 w 13"/>
                <a:gd name="T43" fmla="*/ 1 h 26"/>
                <a:gd name="T44" fmla="*/ 1 w 13"/>
                <a:gd name="T45" fmla="*/ 1 h 26"/>
                <a:gd name="T46" fmla="*/ 1 w 13"/>
                <a:gd name="T47" fmla="*/ 1 h 26"/>
                <a:gd name="T48" fmla="*/ 0 w 13"/>
                <a:gd name="T49" fmla="*/ 1 h 26"/>
                <a:gd name="T50" fmla="*/ 1 w 13"/>
                <a:gd name="T51" fmla="*/ 1 h 26"/>
                <a:gd name="T52" fmla="*/ 1 w 13"/>
                <a:gd name="T53" fmla="*/ 1 h 26"/>
                <a:gd name="T54" fmla="*/ 1 w 13"/>
                <a:gd name="T55" fmla="*/ 1 h 26"/>
                <a:gd name="T56" fmla="*/ 1 w 13"/>
                <a:gd name="T57" fmla="*/ 1 h 26"/>
                <a:gd name="T58" fmla="*/ 1 w 13"/>
                <a:gd name="T59" fmla="*/ 1 h 26"/>
                <a:gd name="T60" fmla="*/ 1 w 13"/>
                <a:gd name="T61" fmla="*/ 1 h 26"/>
                <a:gd name="T62" fmla="*/ 1 w 13"/>
                <a:gd name="T63" fmla="*/ 1 h 26"/>
                <a:gd name="T64" fmla="*/ 1 w 13"/>
                <a:gd name="T65" fmla="*/ 1 h 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26"/>
                <a:gd name="T101" fmla="*/ 13 w 13"/>
                <a:gd name="T102" fmla="*/ 26 h 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26">
                  <a:moveTo>
                    <a:pt x="13" y="12"/>
                  </a:moveTo>
                  <a:lnTo>
                    <a:pt x="12" y="13"/>
                  </a:lnTo>
                  <a:lnTo>
                    <a:pt x="11" y="12"/>
                  </a:lnTo>
                  <a:lnTo>
                    <a:pt x="10" y="11"/>
                  </a:lnTo>
                  <a:lnTo>
                    <a:pt x="10" y="9"/>
                  </a:lnTo>
                  <a:lnTo>
                    <a:pt x="10" y="6"/>
                  </a:lnTo>
                  <a:lnTo>
                    <a:pt x="10" y="4"/>
                  </a:lnTo>
                  <a:lnTo>
                    <a:pt x="10" y="3"/>
                  </a:lnTo>
                  <a:lnTo>
                    <a:pt x="9" y="2"/>
                  </a:lnTo>
                  <a:lnTo>
                    <a:pt x="8" y="0"/>
                  </a:lnTo>
                  <a:lnTo>
                    <a:pt x="5" y="0"/>
                  </a:lnTo>
                  <a:lnTo>
                    <a:pt x="3" y="0"/>
                  </a:lnTo>
                  <a:lnTo>
                    <a:pt x="2" y="0"/>
                  </a:lnTo>
                  <a:lnTo>
                    <a:pt x="2" y="2"/>
                  </a:lnTo>
                  <a:lnTo>
                    <a:pt x="1" y="4"/>
                  </a:lnTo>
                  <a:lnTo>
                    <a:pt x="0" y="5"/>
                  </a:lnTo>
                  <a:lnTo>
                    <a:pt x="0" y="7"/>
                  </a:lnTo>
                  <a:lnTo>
                    <a:pt x="1" y="9"/>
                  </a:lnTo>
                  <a:lnTo>
                    <a:pt x="1" y="12"/>
                  </a:lnTo>
                  <a:lnTo>
                    <a:pt x="2" y="14"/>
                  </a:lnTo>
                  <a:lnTo>
                    <a:pt x="2" y="17"/>
                  </a:lnTo>
                  <a:lnTo>
                    <a:pt x="2" y="19"/>
                  </a:lnTo>
                  <a:lnTo>
                    <a:pt x="3" y="21"/>
                  </a:lnTo>
                  <a:lnTo>
                    <a:pt x="2" y="22"/>
                  </a:lnTo>
                  <a:lnTo>
                    <a:pt x="0" y="22"/>
                  </a:lnTo>
                  <a:lnTo>
                    <a:pt x="2" y="23"/>
                  </a:lnTo>
                  <a:lnTo>
                    <a:pt x="4" y="25"/>
                  </a:lnTo>
                  <a:lnTo>
                    <a:pt x="5" y="25"/>
                  </a:lnTo>
                  <a:lnTo>
                    <a:pt x="7" y="26"/>
                  </a:lnTo>
                  <a:lnTo>
                    <a:pt x="7" y="22"/>
                  </a:lnTo>
                  <a:lnTo>
                    <a:pt x="8" y="19"/>
                  </a:lnTo>
                  <a:lnTo>
                    <a:pt x="11" y="15"/>
                  </a:lnTo>
                  <a:lnTo>
                    <a:pt x="13"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0" name="Freeform 443"/>
            <p:cNvSpPr>
              <a:spLocks/>
            </p:cNvSpPr>
            <p:nvPr/>
          </p:nvSpPr>
          <p:spPr bwMode="auto">
            <a:xfrm>
              <a:off x="5275" y="2807"/>
              <a:ext cx="5" cy="10"/>
            </a:xfrm>
            <a:custGeom>
              <a:avLst/>
              <a:gdLst>
                <a:gd name="T0" fmla="*/ 0 w 11"/>
                <a:gd name="T1" fmla="*/ 0 h 20"/>
                <a:gd name="T2" fmla="*/ 0 w 11"/>
                <a:gd name="T3" fmla="*/ 1 h 20"/>
                <a:gd name="T4" fmla="*/ 0 w 11"/>
                <a:gd name="T5" fmla="*/ 1 h 20"/>
                <a:gd name="T6" fmla="*/ 0 w 11"/>
                <a:gd name="T7" fmla="*/ 1 h 20"/>
                <a:gd name="T8" fmla="*/ 0 w 11"/>
                <a:gd name="T9" fmla="*/ 1 h 20"/>
                <a:gd name="T10" fmla="*/ 0 w 11"/>
                <a:gd name="T11" fmla="*/ 1 h 20"/>
                <a:gd name="T12" fmla="*/ 0 w 11"/>
                <a:gd name="T13" fmla="*/ 1 h 20"/>
                <a:gd name="T14" fmla="*/ 0 w 11"/>
                <a:gd name="T15" fmla="*/ 1 h 20"/>
                <a:gd name="T16" fmla="*/ 0 w 11"/>
                <a:gd name="T17" fmla="*/ 1 h 20"/>
                <a:gd name="T18" fmla="*/ 0 w 11"/>
                <a:gd name="T19" fmla="*/ 1 h 20"/>
                <a:gd name="T20" fmla="*/ 0 w 11"/>
                <a:gd name="T21" fmla="*/ 1 h 20"/>
                <a:gd name="T22" fmla="*/ 0 w 11"/>
                <a:gd name="T23" fmla="*/ 1 h 20"/>
                <a:gd name="T24" fmla="*/ 0 w 11"/>
                <a:gd name="T25" fmla="*/ 1 h 20"/>
                <a:gd name="T26" fmla="*/ 0 w 11"/>
                <a:gd name="T27" fmla="*/ 1 h 20"/>
                <a:gd name="T28" fmla="*/ 0 w 11"/>
                <a:gd name="T29" fmla="*/ 1 h 20"/>
                <a:gd name="T30" fmla="*/ 0 w 11"/>
                <a:gd name="T31" fmla="*/ 1 h 20"/>
                <a:gd name="T32" fmla="*/ 0 w 11"/>
                <a:gd name="T33" fmla="*/ 1 h 20"/>
                <a:gd name="T34" fmla="*/ 0 w 11"/>
                <a:gd name="T35" fmla="*/ 1 h 20"/>
                <a:gd name="T36" fmla="*/ 0 w 11"/>
                <a:gd name="T37" fmla="*/ 1 h 20"/>
                <a:gd name="T38" fmla="*/ 0 w 11"/>
                <a:gd name="T39" fmla="*/ 1 h 20"/>
                <a:gd name="T40" fmla="*/ 0 w 11"/>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20"/>
                <a:gd name="T65" fmla="*/ 11 w 11"/>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20">
                  <a:moveTo>
                    <a:pt x="1" y="0"/>
                  </a:moveTo>
                  <a:lnTo>
                    <a:pt x="1" y="2"/>
                  </a:lnTo>
                  <a:lnTo>
                    <a:pt x="1" y="4"/>
                  </a:lnTo>
                  <a:lnTo>
                    <a:pt x="1" y="5"/>
                  </a:lnTo>
                  <a:lnTo>
                    <a:pt x="2" y="7"/>
                  </a:lnTo>
                  <a:lnTo>
                    <a:pt x="4" y="7"/>
                  </a:lnTo>
                  <a:lnTo>
                    <a:pt x="5" y="7"/>
                  </a:lnTo>
                  <a:lnTo>
                    <a:pt x="5" y="8"/>
                  </a:lnTo>
                  <a:lnTo>
                    <a:pt x="6" y="8"/>
                  </a:lnTo>
                  <a:lnTo>
                    <a:pt x="6" y="10"/>
                  </a:lnTo>
                  <a:lnTo>
                    <a:pt x="8" y="12"/>
                  </a:lnTo>
                  <a:lnTo>
                    <a:pt x="9" y="15"/>
                  </a:lnTo>
                  <a:lnTo>
                    <a:pt x="11" y="16"/>
                  </a:lnTo>
                  <a:lnTo>
                    <a:pt x="11" y="17"/>
                  </a:lnTo>
                  <a:lnTo>
                    <a:pt x="9" y="18"/>
                  </a:lnTo>
                  <a:lnTo>
                    <a:pt x="7" y="19"/>
                  </a:lnTo>
                  <a:lnTo>
                    <a:pt x="7" y="20"/>
                  </a:lnTo>
                  <a:lnTo>
                    <a:pt x="5" y="18"/>
                  </a:lnTo>
                  <a:lnTo>
                    <a:pt x="1" y="15"/>
                  </a:lnTo>
                  <a:lnTo>
                    <a:pt x="0" y="9"/>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1" name="Freeform 444"/>
            <p:cNvSpPr>
              <a:spLocks/>
            </p:cNvSpPr>
            <p:nvPr/>
          </p:nvSpPr>
          <p:spPr bwMode="auto">
            <a:xfrm>
              <a:off x="5306" y="2772"/>
              <a:ext cx="4" cy="4"/>
            </a:xfrm>
            <a:custGeom>
              <a:avLst/>
              <a:gdLst>
                <a:gd name="T0" fmla="*/ 1 w 7"/>
                <a:gd name="T1" fmla="*/ 0 h 8"/>
                <a:gd name="T2" fmla="*/ 1 w 7"/>
                <a:gd name="T3" fmla="*/ 1 h 8"/>
                <a:gd name="T4" fmla="*/ 1 w 7"/>
                <a:gd name="T5" fmla="*/ 1 h 8"/>
                <a:gd name="T6" fmla="*/ 1 w 7"/>
                <a:gd name="T7" fmla="*/ 1 h 8"/>
                <a:gd name="T8" fmla="*/ 1 w 7"/>
                <a:gd name="T9" fmla="*/ 1 h 8"/>
                <a:gd name="T10" fmla="*/ 1 w 7"/>
                <a:gd name="T11" fmla="*/ 1 h 8"/>
                <a:gd name="T12" fmla="*/ 1 w 7"/>
                <a:gd name="T13" fmla="*/ 1 h 8"/>
                <a:gd name="T14" fmla="*/ 1 w 7"/>
                <a:gd name="T15" fmla="*/ 1 h 8"/>
                <a:gd name="T16" fmla="*/ 1 w 7"/>
                <a:gd name="T17" fmla="*/ 1 h 8"/>
                <a:gd name="T18" fmla="*/ 1 w 7"/>
                <a:gd name="T19" fmla="*/ 1 h 8"/>
                <a:gd name="T20" fmla="*/ 0 w 7"/>
                <a:gd name="T21" fmla="*/ 1 h 8"/>
                <a:gd name="T22" fmla="*/ 0 w 7"/>
                <a:gd name="T23" fmla="*/ 1 h 8"/>
                <a:gd name="T24" fmla="*/ 0 w 7"/>
                <a:gd name="T25" fmla="*/ 1 h 8"/>
                <a:gd name="T26" fmla="*/ 1 w 7"/>
                <a:gd name="T27" fmla="*/ 1 h 8"/>
                <a:gd name="T28" fmla="*/ 1 w 7"/>
                <a:gd name="T29" fmla="*/ 1 h 8"/>
                <a:gd name="T30" fmla="*/ 1 w 7"/>
                <a:gd name="T31" fmla="*/ 1 h 8"/>
                <a:gd name="T32" fmla="*/ 1 w 7"/>
                <a:gd name="T33" fmla="*/ 0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8"/>
                <a:gd name="T53" fmla="*/ 7 w 7"/>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8">
                  <a:moveTo>
                    <a:pt x="4" y="0"/>
                  </a:moveTo>
                  <a:lnTo>
                    <a:pt x="5" y="2"/>
                  </a:lnTo>
                  <a:lnTo>
                    <a:pt x="6" y="3"/>
                  </a:lnTo>
                  <a:lnTo>
                    <a:pt x="6" y="4"/>
                  </a:lnTo>
                  <a:lnTo>
                    <a:pt x="7" y="5"/>
                  </a:lnTo>
                  <a:lnTo>
                    <a:pt x="6" y="6"/>
                  </a:lnTo>
                  <a:lnTo>
                    <a:pt x="5" y="7"/>
                  </a:lnTo>
                  <a:lnTo>
                    <a:pt x="4" y="8"/>
                  </a:lnTo>
                  <a:lnTo>
                    <a:pt x="3" y="8"/>
                  </a:lnTo>
                  <a:lnTo>
                    <a:pt x="0" y="7"/>
                  </a:lnTo>
                  <a:lnTo>
                    <a:pt x="0" y="6"/>
                  </a:lnTo>
                  <a:lnTo>
                    <a:pt x="0" y="3"/>
                  </a:lnTo>
                  <a:lnTo>
                    <a:pt x="2" y="3"/>
                  </a:lnTo>
                  <a:lnTo>
                    <a:pt x="3" y="2"/>
                  </a:lnTo>
                  <a:lnTo>
                    <a:pt x="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2" name="Freeform 445"/>
            <p:cNvSpPr>
              <a:spLocks/>
            </p:cNvSpPr>
            <p:nvPr/>
          </p:nvSpPr>
          <p:spPr bwMode="auto">
            <a:xfrm>
              <a:off x="5273" y="2771"/>
              <a:ext cx="20" cy="9"/>
            </a:xfrm>
            <a:custGeom>
              <a:avLst/>
              <a:gdLst>
                <a:gd name="T0" fmla="*/ 1 w 40"/>
                <a:gd name="T1" fmla="*/ 0 h 20"/>
                <a:gd name="T2" fmla="*/ 1 w 40"/>
                <a:gd name="T3" fmla="*/ 0 h 20"/>
                <a:gd name="T4" fmla="*/ 1 w 40"/>
                <a:gd name="T5" fmla="*/ 0 h 20"/>
                <a:gd name="T6" fmla="*/ 1 w 40"/>
                <a:gd name="T7" fmla="*/ 0 h 20"/>
                <a:gd name="T8" fmla="*/ 1 w 40"/>
                <a:gd name="T9" fmla="*/ 0 h 20"/>
                <a:gd name="T10" fmla="*/ 1 w 40"/>
                <a:gd name="T11" fmla="*/ 0 h 20"/>
                <a:gd name="T12" fmla="*/ 1 w 40"/>
                <a:gd name="T13" fmla="*/ 0 h 20"/>
                <a:gd name="T14" fmla="*/ 1 w 40"/>
                <a:gd name="T15" fmla="*/ 0 h 20"/>
                <a:gd name="T16" fmla="*/ 0 w 40"/>
                <a:gd name="T17" fmla="*/ 0 h 20"/>
                <a:gd name="T18" fmla="*/ 0 w 40"/>
                <a:gd name="T19" fmla="*/ 0 h 20"/>
                <a:gd name="T20" fmla="*/ 0 w 40"/>
                <a:gd name="T21" fmla="*/ 0 h 20"/>
                <a:gd name="T22" fmla="*/ 1 w 40"/>
                <a:gd name="T23" fmla="*/ 0 h 20"/>
                <a:gd name="T24" fmla="*/ 1 w 40"/>
                <a:gd name="T25" fmla="*/ 0 h 20"/>
                <a:gd name="T26" fmla="*/ 1 w 40"/>
                <a:gd name="T27" fmla="*/ 0 h 20"/>
                <a:gd name="T28" fmla="*/ 1 w 40"/>
                <a:gd name="T29" fmla="*/ 0 h 20"/>
                <a:gd name="T30" fmla="*/ 1 w 40"/>
                <a:gd name="T31" fmla="*/ 0 h 20"/>
                <a:gd name="T32" fmla="*/ 1 w 40"/>
                <a:gd name="T33" fmla="*/ 0 h 20"/>
                <a:gd name="T34" fmla="*/ 1 w 40"/>
                <a:gd name="T35" fmla="*/ 0 h 20"/>
                <a:gd name="T36" fmla="*/ 1 w 40"/>
                <a:gd name="T37" fmla="*/ 0 h 20"/>
                <a:gd name="T38" fmla="*/ 1 w 40"/>
                <a:gd name="T39" fmla="*/ 0 h 20"/>
                <a:gd name="T40" fmla="*/ 1 w 40"/>
                <a:gd name="T41" fmla="*/ 0 h 20"/>
                <a:gd name="T42" fmla="*/ 1 w 40"/>
                <a:gd name="T43" fmla="*/ 0 h 20"/>
                <a:gd name="T44" fmla="*/ 1 w 40"/>
                <a:gd name="T45" fmla="*/ 0 h 20"/>
                <a:gd name="T46" fmla="*/ 1 w 40"/>
                <a:gd name="T47" fmla="*/ 0 h 20"/>
                <a:gd name="T48" fmla="*/ 1 w 40"/>
                <a:gd name="T49" fmla="*/ 0 h 20"/>
                <a:gd name="T50" fmla="*/ 1 w 40"/>
                <a:gd name="T51" fmla="*/ 0 h 20"/>
                <a:gd name="T52" fmla="*/ 1 w 40"/>
                <a:gd name="T53" fmla="*/ 0 h 20"/>
                <a:gd name="T54" fmla="*/ 1 w 40"/>
                <a:gd name="T55" fmla="*/ 0 h 20"/>
                <a:gd name="T56" fmla="*/ 1 w 40"/>
                <a:gd name="T57" fmla="*/ 0 h 20"/>
                <a:gd name="T58" fmla="*/ 1 w 40"/>
                <a:gd name="T59" fmla="*/ 0 h 20"/>
                <a:gd name="T60" fmla="*/ 1 w 40"/>
                <a:gd name="T61" fmla="*/ 0 h 20"/>
                <a:gd name="T62" fmla="*/ 1 w 40"/>
                <a:gd name="T63" fmla="*/ 0 h 20"/>
                <a:gd name="T64" fmla="*/ 1 w 40"/>
                <a:gd name="T65" fmla="*/ 0 h 20"/>
                <a:gd name="T66" fmla="*/ 1 w 40"/>
                <a:gd name="T67" fmla="*/ 0 h 20"/>
                <a:gd name="T68" fmla="*/ 1 w 40"/>
                <a:gd name="T69" fmla="*/ 0 h 20"/>
                <a:gd name="T70" fmla="*/ 1 w 40"/>
                <a:gd name="T71" fmla="*/ 0 h 20"/>
                <a:gd name="T72" fmla="*/ 1 w 40"/>
                <a:gd name="T73" fmla="*/ 0 h 20"/>
                <a:gd name="T74" fmla="*/ 1 w 40"/>
                <a:gd name="T75" fmla="*/ 0 h 20"/>
                <a:gd name="T76" fmla="*/ 1 w 40"/>
                <a:gd name="T77" fmla="*/ 0 h 20"/>
                <a:gd name="T78" fmla="*/ 1 w 40"/>
                <a:gd name="T79" fmla="*/ 0 h 20"/>
                <a:gd name="T80" fmla="*/ 1 w 40"/>
                <a:gd name="T81" fmla="*/ 0 h 20"/>
                <a:gd name="T82" fmla="*/ 1 w 40"/>
                <a:gd name="T83" fmla="*/ 0 h 20"/>
                <a:gd name="T84" fmla="*/ 1 w 40"/>
                <a:gd name="T85" fmla="*/ 0 h 20"/>
                <a:gd name="T86" fmla="*/ 1 w 40"/>
                <a:gd name="T87" fmla="*/ 0 h 20"/>
                <a:gd name="T88" fmla="*/ 1 w 40"/>
                <a:gd name="T89" fmla="*/ 0 h 20"/>
                <a:gd name="T90" fmla="*/ 1 w 40"/>
                <a:gd name="T91" fmla="*/ 0 h 20"/>
                <a:gd name="T92" fmla="*/ 1 w 40"/>
                <a:gd name="T93" fmla="*/ 0 h 20"/>
                <a:gd name="T94" fmla="*/ 1 w 40"/>
                <a:gd name="T95" fmla="*/ 0 h 20"/>
                <a:gd name="T96" fmla="*/ 1 w 40"/>
                <a:gd name="T97" fmla="*/ 0 h 20"/>
                <a:gd name="T98" fmla="*/ 1 w 40"/>
                <a:gd name="T99" fmla="*/ 0 h 20"/>
                <a:gd name="T100" fmla="*/ 1 w 40"/>
                <a:gd name="T101" fmla="*/ 0 h 20"/>
                <a:gd name="T102" fmla="*/ 1 w 40"/>
                <a:gd name="T103" fmla="*/ 0 h 20"/>
                <a:gd name="T104" fmla="*/ 1 w 40"/>
                <a:gd name="T105" fmla="*/ 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
                <a:gd name="T160" fmla="*/ 0 h 20"/>
                <a:gd name="T161" fmla="*/ 40 w 40"/>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 h="20">
                  <a:moveTo>
                    <a:pt x="22" y="0"/>
                  </a:moveTo>
                  <a:lnTo>
                    <a:pt x="20" y="1"/>
                  </a:lnTo>
                  <a:lnTo>
                    <a:pt x="17" y="1"/>
                  </a:lnTo>
                  <a:lnTo>
                    <a:pt x="15" y="1"/>
                  </a:lnTo>
                  <a:lnTo>
                    <a:pt x="12" y="0"/>
                  </a:lnTo>
                  <a:lnTo>
                    <a:pt x="10" y="0"/>
                  </a:lnTo>
                  <a:lnTo>
                    <a:pt x="7" y="0"/>
                  </a:lnTo>
                  <a:lnTo>
                    <a:pt x="3" y="2"/>
                  </a:lnTo>
                  <a:lnTo>
                    <a:pt x="0" y="5"/>
                  </a:lnTo>
                  <a:lnTo>
                    <a:pt x="0" y="6"/>
                  </a:lnTo>
                  <a:lnTo>
                    <a:pt x="0" y="8"/>
                  </a:lnTo>
                  <a:lnTo>
                    <a:pt x="1" y="9"/>
                  </a:lnTo>
                  <a:lnTo>
                    <a:pt x="2" y="12"/>
                  </a:lnTo>
                  <a:lnTo>
                    <a:pt x="4" y="13"/>
                  </a:lnTo>
                  <a:lnTo>
                    <a:pt x="7" y="14"/>
                  </a:lnTo>
                  <a:lnTo>
                    <a:pt x="9" y="15"/>
                  </a:lnTo>
                  <a:lnTo>
                    <a:pt x="11" y="16"/>
                  </a:lnTo>
                  <a:lnTo>
                    <a:pt x="11" y="17"/>
                  </a:lnTo>
                  <a:lnTo>
                    <a:pt x="11" y="19"/>
                  </a:lnTo>
                  <a:lnTo>
                    <a:pt x="11" y="20"/>
                  </a:lnTo>
                  <a:lnTo>
                    <a:pt x="12" y="20"/>
                  </a:lnTo>
                  <a:lnTo>
                    <a:pt x="14" y="20"/>
                  </a:lnTo>
                  <a:lnTo>
                    <a:pt x="17" y="20"/>
                  </a:lnTo>
                  <a:lnTo>
                    <a:pt x="22" y="20"/>
                  </a:lnTo>
                  <a:lnTo>
                    <a:pt x="24" y="20"/>
                  </a:lnTo>
                  <a:lnTo>
                    <a:pt x="25" y="19"/>
                  </a:lnTo>
                  <a:lnTo>
                    <a:pt x="26" y="17"/>
                  </a:lnTo>
                  <a:lnTo>
                    <a:pt x="27" y="17"/>
                  </a:lnTo>
                  <a:lnTo>
                    <a:pt x="28" y="16"/>
                  </a:lnTo>
                  <a:lnTo>
                    <a:pt x="30" y="15"/>
                  </a:lnTo>
                  <a:lnTo>
                    <a:pt x="30" y="14"/>
                  </a:lnTo>
                  <a:lnTo>
                    <a:pt x="31" y="13"/>
                  </a:lnTo>
                  <a:lnTo>
                    <a:pt x="32" y="12"/>
                  </a:lnTo>
                  <a:lnTo>
                    <a:pt x="32" y="9"/>
                  </a:lnTo>
                  <a:lnTo>
                    <a:pt x="33" y="8"/>
                  </a:lnTo>
                  <a:lnTo>
                    <a:pt x="33" y="7"/>
                  </a:lnTo>
                  <a:lnTo>
                    <a:pt x="35" y="7"/>
                  </a:lnTo>
                  <a:lnTo>
                    <a:pt x="37" y="7"/>
                  </a:lnTo>
                  <a:lnTo>
                    <a:pt x="38" y="7"/>
                  </a:lnTo>
                  <a:lnTo>
                    <a:pt x="39" y="8"/>
                  </a:lnTo>
                  <a:lnTo>
                    <a:pt x="40" y="7"/>
                  </a:lnTo>
                  <a:lnTo>
                    <a:pt x="39" y="7"/>
                  </a:lnTo>
                  <a:lnTo>
                    <a:pt x="38" y="6"/>
                  </a:lnTo>
                  <a:lnTo>
                    <a:pt x="37" y="6"/>
                  </a:lnTo>
                  <a:lnTo>
                    <a:pt x="35" y="6"/>
                  </a:lnTo>
                  <a:lnTo>
                    <a:pt x="34" y="6"/>
                  </a:lnTo>
                  <a:lnTo>
                    <a:pt x="32" y="4"/>
                  </a:lnTo>
                  <a:lnTo>
                    <a:pt x="30" y="1"/>
                  </a:lnTo>
                  <a:lnTo>
                    <a:pt x="26" y="0"/>
                  </a:lnTo>
                  <a:lnTo>
                    <a:pt x="2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3" name="Freeform 446"/>
            <p:cNvSpPr>
              <a:spLocks/>
            </p:cNvSpPr>
            <p:nvPr/>
          </p:nvSpPr>
          <p:spPr bwMode="auto">
            <a:xfrm>
              <a:off x="5246" y="3177"/>
              <a:ext cx="24" cy="82"/>
            </a:xfrm>
            <a:custGeom>
              <a:avLst/>
              <a:gdLst>
                <a:gd name="T0" fmla="*/ 1 w 47"/>
                <a:gd name="T1" fmla="*/ 1 h 162"/>
                <a:gd name="T2" fmla="*/ 1 w 47"/>
                <a:gd name="T3" fmla="*/ 1 h 162"/>
                <a:gd name="T4" fmla="*/ 1 w 47"/>
                <a:gd name="T5" fmla="*/ 1 h 162"/>
                <a:gd name="T6" fmla="*/ 1 w 47"/>
                <a:gd name="T7" fmla="*/ 1 h 162"/>
                <a:gd name="T8" fmla="*/ 0 w 47"/>
                <a:gd name="T9" fmla="*/ 0 h 162"/>
                <a:gd name="T10" fmla="*/ 0 w 47"/>
                <a:gd name="T11" fmla="*/ 1 h 162"/>
                <a:gd name="T12" fmla="*/ 1 w 47"/>
                <a:gd name="T13" fmla="*/ 1 h 162"/>
                <a:gd name="T14" fmla="*/ 1 w 47"/>
                <a:gd name="T15" fmla="*/ 1 h 162"/>
                <a:gd name="T16" fmla="*/ 1 w 47"/>
                <a:gd name="T17" fmla="*/ 1 h 162"/>
                <a:gd name="T18" fmla="*/ 1 w 47"/>
                <a:gd name="T19" fmla="*/ 1 h 162"/>
                <a:gd name="T20" fmla="*/ 1 w 47"/>
                <a:gd name="T21" fmla="*/ 1 h 162"/>
                <a:gd name="T22" fmla="*/ 1 w 47"/>
                <a:gd name="T23" fmla="*/ 1 h 162"/>
                <a:gd name="T24" fmla="*/ 1 w 47"/>
                <a:gd name="T25" fmla="*/ 1 h 162"/>
                <a:gd name="T26" fmla="*/ 1 w 47"/>
                <a:gd name="T27" fmla="*/ 1 h 162"/>
                <a:gd name="T28" fmla="*/ 1 w 47"/>
                <a:gd name="T29" fmla="*/ 1 h 162"/>
                <a:gd name="T30" fmla="*/ 1 w 47"/>
                <a:gd name="T31" fmla="*/ 1 h 162"/>
                <a:gd name="T32" fmla="*/ 1 w 47"/>
                <a:gd name="T33" fmla="*/ 1 h 162"/>
                <a:gd name="T34" fmla="*/ 1 w 47"/>
                <a:gd name="T35" fmla="*/ 1 h 162"/>
                <a:gd name="T36" fmla="*/ 1 w 47"/>
                <a:gd name="T37" fmla="*/ 1 h 162"/>
                <a:gd name="T38" fmla="*/ 1 w 47"/>
                <a:gd name="T39" fmla="*/ 1 h 162"/>
                <a:gd name="T40" fmla="*/ 1 w 47"/>
                <a:gd name="T41" fmla="*/ 1 h 162"/>
                <a:gd name="T42" fmla="*/ 1 w 47"/>
                <a:gd name="T43" fmla="*/ 1 h 162"/>
                <a:gd name="T44" fmla="*/ 1 w 47"/>
                <a:gd name="T45" fmla="*/ 1 h 162"/>
                <a:gd name="T46" fmla="*/ 1 w 47"/>
                <a:gd name="T47" fmla="*/ 1 h 162"/>
                <a:gd name="T48" fmla="*/ 1 w 47"/>
                <a:gd name="T49" fmla="*/ 1 h 162"/>
                <a:gd name="T50" fmla="*/ 1 w 47"/>
                <a:gd name="T51" fmla="*/ 1 h 162"/>
                <a:gd name="T52" fmla="*/ 1 w 47"/>
                <a:gd name="T53" fmla="*/ 1 h 162"/>
                <a:gd name="T54" fmla="*/ 1 w 47"/>
                <a:gd name="T55" fmla="*/ 1 h 162"/>
                <a:gd name="T56" fmla="*/ 1 w 47"/>
                <a:gd name="T57" fmla="*/ 1 h 162"/>
                <a:gd name="T58" fmla="*/ 1 w 47"/>
                <a:gd name="T59" fmla="*/ 1 h 162"/>
                <a:gd name="T60" fmla="*/ 1 w 47"/>
                <a:gd name="T61" fmla="*/ 1 h 162"/>
                <a:gd name="T62" fmla="*/ 1 w 47"/>
                <a:gd name="T63" fmla="*/ 1 h 162"/>
                <a:gd name="T64" fmla="*/ 1 w 47"/>
                <a:gd name="T65" fmla="*/ 1 h 1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162"/>
                <a:gd name="T101" fmla="*/ 47 w 47"/>
                <a:gd name="T102" fmla="*/ 162 h 1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162">
                  <a:moveTo>
                    <a:pt x="18" y="3"/>
                  </a:moveTo>
                  <a:lnTo>
                    <a:pt x="14" y="2"/>
                  </a:lnTo>
                  <a:lnTo>
                    <a:pt x="9" y="1"/>
                  </a:lnTo>
                  <a:lnTo>
                    <a:pt x="4" y="1"/>
                  </a:lnTo>
                  <a:lnTo>
                    <a:pt x="0" y="0"/>
                  </a:lnTo>
                  <a:lnTo>
                    <a:pt x="0" y="19"/>
                  </a:lnTo>
                  <a:lnTo>
                    <a:pt x="2" y="41"/>
                  </a:lnTo>
                  <a:lnTo>
                    <a:pt x="7" y="62"/>
                  </a:lnTo>
                  <a:lnTo>
                    <a:pt x="12" y="79"/>
                  </a:lnTo>
                  <a:lnTo>
                    <a:pt x="19" y="95"/>
                  </a:lnTo>
                  <a:lnTo>
                    <a:pt x="25" y="110"/>
                  </a:lnTo>
                  <a:lnTo>
                    <a:pt x="30" y="125"/>
                  </a:lnTo>
                  <a:lnTo>
                    <a:pt x="31" y="134"/>
                  </a:lnTo>
                  <a:lnTo>
                    <a:pt x="32" y="141"/>
                  </a:lnTo>
                  <a:lnTo>
                    <a:pt x="34" y="149"/>
                  </a:lnTo>
                  <a:lnTo>
                    <a:pt x="39" y="158"/>
                  </a:lnTo>
                  <a:lnTo>
                    <a:pt x="45" y="162"/>
                  </a:lnTo>
                  <a:lnTo>
                    <a:pt x="47" y="144"/>
                  </a:lnTo>
                  <a:lnTo>
                    <a:pt x="47" y="124"/>
                  </a:lnTo>
                  <a:lnTo>
                    <a:pt x="46" y="107"/>
                  </a:lnTo>
                  <a:lnTo>
                    <a:pt x="42" y="94"/>
                  </a:lnTo>
                  <a:lnTo>
                    <a:pt x="39" y="77"/>
                  </a:lnTo>
                  <a:lnTo>
                    <a:pt x="35" y="55"/>
                  </a:lnTo>
                  <a:lnTo>
                    <a:pt x="34" y="34"/>
                  </a:lnTo>
                  <a:lnTo>
                    <a:pt x="35" y="21"/>
                  </a:lnTo>
                  <a:lnTo>
                    <a:pt x="33" y="21"/>
                  </a:lnTo>
                  <a:lnTo>
                    <a:pt x="32" y="19"/>
                  </a:lnTo>
                  <a:lnTo>
                    <a:pt x="30" y="18"/>
                  </a:lnTo>
                  <a:lnTo>
                    <a:pt x="29" y="17"/>
                  </a:lnTo>
                  <a:lnTo>
                    <a:pt x="27" y="15"/>
                  </a:lnTo>
                  <a:lnTo>
                    <a:pt x="25" y="10"/>
                  </a:lnTo>
                  <a:lnTo>
                    <a:pt x="22" y="7"/>
                  </a:lnTo>
                  <a:lnTo>
                    <a:pt x="18" y="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4" name="Freeform 447"/>
            <p:cNvSpPr>
              <a:spLocks/>
            </p:cNvSpPr>
            <p:nvPr/>
          </p:nvSpPr>
          <p:spPr bwMode="auto">
            <a:xfrm>
              <a:off x="5287" y="3202"/>
              <a:ext cx="26" cy="125"/>
            </a:xfrm>
            <a:custGeom>
              <a:avLst/>
              <a:gdLst>
                <a:gd name="T0" fmla="*/ 0 w 52"/>
                <a:gd name="T1" fmla="*/ 0 h 251"/>
                <a:gd name="T2" fmla="*/ 1 w 52"/>
                <a:gd name="T3" fmla="*/ 0 h 251"/>
                <a:gd name="T4" fmla="*/ 1 w 52"/>
                <a:gd name="T5" fmla="*/ 0 h 251"/>
                <a:gd name="T6" fmla="*/ 1 w 52"/>
                <a:gd name="T7" fmla="*/ 0 h 251"/>
                <a:gd name="T8" fmla="*/ 1 w 52"/>
                <a:gd name="T9" fmla="*/ 0 h 251"/>
                <a:gd name="T10" fmla="*/ 1 w 52"/>
                <a:gd name="T11" fmla="*/ 0 h 251"/>
                <a:gd name="T12" fmla="*/ 1 w 52"/>
                <a:gd name="T13" fmla="*/ 0 h 251"/>
                <a:gd name="T14" fmla="*/ 1 w 52"/>
                <a:gd name="T15" fmla="*/ 0 h 251"/>
                <a:gd name="T16" fmla="*/ 1 w 52"/>
                <a:gd name="T17" fmla="*/ 0 h 251"/>
                <a:gd name="T18" fmla="*/ 1 w 52"/>
                <a:gd name="T19" fmla="*/ 0 h 251"/>
                <a:gd name="T20" fmla="*/ 1 w 52"/>
                <a:gd name="T21" fmla="*/ 0 h 251"/>
                <a:gd name="T22" fmla="*/ 1 w 52"/>
                <a:gd name="T23" fmla="*/ 0 h 251"/>
                <a:gd name="T24" fmla="*/ 1 w 52"/>
                <a:gd name="T25" fmla="*/ 0 h 251"/>
                <a:gd name="T26" fmla="*/ 1 w 52"/>
                <a:gd name="T27" fmla="*/ 0 h 251"/>
                <a:gd name="T28" fmla="*/ 1 w 52"/>
                <a:gd name="T29" fmla="*/ 0 h 251"/>
                <a:gd name="T30" fmla="*/ 1 w 52"/>
                <a:gd name="T31" fmla="*/ 0 h 251"/>
                <a:gd name="T32" fmla="*/ 1 w 52"/>
                <a:gd name="T33" fmla="*/ 0 h 251"/>
                <a:gd name="T34" fmla="*/ 1 w 52"/>
                <a:gd name="T35" fmla="*/ 0 h 251"/>
                <a:gd name="T36" fmla="*/ 1 w 52"/>
                <a:gd name="T37" fmla="*/ 0 h 251"/>
                <a:gd name="T38" fmla="*/ 1 w 52"/>
                <a:gd name="T39" fmla="*/ 0 h 251"/>
                <a:gd name="T40" fmla="*/ 1 w 52"/>
                <a:gd name="T41" fmla="*/ 0 h 251"/>
                <a:gd name="T42" fmla="*/ 1 w 52"/>
                <a:gd name="T43" fmla="*/ 0 h 251"/>
                <a:gd name="T44" fmla="*/ 1 w 52"/>
                <a:gd name="T45" fmla="*/ 0 h 251"/>
                <a:gd name="T46" fmla="*/ 1 w 52"/>
                <a:gd name="T47" fmla="*/ 0 h 251"/>
                <a:gd name="T48" fmla="*/ 1 w 52"/>
                <a:gd name="T49" fmla="*/ 0 h 251"/>
                <a:gd name="T50" fmla="*/ 1 w 52"/>
                <a:gd name="T51" fmla="*/ 0 h 251"/>
                <a:gd name="T52" fmla="*/ 1 w 52"/>
                <a:gd name="T53" fmla="*/ 0 h 251"/>
                <a:gd name="T54" fmla="*/ 1 w 52"/>
                <a:gd name="T55" fmla="*/ 0 h 251"/>
                <a:gd name="T56" fmla="*/ 1 w 52"/>
                <a:gd name="T57" fmla="*/ 0 h 251"/>
                <a:gd name="T58" fmla="*/ 1 w 52"/>
                <a:gd name="T59" fmla="*/ 0 h 251"/>
                <a:gd name="T60" fmla="*/ 1 w 52"/>
                <a:gd name="T61" fmla="*/ 0 h 251"/>
                <a:gd name="T62" fmla="*/ 1 w 52"/>
                <a:gd name="T63" fmla="*/ 0 h 251"/>
                <a:gd name="T64" fmla="*/ 1 w 52"/>
                <a:gd name="T65" fmla="*/ 0 h 251"/>
                <a:gd name="T66" fmla="*/ 1 w 52"/>
                <a:gd name="T67" fmla="*/ 0 h 251"/>
                <a:gd name="T68" fmla="*/ 1 w 52"/>
                <a:gd name="T69" fmla="*/ 0 h 251"/>
                <a:gd name="T70" fmla="*/ 1 w 52"/>
                <a:gd name="T71" fmla="*/ 0 h 251"/>
                <a:gd name="T72" fmla="*/ 1 w 52"/>
                <a:gd name="T73" fmla="*/ 0 h 251"/>
                <a:gd name="T74" fmla="*/ 1 w 52"/>
                <a:gd name="T75" fmla="*/ 0 h 251"/>
                <a:gd name="T76" fmla="*/ 1 w 52"/>
                <a:gd name="T77" fmla="*/ 0 h 251"/>
                <a:gd name="T78" fmla="*/ 1 w 52"/>
                <a:gd name="T79" fmla="*/ 0 h 251"/>
                <a:gd name="T80" fmla="*/ 1 w 52"/>
                <a:gd name="T81" fmla="*/ 0 h 251"/>
                <a:gd name="T82" fmla="*/ 1 w 52"/>
                <a:gd name="T83" fmla="*/ 0 h 251"/>
                <a:gd name="T84" fmla="*/ 1 w 52"/>
                <a:gd name="T85" fmla="*/ 0 h 251"/>
                <a:gd name="T86" fmla="*/ 1 w 52"/>
                <a:gd name="T87" fmla="*/ 0 h 251"/>
                <a:gd name="T88" fmla="*/ 1 w 52"/>
                <a:gd name="T89" fmla="*/ 0 h 251"/>
                <a:gd name="T90" fmla="*/ 1 w 52"/>
                <a:gd name="T91" fmla="*/ 0 h 251"/>
                <a:gd name="T92" fmla="*/ 1 w 52"/>
                <a:gd name="T93" fmla="*/ 0 h 251"/>
                <a:gd name="T94" fmla="*/ 1 w 52"/>
                <a:gd name="T95" fmla="*/ 0 h 251"/>
                <a:gd name="T96" fmla="*/ 0 w 52"/>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
                <a:gd name="T148" fmla="*/ 0 h 251"/>
                <a:gd name="T149" fmla="*/ 52 w 52"/>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 h="251">
                  <a:moveTo>
                    <a:pt x="0" y="0"/>
                  </a:moveTo>
                  <a:lnTo>
                    <a:pt x="3" y="31"/>
                  </a:lnTo>
                  <a:lnTo>
                    <a:pt x="7" y="63"/>
                  </a:lnTo>
                  <a:lnTo>
                    <a:pt x="11" y="92"/>
                  </a:lnTo>
                  <a:lnTo>
                    <a:pt x="14" y="114"/>
                  </a:lnTo>
                  <a:lnTo>
                    <a:pt x="17" y="131"/>
                  </a:lnTo>
                  <a:lnTo>
                    <a:pt x="18" y="150"/>
                  </a:lnTo>
                  <a:lnTo>
                    <a:pt x="18" y="165"/>
                  </a:lnTo>
                  <a:lnTo>
                    <a:pt x="15" y="176"/>
                  </a:lnTo>
                  <a:lnTo>
                    <a:pt x="13" y="185"/>
                  </a:lnTo>
                  <a:lnTo>
                    <a:pt x="11" y="192"/>
                  </a:lnTo>
                  <a:lnTo>
                    <a:pt x="10" y="199"/>
                  </a:lnTo>
                  <a:lnTo>
                    <a:pt x="10" y="203"/>
                  </a:lnTo>
                  <a:lnTo>
                    <a:pt x="11" y="206"/>
                  </a:lnTo>
                  <a:lnTo>
                    <a:pt x="11" y="208"/>
                  </a:lnTo>
                  <a:lnTo>
                    <a:pt x="11" y="212"/>
                  </a:lnTo>
                  <a:lnTo>
                    <a:pt x="11" y="215"/>
                  </a:lnTo>
                  <a:lnTo>
                    <a:pt x="10" y="218"/>
                  </a:lnTo>
                  <a:lnTo>
                    <a:pt x="10" y="220"/>
                  </a:lnTo>
                  <a:lnTo>
                    <a:pt x="9" y="223"/>
                  </a:lnTo>
                  <a:lnTo>
                    <a:pt x="9" y="226"/>
                  </a:lnTo>
                  <a:lnTo>
                    <a:pt x="9" y="229"/>
                  </a:lnTo>
                  <a:lnTo>
                    <a:pt x="10" y="235"/>
                  </a:lnTo>
                  <a:lnTo>
                    <a:pt x="11" y="241"/>
                  </a:lnTo>
                  <a:lnTo>
                    <a:pt x="12" y="245"/>
                  </a:lnTo>
                  <a:lnTo>
                    <a:pt x="13" y="249"/>
                  </a:lnTo>
                  <a:lnTo>
                    <a:pt x="17" y="250"/>
                  </a:lnTo>
                  <a:lnTo>
                    <a:pt x="19" y="251"/>
                  </a:lnTo>
                  <a:lnTo>
                    <a:pt x="22" y="251"/>
                  </a:lnTo>
                  <a:lnTo>
                    <a:pt x="28" y="250"/>
                  </a:lnTo>
                  <a:lnTo>
                    <a:pt x="36" y="249"/>
                  </a:lnTo>
                  <a:lnTo>
                    <a:pt x="45" y="248"/>
                  </a:lnTo>
                  <a:lnTo>
                    <a:pt x="52" y="248"/>
                  </a:lnTo>
                  <a:lnTo>
                    <a:pt x="47" y="234"/>
                  </a:lnTo>
                  <a:lnTo>
                    <a:pt x="40" y="220"/>
                  </a:lnTo>
                  <a:lnTo>
                    <a:pt x="34" y="208"/>
                  </a:lnTo>
                  <a:lnTo>
                    <a:pt x="28" y="205"/>
                  </a:lnTo>
                  <a:lnTo>
                    <a:pt x="29" y="187"/>
                  </a:lnTo>
                  <a:lnTo>
                    <a:pt x="29" y="164"/>
                  </a:lnTo>
                  <a:lnTo>
                    <a:pt x="28" y="141"/>
                  </a:lnTo>
                  <a:lnTo>
                    <a:pt x="27" y="121"/>
                  </a:lnTo>
                  <a:lnTo>
                    <a:pt x="25" y="100"/>
                  </a:lnTo>
                  <a:lnTo>
                    <a:pt x="20" y="77"/>
                  </a:lnTo>
                  <a:lnTo>
                    <a:pt x="15" y="57"/>
                  </a:lnTo>
                  <a:lnTo>
                    <a:pt x="11" y="40"/>
                  </a:lnTo>
                  <a:lnTo>
                    <a:pt x="7" y="30"/>
                  </a:lnTo>
                  <a:lnTo>
                    <a:pt x="4" y="19"/>
                  </a:lnTo>
                  <a:lnTo>
                    <a:pt x="2" y="8"/>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5" name="Freeform 448"/>
            <p:cNvSpPr>
              <a:spLocks/>
            </p:cNvSpPr>
            <p:nvPr/>
          </p:nvSpPr>
          <p:spPr bwMode="auto">
            <a:xfrm>
              <a:off x="5254" y="3263"/>
              <a:ext cx="17" cy="42"/>
            </a:xfrm>
            <a:custGeom>
              <a:avLst/>
              <a:gdLst>
                <a:gd name="T0" fmla="*/ 1 w 32"/>
                <a:gd name="T1" fmla="*/ 1 h 83"/>
                <a:gd name="T2" fmla="*/ 1 w 32"/>
                <a:gd name="T3" fmla="*/ 1 h 83"/>
                <a:gd name="T4" fmla="*/ 1 w 32"/>
                <a:gd name="T5" fmla="*/ 1 h 83"/>
                <a:gd name="T6" fmla="*/ 0 w 32"/>
                <a:gd name="T7" fmla="*/ 1 h 83"/>
                <a:gd name="T8" fmla="*/ 0 w 32"/>
                <a:gd name="T9" fmla="*/ 1 h 83"/>
                <a:gd name="T10" fmla="*/ 1 w 32"/>
                <a:gd name="T11" fmla="*/ 1 h 83"/>
                <a:gd name="T12" fmla="*/ 1 w 32"/>
                <a:gd name="T13" fmla="*/ 1 h 83"/>
                <a:gd name="T14" fmla="*/ 1 w 32"/>
                <a:gd name="T15" fmla="*/ 1 h 83"/>
                <a:gd name="T16" fmla="*/ 1 w 32"/>
                <a:gd name="T17" fmla="*/ 1 h 83"/>
                <a:gd name="T18" fmla="*/ 1 w 32"/>
                <a:gd name="T19" fmla="*/ 1 h 83"/>
                <a:gd name="T20" fmla="*/ 1 w 32"/>
                <a:gd name="T21" fmla="*/ 1 h 83"/>
                <a:gd name="T22" fmla="*/ 1 w 32"/>
                <a:gd name="T23" fmla="*/ 1 h 83"/>
                <a:gd name="T24" fmla="*/ 1 w 32"/>
                <a:gd name="T25" fmla="*/ 1 h 83"/>
                <a:gd name="T26" fmla="*/ 1 w 32"/>
                <a:gd name="T27" fmla="*/ 1 h 83"/>
                <a:gd name="T28" fmla="*/ 1 w 32"/>
                <a:gd name="T29" fmla="*/ 1 h 83"/>
                <a:gd name="T30" fmla="*/ 1 w 32"/>
                <a:gd name="T31" fmla="*/ 1 h 83"/>
                <a:gd name="T32" fmla="*/ 1 w 32"/>
                <a:gd name="T33" fmla="*/ 0 h 83"/>
                <a:gd name="T34" fmla="*/ 1 w 32"/>
                <a:gd name="T35" fmla="*/ 1 h 83"/>
                <a:gd name="T36" fmla="*/ 1 w 32"/>
                <a:gd name="T37" fmla="*/ 1 h 83"/>
                <a:gd name="T38" fmla="*/ 1 w 32"/>
                <a:gd name="T39" fmla="*/ 1 h 83"/>
                <a:gd name="T40" fmla="*/ 1 w 32"/>
                <a:gd name="T41" fmla="*/ 1 h 83"/>
                <a:gd name="T42" fmla="*/ 1 w 32"/>
                <a:gd name="T43" fmla="*/ 1 h 83"/>
                <a:gd name="T44" fmla="*/ 1 w 32"/>
                <a:gd name="T45" fmla="*/ 1 h 83"/>
                <a:gd name="T46" fmla="*/ 1 w 32"/>
                <a:gd name="T47" fmla="*/ 1 h 83"/>
                <a:gd name="T48" fmla="*/ 1 w 32"/>
                <a:gd name="T49" fmla="*/ 1 h 83"/>
                <a:gd name="T50" fmla="*/ 1 w 32"/>
                <a:gd name="T51" fmla="*/ 1 h 83"/>
                <a:gd name="T52" fmla="*/ 1 w 32"/>
                <a:gd name="T53" fmla="*/ 1 h 83"/>
                <a:gd name="T54" fmla="*/ 1 w 32"/>
                <a:gd name="T55" fmla="*/ 1 h 83"/>
                <a:gd name="T56" fmla="*/ 1 w 32"/>
                <a:gd name="T57" fmla="*/ 1 h 83"/>
                <a:gd name="T58" fmla="*/ 1 w 32"/>
                <a:gd name="T59" fmla="*/ 1 h 83"/>
                <a:gd name="T60" fmla="*/ 1 w 32"/>
                <a:gd name="T61" fmla="*/ 1 h 83"/>
                <a:gd name="T62" fmla="*/ 1 w 32"/>
                <a:gd name="T63" fmla="*/ 1 h 83"/>
                <a:gd name="T64" fmla="*/ 1 w 32"/>
                <a:gd name="T65" fmla="*/ 1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
                <a:gd name="T100" fmla="*/ 0 h 83"/>
                <a:gd name="T101" fmla="*/ 32 w 32"/>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 h="83">
                  <a:moveTo>
                    <a:pt x="21" y="83"/>
                  </a:moveTo>
                  <a:lnTo>
                    <a:pt x="9" y="80"/>
                  </a:lnTo>
                  <a:lnTo>
                    <a:pt x="2" y="74"/>
                  </a:lnTo>
                  <a:lnTo>
                    <a:pt x="0" y="66"/>
                  </a:lnTo>
                  <a:lnTo>
                    <a:pt x="0" y="58"/>
                  </a:lnTo>
                  <a:lnTo>
                    <a:pt x="1" y="50"/>
                  </a:lnTo>
                  <a:lnTo>
                    <a:pt x="3" y="43"/>
                  </a:lnTo>
                  <a:lnTo>
                    <a:pt x="6" y="37"/>
                  </a:lnTo>
                  <a:lnTo>
                    <a:pt x="7" y="35"/>
                  </a:lnTo>
                  <a:lnTo>
                    <a:pt x="10" y="24"/>
                  </a:lnTo>
                  <a:lnTo>
                    <a:pt x="13" y="16"/>
                  </a:lnTo>
                  <a:lnTo>
                    <a:pt x="15" y="10"/>
                  </a:lnTo>
                  <a:lnTo>
                    <a:pt x="15" y="6"/>
                  </a:lnTo>
                  <a:lnTo>
                    <a:pt x="16" y="5"/>
                  </a:lnTo>
                  <a:lnTo>
                    <a:pt x="16" y="4"/>
                  </a:lnTo>
                  <a:lnTo>
                    <a:pt x="16" y="1"/>
                  </a:lnTo>
                  <a:lnTo>
                    <a:pt x="16" y="0"/>
                  </a:lnTo>
                  <a:lnTo>
                    <a:pt x="21" y="3"/>
                  </a:lnTo>
                  <a:lnTo>
                    <a:pt x="25" y="5"/>
                  </a:lnTo>
                  <a:lnTo>
                    <a:pt x="29" y="8"/>
                  </a:lnTo>
                  <a:lnTo>
                    <a:pt x="31" y="10"/>
                  </a:lnTo>
                  <a:lnTo>
                    <a:pt x="31" y="16"/>
                  </a:lnTo>
                  <a:lnTo>
                    <a:pt x="31" y="23"/>
                  </a:lnTo>
                  <a:lnTo>
                    <a:pt x="31" y="30"/>
                  </a:lnTo>
                  <a:lnTo>
                    <a:pt x="31" y="36"/>
                  </a:lnTo>
                  <a:lnTo>
                    <a:pt x="32" y="42"/>
                  </a:lnTo>
                  <a:lnTo>
                    <a:pt x="32" y="48"/>
                  </a:lnTo>
                  <a:lnTo>
                    <a:pt x="32" y="53"/>
                  </a:lnTo>
                  <a:lnTo>
                    <a:pt x="31" y="59"/>
                  </a:lnTo>
                  <a:lnTo>
                    <a:pt x="27" y="65"/>
                  </a:lnTo>
                  <a:lnTo>
                    <a:pt x="25" y="73"/>
                  </a:lnTo>
                  <a:lnTo>
                    <a:pt x="22" y="79"/>
                  </a:lnTo>
                  <a:lnTo>
                    <a:pt x="21" y="8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6" name="Freeform 449"/>
            <p:cNvSpPr>
              <a:spLocks/>
            </p:cNvSpPr>
            <p:nvPr/>
          </p:nvSpPr>
          <p:spPr bwMode="auto">
            <a:xfrm>
              <a:off x="5257" y="2775"/>
              <a:ext cx="13" cy="40"/>
            </a:xfrm>
            <a:custGeom>
              <a:avLst/>
              <a:gdLst>
                <a:gd name="T0" fmla="*/ 0 w 27"/>
                <a:gd name="T1" fmla="*/ 0 h 81"/>
                <a:gd name="T2" fmla="*/ 0 w 27"/>
                <a:gd name="T3" fmla="*/ 0 h 81"/>
                <a:gd name="T4" fmla="*/ 0 w 27"/>
                <a:gd name="T5" fmla="*/ 0 h 81"/>
                <a:gd name="T6" fmla="*/ 0 w 27"/>
                <a:gd name="T7" fmla="*/ 0 h 81"/>
                <a:gd name="T8" fmla="*/ 0 w 27"/>
                <a:gd name="T9" fmla="*/ 0 h 81"/>
                <a:gd name="T10" fmla="*/ 0 w 27"/>
                <a:gd name="T11" fmla="*/ 0 h 81"/>
                <a:gd name="T12" fmla="*/ 0 w 27"/>
                <a:gd name="T13" fmla="*/ 0 h 81"/>
                <a:gd name="T14" fmla="*/ 0 w 27"/>
                <a:gd name="T15" fmla="*/ 0 h 81"/>
                <a:gd name="T16" fmla="*/ 0 w 27"/>
                <a:gd name="T17" fmla="*/ 0 h 81"/>
                <a:gd name="T18" fmla="*/ 0 w 27"/>
                <a:gd name="T19" fmla="*/ 0 h 81"/>
                <a:gd name="T20" fmla="*/ 0 w 27"/>
                <a:gd name="T21" fmla="*/ 0 h 81"/>
                <a:gd name="T22" fmla="*/ 0 w 27"/>
                <a:gd name="T23" fmla="*/ 0 h 81"/>
                <a:gd name="T24" fmla="*/ 0 w 27"/>
                <a:gd name="T25" fmla="*/ 0 h 81"/>
                <a:gd name="T26" fmla="*/ 0 w 27"/>
                <a:gd name="T27" fmla="*/ 0 h 81"/>
                <a:gd name="T28" fmla="*/ 0 w 27"/>
                <a:gd name="T29" fmla="*/ 0 h 81"/>
                <a:gd name="T30" fmla="*/ 0 w 27"/>
                <a:gd name="T31" fmla="*/ 0 h 81"/>
                <a:gd name="T32" fmla="*/ 0 w 27"/>
                <a:gd name="T33" fmla="*/ 0 h 81"/>
                <a:gd name="T34" fmla="*/ 0 w 27"/>
                <a:gd name="T35" fmla="*/ 0 h 81"/>
                <a:gd name="T36" fmla="*/ 0 w 27"/>
                <a:gd name="T37" fmla="*/ 0 h 81"/>
                <a:gd name="T38" fmla="*/ 0 w 27"/>
                <a:gd name="T39" fmla="*/ 0 h 81"/>
                <a:gd name="T40" fmla="*/ 0 w 27"/>
                <a:gd name="T41" fmla="*/ 0 h 81"/>
                <a:gd name="T42" fmla="*/ 0 w 27"/>
                <a:gd name="T43" fmla="*/ 0 h 81"/>
                <a:gd name="T44" fmla="*/ 0 w 27"/>
                <a:gd name="T45" fmla="*/ 0 h 81"/>
                <a:gd name="T46" fmla="*/ 0 w 27"/>
                <a:gd name="T47" fmla="*/ 0 h 81"/>
                <a:gd name="T48" fmla="*/ 0 w 27"/>
                <a:gd name="T49" fmla="*/ 0 h 81"/>
                <a:gd name="T50" fmla="*/ 0 w 27"/>
                <a:gd name="T51" fmla="*/ 0 h 81"/>
                <a:gd name="T52" fmla="*/ 0 w 27"/>
                <a:gd name="T53" fmla="*/ 0 h 81"/>
                <a:gd name="T54" fmla="*/ 0 w 27"/>
                <a:gd name="T55" fmla="*/ 0 h 81"/>
                <a:gd name="T56" fmla="*/ 0 w 27"/>
                <a:gd name="T57" fmla="*/ 0 h 81"/>
                <a:gd name="T58" fmla="*/ 0 w 27"/>
                <a:gd name="T59" fmla="*/ 0 h 81"/>
                <a:gd name="T60" fmla="*/ 0 w 27"/>
                <a:gd name="T61" fmla="*/ 0 h 81"/>
                <a:gd name="T62" fmla="*/ 0 w 27"/>
                <a:gd name="T63" fmla="*/ 0 h 81"/>
                <a:gd name="T64" fmla="*/ 0 w 2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1"/>
                <a:gd name="T101" fmla="*/ 27 w 2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1">
                  <a:moveTo>
                    <a:pt x="10" y="70"/>
                  </a:moveTo>
                  <a:lnTo>
                    <a:pt x="7" y="66"/>
                  </a:lnTo>
                  <a:lnTo>
                    <a:pt x="4" y="60"/>
                  </a:lnTo>
                  <a:lnTo>
                    <a:pt x="2" y="54"/>
                  </a:lnTo>
                  <a:lnTo>
                    <a:pt x="0" y="50"/>
                  </a:lnTo>
                  <a:lnTo>
                    <a:pt x="4" y="40"/>
                  </a:lnTo>
                  <a:lnTo>
                    <a:pt x="6" y="25"/>
                  </a:lnTo>
                  <a:lnTo>
                    <a:pt x="7" y="12"/>
                  </a:lnTo>
                  <a:lnTo>
                    <a:pt x="6" y="0"/>
                  </a:lnTo>
                  <a:lnTo>
                    <a:pt x="10" y="8"/>
                  </a:lnTo>
                  <a:lnTo>
                    <a:pt x="13" y="15"/>
                  </a:lnTo>
                  <a:lnTo>
                    <a:pt x="18" y="21"/>
                  </a:lnTo>
                  <a:lnTo>
                    <a:pt x="22" y="25"/>
                  </a:lnTo>
                  <a:lnTo>
                    <a:pt x="22" y="31"/>
                  </a:lnTo>
                  <a:lnTo>
                    <a:pt x="25" y="37"/>
                  </a:lnTo>
                  <a:lnTo>
                    <a:pt x="26" y="43"/>
                  </a:lnTo>
                  <a:lnTo>
                    <a:pt x="27" y="47"/>
                  </a:lnTo>
                  <a:lnTo>
                    <a:pt x="26" y="53"/>
                  </a:lnTo>
                  <a:lnTo>
                    <a:pt x="25" y="61"/>
                  </a:lnTo>
                  <a:lnTo>
                    <a:pt x="23" y="68"/>
                  </a:lnTo>
                  <a:lnTo>
                    <a:pt x="23" y="74"/>
                  </a:lnTo>
                  <a:lnTo>
                    <a:pt x="23" y="77"/>
                  </a:lnTo>
                  <a:lnTo>
                    <a:pt x="23" y="80"/>
                  </a:lnTo>
                  <a:lnTo>
                    <a:pt x="21" y="81"/>
                  </a:lnTo>
                  <a:lnTo>
                    <a:pt x="19" y="81"/>
                  </a:lnTo>
                  <a:lnTo>
                    <a:pt x="17" y="80"/>
                  </a:lnTo>
                  <a:lnTo>
                    <a:pt x="15" y="80"/>
                  </a:lnTo>
                  <a:lnTo>
                    <a:pt x="14" y="80"/>
                  </a:lnTo>
                  <a:lnTo>
                    <a:pt x="13" y="80"/>
                  </a:lnTo>
                  <a:lnTo>
                    <a:pt x="12" y="77"/>
                  </a:lnTo>
                  <a:lnTo>
                    <a:pt x="12" y="75"/>
                  </a:lnTo>
                  <a:lnTo>
                    <a:pt x="11" y="73"/>
                  </a:lnTo>
                  <a:lnTo>
                    <a:pt x="10" y="7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7" name="Freeform 450"/>
            <p:cNvSpPr>
              <a:spLocks/>
            </p:cNvSpPr>
            <p:nvPr/>
          </p:nvSpPr>
          <p:spPr bwMode="auto">
            <a:xfrm>
              <a:off x="5177" y="3032"/>
              <a:ext cx="20" cy="29"/>
            </a:xfrm>
            <a:custGeom>
              <a:avLst/>
              <a:gdLst>
                <a:gd name="T0" fmla="*/ 1 w 40"/>
                <a:gd name="T1" fmla="*/ 1 h 57"/>
                <a:gd name="T2" fmla="*/ 1 w 40"/>
                <a:gd name="T3" fmla="*/ 1 h 57"/>
                <a:gd name="T4" fmla="*/ 1 w 40"/>
                <a:gd name="T5" fmla="*/ 1 h 57"/>
                <a:gd name="T6" fmla="*/ 0 w 40"/>
                <a:gd name="T7" fmla="*/ 1 h 57"/>
                <a:gd name="T8" fmla="*/ 1 w 40"/>
                <a:gd name="T9" fmla="*/ 1 h 57"/>
                <a:gd name="T10" fmla="*/ 1 w 40"/>
                <a:gd name="T11" fmla="*/ 1 h 57"/>
                <a:gd name="T12" fmla="*/ 1 w 40"/>
                <a:gd name="T13" fmla="*/ 1 h 57"/>
                <a:gd name="T14" fmla="*/ 1 w 40"/>
                <a:gd name="T15" fmla="*/ 1 h 57"/>
                <a:gd name="T16" fmla="*/ 1 w 40"/>
                <a:gd name="T17" fmla="*/ 1 h 57"/>
                <a:gd name="T18" fmla="*/ 1 w 40"/>
                <a:gd name="T19" fmla="*/ 1 h 57"/>
                <a:gd name="T20" fmla="*/ 1 w 40"/>
                <a:gd name="T21" fmla="*/ 0 h 57"/>
                <a:gd name="T22" fmla="*/ 1 w 40"/>
                <a:gd name="T23" fmla="*/ 1 h 57"/>
                <a:gd name="T24" fmla="*/ 1 w 40"/>
                <a:gd name="T25" fmla="*/ 1 h 57"/>
                <a:gd name="T26" fmla="*/ 1 w 40"/>
                <a:gd name="T27" fmla="*/ 1 h 57"/>
                <a:gd name="T28" fmla="*/ 1 w 40"/>
                <a:gd name="T29" fmla="*/ 1 h 57"/>
                <a:gd name="T30" fmla="*/ 1 w 40"/>
                <a:gd name="T31" fmla="*/ 1 h 57"/>
                <a:gd name="T32" fmla="*/ 1 w 40"/>
                <a:gd name="T33" fmla="*/ 1 h 57"/>
                <a:gd name="T34" fmla="*/ 1 w 40"/>
                <a:gd name="T35" fmla="*/ 1 h 57"/>
                <a:gd name="T36" fmla="*/ 1 w 40"/>
                <a:gd name="T37" fmla="*/ 1 h 57"/>
                <a:gd name="T38" fmla="*/ 1 w 40"/>
                <a:gd name="T39" fmla="*/ 1 h 57"/>
                <a:gd name="T40" fmla="*/ 1 w 40"/>
                <a:gd name="T41" fmla="*/ 1 h 57"/>
                <a:gd name="T42" fmla="*/ 1 w 40"/>
                <a:gd name="T43" fmla="*/ 1 h 57"/>
                <a:gd name="T44" fmla="*/ 1 w 40"/>
                <a:gd name="T45" fmla="*/ 1 h 57"/>
                <a:gd name="T46" fmla="*/ 1 w 40"/>
                <a:gd name="T47" fmla="*/ 1 h 57"/>
                <a:gd name="T48" fmla="*/ 1 w 40"/>
                <a:gd name="T49" fmla="*/ 1 h 57"/>
                <a:gd name="T50" fmla="*/ 1 w 40"/>
                <a:gd name="T51" fmla="*/ 1 h 57"/>
                <a:gd name="T52" fmla="*/ 1 w 40"/>
                <a:gd name="T53" fmla="*/ 1 h 57"/>
                <a:gd name="T54" fmla="*/ 1 w 40"/>
                <a:gd name="T55" fmla="*/ 1 h 57"/>
                <a:gd name="T56" fmla="*/ 1 w 40"/>
                <a:gd name="T57" fmla="*/ 1 h 57"/>
                <a:gd name="T58" fmla="*/ 1 w 40"/>
                <a:gd name="T59" fmla="*/ 1 h 57"/>
                <a:gd name="T60" fmla="*/ 1 w 40"/>
                <a:gd name="T61" fmla="*/ 1 h 57"/>
                <a:gd name="T62" fmla="*/ 1 w 40"/>
                <a:gd name="T63" fmla="*/ 1 h 57"/>
                <a:gd name="T64" fmla="*/ 1 w 40"/>
                <a:gd name="T65" fmla="*/ 1 h 57"/>
                <a:gd name="T66" fmla="*/ 1 w 40"/>
                <a:gd name="T67" fmla="*/ 1 h 57"/>
                <a:gd name="T68" fmla="*/ 1 w 40"/>
                <a:gd name="T69" fmla="*/ 1 h 57"/>
                <a:gd name="T70" fmla="*/ 1 w 40"/>
                <a:gd name="T71" fmla="*/ 1 h 57"/>
                <a:gd name="T72" fmla="*/ 1 w 40"/>
                <a:gd name="T73" fmla="*/ 1 h 57"/>
                <a:gd name="T74" fmla="*/ 1 w 40"/>
                <a:gd name="T75" fmla="*/ 1 h 57"/>
                <a:gd name="T76" fmla="*/ 1 w 40"/>
                <a:gd name="T77" fmla="*/ 1 h 57"/>
                <a:gd name="T78" fmla="*/ 1 w 40"/>
                <a:gd name="T79" fmla="*/ 1 h 57"/>
                <a:gd name="T80" fmla="*/ 1 w 40"/>
                <a:gd name="T81" fmla="*/ 1 h 57"/>
                <a:gd name="T82" fmla="*/ 1 w 40"/>
                <a:gd name="T83" fmla="*/ 1 h 57"/>
                <a:gd name="T84" fmla="*/ 1 w 40"/>
                <a:gd name="T85" fmla="*/ 1 h 57"/>
                <a:gd name="T86" fmla="*/ 1 w 40"/>
                <a:gd name="T87" fmla="*/ 1 h 57"/>
                <a:gd name="T88" fmla="*/ 1 w 40"/>
                <a:gd name="T89" fmla="*/ 1 h 57"/>
                <a:gd name="T90" fmla="*/ 1 w 40"/>
                <a:gd name="T91" fmla="*/ 1 h 57"/>
                <a:gd name="T92" fmla="*/ 1 w 40"/>
                <a:gd name="T93" fmla="*/ 1 h 57"/>
                <a:gd name="T94" fmla="*/ 1 w 40"/>
                <a:gd name="T95" fmla="*/ 1 h 57"/>
                <a:gd name="T96" fmla="*/ 1 w 40"/>
                <a:gd name="T97" fmla="*/ 1 h 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
                <a:gd name="T148" fmla="*/ 0 h 57"/>
                <a:gd name="T149" fmla="*/ 40 w 40"/>
                <a:gd name="T150" fmla="*/ 57 h 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 h="57">
                  <a:moveTo>
                    <a:pt x="16" y="57"/>
                  </a:moveTo>
                  <a:lnTo>
                    <a:pt x="9" y="52"/>
                  </a:lnTo>
                  <a:lnTo>
                    <a:pt x="3" y="45"/>
                  </a:lnTo>
                  <a:lnTo>
                    <a:pt x="0" y="39"/>
                  </a:lnTo>
                  <a:lnTo>
                    <a:pt x="1" y="33"/>
                  </a:lnTo>
                  <a:lnTo>
                    <a:pt x="6" y="26"/>
                  </a:lnTo>
                  <a:lnTo>
                    <a:pt x="11" y="19"/>
                  </a:lnTo>
                  <a:lnTo>
                    <a:pt x="16" y="12"/>
                  </a:lnTo>
                  <a:lnTo>
                    <a:pt x="18" y="7"/>
                  </a:lnTo>
                  <a:lnTo>
                    <a:pt x="20" y="3"/>
                  </a:lnTo>
                  <a:lnTo>
                    <a:pt x="24" y="0"/>
                  </a:lnTo>
                  <a:lnTo>
                    <a:pt x="28" y="1"/>
                  </a:lnTo>
                  <a:lnTo>
                    <a:pt x="33" y="4"/>
                  </a:lnTo>
                  <a:lnTo>
                    <a:pt x="36" y="9"/>
                  </a:lnTo>
                  <a:lnTo>
                    <a:pt x="39" y="12"/>
                  </a:lnTo>
                  <a:lnTo>
                    <a:pt x="40" y="15"/>
                  </a:lnTo>
                  <a:lnTo>
                    <a:pt x="40" y="17"/>
                  </a:lnTo>
                  <a:lnTo>
                    <a:pt x="40" y="22"/>
                  </a:lnTo>
                  <a:lnTo>
                    <a:pt x="39" y="27"/>
                  </a:lnTo>
                  <a:lnTo>
                    <a:pt x="39" y="34"/>
                  </a:lnTo>
                  <a:lnTo>
                    <a:pt x="37" y="38"/>
                  </a:lnTo>
                  <a:lnTo>
                    <a:pt x="35" y="40"/>
                  </a:lnTo>
                  <a:lnTo>
                    <a:pt x="33" y="42"/>
                  </a:lnTo>
                  <a:lnTo>
                    <a:pt x="31" y="46"/>
                  </a:lnTo>
                  <a:lnTo>
                    <a:pt x="29" y="47"/>
                  </a:lnTo>
                  <a:lnTo>
                    <a:pt x="28" y="48"/>
                  </a:lnTo>
                  <a:lnTo>
                    <a:pt x="27" y="47"/>
                  </a:lnTo>
                  <a:lnTo>
                    <a:pt x="26" y="46"/>
                  </a:lnTo>
                  <a:lnTo>
                    <a:pt x="26" y="44"/>
                  </a:lnTo>
                  <a:lnTo>
                    <a:pt x="26" y="41"/>
                  </a:lnTo>
                  <a:lnTo>
                    <a:pt x="26" y="39"/>
                  </a:lnTo>
                  <a:lnTo>
                    <a:pt x="26" y="38"/>
                  </a:lnTo>
                  <a:lnTo>
                    <a:pt x="25" y="37"/>
                  </a:lnTo>
                  <a:lnTo>
                    <a:pt x="24" y="35"/>
                  </a:lnTo>
                  <a:lnTo>
                    <a:pt x="21" y="35"/>
                  </a:lnTo>
                  <a:lnTo>
                    <a:pt x="19" y="35"/>
                  </a:lnTo>
                  <a:lnTo>
                    <a:pt x="18" y="35"/>
                  </a:lnTo>
                  <a:lnTo>
                    <a:pt x="18" y="37"/>
                  </a:lnTo>
                  <a:lnTo>
                    <a:pt x="17" y="39"/>
                  </a:lnTo>
                  <a:lnTo>
                    <a:pt x="16" y="40"/>
                  </a:lnTo>
                  <a:lnTo>
                    <a:pt x="16" y="42"/>
                  </a:lnTo>
                  <a:lnTo>
                    <a:pt x="17" y="44"/>
                  </a:lnTo>
                  <a:lnTo>
                    <a:pt x="17" y="47"/>
                  </a:lnTo>
                  <a:lnTo>
                    <a:pt x="18" y="49"/>
                  </a:lnTo>
                  <a:lnTo>
                    <a:pt x="18" y="52"/>
                  </a:lnTo>
                  <a:lnTo>
                    <a:pt x="18" y="54"/>
                  </a:lnTo>
                  <a:lnTo>
                    <a:pt x="19" y="56"/>
                  </a:lnTo>
                  <a:lnTo>
                    <a:pt x="18" y="57"/>
                  </a:lnTo>
                  <a:lnTo>
                    <a:pt x="16" y="5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8" name="Freeform 451"/>
            <p:cNvSpPr>
              <a:spLocks/>
            </p:cNvSpPr>
            <p:nvPr/>
          </p:nvSpPr>
          <p:spPr bwMode="auto">
            <a:xfrm>
              <a:off x="5291" y="2745"/>
              <a:ext cx="12" cy="9"/>
            </a:xfrm>
            <a:custGeom>
              <a:avLst/>
              <a:gdLst>
                <a:gd name="T0" fmla="*/ 0 w 25"/>
                <a:gd name="T1" fmla="*/ 0 h 18"/>
                <a:gd name="T2" fmla="*/ 0 w 25"/>
                <a:gd name="T3" fmla="*/ 1 h 18"/>
                <a:gd name="T4" fmla="*/ 0 w 25"/>
                <a:gd name="T5" fmla="*/ 1 h 18"/>
                <a:gd name="T6" fmla="*/ 0 w 25"/>
                <a:gd name="T7" fmla="*/ 1 h 18"/>
                <a:gd name="T8" fmla="*/ 0 w 25"/>
                <a:gd name="T9" fmla="*/ 1 h 18"/>
                <a:gd name="T10" fmla="*/ 0 w 25"/>
                <a:gd name="T11" fmla="*/ 1 h 18"/>
                <a:gd name="T12" fmla="*/ 0 w 25"/>
                <a:gd name="T13" fmla="*/ 1 h 18"/>
                <a:gd name="T14" fmla="*/ 0 w 25"/>
                <a:gd name="T15" fmla="*/ 1 h 18"/>
                <a:gd name="T16" fmla="*/ 0 w 25"/>
                <a:gd name="T17" fmla="*/ 1 h 18"/>
                <a:gd name="T18" fmla="*/ 0 w 25"/>
                <a:gd name="T19" fmla="*/ 1 h 18"/>
                <a:gd name="T20" fmla="*/ 0 w 25"/>
                <a:gd name="T21" fmla="*/ 1 h 18"/>
                <a:gd name="T22" fmla="*/ 0 w 25"/>
                <a:gd name="T23" fmla="*/ 1 h 18"/>
                <a:gd name="T24" fmla="*/ 0 w 25"/>
                <a:gd name="T25" fmla="*/ 1 h 18"/>
                <a:gd name="T26" fmla="*/ 0 w 25"/>
                <a:gd name="T27" fmla="*/ 1 h 18"/>
                <a:gd name="T28" fmla="*/ 0 w 25"/>
                <a:gd name="T29" fmla="*/ 1 h 18"/>
                <a:gd name="T30" fmla="*/ 0 w 25"/>
                <a:gd name="T31" fmla="*/ 1 h 18"/>
                <a:gd name="T32" fmla="*/ 0 w 25"/>
                <a:gd name="T33" fmla="*/ 1 h 18"/>
                <a:gd name="T34" fmla="*/ 0 w 25"/>
                <a:gd name="T35" fmla="*/ 1 h 18"/>
                <a:gd name="T36" fmla="*/ 0 w 25"/>
                <a:gd name="T37" fmla="*/ 1 h 18"/>
                <a:gd name="T38" fmla="*/ 0 w 25"/>
                <a:gd name="T39" fmla="*/ 1 h 18"/>
                <a:gd name="T40" fmla="*/ 0 w 25"/>
                <a:gd name="T41" fmla="*/ 1 h 18"/>
                <a:gd name="T42" fmla="*/ 0 w 25"/>
                <a:gd name="T43" fmla="*/ 1 h 18"/>
                <a:gd name="T44" fmla="*/ 0 w 25"/>
                <a:gd name="T45" fmla="*/ 1 h 18"/>
                <a:gd name="T46" fmla="*/ 0 w 25"/>
                <a:gd name="T47" fmla="*/ 1 h 18"/>
                <a:gd name="T48" fmla="*/ 0 w 25"/>
                <a:gd name="T49" fmla="*/ 1 h 18"/>
                <a:gd name="T50" fmla="*/ 0 w 25"/>
                <a:gd name="T51" fmla="*/ 1 h 18"/>
                <a:gd name="T52" fmla="*/ 0 w 25"/>
                <a:gd name="T53" fmla="*/ 1 h 18"/>
                <a:gd name="T54" fmla="*/ 0 w 25"/>
                <a:gd name="T55" fmla="*/ 1 h 18"/>
                <a:gd name="T56" fmla="*/ 0 w 25"/>
                <a:gd name="T57" fmla="*/ 1 h 18"/>
                <a:gd name="T58" fmla="*/ 0 w 25"/>
                <a:gd name="T59" fmla="*/ 1 h 18"/>
                <a:gd name="T60" fmla="*/ 0 w 25"/>
                <a:gd name="T61" fmla="*/ 1 h 18"/>
                <a:gd name="T62" fmla="*/ 0 w 25"/>
                <a:gd name="T63" fmla="*/ 1 h 18"/>
                <a:gd name="T64" fmla="*/ 0 w 25"/>
                <a:gd name="T65" fmla="*/ 1 h 18"/>
                <a:gd name="T66" fmla="*/ 0 w 25"/>
                <a:gd name="T67" fmla="*/ 1 h 18"/>
                <a:gd name="T68" fmla="*/ 0 w 25"/>
                <a:gd name="T69" fmla="*/ 1 h 18"/>
                <a:gd name="T70" fmla="*/ 0 w 25"/>
                <a:gd name="T71" fmla="*/ 1 h 18"/>
                <a:gd name="T72" fmla="*/ 0 w 25"/>
                <a:gd name="T73" fmla="*/ 1 h 18"/>
                <a:gd name="T74" fmla="*/ 0 w 25"/>
                <a:gd name="T75" fmla="*/ 1 h 18"/>
                <a:gd name="T76" fmla="*/ 0 w 25"/>
                <a:gd name="T77" fmla="*/ 1 h 18"/>
                <a:gd name="T78" fmla="*/ 0 w 25"/>
                <a:gd name="T79" fmla="*/ 1 h 18"/>
                <a:gd name="T80" fmla="*/ 0 w 25"/>
                <a:gd name="T81" fmla="*/ 1 h 18"/>
                <a:gd name="T82" fmla="*/ 0 w 25"/>
                <a:gd name="T83" fmla="*/ 1 h 18"/>
                <a:gd name="T84" fmla="*/ 0 w 25"/>
                <a:gd name="T85" fmla="*/ 1 h 18"/>
                <a:gd name="T86" fmla="*/ 0 w 25"/>
                <a:gd name="T87" fmla="*/ 0 h 18"/>
                <a:gd name="T88" fmla="*/ 0 w 25"/>
                <a:gd name="T89" fmla="*/ 0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18"/>
                <a:gd name="T137" fmla="*/ 25 w 25"/>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18">
                  <a:moveTo>
                    <a:pt x="14" y="0"/>
                  </a:moveTo>
                  <a:lnTo>
                    <a:pt x="12" y="2"/>
                  </a:lnTo>
                  <a:lnTo>
                    <a:pt x="11" y="3"/>
                  </a:lnTo>
                  <a:lnTo>
                    <a:pt x="11" y="4"/>
                  </a:lnTo>
                  <a:lnTo>
                    <a:pt x="11" y="5"/>
                  </a:lnTo>
                  <a:lnTo>
                    <a:pt x="14" y="4"/>
                  </a:lnTo>
                  <a:lnTo>
                    <a:pt x="18" y="4"/>
                  </a:lnTo>
                  <a:lnTo>
                    <a:pt x="19" y="5"/>
                  </a:lnTo>
                  <a:lnTo>
                    <a:pt x="21" y="7"/>
                  </a:lnTo>
                  <a:lnTo>
                    <a:pt x="18" y="6"/>
                  </a:lnTo>
                  <a:lnTo>
                    <a:pt x="15" y="6"/>
                  </a:lnTo>
                  <a:lnTo>
                    <a:pt x="12" y="7"/>
                  </a:lnTo>
                  <a:lnTo>
                    <a:pt x="10" y="10"/>
                  </a:lnTo>
                  <a:lnTo>
                    <a:pt x="13" y="11"/>
                  </a:lnTo>
                  <a:lnTo>
                    <a:pt x="16" y="11"/>
                  </a:lnTo>
                  <a:lnTo>
                    <a:pt x="19" y="11"/>
                  </a:lnTo>
                  <a:lnTo>
                    <a:pt x="21" y="11"/>
                  </a:lnTo>
                  <a:lnTo>
                    <a:pt x="22" y="12"/>
                  </a:lnTo>
                  <a:lnTo>
                    <a:pt x="23" y="13"/>
                  </a:lnTo>
                  <a:lnTo>
                    <a:pt x="25" y="14"/>
                  </a:lnTo>
                  <a:lnTo>
                    <a:pt x="23" y="14"/>
                  </a:lnTo>
                  <a:lnTo>
                    <a:pt x="22" y="14"/>
                  </a:lnTo>
                  <a:lnTo>
                    <a:pt x="21" y="14"/>
                  </a:lnTo>
                  <a:lnTo>
                    <a:pt x="20" y="14"/>
                  </a:lnTo>
                  <a:lnTo>
                    <a:pt x="20" y="15"/>
                  </a:lnTo>
                  <a:lnTo>
                    <a:pt x="19" y="17"/>
                  </a:lnTo>
                  <a:lnTo>
                    <a:pt x="16" y="18"/>
                  </a:lnTo>
                  <a:lnTo>
                    <a:pt x="14" y="18"/>
                  </a:lnTo>
                  <a:lnTo>
                    <a:pt x="13" y="18"/>
                  </a:lnTo>
                  <a:lnTo>
                    <a:pt x="12" y="15"/>
                  </a:lnTo>
                  <a:lnTo>
                    <a:pt x="11" y="14"/>
                  </a:lnTo>
                  <a:lnTo>
                    <a:pt x="10" y="11"/>
                  </a:lnTo>
                  <a:lnTo>
                    <a:pt x="7" y="11"/>
                  </a:lnTo>
                  <a:lnTo>
                    <a:pt x="5" y="11"/>
                  </a:lnTo>
                  <a:lnTo>
                    <a:pt x="3" y="13"/>
                  </a:lnTo>
                  <a:lnTo>
                    <a:pt x="2" y="14"/>
                  </a:lnTo>
                  <a:lnTo>
                    <a:pt x="0" y="13"/>
                  </a:lnTo>
                  <a:lnTo>
                    <a:pt x="0" y="12"/>
                  </a:lnTo>
                  <a:lnTo>
                    <a:pt x="0" y="11"/>
                  </a:lnTo>
                  <a:lnTo>
                    <a:pt x="0" y="10"/>
                  </a:lnTo>
                  <a:lnTo>
                    <a:pt x="3" y="5"/>
                  </a:lnTo>
                  <a:lnTo>
                    <a:pt x="6" y="2"/>
                  </a:lnTo>
                  <a:lnTo>
                    <a:pt x="10" y="0"/>
                  </a:lnTo>
                  <a:lnTo>
                    <a:pt x="14"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9" name="Freeform 452"/>
            <p:cNvSpPr>
              <a:spLocks/>
            </p:cNvSpPr>
            <p:nvPr/>
          </p:nvSpPr>
          <p:spPr bwMode="auto">
            <a:xfrm>
              <a:off x="5295" y="2754"/>
              <a:ext cx="5" cy="1"/>
            </a:xfrm>
            <a:custGeom>
              <a:avLst/>
              <a:gdLst>
                <a:gd name="T0" fmla="*/ 0 w 11"/>
                <a:gd name="T1" fmla="*/ 0 h 1"/>
                <a:gd name="T2" fmla="*/ 0 w 11"/>
                <a:gd name="T3" fmla="*/ 0 h 1"/>
                <a:gd name="T4" fmla="*/ 0 w 11"/>
                <a:gd name="T5" fmla="*/ 0 h 1"/>
                <a:gd name="T6" fmla="*/ 0 w 11"/>
                <a:gd name="T7" fmla="*/ 0 h 1"/>
                <a:gd name="T8" fmla="*/ 0 w 11"/>
                <a:gd name="T9" fmla="*/ 0 h 1"/>
                <a:gd name="T10" fmla="*/ 0 w 11"/>
                <a:gd name="T11" fmla="*/ 0 h 1"/>
                <a:gd name="T12" fmla="*/ 0 w 11"/>
                <a:gd name="T13" fmla="*/ 0 h 1"/>
                <a:gd name="T14" fmla="*/ 0 w 11"/>
                <a:gd name="T15" fmla="*/ 1 h 1"/>
                <a:gd name="T16" fmla="*/ 0 w 11"/>
                <a:gd name="T17" fmla="*/ 1 h 1"/>
                <a:gd name="T18" fmla="*/ 0 w 11"/>
                <a:gd name="T19" fmla="*/ 1 h 1"/>
                <a:gd name="T20" fmla="*/ 0 w 11"/>
                <a:gd name="T21" fmla="*/ 1 h 1"/>
                <a:gd name="T22" fmla="*/ 0 w 11"/>
                <a:gd name="T23" fmla="*/ 1 h 1"/>
                <a:gd name="T24" fmla="*/ 0 w 11"/>
                <a:gd name="T25" fmla="*/ 1 h 1"/>
                <a:gd name="T26" fmla="*/ 0 w 11"/>
                <a:gd name="T27" fmla="*/ 1 h 1"/>
                <a:gd name="T28" fmla="*/ 0 w 11"/>
                <a:gd name="T29" fmla="*/ 0 h 1"/>
                <a:gd name="T30" fmla="*/ 0 w 11"/>
                <a:gd name="T31" fmla="*/ 0 h 1"/>
                <a:gd name="T32" fmla="*/ 0 w 11"/>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
                <a:gd name="T53" fmla="*/ 11 w 11"/>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
                  <a:moveTo>
                    <a:pt x="2" y="0"/>
                  </a:moveTo>
                  <a:lnTo>
                    <a:pt x="3" y="0"/>
                  </a:lnTo>
                  <a:lnTo>
                    <a:pt x="6" y="0"/>
                  </a:lnTo>
                  <a:lnTo>
                    <a:pt x="8" y="0"/>
                  </a:lnTo>
                  <a:lnTo>
                    <a:pt x="11" y="0"/>
                  </a:lnTo>
                  <a:lnTo>
                    <a:pt x="11" y="1"/>
                  </a:lnTo>
                  <a:lnTo>
                    <a:pt x="10" y="1"/>
                  </a:lnTo>
                  <a:lnTo>
                    <a:pt x="8" y="1"/>
                  </a:lnTo>
                  <a:lnTo>
                    <a:pt x="6" y="1"/>
                  </a:lnTo>
                  <a:lnTo>
                    <a:pt x="4" y="1"/>
                  </a:lnTo>
                  <a:lnTo>
                    <a:pt x="2" y="1"/>
                  </a:lnTo>
                  <a:lnTo>
                    <a:pt x="0" y="1"/>
                  </a:lnTo>
                  <a:lnTo>
                    <a:pt x="0" y="0"/>
                  </a:lnTo>
                  <a:lnTo>
                    <a:pt x="2"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0" name="Freeform 453"/>
            <p:cNvSpPr>
              <a:spLocks/>
            </p:cNvSpPr>
            <p:nvPr/>
          </p:nvSpPr>
          <p:spPr bwMode="auto">
            <a:xfrm>
              <a:off x="5265" y="2745"/>
              <a:ext cx="15" cy="9"/>
            </a:xfrm>
            <a:custGeom>
              <a:avLst/>
              <a:gdLst>
                <a:gd name="T0" fmla="*/ 1 w 29"/>
                <a:gd name="T1" fmla="*/ 0 h 20"/>
                <a:gd name="T2" fmla="*/ 1 w 29"/>
                <a:gd name="T3" fmla="*/ 0 h 20"/>
                <a:gd name="T4" fmla="*/ 1 w 29"/>
                <a:gd name="T5" fmla="*/ 0 h 20"/>
                <a:gd name="T6" fmla="*/ 1 w 29"/>
                <a:gd name="T7" fmla="*/ 0 h 20"/>
                <a:gd name="T8" fmla="*/ 1 w 29"/>
                <a:gd name="T9" fmla="*/ 0 h 20"/>
                <a:gd name="T10" fmla="*/ 1 w 29"/>
                <a:gd name="T11" fmla="*/ 0 h 20"/>
                <a:gd name="T12" fmla="*/ 1 w 29"/>
                <a:gd name="T13" fmla="*/ 0 h 20"/>
                <a:gd name="T14" fmla="*/ 1 w 29"/>
                <a:gd name="T15" fmla="*/ 0 h 20"/>
                <a:gd name="T16" fmla="*/ 1 w 29"/>
                <a:gd name="T17" fmla="*/ 0 h 20"/>
                <a:gd name="T18" fmla="*/ 1 w 29"/>
                <a:gd name="T19" fmla="*/ 0 h 20"/>
                <a:gd name="T20" fmla="*/ 1 w 29"/>
                <a:gd name="T21" fmla="*/ 0 h 20"/>
                <a:gd name="T22" fmla="*/ 1 w 29"/>
                <a:gd name="T23" fmla="*/ 0 h 20"/>
                <a:gd name="T24" fmla="*/ 1 w 29"/>
                <a:gd name="T25" fmla="*/ 0 h 20"/>
                <a:gd name="T26" fmla="*/ 1 w 29"/>
                <a:gd name="T27" fmla="*/ 0 h 20"/>
                <a:gd name="T28" fmla="*/ 1 w 29"/>
                <a:gd name="T29" fmla="*/ 0 h 20"/>
                <a:gd name="T30" fmla="*/ 1 w 29"/>
                <a:gd name="T31" fmla="*/ 0 h 20"/>
                <a:gd name="T32" fmla="*/ 1 w 29"/>
                <a:gd name="T33" fmla="*/ 0 h 20"/>
                <a:gd name="T34" fmla="*/ 1 w 29"/>
                <a:gd name="T35" fmla="*/ 0 h 20"/>
                <a:gd name="T36" fmla="*/ 1 w 29"/>
                <a:gd name="T37" fmla="*/ 0 h 20"/>
                <a:gd name="T38" fmla="*/ 1 w 29"/>
                <a:gd name="T39" fmla="*/ 0 h 20"/>
                <a:gd name="T40" fmla="*/ 1 w 29"/>
                <a:gd name="T41" fmla="*/ 0 h 20"/>
                <a:gd name="T42" fmla="*/ 1 w 29"/>
                <a:gd name="T43" fmla="*/ 0 h 20"/>
                <a:gd name="T44" fmla="*/ 1 w 29"/>
                <a:gd name="T45" fmla="*/ 0 h 20"/>
                <a:gd name="T46" fmla="*/ 1 w 29"/>
                <a:gd name="T47" fmla="*/ 0 h 20"/>
                <a:gd name="T48" fmla="*/ 1 w 29"/>
                <a:gd name="T49" fmla="*/ 0 h 20"/>
                <a:gd name="T50" fmla="*/ 1 w 29"/>
                <a:gd name="T51" fmla="*/ 0 h 20"/>
                <a:gd name="T52" fmla="*/ 1 w 29"/>
                <a:gd name="T53" fmla="*/ 0 h 20"/>
                <a:gd name="T54" fmla="*/ 0 w 29"/>
                <a:gd name="T55" fmla="*/ 0 h 20"/>
                <a:gd name="T56" fmla="*/ 0 w 29"/>
                <a:gd name="T57" fmla="*/ 0 h 20"/>
                <a:gd name="T58" fmla="*/ 1 w 29"/>
                <a:gd name="T59" fmla="*/ 0 h 20"/>
                <a:gd name="T60" fmla="*/ 1 w 29"/>
                <a:gd name="T61" fmla="*/ 0 h 20"/>
                <a:gd name="T62" fmla="*/ 1 w 29"/>
                <a:gd name="T63" fmla="*/ 0 h 20"/>
                <a:gd name="T64" fmla="*/ 1 w 29"/>
                <a:gd name="T65" fmla="*/ 0 h 20"/>
                <a:gd name="T66" fmla="*/ 1 w 29"/>
                <a:gd name="T67" fmla="*/ 0 h 20"/>
                <a:gd name="T68" fmla="*/ 1 w 29"/>
                <a:gd name="T69" fmla="*/ 0 h 20"/>
                <a:gd name="T70" fmla="*/ 1 w 29"/>
                <a:gd name="T71" fmla="*/ 0 h 20"/>
                <a:gd name="T72" fmla="*/ 1 w 29"/>
                <a:gd name="T73" fmla="*/ 0 h 20"/>
                <a:gd name="T74" fmla="*/ 1 w 29"/>
                <a:gd name="T75" fmla="*/ 0 h 20"/>
                <a:gd name="T76" fmla="*/ 1 w 29"/>
                <a:gd name="T77" fmla="*/ 0 h 20"/>
                <a:gd name="T78" fmla="*/ 1 w 29"/>
                <a:gd name="T79" fmla="*/ 0 h 20"/>
                <a:gd name="T80" fmla="*/ 1 w 29"/>
                <a:gd name="T81" fmla="*/ 0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
                <a:gd name="T124" fmla="*/ 0 h 20"/>
                <a:gd name="T125" fmla="*/ 29 w 29"/>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 h="20">
                  <a:moveTo>
                    <a:pt x="29" y="13"/>
                  </a:moveTo>
                  <a:lnTo>
                    <a:pt x="27" y="12"/>
                  </a:lnTo>
                  <a:lnTo>
                    <a:pt x="25" y="12"/>
                  </a:lnTo>
                  <a:lnTo>
                    <a:pt x="23" y="13"/>
                  </a:lnTo>
                  <a:lnTo>
                    <a:pt x="22" y="13"/>
                  </a:lnTo>
                  <a:lnTo>
                    <a:pt x="20" y="14"/>
                  </a:lnTo>
                  <a:lnTo>
                    <a:pt x="20" y="16"/>
                  </a:lnTo>
                  <a:lnTo>
                    <a:pt x="19" y="18"/>
                  </a:lnTo>
                  <a:lnTo>
                    <a:pt x="18" y="20"/>
                  </a:lnTo>
                  <a:lnTo>
                    <a:pt x="16" y="20"/>
                  </a:lnTo>
                  <a:lnTo>
                    <a:pt x="14" y="20"/>
                  </a:lnTo>
                  <a:lnTo>
                    <a:pt x="12" y="20"/>
                  </a:lnTo>
                  <a:lnTo>
                    <a:pt x="11" y="19"/>
                  </a:lnTo>
                  <a:lnTo>
                    <a:pt x="12" y="18"/>
                  </a:lnTo>
                  <a:lnTo>
                    <a:pt x="14" y="16"/>
                  </a:lnTo>
                  <a:lnTo>
                    <a:pt x="14" y="14"/>
                  </a:lnTo>
                  <a:lnTo>
                    <a:pt x="12" y="13"/>
                  </a:lnTo>
                  <a:lnTo>
                    <a:pt x="11" y="12"/>
                  </a:lnTo>
                  <a:lnTo>
                    <a:pt x="10" y="11"/>
                  </a:lnTo>
                  <a:lnTo>
                    <a:pt x="9" y="11"/>
                  </a:lnTo>
                  <a:lnTo>
                    <a:pt x="7" y="12"/>
                  </a:lnTo>
                  <a:lnTo>
                    <a:pt x="5" y="13"/>
                  </a:lnTo>
                  <a:lnTo>
                    <a:pt x="3" y="13"/>
                  </a:lnTo>
                  <a:lnTo>
                    <a:pt x="2" y="13"/>
                  </a:lnTo>
                  <a:lnTo>
                    <a:pt x="1" y="13"/>
                  </a:lnTo>
                  <a:lnTo>
                    <a:pt x="0" y="13"/>
                  </a:lnTo>
                  <a:lnTo>
                    <a:pt x="4" y="10"/>
                  </a:lnTo>
                  <a:lnTo>
                    <a:pt x="9" y="8"/>
                  </a:lnTo>
                  <a:lnTo>
                    <a:pt x="12" y="7"/>
                  </a:lnTo>
                  <a:lnTo>
                    <a:pt x="16" y="8"/>
                  </a:lnTo>
                  <a:lnTo>
                    <a:pt x="16" y="4"/>
                  </a:lnTo>
                  <a:lnTo>
                    <a:pt x="12" y="1"/>
                  </a:lnTo>
                  <a:lnTo>
                    <a:pt x="5" y="1"/>
                  </a:lnTo>
                  <a:lnTo>
                    <a:pt x="1" y="3"/>
                  </a:lnTo>
                  <a:lnTo>
                    <a:pt x="12" y="0"/>
                  </a:lnTo>
                  <a:lnTo>
                    <a:pt x="22" y="3"/>
                  </a:lnTo>
                  <a:lnTo>
                    <a:pt x="26" y="7"/>
                  </a:lnTo>
                  <a:lnTo>
                    <a:pt x="29" y="13"/>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1" name="Freeform 454"/>
            <p:cNvSpPr>
              <a:spLocks/>
            </p:cNvSpPr>
            <p:nvPr/>
          </p:nvSpPr>
          <p:spPr bwMode="auto">
            <a:xfrm>
              <a:off x="5271" y="2755"/>
              <a:ext cx="3" cy="1"/>
            </a:xfrm>
            <a:custGeom>
              <a:avLst/>
              <a:gdLst>
                <a:gd name="T0" fmla="*/ 0 w 7"/>
                <a:gd name="T1" fmla="*/ 0 h 1"/>
                <a:gd name="T2" fmla="*/ 0 w 7"/>
                <a:gd name="T3" fmla="*/ 0 h 1"/>
                <a:gd name="T4" fmla="*/ 0 w 7"/>
                <a:gd name="T5" fmla="*/ 0 h 1"/>
                <a:gd name="T6" fmla="*/ 0 w 7"/>
                <a:gd name="T7" fmla="*/ 0 h 1"/>
                <a:gd name="T8" fmla="*/ 0 w 7"/>
                <a:gd name="T9" fmla="*/ 0 h 1"/>
                <a:gd name="T10" fmla="*/ 0 w 7"/>
                <a:gd name="T11" fmla="*/ 0 h 1"/>
                <a:gd name="T12" fmla="*/ 0 w 7"/>
                <a:gd name="T13" fmla="*/ 0 h 1"/>
                <a:gd name="T14" fmla="*/ 0 w 7"/>
                <a:gd name="T15" fmla="*/ 1 h 1"/>
                <a:gd name="T16" fmla="*/ 0 w 7"/>
                <a:gd name="T17" fmla="*/ 1 h 1"/>
                <a:gd name="T18" fmla="*/ 0 w 7"/>
                <a:gd name="T19" fmla="*/ 1 h 1"/>
                <a:gd name="T20" fmla="*/ 0 w 7"/>
                <a:gd name="T21" fmla="*/ 1 h 1"/>
                <a:gd name="T22" fmla="*/ 0 w 7"/>
                <a:gd name="T23" fmla="*/ 1 h 1"/>
                <a:gd name="T24" fmla="*/ 0 w 7"/>
                <a:gd name="T25" fmla="*/ 1 h 1"/>
                <a:gd name="T26" fmla="*/ 0 w 7"/>
                <a:gd name="T27" fmla="*/ 1 h 1"/>
                <a:gd name="T28" fmla="*/ 0 w 7"/>
                <a:gd name="T29" fmla="*/ 0 h 1"/>
                <a:gd name="T30" fmla="*/ 0 w 7"/>
                <a:gd name="T31" fmla="*/ 0 h 1"/>
                <a:gd name="T32" fmla="*/ 0 w 7"/>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
                <a:gd name="T53" fmla="*/ 7 w 7"/>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
                  <a:moveTo>
                    <a:pt x="1" y="0"/>
                  </a:moveTo>
                  <a:lnTo>
                    <a:pt x="2" y="0"/>
                  </a:lnTo>
                  <a:lnTo>
                    <a:pt x="5" y="0"/>
                  </a:lnTo>
                  <a:lnTo>
                    <a:pt x="6" y="0"/>
                  </a:lnTo>
                  <a:lnTo>
                    <a:pt x="7" y="0"/>
                  </a:lnTo>
                  <a:lnTo>
                    <a:pt x="7" y="1"/>
                  </a:lnTo>
                  <a:lnTo>
                    <a:pt x="6" y="1"/>
                  </a:lnTo>
                  <a:lnTo>
                    <a:pt x="5" y="1"/>
                  </a:lnTo>
                  <a:lnTo>
                    <a:pt x="2" y="1"/>
                  </a:lnTo>
                  <a:lnTo>
                    <a:pt x="1" y="1"/>
                  </a:lnTo>
                  <a:lnTo>
                    <a:pt x="0" y="1"/>
                  </a:lnTo>
                  <a:lnTo>
                    <a:pt x="0" y="0"/>
                  </a:lnTo>
                  <a:lnTo>
                    <a:pt x="1" y="0"/>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2" name="Freeform 455"/>
            <p:cNvSpPr>
              <a:spLocks/>
            </p:cNvSpPr>
            <p:nvPr/>
          </p:nvSpPr>
          <p:spPr bwMode="auto">
            <a:xfrm>
              <a:off x="5308" y="2769"/>
              <a:ext cx="6" cy="13"/>
            </a:xfrm>
            <a:custGeom>
              <a:avLst/>
              <a:gdLst>
                <a:gd name="T0" fmla="*/ 1 w 11"/>
                <a:gd name="T1" fmla="*/ 1 h 25"/>
                <a:gd name="T2" fmla="*/ 1 w 11"/>
                <a:gd name="T3" fmla="*/ 1 h 25"/>
                <a:gd name="T4" fmla="*/ 1 w 11"/>
                <a:gd name="T5" fmla="*/ 1 h 25"/>
                <a:gd name="T6" fmla="*/ 1 w 11"/>
                <a:gd name="T7" fmla="*/ 1 h 25"/>
                <a:gd name="T8" fmla="*/ 0 w 11"/>
                <a:gd name="T9" fmla="*/ 1 h 25"/>
                <a:gd name="T10" fmla="*/ 0 w 11"/>
                <a:gd name="T11" fmla="*/ 1 h 25"/>
                <a:gd name="T12" fmla="*/ 0 w 11"/>
                <a:gd name="T13" fmla="*/ 1 h 25"/>
                <a:gd name="T14" fmla="*/ 1 w 11"/>
                <a:gd name="T15" fmla="*/ 1 h 25"/>
                <a:gd name="T16" fmla="*/ 1 w 11"/>
                <a:gd name="T17" fmla="*/ 1 h 25"/>
                <a:gd name="T18" fmla="*/ 1 w 11"/>
                <a:gd name="T19" fmla="*/ 1 h 25"/>
                <a:gd name="T20" fmla="*/ 1 w 11"/>
                <a:gd name="T21" fmla="*/ 1 h 25"/>
                <a:gd name="T22" fmla="*/ 1 w 11"/>
                <a:gd name="T23" fmla="*/ 1 h 25"/>
                <a:gd name="T24" fmla="*/ 1 w 11"/>
                <a:gd name="T25" fmla="*/ 1 h 25"/>
                <a:gd name="T26" fmla="*/ 1 w 11"/>
                <a:gd name="T27" fmla="*/ 1 h 25"/>
                <a:gd name="T28" fmla="*/ 1 w 11"/>
                <a:gd name="T29" fmla="*/ 1 h 25"/>
                <a:gd name="T30" fmla="*/ 1 w 11"/>
                <a:gd name="T31" fmla="*/ 1 h 25"/>
                <a:gd name="T32" fmla="*/ 1 w 11"/>
                <a:gd name="T33" fmla="*/ 1 h 25"/>
                <a:gd name="T34" fmla="*/ 1 w 11"/>
                <a:gd name="T35" fmla="*/ 1 h 25"/>
                <a:gd name="T36" fmla="*/ 1 w 11"/>
                <a:gd name="T37" fmla="*/ 1 h 25"/>
                <a:gd name="T38" fmla="*/ 1 w 11"/>
                <a:gd name="T39" fmla="*/ 1 h 25"/>
                <a:gd name="T40" fmla="*/ 1 w 11"/>
                <a:gd name="T41" fmla="*/ 0 h 25"/>
                <a:gd name="T42" fmla="*/ 1 w 11"/>
                <a:gd name="T43" fmla="*/ 0 h 25"/>
                <a:gd name="T44" fmla="*/ 1 w 11"/>
                <a:gd name="T45" fmla="*/ 1 h 25"/>
                <a:gd name="T46" fmla="*/ 1 w 11"/>
                <a:gd name="T47" fmla="*/ 1 h 25"/>
                <a:gd name="T48" fmla="*/ 0 w 11"/>
                <a:gd name="T49" fmla="*/ 1 h 25"/>
                <a:gd name="T50" fmla="*/ 1 w 11"/>
                <a:gd name="T51" fmla="*/ 1 h 25"/>
                <a:gd name="T52" fmla="*/ 1 w 11"/>
                <a:gd name="T53" fmla="*/ 1 h 25"/>
                <a:gd name="T54" fmla="*/ 1 w 11"/>
                <a:gd name="T55" fmla="*/ 1 h 25"/>
                <a:gd name="T56" fmla="*/ 1 w 11"/>
                <a:gd name="T57" fmla="*/ 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25"/>
                <a:gd name="T89" fmla="*/ 11 w 11"/>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25">
                  <a:moveTo>
                    <a:pt x="3" y="9"/>
                  </a:moveTo>
                  <a:lnTo>
                    <a:pt x="2" y="10"/>
                  </a:lnTo>
                  <a:lnTo>
                    <a:pt x="1" y="11"/>
                  </a:lnTo>
                  <a:lnTo>
                    <a:pt x="0" y="12"/>
                  </a:lnTo>
                  <a:lnTo>
                    <a:pt x="0" y="16"/>
                  </a:lnTo>
                  <a:lnTo>
                    <a:pt x="0" y="19"/>
                  </a:lnTo>
                  <a:lnTo>
                    <a:pt x="1" y="23"/>
                  </a:lnTo>
                  <a:lnTo>
                    <a:pt x="2" y="24"/>
                  </a:lnTo>
                  <a:lnTo>
                    <a:pt x="5" y="25"/>
                  </a:lnTo>
                  <a:lnTo>
                    <a:pt x="8" y="24"/>
                  </a:lnTo>
                  <a:lnTo>
                    <a:pt x="10" y="23"/>
                  </a:lnTo>
                  <a:lnTo>
                    <a:pt x="11" y="18"/>
                  </a:lnTo>
                  <a:lnTo>
                    <a:pt x="11" y="17"/>
                  </a:lnTo>
                  <a:lnTo>
                    <a:pt x="11" y="16"/>
                  </a:lnTo>
                  <a:lnTo>
                    <a:pt x="11" y="15"/>
                  </a:lnTo>
                  <a:lnTo>
                    <a:pt x="11" y="10"/>
                  </a:lnTo>
                  <a:lnTo>
                    <a:pt x="9" y="6"/>
                  </a:lnTo>
                  <a:lnTo>
                    <a:pt x="8" y="2"/>
                  </a:lnTo>
                  <a:lnTo>
                    <a:pt x="6" y="0"/>
                  </a:lnTo>
                  <a:lnTo>
                    <a:pt x="5" y="0"/>
                  </a:lnTo>
                  <a:lnTo>
                    <a:pt x="2" y="1"/>
                  </a:lnTo>
                  <a:lnTo>
                    <a:pt x="1" y="3"/>
                  </a:lnTo>
                  <a:lnTo>
                    <a:pt x="0" y="4"/>
                  </a:lnTo>
                  <a:lnTo>
                    <a:pt x="1" y="6"/>
                  </a:lnTo>
                  <a:lnTo>
                    <a:pt x="2" y="7"/>
                  </a:lnTo>
                  <a:lnTo>
                    <a:pt x="2" y="8"/>
                  </a:lnTo>
                  <a:lnTo>
                    <a:pt x="3" y="9"/>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3" name="Freeform 456"/>
            <p:cNvSpPr>
              <a:spLocks/>
            </p:cNvSpPr>
            <p:nvPr/>
          </p:nvSpPr>
          <p:spPr bwMode="auto">
            <a:xfrm>
              <a:off x="5252" y="2768"/>
              <a:ext cx="7" cy="13"/>
            </a:xfrm>
            <a:custGeom>
              <a:avLst/>
              <a:gdLst>
                <a:gd name="T0" fmla="*/ 1 w 14"/>
                <a:gd name="T1" fmla="*/ 1 h 25"/>
                <a:gd name="T2" fmla="*/ 1 w 14"/>
                <a:gd name="T3" fmla="*/ 1 h 25"/>
                <a:gd name="T4" fmla="*/ 1 w 14"/>
                <a:gd name="T5" fmla="*/ 1 h 25"/>
                <a:gd name="T6" fmla="*/ 1 w 14"/>
                <a:gd name="T7" fmla="*/ 1 h 25"/>
                <a:gd name="T8" fmla="*/ 1 w 14"/>
                <a:gd name="T9" fmla="*/ 1 h 25"/>
                <a:gd name="T10" fmla="*/ 1 w 14"/>
                <a:gd name="T11" fmla="*/ 1 h 25"/>
                <a:gd name="T12" fmla="*/ 1 w 14"/>
                <a:gd name="T13" fmla="*/ 1 h 25"/>
                <a:gd name="T14" fmla="*/ 1 w 14"/>
                <a:gd name="T15" fmla="*/ 1 h 25"/>
                <a:gd name="T16" fmla="*/ 1 w 14"/>
                <a:gd name="T17" fmla="*/ 1 h 25"/>
                <a:gd name="T18" fmla="*/ 1 w 14"/>
                <a:gd name="T19" fmla="*/ 1 h 25"/>
                <a:gd name="T20" fmla="*/ 1 w 14"/>
                <a:gd name="T21" fmla="*/ 1 h 25"/>
                <a:gd name="T22" fmla="*/ 0 w 14"/>
                <a:gd name="T23" fmla="*/ 1 h 25"/>
                <a:gd name="T24" fmla="*/ 0 w 14"/>
                <a:gd name="T25" fmla="*/ 1 h 25"/>
                <a:gd name="T26" fmla="*/ 1 w 14"/>
                <a:gd name="T27" fmla="*/ 1 h 25"/>
                <a:gd name="T28" fmla="*/ 1 w 14"/>
                <a:gd name="T29" fmla="*/ 1 h 25"/>
                <a:gd name="T30" fmla="*/ 1 w 14"/>
                <a:gd name="T31" fmla="*/ 1 h 25"/>
                <a:gd name="T32" fmla="*/ 1 w 14"/>
                <a:gd name="T33" fmla="*/ 0 h 25"/>
                <a:gd name="T34" fmla="*/ 1 w 14"/>
                <a:gd name="T35" fmla="*/ 1 h 25"/>
                <a:gd name="T36" fmla="*/ 1 w 14"/>
                <a:gd name="T37" fmla="*/ 1 h 25"/>
                <a:gd name="T38" fmla="*/ 1 w 14"/>
                <a:gd name="T39" fmla="*/ 1 h 25"/>
                <a:gd name="T40" fmla="*/ 1 w 14"/>
                <a:gd name="T41" fmla="*/ 1 h 25"/>
                <a:gd name="T42" fmla="*/ 1 w 14"/>
                <a:gd name="T43" fmla="*/ 1 h 25"/>
                <a:gd name="T44" fmla="*/ 1 w 14"/>
                <a:gd name="T45" fmla="*/ 1 h 25"/>
                <a:gd name="T46" fmla="*/ 1 w 14"/>
                <a:gd name="T47" fmla="*/ 1 h 25"/>
                <a:gd name="T48" fmla="*/ 1 w 14"/>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25"/>
                <a:gd name="T77" fmla="*/ 14 w 14"/>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25">
                  <a:moveTo>
                    <a:pt x="9" y="11"/>
                  </a:moveTo>
                  <a:lnTo>
                    <a:pt x="9" y="13"/>
                  </a:lnTo>
                  <a:lnTo>
                    <a:pt x="11" y="14"/>
                  </a:lnTo>
                  <a:lnTo>
                    <a:pt x="13" y="14"/>
                  </a:lnTo>
                  <a:lnTo>
                    <a:pt x="14" y="14"/>
                  </a:lnTo>
                  <a:lnTo>
                    <a:pt x="13" y="18"/>
                  </a:lnTo>
                  <a:lnTo>
                    <a:pt x="13" y="21"/>
                  </a:lnTo>
                  <a:lnTo>
                    <a:pt x="12" y="24"/>
                  </a:lnTo>
                  <a:lnTo>
                    <a:pt x="9" y="25"/>
                  </a:lnTo>
                  <a:lnTo>
                    <a:pt x="6" y="24"/>
                  </a:lnTo>
                  <a:lnTo>
                    <a:pt x="4" y="23"/>
                  </a:lnTo>
                  <a:lnTo>
                    <a:pt x="0" y="19"/>
                  </a:lnTo>
                  <a:lnTo>
                    <a:pt x="0" y="16"/>
                  </a:lnTo>
                  <a:lnTo>
                    <a:pt x="1" y="9"/>
                  </a:lnTo>
                  <a:lnTo>
                    <a:pt x="4" y="4"/>
                  </a:lnTo>
                  <a:lnTo>
                    <a:pt x="5" y="2"/>
                  </a:lnTo>
                  <a:lnTo>
                    <a:pt x="7" y="0"/>
                  </a:lnTo>
                  <a:lnTo>
                    <a:pt x="8" y="1"/>
                  </a:lnTo>
                  <a:lnTo>
                    <a:pt x="9" y="2"/>
                  </a:lnTo>
                  <a:lnTo>
                    <a:pt x="12" y="3"/>
                  </a:lnTo>
                  <a:lnTo>
                    <a:pt x="11" y="5"/>
                  </a:lnTo>
                  <a:lnTo>
                    <a:pt x="11" y="8"/>
                  </a:lnTo>
                  <a:lnTo>
                    <a:pt x="9" y="10"/>
                  </a:lnTo>
                  <a:lnTo>
                    <a:pt x="9" y="11"/>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4" name="Freeform 457"/>
            <p:cNvSpPr>
              <a:spLocks/>
            </p:cNvSpPr>
            <p:nvPr/>
          </p:nvSpPr>
          <p:spPr bwMode="auto">
            <a:xfrm>
              <a:off x="5308" y="2774"/>
              <a:ext cx="2" cy="7"/>
            </a:xfrm>
            <a:custGeom>
              <a:avLst/>
              <a:gdLst>
                <a:gd name="T0" fmla="*/ 0 w 5"/>
                <a:gd name="T1" fmla="*/ 0 h 15"/>
                <a:gd name="T2" fmla="*/ 0 w 5"/>
                <a:gd name="T3" fmla="*/ 0 h 15"/>
                <a:gd name="T4" fmla="*/ 0 w 5"/>
                <a:gd name="T5" fmla="*/ 0 h 15"/>
                <a:gd name="T6" fmla="*/ 0 w 5"/>
                <a:gd name="T7" fmla="*/ 0 h 15"/>
                <a:gd name="T8" fmla="*/ 0 w 5"/>
                <a:gd name="T9" fmla="*/ 0 h 15"/>
                <a:gd name="T10" fmla="*/ 0 w 5"/>
                <a:gd name="T11" fmla="*/ 0 h 15"/>
                <a:gd name="T12" fmla="*/ 0 w 5"/>
                <a:gd name="T13" fmla="*/ 0 h 15"/>
                <a:gd name="T14" fmla="*/ 0 w 5"/>
                <a:gd name="T15" fmla="*/ 0 h 15"/>
                <a:gd name="T16" fmla="*/ 0 w 5"/>
                <a:gd name="T17" fmla="*/ 0 h 15"/>
                <a:gd name="T18" fmla="*/ 0 w 5"/>
                <a:gd name="T19" fmla="*/ 0 h 15"/>
                <a:gd name="T20" fmla="*/ 0 w 5"/>
                <a:gd name="T21" fmla="*/ 0 h 15"/>
                <a:gd name="T22" fmla="*/ 0 w 5"/>
                <a:gd name="T23" fmla="*/ 0 h 15"/>
                <a:gd name="T24" fmla="*/ 0 w 5"/>
                <a:gd name="T25" fmla="*/ 0 h 15"/>
                <a:gd name="T26" fmla="*/ 0 w 5"/>
                <a:gd name="T27" fmla="*/ 0 h 15"/>
                <a:gd name="T28" fmla="*/ 0 w 5"/>
                <a:gd name="T29" fmla="*/ 0 h 15"/>
                <a:gd name="T30" fmla="*/ 0 w 5"/>
                <a:gd name="T31" fmla="*/ 0 h 15"/>
                <a:gd name="T32" fmla="*/ 0 w 5"/>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
                <a:gd name="T52" fmla="*/ 0 h 15"/>
                <a:gd name="T53" fmla="*/ 5 w 5"/>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 h="15">
                  <a:moveTo>
                    <a:pt x="5" y="8"/>
                  </a:moveTo>
                  <a:lnTo>
                    <a:pt x="5" y="10"/>
                  </a:lnTo>
                  <a:lnTo>
                    <a:pt x="5" y="13"/>
                  </a:lnTo>
                  <a:lnTo>
                    <a:pt x="3" y="14"/>
                  </a:lnTo>
                  <a:lnTo>
                    <a:pt x="2" y="15"/>
                  </a:lnTo>
                  <a:lnTo>
                    <a:pt x="1" y="14"/>
                  </a:lnTo>
                  <a:lnTo>
                    <a:pt x="0" y="10"/>
                  </a:lnTo>
                  <a:lnTo>
                    <a:pt x="0" y="7"/>
                  </a:lnTo>
                  <a:lnTo>
                    <a:pt x="0" y="3"/>
                  </a:lnTo>
                  <a:lnTo>
                    <a:pt x="1" y="2"/>
                  </a:lnTo>
                  <a:lnTo>
                    <a:pt x="2" y="1"/>
                  </a:lnTo>
                  <a:lnTo>
                    <a:pt x="3" y="0"/>
                  </a:lnTo>
                  <a:lnTo>
                    <a:pt x="3" y="1"/>
                  </a:lnTo>
                  <a:lnTo>
                    <a:pt x="5" y="3"/>
                  </a:lnTo>
                  <a:lnTo>
                    <a:pt x="5" y="6"/>
                  </a:lnTo>
                  <a:lnTo>
                    <a:pt x="5" y="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5" name="Freeform 458"/>
            <p:cNvSpPr>
              <a:spLocks/>
            </p:cNvSpPr>
            <p:nvPr/>
          </p:nvSpPr>
          <p:spPr bwMode="auto">
            <a:xfrm>
              <a:off x="5308" y="2769"/>
              <a:ext cx="6" cy="10"/>
            </a:xfrm>
            <a:custGeom>
              <a:avLst/>
              <a:gdLst>
                <a:gd name="T0" fmla="*/ 1 w 11"/>
                <a:gd name="T1" fmla="*/ 1 h 18"/>
                <a:gd name="T2" fmla="*/ 1 w 11"/>
                <a:gd name="T3" fmla="*/ 1 h 18"/>
                <a:gd name="T4" fmla="*/ 1 w 11"/>
                <a:gd name="T5" fmla="*/ 1 h 18"/>
                <a:gd name="T6" fmla="*/ 1 w 11"/>
                <a:gd name="T7" fmla="*/ 1 h 18"/>
                <a:gd name="T8" fmla="*/ 1 w 11"/>
                <a:gd name="T9" fmla="*/ 0 h 18"/>
                <a:gd name="T10" fmla="*/ 1 w 11"/>
                <a:gd name="T11" fmla="*/ 0 h 18"/>
                <a:gd name="T12" fmla="*/ 1 w 11"/>
                <a:gd name="T13" fmla="*/ 1 h 18"/>
                <a:gd name="T14" fmla="*/ 1 w 11"/>
                <a:gd name="T15" fmla="*/ 1 h 18"/>
                <a:gd name="T16" fmla="*/ 0 w 11"/>
                <a:gd name="T17" fmla="*/ 1 h 18"/>
                <a:gd name="T18" fmla="*/ 1 w 11"/>
                <a:gd name="T19" fmla="*/ 1 h 18"/>
                <a:gd name="T20" fmla="*/ 1 w 11"/>
                <a:gd name="T21" fmla="*/ 1 h 18"/>
                <a:gd name="T22" fmla="*/ 1 w 11"/>
                <a:gd name="T23" fmla="*/ 1 h 18"/>
                <a:gd name="T24" fmla="*/ 1 w 11"/>
                <a:gd name="T25" fmla="*/ 1 h 18"/>
                <a:gd name="T26" fmla="*/ 1 w 11"/>
                <a:gd name="T27" fmla="*/ 1 h 18"/>
                <a:gd name="T28" fmla="*/ 1 w 11"/>
                <a:gd name="T29" fmla="*/ 1 h 18"/>
                <a:gd name="T30" fmla="*/ 1 w 11"/>
                <a:gd name="T31" fmla="*/ 1 h 18"/>
                <a:gd name="T32" fmla="*/ 1 w 11"/>
                <a:gd name="T33" fmla="*/ 1 h 18"/>
                <a:gd name="T34" fmla="*/ 1 w 11"/>
                <a:gd name="T35" fmla="*/ 1 h 18"/>
                <a:gd name="T36" fmla="*/ 1 w 11"/>
                <a:gd name="T37" fmla="*/ 1 h 18"/>
                <a:gd name="T38" fmla="*/ 1 w 11"/>
                <a:gd name="T39" fmla="*/ 1 h 18"/>
                <a:gd name="T40" fmla="*/ 1 w 11"/>
                <a:gd name="T41" fmla="*/ 1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
                <a:gd name="T64" fmla="*/ 0 h 18"/>
                <a:gd name="T65" fmla="*/ 11 w 1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 h="18">
                  <a:moveTo>
                    <a:pt x="11" y="15"/>
                  </a:moveTo>
                  <a:lnTo>
                    <a:pt x="11" y="10"/>
                  </a:lnTo>
                  <a:lnTo>
                    <a:pt x="9" y="6"/>
                  </a:lnTo>
                  <a:lnTo>
                    <a:pt x="8" y="2"/>
                  </a:lnTo>
                  <a:lnTo>
                    <a:pt x="6" y="0"/>
                  </a:lnTo>
                  <a:lnTo>
                    <a:pt x="5" y="0"/>
                  </a:lnTo>
                  <a:lnTo>
                    <a:pt x="2" y="1"/>
                  </a:lnTo>
                  <a:lnTo>
                    <a:pt x="1" y="3"/>
                  </a:lnTo>
                  <a:lnTo>
                    <a:pt x="0" y="4"/>
                  </a:lnTo>
                  <a:lnTo>
                    <a:pt x="1" y="6"/>
                  </a:lnTo>
                  <a:lnTo>
                    <a:pt x="2" y="7"/>
                  </a:lnTo>
                  <a:lnTo>
                    <a:pt x="2" y="8"/>
                  </a:lnTo>
                  <a:lnTo>
                    <a:pt x="3" y="9"/>
                  </a:lnTo>
                  <a:lnTo>
                    <a:pt x="3" y="10"/>
                  </a:lnTo>
                  <a:lnTo>
                    <a:pt x="5" y="12"/>
                  </a:lnTo>
                  <a:lnTo>
                    <a:pt x="5" y="15"/>
                  </a:lnTo>
                  <a:lnTo>
                    <a:pt x="5" y="17"/>
                  </a:lnTo>
                  <a:lnTo>
                    <a:pt x="6" y="18"/>
                  </a:lnTo>
                  <a:lnTo>
                    <a:pt x="8" y="18"/>
                  </a:lnTo>
                  <a:lnTo>
                    <a:pt x="10" y="17"/>
                  </a:lnTo>
                  <a:lnTo>
                    <a:pt x="11" y="15"/>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6" name="Freeform 459"/>
            <p:cNvSpPr>
              <a:spLocks/>
            </p:cNvSpPr>
            <p:nvPr/>
          </p:nvSpPr>
          <p:spPr bwMode="auto">
            <a:xfrm>
              <a:off x="5256" y="2774"/>
              <a:ext cx="3" cy="7"/>
            </a:xfrm>
            <a:custGeom>
              <a:avLst/>
              <a:gdLst>
                <a:gd name="T0" fmla="*/ 0 w 7"/>
                <a:gd name="T1" fmla="*/ 1 h 14"/>
                <a:gd name="T2" fmla="*/ 0 w 7"/>
                <a:gd name="T3" fmla="*/ 1 h 14"/>
                <a:gd name="T4" fmla="*/ 0 w 7"/>
                <a:gd name="T5" fmla="*/ 1 h 14"/>
                <a:gd name="T6" fmla="*/ 0 w 7"/>
                <a:gd name="T7" fmla="*/ 1 h 14"/>
                <a:gd name="T8" fmla="*/ 0 w 7"/>
                <a:gd name="T9" fmla="*/ 1 h 14"/>
                <a:gd name="T10" fmla="*/ 0 w 7"/>
                <a:gd name="T11" fmla="*/ 1 h 14"/>
                <a:gd name="T12" fmla="*/ 0 w 7"/>
                <a:gd name="T13" fmla="*/ 1 h 14"/>
                <a:gd name="T14" fmla="*/ 0 w 7"/>
                <a:gd name="T15" fmla="*/ 1 h 14"/>
                <a:gd name="T16" fmla="*/ 0 w 7"/>
                <a:gd name="T17" fmla="*/ 1 h 14"/>
                <a:gd name="T18" fmla="*/ 0 w 7"/>
                <a:gd name="T19" fmla="*/ 1 h 14"/>
                <a:gd name="T20" fmla="*/ 0 w 7"/>
                <a:gd name="T21" fmla="*/ 1 h 14"/>
                <a:gd name="T22" fmla="*/ 0 w 7"/>
                <a:gd name="T23" fmla="*/ 1 h 14"/>
                <a:gd name="T24" fmla="*/ 0 w 7"/>
                <a:gd name="T25" fmla="*/ 0 h 14"/>
                <a:gd name="T26" fmla="*/ 0 w 7"/>
                <a:gd name="T27" fmla="*/ 1 h 14"/>
                <a:gd name="T28" fmla="*/ 0 w 7"/>
                <a:gd name="T29" fmla="*/ 1 h 14"/>
                <a:gd name="T30" fmla="*/ 0 w 7"/>
                <a:gd name="T31" fmla="*/ 1 h 14"/>
                <a:gd name="T32" fmla="*/ 0 w 7"/>
                <a:gd name="T33" fmla="*/ 1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14"/>
                <a:gd name="T53" fmla="*/ 7 w 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14">
                  <a:moveTo>
                    <a:pt x="0" y="7"/>
                  </a:moveTo>
                  <a:lnTo>
                    <a:pt x="0" y="8"/>
                  </a:lnTo>
                  <a:lnTo>
                    <a:pt x="1" y="10"/>
                  </a:lnTo>
                  <a:lnTo>
                    <a:pt x="1" y="12"/>
                  </a:lnTo>
                  <a:lnTo>
                    <a:pt x="2" y="14"/>
                  </a:lnTo>
                  <a:lnTo>
                    <a:pt x="5" y="13"/>
                  </a:lnTo>
                  <a:lnTo>
                    <a:pt x="6" y="10"/>
                  </a:lnTo>
                  <a:lnTo>
                    <a:pt x="6" y="7"/>
                  </a:lnTo>
                  <a:lnTo>
                    <a:pt x="7" y="3"/>
                  </a:lnTo>
                  <a:lnTo>
                    <a:pt x="6" y="3"/>
                  </a:lnTo>
                  <a:lnTo>
                    <a:pt x="4" y="3"/>
                  </a:lnTo>
                  <a:lnTo>
                    <a:pt x="2" y="2"/>
                  </a:lnTo>
                  <a:lnTo>
                    <a:pt x="2" y="0"/>
                  </a:lnTo>
                  <a:lnTo>
                    <a:pt x="1" y="1"/>
                  </a:lnTo>
                  <a:lnTo>
                    <a:pt x="1" y="3"/>
                  </a:lnTo>
                  <a:lnTo>
                    <a:pt x="0" y="5"/>
                  </a:lnTo>
                  <a:lnTo>
                    <a:pt x="0" y="7"/>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7" name="Freeform 460"/>
            <p:cNvSpPr>
              <a:spLocks/>
            </p:cNvSpPr>
            <p:nvPr/>
          </p:nvSpPr>
          <p:spPr bwMode="auto">
            <a:xfrm>
              <a:off x="5252" y="2768"/>
              <a:ext cx="6" cy="10"/>
            </a:xfrm>
            <a:custGeom>
              <a:avLst/>
              <a:gdLst>
                <a:gd name="T0" fmla="*/ 1 w 12"/>
                <a:gd name="T1" fmla="*/ 1 h 19"/>
                <a:gd name="T2" fmla="*/ 1 w 12"/>
                <a:gd name="T3" fmla="*/ 1 h 19"/>
                <a:gd name="T4" fmla="*/ 1 w 12"/>
                <a:gd name="T5" fmla="*/ 1 h 19"/>
                <a:gd name="T6" fmla="*/ 1 w 12"/>
                <a:gd name="T7" fmla="*/ 1 h 19"/>
                <a:gd name="T8" fmla="*/ 1 w 12"/>
                <a:gd name="T9" fmla="*/ 1 h 19"/>
                <a:gd name="T10" fmla="*/ 1 w 12"/>
                <a:gd name="T11" fmla="*/ 1 h 19"/>
                <a:gd name="T12" fmla="*/ 1 w 12"/>
                <a:gd name="T13" fmla="*/ 1 h 19"/>
                <a:gd name="T14" fmla="*/ 1 w 12"/>
                <a:gd name="T15" fmla="*/ 1 h 19"/>
                <a:gd name="T16" fmla="*/ 1 w 12"/>
                <a:gd name="T17" fmla="*/ 1 h 19"/>
                <a:gd name="T18" fmla="*/ 1 w 12"/>
                <a:gd name="T19" fmla="*/ 1 h 19"/>
                <a:gd name="T20" fmla="*/ 1 w 12"/>
                <a:gd name="T21" fmla="*/ 1 h 19"/>
                <a:gd name="T22" fmla="*/ 1 w 12"/>
                <a:gd name="T23" fmla="*/ 1 h 19"/>
                <a:gd name="T24" fmla="*/ 1 w 12"/>
                <a:gd name="T25" fmla="*/ 0 h 19"/>
                <a:gd name="T26" fmla="*/ 1 w 12"/>
                <a:gd name="T27" fmla="*/ 1 h 19"/>
                <a:gd name="T28" fmla="*/ 1 w 12"/>
                <a:gd name="T29" fmla="*/ 1 h 19"/>
                <a:gd name="T30" fmla="*/ 1 w 12"/>
                <a:gd name="T31" fmla="*/ 1 h 19"/>
                <a:gd name="T32" fmla="*/ 0 w 12"/>
                <a:gd name="T33" fmla="*/ 1 h 19"/>
                <a:gd name="T34" fmla="*/ 1 w 12"/>
                <a:gd name="T35" fmla="*/ 1 h 19"/>
                <a:gd name="T36" fmla="*/ 1 w 12"/>
                <a:gd name="T37" fmla="*/ 1 h 19"/>
                <a:gd name="T38" fmla="*/ 1 w 12"/>
                <a:gd name="T39" fmla="*/ 1 h 19"/>
                <a:gd name="T40" fmla="*/ 1 w 1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9"/>
                <a:gd name="T65" fmla="*/ 12 w 1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9">
                  <a:moveTo>
                    <a:pt x="7" y="18"/>
                  </a:moveTo>
                  <a:lnTo>
                    <a:pt x="7" y="16"/>
                  </a:lnTo>
                  <a:lnTo>
                    <a:pt x="8" y="14"/>
                  </a:lnTo>
                  <a:lnTo>
                    <a:pt x="8" y="12"/>
                  </a:lnTo>
                  <a:lnTo>
                    <a:pt x="9" y="11"/>
                  </a:lnTo>
                  <a:lnTo>
                    <a:pt x="9" y="10"/>
                  </a:lnTo>
                  <a:lnTo>
                    <a:pt x="11" y="8"/>
                  </a:lnTo>
                  <a:lnTo>
                    <a:pt x="11" y="5"/>
                  </a:lnTo>
                  <a:lnTo>
                    <a:pt x="12" y="3"/>
                  </a:lnTo>
                  <a:lnTo>
                    <a:pt x="9" y="2"/>
                  </a:lnTo>
                  <a:lnTo>
                    <a:pt x="8" y="1"/>
                  </a:lnTo>
                  <a:lnTo>
                    <a:pt x="7" y="0"/>
                  </a:lnTo>
                  <a:lnTo>
                    <a:pt x="5" y="2"/>
                  </a:lnTo>
                  <a:lnTo>
                    <a:pt x="4" y="4"/>
                  </a:lnTo>
                  <a:lnTo>
                    <a:pt x="1" y="9"/>
                  </a:lnTo>
                  <a:lnTo>
                    <a:pt x="0" y="16"/>
                  </a:lnTo>
                  <a:lnTo>
                    <a:pt x="1" y="17"/>
                  </a:lnTo>
                  <a:lnTo>
                    <a:pt x="3" y="18"/>
                  </a:lnTo>
                  <a:lnTo>
                    <a:pt x="5" y="19"/>
                  </a:lnTo>
                  <a:lnTo>
                    <a:pt x="7" y="18"/>
                  </a:lnTo>
                  <a:close/>
                </a:path>
              </a:pathLst>
            </a:custGeom>
            <a:noFill/>
            <a:ln w="6350">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8" name="Freeform 461"/>
            <p:cNvSpPr>
              <a:spLocks/>
            </p:cNvSpPr>
            <p:nvPr/>
          </p:nvSpPr>
          <p:spPr bwMode="auto">
            <a:xfrm>
              <a:off x="5171" y="3063"/>
              <a:ext cx="33" cy="110"/>
            </a:xfrm>
            <a:custGeom>
              <a:avLst/>
              <a:gdLst>
                <a:gd name="T0" fmla="*/ 1 w 66"/>
                <a:gd name="T1" fmla="*/ 1 h 220"/>
                <a:gd name="T2" fmla="*/ 1 w 66"/>
                <a:gd name="T3" fmla="*/ 1 h 220"/>
                <a:gd name="T4" fmla="*/ 0 w 66"/>
                <a:gd name="T5" fmla="*/ 1 h 220"/>
                <a:gd name="T6" fmla="*/ 1 w 66"/>
                <a:gd name="T7" fmla="*/ 1 h 220"/>
                <a:gd name="T8" fmla="*/ 1 w 66"/>
                <a:gd name="T9" fmla="*/ 1 h 220"/>
                <a:gd name="T10" fmla="*/ 1 w 66"/>
                <a:gd name="T11" fmla="*/ 1 h 220"/>
                <a:gd name="T12" fmla="*/ 1 w 66"/>
                <a:gd name="T13" fmla="*/ 1 h 220"/>
                <a:gd name="T14" fmla="*/ 1 w 66"/>
                <a:gd name="T15" fmla="*/ 1 h 220"/>
                <a:gd name="T16" fmla="*/ 1 w 66"/>
                <a:gd name="T17" fmla="*/ 1 h 220"/>
                <a:gd name="T18" fmla="*/ 1 w 66"/>
                <a:gd name="T19" fmla="*/ 1 h 220"/>
                <a:gd name="T20" fmla="*/ 1 w 66"/>
                <a:gd name="T21" fmla="*/ 1 h 220"/>
                <a:gd name="T22" fmla="*/ 1 w 66"/>
                <a:gd name="T23" fmla="*/ 0 h 220"/>
                <a:gd name="T24" fmla="*/ 1 w 66"/>
                <a:gd name="T25" fmla="*/ 1 h 2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20"/>
                <a:gd name="T41" fmla="*/ 66 w 66"/>
                <a:gd name="T42" fmla="*/ 220 h 2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20">
                  <a:moveTo>
                    <a:pt x="43" y="1"/>
                  </a:moveTo>
                  <a:lnTo>
                    <a:pt x="13" y="3"/>
                  </a:lnTo>
                  <a:lnTo>
                    <a:pt x="0" y="5"/>
                  </a:lnTo>
                  <a:lnTo>
                    <a:pt x="1" y="31"/>
                  </a:lnTo>
                  <a:lnTo>
                    <a:pt x="12" y="211"/>
                  </a:lnTo>
                  <a:lnTo>
                    <a:pt x="12" y="220"/>
                  </a:lnTo>
                  <a:lnTo>
                    <a:pt x="21" y="220"/>
                  </a:lnTo>
                  <a:lnTo>
                    <a:pt x="58" y="215"/>
                  </a:lnTo>
                  <a:lnTo>
                    <a:pt x="66" y="215"/>
                  </a:lnTo>
                  <a:lnTo>
                    <a:pt x="66" y="206"/>
                  </a:lnTo>
                  <a:lnTo>
                    <a:pt x="56" y="24"/>
                  </a:lnTo>
                  <a:lnTo>
                    <a:pt x="55" y="0"/>
                  </a:lnTo>
                  <a:lnTo>
                    <a:pt x="43"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9" name="Freeform 462"/>
            <p:cNvSpPr>
              <a:spLocks/>
            </p:cNvSpPr>
            <p:nvPr/>
          </p:nvSpPr>
          <p:spPr bwMode="auto">
            <a:xfrm>
              <a:off x="5177" y="3063"/>
              <a:ext cx="43" cy="114"/>
            </a:xfrm>
            <a:custGeom>
              <a:avLst/>
              <a:gdLst>
                <a:gd name="T0" fmla="*/ 0 w 86"/>
                <a:gd name="T1" fmla="*/ 1 h 228"/>
                <a:gd name="T2" fmla="*/ 1 w 86"/>
                <a:gd name="T3" fmla="*/ 1 h 228"/>
                <a:gd name="T4" fmla="*/ 1 w 86"/>
                <a:gd name="T5" fmla="*/ 1 h 228"/>
                <a:gd name="T6" fmla="*/ 1 w 86"/>
                <a:gd name="T7" fmla="*/ 1 h 228"/>
                <a:gd name="T8" fmla="*/ 1 w 86"/>
                <a:gd name="T9" fmla="*/ 1 h 228"/>
                <a:gd name="T10" fmla="*/ 1 w 86"/>
                <a:gd name="T11" fmla="*/ 1 h 228"/>
                <a:gd name="T12" fmla="*/ 1 w 86"/>
                <a:gd name="T13" fmla="*/ 0 h 228"/>
                <a:gd name="T14" fmla="*/ 1 w 86"/>
                <a:gd name="T15" fmla="*/ 1 h 228"/>
                <a:gd name="T16" fmla="*/ 1 w 86"/>
                <a:gd name="T17" fmla="*/ 1 h 228"/>
                <a:gd name="T18" fmla="*/ 1 w 86"/>
                <a:gd name="T19" fmla="*/ 1 h 228"/>
                <a:gd name="T20" fmla="*/ 0 w 86"/>
                <a:gd name="T21" fmla="*/ 1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228"/>
                <a:gd name="T35" fmla="*/ 86 w 86"/>
                <a:gd name="T36" fmla="*/ 228 h 2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228">
                  <a:moveTo>
                    <a:pt x="0" y="220"/>
                  </a:moveTo>
                  <a:lnTo>
                    <a:pt x="9" y="220"/>
                  </a:lnTo>
                  <a:lnTo>
                    <a:pt x="46" y="215"/>
                  </a:lnTo>
                  <a:lnTo>
                    <a:pt x="54" y="215"/>
                  </a:lnTo>
                  <a:lnTo>
                    <a:pt x="54" y="206"/>
                  </a:lnTo>
                  <a:lnTo>
                    <a:pt x="44" y="24"/>
                  </a:lnTo>
                  <a:lnTo>
                    <a:pt x="43" y="0"/>
                  </a:lnTo>
                  <a:lnTo>
                    <a:pt x="77" y="69"/>
                  </a:lnTo>
                  <a:lnTo>
                    <a:pt x="86" y="224"/>
                  </a:lnTo>
                  <a:lnTo>
                    <a:pt x="50" y="228"/>
                  </a:lnTo>
                  <a:lnTo>
                    <a:pt x="0" y="2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0" name="Freeform 463"/>
            <p:cNvSpPr>
              <a:spLocks/>
            </p:cNvSpPr>
            <p:nvPr/>
          </p:nvSpPr>
          <p:spPr bwMode="auto">
            <a:xfrm>
              <a:off x="5171" y="3065"/>
              <a:ext cx="6" cy="14"/>
            </a:xfrm>
            <a:custGeom>
              <a:avLst/>
              <a:gdLst>
                <a:gd name="T0" fmla="*/ 0 w 13"/>
                <a:gd name="T1" fmla="*/ 0 h 28"/>
                <a:gd name="T2" fmla="*/ 0 w 13"/>
                <a:gd name="T3" fmla="*/ 1 h 28"/>
                <a:gd name="T4" fmla="*/ 0 w 13"/>
                <a:gd name="T5" fmla="*/ 1 h 28"/>
                <a:gd name="T6" fmla="*/ 0 w 13"/>
                <a:gd name="T7" fmla="*/ 1 h 28"/>
                <a:gd name="T8" fmla="*/ 0 w 13"/>
                <a:gd name="T9" fmla="*/ 1 h 28"/>
                <a:gd name="T10" fmla="*/ 0 w 13"/>
                <a:gd name="T11" fmla="*/ 1 h 28"/>
                <a:gd name="T12" fmla="*/ 0 w 13"/>
                <a:gd name="T13" fmla="*/ 1 h 28"/>
                <a:gd name="T14" fmla="*/ 0 w 13"/>
                <a:gd name="T15" fmla="*/ 1 h 28"/>
                <a:gd name="T16" fmla="*/ 0 w 13"/>
                <a:gd name="T17" fmla="*/ 1 h 28"/>
                <a:gd name="T18" fmla="*/ 0 w 13"/>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28"/>
                <a:gd name="T32" fmla="*/ 13 w 13"/>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28">
                  <a:moveTo>
                    <a:pt x="13" y="0"/>
                  </a:moveTo>
                  <a:lnTo>
                    <a:pt x="0" y="2"/>
                  </a:lnTo>
                  <a:lnTo>
                    <a:pt x="1" y="28"/>
                  </a:lnTo>
                  <a:lnTo>
                    <a:pt x="2" y="28"/>
                  </a:lnTo>
                  <a:lnTo>
                    <a:pt x="5" y="27"/>
                  </a:lnTo>
                  <a:lnTo>
                    <a:pt x="6" y="27"/>
                  </a:lnTo>
                  <a:lnTo>
                    <a:pt x="7" y="27"/>
                  </a:lnTo>
                  <a:lnTo>
                    <a:pt x="7" y="10"/>
                  </a:lnTo>
                  <a:lnTo>
                    <a:pt x="13" y="6"/>
                  </a:lnTo>
                  <a:lnTo>
                    <a:pt x="1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1" name="Freeform 464"/>
            <p:cNvSpPr>
              <a:spLocks/>
            </p:cNvSpPr>
            <p:nvPr/>
          </p:nvSpPr>
          <p:spPr bwMode="auto">
            <a:xfrm>
              <a:off x="5177" y="3169"/>
              <a:ext cx="4" cy="4"/>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9" y="9"/>
                  </a:moveTo>
                  <a:lnTo>
                    <a:pt x="0" y="9"/>
                  </a:lnTo>
                  <a:lnTo>
                    <a:pt x="0" y="0"/>
                  </a:lnTo>
                  <a:lnTo>
                    <a:pt x="3" y="1"/>
                  </a:lnTo>
                  <a:lnTo>
                    <a:pt x="6" y="2"/>
                  </a:lnTo>
                  <a:lnTo>
                    <a:pt x="8" y="5"/>
                  </a:lnTo>
                  <a:lnTo>
                    <a:pt x="9"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2" name="Freeform 465"/>
            <p:cNvSpPr>
              <a:spLocks/>
            </p:cNvSpPr>
            <p:nvPr/>
          </p:nvSpPr>
          <p:spPr bwMode="auto">
            <a:xfrm>
              <a:off x="5200" y="3166"/>
              <a:ext cx="4" cy="5"/>
            </a:xfrm>
            <a:custGeom>
              <a:avLst/>
              <a:gdLst>
                <a:gd name="T0" fmla="*/ 0 w 8"/>
                <a:gd name="T1" fmla="*/ 1 h 9"/>
                <a:gd name="T2" fmla="*/ 1 w 8"/>
                <a:gd name="T3" fmla="*/ 1 h 9"/>
                <a:gd name="T4" fmla="*/ 1 w 8"/>
                <a:gd name="T5" fmla="*/ 0 h 9"/>
                <a:gd name="T6" fmla="*/ 1 w 8"/>
                <a:gd name="T7" fmla="*/ 1 h 9"/>
                <a:gd name="T8" fmla="*/ 1 w 8"/>
                <a:gd name="T9" fmla="*/ 1 h 9"/>
                <a:gd name="T10" fmla="*/ 1 w 8"/>
                <a:gd name="T11" fmla="*/ 1 h 9"/>
                <a:gd name="T12" fmla="*/ 0 w 8"/>
                <a:gd name="T13" fmla="*/ 1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0" y="9"/>
                  </a:moveTo>
                  <a:lnTo>
                    <a:pt x="8" y="9"/>
                  </a:lnTo>
                  <a:lnTo>
                    <a:pt x="8" y="0"/>
                  </a:lnTo>
                  <a:lnTo>
                    <a:pt x="4" y="1"/>
                  </a:lnTo>
                  <a:lnTo>
                    <a:pt x="2" y="3"/>
                  </a:lnTo>
                  <a:lnTo>
                    <a:pt x="1" y="7"/>
                  </a:lnTo>
                  <a:lnTo>
                    <a:pt x="0"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3" name="Freeform 466"/>
            <p:cNvSpPr>
              <a:spLocks/>
            </p:cNvSpPr>
            <p:nvPr/>
          </p:nvSpPr>
          <p:spPr bwMode="auto">
            <a:xfrm>
              <a:off x="5192" y="3063"/>
              <a:ext cx="7" cy="13"/>
            </a:xfrm>
            <a:custGeom>
              <a:avLst/>
              <a:gdLst>
                <a:gd name="T0" fmla="*/ 1 w 13"/>
                <a:gd name="T1" fmla="*/ 1 h 24"/>
                <a:gd name="T2" fmla="*/ 1 w 13"/>
                <a:gd name="T3" fmla="*/ 0 h 24"/>
                <a:gd name="T4" fmla="*/ 0 w 13"/>
                <a:gd name="T5" fmla="*/ 1 h 24"/>
                <a:gd name="T6" fmla="*/ 0 w 13"/>
                <a:gd name="T7" fmla="*/ 1 h 24"/>
                <a:gd name="T8" fmla="*/ 1 w 13"/>
                <a:gd name="T9" fmla="*/ 1 h 24"/>
                <a:gd name="T10" fmla="*/ 1 w 13"/>
                <a:gd name="T11" fmla="*/ 1 h 24"/>
                <a:gd name="T12" fmla="*/ 1 w 13"/>
                <a:gd name="T13" fmla="*/ 1 h 24"/>
                <a:gd name="T14" fmla="*/ 0 60000 65536"/>
                <a:gd name="T15" fmla="*/ 0 60000 65536"/>
                <a:gd name="T16" fmla="*/ 0 60000 65536"/>
                <a:gd name="T17" fmla="*/ 0 60000 65536"/>
                <a:gd name="T18" fmla="*/ 0 60000 65536"/>
                <a:gd name="T19" fmla="*/ 0 60000 65536"/>
                <a:gd name="T20" fmla="*/ 0 60000 65536"/>
                <a:gd name="T21" fmla="*/ 0 w 13"/>
                <a:gd name="T22" fmla="*/ 0 h 24"/>
                <a:gd name="T23" fmla="*/ 13 w 1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4">
                  <a:moveTo>
                    <a:pt x="13" y="24"/>
                  </a:moveTo>
                  <a:lnTo>
                    <a:pt x="12" y="0"/>
                  </a:lnTo>
                  <a:lnTo>
                    <a:pt x="0" y="1"/>
                  </a:lnTo>
                  <a:lnTo>
                    <a:pt x="0" y="8"/>
                  </a:lnTo>
                  <a:lnTo>
                    <a:pt x="6" y="10"/>
                  </a:lnTo>
                  <a:lnTo>
                    <a:pt x="8" y="23"/>
                  </a:lnTo>
                  <a:lnTo>
                    <a:pt x="13"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4" name="Freeform 467"/>
            <p:cNvSpPr>
              <a:spLocks/>
            </p:cNvSpPr>
            <p:nvPr/>
          </p:nvSpPr>
          <p:spPr bwMode="auto">
            <a:xfrm>
              <a:off x="5459" y="3300"/>
              <a:ext cx="223" cy="35"/>
            </a:xfrm>
            <a:custGeom>
              <a:avLst/>
              <a:gdLst>
                <a:gd name="T0" fmla="*/ 1 w 445"/>
                <a:gd name="T1" fmla="*/ 1 h 69"/>
                <a:gd name="T2" fmla="*/ 1 w 445"/>
                <a:gd name="T3" fmla="*/ 1 h 69"/>
                <a:gd name="T4" fmla="*/ 1 w 445"/>
                <a:gd name="T5" fmla="*/ 1 h 69"/>
                <a:gd name="T6" fmla="*/ 1 w 445"/>
                <a:gd name="T7" fmla="*/ 1 h 69"/>
                <a:gd name="T8" fmla="*/ 1 w 445"/>
                <a:gd name="T9" fmla="*/ 1 h 69"/>
                <a:gd name="T10" fmla="*/ 1 w 445"/>
                <a:gd name="T11" fmla="*/ 1 h 69"/>
                <a:gd name="T12" fmla="*/ 1 w 445"/>
                <a:gd name="T13" fmla="*/ 1 h 69"/>
                <a:gd name="T14" fmla="*/ 1 w 445"/>
                <a:gd name="T15" fmla="*/ 1 h 69"/>
                <a:gd name="T16" fmla="*/ 1 w 445"/>
                <a:gd name="T17" fmla="*/ 1 h 69"/>
                <a:gd name="T18" fmla="*/ 1 w 445"/>
                <a:gd name="T19" fmla="*/ 0 h 69"/>
                <a:gd name="T20" fmla="*/ 1 w 445"/>
                <a:gd name="T21" fmla="*/ 1 h 69"/>
                <a:gd name="T22" fmla="*/ 1 w 445"/>
                <a:gd name="T23" fmla="*/ 1 h 69"/>
                <a:gd name="T24" fmla="*/ 1 w 445"/>
                <a:gd name="T25" fmla="*/ 1 h 69"/>
                <a:gd name="T26" fmla="*/ 1 w 445"/>
                <a:gd name="T27" fmla="*/ 1 h 69"/>
                <a:gd name="T28" fmla="*/ 1 w 445"/>
                <a:gd name="T29" fmla="*/ 1 h 69"/>
                <a:gd name="T30" fmla="*/ 1 w 445"/>
                <a:gd name="T31" fmla="*/ 1 h 69"/>
                <a:gd name="T32" fmla="*/ 1 w 445"/>
                <a:gd name="T33" fmla="*/ 1 h 69"/>
                <a:gd name="T34" fmla="*/ 0 w 445"/>
                <a:gd name="T35" fmla="*/ 1 h 69"/>
                <a:gd name="T36" fmla="*/ 1 w 445"/>
                <a:gd name="T37" fmla="*/ 1 h 69"/>
                <a:gd name="T38" fmla="*/ 1 w 445"/>
                <a:gd name="T39" fmla="*/ 1 h 69"/>
                <a:gd name="T40" fmla="*/ 1 w 445"/>
                <a:gd name="T41" fmla="*/ 1 h 69"/>
                <a:gd name="T42" fmla="*/ 1 w 445"/>
                <a:gd name="T43" fmla="*/ 1 h 69"/>
                <a:gd name="T44" fmla="*/ 1 w 445"/>
                <a:gd name="T45" fmla="*/ 1 h 69"/>
                <a:gd name="T46" fmla="*/ 1 w 445"/>
                <a:gd name="T47" fmla="*/ 1 h 69"/>
                <a:gd name="T48" fmla="*/ 1 w 445"/>
                <a:gd name="T49" fmla="*/ 1 h 69"/>
                <a:gd name="T50" fmla="*/ 1 w 445"/>
                <a:gd name="T51" fmla="*/ 1 h 69"/>
                <a:gd name="T52" fmla="*/ 1 w 445"/>
                <a:gd name="T53" fmla="*/ 1 h 69"/>
                <a:gd name="T54" fmla="*/ 1 w 445"/>
                <a:gd name="T55" fmla="*/ 1 h 69"/>
                <a:gd name="T56" fmla="*/ 1 w 445"/>
                <a:gd name="T57" fmla="*/ 1 h 69"/>
                <a:gd name="T58" fmla="*/ 1 w 445"/>
                <a:gd name="T59" fmla="*/ 1 h 69"/>
                <a:gd name="T60" fmla="*/ 1 w 445"/>
                <a:gd name="T61" fmla="*/ 1 h 69"/>
                <a:gd name="T62" fmla="*/ 1 w 445"/>
                <a:gd name="T63" fmla="*/ 1 h 69"/>
                <a:gd name="T64" fmla="*/ 1 w 445"/>
                <a:gd name="T65" fmla="*/ 1 h 69"/>
                <a:gd name="T66" fmla="*/ 1 w 445"/>
                <a:gd name="T67" fmla="*/ 1 h 69"/>
                <a:gd name="T68" fmla="*/ 1 w 445"/>
                <a:gd name="T69" fmla="*/ 1 h 69"/>
                <a:gd name="T70" fmla="*/ 1 w 445"/>
                <a:gd name="T71" fmla="*/ 1 h 69"/>
                <a:gd name="T72" fmla="*/ 1 w 445"/>
                <a:gd name="T73" fmla="*/ 1 h 69"/>
                <a:gd name="T74" fmla="*/ 1 w 445"/>
                <a:gd name="T75" fmla="*/ 1 h 69"/>
                <a:gd name="T76" fmla="*/ 1 w 445"/>
                <a:gd name="T77" fmla="*/ 1 h 69"/>
                <a:gd name="T78" fmla="*/ 1 w 445"/>
                <a:gd name="T79" fmla="*/ 1 h 69"/>
                <a:gd name="T80" fmla="*/ 1 w 445"/>
                <a:gd name="T81" fmla="*/ 1 h 69"/>
                <a:gd name="T82" fmla="*/ 1 w 445"/>
                <a:gd name="T83" fmla="*/ 1 h 69"/>
                <a:gd name="T84" fmla="*/ 1 w 445"/>
                <a:gd name="T85" fmla="*/ 1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45"/>
                <a:gd name="T130" fmla="*/ 0 h 69"/>
                <a:gd name="T131" fmla="*/ 445 w 445"/>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45" h="69">
                  <a:moveTo>
                    <a:pt x="351" y="11"/>
                  </a:moveTo>
                  <a:lnTo>
                    <a:pt x="343" y="11"/>
                  </a:lnTo>
                  <a:lnTo>
                    <a:pt x="331" y="11"/>
                  </a:lnTo>
                  <a:lnTo>
                    <a:pt x="318" y="11"/>
                  </a:lnTo>
                  <a:lnTo>
                    <a:pt x="303" y="10"/>
                  </a:lnTo>
                  <a:lnTo>
                    <a:pt x="290" y="9"/>
                  </a:lnTo>
                  <a:lnTo>
                    <a:pt x="278" y="8"/>
                  </a:lnTo>
                  <a:lnTo>
                    <a:pt x="269" y="8"/>
                  </a:lnTo>
                  <a:lnTo>
                    <a:pt x="263" y="8"/>
                  </a:lnTo>
                  <a:lnTo>
                    <a:pt x="256" y="9"/>
                  </a:lnTo>
                  <a:lnTo>
                    <a:pt x="250" y="10"/>
                  </a:lnTo>
                  <a:lnTo>
                    <a:pt x="244" y="11"/>
                  </a:lnTo>
                  <a:lnTo>
                    <a:pt x="238" y="11"/>
                  </a:lnTo>
                  <a:lnTo>
                    <a:pt x="234" y="11"/>
                  </a:lnTo>
                  <a:lnTo>
                    <a:pt x="230" y="10"/>
                  </a:lnTo>
                  <a:lnTo>
                    <a:pt x="224" y="10"/>
                  </a:lnTo>
                  <a:lnTo>
                    <a:pt x="218" y="9"/>
                  </a:lnTo>
                  <a:lnTo>
                    <a:pt x="212" y="8"/>
                  </a:lnTo>
                  <a:lnTo>
                    <a:pt x="208" y="8"/>
                  </a:lnTo>
                  <a:lnTo>
                    <a:pt x="203" y="7"/>
                  </a:lnTo>
                  <a:lnTo>
                    <a:pt x="201" y="7"/>
                  </a:lnTo>
                  <a:lnTo>
                    <a:pt x="198" y="7"/>
                  </a:lnTo>
                  <a:lnTo>
                    <a:pt x="193" y="6"/>
                  </a:lnTo>
                  <a:lnTo>
                    <a:pt x="186" y="6"/>
                  </a:lnTo>
                  <a:lnTo>
                    <a:pt x="178" y="5"/>
                  </a:lnTo>
                  <a:lnTo>
                    <a:pt x="170" y="3"/>
                  </a:lnTo>
                  <a:lnTo>
                    <a:pt x="161" y="2"/>
                  </a:lnTo>
                  <a:lnTo>
                    <a:pt x="153" y="1"/>
                  </a:lnTo>
                  <a:lnTo>
                    <a:pt x="146" y="0"/>
                  </a:lnTo>
                  <a:lnTo>
                    <a:pt x="139" y="0"/>
                  </a:lnTo>
                  <a:lnTo>
                    <a:pt x="131" y="1"/>
                  </a:lnTo>
                  <a:lnTo>
                    <a:pt x="122" y="2"/>
                  </a:lnTo>
                  <a:lnTo>
                    <a:pt x="114" y="5"/>
                  </a:lnTo>
                  <a:lnTo>
                    <a:pt x="104" y="8"/>
                  </a:lnTo>
                  <a:lnTo>
                    <a:pt x="97" y="10"/>
                  </a:lnTo>
                  <a:lnTo>
                    <a:pt x="90" y="11"/>
                  </a:lnTo>
                  <a:lnTo>
                    <a:pt x="87" y="13"/>
                  </a:lnTo>
                  <a:lnTo>
                    <a:pt x="80" y="15"/>
                  </a:lnTo>
                  <a:lnTo>
                    <a:pt x="71" y="16"/>
                  </a:lnTo>
                  <a:lnTo>
                    <a:pt x="62" y="18"/>
                  </a:lnTo>
                  <a:lnTo>
                    <a:pt x="56" y="20"/>
                  </a:lnTo>
                  <a:lnTo>
                    <a:pt x="55" y="20"/>
                  </a:lnTo>
                  <a:lnTo>
                    <a:pt x="53" y="22"/>
                  </a:lnTo>
                  <a:lnTo>
                    <a:pt x="53" y="23"/>
                  </a:lnTo>
                  <a:lnTo>
                    <a:pt x="53" y="25"/>
                  </a:lnTo>
                  <a:lnTo>
                    <a:pt x="48" y="25"/>
                  </a:lnTo>
                  <a:lnTo>
                    <a:pt x="42" y="24"/>
                  </a:lnTo>
                  <a:lnTo>
                    <a:pt x="38" y="25"/>
                  </a:lnTo>
                  <a:lnTo>
                    <a:pt x="32" y="25"/>
                  </a:lnTo>
                  <a:lnTo>
                    <a:pt x="26" y="26"/>
                  </a:lnTo>
                  <a:lnTo>
                    <a:pt x="21" y="28"/>
                  </a:lnTo>
                  <a:lnTo>
                    <a:pt x="18" y="29"/>
                  </a:lnTo>
                  <a:lnTo>
                    <a:pt x="15" y="29"/>
                  </a:lnTo>
                  <a:lnTo>
                    <a:pt x="0" y="69"/>
                  </a:lnTo>
                  <a:lnTo>
                    <a:pt x="8" y="66"/>
                  </a:lnTo>
                  <a:lnTo>
                    <a:pt x="16" y="63"/>
                  </a:lnTo>
                  <a:lnTo>
                    <a:pt x="24" y="61"/>
                  </a:lnTo>
                  <a:lnTo>
                    <a:pt x="32" y="58"/>
                  </a:lnTo>
                  <a:lnTo>
                    <a:pt x="40" y="56"/>
                  </a:lnTo>
                  <a:lnTo>
                    <a:pt x="47" y="55"/>
                  </a:lnTo>
                  <a:lnTo>
                    <a:pt x="53" y="54"/>
                  </a:lnTo>
                  <a:lnTo>
                    <a:pt x="57" y="54"/>
                  </a:lnTo>
                  <a:lnTo>
                    <a:pt x="63" y="54"/>
                  </a:lnTo>
                  <a:lnTo>
                    <a:pt x="71" y="54"/>
                  </a:lnTo>
                  <a:lnTo>
                    <a:pt x="80" y="54"/>
                  </a:lnTo>
                  <a:lnTo>
                    <a:pt x="90" y="54"/>
                  </a:lnTo>
                  <a:lnTo>
                    <a:pt x="101" y="54"/>
                  </a:lnTo>
                  <a:lnTo>
                    <a:pt x="111" y="53"/>
                  </a:lnTo>
                  <a:lnTo>
                    <a:pt x="119" y="53"/>
                  </a:lnTo>
                  <a:lnTo>
                    <a:pt x="125" y="52"/>
                  </a:lnTo>
                  <a:lnTo>
                    <a:pt x="134" y="52"/>
                  </a:lnTo>
                  <a:lnTo>
                    <a:pt x="149" y="52"/>
                  </a:lnTo>
                  <a:lnTo>
                    <a:pt x="169" y="52"/>
                  </a:lnTo>
                  <a:lnTo>
                    <a:pt x="191" y="52"/>
                  </a:lnTo>
                  <a:lnTo>
                    <a:pt x="212" y="52"/>
                  </a:lnTo>
                  <a:lnTo>
                    <a:pt x="231" y="52"/>
                  </a:lnTo>
                  <a:lnTo>
                    <a:pt x="245" y="52"/>
                  </a:lnTo>
                  <a:lnTo>
                    <a:pt x="253" y="52"/>
                  </a:lnTo>
                  <a:lnTo>
                    <a:pt x="252" y="52"/>
                  </a:lnTo>
                  <a:lnTo>
                    <a:pt x="252" y="51"/>
                  </a:lnTo>
                  <a:lnTo>
                    <a:pt x="250" y="49"/>
                  </a:lnTo>
                  <a:lnTo>
                    <a:pt x="249" y="48"/>
                  </a:lnTo>
                  <a:lnTo>
                    <a:pt x="254" y="48"/>
                  </a:lnTo>
                  <a:lnTo>
                    <a:pt x="260" y="48"/>
                  </a:lnTo>
                  <a:lnTo>
                    <a:pt x="265" y="48"/>
                  </a:lnTo>
                  <a:lnTo>
                    <a:pt x="271" y="49"/>
                  </a:lnTo>
                  <a:lnTo>
                    <a:pt x="277" y="51"/>
                  </a:lnTo>
                  <a:lnTo>
                    <a:pt x="282" y="51"/>
                  </a:lnTo>
                  <a:lnTo>
                    <a:pt x="285" y="52"/>
                  </a:lnTo>
                  <a:lnTo>
                    <a:pt x="287" y="52"/>
                  </a:lnTo>
                  <a:lnTo>
                    <a:pt x="292" y="52"/>
                  </a:lnTo>
                  <a:lnTo>
                    <a:pt x="298" y="49"/>
                  </a:lnTo>
                  <a:lnTo>
                    <a:pt x="305" y="48"/>
                  </a:lnTo>
                  <a:lnTo>
                    <a:pt x="311" y="48"/>
                  </a:lnTo>
                  <a:lnTo>
                    <a:pt x="318" y="49"/>
                  </a:lnTo>
                  <a:lnTo>
                    <a:pt x="326" y="51"/>
                  </a:lnTo>
                  <a:lnTo>
                    <a:pt x="336" y="52"/>
                  </a:lnTo>
                  <a:lnTo>
                    <a:pt x="343" y="52"/>
                  </a:lnTo>
                  <a:lnTo>
                    <a:pt x="351" y="52"/>
                  </a:lnTo>
                  <a:lnTo>
                    <a:pt x="361" y="51"/>
                  </a:lnTo>
                  <a:lnTo>
                    <a:pt x="374" y="51"/>
                  </a:lnTo>
                  <a:lnTo>
                    <a:pt x="386" y="48"/>
                  </a:lnTo>
                  <a:lnTo>
                    <a:pt x="400" y="47"/>
                  </a:lnTo>
                  <a:lnTo>
                    <a:pt x="412" y="46"/>
                  </a:lnTo>
                  <a:lnTo>
                    <a:pt x="422" y="46"/>
                  </a:lnTo>
                  <a:lnTo>
                    <a:pt x="429" y="46"/>
                  </a:lnTo>
                  <a:lnTo>
                    <a:pt x="436" y="46"/>
                  </a:lnTo>
                  <a:lnTo>
                    <a:pt x="438" y="43"/>
                  </a:lnTo>
                  <a:lnTo>
                    <a:pt x="435" y="39"/>
                  </a:lnTo>
                  <a:lnTo>
                    <a:pt x="428" y="37"/>
                  </a:lnTo>
                  <a:lnTo>
                    <a:pt x="422" y="32"/>
                  </a:lnTo>
                  <a:lnTo>
                    <a:pt x="422" y="28"/>
                  </a:lnTo>
                  <a:lnTo>
                    <a:pt x="428" y="23"/>
                  </a:lnTo>
                  <a:lnTo>
                    <a:pt x="437" y="23"/>
                  </a:lnTo>
                  <a:lnTo>
                    <a:pt x="445" y="24"/>
                  </a:lnTo>
                  <a:lnTo>
                    <a:pt x="445" y="22"/>
                  </a:lnTo>
                  <a:lnTo>
                    <a:pt x="439" y="17"/>
                  </a:lnTo>
                  <a:lnTo>
                    <a:pt x="428" y="15"/>
                  </a:lnTo>
                  <a:lnTo>
                    <a:pt x="421" y="14"/>
                  </a:lnTo>
                  <a:lnTo>
                    <a:pt x="415" y="11"/>
                  </a:lnTo>
                  <a:lnTo>
                    <a:pt x="408" y="10"/>
                  </a:lnTo>
                  <a:lnTo>
                    <a:pt x="402" y="9"/>
                  </a:lnTo>
                  <a:lnTo>
                    <a:pt x="397" y="7"/>
                  </a:lnTo>
                  <a:lnTo>
                    <a:pt x="391" y="6"/>
                  </a:lnTo>
                  <a:lnTo>
                    <a:pt x="387" y="6"/>
                  </a:lnTo>
                  <a:lnTo>
                    <a:pt x="384" y="5"/>
                  </a:lnTo>
                  <a:lnTo>
                    <a:pt x="377" y="5"/>
                  </a:lnTo>
                  <a:lnTo>
                    <a:pt x="369" y="7"/>
                  </a:lnTo>
                  <a:lnTo>
                    <a:pt x="360" y="9"/>
                  </a:lnTo>
                  <a:lnTo>
                    <a:pt x="351"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5" name="Freeform 468"/>
            <p:cNvSpPr>
              <a:spLocks/>
            </p:cNvSpPr>
            <p:nvPr/>
          </p:nvSpPr>
          <p:spPr bwMode="auto">
            <a:xfrm>
              <a:off x="5485" y="3009"/>
              <a:ext cx="78" cy="251"/>
            </a:xfrm>
            <a:custGeom>
              <a:avLst/>
              <a:gdLst>
                <a:gd name="T0" fmla="*/ 0 w 157"/>
                <a:gd name="T1" fmla="*/ 1 h 501"/>
                <a:gd name="T2" fmla="*/ 0 w 157"/>
                <a:gd name="T3" fmla="*/ 1 h 501"/>
                <a:gd name="T4" fmla="*/ 0 w 157"/>
                <a:gd name="T5" fmla="*/ 1 h 501"/>
                <a:gd name="T6" fmla="*/ 0 w 157"/>
                <a:gd name="T7" fmla="*/ 1 h 501"/>
                <a:gd name="T8" fmla="*/ 0 w 157"/>
                <a:gd name="T9" fmla="*/ 1 h 501"/>
                <a:gd name="T10" fmla="*/ 0 w 157"/>
                <a:gd name="T11" fmla="*/ 1 h 501"/>
                <a:gd name="T12" fmla="*/ 0 w 157"/>
                <a:gd name="T13" fmla="*/ 1 h 501"/>
                <a:gd name="T14" fmla="*/ 0 w 157"/>
                <a:gd name="T15" fmla="*/ 1 h 501"/>
                <a:gd name="T16" fmla="*/ 0 w 157"/>
                <a:gd name="T17" fmla="*/ 1 h 501"/>
                <a:gd name="T18" fmla="*/ 0 w 157"/>
                <a:gd name="T19" fmla="*/ 1 h 501"/>
                <a:gd name="T20" fmla="*/ 0 w 157"/>
                <a:gd name="T21" fmla="*/ 1 h 501"/>
                <a:gd name="T22" fmla="*/ 0 w 157"/>
                <a:gd name="T23" fmla="*/ 1 h 501"/>
                <a:gd name="T24" fmla="*/ 0 w 157"/>
                <a:gd name="T25" fmla="*/ 1 h 501"/>
                <a:gd name="T26" fmla="*/ 0 w 157"/>
                <a:gd name="T27" fmla="*/ 1 h 501"/>
                <a:gd name="T28" fmla="*/ 0 w 157"/>
                <a:gd name="T29" fmla="*/ 1 h 501"/>
                <a:gd name="T30" fmla="*/ 0 w 157"/>
                <a:gd name="T31" fmla="*/ 1 h 501"/>
                <a:gd name="T32" fmla="*/ 0 w 157"/>
                <a:gd name="T33" fmla="*/ 1 h 501"/>
                <a:gd name="T34" fmla="*/ 0 w 157"/>
                <a:gd name="T35" fmla="*/ 1 h 501"/>
                <a:gd name="T36" fmla="*/ 0 w 157"/>
                <a:gd name="T37" fmla="*/ 1 h 501"/>
                <a:gd name="T38" fmla="*/ 0 w 157"/>
                <a:gd name="T39" fmla="*/ 1 h 501"/>
                <a:gd name="T40" fmla="*/ 0 w 157"/>
                <a:gd name="T41" fmla="*/ 1 h 501"/>
                <a:gd name="T42" fmla="*/ 0 w 157"/>
                <a:gd name="T43" fmla="*/ 1 h 501"/>
                <a:gd name="T44" fmla="*/ 0 w 157"/>
                <a:gd name="T45" fmla="*/ 1 h 501"/>
                <a:gd name="T46" fmla="*/ 0 w 157"/>
                <a:gd name="T47" fmla="*/ 1 h 501"/>
                <a:gd name="T48" fmla="*/ 0 w 157"/>
                <a:gd name="T49" fmla="*/ 1 h 501"/>
                <a:gd name="T50" fmla="*/ 0 w 157"/>
                <a:gd name="T51" fmla="*/ 1 h 501"/>
                <a:gd name="T52" fmla="*/ 0 w 157"/>
                <a:gd name="T53" fmla="*/ 1 h 501"/>
                <a:gd name="T54" fmla="*/ 0 w 157"/>
                <a:gd name="T55" fmla="*/ 1 h 501"/>
                <a:gd name="T56" fmla="*/ 0 w 157"/>
                <a:gd name="T57" fmla="*/ 1 h 501"/>
                <a:gd name="T58" fmla="*/ 0 w 157"/>
                <a:gd name="T59" fmla="*/ 1 h 501"/>
                <a:gd name="T60" fmla="*/ 0 w 157"/>
                <a:gd name="T61" fmla="*/ 1 h 501"/>
                <a:gd name="T62" fmla="*/ 0 w 157"/>
                <a:gd name="T63" fmla="*/ 1 h 501"/>
                <a:gd name="T64" fmla="*/ 0 w 157"/>
                <a:gd name="T65" fmla="*/ 1 h 501"/>
                <a:gd name="T66" fmla="*/ 0 w 157"/>
                <a:gd name="T67" fmla="*/ 1 h 501"/>
                <a:gd name="T68" fmla="*/ 0 w 157"/>
                <a:gd name="T69" fmla="*/ 1 h 501"/>
                <a:gd name="T70" fmla="*/ 0 w 157"/>
                <a:gd name="T71" fmla="*/ 1 h 501"/>
                <a:gd name="T72" fmla="*/ 0 w 157"/>
                <a:gd name="T73" fmla="*/ 1 h 501"/>
                <a:gd name="T74" fmla="*/ 0 w 157"/>
                <a:gd name="T75" fmla="*/ 1 h 501"/>
                <a:gd name="T76" fmla="*/ 0 w 157"/>
                <a:gd name="T77" fmla="*/ 1 h 501"/>
                <a:gd name="T78" fmla="*/ 0 w 157"/>
                <a:gd name="T79" fmla="*/ 1 h 501"/>
                <a:gd name="T80" fmla="*/ 0 w 157"/>
                <a:gd name="T81" fmla="*/ 1 h 501"/>
                <a:gd name="T82" fmla="*/ 0 w 157"/>
                <a:gd name="T83" fmla="*/ 1 h 501"/>
                <a:gd name="T84" fmla="*/ 0 w 157"/>
                <a:gd name="T85" fmla="*/ 1 h 501"/>
                <a:gd name="T86" fmla="*/ 0 w 157"/>
                <a:gd name="T87" fmla="*/ 1 h 501"/>
                <a:gd name="T88" fmla="*/ 0 w 157"/>
                <a:gd name="T89" fmla="*/ 1 h 501"/>
                <a:gd name="T90" fmla="*/ 0 w 157"/>
                <a:gd name="T91" fmla="*/ 1 h 501"/>
                <a:gd name="T92" fmla="*/ 0 w 157"/>
                <a:gd name="T93" fmla="*/ 1 h 501"/>
                <a:gd name="T94" fmla="*/ 0 w 157"/>
                <a:gd name="T95" fmla="*/ 1 h 501"/>
                <a:gd name="T96" fmla="*/ 0 w 157"/>
                <a:gd name="T97" fmla="*/ 1 h 501"/>
                <a:gd name="T98" fmla="*/ 0 w 157"/>
                <a:gd name="T99" fmla="*/ 1 h 501"/>
                <a:gd name="T100" fmla="*/ 0 w 157"/>
                <a:gd name="T101" fmla="*/ 1 h 501"/>
                <a:gd name="T102" fmla="*/ 0 w 157"/>
                <a:gd name="T103" fmla="*/ 1 h 501"/>
                <a:gd name="T104" fmla="*/ 0 w 157"/>
                <a:gd name="T105" fmla="*/ 1 h 501"/>
                <a:gd name="T106" fmla="*/ 0 w 157"/>
                <a:gd name="T107" fmla="*/ 1 h 501"/>
                <a:gd name="T108" fmla="*/ 0 w 157"/>
                <a:gd name="T109" fmla="*/ 1 h 501"/>
                <a:gd name="T110" fmla="*/ 0 w 157"/>
                <a:gd name="T111" fmla="*/ 1 h 501"/>
                <a:gd name="T112" fmla="*/ 0 w 157"/>
                <a:gd name="T113" fmla="*/ 1 h 501"/>
                <a:gd name="T114" fmla="*/ 0 w 157"/>
                <a:gd name="T115" fmla="*/ 1 h 501"/>
                <a:gd name="T116" fmla="*/ 0 w 157"/>
                <a:gd name="T117" fmla="*/ 1 h 501"/>
                <a:gd name="T118" fmla="*/ 0 w 157"/>
                <a:gd name="T119" fmla="*/ 1 h 501"/>
                <a:gd name="T120" fmla="*/ 0 w 157"/>
                <a:gd name="T121" fmla="*/ 1 h 501"/>
                <a:gd name="T122" fmla="*/ 0 w 157"/>
                <a:gd name="T123" fmla="*/ 1 h 5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7"/>
                <a:gd name="T187" fmla="*/ 0 h 501"/>
                <a:gd name="T188" fmla="*/ 157 w 157"/>
                <a:gd name="T189" fmla="*/ 501 h 5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7" h="501">
                  <a:moveTo>
                    <a:pt x="0" y="0"/>
                  </a:moveTo>
                  <a:lnTo>
                    <a:pt x="4" y="9"/>
                  </a:lnTo>
                  <a:lnTo>
                    <a:pt x="10" y="23"/>
                  </a:lnTo>
                  <a:lnTo>
                    <a:pt x="16" y="36"/>
                  </a:lnTo>
                  <a:lnTo>
                    <a:pt x="26" y="46"/>
                  </a:lnTo>
                  <a:lnTo>
                    <a:pt x="31" y="43"/>
                  </a:lnTo>
                  <a:lnTo>
                    <a:pt x="38" y="40"/>
                  </a:lnTo>
                  <a:lnTo>
                    <a:pt x="48" y="34"/>
                  </a:lnTo>
                  <a:lnTo>
                    <a:pt x="57" y="30"/>
                  </a:lnTo>
                  <a:lnTo>
                    <a:pt x="66" y="25"/>
                  </a:lnTo>
                  <a:lnTo>
                    <a:pt x="74" y="20"/>
                  </a:lnTo>
                  <a:lnTo>
                    <a:pt x="82" y="17"/>
                  </a:lnTo>
                  <a:lnTo>
                    <a:pt x="87" y="15"/>
                  </a:lnTo>
                  <a:lnTo>
                    <a:pt x="95" y="12"/>
                  </a:lnTo>
                  <a:lnTo>
                    <a:pt x="102" y="11"/>
                  </a:lnTo>
                  <a:lnTo>
                    <a:pt x="107" y="11"/>
                  </a:lnTo>
                  <a:lnTo>
                    <a:pt x="113" y="13"/>
                  </a:lnTo>
                  <a:lnTo>
                    <a:pt x="117" y="15"/>
                  </a:lnTo>
                  <a:lnTo>
                    <a:pt x="122" y="15"/>
                  </a:lnTo>
                  <a:lnTo>
                    <a:pt x="128" y="16"/>
                  </a:lnTo>
                  <a:lnTo>
                    <a:pt x="135" y="16"/>
                  </a:lnTo>
                  <a:lnTo>
                    <a:pt x="141" y="16"/>
                  </a:lnTo>
                  <a:lnTo>
                    <a:pt x="148" y="16"/>
                  </a:lnTo>
                  <a:lnTo>
                    <a:pt x="152" y="16"/>
                  </a:lnTo>
                  <a:lnTo>
                    <a:pt x="157" y="16"/>
                  </a:lnTo>
                  <a:lnTo>
                    <a:pt x="156" y="23"/>
                  </a:lnTo>
                  <a:lnTo>
                    <a:pt x="153" y="32"/>
                  </a:lnTo>
                  <a:lnTo>
                    <a:pt x="151" y="41"/>
                  </a:lnTo>
                  <a:lnTo>
                    <a:pt x="150" y="48"/>
                  </a:lnTo>
                  <a:lnTo>
                    <a:pt x="150" y="57"/>
                  </a:lnTo>
                  <a:lnTo>
                    <a:pt x="150" y="71"/>
                  </a:lnTo>
                  <a:lnTo>
                    <a:pt x="150" y="84"/>
                  </a:lnTo>
                  <a:lnTo>
                    <a:pt x="149" y="91"/>
                  </a:lnTo>
                  <a:lnTo>
                    <a:pt x="148" y="97"/>
                  </a:lnTo>
                  <a:lnTo>
                    <a:pt x="145" y="108"/>
                  </a:lnTo>
                  <a:lnTo>
                    <a:pt x="144" y="119"/>
                  </a:lnTo>
                  <a:lnTo>
                    <a:pt x="144" y="129"/>
                  </a:lnTo>
                  <a:lnTo>
                    <a:pt x="143" y="137"/>
                  </a:lnTo>
                  <a:lnTo>
                    <a:pt x="142" y="146"/>
                  </a:lnTo>
                  <a:lnTo>
                    <a:pt x="141" y="156"/>
                  </a:lnTo>
                  <a:lnTo>
                    <a:pt x="140" y="163"/>
                  </a:lnTo>
                  <a:lnTo>
                    <a:pt x="137" y="170"/>
                  </a:lnTo>
                  <a:lnTo>
                    <a:pt x="135" y="180"/>
                  </a:lnTo>
                  <a:lnTo>
                    <a:pt x="133" y="191"/>
                  </a:lnTo>
                  <a:lnTo>
                    <a:pt x="132" y="199"/>
                  </a:lnTo>
                  <a:lnTo>
                    <a:pt x="130" y="207"/>
                  </a:lnTo>
                  <a:lnTo>
                    <a:pt x="129" y="215"/>
                  </a:lnTo>
                  <a:lnTo>
                    <a:pt x="126" y="224"/>
                  </a:lnTo>
                  <a:lnTo>
                    <a:pt x="120" y="234"/>
                  </a:lnTo>
                  <a:lnTo>
                    <a:pt x="115" y="244"/>
                  </a:lnTo>
                  <a:lnTo>
                    <a:pt x="115" y="252"/>
                  </a:lnTo>
                  <a:lnTo>
                    <a:pt x="117" y="261"/>
                  </a:lnTo>
                  <a:lnTo>
                    <a:pt x="119" y="269"/>
                  </a:lnTo>
                  <a:lnTo>
                    <a:pt x="120" y="285"/>
                  </a:lnTo>
                  <a:lnTo>
                    <a:pt x="119" y="312"/>
                  </a:lnTo>
                  <a:lnTo>
                    <a:pt x="117" y="339"/>
                  </a:lnTo>
                  <a:lnTo>
                    <a:pt x="113" y="361"/>
                  </a:lnTo>
                  <a:lnTo>
                    <a:pt x="110" y="381"/>
                  </a:lnTo>
                  <a:lnTo>
                    <a:pt x="105" y="402"/>
                  </a:lnTo>
                  <a:lnTo>
                    <a:pt x="102" y="423"/>
                  </a:lnTo>
                  <a:lnTo>
                    <a:pt x="100" y="435"/>
                  </a:lnTo>
                  <a:lnTo>
                    <a:pt x="99" y="444"/>
                  </a:lnTo>
                  <a:lnTo>
                    <a:pt x="97" y="458"/>
                  </a:lnTo>
                  <a:lnTo>
                    <a:pt x="94" y="475"/>
                  </a:lnTo>
                  <a:lnTo>
                    <a:pt x="90" y="492"/>
                  </a:lnTo>
                  <a:lnTo>
                    <a:pt x="87" y="493"/>
                  </a:lnTo>
                  <a:lnTo>
                    <a:pt x="86" y="495"/>
                  </a:lnTo>
                  <a:lnTo>
                    <a:pt x="83" y="497"/>
                  </a:lnTo>
                  <a:lnTo>
                    <a:pt x="81" y="498"/>
                  </a:lnTo>
                  <a:lnTo>
                    <a:pt x="74" y="501"/>
                  </a:lnTo>
                  <a:lnTo>
                    <a:pt x="66" y="501"/>
                  </a:lnTo>
                  <a:lnTo>
                    <a:pt x="57" y="500"/>
                  </a:lnTo>
                  <a:lnTo>
                    <a:pt x="49" y="498"/>
                  </a:lnTo>
                  <a:lnTo>
                    <a:pt x="45" y="497"/>
                  </a:lnTo>
                  <a:lnTo>
                    <a:pt x="42" y="496"/>
                  </a:lnTo>
                  <a:lnTo>
                    <a:pt x="38" y="493"/>
                  </a:lnTo>
                  <a:lnTo>
                    <a:pt x="36" y="492"/>
                  </a:lnTo>
                  <a:lnTo>
                    <a:pt x="31" y="490"/>
                  </a:lnTo>
                  <a:lnTo>
                    <a:pt x="28" y="488"/>
                  </a:lnTo>
                  <a:lnTo>
                    <a:pt x="25" y="486"/>
                  </a:lnTo>
                  <a:lnTo>
                    <a:pt x="22" y="485"/>
                  </a:lnTo>
                  <a:lnTo>
                    <a:pt x="22" y="477"/>
                  </a:lnTo>
                  <a:lnTo>
                    <a:pt x="21" y="467"/>
                  </a:lnTo>
                  <a:lnTo>
                    <a:pt x="20" y="454"/>
                  </a:lnTo>
                  <a:lnTo>
                    <a:pt x="20" y="442"/>
                  </a:lnTo>
                  <a:lnTo>
                    <a:pt x="20" y="435"/>
                  </a:lnTo>
                  <a:lnTo>
                    <a:pt x="20" y="425"/>
                  </a:lnTo>
                  <a:lnTo>
                    <a:pt x="18" y="415"/>
                  </a:lnTo>
                  <a:lnTo>
                    <a:pt x="15" y="402"/>
                  </a:lnTo>
                  <a:lnTo>
                    <a:pt x="11" y="379"/>
                  </a:lnTo>
                  <a:lnTo>
                    <a:pt x="8" y="356"/>
                  </a:lnTo>
                  <a:lnTo>
                    <a:pt x="10" y="337"/>
                  </a:lnTo>
                  <a:lnTo>
                    <a:pt x="11" y="323"/>
                  </a:lnTo>
                  <a:lnTo>
                    <a:pt x="12" y="320"/>
                  </a:lnTo>
                  <a:lnTo>
                    <a:pt x="12" y="315"/>
                  </a:lnTo>
                  <a:lnTo>
                    <a:pt x="12" y="310"/>
                  </a:lnTo>
                  <a:lnTo>
                    <a:pt x="11" y="307"/>
                  </a:lnTo>
                  <a:lnTo>
                    <a:pt x="10" y="303"/>
                  </a:lnTo>
                  <a:lnTo>
                    <a:pt x="8" y="298"/>
                  </a:lnTo>
                  <a:lnTo>
                    <a:pt x="8" y="292"/>
                  </a:lnTo>
                  <a:lnTo>
                    <a:pt x="8" y="287"/>
                  </a:lnTo>
                  <a:lnTo>
                    <a:pt x="8" y="283"/>
                  </a:lnTo>
                  <a:lnTo>
                    <a:pt x="7" y="276"/>
                  </a:lnTo>
                  <a:lnTo>
                    <a:pt x="5" y="269"/>
                  </a:lnTo>
                  <a:lnTo>
                    <a:pt x="3" y="262"/>
                  </a:lnTo>
                  <a:lnTo>
                    <a:pt x="0" y="256"/>
                  </a:lnTo>
                  <a:lnTo>
                    <a:pt x="2" y="248"/>
                  </a:lnTo>
                  <a:lnTo>
                    <a:pt x="2" y="241"/>
                  </a:lnTo>
                  <a:lnTo>
                    <a:pt x="3" y="236"/>
                  </a:lnTo>
                  <a:lnTo>
                    <a:pt x="4" y="223"/>
                  </a:lnTo>
                  <a:lnTo>
                    <a:pt x="7" y="200"/>
                  </a:lnTo>
                  <a:lnTo>
                    <a:pt x="12" y="177"/>
                  </a:lnTo>
                  <a:lnTo>
                    <a:pt x="14" y="162"/>
                  </a:lnTo>
                  <a:lnTo>
                    <a:pt x="14" y="156"/>
                  </a:lnTo>
                  <a:lnTo>
                    <a:pt x="14" y="147"/>
                  </a:lnTo>
                  <a:lnTo>
                    <a:pt x="14" y="139"/>
                  </a:lnTo>
                  <a:lnTo>
                    <a:pt x="14" y="133"/>
                  </a:lnTo>
                  <a:lnTo>
                    <a:pt x="15" y="129"/>
                  </a:lnTo>
                  <a:lnTo>
                    <a:pt x="15" y="123"/>
                  </a:lnTo>
                  <a:lnTo>
                    <a:pt x="14" y="117"/>
                  </a:lnTo>
                  <a:lnTo>
                    <a:pt x="12" y="111"/>
                  </a:lnTo>
                  <a:lnTo>
                    <a:pt x="10" y="87"/>
                  </a:lnTo>
                  <a:lnTo>
                    <a:pt x="6" y="51"/>
                  </a:lnTo>
                  <a:lnTo>
                    <a:pt x="2" y="17"/>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Freeform 469"/>
            <p:cNvSpPr>
              <a:spLocks/>
            </p:cNvSpPr>
            <p:nvPr/>
          </p:nvSpPr>
          <p:spPr bwMode="auto">
            <a:xfrm>
              <a:off x="5424" y="3009"/>
              <a:ext cx="69" cy="301"/>
            </a:xfrm>
            <a:custGeom>
              <a:avLst/>
              <a:gdLst>
                <a:gd name="T0" fmla="*/ 1 w 138"/>
                <a:gd name="T1" fmla="*/ 1 h 602"/>
                <a:gd name="T2" fmla="*/ 1 w 138"/>
                <a:gd name="T3" fmla="*/ 1 h 602"/>
                <a:gd name="T4" fmla="*/ 1 w 138"/>
                <a:gd name="T5" fmla="*/ 1 h 602"/>
                <a:gd name="T6" fmla="*/ 1 w 138"/>
                <a:gd name="T7" fmla="*/ 1 h 602"/>
                <a:gd name="T8" fmla="*/ 1 w 138"/>
                <a:gd name="T9" fmla="*/ 1 h 602"/>
                <a:gd name="T10" fmla="*/ 1 w 138"/>
                <a:gd name="T11" fmla="*/ 1 h 602"/>
                <a:gd name="T12" fmla="*/ 1 w 138"/>
                <a:gd name="T13" fmla="*/ 1 h 602"/>
                <a:gd name="T14" fmla="*/ 1 w 138"/>
                <a:gd name="T15" fmla="*/ 1 h 602"/>
                <a:gd name="T16" fmla="*/ 1 w 138"/>
                <a:gd name="T17" fmla="*/ 1 h 602"/>
                <a:gd name="T18" fmla="*/ 1 w 138"/>
                <a:gd name="T19" fmla="*/ 1 h 602"/>
                <a:gd name="T20" fmla="*/ 1 w 138"/>
                <a:gd name="T21" fmla="*/ 1 h 602"/>
                <a:gd name="T22" fmla="*/ 1 w 138"/>
                <a:gd name="T23" fmla="*/ 1 h 602"/>
                <a:gd name="T24" fmla="*/ 1 w 138"/>
                <a:gd name="T25" fmla="*/ 1 h 602"/>
                <a:gd name="T26" fmla="*/ 1 w 138"/>
                <a:gd name="T27" fmla="*/ 1 h 602"/>
                <a:gd name="T28" fmla="*/ 1 w 138"/>
                <a:gd name="T29" fmla="*/ 1 h 602"/>
                <a:gd name="T30" fmla="*/ 1 w 138"/>
                <a:gd name="T31" fmla="*/ 1 h 602"/>
                <a:gd name="T32" fmla="*/ 1 w 138"/>
                <a:gd name="T33" fmla="*/ 1 h 602"/>
                <a:gd name="T34" fmla="*/ 1 w 138"/>
                <a:gd name="T35" fmla="*/ 1 h 602"/>
                <a:gd name="T36" fmla="*/ 1 w 138"/>
                <a:gd name="T37" fmla="*/ 1 h 602"/>
                <a:gd name="T38" fmla="*/ 1 w 138"/>
                <a:gd name="T39" fmla="*/ 1 h 602"/>
                <a:gd name="T40" fmla="*/ 1 w 138"/>
                <a:gd name="T41" fmla="*/ 1 h 602"/>
                <a:gd name="T42" fmla="*/ 1 w 138"/>
                <a:gd name="T43" fmla="*/ 1 h 602"/>
                <a:gd name="T44" fmla="*/ 1 w 138"/>
                <a:gd name="T45" fmla="*/ 1 h 602"/>
                <a:gd name="T46" fmla="*/ 1 w 138"/>
                <a:gd name="T47" fmla="*/ 1 h 602"/>
                <a:gd name="T48" fmla="*/ 1 w 138"/>
                <a:gd name="T49" fmla="*/ 1 h 602"/>
                <a:gd name="T50" fmla="*/ 1 w 138"/>
                <a:gd name="T51" fmla="*/ 1 h 602"/>
                <a:gd name="T52" fmla="*/ 1 w 138"/>
                <a:gd name="T53" fmla="*/ 1 h 602"/>
                <a:gd name="T54" fmla="*/ 1 w 138"/>
                <a:gd name="T55" fmla="*/ 1 h 602"/>
                <a:gd name="T56" fmla="*/ 1 w 138"/>
                <a:gd name="T57" fmla="*/ 1 h 602"/>
                <a:gd name="T58" fmla="*/ 1 w 138"/>
                <a:gd name="T59" fmla="*/ 1 h 602"/>
                <a:gd name="T60" fmla="*/ 1 w 138"/>
                <a:gd name="T61" fmla="*/ 1 h 602"/>
                <a:gd name="T62" fmla="*/ 1 w 138"/>
                <a:gd name="T63" fmla="*/ 1 h 602"/>
                <a:gd name="T64" fmla="*/ 1 w 138"/>
                <a:gd name="T65" fmla="*/ 1 h 602"/>
                <a:gd name="T66" fmla="*/ 1 w 138"/>
                <a:gd name="T67" fmla="*/ 1 h 602"/>
                <a:gd name="T68" fmla="*/ 1 w 138"/>
                <a:gd name="T69" fmla="*/ 1 h 602"/>
                <a:gd name="T70" fmla="*/ 1 w 138"/>
                <a:gd name="T71" fmla="*/ 1 h 602"/>
                <a:gd name="T72" fmla="*/ 1 w 138"/>
                <a:gd name="T73" fmla="*/ 1 h 602"/>
                <a:gd name="T74" fmla="*/ 1 w 138"/>
                <a:gd name="T75" fmla="*/ 1 h 602"/>
                <a:gd name="T76" fmla="*/ 1 w 138"/>
                <a:gd name="T77" fmla="*/ 1 h 602"/>
                <a:gd name="T78" fmla="*/ 1 w 138"/>
                <a:gd name="T79" fmla="*/ 1 h 602"/>
                <a:gd name="T80" fmla="*/ 1 w 138"/>
                <a:gd name="T81" fmla="*/ 1 h 602"/>
                <a:gd name="T82" fmla="*/ 1 w 138"/>
                <a:gd name="T83" fmla="*/ 1 h 602"/>
                <a:gd name="T84" fmla="*/ 1 w 138"/>
                <a:gd name="T85" fmla="*/ 1 h 602"/>
                <a:gd name="T86" fmla="*/ 1 w 138"/>
                <a:gd name="T87" fmla="*/ 1 h 602"/>
                <a:gd name="T88" fmla="*/ 1 w 138"/>
                <a:gd name="T89" fmla="*/ 1 h 602"/>
                <a:gd name="T90" fmla="*/ 1 w 138"/>
                <a:gd name="T91" fmla="*/ 1 h 602"/>
                <a:gd name="T92" fmla="*/ 1 w 138"/>
                <a:gd name="T93" fmla="*/ 1 h 602"/>
                <a:gd name="T94" fmla="*/ 1 w 138"/>
                <a:gd name="T95" fmla="*/ 1 h 602"/>
                <a:gd name="T96" fmla="*/ 1 w 138"/>
                <a:gd name="T97" fmla="*/ 1 h 602"/>
                <a:gd name="T98" fmla="*/ 1 w 138"/>
                <a:gd name="T99" fmla="*/ 1 h 602"/>
                <a:gd name="T100" fmla="*/ 1 w 138"/>
                <a:gd name="T101" fmla="*/ 1 h 602"/>
                <a:gd name="T102" fmla="*/ 1 w 138"/>
                <a:gd name="T103" fmla="*/ 1 h 6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8"/>
                <a:gd name="T157" fmla="*/ 0 h 602"/>
                <a:gd name="T158" fmla="*/ 138 w 138"/>
                <a:gd name="T159" fmla="*/ 602 h 6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8" h="602">
                  <a:moveTo>
                    <a:pt x="137" y="162"/>
                  </a:moveTo>
                  <a:lnTo>
                    <a:pt x="137" y="156"/>
                  </a:lnTo>
                  <a:lnTo>
                    <a:pt x="137" y="147"/>
                  </a:lnTo>
                  <a:lnTo>
                    <a:pt x="137" y="139"/>
                  </a:lnTo>
                  <a:lnTo>
                    <a:pt x="137" y="133"/>
                  </a:lnTo>
                  <a:lnTo>
                    <a:pt x="138" y="129"/>
                  </a:lnTo>
                  <a:lnTo>
                    <a:pt x="138" y="123"/>
                  </a:lnTo>
                  <a:lnTo>
                    <a:pt x="137" y="117"/>
                  </a:lnTo>
                  <a:lnTo>
                    <a:pt x="135" y="111"/>
                  </a:lnTo>
                  <a:lnTo>
                    <a:pt x="133" y="87"/>
                  </a:lnTo>
                  <a:lnTo>
                    <a:pt x="129" y="51"/>
                  </a:lnTo>
                  <a:lnTo>
                    <a:pt x="125" y="17"/>
                  </a:lnTo>
                  <a:lnTo>
                    <a:pt x="123" y="0"/>
                  </a:lnTo>
                  <a:lnTo>
                    <a:pt x="120" y="12"/>
                  </a:lnTo>
                  <a:lnTo>
                    <a:pt x="114" y="34"/>
                  </a:lnTo>
                  <a:lnTo>
                    <a:pt x="107" y="56"/>
                  </a:lnTo>
                  <a:lnTo>
                    <a:pt x="104" y="68"/>
                  </a:lnTo>
                  <a:lnTo>
                    <a:pt x="101" y="72"/>
                  </a:lnTo>
                  <a:lnTo>
                    <a:pt x="99" y="77"/>
                  </a:lnTo>
                  <a:lnTo>
                    <a:pt x="96" y="80"/>
                  </a:lnTo>
                  <a:lnTo>
                    <a:pt x="89" y="80"/>
                  </a:lnTo>
                  <a:lnTo>
                    <a:pt x="83" y="80"/>
                  </a:lnTo>
                  <a:lnTo>
                    <a:pt x="73" y="80"/>
                  </a:lnTo>
                  <a:lnTo>
                    <a:pt x="61" y="81"/>
                  </a:lnTo>
                  <a:lnTo>
                    <a:pt x="49" y="82"/>
                  </a:lnTo>
                  <a:lnTo>
                    <a:pt x="35" y="84"/>
                  </a:lnTo>
                  <a:lnTo>
                    <a:pt x="21" y="85"/>
                  </a:lnTo>
                  <a:lnTo>
                    <a:pt x="9" y="86"/>
                  </a:lnTo>
                  <a:lnTo>
                    <a:pt x="0" y="87"/>
                  </a:lnTo>
                  <a:lnTo>
                    <a:pt x="3" y="101"/>
                  </a:lnTo>
                  <a:lnTo>
                    <a:pt x="6" y="119"/>
                  </a:lnTo>
                  <a:lnTo>
                    <a:pt x="9" y="137"/>
                  </a:lnTo>
                  <a:lnTo>
                    <a:pt x="12" y="147"/>
                  </a:lnTo>
                  <a:lnTo>
                    <a:pt x="13" y="152"/>
                  </a:lnTo>
                  <a:lnTo>
                    <a:pt x="14" y="156"/>
                  </a:lnTo>
                  <a:lnTo>
                    <a:pt x="15" y="161"/>
                  </a:lnTo>
                  <a:lnTo>
                    <a:pt x="15" y="165"/>
                  </a:lnTo>
                  <a:lnTo>
                    <a:pt x="15" y="178"/>
                  </a:lnTo>
                  <a:lnTo>
                    <a:pt x="15" y="202"/>
                  </a:lnTo>
                  <a:lnTo>
                    <a:pt x="14" y="226"/>
                  </a:lnTo>
                  <a:lnTo>
                    <a:pt x="14" y="242"/>
                  </a:lnTo>
                  <a:lnTo>
                    <a:pt x="14" y="254"/>
                  </a:lnTo>
                  <a:lnTo>
                    <a:pt x="15" y="269"/>
                  </a:lnTo>
                  <a:lnTo>
                    <a:pt x="15" y="283"/>
                  </a:lnTo>
                  <a:lnTo>
                    <a:pt x="15" y="292"/>
                  </a:lnTo>
                  <a:lnTo>
                    <a:pt x="15" y="298"/>
                  </a:lnTo>
                  <a:lnTo>
                    <a:pt x="14" y="303"/>
                  </a:lnTo>
                  <a:lnTo>
                    <a:pt x="14" y="310"/>
                  </a:lnTo>
                  <a:lnTo>
                    <a:pt x="14" y="316"/>
                  </a:lnTo>
                  <a:lnTo>
                    <a:pt x="14" y="324"/>
                  </a:lnTo>
                  <a:lnTo>
                    <a:pt x="14" y="337"/>
                  </a:lnTo>
                  <a:lnTo>
                    <a:pt x="15" y="352"/>
                  </a:lnTo>
                  <a:lnTo>
                    <a:pt x="16" y="364"/>
                  </a:lnTo>
                  <a:lnTo>
                    <a:pt x="20" y="384"/>
                  </a:lnTo>
                  <a:lnTo>
                    <a:pt x="26" y="413"/>
                  </a:lnTo>
                  <a:lnTo>
                    <a:pt x="29" y="443"/>
                  </a:lnTo>
                  <a:lnTo>
                    <a:pt x="30" y="463"/>
                  </a:lnTo>
                  <a:lnTo>
                    <a:pt x="30" y="489"/>
                  </a:lnTo>
                  <a:lnTo>
                    <a:pt x="30" y="529"/>
                  </a:lnTo>
                  <a:lnTo>
                    <a:pt x="31" y="569"/>
                  </a:lnTo>
                  <a:lnTo>
                    <a:pt x="31" y="592"/>
                  </a:lnTo>
                  <a:lnTo>
                    <a:pt x="32" y="593"/>
                  </a:lnTo>
                  <a:lnTo>
                    <a:pt x="35" y="593"/>
                  </a:lnTo>
                  <a:lnTo>
                    <a:pt x="36" y="595"/>
                  </a:lnTo>
                  <a:lnTo>
                    <a:pt x="37" y="596"/>
                  </a:lnTo>
                  <a:lnTo>
                    <a:pt x="43" y="598"/>
                  </a:lnTo>
                  <a:lnTo>
                    <a:pt x="50" y="599"/>
                  </a:lnTo>
                  <a:lnTo>
                    <a:pt x="58" y="600"/>
                  </a:lnTo>
                  <a:lnTo>
                    <a:pt x="66" y="602"/>
                  </a:lnTo>
                  <a:lnTo>
                    <a:pt x="74" y="602"/>
                  </a:lnTo>
                  <a:lnTo>
                    <a:pt x="83" y="602"/>
                  </a:lnTo>
                  <a:lnTo>
                    <a:pt x="91" y="602"/>
                  </a:lnTo>
                  <a:lnTo>
                    <a:pt x="99" y="602"/>
                  </a:lnTo>
                  <a:lnTo>
                    <a:pt x="104" y="602"/>
                  </a:lnTo>
                  <a:lnTo>
                    <a:pt x="107" y="602"/>
                  </a:lnTo>
                  <a:lnTo>
                    <a:pt x="112" y="602"/>
                  </a:lnTo>
                  <a:lnTo>
                    <a:pt x="115" y="600"/>
                  </a:lnTo>
                  <a:lnTo>
                    <a:pt x="115" y="576"/>
                  </a:lnTo>
                  <a:lnTo>
                    <a:pt x="114" y="543"/>
                  </a:lnTo>
                  <a:lnTo>
                    <a:pt x="113" y="512"/>
                  </a:lnTo>
                  <a:lnTo>
                    <a:pt x="114" y="489"/>
                  </a:lnTo>
                  <a:lnTo>
                    <a:pt x="115" y="457"/>
                  </a:lnTo>
                  <a:lnTo>
                    <a:pt x="115" y="405"/>
                  </a:lnTo>
                  <a:lnTo>
                    <a:pt x="116" y="355"/>
                  </a:lnTo>
                  <a:lnTo>
                    <a:pt x="116" y="330"/>
                  </a:lnTo>
                  <a:lnTo>
                    <a:pt x="118" y="324"/>
                  </a:lnTo>
                  <a:lnTo>
                    <a:pt x="118" y="320"/>
                  </a:lnTo>
                  <a:lnTo>
                    <a:pt x="116" y="314"/>
                  </a:lnTo>
                  <a:lnTo>
                    <a:pt x="115" y="310"/>
                  </a:lnTo>
                  <a:lnTo>
                    <a:pt x="114" y="306"/>
                  </a:lnTo>
                  <a:lnTo>
                    <a:pt x="114" y="301"/>
                  </a:lnTo>
                  <a:lnTo>
                    <a:pt x="114" y="295"/>
                  </a:lnTo>
                  <a:lnTo>
                    <a:pt x="115" y="290"/>
                  </a:lnTo>
                  <a:lnTo>
                    <a:pt x="118" y="280"/>
                  </a:lnTo>
                  <a:lnTo>
                    <a:pt x="120" y="265"/>
                  </a:lnTo>
                  <a:lnTo>
                    <a:pt x="122" y="251"/>
                  </a:lnTo>
                  <a:lnTo>
                    <a:pt x="123" y="239"/>
                  </a:lnTo>
                  <a:lnTo>
                    <a:pt x="123" y="230"/>
                  </a:lnTo>
                  <a:lnTo>
                    <a:pt x="123" y="219"/>
                  </a:lnTo>
                  <a:lnTo>
                    <a:pt x="123" y="210"/>
                  </a:lnTo>
                  <a:lnTo>
                    <a:pt x="123" y="203"/>
                  </a:lnTo>
                  <a:lnTo>
                    <a:pt x="123" y="193"/>
                  </a:lnTo>
                  <a:lnTo>
                    <a:pt x="127" y="181"/>
                  </a:lnTo>
                  <a:lnTo>
                    <a:pt x="131" y="170"/>
                  </a:lnTo>
                  <a:lnTo>
                    <a:pt x="137" y="16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7" name="Freeform 470"/>
            <p:cNvSpPr>
              <a:spLocks/>
            </p:cNvSpPr>
            <p:nvPr/>
          </p:nvSpPr>
          <p:spPr bwMode="auto">
            <a:xfrm>
              <a:off x="5382" y="2754"/>
              <a:ext cx="204" cy="299"/>
            </a:xfrm>
            <a:custGeom>
              <a:avLst/>
              <a:gdLst>
                <a:gd name="T0" fmla="*/ 1 w 408"/>
                <a:gd name="T1" fmla="*/ 1 h 596"/>
                <a:gd name="T2" fmla="*/ 1 w 408"/>
                <a:gd name="T3" fmla="*/ 1 h 596"/>
                <a:gd name="T4" fmla="*/ 1 w 408"/>
                <a:gd name="T5" fmla="*/ 1 h 596"/>
                <a:gd name="T6" fmla="*/ 1 w 408"/>
                <a:gd name="T7" fmla="*/ 1 h 596"/>
                <a:gd name="T8" fmla="*/ 1 w 408"/>
                <a:gd name="T9" fmla="*/ 1 h 596"/>
                <a:gd name="T10" fmla="*/ 1 w 408"/>
                <a:gd name="T11" fmla="*/ 1 h 596"/>
                <a:gd name="T12" fmla="*/ 1 w 408"/>
                <a:gd name="T13" fmla="*/ 1 h 596"/>
                <a:gd name="T14" fmla="*/ 1 w 408"/>
                <a:gd name="T15" fmla="*/ 1 h 596"/>
                <a:gd name="T16" fmla="*/ 1 w 408"/>
                <a:gd name="T17" fmla="*/ 1 h 596"/>
                <a:gd name="T18" fmla="*/ 1 w 408"/>
                <a:gd name="T19" fmla="*/ 1 h 596"/>
                <a:gd name="T20" fmla="*/ 1 w 408"/>
                <a:gd name="T21" fmla="*/ 1 h 596"/>
                <a:gd name="T22" fmla="*/ 1 w 408"/>
                <a:gd name="T23" fmla="*/ 1 h 596"/>
                <a:gd name="T24" fmla="*/ 1 w 408"/>
                <a:gd name="T25" fmla="*/ 0 h 596"/>
                <a:gd name="T26" fmla="*/ 1 w 408"/>
                <a:gd name="T27" fmla="*/ 1 h 596"/>
                <a:gd name="T28" fmla="*/ 1 w 408"/>
                <a:gd name="T29" fmla="*/ 1 h 596"/>
                <a:gd name="T30" fmla="*/ 1 w 408"/>
                <a:gd name="T31" fmla="*/ 1 h 596"/>
                <a:gd name="T32" fmla="*/ 1 w 408"/>
                <a:gd name="T33" fmla="*/ 1 h 596"/>
                <a:gd name="T34" fmla="*/ 1 w 408"/>
                <a:gd name="T35" fmla="*/ 1 h 596"/>
                <a:gd name="T36" fmla="*/ 1 w 408"/>
                <a:gd name="T37" fmla="*/ 1 h 596"/>
                <a:gd name="T38" fmla="*/ 1 w 408"/>
                <a:gd name="T39" fmla="*/ 1 h 596"/>
                <a:gd name="T40" fmla="*/ 1 w 408"/>
                <a:gd name="T41" fmla="*/ 1 h 596"/>
                <a:gd name="T42" fmla="*/ 1 w 408"/>
                <a:gd name="T43" fmla="*/ 1 h 596"/>
                <a:gd name="T44" fmla="*/ 1 w 408"/>
                <a:gd name="T45" fmla="*/ 1 h 596"/>
                <a:gd name="T46" fmla="*/ 1 w 408"/>
                <a:gd name="T47" fmla="*/ 1 h 596"/>
                <a:gd name="T48" fmla="*/ 1 w 408"/>
                <a:gd name="T49" fmla="*/ 1 h 596"/>
                <a:gd name="T50" fmla="*/ 1 w 408"/>
                <a:gd name="T51" fmla="*/ 1 h 596"/>
                <a:gd name="T52" fmla="*/ 1 w 408"/>
                <a:gd name="T53" fmla="*/ 1 h 596"/>
                <a:gd name="T54" fmla="*/ 1 w 408"/>
                <a:gd name="T55" fmla="*/ 1 h 596"/>
                <a:gd name="T56" fmla="*/ 1 w 408"/>
                <a:gd name="T57" fmla="*/ 1 h 596"/>
                <a:gd name="T58" fmla="*/ 1 w 408"/>
                <a:gd name="T59" fmla="*/ 1 h 596"/>
                <a:gd name="T60" fmla="*/ 1 w 408"/>
                <a:gd name="T61" fmla="*/ 1 h 596"/>
                <a:gd name="T62" fmla="*/ 1 w 408"/>
                <a:gd name="T63" fmla="*/ 1 h 596"/>
                <a:gd name="T64" fmla="*/ 1 w 408"/>
                <a:gd name="T65" fmla="*/ 1 h 596"/>
                <a:gd name="T66" fmla="*/ 1 w 408"/>
                <a:gd name="T67" fmla="*/ 1 h 596"/>
                <a:gd name="T68" fmla="*/ 1 w 408"/>
                <a:gd name="T69" fmla="*/ 1 h 596"/>
                <a:gd name="T70" fmla="*/ 1 w 408"/>
                <a:gd name="T71" fmla="*/ 1 h 596"/>
                <a:gd name="T72" fmla="*/ 0 w 408"/>
                <a:gd name="T73" fmla="*/ 1 h 596"/>
                <a:gd name="T74" fmla="*/ 1 w 408"/>
                <a:gd name="T75" fmla="*/ 1 h 596"/>
                <a:gd name="T76" fmla="*/ 1 w 408"/>
                <a:gd name="T77" fmla="*/ 1 h 596"/>
                <a:gd name="T78" fmla="*/ 1 w 408"/>
                <a:gd name="T79" fmla="*/ 1 h 596"/>
                <a:gd name="T80" fmla="*/ 1 w 408"/>
                <a:gd name="T81" fmla="*/ 1 h 596"/>
                <a:gd name="T82" fmla="*/ 1 w 408"/>
                <a:gd name="T83" fmla="*/ 1 h 596"/>
                <a:gd name="T84" fmla="*/ 1 w 408"/>
                <a:gd name="T85" fmla="*/ 1 h 596"/>
                <a:gd name="T86" fmla="*/ 1 w 408"/>
                <a:gd name="T87" fmla="*/ 1 h 596"/>
                <a:gd name="T88" fmla="*/ 1 w 408"/>
                <a:gd name="T89" fmla="*/ 1 h 596"/>
                <a:gd name="T90" fmla="*/ 1 w 408"/>
                <a:gd name="T91" fmla="*/ 1 h 596"/>
                <a:gd name="T92" fmla="*/ 1 w 408"/>
                <a:gd name="T93" fmla="*/ 1 h 596"/>
                <a:gd name="T94" fmla="*/ 1 w 408"/>
                <a:gd name="T95" fmla="*/ 1 h 596"/>
                <a:gd name="T96" fmla="*/ 1 w 408"/>
                <a:gd name="T97" fmla="*/ 1 h 596"/>
                <a:gd name="T98" fmla="*/ 1 w 408"/>
                <a:gd name="T99" fmla="*/ 1 h 596"/>
                <a:gd name="T100" fmla="*/ 1 w 408"/>
                <a:gd name="T101" fmla="*/ 1 h 596"/>
                <a:gd name="T102" fmla="*/ 1 w 408"/>
                <a:gd name="T103" fmla="*/ 1 h 596"/>
                <a:gd name="T104" fmla="*/ 1 w 408"/>
                <a:gd name="T105" fmla="*/ 1 h 596"/>
                <a:gd name="T106" fmla="*/ 1 w 408"/>
                <a:gd name="T107" fmla="*/ 1 h 596"/>
                <a:gd name="T108" fmla="*/ 1 w 408"/>
                <a:gd name="T109" fmla="*/ 1 h 596"/>
                <a:gd name="T110" fmla="*/ 1 w 408"/>
                <a:gd name="T111" fmla="*/ 1 h 596"/>
                <a:gd name="T112" fmla="*/ 1 w 408"/>
                <a:gd name="T113" fmla="*/ 1 h 596"/>
                <a:gd name="T114" fmla="*/ 1 w 408"/>
                <a:gd name="T115" fmla="*/ 1 h 596"/>
                <a:gd name="T116" fmla="*/ 1 w 408"/>
                <a:gd name="T117" fmla="*/ 1 h 596"/>
                <a:gd name="T118" fmla="*/ 1 w 408"/>
                <a:gd name="T119" fmla="*/ 1 h 596"/>
                <a:gd name="T120" fmla="*/ 1 w 408"/>
                <a:gd name="T121" fmla="*/ 1 h 5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08"/>
                <a:gd name="T184" fmla="*/ 0 h 596"/>
                <a:gd name="T185" fmla="*/ 408 w 408"/>
                <a:gd name="T186" fmla="*/ 596 h 5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08" h="596">
                  <a:moveTo>
                    <a:pt x="373" y="314"/>
                  </a:moveTo>
                  <a:lnTo>
                    <a:pt x="374" y="301"/>
                  </a:lnTo>
                  <a:lnTo>
                    <a:pt x="376" y="282"/>
                  </a:lnTo>
                  <a:lnTo>
                    <a:pt x="379" y="255"/>
                  </a:lnTo>
                  <a:lnTo>
                    <a:pt x="382" y="225"/>
                  </a:lnTo>
                  <a:lnTo>
                    <a:pt x="389" y="168"/>
                  </a:lnTo>
                  <a:lnTo>
                    <a:pt x="397" y="113"/>
                  </a:lnTo>
                  <a:lnTo>
                    <a:pt x="403" y="69"/>
                  </a:lnTo>
                  <a:lnTo>
                    <a:pt x="408" y="45"/>
                  </a:lnTo>
                  <a:lnTo>
                    <a:pt x="405" y="42"/>
                  </a:lnTo>
                  <a:lnTo>
                    <a:pt x="402" y="40"/>
                  </a:lnTo>
                  <a:lnTo>
                    <a:pt x="397" y="37"/>
                  </a:lnTo>
                  <a:lnTo>
                    <a:pt x="393" y="34"/>
                  </a:lnTo>
                  <a:lnTo>
                    <a:pt x="388" y="33"/>
                  </a:lnTo>
                  <a:lnTo>
                    <a:pt x="382" y="31"/>
                  </a:lnTo>
                  <a:lnTo>
                    <a:pt x="377" y="30"/>
                  </a:lnTo>
                  <a:lnTo>
                    <a:pt x="371" y="29"/>
                  </a:lnTo>
                  <a:lnTo>
                    <a:pt x="365" y="28"/>
                  </a:lnTo>
                  <a:lnTo>
                    <a:pt x="358" y="26"/>
                  </a:lnTo>
                  <a:lnTo>
                    <a:pt x="351" y="24"/>
                  </a:lnTo>
                  <a:lnTo>
                    <a:pt x="343" y="23"/>
                  </a:lnTo>
                  <a:lnTo>
                    <a:pt x="335" y="21"/>
                  </a:lnTo>
                  <a:lnTo>
                    <a:pt x="327" y="19"/>
                  </a:lnTo>
                  <a:lnTo>
                    <a:pt x="319" y="18"/>
                  </a:lnTo>
                  <a:lnTo>
                    <a:pt x="311" y="18"/>
                  </a:lnTo>
                  <a:lnTo>
                    <a:pt x="309" y="18"/>
                  </a:lnTo>
                  <a:lnTo>
                    <a:pt x="306" y="18"/>
                  </a:lnTo>
                  <a:lnTo>
                    <a:pt x="304" y="18"/>
                  </a:lnTo>
                  <a:lnTo>
                    <a:pt x="302" y="19"/>
                  </a:lnTo>
                  <a:lnTo>
                    <a:pt x="297" y="16"/>
                  </a:lnTo>
                  <a:lnTo>
                    <a:pt x="292" y="13"/>
                  </a:lnTo>
                  <a:lnTo>
                    <a:pt x="287" y="11"/>
                  </a:lnTo>
                  <a:lnTo>
                    <a:pt x="282" y="10"/>
                  </a:lnTo>
                  <a:lnTo>
                    <a:pt x="279" y="9"/>
                  </a:lnTo>
                  <a:lnTo>
                    <a:pt x="275" y="7"/>
                  </a:lnTo>
                  <a:lnTo>
                    <a:pt x="272" y="4"/>
                  </a:lnTo>
                  <a:lnTo>
                    <a:pt x="270" y="2"/>
                  </a:lnTo>
                  <a:lnTo>
                    <a:pt x="267" y="1"/>
                  </a:lnTo>
                  <a:lnTo>
                    <a:pt x="264" y="0"/>
                  </a:lnTo>
                  <a:lnTo>
                    <a:pt x="262" y="0"/>
                  </a:lnTo>
                  <a:lnTo>
                    <a:pt x="258" y="0"/>
                  </a:lnTo>
                  <a:lnTo>
                    <a:pt x="266" y="23"/>
                  </a:lnTo>
                  <a:lnTo>
                    <a:pt x="270" y="46"/>
                  </a:lnTo>
                  <a:lnTo>
                    <a:pt x="267" y="67"/>
                  </a:lnTo>
                  <a:lnTo>
                    <a:pt x="264" y="85"/>
                  </a:lnTo>
                  <a:lnTo>
                    <a:pt x="260" y="98"/>
                  </a:lnTo>
                  <a:lnTo>
                    <a:pt x="256" y="117"/>
                  </a:lnTo>
                  <a:lnTo>
                    <a:pt x="250" y="141"/>
                  </a:lnTo>
                  <a:lnTo>
                    <a:pt x="244" y="167"/>
                  </a:lnTo>
                  <a:lnTo>
                    <a:pt x="239" y="193"/>
                  </a:lnTo>
                  <a:lnTo>
                    <a:pt x="233" y="215"/>
                  </a:lnTo>
                  <a:lnTo>
                    <a:pt x="229" y="232"/>
                  </a:lnTo>
                  <a:lnTo>
                    <a:pt x="227" y="240"/>
                  </a:lnTo>
                  <a:lnTo>
                    <a:pt x="224" y="250"/>
                  </a:lnTo>
                  <a:lnTo>
                    <a:pt x="220" y="261"/>
                  </a:lnTo>
                  <a:lnTo>
                    <a:pt x="217" y="272"/>
                  </a:lnTo>
                  <a:lnTo>
                    <a:pt x="212" y="280"/>
                  </a:lnTo>
                  <a:lnTo>
                    <a:pt x="204" y="263"/>
                  </a:lnTo>
                  <a:lnTo>
                    <a:pt x="197" y="247"/>
                  </a:lnTo>
                  <a:lnTo>
                    <a:pt x="191" y="231"/>
                  </a:lnTo>
                  <a:lnTo>
                    <a:pt x="186" y="216"/>
                  </a:lnTo>
                  <a:lnTo>
                    <a:pt x="182" y="202"/>
                  </a:lnTo>
                  <a:lnTo>
                    <a:pt x="179" y="191"/>
                  </a:lnTo>
                  <a:lnTo>
                    <a:pt x="178" y="181"/>
                  </a:lnTo>
                  <a:lnTo>
                    <a:pt x="176" y="174"/>
                  </a:lnTo>
                  <a:lnTo>
                    <a:pt x="175" y="154"/>
                  </a:lnTo>
                  <a:lnTo>
                    <a:pt x="173" y="130"/>
                  </a:lnTo>
                  <a:lnTo>
                    <a:pt x="170" y="106"/>
                  </a:lnTo>
                  <a:lnTo>
                    <a:pt x="166" y="90"/>
                  </a:lnTo>
                  <a:lnTo>
                    <a:pt x="165" y="79"/>
                  </a:lnTo>
                  <a:lnTo>
                    <a:pt x="163" y="67"/>
                  </a:lnTo>
                  <a:lnTo>
                    <a:pt x="161" y="54"/>
                  </a:lnTo>
                  <a:lnTo>
                    <a:pt x="160" y="47"/>
                  </a:lnTo>
                  <a:lnTo>
                    <a:pt x="153" y="44"/>
                  </a:lnTo>
                  <a:lnTo>
                    <a:pt x="148" y="40"/>
                  </a:lnTo>
                  <a:lnTo>
                    <a:pt x="143" y="37"/>
                  </a:lnTo>
                  <a:lnTo>
                    <a:pt x="142" y="34"/>
                  </a:lnTo>
                  <a:lnTo>
                    <a:pt x="138" y="34"/>
                  </a:lnTo>
                  <a:lnTo>
                    <a:pt x="137" y="33"/>
                  </a:lnTo>
                  <a:lnTo>
                    <a:pt x="135" y="33"/>
                  </a:lnTo>
                  <a:lnTo>
                    <a:pt x="132" y="33"/>
                  </a:lnTo>
                  <a:lnTo>
                    <a:pt x="128" y="36"/>
                  </a:lnTo>
                  <a:lnTo>
                    <a:pt x="122" y="38"/>
                  </a:lnTo>
                  <a:lnTo>
                    <a:pt x="117" y="40"/>
                  </a:lnTo>
                  <a:lnTo>
                    <a:pt x="110" y="42"/>
                  </a:lnTo>
                  <a:lnTo>
                    <a:pt x="103" y="45"/>
                  </a:lnTo>
                  <a:lnTo>
                    <a:pt x="96" y="47"/>
                  </a:lnTo>
                  <a:lnTo>
                    <a:pt x="88" y="49"/>
                  </a:lnTo>
                  <a:lnTo>
                    <a:pt x="81" y="53"/>
                  </a:lnTo>
                  <a:lnTo>
                    <a:pt x="74" y="55"/>
                  </a:lnTo>
                  <a:lnTo>
                    <a:pt x="68" y="59"/>
                  </a:lnTo>
                  <a:lnTo>
                    <a:pt x="63" y="62"/>
                  </a:lnTo>
                  <a:lnTo>
                    <a:pt x="58" y="65"/>
                  </a:lnTo>
                  <a:lnTo>
                    <a:pt x="53" y="69"/>
                  </a:lnTo>
                  <a:lnTo>
                    <a:pt x="49" y="74"/>
                  </a:lnTo>
                  <a:lnTo>
                    <a:pt x="45" y="78"/>
                  </a:lnTo>
                  <a:lnTo>
                    <a:pt x="43" y="84"/>
                  </a:lnTo>
                  <a:lnTo>
                    <a:pt x="35" y="110"/>
                  </a:lnTo>
                  <a:lnTo>
                    <a:pt x="30" y="138"/>
                  </a:lnTo>
                  <a:lnTo>
                    <a:pt x="27" y="160"/>
                  </a:lnTo>
                  <a:lnTo>
                    <a:pt x="25" y="173"/>
                  </a:lnTo>
                  <a:lnTo>
                    <a:pt x="22" y="196"/>
                  </a:lnTo>
                  <a:lnTo>
                    <a:pt x="18" y="238"/>
                  </a:lnTo>
                  <a:lnTo>
                    <a:pt x="12" y="282"/>
                  </a:lnTo>
                  <a:lnTo>
                    <a:pt x="10" y="304"/>
                  </a:lnTo>
                  <a:lnTo>
                    <a:pt x="8" y="312"/>
                  </a:lnTo>
                  <a:lnTo>
                    <a:pt x="7" y="322"/>
                  </a:lnTo>
                  <a:lnTo>
                    <a:pt x="5" y="333"/>
                  </a:lnTo>
                  <a:lnTo>
                    <a:pt x="4" y="342"/>
                  </a:lnTo>
                  <a:lnTo>
                    <a:pt x="2" y="357"/>
                  </a:lnTo>
                  <a:lnTo>
                    <a:pt x="0" y="382"/>
                  </a:lnTo>
                  <a:lnTo>
                    <a:pt x="0" y="412"/>
                  </a:lnTo>
                  <a:lnTo>
                    <a:pt x="2" y="437"/>
                  </a:lnTo>
                  <a:lnTo>
                    <a:pt x="4" y="466"/>
                  </a:lnTo>
                  <a:lnTo>
                    <a:pt x="5" y="505"/>
                  </a:lnTo>
                  <a:lnTo>
                    <a:pt x="7" y="542"/>
                  </a:lnTo>
                  <a:lnTo>
                    <a:pt x="7" y="563"/>
                  </a:lnTo>
                  <a:lnTo>
                    <a:pt x="14" y="560"/>
                  </a:lnTo>
                  <a:lnTo>
                    <a:pt x="22" y="557"/>
                  </a:lnTo>
                  <a:lnTo>
                    <a:pt x="30" y="556"/>
                  </a:lnTo>
                  <a:lnTo>
                    <a:pt x="35" y="555"/>
                  </a:lnTo>
                  <a:lnTo>
                    <a:pt x="37" y="555"/>
                  </a:lnTo>
                  <a:lnTo>
                    <a:pt x="42" y="556"/>
                  </a:lnTo>
                  <a:lnTo>
                    <a:pt x="46" y="557"/>
                  </a:lnTo>
                  <a:lnTo>
                    <a:pt x="52" y="558"/>
                  </a:lnTo>
                  <a:lnTo>
                    <a:pt x="57" y="560"/>
                  </a:lnTo>
                  <a:lnTo>
                    <a:pt x="61" y="563"/>
                  </a:lnTo>
                  <a:lnTo>
                    <a:pt x="66" y="565"/>
                  </a:lnTo>
                  <a:lnTo>
                    <a:pt x="69" y="567"/>
                  </a:lnTo>
                  <a:lnTo>
                    <a:pt x="71" y="572"/>
                  </a:lnTo>
                  <a:lnTo>
                    <a:pt x="72" y="577"/>
                  </a:lnTo>
                  <a:lnTo>
                    <a:pt x="74" y="581"/>
                  </a:lnTo>
                  <a:lnTo>
                    <a:pt x="74" y="586"/>
                  </a:lnTo>
                  <a:lnTo>
                    <a:pt x="76" y="588"/>
                  </a:lnTo>
                  <a:lnTo>
                    <a:pt x="79" y="590"/>
                  </a:lnTo>
                  <a:lnTo>
                    <a:pt x="81" y="594"/>
                  </a:lnTo>
                  <a:lnTo>
                    <a:pt x="83" y="596"/>
                  </a:lnTo>
                  <a:lnTo>
                    <a:pt x="92" y="595"/>
                  </a:lnTo>
                  <a:lnTo>
                    <a:pt x="104" y="594"/>
                  </a:lnTo>
                  <a:lnTo>
                    <a:pt x="118" y="593"/>
                  </a:lnTo>
                  <a:lnTo>
                    <a:pt x="132" y="591"/>
                  </a:lnTo>
                  <a:lnTo>
                    <a:pt x="144" y="590"/>
                  </a:lnTo>
                  <a:lnTo>
                    <a:pt x="156" y="589"/>
                  </a:lnTo>
                  <a:lnTo>
                    <a:pt x="166" y="589"/>
                  </a:lnTo>
                  <a:lnTo>
                    <a:pt x="172" y="589"/>
                  </a:lnTo>
                  <a:lnTo>
                    <a:pt x="179" y="589"/>
                  </a:lnTo>
                  <a:lnTo>
                    <a:pt x="182" y="586"/>
                  </a:lnTo>
                  <a:lnTo>
                    <a:pt x="184" y="581"/>
                  </a:lnTo>
                  <a:lnTo>
                    <a:pt x="187" y="577"/>
                  </a:lnTo>
                  <a:lnTo>
                    <a:pt x="190" y="565"/>
                  </a:lnTo>
                  <a:lnTo>
                    <a:pt x="197" y="543"/>
                  </a:lnTo>
                  <a:lnTo>
                    <a:pt x="203" y="521"/>
                  </a:lnTo>
                  <a:lnTo>
                    <a:pt x="206" y="509"/>
                  </a:lnTo>
                  <a:lnTo>
                    <a:pt x="210" y="518"/>
                  </a:lnTo>
                  <a:lnTo>
                    <a:pt x="216" y="532"/>
                  </a:lnTo>
                  <a:lnTo>
                    <a:pt x="222" y="545"/>
                  </a:lnTo>
                  <a:lnTo>
                    <a:pt x="232" y="555"/>
                  </a:lnTo>
                  <a:lnTo>
                    <a:pt x="237" y="552"/>
                  </a:lnTo>
                  <a:lnTo>
                    <a:pt x="244" y="549"/>
                  </a:lnTo>
                  <a:lnTo>
                    <a:pt x="254" y="543"/>
                  </a:lnTo>
                  <a:lnTo>
                    <a:pt x="263" y="539"/>
                  </a:lnTo>
                  <a:lnTo>
                    <a:pt x="272" y="534"/>
                  </a:lnTo>
                  <a:lnTo>
                    <a:pt x="280" y="529"/>
                  </a:lnTo>
                  <a:lnTo>
                    <a:pt x="288" y="526"/>
                  </a:lnTo>
                  <a:lnTo>
                    <a:pt x="293" y="524"/>
                  </a:lnTo>
                  <a:lnTo>
                    <a:pt x="301" y="521"/>
                  </a:lnTo>
                  <a:lnTo>
                    <a:pt x="308" y="520"/>
                  </a:lnTo>
                  <a:lnTo>
                    <a:pt x="313" y="520"/>
                  </a:lnTo>
                  <a:lnTo>
                    <a:pt x="319" y="522"/>
                  </a:lnTo>
                  <a:lnTo>
                    <a:pt x="323" y="524"/>
                  </a:lnTo>
                  <a:lnTo>
                    <a:pt x="328" y="524"/>
                  </a:lnTo>
                  <a:lnTo>
                    <a:pt x="334" y="525"/>
                  </a:lnTo>
                  <a:lnTo>
                    <a:pt x="341" y="525"/>
                  </a:lnTo>
                  <a:lnTo>
                    <a:pt x="347" y="525"/>
                  </a:lnTo>
                  <a:lnTo>
                    <a:pt x="354" y="525"/>
                  </a:lnTo>
                  <a:lnTo>
                    <a:pt x="358" y="525"/>
                  </a:lnTo>
                  <a:lnTo>
                    <a:pt x="363" y="525"/>
                  </a:lnTo>
                  <a:lnTo>
                    <a:pt x="369" y="496"/>
                  </a:lnTo>
                  <a:lnTo>
                    <a:pt x="372" y="459"/>
                  </a:lnTo>
                  <a:lnTo>
                    <a:pt x="374" y="420"/>
                  </a:lnTo>
                  <a:lnTo>
                    <a:pt x="377" y="380"/>
                  </a:lnTo>
                  <a:lnTo>
                    <a:pt x="377" y="369"/>
                  </a:lnTo>
                  <a:lnTo>
                    <a:pt x="376" y="356"/>
                  </a:lnTo>
                  <a:lnTo>
                    <a:pt x="373" y="338"/>
                  </a:lnTo>
                  <a:lnTo>
                    <a:pt x="373" y="3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8" name="Freeform 471"/>
            <p:cNvSpPr>
              <a:spLocks/>
            </p:cNvSpPr>
            <p:nvPr/>
          </p:nvSpPr>
          <p:spPr bwMode="auto">
            <a:xfrm>
              <a:off x="5382" y="2824"/>
              <a:ext cx="30" cy="149"/>
            </a:xfrm>
            <a:custGeom>
              <a:avLst/>
              <a:gdLst>
                <a:gd name="T0" fmla="*/ 1 w 60"/>
                <a:gd name="T1" fmla="*/ 0 h 299"/>
                <a:gd name="T2" fmla="*/ 0 w 60"/>
                <a:gd name="T3" fmla="*/ 0 h 299"/>
                <a:gd name="T4" fmla="*/ 0 w 60"/>
                <a:gd name="T5" fmla="*/ 0 h 299"/>
                <a:gd name="T6" fmla="*/ 1 w 60"/>
                <a:gd name="T7" fmla="*/ 0 h 299"/>
                <a:gd name="T8" fmla="*/ 1 w 60"/>
                <a:gd name="T9" fmla="*/ 0 h 299"/>
                <a:gd name="T10" fmla="*/ 1 w 60"/>
                <a:gd name="T11" fmla="*/ 0 h 299"/>
                <a:gd name="T12" fmla="*/ 1 w 60"/>
                <a:gd name="T13" fmla="*/ 0 h 299"/>
                <a:gd name="T14" fmla="*/ 1 w 60"/>
                <a:gd name="T15" fmla="*/ 0 h 299"/>
                <a:gd name="T16" fmla="*/ 1 w 60"/>
                <a:gd name="T17" fmla="*/ 0 h 299"/>
                <a:gd name="T18" fmla="*/ 1 w 60"/>
                <a:gd name="T19" fmla="*/ 0 h 299"/>
                <a:gd name="T20" fmla="*/ 1 w 60"/>
                <a:gd name="T21" fmla="*/ 0 h 299"/>
                <a:gd name="T22" fmla="*/ 1 w 60"/>
                <a:gd name="T23" fmla="*/ 0 h 299"/>
                <a:gd name="T24" fmla="*/ 1 w 60"/>
                <a:gd name="T25" fmla="*/ 0 h 299"/>
                <a:gd name="T26" fmla="*/ 1 w 60"/>
                <a:gd name="T27" fmla="*/ 0 h 299"/>
                <a:gd name="T28" fmla="*/ 1 w 60"/>
                <a:gd name="T29" fmla="*/ 0 h 299"/>
                <a:gd name="T30" fmla="*/ 1 w 60"/>
                <a:gd name="T31" fmla="*/ 0 h 299"/>
                <a:gd name="T32" fmla="*/ 1 w 60"/>
                <a:gd name="T33" fmla="*/ 0 h 299"/>
                <a:gd name="T34" fmla="*/ 1 w 60"/>
                <a:gd name="T35" fmla="*/ 0 h 299"/>
                <a:gd name="T36" fmla="*/ 1 w 60"/>
                <a:gd name="T37" fmla="*/ 0 h 299"/>
                <a:gd name="T38" fmla="*/ 1 w 60"/>
                <a:gd name="T39" fmla="*/ 0 h 299"/>
                <a:gd name="T40" fmla="*/ 1 w 60"/>
                <a:gd name="T41" fmla="*/ 0 h 299"/>
                <a:gd name="T42" fmla="*/ 1 w 60"/>
                <a:gd name="T43" fmla="*/ 0 h 299"/>
                <a:gd name="T44" fmla="*/ 1 w 60"/>
                <a:gd name="T45" fmla="*/ 0 h 299"/>
                <a:gd name="T46" fmla="*/ 1 w 60"/>
                <a:gd name="T47" fmla="*/ 0 h 299"/>
                <a:gd name="T48" fmla="*/ 1 w 60"/>
                <a:gd name="T49" fmla="*/ 0 h 299"/>
                <a:gd name="T50" fmla="*/ 1 w 60"/>
                <a:gd name="T51" fmla="*/ 0 h 299"/>
                <a:gd name="T52" fmla="*/ 1 w 60"/>
                <a:gd name="T53" fmla="*/ 0 h 299"/>
                <a:gd name="T54" fmla="*/ 1 w 60"/>
                <a:gd name="T55" fmla="*/ 0 h 299"/>
                <a:gd name="T56" fmla="*/ 1 w 60"/>
                <a:gd name="T57" fmla="*/ 0 h 299"/>
                <a:gd name="T58" fmla="*/ 1 w 60"/>
                <a:gd name="T59" fmla="*/ 0 h 299"/>
                <a:gd name="T60" fmla="*/ 1 w 60"/>
                <a:gd name="T61" fmla="*/ 0 h 299"/>
                <a:gd name="T62" fmla="*/ 1 w 60"/>
                <a:gd name="T63" fmla="*/ 0 h 299"/>
                <a:gd name="T64" fmla="*/ 1 w 60"/>
                <a:gd name="T65" fmla="*/ 0 h 299"/>
                <a:gd name="T66" fmla="*/ 1 w 60"/>
                <a:gd name="T67" fmla="*/ 0 h 299"/>
                <a:gd name="T68" fmla="*/ 1 w 60"/>
                <a:gd name="T69" fmla="*/ 0 h 299"/>
                <a:gd name="T70" fmla="*/ 1 w 60"/>
                <a:gd name="T71" fmla="*/ 0 h 299"/>
                <a:gd name="T72" fmla="*/ 1 w 60"/>
                <a:gd name="T73" fmla="*/ 0 h 299"/>
                <a:gd name="T74" fmla="*/ 1 w 60"/>
                <a:gd name="T75" fmla="*/ 0 h 299"/>
                <a:gd name="T76" fmla="*/ 1 w 60"/>
                <a:gd name="T77" fmla="*/ 0 h 299"/>
                <a:gd name="T78" fmla="*/ 1 w 60"/>
                <a:gd name="T79" fmla="*/ 0 h 299"/>
                <a:gd name="T80" fmla="*/ 1 w 60"/>
                <a:gd name="T81" fmla="*/ 0 h 299"/>
                <a:gd name="T82" fmla="*/ 1 w 60"/>
                <a:gd name="T83" fmla="*/ 0 h 299"/>
                <a:gd name="T84" fmla="*/ 1 w 60"/>
                <a:gd name="T85" fmla="*/ 0 h 299"/>
                <a:gd name="T86" fmla="*/ 1 w 60"/>
                <a:gd name="T87" fmla="*/ 0 h 299"/>
                <a:gd name="T88" fmla="*/ 1 w 60"/>
                <a:gd name="T89" fmla="*/ 0 h 2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299"/>
                <a:gd name="T137" fmla="*/ 60 w 60"/>
                <a:gd name="T138" fmla="*/ 299 h 2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299">
                  <a:moveTo>
                    <a:pt x="2" y="299"/>
                  </a:moveTo>
                  <a:lnTo>
                    <a:pt x="0" y="274"/>
                  </a:lnTo>
                  <a:lnTo>
                    <a:pt x="0" y="244"/>
                  </a:lnTo>
                  <a:lnTo>
                    <a:pt x="2" y="219"/>
                  </a:lnTo>
                  <a:lnTo>
                    <a:pt x="4" y="204"/>
                  </a:lnTo>
                  <a:lnTo>
                    <a:pt x="5" y="195"/>
                  </a:lnTo>
                  <a:lnTo>
                    <a:pt x="7" y="184"/>
                  </a:lnTo>
                  <a:lnTo>
                    <a:pt x="8" y="174"/>
                  </a:lnTo>
                  <a:lnTo>
                    <a:pt x="10" y="166"/>
                  </a:lnTo>
                  <a:lnTo>
                    <a:pt x="12" y="144"/>
                  </a:lnTo>
                  <a:lnTo>
                    <a:pt x="18" y="100"/>
                  </a:lnTo>
                  <a:lnTo>
                    <a:pt x="22" y="58"/>
                  </a:lnTo>
                  <a:lnTo>
                    <a:pt x="25" y="35"/>
                  </a:lnTo>
                  <a:lnTo>
                    <a:pt x="26" y="51"/>
                  </a:lnTo>
                  <a:lnTo>
                    <a:pt x="27" y="69"/>
                  </a:lnTo>
                  <a:lnTo>
                    <a:pt x="27" y="87"/>
                  </a:lnTo>
                  <a:lnTo>
                    <a:pt x="26" y="101"/>
                  </a:lnTo>
                  <a:lnTo>
                    <a:pt x="30" y="87"/>
                  </a:lnTo>
                  <a:lnTo>
                    <a:pt x="36" y="74"/>
                  </a:lnTo>
                  <a:lnTo>
                    <a:pt x="42" y="60"/>
                  </a:lnTo>
                  <a:lnTo>
                    <a:pt x="48" y="46"/>
                  </a:lnTo>
                  <a:lnTo>
                    <a:pt x="52" y="32"/>
                  </a:lnTo>
                  <a:lnTo>
                    <a:pt x="56" y="21"/>
                  </a:lnTo>
                  <a:lnTo>
                    <a:pt x="59" y="9"/>
                  </a:lnTo>
                  <a:lnTo>
                    <a:pt x="60" y="0"/>
                  </a:lnTo>
                  <a:lnTo>
                    <a:pt x="54" y="40"/>
                  </a:lnTo>
                  <a:lnTo>
                    <a:pt x="43" y="79"/>
                  </a:lnTo>
                  <a:lnTo>
                    <a:pt x="31" y="112"/>
                  </a:lnTo>
                  <a:lnTo>
                    <a:pt x="27" y="131"/>
                  </a:lnTo>
                  <a:lnTo>
                    <a:pt x="26" y="140"/>
                  </a:lnTo>
                  <a:lnTo>
                    <a:pt x="23" y="146"/>
                  </a:lnTo>
                  <a:lnTo>
                    <a:pt x="22" y="150"/>
                  </a:lnTo>
                  <a:lnTo>
                    <a:pt x="20" y="154"/>
                  </a:lnTo>
                  <a:lnTo>
                    <a:pt x="19" y="160"/>
                  </a:lnTo>
                  <a:lnTo>
                    <a:pt x="16" y="166"/>
                  </a:lnTo>
                  <a:lnTo>
                    <a:pt x="15" y="171"/>
                  </a:lnTo>
                  <a:lnTo>
                    <a:pt x="15" y="177"/>
                  </a:lnTo>
                  <a:lnTo>
                    <a:pt x="15" y="184"/>
                  </a:lnTo>
                  <a:lnTo>
                    <a:pt x="15" y="191"/>
                  </a:lnTo>
                  <a:lnTo>
                    <a:pt x="14" y="198"/>
                  </a:lnTo>
                  <a:lnTo>
                    <a:pt x="13" y="203"/>
                  </a:lnTo>
                  <a:lnTo>
                    <a:pt x="11" y="214"/>
                  </a:lnTo>
                  <a:lnTo>
                    <a:pt x="6" y="237"/>
                  </a:lnTo>
                  <a:lnTo>
                    <a:pt x="2" y="267"/>
                  </a:lnTo>
                  <a:lnTo>
                    <a:pt x="2" y="29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9" name="Freeform 472"/>
            <p:cNvSpPr>
              <a:spLocks/>
            </p:cNvSpPr>
            <p:nvPr/>
          </p:nvSpPr>
          <p:spPr bwMode="auto">
            <a:xfrm>
              <a:off x="5567" y="2769"/>
              <a:ext cx="19" cy="10"/>
            </a:xfrm>
            <a:custGeom>
              <a:avLst/>
              <a:gdLst>
                <a:gd name="T0" fmla="*/ 1 w 37"/>
                <a:gd name="T1" fmla="*/ 1 h 19"/>
                <a:gd name="T2" fmla="*/ 1 w 37"/>
                <a:gd name="T3" fmla="*/ 1 h 19"/>
                <a:gd name="T4" fmla="*/ 1 w 37"/>
                <a:gd name="T5" fmla="*/ 1 h 19"/>
                <a:gd name="T6" fmla="*/ 1 w 37"/>
                <a:gd name="T7" fmla="*/ 1 h 19"/>
                <a:gd name="T8" fmla="*/ 1 w 37"/>
                <a:gd name="T9" fmla="*/ 1 h 19"/>
                <a:gd name="T10" fmla="*/ 1 w 37"/>
                <a:gd name="T11" fmla="*/ 1 h 19"/>
                <a:gd name="T12" fmla="*/ 1 w 37"/>
                <a:gd name="T13" fmla="*/ 1 h 19"/>
                <a:gd name="T14" fmla="*/ 1 w 37"/>
                <a:gd name="T15" fmla="*/ 1 h 19"/>
                <a:gd name="T16" fmla="*/ 0 w 37"/>
                <a:gd name="T17" fmla="*/ 0 h 19"/>
                <a:gd name="T18" fmla="*/ 1 w 37"/>
                <a:gd name="T19" fmla="*/ 1 h 19"/>
                <a:gd name="T20" fmla="*/ 1 w 37"/>
                <a:gd name="T21" fmla="*/ 1 h 19"/>
                <a:gd name="T22" fmla="*/ 1 w 37"/>
                <a:gd name="T23" fmla="*/ 1 h 19"/>
                <a:gd name="T24" fmla="*/ 1 w 37"/>
                <a:gd name="T25" fmla="*/ 1 h 19"/>
                <a:gd name="T26" fmla="*/ 1 w 37"/>
                <a:gd name="T27" fmla="*/ 1 h 19"/>
                <a:gd name="T28" fmla="*/ 1 w 37"/>
                <a:gd name="T29" fmla="*/ 1 h 19"/>
                <a:gd name="T30" fmla="*/ 1 w 37"/>
                <a:gd name="T31" fmla="*/ 1 h 19"/>
                <a:gd name="T32" fmla="*/ 1 w 37"/>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19"/>
                <a:gd name="T53" fmla="*/ 37 w 3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19">
                  <a:moveTo>
                    <a:pt x="37" y="16"/>
                  </a:moveTo>
                  <a:lnTo>
                    <a:pt x="34" y="13"/>
                  </a:lnTo>
                  <a:lnTo>
                    <a:pt x="31" y="11"/>
                  </a:lnTo>
                  <a:lnTo>
                    <a:pt x="26" y="8"/>
                  </a:lnTo>
                  <a:lnTo>
                    <a:pt x="22" y="5"/>
                  </a:lnTo>
                  <a:lnTo>
                    <a:pt x="17" y="4"/>
                  </a:lnTo>
                  <a:lnTo>
                    <a:pt x="11" y="2"/>
                  </a:lnTo>
                  <a:lnTo>
                    <a:pt x="6" y="1"/>
                  </a:lnTo>
                  <a:lnTo>
                    <a:pt x="0" y="0"/>
                  </a:lnTo>
                  <a:lnTo>
                    <a:pt x="7" y="5"/>
                  </a:lnTo>
                  <a:lnTo>
                    <a:pt x="16" y="11"/>
                  </a:lnTo>
                  <a:lnTo>
                    <a:pt x="25" y="16"/>
                  </a:lnTo>
                  <a:lnTo>
                    <a:pt x="31" y="19"/>
                  </a:lnTo>
                  <a:lnTo>
                    <a:pt x="32" y="18"/>
                  </a:lnTo>
                  <a:lnTo>
                    <a:pt x="34" y="17"/>
                  </a:lnTo>
                  <a:lnTo>
                    <a:pt x="36" y="17"/>
                  </a:lnTo>
                  <a:lnTo>
                    <a:pt x="37"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0" name="Freeform 473"/>
            <p:cNvSpPr>
              <a:spLocks/>
            </p:cNvSpPr>
            <p:nvPr/>
          </p:nvSpPr>
          <p:spPr bwMode="auto">
            <a:xfrm>
              <a:off x="5532" y="2764"/>
              <a:ext cx="6" cy="5"/>
            </a:xfrm>
            <a:custGeom>
              <a:avLst/>
              <a:gdLst>
                <a:gd name="T0" fmla="*/ 1 w 10"/>
                <a:gd name="T1" fmla="*/ 0 h 12"/>
                <a:gd name="T2" fmla="*/ 1 w 10"/>
                <a:gd name="T3" fmla="*/ 0 h 12"/>
                <a:gd name="T4" fmla="*/ 1 w 10"/>
                <a:gd name="T5" fmla="*/ 0 h 12"/>
                <a:gd name="T6" fmla="*/ 1 w 10"/>
                <a:gd name="T7" fmla="*/ 0 h 12"/>
                <a:gd name="T8" fmla="*/ 1 w 10"/>
                <a:gd name="T9" fmla="*/ 0 h 12"/>
                <a:gd name="T10" fmla="*/ 1 w 10"/>
                <a:gd name="T11" fmla="*/ 0 h 12"/>
                <a:gd name="T12" fmla="*/ 1 w 10"/>
                <a:gd name="T13" fmla="*/ 0 h 12"/>
                <a:gd name="T14" fmla="*/ 0 w 10"/>
                <a:gd name="T15" fmla="*/ 0 h 12"/>
                <a:gd name="T16" fmla="*/ 0 w 10"/>
                <a:gd name="T17" fmla="*/ 0 h 12"/>
                <a:gd name="T18" fmla="*/ 1 w 10"/>
                <a:gd name="T19" fmla="*/ 0 h 12"/>
                <a:gd name="T20" fmla="*/ 1 w 10"/>
                <a:gd name="T21" fmla="*/ 0 h 12"/>
                <a:gd name="T22" fmla="*/ 1 w 10"/>
                <a:gd name="T23" fmla="*/ 0 h 12"/>
                <a:gd name="T24" fmla="*/ 1 w 10"/>
                <a:gd name="T25" fmla="*/ 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12"/>
                <a:gd name="T41" fmla="*/ 10 w 10"/>
                <a:gd name="T42" fmla="*/ 12 h 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12">
                  <a:moveTo>
                    <a:pt x="10" y="0"/>
                  </a:moveTo>
                  <a:lnTo>
                    <a:pt x="8" y="0"/>
                  </a:lnTo>
                  <a:lnTo>
                    <a:pt x="5" y="0"/>
                  </a:lnTo>
                  <a:lnTo>
                    <a:pt x="3" y="0"/>
                  </a:lnTo>
                  <a:lnTo>
                    <a:pt x="1" y="1"/>
                  </a:lnTo>
                  <a:lnTo>
                    <a:pt x="1" y="4"/>
                  </a:lnTo>
                  <a:lnTo>
                    <a:pt x="1" y="6"/>
                  </a:lnTo>
                  <a:lnTo>
                    <a:pt x="0" y="10"/>
                  </a:lnTo>
                  <a:lnTo>
                    <a:pt x="0" y="12"/>
                  </a:lnTo>
                  <a:lnTo>
                    <a:pt x="3" y="10"/>
                  </a:lnTo>
                  <a:lnTo>
                    <a:pt x="7" y="6"/>
                  </a:lnTo>
                  <a:lnTo>
                    <a:pt x="9" y="3"/>
                  </a:lnTo>
                  <a:lnTo>
                    <a:pt x="1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1" name="Freeform 474"/>
            <p:cNvSpPr>
              <a:spLocks/>
            </p:cNvSpPr>
            <p:nvPr/>
          </p:nvSpPr>
          <p:spPr bwMode="auto">
            <a:xfrm>
              <a:off x="5530" y="2834"/>
              <a:ext cx="28" cy="4"/>
            </a:xfrm>
            <a:custGeom>
              <a:avLst/>
              <a:gdLst>
                <a:gd name="T0" fmla="*/ 0 w 57"/>
                <a:gd name="T1" fmla="*/ 0 h 7"/>
                <a:gd name="T2" fmla="*/ 0 w 57"/>
                <a:gd name="T3" fmla="*/ 0 h 7"/>
                <a:gd name="T4" fmla="*/ 0 w 57"/>
                <a:gd name="T5" fmla="*/ 0 h 7"/>
                <a:gd name="T6" fmla="*/ 0 w 57"/>
                <a:gd name="T7" fmla="*/ 0 h 7"/>
                <a:gd name="T8" fmla="*/ 0 w 57"/>
                <a:gd name="T9" fmla="*/ 0 h 7"/>
                <a:gd name="T10" fmla="*/ 0 w 57"/>
                <a:gd name="T11" fmla="*/ 0 h 7"/>
                <a:gd name="T12" fmla="*/ 0 w 57"/>
                <a:gd name="T13" fmla="*/ 0 h 7"/>
                <a:gd name="T14" fmla="*/ 0 w 57"/>
                <a:gd name="T15" fmla="*/ 0 h 7"/>
                <a:gd name="T16" fmla="*/ 0 w 57"/>
                <a:gd name="T17" fmla="*/ 0 h 7"/>
                <a:gd name="T18" fmla="*/ 0 w 57"/>
                <a:gd name="T19" fmla="*/ 1 h 7"/>
                <a:gd name="T20" fmla="*/ 0 w 57"/>
                <a:gd name="T21" fmla="*/ 1 h 7"/>
                <a:gd name="T22" fmla="*/ 0 w 57"/>
                <a:gd name="T23" fmla="*/ 1 h 7"/>
                <a:gd name="T24" fmla="*/ 0 w 57"/>
                <a:gd name="T25" fmla="*/ 1 h 7"/>
                <a:gd name="T26" fmla="*/ 0 w 57"/>
                <a:gd name="T27" fmla="*/ 1 h 7"/>
                <a:gd name="T28" fmla="*/ 0 w 57"/>
                <a:gd name="T29" fmla="*/ 1 h 7"/>
                <a:gd name="T30" fmla="*/ 0 w 57"/>
                <a:gd name="T31" fmla="*/ 1 h 7"/>
                <a:gd name="T32" fmla="*/ 0 w 57"/>
                <a:gd name="T33" fmla="*/ 1 h 7"/>
                <a:gd name="T34" fmla="*/ 0 w 57"/>
                <a:gd name="T35" fmla="*/ 1 h 7"/>
                <a:gd name="T36" fmla="*/ 0 w 57"/>
                <a:gd name="T37" fmla="*/ 1 h 7"/>
                <a:gd name="T38" fmla="*/ 0 w 57"/>
                <a:gd name="T39" fmla="*/ 1 h 7"/>
                <a:gd name="T40" fmla="*/ 0 w 57"/>
                <a:gd name="T41" fmla="*/ 1 h 7"/>
                <a:gd name="T42" fmla="*/ 0 w 57"/>
                <a:gd name="T43" fmla="*/ 1 h 7"/>
                <a:gd name="T44" fmla="*/ 0 w 57"/>
                <a:gd name="T45" fmla="*/ 1 h 7"/>
                <a:gd name="T46" fmla="*/ 0 w 57"/>
                <a:gd name="T47" fmla="*/ 1 h 7"/>
                <a:gd name="T48" fmla="*/ 0 w 57"/>
                <a:gd name="T49" fmla="*/ 0 h 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7"/>
                <a:gd name="T77" fmla="*/ 57 w 57"/>
                <a:gd name="T78" fmla="*/ 7 h 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7">
                  <a:moveTo>
                    <a:pt x="1" y="0"/>
                  </a:moveTo>
                  <a:lnTo>
                    <a:pt x="5" y="0"/>
                  </a:lnTo>
                  <a:lnTo>
                    <a:pt x="10" y="0"/>
                  </a:lnTo>
                  <a:lnTo>
                    <a:pt x="20" y="0"/>
                  </a:lnTo>
                  <a:lnTo>
                    <a:pt x="29" y="0"/>
                  </a:lnTo>
                  <a:lnTo>
                    <a:pt x="38" y="0"/>
                  </a:lnTo>
                  <a:lnTo>
                    <a:pt x="47" y="0"/>
                  </a:lnTo>
                  <a:lnTo>
                    <a:pt x="53" y="0"/>
                  </a:lnTo>
                  <a:lnTo>
                    <a:pt x="55" y="0"/>
                  </a:lnTo>
                  <a:lnTo>
                    <a:pt x="57" y="2"/>
                  </a:lnTo>
                  <a:lnTo>
                    <a:pt x="57" y="3"/>
                  </a:lnTo>
                  <a:lnTo>
                    <a:pt x="57" y="6"/>
                  </a:lnTo>
                  <a:lnTo>
                    <a:pt x="55" y="7"/>
                  </a:lnTo>
                  <a:lnTo>
                    <a:pt x="52" y="7"/>
                  </a:lnTo>
                  <a:lnTo>
                    <a:pt x="45" y="7"/>
                  </a:lnTo>
                  <a:lnTo>
                    <a:pt x="37" y="7"/>
                  </a:lnTo>
                  <a:lnTo>
                    <a:pt x="28" y="7"/>
                  </a:lnTo>
                  <a:lnTo>
                    <a:pt x="19" y="7"/>
                  </a:lnTo>
                  <a:lnTo>
                    <a:pt x="10" y="7"/>
                  </a:lnTo>
                  <a:lnTo>
                    <a:pt x="4" y="7"/>
                  </a:lnTo>
                  <a:lnTo>
                    <a:pt x="0" y="7"/>
                  </a:lnTo>
                  <a:lnTo>
                    <a:pt x="1" y="4"/>
                  </a:lnTo>
                  <a:lnTo>
                    <a:pt x="2" y="3"/>
                  </a:lnTo>
                  <a:lnTo>
                    <a:pt x="2" y="1"/>
                  </a:lnTo>
                  <a:lnTo>
                    <a:pt x="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2" name="Freeform 475"/>
            <p:cNvSpPr>
              <a:spLocks/>
            </p:cNvSpPr>
            <p:nvPr/>
          </p:nvSpPr>
          <p:spPr bwMode="auto">
            <a:xfrm>
              <a:off x="5417" y="3000"/>
              <a:ext cx="3" cy="24"/>
            </a:xfrm>
            <a:custGeom>
              <a:avLst/>
              <a:gdLst>
                <a:gd name="T0" fmla="*/ 0 w 7"/>
                <a:gd name="T1" fmla="*/ 0 h 49"/>
                <a:gd name="T2" fmla="*/ 0 w 7"/>
                <a:gd name="T3" fmla="*/ 0 h 49"/>
                <a:gd name="T4" fmla="*/ 0 w 7"/>
                <a:gd name="T5" fmla="*/ 0 h 49"/>
                <a:gd name="T6" fmla="*/ 0 w 7"/>
                <a:gd name="T7" fmla="*/ 0 h 49"/>
                <a:gd name="T8" fmla="*/ 0 w 7"/>
                <a:gd name="T9" fmla="*/ 0 h 49"/>
                <a:gd name="T10" fmla="*/ 0 w 7"/>
                <a:gd name="T11" fmla="*/ 0 h 49"/>
                <a:gd name="T12" fmla="*/ 0 w 7"/>
                <a:gd name="T13" fmla="*/ 0 h 49"/>
                <a:gd name="T14" fmla="*/ 0 w 7"/>
                <a:gd name="T15" fmla="*/ 0 h 49"/>
                <a:gd name="T16" fmla="*/ 0 w 7"/>
                <a:gd name="T17" fmla="*/ 0 h 49"/>
                <a:gd name="T18" fmla="*/ 0 w 7"/>
                <a:gd name="T19" fmla="*/ 0 h 49"/>
                <a:gd name="T20" fmla="*/ 0 w 7"/>
                <a:gd name="T21" fmla="*/ 0 h 49"/>
                <a:gd name="T22" fmla="*/ 0 w 7"/>
                <a:gd name="T23" fmla="*/ 0 h 49"/>
                <a:gd name="T24" fmla="*/ 0 w 7"/>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49"/>
                <a:gd name="T41" fmla="*/ 7 w 7"/>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49">
                  <a:moveTo>
                    <a:pt x="7" y="0"/>
                  </a:moveTo>
                  <a:lnTo>
                    <a:pt x="5" y="7"/>
                  </a:lnTo>
                  <a:lnTo>
                    <a:pt x="3" y="15"/>
                  </a:lnTo>
                  <a:lnTo>
                    <a:pt x="2" y="23"/>
                  </a:lnTo>
                  <a:lnTo>
                    <a:pt x="0" y="28"/>
                  </a:lnTo>
                  <a:lnTo>
                    <a:pt x="0" y="33"/>
                  </a:lnTo>
                  <a:lnTo>
                    <a:pt x="0" y="38"/>
                  </a:lnTo>
                  <a:lnTo>
                    <a:pt x="0" y="45"/>
                  </a:lnTo>
                  <a:lnTo>
                    <a:pt x="0" y="49"/>
                  </a:lnTo>
                  <a:lnTo>
                    <a:pt x="4" y="38"/>
                  </a:lnTo>
                  <a:lnTo>
                    <a:pt x="6" y="23"/>
                  </a:lnTo>
                  <a:lnTo>
                    <a:pt x="7" y="10"/>
                  </a:lnTo>
                  <a:lnTo>
                    <a:pt x="7"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3" name="Freeform 476"/>
            <p:cNvSpPr>
              <a:spLocks/>
            </p:cNvSpPr>
            <p:nvPr/>
          </p:nvSpPr>
          <p:spPr bwMode="auto">
            <a:xfrm>
              <a:off x="5500" y="3001"/>
              <a:ext cx="31" cy="20"/>
            </a:xfrm>
            <a:custGeom>
              <a:avLst/>
              <a:gdLst>
                <a:gd name="T0" fmla="*/ 0 w 61"/>
                <a:gd name="T1" fmla="*/ 0 h 41"/>
                <a:gd name="T2" fmla="*/ 1 w 61"/>
                <a:gd name="T3" fmla="*/ 0 h 41"/>
                <a:gd name="T4" fmla="*/ 1 w 61"/>
                <a:gd name="T5" fmla="*/ 0 h 41"/>
                <a:gd name="T6" fmla="*/ 1 w 61"/>
                <a:gd name="T7" fmla="*/ 0 h 41"/>
                <a:gd name="T8" fmla="*/ 1 w 61"/>
                <a:gd name="T9" fmla="*/ 0 h 41"/>
                <a:gd name="T10" fmla="*/ 1 w 61"/>
                <a:gd name="T11" fmla="*/ 0 h 41"/>
                <a:gd name="T12" fmla="*/ 1 w 61"/>
                <a:gd name="T13" fmla="*/ 0 h 41"/>
                <a:gd name="T14" fmla="*/ 1 w 61"/>
                <a:gd name="T15" fmla="*/ 0 h 41"/>
                <a:gd name="T16" fmla="*/ 1 w 61"/>
                <a:gd name="T17" fmla="*/ 0 h 41"/>
                <a:gd name="T18" fmla="*/ 1 w 61"/>
                <a:gd name="T19" fmla="*/ 0 h 41"/>
                <a:gd name="T20" fmla="*/ 1 w 61"/>
                <a:gd name="T21" fmla="*/ 0 h 41"/>
                <a:gd name="T22" fmla="*/ 1 w 61"/>
                <a:gd name="T23" fmla="*/ 0 h 41"/>
                <a:gd name="T24" fmla="*/ 1 w 61"/>
                <a:gd name="T25" fmla="*/ 0 h 41"/>
                <a:gd name="T26" fmla="*/ 1 w 61"/>
                <a:gd name="T27" fmla="*/ 0 h 41"/>
                <a:gd name="T28" fmla="*/ 1 w 61"/>
                <a:gd name="T29" fmla="*/ 0 h 41"/>
                <a:gd name="T30" fmla="*/ 1 w 61"/>
                <a:gd name="T31" fmla="*/ 0 h 41"/>
                <a:gd name="T32" fmla="*/ 1 w 61"/>
                <a:gd name="T33" fmla="*/ 0 h 41"/>
                <a:gd name="T34" fmla="*/ 1 w 61"/>
                <a:gd name="T35" fmla="*/ 0 h 41"/>
                <a:gd name="T36" fmla="*/ 1 w 61"/>
                <a:gd name="T37" fmla="*/ 0 h 41"/>
                <a:gd name="T38" fmla="*/ 1 w 61"/>
                <a:gd name="T39" fmla="*/ 0 h 41"/>
                <a:gd name="T40" fmla="*/ 0 w 61"/>
                <a:gd name="T41" fmla="*/ 0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1"/>
                <a:gd name="T64" fmla="*/ 0 h 41"/>
                <a:gd name="T65" fmla="*/ 61 w 6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1" h="41">
                  <a:moveTo>
                    <a:pt x="0" y="41"/>
                  </a:moveTo>
                  <a:lnTo>
                    <a:pt x="3" y="41"/>
                  </a:lnTo>
                  <a:lnTo>
                    <a:pt x="5" y="41"/>
                  </a:lnTo>
                  <a:lnTo>
                    <a:pt x="7" y="41"/>
                  </a:lnTo>
                  <a:lnTo>
                    <a:pt x="9" y="41"/>
                  </a:lnTo>
                  <a:lnTo>
                    <a:pt x="11" y="38"/>
                  </a:lnTo>
                  <a:lnTo>
                    <a:pt x="14" y="35"/>
                  </a:lnTo>
                  <a:lnTo>
                    <a:pt x="20" y="29"/>
                  </a:lnTo>
                  <a:lnTo>
                    <a:pt x="27" y="22"/>
                  </a:lnTo>
                  <a:lnTo>
                    <a:pt x="34" y="17"/>
                  </a:lnTo>
                  <a:lnTo>
                    <a:pt x="43" y="10"/>
                  </a:lnTo>
                  <a:lnTo>
                    <a:pt x="52" y="4"/>
                  </a:lnTo>
                  <a:lnTo>
                    <a:pt x="61" y="0"/>
                  </a:lnTo>
                  <a:lnTo>
                    <a:pt x="49" y="3"/>
                  </a:lnTo>
                  <a:lnTo>
                    <a:pt x="39" y="6"/>
                  </a:lnTo>
                  <a:lnTo>
                    <a:pt x="33" y="10"/>
                  </a:lnTo>
                  <a:lnTo>
                    <a:pt x="26" y="13"/>
                  </a:lnTo>
                  <a:lnTo>
                    <a:pt x="21" y="19"/>
                  </a:lnTo>
                  <a:lnTo>
                    <a:pt x="15" y="25"/>
                  </a:lnTo>
                  <a:lnTo>
                    <a:pt x="8" y="32"/>
                  </a:lnTo>
                  <a:lnTo>
                    <a:pt x="0" y="4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4" name="Freeform 477"/>
            <p:cNvSpPr>
              <a:spLocks/>
            </p:cNvSpPr>
            <p:nvPr/>
          </p:nvSpPr>
          <p:spPr bwMode="auto">
            <a:xfrm>
              <a:off x="5403" y="2772"/>
              <a:ext cx="48" cy="24"/>
            </a:xfrm>
            <a:custGeom>
              <a:avLst/>
              <a:gdLst>
                <a:gd name="T0" fmla="*/ 0 w 96"/>
                <a:gd name="T1" fmla="*/ 1 h 48"/>
                <a:gd name="T2" fmla="*/ 1 w 96"/>
                <a:gd name="T3" fmla="*/ 1 h 48"/>
                <a:gd name="T4" fmla="*/ 1 w 96"/>
                <a:gd name="T5" fmla="*/ 1 h 48"/>
                <a:gd name="T6" fmla="*/ 1 w 96"/>
                <a:gd name="T7" fmla="*/ 1 h 48"/>
                <a:gd name="T8" fmla="*/ 1 w 96"/>
                <a:gd name="T9" fmla="*/ 1 h 48"/>
                <a:gd name="T10" fmla="*/ 1 w 96"/>
                <a:gd name="T11" fmla="*/ 1 h 48"/>
                <a:gd name="T12" fmla="*/ 1 w 96"/>
                <a:gd name="T13" fmla="*/ 1 h 48"/>
                <a:gd name="T14" fmla="*/ 1 w 96"/>
                <a:gd name="T15" fmla="*/ 1 h 48"/>
                <a:gd name="T16" fmla="*/ 1 w 96"/>
                <a:gd name="T17" fmla="*/ 1 h 48"/>
                <a:gd name="T18" fmla="*/ 1 w 96"/>
                <a:gd name="T19" fmla="*/ 1 h 48"/>
                <a:gd name="T20" fmla="*/ 1 w 96"/>
                <a:gd name="T21" fmla="*/ 1 h 48"/>
                <a:gd name="T22" fmla="*/ 1 w 96"/>
                <a:gd name="T23" fmla="*/ 1 h 48"/>
                <a:gd name="T24" fmla="*/ 1 w 96"/>
                <a:gd name="T25" fmla="*/ 1 h 48"/>
                <a:gd name="T26" fmla="*/ 1 w 96"/>
                <a:gd name="T27" fmla="*/ 1 h 48"/>
                <a:gd name="T28" fmla="*/ 1 w 96"/>
                <a:gd name="T29" fmla="*/ 1 h 48"/>
                <a:gd name="T30" fmla="*/ 1 w 96"/>
                <a:gd name="T31" fmla="*/ 1 h 48"/>
                <a:gd name="T32" fmla="*/ 1 w 96"/>
                <a:gd name="T33" fmla="*/ 1 h 48"/>
                <a:gd name="T34" fmla="*/ 1 w 96"/>
                <a:gd name="T35" fmla="*/ 1 h 48"/>
                <a:gd name="T36" fmla="*/ 1 w 96"/>
                <a:gd name="T37" fmla="*/ 1 h 48"/>
                <a:gd name="T38" fmla="*/ 1 w 96"/>
                <a:gd name="T39" fmla="*/ 0 h 48"/>
                <a:gd name="T40" fmla="*/ 1 w 96"/>
                <a:gd name="T41" fmla="*/ 0 h 48"/>
                <a:gd name="T42" fmla="*/ 1 w 96"/>
                <a:gd name="T43" fmla="*/ 0 h 48"/>
                <a:gd name="T44" fmla="*/ 1 w 96"/>
                <a:gd name="T45" fmla="*/ 0 h 48"/>
                <a:gd name="T46" fmla="*/ 1 w 96"/>
                <a:gd name="T47" fmla="*/ 1 h 48"/>
                <a:gd name="T48" fmla="*/ 1 w 96"/>
                <a:gd name="T49" fmla="*/ 1 h 48"/>
                <a:gd name="T50" fmla="*/ 1 w 96"/>
                <a:gd name="T51" fmla="*/ 1 h 48"/>
                <a:gd name="T52" fmla="*/ 1 w 96"/>
                <a:gd name="T53" fmla="*/ 1 h 48"/>
                <a:gd name="T54" fmla="*/ 1 w 96"/>
                <a:gd name="T55" fmla="*/ 1 h 48"/>
                <a:gd name="T56" fmla="*/ 1 w 96"/>
                <a:gd name="T57" fmla="*/ 1 h 48"/>
                <a:gd name="T58" fmla="*/ 1 w 96"/>
                <a:gd name="T59" fmla="*/ 1 h 48"/>
                <a:gd name="T60" fmla="*/ 1 w 96"/>
                <a:gd name="T61" fmla="*/ 1 h 48"/>
                <a:gd name="T62" fmla="*/ 1 w 96"/>
                <a:gd name="T63" fmla="*/ 1 h 48"/>
                <a:gd name="T64" fmla="*/ 1 w 96"/>
                <a:gd name="T65" fmla="*/ 1 h 48"/>
                <a:gd name="T66" fmla="*/ 1 w 96"/>
                <a:gd name="T67" fmla="*/ 1 h 48"/>
                <a:gd name="T68" fmla="*/ 1 w 96"/>
                <a:gd name="T69" fmla="*/ 1 h 48"/>
                <a:gd name="T70" fmla="*/ 1 w 96"/>
                <a:gd name="T71" fmla="*/ 1 h 48"/>
                <a:gd name="T72" fmla="*/ 1 w 96"/>
                <a:gd name="T73" fmla="*/ 1 h 48"/>
                <a:gd name="T74" fmla="*/ 1 w 96"/>
                <a:gd name="T75" fmla="*/ 1 h 48"/>
                <a:gd name="T76" fmla="*/ 1 w 96"/>
                <a:gd name="T77" fmla="*/ 1 h 48"/>
                <a:gd name="T78" fmla="*/ 1 w 96"/>
                <a:gd name="T79" fmla="*/ 1 h 48"/>
                <a:gd name="T80" fmla="*/ 1 w 96"/>
                <a:gd name="T81" fmla="*/ 1 h 48"/>
                <a:gd name="T82" fmla="*/ 1 w 96"/>
                <a:gd name="T83" fmla="*/ 1 h 48"/>
                <a:gd name="T84" fmla="*/ 1 w 96"/>
                <a:gd name="T85" fmla="*/ 1 h 48"/>
                <a:gd name="T86" fmla="*/ 1 w 96"/>
                <a:gd name="T87" fmla="*/ 1 h 48"/>
                <a:gd name="T88" fmla="*/ 1 w 96"/>
                <a:gd name="T89" fmla="*/ 1 h 48"/>
                <a:gd name="T90" fmla="*/ 1 w 96"/>
                <a:gd name="T91" fmla="*/ 1 h 48"/>
                <a:gd name="T92" fmla="*/ 1 w 96"/>
                <a:gd name="T93" fmla="*/ 1 h 48"/>
                <a:gd name="T94" fmla="*/ 1 w 96"/>
                <a:gd name="T95" fmla="*/ 1 h 48"/>
                <a:gd name="T96" fmla="*/ 1 w 96"/>
                <a:gd name="T97" fmla="*/ 1 h 48"/>
                <a:gd name="T98" fmla="*/ 1 w 96"/>
                <a:gd name="T99" fmla="*/ 1 h 48"/>
                <a:gd name="T100" fmla="*/ 1 w 96"/>
                <a:gd name="T101" fmla="*/ 1 h 48"/>
                <a:gd name="T102" fmla="*/ 1 w 96"/>
                <a:gd name="T103" fmla="*/ 1 h 48"/>
                <a:gd name="T104" fmla="*/ 0 w 96"/>
                <a:gd name="T105" fmla="*/ 1 h 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6"/>
                <a:gd name="T160" fmla="*/ 0 h 48"/>
                <a:gd name="T161" fmla="*/ 96 w 96"/>
                <a:gd name="T162" fmla="*/ 48 h 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6" h="48">
                  <a:moveTo>
                    <a:pt x="0" y="48"/>
                  </a:moveTo>
                  <a:lnTo>
                    <a:pt x="2" y="43"/>
                  </a:lnTo>
                  <a:lnTo>
                    <a:pt x="6" y="39"/>
                  </a:lnTo>
                  <a:lnTo>
                    <a:pt x="10" y="34"/>
                  </a:lnTo>
                  <a:lnTo>
                    <a:pt x="15" y="31"/>
                  </a:lnTo>
                  <a:lnTo>
                    <a:pt x="21" y="26"/>
                  </a:lnTo>
                  <a:lnTo>
                    <a:pt x="26" y="23"/>
                  </a:lnTo>
                  <a:lnTo>
                    <a:pt x="32" y="20"/>
                  </a:lnTo>
                  <a:lnTo>
                    <a:pt x="38" y="17"/>
                  </a:lnTo>
                  <a:lnTo>
                    <a:pt x="45" y="16"/>
                  </a:lnTo>
                  <a:lnTo>
                    <a:pt x="49" y="13"/>
                  </a:lnTo>
                  <a:lnTo>
                    <a:pt x="54" y="11"/>
                  </a:lnTo>
                  <a:lnTo>
                    <a:pt x="57" y="10"/>
                  </a:lnTo>
                  <a:lnTo>
                    <a:pt x="61" y="9"/>
                  </a:lnTo>
                  <a:lnTo>
                    <a:pt x="65" y="8"/>
                  </a:lnTo>
                  <a:lnTo>
                    <a:pt x="70" y="5"/>
                  </a:lnTo>
                  <a:lnTo>
                    <a:pt x="73" y="4"/>
                  </a:lnTo>
                  <a:lnTo>
                    <a:pt x="78" y="2"/>
                  </a:lnTo>
                  <a:lnTo>
                    <a:pt x="84" y="1"/>
                  </a:lnTo>
                  <a:lnTo>
                    <a:pt x="88" y="0"/>
                  </a:lnTo>
                  <a:lnTo>
                    <a:pt x="91" y="0"/>
                  </a:lnTo>
                  <a:lnTo>
                    <a:pt x="93" y="0"/>
                  </a:lnTo>
                  <a:lnTo>
                    <a:pt x="94" y="0"/>
                  </a:lnTo>
                  <a:lnTo>
                    <a:pt x="96" y="1"/>
                  </a:lnTo>
                  <a:lnTo>
                    <a:pt x="92" y="3"/>
                  </a:lnTo>
                  <a:lnTo>
                    <a:pt x="85" y="5"/>
                  </a:lnTo>
                  <a:lnTo>
                    <a:pt x="80" y="9"/>
                  </a:lnTo>
                  <a:lnTo>
                    <a:pt x="77" y="10"/>
                  </a:lnTo>
                  <a:lnTo>
                    <a:pt x="76" y="11"/>
                  </a:lnTo>
                  <a:lnTo>
                    <a:pt x="75" y="12"/>
                  </a:lnTo>
                  <a:lnTo>
                    <a:pt x="72" y="12"/>
                  </a:lnTo>
                  <a:lnTo>
                    <a:pt x="70" y="13"/>
                  </a:lnTo>
                  <a:lnTo>
                    <a:pt x="68" y="15"/>
                  </a:lnTo>
                  <a:lnTo>
                    <a:pt x="63" y="16"/>
                  </a:lnTo>
                  <a:lnTo>
                    <a:pt x="56" y="18"/>
                  </a:lnTo>
                  <a:lnTo>
                    <a:pt x="49" y="21"/>
                  </a:lnTo>
                  <a:lnTo>
                    <a:pt x="42" y="24"/>
                  </a:lnTo>
                  <a:lnTo>
                    <a:pt x="35" y="27"/>
                  </a:lnTo>
                  <a:lnTo>
                    <a:pt x="30" y="31"/>
                  </a:lnTo>
                  <a:lnTo>
                    <a:pt x="25" y="33"/>
                  </a:lnTo>
                  <a:lnTo>
                    <a:pt x="24" y="34"/>
                  </a:lnTo>
                  <a:lnTo>
                    <a:pt x="23" y="36"/>
                  </a:lnTo>
                  <a:lnTo>
                    <a:pt x="22" y="38"/>
                  </a:lnTo>
                  <a:lnTo>
                    <a:pt x="21" y="40"/>
                  </a:lnTo>
                  <a:lnTo>
                    <a:pt x="17" y="41"/>
                  </a:lnTo>
                  <a:lnTo>
                    <a:pt x="15" y="41"/>
                  </a:lnTo>
                  <a:lnTo>
                    <a:pt x="12" y="41"/>
                  </a:lnTo>
                  <a:lnTo>
                    <a:pt x="11" y="42"/>
                  </a:lnTo>
                  <a:lnTo>
                    <a:pt x="9" y="43"/>
                  </a:lnTo>
                  <a:lnTo>
                    <a:pt x="7" y="46"/>
                  </a:lnTo>
                  <a:lnTo>
                    <a:pt x="3" y="47"/>
                  </a:lnTo>
                  <a:lnTo>
                    <a:pt x="0"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5" name="Freeform 478"/>
            <p:cNvSpPr>
              <a:spLocks/>
            </p:cNvSpPr>
            <p:nvPr/>
          </p:nvSpPr>
          <p:spPr bwMode="auto">
            <a:xfrm>
              <a:off x="5462" y="2751"/>
              <a:ext cx="55" cy="143"/>
            </a:xfrm>
            <a:custGeom>
              <a:avLst/>
              <a:gdLst>
                <a:gd name="T0" fmla="*/ 1 w 110"/>
                <a:gd name="T1" fmla="*/ 0 h 287"/>
                <a:gd name="T2" fmla="*/ 1 w 110"/>
                <a:gd name="T3" fmla="*/ 0 h 287"/>
                <a:gd name="T4" fmla="*/ 1 w 110"/>
                <a:gd name="T5" fmla="*/ 0 h 287"/>
                <a:gd name="T6" fmla="*/ 1 w 110"/>
                <a:gd name="T7" fmla="*/ 0 h 287"/>
                <a:gd name="T8" fmla="*/ 1 w 110"/>
                <a:gd name="T9" fmla="*/ 0 h 287"/>
                <a:gd name="T10" fmla="*/ 1 w 110"/>
                <a:gd name="T11" fmla="*/ 0 h 287"/>
                <a:gd name="T12" fmla="*/ 1 w 110"/>
                <a:gd name="T13" fmla="*/ 0 h 287"/>
                <a:gd name="T14" fmla="*/ 1 w 110"/>
                <a:gd name="T15" fmla="*/ 0 h 287"/>
                <a:gd name="T16" fmla="*/ 1 w 110"/>
                <a:gd name="T17" fmla="*/ 0 h 287"/>
                <a:gd name="T18" fmla="*/ 1 w 110"/>
                <a:gd name="T19" fmla="*/ 0 h 287"/>
                <a:gd name="T20" fmla="*/ 1 w 110"/>
                <a:gd name="T21" fmla="*/ 0 h 287"/>
                <a:gd name="T22" fmla="*/ 1 w 110"/>
                <a:gd name="T23" fmla="*/ 0 h 287"/>
                <a:gd name="T24" fmla="*/ 1 w 110"/>
                <a:gd name="T25" fmla="*/ 0 h 287"/>
                <a:gd name="T26" fmla="*/ 1 w 110"/>
                <a:gd name="T27" fmla="*/ 0 h 287"/>
                <a:gd name="T28" fmla="*/ 1 w 110"/>
                <a:gd name="T29" fmla="*/ 0 h 287"/>
                <a:gd name="T30" fmla="*/ 1 w 110"/>
                <a:gd name="T31" fmla="*/ 0 h 287"/>
                <a:gd name="T32" fmla="*/ 1 w 110"/>
                <a:gd name="T33" fmla="*/ 0 h 287"/>
                <a:gd name="T34" fmla="*/ 1 w 110"/>
                <a:gd name="T35" fmla="*/ 0 h 287"/>
                <a:gd name="T36" fmla="*/ 1 w 110"/>
                <a:gd name="T37" fmla="*/ 0 h 287"/>
                <a:gd name="T38" fmla="*/ 1 w 110"/>
                <a:gd name="T39" fmla="*/ 0 h 287"/>
                <a:gd name="T40" fmla="*/ 1 w 110"/>
                <a:gd name="T41" fmla="*/ 0 h 287"/>
                <a:gd name="T42" fmla="*/ 1 w 110"/>
                <a:gd name="T43" fmla="*/ 0 h 287"/>
                <a:gd name="T44" fmla="*/ 1 w 110"/>
                <a:gd name="T45" fmla="*/ 0 h 287"/>
                <a:gd name="T46" fmla="*/ 1 w 110"/>
                <a:gd name="T47" fmla="*/ 0 h 287"/>
                <a:gd name="T48" fmla="*/ 1 w 110"/>
                <a:gd name="T49" fmla="*/ 0 h 287"/>
                <a:gd name="T50" fmla="*/ 1 w 110"/>
                <a:gd name="T51" fmla="*/ 0 h 287"/>
                <a:gd name="T52" fmla="*/ 1 w 110"/>
                <a:gd name="T53" fmla="*/ 0 h 287"/>
                <a:gd name="T54" fmla="*/ 1 w 110"/>
                <a:gd name="T55" fmla="*/ 0 h 287"/>
                <a:gd name="T56" fmla="*/ 1 w 110"/>
                <a:gd name="T57" fmla="*/ 0 h 287"/>
                <a:gd name="T58" fmla="*/ 1 w 110"/>
                <a:gd name="T59" fmla="*/ 0 h 287"/>
                <a:gd name="T60" fmla="*/ 1 w 110"/>
                <a:gd name="T61" fmla="*/ 0 h 287"/>
                <a:gd name="T62" fmla="*/ 1 w 110"/>
                <a:gd name="T63" fmla="*/ 0 h 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287"/>
                <a:gd name="T98" fmla="*/ 110 w 110"/>
                <a:gd name="T99" fmla="*/ 287 h 2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287">
                  <a:moveTo>
                    <a:pt x="98" y="7"/>
                  </a:moveTo>
                  <a:lnTo>
                    <a:pt x="102" y="13"/>
                  </a:lnTo>
                  <a:lnTo>
                    <a:pt x="104" y="20"/>
                  </a:lnTo>
                  <a:lnTo>
                    <a:pt x="106" y="26"/>
                  </a:lnTo>
                  <a:lnTo>
                    <a:pt x="107" y="33"/>
                  </a:lnTo>
                  <a:lnTo>
                    <a:pt x="107" y="36"/>
                  </a:lnTo>
                  <a:lnTo>
                    <a:pt x="109" y="38"/>
                  </a:lnTo>
                  <a:lnTo>
                    <a:pt x="109" y="40"/>
                  </a:lnTo>
                  <a:lnTo>
                    <a:pt x="109" y="43"/>
                  </a:lnTo>
                  <a:lnTo>
                    <a:pt x="110" y="56"/>
                  </a:lnTo>
                  <a:lnTo>
                    <a:pt x="109" y="69"/>
                  </a:lnTo>
                  <a:lnTo>
                    <a:pt x="106" y="81"/>
                  </a:lnTo>
                  <a:lnTo>
                    <a:pt x="104" y="92"/>
                  </a:lnTo>
                  <a:lnTo>
                    <a:pt x="100" y="105"/>
                  </a:lnTo>
                  <a:lnTo>
                    <a:pt x="96" y="123"/>
                  </a:lnTo>
                  <a:lnTo>
                    <a:pt x="90" y="147"/>
                  </a:lnTo>
                  <a:lnTo>
                    <a:pt x="84" y="173"/>
                  </a:lnTo>
                  <a:lnTo>
                    <a:pt x="79" y="199"/>
                  </a:lnTo>
                  <a:lnTo>
                    <a:pt x="73" y="222"/>
                  </a:lnTo>
                  <a:lnTo>
                    <a:pt x="69" y="239"/>
                  </a:lnTo>
                  <a:lnTo>
                    <a:pt x="67" y="247"/>
                  </a:lnTo>
                  <a:lnTo>
                    <a:pt x="64" y="257"/>
                  </a:lnTo>
                  <a:lnTo>
                    <a:pt x="60" y="268"/>
                  </a:lnTo>
                  <a:lnTo>
                    <a:pt x="57" y="279"/>
                  </a:lnTo>
                  <a:lnTo>
                    <a:pt x="52" y="287"/>
                  </a:lnTo>
                  <a:lnTo>
                    <a:pt x="44" y="270"/>
                  </a:lnTo>
                  <a:lnTo>
                    <a:pt x="37" y="254"/>
                  </a:lnTo>
                  <a:lnTo>
                    <a:pt x="31" y="238"/>
                  </a:lnTo>
                  <a:lnTo>
                    <a:pt x="26" y="223"/>
                  </a:lnTo>
                  <a:lnTo>
                    <a:pt x="22" y="209"/>
                  </a:lnTo>
                  <a:lnTo>
                    <a:pt x="19" y="198"/>
                  </a:lnTo>
                  <a:lnTo>
                    <a:pt x="18" y="188"/>
                  </a:lnTo>
                  <a:lnTo>
                    <a:pt x="16" y="181"/>
                  </a:lnTo>
                  <a:lnTo>
                    <a:pt x="15" y="161"/>
                  </a:lnTo>
                  <a:lnTo>
                    <a:pt x="13" y="137"/>
                  </a:lnTo>
                  <a:lnTo>
                    <a:pt x="10" y="113"/>
                  </a:lnTo>
                  <a:lnTo>
                    <a:pt x="6" y="97"/>
                  </a:lnTo>
                  <a:lnTo>
                    <a:pt x="5" y="86"/>
                  </a:lnTo>
                  <a:lnTo>
                    <a:pt x="3" y="74"/>
                  </a:lnTo>
                  <a:lnTo>
                    <a:pt x="1" y="61"/>
                  </a:lnTo>
                  <a:lnTo>
                    <a:pt x="0" y="54"/>
                  </a:lnTo>
                  <a:lnTo>
                    <a:pt x="4" y="55"/>
                  </a:lnTo>
                  <a:lnTo>
                    <a:pt x="11" y="56"/>
                  </a:lnTo>
                  <a:lnTo>
                    <a:pt x="18" y="59"/>
                  </a:lnTo>
                  <a:lnTo>
                    <a:pt x="27" y="60"/>
                  </a:lnTo>
                  <a:lnTo>
                    <a:pt x="33" y="60"/>
                  </a:lnTo>
                  <a:lnTo>
                    <a:pt x="38" y="60"/>
                  </a:lnTo>
                  <a:lnTo>
                    <a:pt x="44" y="59"/>
                  </a:lnTo>
                  <a:lnTo>
                    <a:pt x="49" y="56"/>
                  </a:lnTo>
                  <a:lnTo>
                    <a:pt x="56" y="53"/>
                  </a:lnTo>
                  <a:lnTo>
                    <a:pt x="62" y="46"/>
                  </a:lnTo>
                  <a:lnTo>
                    <a:pt x="69" y="39"/>
                  </a:lnTo>
                  <a:lnTo>
                    <a:pt x="76" y="31"/>
                  </a:lnTo>
                  <a:lnTo>
                    <a:pt x="82" y="22"/>
                  </a:lnTo>
                  <a:lnTo>
                    <a:pt x="88" y="14"/>
                  </a:lnTo>
                  <a:lnTo>
                    <a:pt x="91" y="6"/>
                  </a:lnTo>
                  <a:lnTo>
                    <a:pt x="92" y="0"/>
                  </a:lnTo>
                  <a:lnTo>
                    <a:pt x="94" y="0"/>
                  </a:lnTo>
                  <a:lnTo>
                    <a:pt x="95" y="0"/>
                  </a:lnTo>
                  <a:lnTo>
                    <a:pt x="96" y="1"/>
                  </a:lnTo>
                  <a:lnTo>
                    <a:pt x="97" y="1"/>
                  </a:lnTo>
                  <a:lnTo>
                    <a:pt x="98" y="2"/>
                  </a:lnTo>
                  <a:lnTo>
                    <a:pt x="98" y="3"/>
                  </a:lnTo>
                  <a:lnTo>
                    <a:pt x="98" y="6"/>
                  </a:lnTo>
                  <a:lnTo>
                    <a:pt x="98"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6" name="Freeform 479"/>
            <p:cNvSpPr>
              <a:spLocks/>
            </p:cNvSpPr>
            <p:nvPr/>
          </p:nvSpPr>
          <p:spPr bwMode="auto">
            <a:xfrm>
              <a:off x="5470" y="2779"/>
              <a:ext cx="26" cy="115"/>
            </a:xfrm>
            <a:custGeom>
              <a:avLst/>
              <a:gdLst>
                <a:gd name="T0" fmla="*/ 1 w 51"/>
                <a:gd name="T1" fmla="*/ 0 h 231"/>
                <a:gd name="T2" fmla="*/ 1 w 51"/>
                <a:gd name="T3" fmla="*/ 0 h 231"/>
                <a:gd name="T4" fmla="*/ 1 w 51"/>
                <a:gd name="T5" fmla="*/ 0 h 231"/>
                <a:gd name="T6" fmla="*/ 1 w 51"/>
                <a:gd name="T7" fmla="*/ 0 h 231"/>
                <a:gd name="T8" fmla="*/ 1 w 51"/>
                <a:gd name="T9" fmla="*/ 0 h 231"/>
                <a:gd name="T10" fmla="*/ 1 w 51"/>
                <a:gd name="T11" fmla="*/ 0 h 231"/>
                <a:gd name="T12" fmla="*/ 1 w 51"/>
                <a:gd name="T13" fmla="*/ 0 h 231"/>
                <a:gd name="T14" fmla="*/ 1 w 51"/>
                <a:gd name="T15" fmla="*/ 0 h 231"/>
                <a:gd name="T16" fmla="*/ 1 w 51"/>
                <a:gd name="T17" fmla="*/ 0 h 231"/>
                <a:gd name="T18" fmla="*/ 1 w 51"/>
                <a:gd name="T19" fmla="*/ 0 h 231"/>
                <a:gd name="T20" fmla="*/ 1 w 51"/>
                <a:gd name="T21" fmla="*/ 0 h 231"/>
                <a:gd name="T22" fmla="*/ 1 w 51"/>
                <a:gd name="T23" fmla="*/ 0 h 231"/>
                <a:gd name="T24" fmla="*/ 1 w 51"/>
                <a:gd name="T25" fmla="*/ 0 h 231"/>
                <a:gd name="T26" fmla="*/ 1 w 51"/>
                <a:gd name="T27" fmla="*/ 0 h 231"/>
                <a:gd name="T28" fmla="*/ 1 w 51"/>
                <a:gd name="T29" fmla="*/ 0 h 231"/>
                <a:gd name="T30" fmla="*/ 1 w 51"/>
                <a:gd name="T31" fmla="*/ 0 h 231"/>
                <a:gd name="T32" fmla="*/ 1 w 51"/>
                <a:gd name="T33" fmla="*/ 0 h 231"/>
                <a:gd name="T34" fmla="*/ 1 w 51"/>
                <a:gd name="T35" fmla="*/ 0 h 231"/>
                <a:gd name="T36" fmla="*/ 1 w 51"/>
                <a:gd name="T37" fmla="*/ 0 h 231"/>
                <a:gd name="T38" fmla="*/ 1 w 51"/>
                <a:gd name="T39" fmla="*/ 0 h 231"/>
                <a:gd name="T40" fmla="*/ 1 w 51"/>
                <a:gd name="T41" fmla="*/ 0 h 231"/>
                <a:gd name="T42" fmla="*/ 1 w 51"/>
                <a:gd name="T43" fmla="*/ 0 h 231"/>
                <a:gd name="T44" fmla="*/ 1 w 51"/>
                <a:gd name="T45" fmla="*/ 0 h 231"/>
                <a:gd name="T46" fmla="*/ 1 w 51"/>
                <a:gd name="T47" fmla="*/ 0 h 231"/>
                <a:gd name="T48" fmla="*/ 1 w 51"/>
                <a:gd name="T49" fmla="*/ 0 h 231"/>
                <a:gd name="T50" fmla="*/ 1 w 51"/>
                <a:gd name="T51" fmla="*/ 0 h 231"/>
                <a:gd name="T52" fmla="*/ 1 w 51"/>
                <a:gd name="T53" fmla="*/ 0 h 231"/>
                <a:gd name="T54" fmla="*/ 1 w 51"/>
                <a:gd name="T55" fmla="*/ 0 h 231"/>
                <a:gd name="T56" fmla="*/ 1 w 51"/>
                <a:gd name="T57" fmla="*/ 0 h 231"/>
                <a:gd name="T58" fmla="*/ 1 w 51"/>
                <a:gd name="T59" fmla="*/ 0 h 231"/>
                <a:gd name="T60" fmla="*/ 1 w 51"/>
                <a:gd name="T61" fmla="*/ 0 h 231"/>
                <a:gd name="T62" fmla="*/ 1 w 51"/>
                <a:gd name="T63" fmla="*/ 0 h 231"/>
                <a:gd name="T64" fmla="*/ 1 w 51"/>
                <a:gd name="T65" fmla="*/ 0 h 231"/>
                <a:gd name="T66" fmla="*/ 1 w 51"/>
                <a:gd name="T67" fmla="*/ 0 h 231"/>
                <a:gd name="T68" fmla="*/ 1 w 51"/>
                <a:gd name="T69" fmla="*/ 0 h 231"/>
                <a:gd name="T70" fmla="*/ 1 w 51"/>
                <a:gd name="T71" fmla="*/ 0 h 231"/>
                <a:gd name="T72" fmla="*/ 1 w 51"/>
                <a:gd name="T73" fmla="*/ 0 h 231"/>
                <a:gd name="T74" fmla="*/ 1 w 51"/>
                <a:gd name="T75" fmla="*/ 0 h 231"/>
                <a:gd name="T76" fmla="*/ 1 w 51"/>
                <a:gd name="T77" fmla="*/ 0 h 231"/>
                <a:gd name="T78" fmla="*/ 1 w 51"/>
                <a:gd name="T79" fmla="*/ 0 h 231"/>
                <a:gd name="T80" fmla="*/ 1 w 51"/>
                <a:gd name="T81" fmla="*/ 0 h 231"/>
                <a:gd name="T82" fmla="*/ 1 w 51"/>
                <a:gd name="T83" fmla="*/ 0 h 231"/>
                <a:gd name="T84" fmla="*/ 1 w 51"/>
                <a:gd name="T85" fmla="*/ 0 h 231"/>
                <a:gd name="T86" fmla="*/ 1 w 51"/>
                <a:gd name="T87" fmla="*/ 0 h 231"/>
                <a:gd name="T88" fmla="*/ 0 w 51"/>
                <a:gd name="T89" fmla="*/ 0 h 231"/>
                <a:gd name="T90" fmla="*/ 1 w 51"/>
                <a:gd name="T91" fmla="*/ 0 h 231"/>
                <a:gd name="T92" fmla="*/ 1 w 51"/>
                <a:gd name="T93" fmla="*/ 0 h 231"/>
                <a:gd name="T94" fmla="*/ 1 w 51"/>
                <a:gd name="T95" fmla="*/ 0 h 231"/>
                <a:gd name="T96" fmla="*/ 1 w 51"/>
                <a:gd name="T97" fmla="*/ 0 h 231"/>
                <a:gd name="T98" fmla="*/ 1 w 51"/>
                <a:gd name="T99" fmla="*/ 0 h 231"/>
                <a:gd name="T100" fmla="*/ 1 w 51"/>
                <a:gd name="T101" fmla="*/ 0 h 231"/>
                <a:gd name="T102" fmla="*/ 1 w 51"/>
                <a:gd name="T103" fmla="*/ 0 h 231"/>
                <a:gd name="T104" fmla="*/ 1 w 51"/>
                <a:gd name="T105" fmla="*/ 0 h 231"/>
                <a:gd name="T106" fmla="*/ 1 w 51"/>
                <a:gd name="T107" fmla="*/ 0 h 231"/>
                <a:gd name="T108" fmla="*/ 1 w 51"/>
                <a:gd name="T109" fmla="*/ 0 h 231"/>
                <a:gd name="T110" fmla="*/ 1 w 51"/>
                <a:gd name="T111" fmla="*/ 0 h 231"/>
                <a:gd name="T112" fmla="*/ 1 w 51"/>
                <a:gd name="T113" fmla="*/ 0 h 231"/>
                <a:gd name="T114" fmla="*/ 1 w 51"/>
                <a:gd name="T115" fmla="*/ 0 h 231"/>
                <a:gd name="T116" fmla="*/ 1 w 51"/>
                <a:gd name="T117" fmla="*/ 0 h 231"/>
                <a:gd name="T118" fmla="*/ 1 w 51"/>
                <a:gd name="T119" fmla="*/ 0 h 231"/>
                <a:gd name="T120" fmla="*/ 1 w 51"/>
                <a:gd name="T121" fmla="*/ 0 h 23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
                <a:gd name="T184" fmla="*/ 0 h 231"/>
                <a:gd name="T185" fmla="*/ 51 w 51"/>
                <a:gd name="T186" fmla="*/ 231 h 23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 h="231">
                  <a:moveTo>
                    <a:pt x="11" y="4"/>
                  </a:moveTo>
                  <a:lnTo>
                    <a:pt x="17" y="4"/>
                  </a:lnTo>
                  <a:lnTo>
                    <a:pt x="22" y="4"/>
                  </a:lnTo>
                  <a:lnTo>
                    <a:pt x="28" y="3"/>
                  </a:lnTo>
                  <a:lnTo>
                    <a:pt x="33" y="0"/>
                  </a:lnTo>
                  <a:lnTo>
                    <a:pt x="35" y="3"/>
                  </a:lnTo>
                  <a:lnTo>
                    <a:pt x="36" y="4"/>
                  </a:lnTo>
                  <a:lnTo>
                    <a:pt x="37" y="6"/>
                  </a:lnTo>
                  <a:lnTo>
                    <a:pt x="38" y="8"/>
                  </a:lnTo>
                  <a:lnTo>
                    <a:pt x="38" y="13"/>
                  </a:lnTo>
                  <a:lnTo>
                    <a:pt x="38" y="16"/>
                  </a:lnTo>
                  <a:lnTo>
                    <a:pt x="38" y="21"/>
                  </a:lnTo>
                  <a:lnTo>
                    <a:pt x="37" y="26"/>
                  </a:lnTo>
                  <a:lnTo>
                    <a:pt x="36" y="28"/>
                  </a:lnTo>
                  <a:lnTo>
                    <a:pt x="35" y="30"/>
                  </a:lnTo>
                  <a:lnTo>
                    <a:pt x="33" y="33"/>
                  </a:lnTo>
                  <a:lnTo>
                    <a:pt x="32" y="35"/>
                  </a:lnTo>
                  <a:lnTo>
                    <a:pt x="35" y="41"/>
                  </a:lnTo>
                  <a:lnTo>
                    <a:pt x="37" y="46"/>
                  </a:lnTo>
                  <a:lnTo>
                    <a:pt x="40" y="51"/>
                  </a:lnTo>
                  <a:lnTo>
                    <a:pt x="42" y="56"/>
                  </a:lnTo>
                  <a:lnTo>
                    <a:pt x="43" y="60"/>
                  </a:lnTo>
                  <a:lnTo>
                    <a:pt x="44" y="66"/>
                  </a:lnTo>
                  <a:lnTo>
                    <a:pt x="45" y="71"/>
                  </a:lnTo>
                  <a:lnTo>
                    <a:pt x="45" y="75"/>
                  </a:lnTo>
                  <a:lnTo>
                    <a:pt x="45" y="80"/>
                  </a:lnTo>
                  <a:lnTo>
                    <a:pt x="46" y="88"/>
                  </a:lnTo>
                  <a:lnTo>
                    <a:pt x="48" y="96"/>
                  </a:lnTo>
                  <a:lnTo>
                    <a:pt x="49" y="103"/>
                  </a:lnTo>
                  <a:lnTo>
                    <a:pt x="50" y="118"/>
                  </a:lnTo>
                  <a:lnTo>
                    <a:pt x="50" y="145"/>
                  </a:lnTo>
                  <a:lnTo>
                    <a:pt x="51" y="174"/>
                  </a:lnTo>
                  <a:lnTo>
                    <a:pt x="51" y="191"/>
                  </a:lnTo>
                  <a:lnTo>
                    <a:pt x="48" y="201"/>
                  </a:lnTo>
                  <a:lnTo>
                    <a:pt x="44" y="212"/>
                  </a:lnTo>
                  <a:lnTo>
                    <a:pt x="41" y="223"/>
                  </a:lnTo>
                  <a:lnTo>
                    <a:pt x="36" y="231"/>
                  </a:lnTo>
                  <a:lnTo>
                    <a:pt x="28" y="214"/>
                  </a:lnTo>
                  <a:lnTo>
                    <a:pt x="21" y="198"/>
                  </a:lnTo>
                  <a:lnTo>
                    <a:pt x="15" y="182"/>
                  </a:lnTo>
                  <a:lnTo>
                    <a:pt x="10" y="167"/>
                  </a:lnTo>
                  <a:lnTo>
                    <a:pt x="6" y="153"/>
                  </a:lnTo>
                  <a:lnTo>
                    <a:pt x="3" y="142"/>
                  </a:lnTo>
                  <a:lnTo>
                    <a:pt x="2" y="132"/>
                  </a:lnTo>
                  <a:lnTo>
                    <a:pt x="0" y="125"/>
                  </a:lnTo>
                  <a:lnTo>
                    <a:pt x="2" y="103"/>
                  </a:lnTo>
                  <a:lnTo>
                    <a:pt x="5" y="76"/>
                  </a:lnTo>
                  <a:lnTo>
                    <a:pt x="10" y="52"/>
                  </a:lnTo>
                  <a:lnTo>
                    <a:pt x="13" y="37"/>
                  </a:lnTo>
                  <a:lnTo>
                    <a:pt x="10" y="34"/>
                  </a:lnTo>
                  <a:lnTo>
                    <a:pt x="6" y="29"/>
                  </a:lnTo>
                  <a:lnTo>
                    <a:pt x="4" y="26"/>
                  </a:lnTo>
                  <a:lnTo>
                    <a:pt x="4" y="22"/>
                  </a:lnTo>
                  <a:lnTo>
                    <a:pt x="6" y="19"/>
                  </a:lnTo>
                  <a:lnTo>
                    <a:pt x="8" y="15"/>
                  </a:lnTo>
                  <a:lnTo>
                    <a:pt x="10" y="12"/>
                  </a:lnTo>
                  <a:lnTo>
                    <a:pt x="11" y="10"/>
                  </a:lnTo>
                  <a:lnTo>
                    <a:pt x="11" y="8"/>
                  </a:lnTo>
                  <a:lnTo>
                    <a:pt x="11" y="6"/>
                  </a:lnTo>
                  <a:lnTo>
                    <a:pt x="11" y="5"/>
                  </a:lnTo>
                  <a:lnTo>
                    <a:pt x="1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7" name="Freeform 480"/>
            <p:cNvSpPr>
              <a:spLocks/>
            </p:cNvSpPr>
            <p:nvPr/>
          </p:nvSpPr>
          <p:spPr bwMode="auto">
            <a:xfrm>
              <a:off x="5489" y="2783"/>
              <a:ext cx="11" cy="16"/>
            </a:xfrm>
            <a:custGeom>
              <a:avLst/>
              <a:gdLst>
                <a:gd name="T0" fmla="*/ 0 w 23"/>
                <a:gd name="T1" fmla="*/ 1 h 32"/>
                <a:gd name="T2" fmla="*/ 0 w 23"/>
                <a:gd name="T3" fmla="*/ 1 h 32"/>
                <a:gd name="T4" fmla="*/ 0 w 23"/>
                <a:gd name="T5" fmla="*/ 1 h 32"/>
                <a:gd name="T6" fmla="*/ 0 w 23"/>
                <a:gd name="T7" fmla="*/ 1 h 32"/>
                <a:gd name="T8" fmla="*/ 0 w 23"/>
                <a:gd name="T9" fmla="*/ 0 h 32"/>
                <a:gd name="T10" fmla="*/ 0 w 23"/>
                <a:gd name="T11" fmla="*/ 1 h 32"/>
                <a:gd name="T12" fmla="*/ 0 w 23"/>
                <a:gd name="T13" fmla="*/ 1 h 32"/>
                <a:gd name="T14" fmla="*/ 0 w 23"/>
                <a:gd name="T15" fmla="*/ 1 h 32"/>
                <a:gd name="T16" fmla="*/ 0 w 23"/>
                <a:gd name="T17" fmla="*/ 1 h 32"/>
                <a:gd name="T18" fmla="*/ 0 w 23"/>
                <a:gd name="T19" fmla="*/ 1 h 32"/>
                <a:gd name="T20" fmla="*/ 0 w 23"/>
                <a:gd name="T21" fmla="*/ 1 h 32"/>
                <a:gd name="T22" fmla="*/ 0 w 23"/>
                <a:gd name="T23" fmla="*/ 1 h 32"/>
                <a:gd name="T24" fmla="*/ 0 w 23"/>
                <a:gd name="T25" fmla="*/ 1 h 32"/>
                <a:gd name="T26" fmla="*/ 0 w 23"/>
                <a:gd name="T27" fmla="*/ 1 h 32"/>
                <a:gd name="T28" fmla="*/ 0 w 23"/>
                <a:gd name="T29" fmla="*/ 1 h 32"/>
                <a:gd name="T30" fmla="*/ 0 w 23"/>
                <a:gd name="T31" fmla="*/ 1 h 32"/>
                <a:gd name="T32" fmla="*/ 0 w 23"/>
                <a:gd name="T33" fmla="*/ 1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32"/>
                <a:gd name="T53" fmla="*/ 23 w 23"/>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32">
                  <a:moveTo>
                    <a:pt x="0" y="18"/>
                  </a:moveTo>
                  <a:lnTo>
                    <a:pt x="1" y="13"/>
                  </a:lnTo>
                  <a:lnTo>
                    <a:pt x="1" y="8"/>
                  </a:lnTo>
                  <a:lnTo>
                    <a:pt x="1" y="5"/>
                  </a:lnTo>
                  <a:lnTo>
                    <a:pt x="1" y="0"/>
                  </a:lnTo>
                  <a:lnTo>
                    <a:pt x="5" y="8"/>
                  </a:lnTo>
                  <a:lnTo>
                    <a:pt x="8" y="17"/>
                  </a:lnTo>
                  <a:lnTo>
                    <a:pt x="14" y="25"/>
                  </a:lnTo>
                  <a:lnTo>
                    <a:pt x="23" y="32"/>
                  </a:lnTo>
                  <a:lnTo>
                    <a:pt x="19" y="29"/>
                  </a:lnTo>
                  <a:lnTo>
                    <a:pt x="14" y="28"/>
                  </a:lnTo>
                  <a:lnTo>
                    <a:pt x="11" y="27"/>
                  </a:lnTo>
                  <a:lnTo>
                    <a:pt x="7" y="27"/>
                  </a:lnTo>
                  <a:lnTo>
                    <a:pt x="6" y="25"/>
                  </a:lnTo>
                  <a:lnTo>
                    <a:pt x="4" y="22"/>
                  </a:lnTo>
                  <a:lnTo>
                    <a:pt x="3" y="20"/>
                  </a:lnTo>
                  <a:lnTo>
                    <a:pt x="0" y="1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8" name="Freeform 481"/>
            <p:cNvSpPr>
              <a:spLocks/>
            </p:cNvSpPr>
            <p:nvPr/>
          </p:nvSpPr>
          <p:spPr bwMode="auto">
            <a:xfrm>
              <a:off x="5506" y="2768"/>
              <a:ext cx="10" cy="22"/>
            </a:xfrm>
            <a:custGeom>
              <a:avLst/>
              <a:gdLst>
                <a:gd name="T0" fmla="*/ 1 w 20"/>
                <a:gd name="T1" fmla="*/ 0 h 45"/>
                <a:gd name="T2" fmla="*/ 1 w 20"/>
                <a:gd name="T3" fmla="*/ 0 h 45"/>
                <a:gd name="T4" fmla="*/ 1 w 20"/>
                <a:gd name="T5" fmla="*/ 0 h 45"/>
                <a:gd name="T6" fmla="*/ 1 w 20"/>
                <a:gd name="T7" fmla="*/ 0 h 45"/>
                <a:gd name="T8" fmla="*/ 1 w 20"/>
                <a:gd name="T9" fmla="*/ 0 h 45"/>
                <a:gd name="T10" fmla="*/ 1 w 20"/>
                <a:gd name="T11" fmla="*/ 0 h 45"/>
                <a:gd name="T12" fmla="*/ 1 w 20"/>
                <a:gd name="T13" fmla="*/ 0 h 45"/>
                <a:gd name="T14" fmla="*/ 1 w 20"/>
                <a:gd name="T15" fmla="*/ 0 h 45"/>
                <a:gd name="T16" fmla="*/ 0 w 20"/>
                <a:gd name="T17" fmla="*/ 0 h 45"/>
                <a:gd name="T18" fmla="*/ 1 w 20"/>
                <a:gd name="T19" fmla="*/ 0 h 45"/>
                <a:gd name="T20" fmla="*/ 1 w 20"/>
                <a:gd name="T21" fmla="*/ 0 h 45"/>
                <a:gd name="T22" fmla="*/ 1 w 20"/>
                <a:gd name="T23" fmla="*/ 0 h 45"/>
                <a:gd name="T24" fmla="*/ 1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20" y="10"/>
                  </a:moveTo>
                  <a:lnTo>
                    <a:pt x="20" y="7"/>
                  </a:lnTo>
                  <a:lnTo>
                    <a:pt x="20" y="5"/>
                  </a:lnTo>
                  <a:lnTo>
                    <a:pt x="18" y="3"/>
                  </a:lnTo>
                  <a:lnTo>
                    <a:pt x="18" y="0"/>
                  </a:lnTo>
                  <a:lnTo>
                    <a:pt x="13" y="12"/>
                  </a:lnTo>
                  <a:lnTo>
                    <a:pt x="6" y="25"/>
                  </a:lnTo>
                  <a:lnTo>
                    <a:pt x="2" y="37"/>
                  </a:lnTo>
                  <a:lnTo>
                    <a:pt x="0" y="45"/>
                  </a:lnTo>
                  <a:lnTo>
                    <a:pt x="6" y="31"/>
                  </a:lnTo>
                  <a:lnTo>
                    <a:pt x="11" y="22"/>
                  </a:lnTo>
                  <a:lnTo>
                    <a:pt x="16" y="15"/>
                  </a:lnTo>
                  <a:lnTo>
                    <a:pt x="20" y="1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9" name="Freeform 482"/>
            <p:cNvSpPr>
              <a:spLocks/>
            </p:cNvSpPr>
            <p:nvPr/>
          </p:nvSpPr>
          <p:spPr bwMode="auto">
            <a:xfrm>
              <a:off x="5466" y="2793"/>
              <a:ext cx="7" cy="12"/>
            </a:xfrm>
            <a:custGeom>
              <a:avLst/>
              <a:gdLst>
                <a:gd name="T0" fmla="*/ 0 w 14"/>
                <a:gd name="T1" fmla="*/ 1 h 24"/>
                <a:gd name="T2" fmla="*/ 1 w 14"/>
                <a:gd name="T3" fmla="*/ 1 h 24"/>
                <a:gd name="T4" fmla="*/ 1 w 14"/>
                <a:gd name="T5" fmla="*/ 1 h 24"/>
                <a:gd name="T6" fmla="*/ 1 w 14"/>
                <a:gd name="T7" fmla="*/ 1 h 24"/>
                <a:gd name="T8" fmla="*/ 1 w 14"/>
                <a:gd name="T9" fmla="*/ 0 h 24"/>
                <a:gd name="T10" fmla="*/ 1 w 14"/>
                <a:gd name="T11" fmla="*/ 1 h 24"/>
                <a:gd name="T12" fmla="*/ 1 w 14"/>
                <a:gd name="T13" fmla="*/ 1 h 24"/>
                <a:gd name="T14" fmla="*/ 1 w 14"/>
                <a:gd name="T15" fmla="*/ 1 h 24"/>
                <a:gd name="T16" fmla="*/ 1 w 14"/>
                <a:gd name="T17" fmla="*/ 1 h 24"/>
                <a:gd name="T18" fmla="*/ 1 w 14"/>
                <a:gd name="T19" fmla="*/ 1 h 24"/>
                <a:gd name="T20" fmla="*/ 1 w 14"/>
                <a:gd name="T21" fmla="*/ 1 h 24"/>
                <a:gd name="T22" fmla="*/ 1 w 14"/>
                <a:gd name="T23" fmla="*/ 1 h 24"/>
                <a:gd name="T24" fmla="*/ 1 w 14"/>
                <a:gd name="T25" fmla="*/ 1 h 24"/>
                <a:gd name="T26" fmla="*/ 1 w 14"/>
                <a:gd name="T27" fmla="*/ 1 h 24"/>
                <a:gd name="T28" fmla="*/ 1 w 14"/>
                <a:gd name="T29" fmla="*/ 1 h 24"/>
                <a:gd name="T30" fmla="*/ 1 w 14"/>
                <a:gd name="T31" fmla="*/ 1 h 24"/>
                <a:gd name="T32" fmla="*/ 0 w 14"/>
                <a:gd name="T33" fmla="*/ 1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24"/>
                <a:gd name="T53" fmla="*/ 14 w 14"/>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24">
                  <a:moveTo>
                    <a:pt x="0" y="14"/>
                  </a:moveTo>
                  <a:lnTo>
                    <a:pt x="3" y="12"/>
                  </a:lnTo>
                  <a:lnTo>
                    <a:pt x="7" y="7"/>
                  </a:lnTo>
                  <a:lnTo>
                    <a:pt x="12" y="3"/>
                  </a:lnTo>
                  <a:lnTo>
                    <a:pt x="14" y="0"/>
                  </a:lnTo>
                  <a:lnTo>
                    <a:pt x="13" y="6"/>
                  </a:lnTo>
                  <a:lnTo>
                    <a:pt x="12" y="12"/>
                  </a:lnTo>
                  <a:lnTo>
                    <a:pt x="11" y="18"/>
                  </a:lnTo>
                  <a:lnTo>
                    <a:pt x="11" y="24"/>
                  </a:lnTo>
                  <a:lnTo>
                    <a:pt x="9" y="21"/>
                  </a:lnTo>
                  <a:lnTo>
                    <a:pt x="8" y="16"/>
                  </a:lnTo>
                  <a:lnTo>
                    <a:pt x="7" y="13"/>
                  </a:lnTo>
                  <a:lnTo>
                    <a:pt x="7" y="10"/>
                  </a:lnTo>
                  <a:lnTo>
                    <a:pt x="6" y="12"/>
                  </a:lnTo>
                  <a:lnTo>
                    <a:pt x="4" y="12"/>
                  </a:lnTo>
                  <a:lnTo>
                    <a:pt x="3" y="13"/>
                  </a:lnTo>
                  <a:lnTo>
                    <a:pt x="0" y="1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0" name="Freeform 483"/>
            <p:cNvSpPr>
              <a:spLocks/>
            </p:cNvSpPr>
            <p:nvPr/>
          </p:nvSpPr>
          <p:spPr bwMode="auto">
            <a:xfrm>
              <a:off x="5492" y="2802"/>
              <a:ext cx="12" cy="73"/>
            </a:xfrm>
            <a:custGeom>
              <a:avLst/>
              <a:gdLst>
                <a:gd name="T0" fmla="*/ 1 w 24"/>
                <a:gd name="T1" fmla="*/ 1 h 145"/>
                <a:gd name="T2" fmla="*/ 1 w 24"/>
                <a:gd name="T3" fmla="*/ 1 h 145"/>
                <a:gd name="T4" fmla="*/ 1 w 24"/>
                <a:gd name="T5" fmla="*/ 1 h 145"/>
                <a:gd name="T6" fmla="*/ 1 w 24"/>
                <a:gd name="T7" fmla="*/ 1 h 145"/>
                <a:gd name="T8" fmla="*/ 1 w 24"/>
                <a:gd name="T9" fmla="*/ 1 h 145"/>
                <a:gd name="T10" fmla="*/ 1 w 24"/>
                <a:gd name="T11" fmla="*/ 1 h 145"/>
                <a:gd name="T12" fmla="*/ 1 w 24"/>
                <a:gd name="T13" fmla="*/ 1 h 145"/>
                <a:gd name="T14" fmla="*/ 1 w 24"/>
                <a:gd name="T15" fmla="*/ 1 h 145"/>
                <a:gd name="T16" fmla="*/ 1 w 24"/>
                <a:gd name="T17" fmla="*/ 1 h 145"/>
                <a:gd name="T18" fmla="*/ 1 w 24"/>
                <a:gd name="T19" fmla="*/ 1 h 145"/>
                <a:gd name="T20" fmla="*/ 1 w 24"/>
                <a:gd name="T21" fmla="*/ 1 h 145"/>
                <a:gd name="T22" fmla="*/ 1 w 24"/>
                <a:gd name="T23" fmla="*/ 1 h 145"/>
                <a:gd name="T24" fmla="*/ 0 w 24"/>
                <a:gd name="T25" fmla="*/ 0 h 145"/>
                <a:gd name="T26" fmla="*/ 1 w 24"/>
                <a:gd name="T27" fmla="*/ 1 h 145"/>
                <a:gd name="T28" fmla="*/ 1 w 24"/>
                <a:gd name="T29" fmla="*/ 1 h 145"/>
                <a:gd name="T30" fmla="*/ 1 w 24"/>
                <a:gd name="T31" fmla="*/ 1 h 145"/>
                <a:gd name="T32" fmla="*/ 1 w 24"/>
                <a:gd name="T33" fmla="*/ 1 h 145"/>
                <a:gd name="T34" fmla="*/ 1 w 24"/>
                <a:gd name="T35" fmla="*/ 1 h 145"/>
                <a:gd name="T36" fmla="*/ 1 w 24"/>
                <a:gd name="T37" fmla="*/ 1 h 145"/>
                <a:gd name="T38" fmla="*/ 1 w 24"/>
                <a:gd name="T39" fmla="*/ 1 h 145"/>
                <a:gd name="T40" fmla="*/ 1 w 24"/>
                <a:gd name="T41" fmla="*/ 1 h 145"/>
                <a:gd name="T42" fmla="*/ 1 w 24"/>
                <a:gd name="T43" fmla="*/ 1 h 145"/>
                <a:gd name="T44" fmla="*/ 1 w 24"/>
                <a:gd name="T45" fmla="*/ 1 h 145"/>
                <a:gd name="T46" fmla="*/ 1 w 24"/>
                <a:gd name="T47" fmla="*/ 1 h 145"/>
                <a:gd name="T48" fmla="*/ 1 w 24"/>
                <a:gd name="T49" fmla="*/ 1 h 145"/>
                <a:gd name="T50" fmla="*/ 1 w 24"/>
                <a:gd name="T51" fmla="*/ 1 h 145"/>
                <a:gd name="T52" fmla="*/ 1 w 24"/>
                <a:gd name="T53" fmla="*/ 1 h 145"/>
                <a:gd name="T54" fmla="*/ 1 w 24"/>
                <a:gd name="T55" fmla="*/ 1 h 145"/>
                <a:gd name="T56" fmla="*/ 1 w 24"/>
                <a:gd name="T57" fmla="*/ 1 h 145"/>
                <a:gd name="T58" fmla="*/ 1 w 24"/>
                <a:gd name="T59" fmla="*/ 1 h 145"/>
                <a:gd name="T60" fmla="*/ 1 w 24"/>
                <a:gd name="T61" fmla="*/ 1 h 145"/>
                <a:gd name="T62" fmla="*/ 1 w 24"/>
                <a:gd name="T63" fmla="*/ 1 h 145"/>
                <a:gd name="T64" fmla="*/ 1 w 24"/>
                <a:gd name="T65" fmla="*/ 1 h 145"/>
                <a:gd name="T66" fmla="*/ 1 w 24"/>
                <a:gd name="T67" fmla="*/ 1 h 145"/>
                <a:gd name="T68" fmla="*/ 1 w 24"/>
                <a:gd name="T69" fmla="*/ 1 h 145"/>
                <a:gd name="T70" fmla="*/ 1 w 24"/>
                <a:gd name="T71" fmla="*/ 1 h 145"/>
                <a:gd name="T72" fmla="*/ 1 w 24"/>
                <a:gd name="T73" fmla="*/ 1 h 145"/>
                <a:gd name="T74" fmla="*/ 1 w 24"/>
                <a:gd name="T75" fmla="*/ 1 h 145"/>
                <a:gd name="T76" fmla="*/ 1 w 24"/>
                <a:gd name="T77" fmla="*/ 1 h 145"/>
                <a:gd name="T78" fmla="*/ 1 w 24"/>
                <a:gd name="T79" fmla="*/ 1 h 145"/>
                <a:gd name="T80" fmla="*/ 1 w 24"/>
                <a:gd name="T81" fmla="*/ 1 h 1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
                <a:gd name="T124" fmla="*/ 0 h 145"/>
                <a:gd name="T125" fmla="*/ 24 w 24"/>
                <a:gd name="T126" fmla="*/ 145 h 1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 h="145">
                  <a:moveTo>
                    <a:pt x="24" y="71"/>
                  </a:moveTo>
                  <a:lnTo>
                    <a:pt x="19" y="97"/>
                  </a:lnTo>
                  <a:lnTo>
                    <a:pt x="13" y="120"/>
                  </a:lnTo>
                  <a:lnTo>
                    <a:pt x="9" y="137"/>
                  </a:lnTo>
                  <a:lnTo>
                    <a:pt x="7" y="145"/>
                  </a:lnTo>
                  <a:lnTo>
                    <a:pt x="7" y="128"/>
                  </a:lnTo>
                  <a:lnTo>
                    <a:pt x="6" y="99"/>
                  </a:lnTo>
                  <a:lnTo>
                    <a:pt x="6" y="72"/>
                  </a:lnTo>
                  <a:lnTo>
                    <a:pt x="5" y="57"/>
                  </a:lnTo>
                  <a:lnTo>
                    <a:pt x="5" y="44"/>
                  </a:lnTo>
                  <a:lnTo>
                    <a:pt x="5" y="27"/>
                  </a:lnTo>
                  <a:lnTo>
                    <a:pt x="2" y="11"/>
                  </a:lnTo>
                  <a:lnTo>
                    <a:pt x="0" y="0"/>
                  </a:lnTo>
                  <a:lnTo>
                    <a:pt x="1" y="2"/>
                  </a:lnTo>
                  <a:lnTo>
                    <a:pt x="2" y="3"/>
                  </a:lnTo>
                  <a:lnTo>
                    <a:pt x="4" y="3"/>
                  </a:lnTo>
                  <a:lnTo>
                    <a:pt x="5" y="3"/>
                  </a:lnTo>
                  <a:lnTo>
                    <a:pt x="6" y="3"/>
                  </a:lnTo>
                  <a:lnTo>
                    <a:pt x="8" y="4"/>
                  </a:lnTo>
                  <a:lnTo>
                    <a:pt x="9" y="6"/>
                  </a:lnTo>
                  <a:lnTo>
                    <a:pt x="9" y="7"/>
                  </a:lnTo>
                  <a:lnTo>
                    <a:pt x="11" y="10"/>
                  </a:lnTo>
                  <a:lnTo>
                    <a:pt x="12" y="12"/>
                  </a:lnTo>
                  <a:lnTo>
                    <a:pt x="14" y="15"/>
                  </a:lnTo>
                  <a:lnTo>
                    <a:pt x="15" y="18"/>
                  </a:lnTo>
                  <a:lnTo>
                    <a:pt x="17" y="20"/>
                  </a:lnTo>
                  <a:lnTo>
                    <a:pt x="19" y="22"/>
                  </a:lnTo>
                  <a:lnTo>
                    <a:pt x="19" y="23"/>
                  </a:lnTo>
                  <a:lnTo>
                    <a:pt x="19" y="26"/>
                  </a:lnTo>
                  <a:lnTo>
                    <a:pt x="19" y="30"/>
                  </a:lnTo>
                  <a:lnTo>
                    <a:pt x="19" y="38"/>
                  </a:lnTo>
                  <a:lnTo>
                    <a:pt x="19" y="46"/>
                  </a:lnTo>
                  <a:lnTo>
                    <a:pt x="20" y="50"/>
                  </a:lnTo>
                  <a:lnTo>
                    <a:pt x="21" y="50"/>
                  </a:lnTo>
                  <a:lnTo>
                    <a:pt x="22" y="51"/>
                  </a:lnTo>
                  <a:lnTo>
                    <a:pt x="24" y="51"/>
                  </a:lnTo>
                  <a:lnTo>
                    <a:pt x="24" y="52"/>
                  </a:lnTo>
                  <a:lnTo>
                    <a:pt x="24" y="56"/>
                  </a:lnTo>
                  <a:lnTo>
                    <a:pt x="24" y="61"/>
                  </a:lnTo>
                  <a:lnTo>
                    <a:pt x="24" y="67"/>
                  </a:lnTo>
                  <a:lnTo>
                    <a:pt x="24" y="7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1" name="Freeform 484"/>
            <p:cNvSpPr>
              <a:spLocks/>
            </p:cNvSpPr>
            <p:nvPr/>
          </p:nvSpPr>
          <p:spPr bwMode="auto">
            <a:xfrm>
              <a:off x="5495" y="3255"/>
              <a:ext cx="37" cy="65"/>
            </a:xfrm>
            <a:custGeom>
              <a:avLst/>
              <a:gdLst>
                <a:gd name="T0" fmla="*/ 0 w 75"/>
                <a:gd name="T1" fmla="*/ 1 h 130"/>
                <a:gd name="T2" fmla="*/ 0 w 75"/>
                <a:gd name="T3" fmla="*/ 1 h 130"/>
                <a:gd name="T4" fmla="*/ 0 w 75"/>
                <a:gd name="T5" fmla="*/ 1 h 130"/>
                <a:gd name="T6" fmla="*/ 0 w 75"/>
                <a:gd name="T7" fmla="*/ 1 h 130"/>
                <a:gd name="T8" fmla="*/ 0 w 75"/>
                <a:gd name="T9" fmla="*/ 1 h 130"/>
                <a:gd name="T10" fmla="*/ 0 w 75"/>
                <a:gd name="T11" fmla="*/ 1 h 130"/>
                <a:gd name="T12" fmla="*/ 0 w 75"/>
                <a:gd name="T13" fmla="*/ 1 h 130"/>
                <a:gd name="T14" fmla="*/ 0 w 75"/>
                <a:gd name="T15" fmla="*/ 1 h 130"/>
                <a:gd name="T16" fmla="*/ 0 w 75"/>
                <a:gd name="T17" fmla="*/ 1 h 130"/>
                <a:gd name="T18" fmla="*/ 0 w 75"/>
                <a:gd name="T19" fmla="*/ 1 h 130"/>
                <a:gd name="T20" fmla="*/ 0 w 75"/>
                <a:gd name="T21" fmla="*/ 1 h 130"/>
                <a:gd name="T22" fmla="*/ 0 w 75"/>
                <a:gd name="T23" fmla="*/ 1 h 130"/>
                <a:gd name="T24" fmla="*/ 0 w 75"/>
                <a:gd name="T25" fmla="*/ 1 h 130"/>
                <a:gd name="T26" fmla="*/ 0 w 75"/>
                <a:gd name="T27" fmla="*/ 1 h 130"/>
                <a:gd name="T28" fmla="*/ 0 w 75"/>
                <a:gd name="T29" fmla="*/ 1 h 130"/>
                <a:gd name="T30" fmla="*/ 0 w 75"/>
                <a:gd name="T31" fmla="*/ 1 h 130"/>
                <a:gd name="T32" fmla="*/ 0 w 75"/>
                <a:gd name="T33" fmla="*/ 1 h 130"/>
                <a:gd name="T34" fmla="*/ 0 w 75"/>
                <a:gd name="T35" fmla="*/ 1 h 130"/>
                <a:gd name="T36" fmla="*/ 0 w 75"/>
                <a:gd name="T37" fmla="*/ 1 h 130"/>
                <a:gd name="T38" fmla="*/ 0 w 75"/>
                <a:gd name="T39" fmla="*/ 1 h 130"/>
                <a:gd name="T40" fmla="*/ 0 w 75"/>
                <a:gd name="T41" fmla="*/ 1 h 130"/>
                <a:gd name="T42" fmla="*/ 0 w 75"/>
                <a:gd name="T43" fmla="*/ 1 h 130"/>
                <a:gd name="T44" fmla="*/ 0 w 75"/>
                <a:gd name="T45" fmla="*/ 1 h 130"/>
                <a:gd name="T46" fmla="*/ 0 w 75"/>
                <a:gd name="T47" fmla="*/ 1 h 130"/>
                <a:gd name="T48" fmla="*/ 0 w 75"/>
                <a:gd name="T49" fmla="*/ 1 h 130"/>
                <a:gd name="T50" fmla="*/ 0 w 75"/>
                <a:gd name="T51" fmla="*/ 1 h 130"/>
                <a:gd name="T52" fmla="*/ 0 w 75"/>
                <a:gd name="T53" fmla="*/ 1 h 130"/>
                <a:gd name="T54" fmla="*/ 0 w 75"/>
                <a:gd name="T55" fmla="*/ 1 h 130"/>
                <a:gd name="T56" fmla="*/ 0 w 75"/>
                <a:gd name="T57" fmla="*/ 1 h 130"/>
                <a:gd name="T58" fmla="*/ 0 w 75"/>
                <a:gd name="T59" fmla="*/ 1 h 130"/>
                <a:gd name="T60" fmla="*/ 0 w 75"/>
                <a:gd name="T61" fmla="*/ 1 h 130"/>
                <a:gd name="T62" fmla="*/ 0 w 75"/>
                <a:gd name="T63" fmla="*/ 1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5"/>
                <a:gd name="T97" fmla="*/ 0 h 130"/>
                <a:gd name="T98" fmla="*/ 75 w 75"/>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5" h="130">
                  <a:moveTo>
                    <a:pt x="61" y="6"/>
                  </a:moveTo>
                  <a:lnTo>
                    <a:pt x="54" y="9"/>
                  </a:lnTo>
                  <a:lnTo>
                    <a:pt x="46" y="9"/>
                  </a:lnTo>
                  <a:lnTo>
                    <a:pt x="37" y="8"/>
                  </a:lnTo>
                  <a:lnTo>
                    <a:pt x="29" y="6"/>
                  </a:lnTo>
                  <a:lnTo>
                    <a:pt x="25" y="5"/>
                  </a:lnTo>
                  <a:lnTo>
                    <a:pt x="22" y="4"/>
                  </a:lnTo>
                  <a:lnTo>
                    <a:pt x="18" y="1"/>
                  </a:lnTo>
                  <a:lnTo>
                    <a:pt x="16" y="0"/>
                  </a:lnTo>
                  <a:lnTo>
                    <a:pt x="14" y="5"/>
                  </a:lnTo>
                  <a:lnTo>
                    <a:pt x="11" y="9"/>
                  </a:lnTo>
                  <a:lnTo>
                    <a:pt x="9" y="14"/>
                  </a:lnTo>
                  <a:lnTo>
                    <a:pt x="8" y="17"/>
                  </a:lnTo>
                  <a:lnTo>
                    <a:pt x="8" y="20"/>
                  </a:lnTo>
                  <a:lnTo>
                    <a:pt x="9" y="23"/>
                  </a:lnTo>
                  <a:lnTo>
                    <a:pt x="10" y="27"/>
                  </a:lnTo>
                  <a:lnTo>
                    <a:pt x="10" y="29"/>
                  </a:lnTo>
                  <a:lnTo>
                    <a:pt x="9" y="31"/>
                  </a:lnTo>
                  <a:lnTo>
                    <a:pt x="8" y="34"/>
                  </a:lnTo>
                  <a:lnTo>
                    <a:pt x="7" y="37"/>
                  </a:lnTo>
                  <a:lnTo>
                    <a:pt x="7" y="40"/>
                  </a:lnTo>
                  <a:lnTo>
                    <a:pt x="7" y="45"/>
                  </a:lnTo>
                  <a:lnTo>
                    <a:pt x="8" y="53"/>
                  </a:lnTo>
                  <a:lnTo>
                    <a:pt x="9" y="61"/>
                  </a:lnTo>
                  <a:lnTo>
                    <a:pt x="9" y="67"/>
                  </a:lnTo>
                  <a:lnTo>
                    <a:pt x="8" y="72"/>
                  </a:lnTo>
                  <a:lnTo>
                    <a:pt x="6" y="78"/>
                  </a:lnTo>
                  <a:lnTo>
                    <a:pt x="5" y="87"/>
                  </a:lnTo>
                  <a:lnTo>
                    <a:pt x="3" y="92"/>
                  </a:lnTo>
                  <a:lnTo>
                    <a:pt x="3" y="96"/>
                  </a:lnTo>
                  <a:lnTo>
                    <a:pt x="2" y="101"/>
                  </a:lnTo>
                  <a:lnTo>
                    <a:pt x="1" y="107"/>
                  </a:lnTo>
                  <a:lnTo>
                    <a:pt x="0" y="111"/>
                  </a:lnTo>
                  <a:lnTo>
                    <a:pt x="0" y="115"/>
                  </a:lnTo>
                  <a:lnTo>
                    <a:pt x="2" y="121"/>
                  </a:lnTo>
                  <a:lnTo>
                    <a:pt x="8" y="127"/>
                  </a:lnTo>
                  <a:lnTo>
                    <a:pt x="16" y="130"/>
                  </a:lnTo>
                  <a:lnTo>
                    <a:pt x="22" y="130"/>
                  </a:lnTo>
                  <a:lnTo>
                    <a:pt x="29" y="130"/>
                  </a:lnTo>
                  <a:lnTo>
                    <a:pt x="37" y="129"/>
                  </a:lnTo>
                  <a:lnTo>
                    <a:pt x="46" y="129"/>
                  </a:lnTo>
                  <a:lnTo>
                    <a:pt x="54" y="128"/>
                  </a:lnTo>
                  <a:lnTo>
                    <a:pt x="61" y="128"/>
                  </a:lnTo>
                  <a:lnTo>
                    <a:pt x="67" y="127"/>
                  </a:lnTo>
                  <a:lnTo>
                    <a:pt x="70" y="127"/>
                  </a:lnTo>
                  <a:lnTo>
                    <a:pt x="74" y="121"/>
                  </a:lnTo>
                  <a:lnTo>
                    <a:pt x="75" y="114"/>
                  </a:lnTo>
                  <a:lnTo>
                    <a:pt x="75" y="110"/>
                  </a:lnTo>
                  <a:lnTo>
                    <a:pt x="74" y="106"/>
                  </a:lnTo>
                  <a:lnTo>
                    <a:pt x="71" y="101"/>
                  </a:lnTo>
                  <a:lnTo>
                    <a:pt x="70" y="93"/>
                  </a:lnTo>
                  <a:lnTo>
                    <a:pt x="69" y="85"/>
                  </a:lnTo>
                  <a:lnTo>
                    <a:pt x="68" y="78"/>
                  </a:lnTo>
                  <a:lnTo>
                    <a:pt x="68" y="72"/>
                  </a:lnTo>
                  <a:lnTo>
                    <a:pt x="67" y="62"/>
                  </a:lnTo>
                  <a:lnTo>
                    <a:pt x="66" y="53"/>
                  </a:lnTo>
                  <a:lnTo>
                    <a:pt x="64" y="46"/>
                  </a:lnTo>
                  <a:lnTo>
                    <a:pt x="63" y="40"/>
                  </a:lnTo>
                  <a:lnTo>
                    <a:pt x="61" y="34"/>
                  </a:lnTo>
                  <a:lnTo>
                    <a:pt x="60" y="29"/>
                  </a:lnTo>
                  <a:lnTo>
                    <a:pt x="60" y="26"/>
                  </a:lnTo>
                  <a:lnTo>
                    <a:pt x="61" y="21"/>
                  </a:lnTo>
                  <a:lnTo>
                    <a:pt x="62" y="15"/>
                  </a:lnTo>
                  <a:lnTo>
                    <a:pt x="62" y="11"/>
                  </a:lnTo>
                  <a:lnTo>
                    <a:pt x="6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2" name="Freeform 485"/>
            <p:cNvSpPr>
              <a:spLocks/>
            </p:cNvSpPr>
            <p:nvPr/>
          </p:nvSpPr>
          <p:spPr bwMode="auto">
            <a:xfrm>
              <a:off x="5421" y="3307"/>
              <a:ext cx="53" cy="34"/>
            </a:xfrm>
            <a:custGeom>
              <a:avLst/>
              <a:gdLst>
                <a:gd name="T0" fmla="*/ 1 w 104"/>
                <a:gd name="T1" fmla="*/ 0 h 69"/>
                <a:gd name="T2" fmla="*/ 1 w 104"/>
                <a:gd name="T3" fmla="*/ 0 h 69"/>
                <a:gd name="T4" fmla="*/ 1 w 104"/>
                <a:gd name="T5" fmla="*/ 0 h 69"/>
                <a:gd name="T6" fmla="*/ 1 w 104"/>
                <a:gd name="T7" fmla="*/ 0 h 69"/>
                <a:gd name="T8" fmla="*/ 1 w 104"/>
                <a:gd name="T9" fmla="*/ 0 h 69"/>
                <a:gd name="T10" fmla="*/ 1 w 104"/>
                <a:gd name="T11" fmla="*/ 0 h 69"/>
                <a:gd name="T12" fmla="*/ 1 w 104"/>
                <a:gd name="T13" fmla="*/ 0 h 69"/>
                <a:gd name="T14" fmla="*/ 1 w 104"/>
                <a:gd name="T15" fmla="*/ 0 h 69"/>
                <a:gd name="T16" fmla="*/ 1 w 104"/>
                <a:gd name="T17" fmla="*/ 0 h 69"/>
                <a:gd name="T18" fmla="*/ 1 w 104"/>
                <a:gd name="T19" fmla="*/ 0 h 69"/>
                <a:gd name="T20" fmla="*/ 1 w 104"/>
                <a:gd name="T21" fmla="*/ 0 h 69"/>
                <a:gd name="T22" fmla="*/ 1 w 104"/>
                <a:gd name="T23" fmla="*/ 0 h 69"/>
                <a:gd name="T24" fmla="*/ 1 w 104"/>
                <a:gd name="T25" fmla="*/ 0 h 69"/>
                <a:gd name="T26" fmla="*/ 1 w 104"/>
                <a:gd name="T27" fmla="*/ 0 h 69"/>
                <a:gd name="T28" fmla="*/ 1 w 104"/>
                <a:gd name="T29" fmla="*/ 0 h 69"/>
                <a:gd name="T30" fmla="*/ 1 w 104"/>
                <a:gd name="T31" fmla="*/ 0 h 69"/>
                <a:gd name="T32" fmla="*/ 1 w 104"/>
                <a:gd name="T33" fmla="*/ 0 h 69"/>
                <a:gd name="T34" fmla="*/ 1 w 104"/>
                <a:gd name="T35" fmla="*/ 0 h 69"/>
                <a:gd name="T36" fmla="*/ 1 w 104"/>
                <a:gd name="T37" fmla="*/ 0 h 69"/>
                <a:gd name="T38" fmla="*/ 1 w 104"/>
                <a:gd name="T39" fmla="*/ 0 h 69"/>
                <a:gd name="T40" fmla="*/ 1 w 104"/>
                <a:gd name="T41" fmla="*/ 0 h 69"/>
                <a:gd name="T42" fmla="*/ 1 w 104"/>
                <a:gd name="T43" fmla="*/ 0 h 69"/>
                <a:gd name="T44" fmla="*/ 1 w 104"/>
                <a:gd name="T45" fmla="*/ 0 h 69"/>
                <a:gd name="T46" fmla="*/ 1 w 104"/>
                <a:gd name="T47" fmla="*/ 0 h 69"/>
                <a:gd name="T48" fmla="*/ 1 w 104"/>
                <a:gd name="T49" fmla="*/ 0 h 69"/>
                <a:gd name="T50" fmla="*/ 1 w 104"/>
                <a:gd name="T51" fmla="*/ 0 h 69"/>
                <a:gd name="T52" fmla="*/ 1 w 104"/>
                <a:gd name="T53" fmla="*/ 0 h 69"/>
                <a:gd name="T54" fmla="*/ 1 w 104"/>
                <a:gd name="T55" fmla="*/ 0 h 69"/>
                <a:gd name="T56" fmla="*/ 1 w 104"/>
                <a:gd name="T57" fmla="*/ 0 h 69"/>
                <a:gd name="T58" fmla="*/ 1 w 104"/>
                <a:gd name="T59" fmla="*/ 0 h 69"/>
                <a:gd name="T60" fmla="*/ 1 w 104"/>
                <a:gd name="T61" fmla="*/ 0 h 69"/>
                <a:gd name="T62" fmla="*/ 1 w 104"/>
                <a:gd name="T63" fmla="*/ 0 h 69"/>
                <a:gd name="T64" fmla="*/ 1 w 104"/>
                <a:gd name="T65" fmla="*/ 0 h 69"/>
                <a:gd name="T66" fmla="*/ 0 w 104"/>
                <a:gd name="T67" fmla="*/ 0 h 69"/>
                <a:gd name="T68" fmla="*/ 1 w 104"/>
                <a:gd name="T69" fmla="*/ 0 h 69"/>
                <a:gd name="T70" fmla="*/ 1 w 104"/>
                <a:gd name="T71" fmla="*/ 0 h 69"/>
                <a:gd name="T72" fmla="*/ 1 w 104"/>
                <a:gd name="T73" fmla="*/ 0 h 69"/>
                <a:gd name="T74" fmla="*/ 1 w 104"/>
                <a:gd name="T75" fmla="*/ 0 h 69"/>
                <a:gd name="T76" fmla="*/ 1 w 104"/>
                <a:gd name="T77" fmla="*/ 0 h 69"/>
                <a:gd name="T78" fmla="*/ 1 w 104"/>
                <a:gd name="T79" fmla="*/ 0 h 69"/>
                <a:gd name="T80" fmla="*/ 1 w 104"/>
                <a:gd name="T81" fmla="*/ 0 h 69"/>
                <a:gd name="T82" fmla="*/ 1 w 104"/>
                <a:gd name="T83" fmla="*/ 0 h 69"/>
                <a:gd name="T84" fmla="*/ 1 w 104"/>
                <a:gd name="T85" fmla="*/ 0 h 69"/>
                <a:gd name="T86" fmla="*/ 1 w 104"/>
                <a:gd name="T87" fmla="*/ 0 h 69"/>
                <a:gd name="T88" fmla="*/ 1 w 104"/>
                <a:gd name="T89" fmla="*/ 0 h 69"/>
                <a:gd name="T90" fmla="*/ 1 w 104"/>
                <a:gd name="T91" fmla="*/ 0 h 69"/>
                <a:gd name="T92" fmla="*/ 1 w 104"/>
                <a:gd name="T93" fmla="*/ 0 h 69"/>
                <a:gd name="T94" fmla="*/ 1 w 104"/>
                <a:gd name="T95" fmla="*/ 0 h 69"/>
                <a:gd name="T96" fmla="*/ 1 w 104"/>
                <a:gd name="T97" fmla="*/ 0 h 69"/>
                <a:gd name="T98" fmla="*/ 1 w 104"/>
                <a:gd name="T99" fmla="*/ 0 h 69"/>
                <a:gd name="T100" fmla="*/ 1 w 104"/>
                <a:gd name="T101" fmla="*/ 0 h 69"/>
                <a:gd name="T102" fmla="*/ 1 w 104"/>
                <a:gd name="T103" fmla="*/ 0 h 69"/>
                <a:gd name="T104" fmla="*/ 1 w 104"/>
                <a:gd name="T105" fmla="*/ 0 h 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4"/>
                <a:gd name="T160" fmla="*/ 0 h 69"/>
                <a:gd name="T161" fmla="*/ 104 w 104"/>
                <a:gd name="T162" fmla="*/ 69 h 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4" h="69">
                  <a:moveTo>
                    <a:pt x="41" y="0"/>
                  </a:moveTo>
                  <a:lnTo>
                    <a:pt x="47" y="2"/>
                  </a:lnTo>
                  <a:lnTo>
                    <a:pt x="54" y="3"/>
                  </a:lnTo>
                  <a:lnTo>
                    <a:pt x="62" y="4"/>
                  </a:lnTo>
                  <a:lnTo>
                    <a:pt x="70" y="6"/>
                  </a:lnTo>
                  <a:lnTo>
                    <a:pt x="78" y="6"/>
                  </a:lnTo>
                  <a:lnTo>
                    <a:pt x="87" y="6"/>
                  </a:lnTo>
                  <a:lnTo>
                    <a:pt x="95" y="6"/>
                  </a:lnTo>
                  <a:lnTo>
                    <a:pt x="103" y="6"/>
                  </a:lnTo>
                  <a:lnTo>
                    <a:pt x="104" y="15"/>
                  </a:lnTo>
                  <a:lnTo>
                    <a:pt x="104" y="25"/>
                  </a:lnTo>
                  <a:lnTo>
                    <a:pt x="103" y="35"/>
                  </a:lnTo>
                  <a:lnTo>
                    <a:pt x="102" y="41"/>
                  </a:lnTo>
                  <a:lnTo>
                    <a:pt x="97" y="44"/>
                  </a:lnTo>
                  <a:lnTo>
                    <a:pt x="94" y="47"/>
                  </a:lnTo>
                  <a:lnTo>
                    <a:pt x="91" y="50"/>
                  </a:lnTo>
                  <a:lnTo>
                    <a:pt x="87" y="55"/>
                  </a:lnTo>
                  <a:lnTo>
                    <a:pt x="84" y="60"/>
                  </a:lnTo>
                  <a:lnTo>
                    <a:pt x="80" y="62"/>
                  </a:lnTo>
                  <a:lnTo>
                    <a:pt x="73" y="65"/>
                  </a:lnTo>
                  <a:lnTo>
                    <a:pt x="65" y="67"/>
                  </a:lnTo>
                  <a:lnTo>
                    <a:pt x="59" y="67"/>
                  </a:lnTo>
                  <a:lnTo>
                    <a:pt x="53" y="67"/>
                  </a:lnTo>
                  <a:lnTo>
                    <a:pt x="44" y="68"/>
                  </a:lnTo>
                  <a:lnTo>
                    <a:pt x="35" y="68"/>
                  </a:lnTo>
                  <a:lnTo>
                    <a:pt x="26" y="69"/>
                  </a:lnTo>
                  <a:lnTo>
                    <a:pt x="18" y="69"/>
                  </a:lnTo>
                  <a:lnTo>
                    <a:pt x="11" y="69"/>
                  </a:lnTo>
                  <a:lnTo>
                    <a:pt x="7" y="68"/>
                  </a:lnTo>
                  <a:lnTo>
                    <a:pt x="5" y="68"/>
                  </a:lnTo>
                  <a:lnTo>
                    <a:pt x="3" y="67"/>
                  </a:lnTo>
                  <a:lnTo>
                    <a:pt x="2" y="65"/>
                  </a:lnTo>
                  <a:lnTo>
                    <a:pt x="1" y="64"/>
                  </a:lnTo>
                  <a:lnTo>
                    <a:pt x="0" y="57"/>
                  </a:lnTo>
                  <a:lnTo>
                    <a:pt x="2" y="50"/>
                  </a:lnTo>
                  <a:lnTo>
                    <a:pt x="8" y="44"/>
                  </a:lnTo>
                  <a:lnTo>
                    <a:pt x="15" y="40"/>
                  </a:lnTo>
                  <a:lnTo>
                    <a:pt x="17" y="35"/>
                  </a:lnTo>
                  <a:lnTo>
                    <a:pt x="19" y="31"/>
                  </a:lnTo>
                  <a:lnTo>
                    <a:pt x="23" y="27"/>
                  </a:lnTo>
                  <a:lnTo>
                    <a:pt x="25" y="25"/>
                  </a:lnTo>
                  <a:lnTo>
                    <a:pt x="26" y="24"/>
                  </a:lnTo>
                  <a:lnTo>
                    <a:pt x="26" y="23"/>
                  </a:lnTo>
                  <a:lnTo>
                    <a:pt x="26" y="22"/>
                  </a:lnTo>
                  <a:lnTo>
                    <a:pt x="26" y="21"/>
                  </a:lnTo>
                  <a:lnTo>
                    <a:pt x="27" y="17"/>
                  </a:lnTo>
                  <a:lnTo>
                    <a:pt x="28" y="14"/>
                  </a:lnTo>
                  <a:lnTo>
                    <a:pt x="30" y="10"/>
                  </a:lnTo>
                  <a:lnTo>
                    <a:pt x="31" y="9"/>
                  </a:lnTo>
                  <a:lnTo>
                    <a:pt x="33" y="7"/>
                  </a:lnTo>
                  <a:lnTo>
                    <a:pt x="36" y="4"/>
                  </a:lnTo>
                  <a:lnTo>
                    <a:pt x="39" y="2"/>
                  </a:lnTo>
                  <a:lnTo>
                    <a:pt x="4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3" name="Freeform 486"/>
            <p:cNvSpPr>
              <a:spLocks/>
            </p:cNvSpPr>
            <p:nvPr/>
          </p:nvSpPr>
          <p:spPr bwMode="auto">
            <a:xfrm>
              <a:off x="5486" y="3044"/>
              <a:ext cx="25" cy="83"/>
            </a:xfrm>
            <a:custGeom>
              <a:avLst/>
              <a:gdLst>
                <a:gd name="T0" fmla="*/ 1 w 49"/>
                <a:gd name="T1" fmla="*/ 1 h 166"/>
                <a:gd name="T2" fmla="*/ 1 w 49"/>
                <a:gd name="T3" fmla="*/ 1 h 166"/>
                <a:gd name="T4" fmla="*/ 1 w 49"/>
                <a:gd name="T5" fmla="*/ 1 h 166"/>
                <a:gd name="T6" fmla="*/ 1 w 49"/>
                <a:gd name="T7" fmla="*/ 1 h 166"/>
                <a:gd name="T8" fmla="*/ 0 w 49"/>
                <a:gd name="T9" fmla="*/ 1 h 166"/>
                <a:gd name="T10" fmla="*/ 1 w 49"/>
                <a:gd name="T11" fmla="*/ 1 h 166"/>
                <a:gd name="T12" fmla="*/ 1 w 49"/>
                <a:gd name="T13" fmla="*/ 1 h 166"/>
                <a:gd name="T14" fmla="*/ 1 w 49"/>
                <a:gd name="T15" fmla="*/ 1 h 166"/>
                <a:gd name="T16" fmla="*/ 1 w 49"/>
                <a:gd name="T17" fmla="*/ 1 h 166"/>
                <a:gd name="T18" fmla="*/ 1 w 49"/>
                <a:gd name="T19" fmla="*/ 1 h 166"/>
                <a:gd name="T20" fmla="*/ 1 w 49"/>
                <a:gd name="T21" fmla="*/ 1 h 166"/>
                <a:gd name="T22" fmla="*/ 1 w 49"/>
                <a:gd name="T23" fmla="*/ 1 h 166"/>
                <a:gd name="T24" fmla="*/ 1 w 49"/>
                <a:gd name="T25" fmla="*/ 1 h 166"/>
                <a:gd name="T26" fmla="*/ 1 w 49"/>
                <a:gd name="T27" fmla="*/ 1 h 166"/>
                <a:gd name="T28" fmla="*/ 1 w 49"/>
                <a:gd name="T29" fmla="*/ 1 h 166"/>
                <a:gd name="T30" fmla="*/ 1 w 49"/>
                <a:gd name="T31" fmla="*/ 1 h 166"/>
                <a:gd name="T32" fmla="*/ 1 w 49"/>
                <a:gd name="T33" fmla="*/ 1 h 166"/>
                <a:gd name="T34" fmla="*/ 1 w 49"/>
                <a:gd name="T35" fmla="*/ 1 h 166"/>
                <a:gd name="T36" fmla="*/ 1 w 49"/>
                <a:gd name="T37" fmla="*/ 1 h 166"/>
                <a:gd name="T38" fmla="*/ 1 w 49"/>
                <a:gd name="T39" fmla="*/ 1 h 166"/>
                <a:gd name="T40" fmla="*/ 1 w 49"/>
                <a:gd name="T41" fmla="*/ 1 h 166"/>
                <a:gd name="T42" fmla="*/ 1 w 49"/>
                <a:gd name="T43" fmla="*/ 1 h 166"/>
                <a:gd name="T44" fmla="*/ 1 w 49"/>
                <a:gd name="T45" fmla="*/ 1 h 166"/>
                <a:gd name="T46" fmla="*/ 1 w 49"/>
                <a:gd name="T47" fmla="*/ 1 h 166"/>
                <a:gd name="T48" fmla="*/ 1 w 49"/>
                <a:gd name="T49" fmla="*/ 1 h 166"/>
                <a:gd name="T50" fmla="*/ 1 w 49"/>
                <a:gd name="T51" fmla="*/ 1 h 166"/>
                <a:gd name="T52" fmla="*/ 1 w 49"/>
                <a:gd name="T53" fmla="*/ 1 h 166"/>
                <a:gd name="T54" fmla="*/ 1 w 49"/>
                <a:gd name="T55" fmla="*/ 1 h 166"/>
                <a:gd name="T56" fmla="*/ 1 w 49"/>
                <a:gd name="T57" fmla="*/ 1 h 166"/>
                <a:gd name="T58" fmla="*/ 1 w 49"/>
                <a:gd name="T59" fmla="*/ 1 h 166"/>
                <a:gd name="T60" fmla="*/ 1 w 49"/>
                <a:gd name="T61" fmla="*/ 1 h 166"/>
                <a:gd name="T62" fmla="*/ 1 w 49"/>
                <a:gd name="T63" fmla="*/ 1 h 166"/>
                <a:gd name="T64" fmla="*/ 1 w 49"/>
                <a:gd name="T65" fmla="*/ 1 h 166"/>
                <a:gd name="T66" fmla="*/ 1 w 49"/>
                <a:gd name="T67" fmla="*/ 1 h 166"/>
                <a:gd name="T68" fmla="*/ 1 w 49"/>
                <a:gd name="T69" fmla="*/ 1 h 166"/>
                <a:gd name="T70" fmla="*/ 1 w 49"/>
                <a:gd name="T71" fmla="*/ 1 h 166"/>
                <a:gd name="T72" fmla="*/ 1 w 49"/>
                <a:gd name="T73" fmla="*/ 1 h 166"/>
                <a:gd name="T74" fmla="*/ 1 w 49"/>
                <a:gd name="T75" fmla="*/ 1 h 166"/>
                <a:gd name="T76" fmla="*/ 1 w 49"/>
                <a:gd name="T77" fmla="*/ 1 h 166"/>
                <a:gd name="T78" fmla="*/ 1 w 49"/>
                <a:gd name="T79" fmla="*/ 1 h 166"/>
                <a:gd name="T80" fmla="*/ 1 w 49"/>
                <a:gd name="T81" fmla="*/ 1 h 166"/>
                <a:gd name="T82" fmla="*/ 1 w 49"/>
                <a:gd name="T83" fmla="*/ 1 h 166"/>
                <a:gd name="T84" fmla="*/ 1 w 49"/>
                <a:gd name="T85" fmla="*/ 1 h 166"/>
                <a:gd name="T86" fmla="*/ 1 w 49"/>
                <a:gd name="T87" fmla="*/ 1 h 166"/>
                <a:gd name="T88" fmla="*/ 1 w 49"/>
                <a:gd name="T89" fmla="*/ 0 h 166"/>
                <a:gd name="T90" fmla="*/ 1 w 49"/>
                <a:gd name="T91" fmla="*/ 1 h 166"/>
                <a:gd name="T92" fmla="*/ 1 w 49"/>
                <a:gd name="T93" fmla="*/ 1 h 166"/>
                <a:gd name="T94" fmla="*/ 1 w 49"/>
                <a:gd name="T95" fmla="*/ 1 h 166"/>
                <a:gd name="T96" fmla="*/ 1 w 49"/>
                <a:gd name="T97" fmla="*/ 1 h 166"/>
                <a:gd name="T98" fmla="*/ 1 w 49"/>
                <a:gd name="T99" fmla="*/ 1 h 166"/>
                <a:gd name="T100" fmla="*/ 1 w 49"/>
                <a:gd name="T101" fmla="*/ 1 h 166"/>
                <a:gd name="T102" fmla="*/ 1 w 49"/>
                <a:gd name="T103" fmla="*/ 1 h 166"/>
                <a:gd name="T104" fmla="*/ 1 w 49"/>
                <a:gd name="T105" fmla="*/ 1 h 166"/>
                <a:gd name="T106" fmla="*/ 1 w 49"/>
                <a:gd name="T107" fmla="*/ 1 h 166"/>
                <a:gd name="T108" fmla="*/ 1 w 49"/>
                <a:gd name="T109" fmla="*/ 1 h 166"/>
                <a:gd name="T110" fmla="*/ 1 w 49"/>
                <a:gd name="T111" fmla="*/ 1 h 166"/>
                <a:gd name="T112" fmla="*/ 1 w 49"/>
                <a:gd name="T113" fmla="*/ 1 h 1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166"/>
                <a:gd name="T173" fmla="*/ 49 w 49"/>
                <a:gd name="T174" fmla="*/ 166 h 1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166">
                  <a:moveTo>
                    <a:pt x="11" y="92"/>
                  </a:moveTo>
                  <a:lnTo>
                    <a:pt x="9" y="107"/>
                  </a:lnTo>
                  <a:lnTo>
                    <a:pt x="4" y="130"/>
                  </a:lnTo>
                  <a:lnTo>
                    <a:pt x="1" y="153"/>
                  </a:lnTo>
                  <a:lnTo>
                    <a:pt x="0" y="166"/>
                  </a:lnTo>
                  <a:lnTo>
                    <a:pt x="3" y="157"/>
                  </a:lnTo>
                  <a:lnTo>
                    <a:pt x="5" y="151"/>
                  </a:lnTo>
                  <a:lnTo>
                    <a:pt x="9" y="146"/>
                  </a:lnTo>
                  <a:lnTo>
                    <a:pt x="10" y="143"/>
                  </a:lnTo>
                  <a:lnTo>
                    <a:pt x="12" y="134"/>
                  </a:lnTo>
                  <a:lnTo>
                    <a:pt x="16" y="121"/>
                  </a:lnTo>
                  <a:lnTo>
                    <a:pt x="20" y="105"/>
                  </a:lnTo>
                  <a:lnTo>
                    <a:pt x="26" y="93"/>
                  </a:lnTo>
                  <a:lnTo>
                    <a:pt x="28" y="88"/>
                  </a:lnTo>
                  <a:lnTo>
                    <a:pt x="30" y="84"/>
                  </a:lnTo>
                  <a:lnTo>
                    <a:pt x="31" y="79"/>
                  </a:lnTo>
                  <a:lnTo>
                    <a:pt x="31" y="75"/>
                  </a:lnTo>
                  <a:lnTo>
                    <a:pt x="31" y="70"/>
                  </a:lnTo>
                  <a:lnTo>
                    <a:pt x="32" y="62"/>
                  </a:lnTo>
                  <a:lnTo>
                    <a:pt x="33" y="55"/>
                  </a:lnTo>
                  <a:lnTo>
                    <a:pt x="35" y="50"/>
                  </a:lnTo>
                  <a:lnTo>
                    <a:pt x="34" y="49"/>
                  </a:lnTo>
                  <a:lnTo>
                    <a:pt x="32" y="48"/>
                  </a:lnTo>
                  <a:lnTo>
                    <a:pt x="31" y="46"/>
                  </a:lnTo>
                  <a:lnTo>
                    <a:pt x="28" y="46"/>
                  </a:lnTo>
                  <a:lnTo>
                    <a:pt x="32" y="39"/>
                  </a:lnTo>
                  <a:lnTo>
                    <a:pt x="36" y="32"/>
                  </a:lnTo>
                  <a:lnTo>
                    <a:pt x="41" y="25"/>
                  </a:lnTo>
                  <a:lnTo>
                    <a:pt x="47" y="19"/>
                  </a:lnTo>
                  <a:lnTo>
                    <a:pt x="49" y="16"/>
                  </a:lnTo>
                  <a:lnTo>
                    <a:pt x="47" y="15"/>
                  </a:lnTo>
                  <a:lnTo>
                    <a:pt x="43" y="16"/>
                  </a:lnTo>
                  <a:lnTo>
                    <a:pt x="41" y="17"/>
                  </a:lnTo>
                  <a:lnTo>
                    <a:pt x="38" y="19"/>
                  </a:lnTo>
                  <a:lnTo>
                    <a:pt x="33" y="23"/>
                  </a:lnTo>
                  <a:lnTo>
                    <a:pt x="28" y="26"/>
                  </a:lnTo>
                  <a:lnTo>
                    <a:pt x="25" y="30"/>
                  </a:lnTo>
                  <a:lnTo>
                    <a:pt x="25" y="27"/>
                  </a:lnTo>
                  <a:lnTo>
                    <a:pt x="25" y="26"/>
                  </a:lnTo>
                  <a:lnTo>
                    <a:pt x="25" y="24"/>
                  </a:lnTo>
                  <a:lnTo>
                    <a:pt x="26" y="23"/>
                  </a:lnTo>
                  <a:lnTo>
                    <a:pt x="27" y="19"/>
                  </a:lnTo>
                  <a:lnTo>
                    <a:pt x="26" y="12"/>
                  </a:lnTo>
                  <a:lnTo>
                    <a:pt x="25" y="6"/>
                  </a:lnTo>
                  <a:lnTo>
                    <a:pt x="26" y="0"/>
                  </a:lnTo>
                  <a:lnTo>
                    <a:pt x="20" y="11"/>
                  </a:lnTo>
                  <a:lnTo>
                    <a:pt x="15" y="24"/>
                  </a:lnTo>
                  <a:lnTo>
                    <a:pt x="11" y="34"/>
                  </a:lnTo>
                  <a:lnTo>
                    <a:pt x="9" y="41"/>
                  </a:lnTo>
                  <a:lnTo>
                    <a:pt x="11" y="47"/>
                  </a:lnTo>
                  <a:lnTo>
                    <a:pt x="12" y="53"/>
                  </a:lnTo>
                  <a:lnTo>
                    <a:pt x="12" y="59"/>
                  </a:lnTo>
                  <a:lnTo>
                    <a:pt x="11" y="63"/>
                  </a:lnTo>
                  <a:lnTo>
                    <a:pt x="11" y="69"/>
                  </a:lnTo>
                  <a:lnTo>
                    <a:pt x="11" y="77"/>
                  </a:lnTo>
                  <a:lnTo>
                    <a:pt x="11" y="86"/>
                  </a:lnTo>
                  <a:lnTo>
                    <a:pt x="11" y="9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4" name="Freeform 487"/>
            <p:cNvSpPr>
              <a:spLocks/>
            </p:cNvSpPr>
            <p:nvPr/>
          </p:nvSpPr>
          <p:spPr bwMode="auto">
            <a:xfrm>
              <a:off x="5490" y="3162"/>
              <a:ext cx="5" cy="12"/>
            </a:xfrm>
            <a:custGeom>
              <a:avLst/>
              <a:gdLst>
                <a:gd name="T0" fmla="*/ 0 w 9"/>
                <a:gd name="T1" fmla="*/ 1 h 23"/>
                <a:gd name="T2" fmla="*/ 1 w 9"/>
                <a:gd name="T3" fmla="*/ 1 h 23"/>
                <a:gd name="T4" fmla="*/ 1 w 9"/>
                <a:gd name="T5" fmla="*/ 1 h 23"/>
                <a:gd name="T6" fmla="*/ 1 w 9"/>
                <a:gd name="T7" fmla="*/ 1 h 23"/>
                <a:gd name="T8" fmla="*/ 0 w 9"/>
                <a:gd name="T9" fmla="*/ 0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0 w 9"/>
                <a:gd name="T25" fmla="*/ 1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3"/>
                <a:gd name="T41" fmla="*/ 9 w 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3">
                  <a:moveTo>
                    <a:pt x="0" y="16"/>
                  </a:moveTo>
                  <a:lnTo>
                    <a:pt x="1" y="13"/>
                  </a:lnTo>
                  <a:lnTo>
                    <a:pt x="1" y="8"/>
                  </a:lnTo>
                  <a:lnTo>
                    <a:pt x="1" y="3"/>
                  </a:lnTo>
                  <a:lnTo>
                    <a:pt x="0" y="0"/>
                  </a:lnTo>
                  <a:lnTo>
                    <a:pt x="3" y="5"/>
                  </a:lnTo>
                  <a:lnTo>
                    <a:pt x="5" y="9"/>
                  </a:lnTo>
                  <a:lnTo>
                    <a:pt x="8" y="15"/>
                  </a:lnTo>
                  <a:lnTo>
                    <a:pt x="9" y="23"/>
                  </a:lnTo>
                  <a:lnTo>
                    <a:pt x="7" y="21"/>
                  </a:lnTo>
                  <a:lnTo>
                    <a:pt x="4" y="18"/>
                  </a:lnTo>
                  <a:lnTo>
                    <a:pt x="2" y="17"/>
                  </a:lnTo>
                  <a:lnTo>
                    <a:pt x="0" y="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5" name="Freeform 488"/>
            <p:cNvSpPr>
              <a:spLocks/>
            </p:cNvSpPr>
            <p:nvPr/>
          </p:nvSpPr>
          <p:spPr bwMode="auto">
            <a:xfrm>
              <a:off x="5495" y="3230"/>
              <a:ext cx="14" cy="28"/>
            </a:xfrm>
            <a:custGeom>
              <a:avLst/>
              <a:gdLst>
                <a:gd name="T0" fmla="*/ 0 w 29"/>
                <a:gd name="T1" fmla="*/ 1 h 56"/>
                <a:gd name="T2" fmla="*/ 0 w 29"/>
                <a:gd name="T3" fmla="*/ 1 h 56"/>
                <a:gd name="T4" fmla="*/ 0 w 29"/>
                <a:gd name="T5" fmla="*/ 1 h 56"/>
                <a:gd name="T6" fmla="*/ 0 w 29"/>
                <a:gd name="T7" fmla="*/ 1 h 56"/>
                <a:gd name="T8" fmla="*/ 0 w 29"/>
                <a:gd name="T9" fmla="*/ 1 h 56"/>
                <a:gd name="T10" fmla="*/ 0 w 29"/>
                <a:gd name="T11" fmla="*/ 1 h 56"/>
                <a:gd name="T12" fmla="*/ 0 w 29"/>
                <a:gd name="T13" fmla="*/ 1 h 56"/>
                <a:gd name="T14" fmla="*/ 0 w 29"/>
                <a:gd name="T15" fmla="*/ 1 h 56"/>
                <a:gd name="T16" fmla="*/ 0 w 29"/>
                <a:gd name="T17" fmla="*/ 0 h 56"/>
                <a:gd name="T18" fmla="*/ 0 w 29"/>
                <a:gd name="T19" fmla="*/ 1 h 56"/>
                <a:gd name="T20" fmla="*/ 0 w 29"/>
                <a:gd name="T21" fmla="*/ 1 h 56"/>
                <a:gd name="T22" fmla="*/ 0 w 29"/>
                <a:gd name="T23" fmla="*/ 1 h 56"/>
                <a:gd name="T24" fmla="*/ 0 w 29"/>
                <a:gd name="T25" fmla="*/ 1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56"/>
                <a:gd name="T41" fmla="*/ 29 w 29"/>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56">
                  <a:moveTo>
                    <a:pt x="29" y="56"/>
                  </a:moveTo>
                  <a:lnTo>
                    <a:pt x="19" y="53"/>
                  </a:lnTo>
                  <a:lnTo>
                    <a:pt x="13" y="48"/>
                  </a:lnTo>
                  <a:lnTo>
                    <a:pt x="6" y="46"/>
                  </a:lnTo>
                  <a:lnTo>
                    <a:pt x="2" y="43"/>
                  </a:lnTo>
                  <a:lnTo>
                    <a:pt x="2" y="35"/>
                  </a:lnTo>
                  <a:lnTo>
                    <a:pt x="1" y="25"/>
                  </a:lnTo>
                  <a:lnTo>
                    <a:pt x="0" y="12"/>
                  </a:lnTo>
                  <a:lnTo>
                    <a:pt x="0" y="0"/>
                  </a:lnTo>
                  <a:lnTo>
                    <a:pt x="5" y="15"/>
                  </a:lnTo>
                  <a:lnTo>
                    <a:pt x="13" y="32"/>
                  </a:lnTo>
                  <a:lnTo>
                    <a:pt x="21" y="47"/>
                  </a:lnTo>
                  <a:lnTo>
                    <a:pt x="29" y="5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6" name="Freeform 489"/>
            <p:cNvSpPr>
              <a:spLocks/>
            </p:cNvSpPr>
            <p:nvPr/>
          </p:nvSpPr>
          <p:spPr bwMode="auto">
            <a:xfrm>
              <a:off x="5431" y="3130"/>
              <a:ext cx="6" cy="37"/>
            </a:xfrm>
            <a:custGeom>
              <a:avLst/>
              <a:gdLst>
                <a:gd name="T0" fmla="*/ 0 w 13"/>
                <a:gd name="T1" fmla="*/ 1 h 74"/>
                <a:gd name="T2" fmla="*/ 0 w 13"/>
                <a:gd name="T3" fmla="*/ 1 h 74"/>
                <a:gd name="T4" fmla="*/ 0 w 13"/>
                <a:gd name="T5" fmla="*/ 1 h 74"/>
                <a:gd name="T6" fmla="*/ 0 w 13"/>
                <a:gd name="T7" fmla="*/ 1 h 74"/>
                <a:gd name="T8" fmla="*/ 0 w 13"/>
                <a:gd name="T9" fmla="*/ 1 h 74"/>
                <a:gd name="T10" fmla="*/ 0 w 13"/>
                <a:gd name="T11" fmla="*/ 1 h 74"/>
                <a:gd name="T12" fmla="*/ 0 w 13"/>
                <a:gd name="T13" fmla="*/ 1 h 74"/>
                <a:gd name="T14" fmla="*/ 0 w 13"/>
                <a:gd name="T15" fmla="*/ 1 h 74"/>
                <a:gd name="T16" fmla="*/ 0 w 13"/>
                <a:gd name="T17" fmla="*/ 0 h 74"/>
                <a:gd name="T18" fmla="*/ 0 w 13"/>
                <a:gd name="T19" fmla="*/ 1 h 74"/>
                <a:gd name="T20" fmla="*/ 0 w 13"/>
                <a:gd name="T21" fmla="*/ 1 h 74"/>
                <a:gd name="T22" fmla="*/ 0 w 13"/>
                <a:gd name="T23" fmla="*/ 1 h 74"/>
                <a:gd name="T24" fmla="*/ 0 w 13"/>
                <a:gd name="T25" fmla="*/ 1 h 74"/>
                <a:gd name="T26" fmla="*/ 0 w 13"/>
                <a:gd name="T27" fmla="*/ 1 h 74"/>
                <a:gd name="T28" fmla="*/ 0 w 13"/>
                <a:gd name="T29" fmla="*/ 1 h 74"/>
                <a:gd name="T30" fmla="*/ 0 w 13"/>
                <a:gd name="T31" fmla="*/ 1 h 74"/>
                <a:gd name="T32" fmla="*/ 0 w 13"/>
                <a:gd name="T33" fmla="*/ 1 h 74"/>
                <a:gd name="T34" fmla="*/ 0 w 13"/>
                <a:gd name="T35" fmla="*/ 1 h 74"/>
                <a:gd name="T36" fmla="*/ 0 w 13"/>
                <a:gd name="T37" fmla="*/ 1 h 74"/>
                <a:gd name="T38" fmla="*/ 0 w 13"/>
                <a:gd name="T39" fmla="*/ 1 h 74"/>
                <a:gd name="T40" fmla="*/ 0 w 1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74"/>
                <a:gd name="T65" fmla="*/ 13 w 1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74">
                  <a:moveTo>
                    <a:pt x="0" y="74"/>
                  </a:moveTo>
                  <a:lnTo>
                    <a:pt x="0" y="68"/>
                  </a:lnTo>
                  <a:lnTo>
                    <a:pt x="0" y="61"/>
                  </a:lnTo>
                  <a:lnTo>
                    <a:pt x="1" y="56"/>
                  </a:lnTo>
                  <a:lnTo>
                    <a:pt x="1" y="50"/>
                  </a:lnTo>
                  <a:lnTo>
                    <a:pt x="1" y="41"/>
                  </a:lnTo>
                  <a:lnTo>
                    <a:pt x="1" y="27"/>
                  </a:lnTo>
                  <a:lnTo>
                    <a:pt x="0" y="12"/>
                  </a:lnTo>
                  <a:lnTo>
                    <a:pt x="0" y="0"/>
                  </a:lnTo>
                  <a:lnTo>
                    <a:pt x="2" y="14"/>
                  </a:lnTo>
                  <a:lnTo>
                    <a:pt x="6" y="36"/>
                  </a:lnTo>
                  <a:lnTo>
                    <a:pt x="9" y="58"/>
                  </a:lnTo>
                  <a:lnTo>
                    <a:pt x="13" y="71"/>
                  </a:lnTo>
                  <a:lnTo>
                    <a:pt x="10" y="68"/>
                  </a:lnTo>
                  <a:lnTo>
                    <a:pt x="8" y="66"/>
                  </a:lnTo>
                  <a:lnTo>
                    <a:pt x="6" y="63"/>
                  </a:lnTo>
                  <a:lnTo>
                    <a:pt x="3" y="59"/>
                  </a:lnTo>
                  <a:lnTo>
                    <a:pt x="3" y="63"/>
                  </a:lnTo>
                  <a:lnTo>
                    <a:pt x="2" y="66"/>
                  </a:lnTo>
                  <a:lnTo>
                    <a:pt x="0" y="71"/>
                  </a:lnTo>
                  <a:lnTo>
                    <a:pt x="0" y="7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7" name="Freeform 490"/>
            <p:cNvSpPr>
              <a:spLocks/>
            </p:cNvSpPr>
            <p:nvPr/>
          </p:nvSpPr>
          <p:spPr bwMode="auto">
            <a:xfrm>
              <a:off x="5459" y="3223"/>
              <a:ext cx="18" cy="72"/>
            </a:xfrm>
            <a:custGeom>
              <a:avLst/>
              <a:gdLst>
                <a:gd name="T0" fmla="*/ 0 w 34"/>
                <a:gd name="T1" fmla="*/ 0 h 143"/>
                <a:gd name="T2" fmla="*/ 0 w 34"/>
                <a:gd name="T3" fmla="*/ 1 h 143"/>
                <a:gd name="T4" fmla="*/ 0 w 34"/>
                <a:gd name="T5" fmla="*/ 1 h 143"/>
                <a:gd name="T6" fmla="*/ 1 w 34"/>
                <a:gd name="T7" fmla="*/ 1 h 143"/>
                <a:gd name="T8" fmla="*/ 1 w 34"/>
                <a:gd name="T9" fmla="*/ 1 h 143"/>
                <a:gd name="T10" fmla="*/ 1 w 34"/>
                <a:gd name="T11" fmla="*/ 1 h 143"/>
                <a:gd name="T12" fmla="*/ 1 w 34"/>
                <a:gd name="T13" fmla="*/ 1 h 143"/>
                <a:gd name="T14" fmla="*/ 1 w 34"/>
                <a:gd name="T15" fmla="*/ 1 h 143"/>
                <a:gd name="T16" fmla="*/ 1 w 34"/>
                <a:gd name="T17" fmla="*/ 1 h 143"/>
                <a:gd name="T18" fmla="*/ 1 w 34"/>
                <a:gd name="T19" fmla="*/ 1 h 143"/>
                <a:gd name="T20" fmla="*/ 1 w 34"/>
                <a:gd name="T21" fmla="*/ 1 h 143"/>
                <a:gd name="T22" fmla="*/ 1 w 34"/>
                <a:gd name="T23" fmla="*/ 1 h 143"/>
                <a:gd name="T24" fmla="*/ 1 w 34"/>
                <a:gd name="T25" fmla="*/ 1 h 143"/>
                <a:gd name="T26" fmla="*/ 1 w 34"/>
                <a:gd name="T27" fmla="*/ 1 h 143"/>
                <a:gd name="T28" fmla="*/ 1 w 34"/>
                <a:gd name="T29" fmla="*/ 1 h 143"/>
                <a:gd name="T30" fmla="*/ 1 w 34"/>
                <a:gd name="T31" fmla="*/ 1 h 143"/>
                <a:gd name="T32" fmla="*/ 1 w 34"/>
                <a:gd name="T33" fmla="*/ 1 h 143"/>
                <a:gd name="T34" fmla="*/ 1 w 34"/>
                <a:gd name="T35" fmla="*/ 1 h 143"/>
                <a:gd name="T36" fmla="*/ 1 w 34"/>
                <a:gd name="T37" fmla="*/ 1 h 143"/>
                <a:gd name="T38" fmla="*/ 1 w 34"/>
                <a:gd name="T39" fmla="*/ 1 h 143"/>
                <a:gd name="T40" fmla="*/ 1 w 34"/>
                <a:gd name="T41" fmla="*/ 1 h 143"/>
                <a:gd name="T42" fmla="*/ 1 w 34"/>
                <a:gd name="T43" fmla="*/ 1 h 143"/>
                <a:gd name="T44" fmla="*/ 1 w 34"/>
                <a:gd name="T45" fmla="*/ 1 h 143"/>
                <a:gd name="T46" fmla="*/ 1 w 34"/>
                <a:gd name="T47" fmla="*/ 1 h 143"/>
                <a:gd name="T48" fmla="*/ 1 w 34"/>
                <a:gd name="T49" fmla="*/ 1 h 143"/>
                <a:gd name="T50" fmla="*/ 1 w 34"/>
                <a:gd name="T51" fmla="*/ 1 h 143"/>
                <a:gd name="T52" fmla="*/ 1 w 34"/>
                <a:gd name="T53" fmla="*/ 1 h 143"/>
                <a:gd name="T54" fmla="*/ 1 w 34"/>
                <a:gd name="T55" fmla="*/ 1 h 143"/>
                <a:gd name="T56" fmla="*/ 1 w 34"/>
                <a:gd name="T57" fmla="*/ 1 h 143"/>
                <a:gd name="T58" fmla="*/ 1 w 34"/>
                <a:gd name="T59" fmla="*/ 1 h 143"/>
                <a:gd name="T60" fmla="*/ 1 w 34"/>
                <a:gd name="T61" fmla="*/ 1 h 143"/>
                <a:gd name="T62" fmla="*/ 1 w 34"/>
                <a:gd name="T63" fmla="*/ 1 h 143"/>
                <a:gd name="T64" fmla="*/ 0 w 34"/>
                <a:gd name="T65" fmla="*/ 0 h 1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
                <a:gd name="T100" fmla="*/ 0 h 143"/>
                <a:gd name="T101" fmla="*/ 34 w 34"/>
                <a:gd name="T102" fmla="*/ 143 h 1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 h="143">
                  <a:moveTo>
                    <a:pt x="0" y="0"/>
                  </a:moveTo>
                  <a:lnTo>
                    <a:pt x="0" y="7"/>
                  </a:lnTo>
                  <a:lnTo>
                    <a:pt x="0" y="14"/>
                  </a:lnTo>
                  <a:lnTo>
                    <a:pt x="1" y="21"/>
                  </a:lnTo>
                  <a:lnTo>
                    <a:pt x="2" y="28"/>
                  </a:lnTo>
                  <a:lnTo>
                    <a:pt x="4" y="36"/>
                  </a:lnTo>
                  <a:lnTo>
                    <a:pt x="6" y="47"/>
                  </a:lnTo>
                  <a:lnTo>
                    <a:pt x="9" y="60"/>
                  </a:lnTo>
                  <a:lnTo>
                    <a:pt x="11" y="70"/>
                  </a:lnTo>
                  <a:lnTo>
                    <a:pt x="13" y="85"/>
                  </a:lnTo>
                  <a:lnTo>
                    <a:pt x="18" y="105"/>
                  </a:lnTo>
                  <a:lnTo>
                    <a:pt x="25" y="125"/>
                  </a:lnTo>
                  <a:lnTo>
                    <a:pt x="34" y="143"/>
                  </a:lnTo>
                  <a:lnTo>
                    <a:pt x="31" y="133"/>
                  </a:lnTo>
                  <a:lnTo>
                    <a:pt x="28" y="127"/>
                  </a:lnTo>
                  <a:lnTo>
                    <a:pt x="27" y="122"/>
                  </a:lnTo>
                  <a:lnTo>
                    <a:pt x="26" y="118"/>
                  </a:lnTo>
                  <a:lnTo>
                    <a:pt x="27" y="116"/>
                  </a:lnTo>
                  <a:lnTo>
                    <a:pt x="27" y="112"/>
                  </a:lnTo>
                  <a:lnTo>
                    <a:pt x="27" y="108"/>
                  </a:lnTo>
                  <a:lnTo>
                    <a:pt x="27" y="106"/>
                  </a:lnTo>
                  <a:lnTo>
                    <a:pt x="23" y="86"/>
                  </a:lnTo>
                  <a:lnTo>
                    <a:pt x="18" y="63"/>
                  </a:lnTo>
                  <a:lnTo>
                    <a:pt x="13" y="42"/>
                  </a:lnTo>
                  <a:lnTo>
                    <a:pt x="10" y="30"/>
                  </a:lnTo>
                  <a:lnTo>
                    <a:pt x="8" y="26"/>
                  </a:lnTo>
                  <a:lnTo>
                    <a:pt x="4" y="22"/>
                  </a:lnTo>
                  <a:lnTo>
                    <a:pt x="3" y="17"/>
                  </a:lnTo>
                  <a:lnTo>
                    <a:pt x="2" y="15"/>
                  </a:lnTo>
                  <a:lnTo>
                    <a:pt x="2" y="11"/>
                  </a:lnTo>
                  <a:lnTo>
                    <a:pt x="1" y="8"/>
                  </a:lnTo>
                  <a:lnTo>
                    <a:pt x="1" y="3"/>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8" name="Freeform 491"/>
            <p:cNvSpPr>
              <a:spLocks/>
            </p:cNvSpPr>
            <p:nvPr/>
          </p:nvSpPr>
          <p:spPr bwMode="auto">
            <a:xfrm>
              <a:off x="5533" y="3145"/>
              <a:ext cx="11" cy="14"/>
            </a:xfrm>
            <a:custGeom>
              <a:avLst/>
              <a:gdLst>
                <a:gd name="T0" fmla="*/ 0 w 23"/>
                <a:gd name="T1" fmla="*/ 0 h 28"/>
                <a:gd name="T2" fmla="*/ 0 w 23"/>
                <a:gd name="T3" fmla="*/ 0 h 28"/>
                <a:gd name="T4" fmla="*/ 0 w 23"/>
                <a:gd name="T5" fmla="*/ 0 h 28"/>
                <a:gd name="T6" fmla="*/ 0 w 23"/>
                <a:gd name="T7" fmla="*/ 0 h 28"/>
                <a:gd name="T8" fmla="*/ 0 w 23"/>
                <a:gd name="T9" fmla="*/ 0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1 h 28"/>
                <a:gd name="T30" fmla="*/ 0 w 23"/>
                <a:gd name="T31" fmla="*/ 1 h 28"/>
                <a:gd name="T32" fmla="*/ 0 w 23"/>
                <a:gd name="T33" fmla="*/ 0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28"/>
                <a:gd name="T53" fmla="*/ 23 w 23"/>
                <a:gd name="T54" fmla="*/ 28 h 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28">
                  <a:moveTo>
                    <a:pt x="0" y="0"/>
                  </a:moveTo>
                  <a:lnTo>
                    <a:pt x="2" y="0"/>
                  </a:lnTo>
                  <a:lnTo>
                    <a:pt x="6" y="0"/>
                  </a:lnTo>
                  <a:lnTo>
                    <a:pt x="9" y="0"/>
                  </a:lnTo>
                  <a:lnTo>
                    <a:pt x="11" y="0"/>
                  </a:lnTo>
                  <a:lnTo>
                    <a:pt x="13" y="3"/>
                  </a:lnTo>
                  <a:lnTo>
                    <a:pt x="16" y="8"/>
                  </a:lnTo>
                  <a:lnTo>
                    <a:pt x="19" y="13"/>
                  </a:lnTo>
                  <a:lnTo>
                    <a:pt x="22" y="16"/>
                  </a:lnTo>
                  <a:lnTo>
                    <a:pt x="23" y="19"/>
                  </a:lnTo>
                  <a:lnTo>
                    <a:pt x="23" y="21"/>
                  </a:lnTo>
                  <a:lnTo>
                    <a:pt x="23" y="25"/>
                  </a:lnTo>
                  <a:lnTo>
                    <a:pt x="23" y="28"/>
                  </a:lnTo>
                  <a:lnTo>
                    <a:pt x="18" y="21"/>
                  </a:lnTo>
                  <a:lnTo>
                    <a:pt x="13" y="14"/>
                  </a:lnTo>
                  <a:lnTo>
                    <a:pt x="6" y="6"/>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9" name="Freeform 492"/>
            <p:cNvSpPr>
              <a:spLocks/>
            </p:cNvSpPr>
            <p:nvPr/>
          </p:nvSpPr>
          <p:spPr bwMode="auto">
            <a:xfrm>
              <a:off x="5490" y="3112"/>
              <a:ext cx="8" cy="37"/>
            </a:xfrm>
            <a:custGeom>
              <a:avLst/>
              <a:gdLst>
                <a:gd name="T0" fmla="*/ 0 w 17"/>
                <a:gd name="T1" fmla="*/ 0 h 72"/>
                <a:gd name="T2" fmla="*/ 0 w 17"/>
                <a:gd name="T3" fmla="*/ 1 h 72"/>
                <a:gd name="T4" fmla="*/ 0 w 17"/>
                <a:gd name="T5" fmla="*/ 1 h 72"/>
                <a:gd name="T6" fmla="*/ 0 w 17"/>
                <a:gd name="T7" fmla="*/ 1 h 72"/>
                <a:gd name="T8" fmla="*/ 0 w 17"/>
                <a:gd name="T9" fmla="*/ 1 h 72"/>
                <a:gd name="T10" fmla="*/ 0 w 17"/>
                <a:gd name="T11" fmla="*/ 1 h 72"/>
                <a:gd name="T12" fmla="*/ 0 w 17"/>
                <a:gd name="T13" fmla="*/ 1 h 72"/>
                <a:gd name="T14" fmla="*/ 0 w 17"/>
                <a:gd name="T15" fmla="*/ 1 h 72"/>
                <a:gd name="T16" fmla="*/ 0 w 17"/>
                <a:gd name="T17" fmla="*/ 1 h 72"/>
                <a:gd name="T18" fmla="*/ 0 w 17"/>
                <a:gd name="T19" fmla="*/ 1 h 72"/>
                <a:gd name="T20" fmla="*/ 0 w 17"/>
                <a:gd name="T21" fmla="*/ 1 h 72"/>
                <a:gd name="T22" fmla="*/ 0 w 17"/>
                <a:gd name="T23" fmla="*/ 1 h 72"/>
                <a:gd name="T24" fmla="*/ 0 w 17"/>
                <a:gd name="T25" fmla="*/ 1 h 72"/>
                <a:gd name="T26" fmla="*/ 0 w 17"/>
                <a:gd name="T27" fmla="*/ 1 h 72"/>
                <a:gd name="T28" fmla="*/ 0 w 17"/>
                <a:gd name="T29" fmla="*/ 1 h 72"/>
                <a:gd name="T30" fmla="*/ 0 w 17"/>
                <a:gd name="T31" fmla="*/ 1 h 72"/>
                <a:gd name="T32" fmla="*/ 0 w 17"/>
                <a:gd name="T33" fmla="*/ 1 h 72"/>
                <a:gd name="T34" fmla="*/ 0 w 17"/>
                <a:gd name="T35" fmla="*/ 1 h 72"/>
                <a:gd name="T36" fmla="*/ 0 w 17"/>
                <a:gd name="T37" fmla="*/ 1 h 72"/>
                <a:gd name="T38" fmla="*/ 0 w 17"/>
                <a:gd name="T39" fmla="*/ 1 h 72"/>
                <a:gd name="T40" fmla="*/ 0 w 17"/>
                <a:gd name="T41" fmla="*/ 1 h 72"/>
                <a:gd name="T42" fmla="*/ 0 w 17"/>
                <a:gd name="T43" fmla="*/ 1 h 72"/>
                <a:gd name="T44" fmla="*/ 0 w 17"/>
                <a:gd name="T45" fmla="*/ 1 h 72"/>
                <a:gd name="T46" fmla="*/ 0 w 17"/>
                <a:gd name="T47" fmla="*/ 1 h 72"/>
                <a:gd name="T48" fmla="*/ 0 w 17"/>
                <a:gd name="T49" fmla="*/ 1 h 72"/>
                <a:gd name="T50" fmla="*/ 0 w 17"/>
                <a:gd name="T51" fmla="*/ 1 h 72"/>
                <a:gd name="T52" fmla="*/ 0 w 17"/>
                <a:gd name="T53" fmla="*/ 1 h 72"/>
                <a:gd name="T54" fmla="*/ 0 w 17"/>
                <a:gd name="T55" fmla="*/ 1 h 72"/>
                <a:gd name="T56" fmla="*/ 0 w 17"/>
                <a:gd name="T57" fmla="*/ 0 h 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
                <a:gd name="T88" fmla="*/ 0 h 72"/>
                <a:gd name="T89" fmla="*/ 17 w 17"/>
                <a:gd name="T90" fmla="*/ 72 h 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 h="72">
                  <a:moveTo>
                    <a:pt x="11" y="0"/>
                  </a:moveTo>
                  <a:lnTo>
                    <a:pt x="12" y="8"/>
                  </a:lnTo>
                  <a:lnTo>
                    <a:pt x="15" y="17"/>
                  </a:lnTo>
                  <a:lnTo>
                    <a:pt x="16" y="25"/>
                  </a:lnTo>
                  <a:lnTo>
                    <a:pt x="17" y="31"/>
                  </a:lnTo>
                  <a:lnTo>
                    <a:pt x="13" y="40"/>
                  </a:lnTo>
                  <a:lnTo>
                    <a:pt x="9" y="52"/>
                  </a:lnTo>
                  <a:lnTo>
                    <a:pt x="5" y="63"/>
                  </a:lnTo>
                  <a:lnTo>
                    <a:pt x="4" y="72"/>
                  </a:lnTo>
                  <a:lnTo>
                    <a:pt x="3" y="65"/>
                  </a:lnTo>
                  <a:lnTo>
                    <a:pt x="1" y="57"/>
                  </a:lnTo>
                  <a:lnTo>
                    <a:pt x="0" y="52"/>
                  </a:lnTo>
                  <a:lnTo>
                    <a:pt x="0" y="46"/>
                  </a:lnTo>
                  <a:lnTo>
                    <a:pt x="1" y="41"/>
                  </a:lnTo>
                  <a:lnTo>
                    <a:pt x="3" y="35"/>
                  </a:lnTo>
                  <a:lnTo>
                    <a:pt x="4" y="30"/>
                  </a:lnTo>
                  <a:lnTo>
                    <a:pt x="4" y="25"/>
                  </a:lnTo>
                  <a:lnTo>
                    <a:pt x="5" y="29"/>
                  </a:lnTo>
                  <a:lnTo>
                    <a:pt x="6" y="32"/>
                  </a:lnTo>
                  <a:lnTo>
                    <a:pt x="6" y="35"/>
                  </a:lnTo>
                  <a:lnTo>
                    <a:pt x="8" y="39"/>
                  </a:lnTo>
                  <a:lnTo>
                    <a:pt x="8" y="33"/>
                  </a:lnTo>
                  <a:lnTo>
                    <a:pt x="8" y="27"/>
                  </a:lnTo>
                  <a:lnTo>
                    <a:pt x="6" y="23"/>
                  </a:lnTo>
                  <a:lnTo>
                    <a:pt x="6" y="18"/>
                  </a:lnTo>
                  <a:lnTo>
                    <a:pt x="8" y="14"/>
                  </a:lnTo>
                  <a:lnTo>
                    <a:pt x="9" y="9"/>
                  </a:lnTo>
                  <a:lnTo>
                    <a:pt x="10" y="3"/>
                  </a:lnTo>
                  <a:lnTo>
                    <a:pt x="1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0" name="Freeform 493"/>
            <p:cNvSpPr>
              <a:spLocks/>
            </p:cNvSpPr>
            <p:nvPr/>
          </p:nvSpPr>
          <p:spPr bwMode="auto">
            <a:xfrm>
              <a:off x="5421" y="3310"/>
              <a:ext cx="22" cy="29"/>
            </a:xfrm>
            <a:custGeom>
              <a:avLst/>
              <a:gdLst>
                <a:gd name="T0" fmla="*/ 1 w 43"/>
                <a:gd name="T1" fmla="*/ 1 h 58"/>
                <a:gd name="T2" fmla="*/ 0 w 43"/>
                <a:gd name="T3" fmla="*/ 1 h 58"/>
                <a:gd name="T4" fmla="*/ 1 w 43"/>
                <a:gd name="T5" fmla="*/ 1 h 58"/>
                <a:gd name="T6" fmla="*/ 1 w 43"/>
                <a:gd name="T7" fmla="*/ 1 h 58"/>
                <a:gd name="T8" fmla="*/ 1 w 43"/>
                <a:gd name="T9" fmla="*/ 1 h 58"/>
                <a:gd name="T10" fmla="*/ 1 w 43"/>
                <a:gd name="T11" fmla="*/ 1 h 58"/>
                <a:gd name="T12" fmla="*/ 1 w 43"/>
                <a:gd name="T13" fmla="*/ 1 h 58"/>
                <a:gd name="T14" fmla="*/ 1 w 43"/>
                <a:gd name="T15" fmla="*/ 1 h 58"/>
                <a:gd name="T16" fmla="*/ 1 w 43"/>
                <a:gd name="T17" fmla="*/ 1 h 58"/>
                <a:gd name="T18" fmla="*/ 1 w 43"/>
                <a:gd name="T19" fmla="*/ 1 h 58"/>
                <a:gd name="T20" fmla="*/ 1 w 43"/>
                <a:gd name="T21" fmla="*/ 1 h 58"/>
                <a:gd name="T22" fmla="*/ 1 w 43"/>
                <a:gd name="T23" fmla="*/ 1 h 58"/>
                <a:gd name="T24" fmla="*/ 1 w 43"/>
                <a:gd name="T25" fmla="*/ 1 h 58"/>
                <a:gd name="T26" fmla="*/ 1 w 43"/>
                <a:gd name="T27" fmla="*/ 1 h 58"/>
                <a:gd name="T28" fmla="*/ 1 w 43"/>
                <a:gd name="T29" fmla="*/ 1 h 58"/>
                <a:gd name="T30" fmla="*/ 1 w 43"/>
                <a:gd name="T31" fmla="*/ 1 h 58"/>
                <a:gd name="T32" fmla="*/ 1 w 43"/>
                <a:gd name="T33" fmla="*/ 1 h 58"/>
                <a:gd name="T34" fmla="*/ 1 w 43"/>
                <a:gd name="T35" fmla="*/ 1 h 58"/>
                <a:gd name="T36" fmla="*/ 1 w 43"/>
                <a:gd name="T37" fmla="*/ 1 h 58"/>
                <a:gd name="T38" fmla="*/ 1 w 43"/>
                <a:gd name="T39" fmla="*/ 1 h 58"/>
                <a:gd name="T40" fmla="*/ 1 w 43"/>
                <a:gd name="T41" fmla="*/ 0 h 58"/>
                <a:gd name="T42" fmla="*/ 1 w 43"/>
                <a:gd name="T43" fmla="*/ 1 h 58"/>
                <a:gd name="T44" fmla="*/ 1 w 43"/>
                <a:gd name="T45" fmla="*/ 1 h 58"/>
                <a:gd name="T46" fmla="*/ 1 w 43"/>
                <a:gd name="T47" fmla="*/ 1 h 58"/>
                <a:gd name="T48" fmla="*/ 1 w 43"/>
                <a:gd name="T49" fmla="*/ 1 h 58"/>
                <a:gd name="T50" fmla="*/ 1 w 43"/>
                <a:gd name="T51" fmla="*/ 1 h 58"/>
                <a:gd name="T52" fmla="*/ 1 w 43"/>
                <a:gd name="T53" fmla="*/ 1 h 58"/>
                <a:gd name="T54" fmla="*/ 1 w 43"/>
                <a:gd name="T55" fmla="*/ 1 h 58"/>
                <a:gd name="T56" fmla="*/ 1 w 43"/>
                <a:gd name="T57" fmla="*/ 1 h 58"/>
                <a:gd name="T58" fmla="*/ 1 w 43"/>
                <a:gd name="T59" fmla="*/ 1 h 58"/>
                <a:gd name="T60" fmla="*/ 1 w 43"/>
                <a:gd name="T61" fmla="*/ 1 h 58"/>
                <a:gd name="T62" fmla="*/ 1 w 43"/>
                <a:gd name="T63" fmla="*/ 1 h 58"/>
                <a:gd name="T64" fmla="*/ 1 w 43"/>
                <a:gd name="T65" fmla="*/ 1 h 58"/>
                <a:gd name="T66" fmla="*/ 1 w 43"/>
                <a:gd name="T67" fmla="*/ 1 h 58"/>
                <a:gd name="T68" fmla="*/ 1 w 43"/>
                <a:gd name="T69" fmla="*/ 1 h 58"/>
                <a:gd name="T70" fmla="*/ 1 w 43"/>
                <a:gd name="T71" fmla="*/ 1 h 58"/>
                <a:gd name="T72" fmla="*/ 1 w 43"/>
                <a:gd name="T73" fmla="*/ 1 h 58"/>
                <a:gd name="T74" fmla="*/ 1 w 43"/>
                <a:gd name="T75" fmla="*/ 1 h 58"/>
                <a:gd name="T76" fmla="*/ 1 w 43"/>
                <a:gd name="T77" fmla="*/ 1 h 58"/>
                <a:gd name="T78" fmla="*/ 1 w 43"/>
                <a:gd name="T79" fmla="*/ 1 h 58"/>
                <a:gd name="T80" fmla="*/ 1 w 43"/>
                <a:gd name="T81" fmla="*/ 1 h 58"/>
                <a:gd name="T82" fmla="*/ 1 w 43"/>
                <a:gd name="T83" fmla="*/ 1 h 58"/>
                <a:gd name="T84" fmla="*/ 1 w 43"/>
                <a:gd name="T85" fmla="*/ 1 h 58"/>
                <a:gd name="T86" fmla="*/ 1 w 43"/>
                <a:gd name="T87" fmla="*/ 1 h 58"/>
                <a:gd name="T88" fmla="*/ 1 w 43"/>
                <a:gd name="T89" fmla="*/ 1 h 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3"/>
                <a:gd name="T136" fmla="*/ 0 h 58"/>
                <a:gd name="T137" fmla="*/ 43 w 43"/>
                <a:gd name="T138" fmla="*/ 58 h 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3" h="58">
                  <a:moveTo>
                    <a:pt x="1" y="58"/>
                  </a:moveTo>
                  <a:lnTo>
                    <a:pt x="0" y="51"/>
                  </a:lnTo>
                  <a:lnTo>
                    <a:pt x="2" y="44"/>
                  </a:lnTo>
                  <a:lnTo>
                    <a:pt x="8" y="38"/>
                  </a:lnTo>
                  <a:lnTo>
                    <a:pt x="15" y="34"/>
                  </a:lnTo>
                  <a:lnTo>
                    <a:pt x="17" y="29"/>
                  </a:lnTo>
                  <a:lnTo>
                    <a:pt x="19" y="25"/>
                  </a:lnTo>
                  <a:lnTo>
                    <a:pt x="23" y="21"/>
                  </a:lnTo>
                  <a:lnTo>
                    <a:pt x="25" y="19"/>
                  </a:lnTo>
                  <a:lnTo>
                    <a:pt x="26" y="18"/>
                  </a:lnTo>
                  <a:lnTo>
                    <a:pt x="26" y="17"/>
                  </a:lnTo>
                  <a:lnTo>
                    <a:pt x="26" y="16"/>
                  </a:lnTo>
                  <a:lnTo>
                    <a:pt x="26" y="15"/>
                  </a:lnTo>
                  <a:lnTo>
                    <a:pt x="30" y="12"/>
                  </a:lnTo>
                  <a:lnTo>
                    <a:pt x="32" y="9"/>
                  </a:lnTo>
                  <a:lnTo>
                    <a:pt x="33" y="6"/>
                  </a:lnTo>
                  <a:lnTo>
                    <a:pt x="35" y="4"/>
                  </a:lnTo>
                  <a:lnTo>
                    <a:pt x="36" y="3"/>
                  </a:lnTo>
                  <a:lnTo>
                    <a:pt x="39" y="2"/>
                  </a:lnTo>
                  <a:lnTo>
                    <a:pt x="41" y="1"/>
                  </a:lnTo>
                  <a:lnTo>
                    <a:pt x="43" y="0"/>
                  </a:lnTo>
                  <a:lnTo>
                    <a:pt x="42" y="4"/>
                  </a:lnTo>
                  <a:lnTo>
                    <a:pt x="40" y="9"/>
                  </a:lnTo>
                  <a:lnTo>
                    <a:pt x="38" y="13"/>
                  </a:lnTo>
                  <a:lnTo>
                    <a:pt x="36" y="17"/>
                  </a:lnTo>
                  <a:lnTo>
                    <a:pt x="34" y="19"/>
                  </a:lnTo>
                  <a:lnTo>
                    <a:pt x="28" y="23"/>
                  </a:lnTo>
                  <a:lnTo>
                    <a:pt x="24" y="27"/>
                  </a:lnTo>
                  <a:lnTo>
                    <a:pt x="20" y="32"/>
                  </a:lnTo>
                  <a:lnTo>
                    <a:pt x="26" y="29"/>
                  </a:lnTo>
                  <a:lnTo>
                    <a:pt x="32" y="26"/>
                  </a:lnTo>
                  <a:lnTo>
                    <a:pt x="38" y="23"/>
                  </a:lnTo>
                  <a:lnTo>
                    <a:pt x="42" y="20"/>
                  </a:lnTo>
                  <a:lnTo>
                    <a:pt x="42" y="24"/>
                  </a:lnTo>
                  <a:lnTo>
                    <a:pt x="40" y="27"/>
                  </a:lnTo>
                  <a:lnTo>
                    <a:pt x="39" y="29"/>
                  </a:lnTo>
                  <a:lnTo>
                    <a:pt x="38" y="31"/>
                  </a:lnTo>
                  <a:lnTo>
                    <a:pt x="38" y="35"/>
                  </a:lnTo>
                  <a:lnTo>
                    <a:pt x="36" y="39"/>
                  </a:lnTo>
                  <a:lnTo>
                    <a:pt x="34" y="42"/>
                  </a:lnTo>
                  <a:lnTo>
                    <a:pt x="31" y="44"/>
                  </a:lnTo>
                  <a:lnTo>
                    <a:pt x="24" y="47"/>
                  </a:lnTo>
                  <a:lnTo>
                    <a:pt x="15" y="50"/>
                  </a:lnTo>
                  <a:lnTo>
                    <a:pt x="7" y="55"/>
                  </a:lnTo>
                  <a:lnTo>
                    <a:pt x="1" y="5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1" name="Freeform 494"/>
            <p:cNvSpPr>
              <a:spLocks/>
            </p:cNvSpPr>
            <p:nvPr/>
          </p:nvSpPr>
          <p:spPr bwMode="auto">
            <a:xfrm>
              <a:off x="5448" y="3316"/>
              <a:ext cx="13" cy="12"/>
            </a:xfrm>
            <a:custGeom>
              <a:avLst/>
              <a:gdLst>
                <a:gd name="T0" fmla="*/ 1 w 25"/>
                <a:gd name="T1" fmla="*/ 1 h 24"/>
                <a:gd name="T2" fmla="*/ 1 w 25"/>
                <a:gd name="T3" fmla="*/ 1 h 24"/>
                <a:gd name="T4" fmla="*/ 1 w 25"/>
                <a:gd name="T5" fmla="*/ 1 h 24"/>
                <a:gd name="T6" fmla="*/ 1 w 25"/>
                <a:gd name="T7" fmla="*/ 1 h 24"/>
                <a:gd name="T8" fmla="*/ 1 w 25"/>
                <a:gd name="T9" fmla="*/ 1 h 24"/>
                <a:gd name="T10" fmla="*/ 1 w 25"/>
                <a:gd name="T11" fmla="*/ 1 h 24"/>
                <a:gd name="T12" fmla="*/ 1 w 25"/>
                <a:gd name="T13" fmla="*/ 1 h 24"/>
                <a:gd name="T14" fmla="*/ 1 w 25"/>
                <a:gd name="T15" fmla="*/ 1 h 24"/>
                <a:gd name="T16" fmla="*/ 0 w 25"/>
                <a:gd name="T17" fmla="*/ 1 h 24"/>
                <a:gd name="T18" fmla="*/ 0 w 25"/>
                <a:gd name="T19" fmla="*/ 1 h 24"/>
                <a:gd name="T20" fmla="*/ 0 w 25"/>
                <a:gd name="T21" fmla="*/ 1 h 24"/>
                <a:gd name="T22" fmla="*/ 0 w 25"/>
                <a:gd name="T23" fmla="*/ 1 h 24"/>
                <a:gd name="T24" fmla="*/ 1 w 25"/>
                <a:gd name="T25" fmla="*/ 0 h 24"/>
                <a:gd name="T26" fmla="*/ 1 w 25"/>
                <a:gd name="T27" fmla="*/ 0 h 24"/>
                <a:gd name="T28" fmla="*/ 1 w 25"/>
                <a:gd name="T29" fmla="*/ 0 h 24"/>
                <a:gd name="T30" fmla="*/ 1 w 25"/>
                <a:gd name="T31" fmla="*/ 1 h 24"/>
                <a:gd name="T32" fmla="*/ 1 w 25"/>
                <a:gd name="T33" fmla="*/ 1 h 24"/>
                <a:gd name="T34" fmla="*/ 1 w 25"/>
                <a:gd name="T35" fmla="*/ 1 h 24"/>
                <a:gd name="T36" fmla="*/ 1 w 25"/>
                <a:gd name="T37" fmla="*/ 1 h 24"/>
                <a:gd name="T38" fmla="*/ 1 w 25"/>
                <a:gd name="T39" fmla="*/ 1 h 24"/>
                <a:gd name="T40" fmla="*/ 1 w 25"/>
                <a:gd name="T41" fmla="*/ 1 h 24"/>
                <a:gd name="T42" fmla="*/ 1 w 25"/>
                <a:gd name="T43" fmla="*/ 1 h 24"/>
                <a:gd name="T44" fmla="*/ 1 w 25"/>
                <a:gd name="T45" fmla="*/ 1 h 24"/>
                <a:gd name="T46" fmla="*/ 1 w 25"/>
                <a:gd name="T47" fmla="*/ 1 h 24"/>
                <a:gd name="T48" fmla="*/ 1 w 25"/>
                <a:gd name="T49" fmla="*/ 1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25" y="24"/>
                  </a:moveTo>
                  <a:lnTo>
                    <a:pt x="22" y="24"/>
                  </a:lnTo>
                  <a:lnTo>
                    <a:pt x="18" y="24"/>
                  </a:lnTo>
                  <a:lnTo>
                    <a:pt x="16" y="23"/>
                  </a:lnTo>
                  <a:lnTo>
                    <a:pt x="14" y="21"/>
                  </a:lnTo>
                  <a:lnTo>
                    <a:pt x="10" y="18"/>
                  </a:lnTo>
                  <a:lnTo>
                    <a:pt x="7" y="15"/>
                  </a:lnTo>
                  <a:lnTo>
                    <a:pt x="2" y="12"/>
                  </a:lnTo>
                  <a:lnTo>
                    <a:pt x="0" y="9"/>
                  </a:lnTo>
                  <a:lnTo>
                    <a:pt x="0" y="7"/>
                  </a:lnTo>
                  <a:lnTo>
                    <a:pt x="0" y="4"/>
                  </a:lnTo>
                  <a:lnTo>
                    <a:pt x="0" y="1"/>
                  </a:lnTo>
                  <a:lnTo>
                    <a:pt x="1" y="0"/>
                  </a:lnTo>
                  <a:lnTo>
                    <a:pt x="3" y="0"/>
                  </a:lnTo>
                  <a:lnTo>
                    <a:pt x="5" y="0"/>
                  </a:lnTo>
                  <a:lnTo>
                    <a:pt x="8" y="1"/>
                  </a:lnTo>
                  <a:lnTo>
                    <a:pt x="9" y="2"/>
                  </a:lnTo>
                  <a:lnTo>
                    <a:pt x="9" y="5"/>
                  </a:lnTo>
                  <a:lnTo>
                    <a:pt x="11" y="9"/>
                  </a:lnTo>
                  <a:lnTo>
                    <a:pt x="14" y="15"/>
                  </a:lnTo>
                  <a:lnTo>
                    <a:pt x="17" y="18"/>
                  </a:lnTo>
                  <a:lnTo>
                    <a:pt x="20" y="20"/>
                  </a:lnTo>
                  <a:lnTo>
                    <a:pt x="23" y="22"/>
                  </a:lnTo>
                  <a:lnTo>
                    <a:pt x="24" y="23"/>
                  </a:lnTo>
                  <a:lnTo>
                    <a:pt x="25" y="2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2" name="Freeform 495"/>
            <p:cNvSpPr>
              <a:spLocks/>
            </p:cNvSpPr>
            <p:nvPr/>
          </p:nvSpPr>
          <p:spPr bwMode="auto">
            <a:xfrm>
              <a:off x="5517" y="3299"/>
              <a:ext cx="13" cy="9"/>
            </a:xfrm>
            <a:custGeom>
              <a:avLst/>
              <a:gdLst>
                <a:gd name="T0" fmla="*/ 1 w 25"/>
                <a:gd name="T1" fmla="*/ 1 h 18"/>
                <a:gd name="T2" fmla="*/ 1 w 25"/>
                <a:gd name="T3" fmla="*/ 1 h 18"/>
                <a:gd name="T4" fmla="*/ 1 w 25"/>
                <a:gd name="T5" fmla="*/ 1 h 18"/>
                <a:gd name="T6" fmla="*/ 1 w 25"/>
                <a:gd name="T7" fmla="*/ 1 h 18"/>
                <a:gd name="T8" fmla="*/ 1 w 25"/>
                <a:gd name="T9" fmla="*/ 1 h 18"/>
                <a:gd name="T10" fmla="*/ 1 w 25"/>
                <a:gd name="T11" fmla="*/ 1 h 18"/>
                <a:gd name="T12" fmla="*/ 1 w 25"/>
                <a:gd name="T13" fmla="*/ 1 h 18"/>
                <a:gd name="T14" fmla="*/ 1 w 25"/>
                <a:gd name="T15" fmla="*/ 1 h 18"/>
                <a:gd name="T16" fmla="*/ 1 w 25"/>
                <a:gd name="T17" fmla="*/ 1 h 18"/>
                <a:gd name="T18" fmla="*/ 1 w 25"/>
                <a:gd name="T19" fmla="*/ 1 h 18"/>
                <a:gd name="T20" fmla="*/ 1 w 25"/>
                <a:gd name="T21" fmla="*/ 1 h 18"/>
                <a:gd name="T22" fmla="*/ 1 w 25"/>
                <a:gd name="T23" fmla="*/ 1 h 18"/>
                <a:gd name="T24" fmla="*/ 0 w 25"/>
                <a:gd name="T25" fmla="*/ 1 h 18"/>
                <a:gd name="T26" fmla="*/ 1 w 25"/>
                <a:gd name="T27" fmla="*/ 1 h 18"/>
                <a:gd name="T28" fmla="*/ 1 w 25"/>
                <a:gd name="T29" fmla="*/ 1 h 18"/>
                <a:gd name="T30" fmla="*/ 1 w 25"/>
                <a:gd name="T31" fmla="*/ 1 h 18"/>
                <a:gd name="T32" fmla="*/ 1 w 25"/>
                <a:gd name="T33" fmla="*/ 0 h 18"/>
                <a:gd name="T34" fmla="*/ 1 w 25"/>
                <a:gd name="T35" fmla="*/ 1 h 18"/>
                <a:gd name="T36" fmla="*/ 1 w 25"/>
                <a:gd name="T37" fmla="*/ 1 h 18"/>
                <a:gd name="T38" fmla="*/ 1 w 25"/>
                <a:gd name="T39" fmla="*/ 1 h 18"/>
                <a:gd name="T40" fmla="*/ 1 w 25"/>
                <a:gd name="T41" fmla="*/ 1 h 18"/>
                <a:gd name="T42" fmla="*/ 1 w 25"/>
                <a:gd name="T43" fmla="*/ 1 h 18"/>
                <a:gd name="T44" fmla="*/ 1 w 25"/>
                <a:gd name="T45" fmla="*/ 1 h 18"/>
                <a:gd name="T46" fmla="*/ 1 w 25"/>
                <a:gd name="T47" fmla="*/ 1 h 18"/>
                <a:gd name="T48" fmla="*/ 1 w 25"/>
                <a:gd name="T49" fmla="*/ 1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8"/>
                <a:gd name="T77" fmla="*/ 25 w 25"/>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8">
                  <a:moveTo>
                    <a:pt x="25" y="12"/>
                  </a:moveTo>
                  <a:lnTo>
                    <a:pt x="23" y="13"/>
                  </a:lnTo>
                  <a:lnTo>
                    <a:pt x="19" y="15"/>
                  </a:lnTo>
                  <a:lnTo>
                    <a:pt x="17" y="17"/>
                  </a:lnTo>
                  <a:lnTo>
                    <a:pt x="15" y="18"/>
                  </a:lnTo>
                  <a:lnTo>
                    <a:pt x="16" y="17"/>
                  </a:lnTo>
                  <a:lnTo>
                    <a:pt x="16" y="16"/>
                  </a:lnTo>
                  <a:lnTo>
                    <a:pt x="16" y="15"/>
                  </a:lnTo>
                  <a:lnTo>
                    <a:pt x="16" y="13"/>
                  </a:lnTo>
                  <a:lnTo>
                    <a:pt x="12" y="11"/>
                  </a:lnTo>
                  <a:lnTo>
                    <a:pt x="8" y="8"/>
                  </a:lnTo>
                  <a:lnTo>
                    <a:pt x="3" y="5"/>
                  </a:lnTo>
                  <a:lnTo>
                    <a:pt x="0" y="3"/>
                  </a:lnTo>
                  <a:lnTo>
                    <a:pt x="1" y="2"/>
                  </a:lnTo>
                  <a:lnTo>
                    <a:pt x="3" y="1"/>
                  </a:lnTo>
                  <a:lnTo>
                    <a:pt x="4" y="1"/>
                  </a:lnTo>
                  <a:lnTo>
                    <a:pt x="6" y="0"/>
                  </a:lnTo>
                  <a:lnTo>
                    <a:pt x="9" y="2"/>
                  </a:lnTo>
                  <a:lnTo>
                    <a:pt x="14" y="3"/>
                  </a:lnTo>
                  <a:lnTo>
                    <a:pt x="17" y="5"/>
                  </a:lnTo>
                  <a:lnTo>
                    <a:pt x="18" y="7"/>
                  </a:lnTo>
                  <a:lnTo>
                    <a:pt x="19" y="8"/>
                  </a:lnTo>
                  <a:lnTo>
                    <a:pt x="22" y="9"/>
                  </a:lnTo>
                  <a:lnTo>
                    <a:pt x="23" y="11"/>
                  </a:lnTo>
                  <a:lnTo>
                    <a:pt x="25" y="1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3" name="Freeform 496"/>
            <p:cNvSpPr>
              <a:spLocks/>
            </p:cNvSpPr>
            <p:nvPr/>
          </p:nvSpPr>
          <p:spPr bwMode="auto">
            <a:xfrm>
              <a:off x="5497" y="3278"/>
              <a:ext cx="9" cy="38"/>
            </a:xfrm>
            <a:custGeom>
              <a:avLst/>
              <a:gdLst>
                <a:gd name="T0" fmla="*/ 0 w 19"/>
                <a:gd name="T1" fmla="*/ 0 h 77"/>
                <a:gd name="T2" fmla="*/ 0 w 19"/>
                <a:gd name="T3" fmla="*/ 0 h 77"/>
                <a:gd name="T4" fmla="*/ 0 w 19"/>
                <a:gd name="T5" fmla="*/ 0 h 77"/>
                <a:gd name="T6" fmla="*/ 0 w 19"/>
                <a:gd name="T7" fmla="*/ 0 h 77"/>
                <a:gd name="T8" fmla="*/ 0 w 19"/>
                <a:gd name="T9" fmla="*/ 0 h 77"/>
                <a:gd name="T10" fmla="*/ 0 w 19"/>
                <a:gd name="T11" fmla="*/ 0 h 77"/>
                <a:gd name="T12" fmla="*/ 0 w 19"/>
                <a:gd name="T13" fmla="*/ 0 h 77"/>
                <a:gd name="T14" fmla="*/ 0 w 19"/>
                <a:gd name="T15" fmla="*/ 0 h 77"/>
                <a:gd name="T16" fmla="*/ 0 w 19"/>
                <a:gd name="T17" fmla="*/ 0 h 77"/>
                <a:gd name="T18" fmla="*/ 0 w 19"/>
                <a:gd name="T19" fmla="*/ 0 h 77"/>
                <a:gd name="T20" fmla="*/ 0 w 19"/>
                <a:gd name="T21" fmla="*/ 0 h 77"/>
                <a:gd name="T22" fmla="*/ 0 w 19"/>
                <a:gd name="T23" fmla="*/ 0 h 77"/>
                <a:gd name="T24" fmla="*/ 0 w 19"/>
                <a:gd name="T25" fmla="*/ 0 h 77"/>
                <a:gd name="T26" fmla="*/ 0 w 19"/>
                <a:gd name="T27" fmla="*/ 0 h 77"/>
                <a:gd name="T28" fmla="*/ 0 w 19"/>
                <a:gd name="T29" fmla="*/ 0 h 77"/>
                <a:gd name="T30" fmla="*/ 0 w 19"/>
                <a:gd name="T31" fmla="*/ 0 h 77"/>
                <a:gd name="T32" fmla="*/ 0 w 19"/>
                <a:gd name="T33" fmla="*/ 0 h 77"/>
                <a:gd name="T34" fmla="*/ 0 w 19"/>
                <a:gd name="T35" fmla="*/ 0 h 77"/>
                <a:gd name="T36" fmla="*/ 0 w 19"/>
                <a:gd name="T37" fmla="*/ 0 h 77"/>
                <a:gd name="T38" fmla="*/ 0 w 19"/>
                <a:gd name="T39" fmla="*/ 0 h 77"/>
                <a:gd name="T40" fmla="*/ 0 w 19"/>
                <a:gd name="T41" fmla="*/ 0 h 77"/>
                <a:gd name="T42" fmla="*/ 0 w 19"/>
                <a:gd name="T43" fmla="*/ 0 h 77"/>
                <a:gd name="T44" fmla="*/ 0 w 19"/>
                <a:gd name="T45" fmla="*/ 0 h 77"/>
                <a:gd name="T46" fmla="*/ 0 w 19"/>
                <a:gd name="T47" fmla="*/ 0 h 77"/>
                <a:gd name="T48" fmla="*/ 0 w 19"/>
                <a:gd name="T49" fmla="*/ 0 h 77"/>
                <a:gd name="T50" fmla="*/ 0 w 19"/>
                <a:gd name="T51" fmla="*/ 0 h 77"/>
                <a:gd name="T52" fmla="*/ 0 w 19"/>
                <a:gd name="T53" fmla="*/ 0 h 77"/>
                <a:gd name="T54" fmla="*/ 0 w 19"/>
                <a:gd name="T55" fmla="*/ 0 h 77"/>
                <a:gd name="T56" fmla="*/ 0 w 19"/>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77"/>
                <a:gd name="T89" fmla="*/ 19 w 19"/>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77">
                  <a:moveTo>
                    <a:pt x="11" y="77"/>
                  </a:moveTo>
                  <a:lnTo>
                    <a:pt x="10" y="73"/>
                  </a:lnTo>
                  <a:lnTo>
                    <a:pt x="10" y="68"/>
                  </a:lnTo>
                  <a:lnTo>
                    <a:pt x="8" y="63"/>
                  </a:lnTo>
                  <a:lnTo>
                    <a:pt x="8" y="59"/>
                  </a:lnTo>
                  <a:lnTo>
                    <a:pt x="10" y="53"/>
                  </a:lnTo>
                  <a:lnTo>
                    <a:pt x="12" y="44"/>
                  </a:lnTo>
                  <a:lnTo>
                    <a:pt x="13" y="35"/>
                  </a:lnTo>
                  <a:lnTo>
                    <a:pt x="14" y="30"/>
                  </a:lnTo>
                  <a:lnTo>
                    <a:pt x="15" y="29"/>
                  </a:lnTo>
                  <a:lnTo>
                    <a:pt x="16" y="28"/>
                  </a:lnTo>
                  <a:lnTo>
                    <a:pt x="18" y="27"/>
                  </a:lnTo>
                  <a:lnTo>
                    <a:pt x="19" y="27"/>
                  </a:lnTo>
                  <a:lnTo>
                    <a:pt x="16" y="20"/>
                  </a:lnTo>
                  <a:lnTo>
                    <a:pt x="13" y="12"/>
                  </a:lnTo>
                  <a:lnTo>
                    <a:pt x="11" y="5"/>
                  </a:lnTo>
                  <a:lnTo>
                    <a:pt x="10" y="0"/>
                  </a:lnTo>
                  <a:lnTo>
                    <a:pt x="10" y="4"/>
                  </a:lnTo>
                  <a:lnTo>
                    <a:pt x="10" y="8"/>
                  </a:lnTo>
                  <a:lnTo>
                    <a:pt x="10" y="13"/>
                  </a:lnTo>
                  <a:lnTo>
                    <a:pt x="10" y="16"/>
                  </a:lnTo>
                  <a:lnTo>
                    <a:pt x="10" y="22"/>
                  </a:lnTo>
                  <a:lnTo>
                    <a:pt x="7" y="30"/>
                  </a:lnTo>
                  <a:lnTo>
                    <a:pt x="5" y="39"/>
                  </a:lnTo>
                  <a:lnTo>
                    <a:pt x="3" y="45"/>
                  </a:lnTo>
                  <a:lnTo>
                    <a:pt x="2" y="51"/>
                  </a:lnTo>
                  <a:lnTo>
                    <a:pt x="0" y="58"/>
                  </a:lnTo>
                  <a:lnTo>
                    <a:pt x="4" y="68"/>
                  </a:lnTo>
                  <a:lnTo>
                    <a:pt x="11" y="7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4" name="Freeform 497"/>
            <p:cNvSpPr>
              <a:spLocks/>
            </p:cNvSpPr>
            <p:nvPr/>
          </p:nvSpPr>
          <p:spPr bwMode="auto">
            <a:xfrm>
              <a:off x="5451" y="2672"/>
              <a:ext cx="65" cy="69"/>
            </a:xfrm>
            <a:custGeom>
              <a:avLst/>
              <a:gdLst>
                <a:gd name="T0" fmla="*/ 1 w 130"/>
                <a:gd name="T1" fmla="*/ 1 h 137"/>
                <a:gd name="T2" fmla="*/ 1 w 130"/>
                <a:gd name="T3" fmla="*/ 1 h 137"/>
                <a:gd name="T4" fmla="*/ 1 w 130"/>
                <a:gd name="T5" fmla="*/ 1 h 137"/>
                <a:gd name="T6" fmla="*/ 1 w 130"/>
                <a:gd name="T7" fmla="*/ 1 h 137"/>
                <a:gd name="T8" fmla="*/ 1 w 130"/>
                <a:gd name="T9" fmla="*/ 1 h 137"/>
                <a:gd name="T10" fmla="*/ 1 w 130"/>
                <a:gd name="T11" fmla="*/ 1 h 137"/>
                <a:gd name="T12" fmla="*/ 1 w 130"/>
                <a:gd name="T13" fmla="*/ 1 h 137"/>
                <a:gd name="T14" fmla="*/ 1 w 130"/>
                <a:gd name="T15" fmla="*/ 1 h 137"/>
                <a:gd name="T16" fmla="*/ 1 w 130"/>
                <a:gd name="T17" fmla="*/ 1 h 137"/>
                <a:gd name="T18" fmla="*/ 1 w 130"/>
                <a:gd name="T19" fmla="*/ 1 h 137"/>
                <a:gd name="T20" fmla="*/ 1 w 130"/>
                <a:gd name="T21" fmla="*/ 1 h 137"/>
                <a:gd name="T22" fmla="*/ 1 w 130"/>
                <a:gd name="T23" fmla="*/ 1 h 137"/>
                <a:gd name="T24" fmla="*/ 1 w 130"/>
                <a:gd name="T25" fmla="*/ 1 h 137"/>
                <a:gd name="T26" fmla="*/ 1 w 130"/>
                <a:gd name="T27" fmla="*/ 1 h 137"/>
                <a:gd name="T28" fmla="*/ 1 w 130"/>
                <a:gd name="T29" fmla="*/ 1 h 137"/>
                <a:gd name="T30" fmla="*/ 1 w 130"/>
                <a:gd name="T31" fmla="*/ 1 h 137"/>
                <a:gd name="T32" fmla="*/ 1 w 130"/>
                <a:gd name="T33" fmla="*/ 0 h 137"/>
                <a:gd name="T34" fmla="*/ 1 w 130"/>
                <a:gd name="T35" fmla="*/ 1 h 137"/>
                <a:gd name="T36" fmla="*/ 1 w 130"/>
                <a:gd name="T37" fmla="*/ 1 h 137"/>
                <a:gd name="T38" fmla="*/ 1 w 130"/>
                <a:gd name="T39" fmla="*/ 1 h 137"/>
                <a:gd name="T40" fmla="*/ 1 w 130"/>
                <a:gd name="T41" fmla="*/ 1 h 137"/>
                <a:gd name="T42" fmla="*/ 1 w 130"/>
                <a:gd name="T43" fmla="*/ 1 h 137"/>
                <a:gd name="T44" fmla="*/ 1 w 130"/>
                <a:gd name="T45" fmla="*/ 1 h 137"/>
                <a:gd name="T46" fmla="*/ 1 w 130"/>
                <a:gd name="T47" fmla="*/ 1 h 137"/>
                <a:gd name="T48" fmla="*/ 1 w 130"/>
                <a:gd name="T49" fmla="*/ 1 h 137"/>
                <a:gd name="T50" fmla="*/ 1 w 130"/>
                <a:gd name="T51" fmla="*/ 1 h 137"/>
                <a:gd name="T52" fmla="*/ 1 w 130"/>
                <a:gd name="T53" fmla="*/ 1 h 137"/>
                <a:gd name="T54" fmla="*/ 1 w 130"/>
                <a:gd name="T55" fmla="*/ 1 h 137"/>
                <a:gd name="T56" fmla="*/ 1 w 130"/>
                <a:gd name="T57" fmla="*/ 1 h 137"/>
                <a:gd name="T58" fmla="*/ 1 w 130"/>
                <a:gd name="T59" fmla="*/ 1 h 137"/>
                <a:gd name="T60" fmla="*/ 1 w 130"/>
                <a:gd name="T61" fmla="*/ 1 h 137"/>
                <a:gd name="T62" fmla="*/ 1 w 130"/>
                <a:gd name="T63" fmla="*/ 1 h 137"/>
                <a:gd name="T64" fmla="*/ 1 w 130"/>
                <a:gd name="T65" fmla="*/ 1 h 137"/>
                <a:gd name="T66" fmla="*/ 1 w 130"/>
                <a:gd name="T67" fmla="*/ 1 h 137"/>
                <a:gd name="T68" fmla="*/ 1 w 130"/>
                <a:gd name="T69" fmla="*/ 1 h 137"/>
                <a:gd name="T70" fmla="*/ 1 w 130"/>
                <a:gd name="T71" fmla="*/ 1 h 137"/>
                <a:gd name="T72" fmla="*/ 1 w 130"/>
                <a:gd name="T73" fmla="*/ 1 h 137"/>
                <a:gd name="T74" fmla="*/ 1 w 130"/>
                <a:gd name="T75" fmla="*/ 1 h 137"/>
                <a:gd name="T76" fmla="*/ 1 w 130"/>
                <a:gd name="T77" fmla="*/ 1 h 137"/>
                <a:gd name="T78" fmla="*/ 1 w 130"/>
                <a:gd name="T79" fmla="*/ 1 h 137"/>
                <a:gd name="T80" fmla="*/ 1 w 130"/>
                <a:gd name="T81" fmla="*/ 1 h 137"/>
                <a:gd name="T82" fmla="*/ 1 w 130"/>
                <a:gd name="T83" fmla="*/ 1 h 137"/>
                <a:gd name="T84" fmla="*/ 1 w 130"/>
                <a:gd name="T85" fmla="*/ 1 h 137"/>
                <a:gd name="T86" fmla="*/ 1 w 130"/>
                <a:gd name="T87" fmla="*/ 1 h 137"/>
                <a:gd name="T88" fmla="*/ 1 w 130"/>
                <a:gd name="T89" fmla="*/ 1 h 137"/>
                <a:gd name="T90" fmla="*/ 1 w 130"/>
                <a:gd name="T91" fmla="*/ 1 h 137"/>
                <a:gd name="T92" fmla="*/ 1 w 130"/>
                <a:gd name="T93" fmla="*/ 1 h 137"/>
                <a:gd name="T94" fmla="*/ 1 w 130"/>
                <a:gd name="T95" fmla="*/ 1 h 137"/>
                <a:gd name="T96" fmla="*/ 1 w 130"/>
                <a:gd name="T97" fmla="*/ 1 h 137"/>
                <a:gd name="T98" fmla="*/ 1 w 130"/>
                <a:gd name="T99" fmla="*/ 1 h 137"/>
                <a:gd name="T100" fmla="*/ 1 w 130"/>
                <a:gd name="T101" fmla="*/ 1 h 137"/>
                <a:gd name="T102" fmla="*/ 1 w 130"/>
                <a:gd name="T103" fmla="*/ 1 h 137"/>
                <a:gd name="T104" fmla="*/ 1 w 130"/>
                <a:gd name="T105" fmla="*/ 1 h 137"/>
                <a:gd name="T106" fmla="*/ 1 w 130"/>
                <a:gd name="T107" fmla="*/ 1 h 137"/>
                <a:gd name="T108" fmla="*/ 1 w 130"/>
                <a:gd name="T109" fmla="*/ 1 h 137"/>
                <a:gd name="T110" fmla="*/ 1 w 130"/>
                <a:gd name="T111" fmla="*/ 1 h 137"/>
                <a:gd name="T112" fmla="*/ 1 w 130"/>
                <a:gd name="T113" fmla="*/ 1 h 1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
                <a:gd name="T172" fmla="*/ 0 h 137"/>
                <a:gd name="T173" fmla="*/ 130 w 130"/>
                <a:gd name="T174" fmla="*/ 137 h 1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 h="137">
                  <a:moveTo>
                    <a:pt x="112" y="137"/>
                  </a:moveTo>
                  <a:lnTo>
                    <a:pt x="113" y="135"/>
                  </a:lnTo>
                  <a:lnTo>
                    <a:pt x="115" y="134"/>
                  </a:lnTo>
                  <a:lnTo>
                    <a:pt x="117" y="132"/>
                  </a:lnTo>
                  <a:lnTo>
                    <a:pt x="117" y="129"/>
                  </a:lnTo>
                  <a:lnTo>
                    <a:pt x="119" y="128"/>
                  </a:lnTo>
                  <a:lnTo>
                    <a:pt x="121" y="127"/>
                  </a:lnTo>
                  <a:lnTo>
                    <a:pt x="122" y="125"/>
                  </a:lnTo>
                  <a:lnTo>
                    <a:pt x="122" y="122"/>
                  </a:lnTo>
                  <a:lnTo>
                    <a:pt x="121" y="119"/>
                  </a:lnTo>
                  <a:lnTo>
                    <a:pt x="121" y="115"/>
                  </a:lnTo>
                  <a:lnTo>
                    <a:pt x="121" y="113"/>
                  </a:lnTo>
                  <a:lnTo>
                    <a:pt x="121" y="111"/>
                  </a:lnTo>
                  <a:lnTo>
                    <a:pt x="125" y="106"/>
                  </a:lnTo>
                  <a:lnTo>
                    <a:pt x="128" y="102"/>
                  </a:lnTo>
                  <a:lnTo>
                    <a:pt x="129" y="96"/>
                  </a:lnTo>
                  <a:lnTo>
                    <a:pt x="130" y="92"/>
                  </a:lnTo>
                  <a:lnTo>
                    <a:pt x="130" y="88"/>
                  </a:lnTo>
                  <a:lnTo>
                    <a:pt x="130" y="81"/>
                  </a:lnTo>
                  <a:lnTo>
                    <a:pt x="130" y="74"/>
                  </a:lnTo>
                  <a:lnTo>
                    <a:pt x="130" y="71"/>
                  </a:lnTo>
                  <a:lnTo>
                    <a:pt x="129" y="69"/>
                  </a:lnTo>
                  <a:lnTo>
                    <a:pt x="129" y="68"/>
                  </a:lnTo>
                  <a:lnTo>
                    <a:pt x="128" y="67"/>
                  </a:lnTo>
                  <a:lnTo>
                    <a:pt x="127" y="66"/>
                  </a:lnTo>
                  <a:lnTo>
                    <a:pt x="126" y="61"/>
                  </a:lnTo>
                  <a:lnTo>
                    <a:pt x="126" y="58"/>
                  </a:lnTo>
                  <a:lnTo>
                    <a:pt x="126" y="57"/>
                  </a:lnTo>
                  <a:lnTo>
                    <a:pt x="125" y="54"/>
                  </a:lnTo>
                  <a:lnTo>
                    <a:pt x="123" y="51"/>
                  </a:lnTo>
                  <a:lnTo>
                    <a:pt x="120" y="46"/>
                  </a:lnTo>
                  <a:lnTo>
                    <a:pt x="117" y="41"/>
                  </a:lnTo>
                  <a:lnTo>
                    <a:pt x="113" y="37"/>
                  </a:lnTo>
                  <a:lnTo>
                    <a:pt x="115" y="37"/>
                  </a:lnTo>
                  <a:lnTo>
                    <a:pt x="117" y="37"/>
                  </a:lnTo>
                  <a:lnTo>
                    <a:pt x="119" y="37"/>
                  </a:lnTo>
                  <a:lnTo>
                    <a:pt x="120" y="38"/>
                  </a:lnTo>
                  <a:lnTo>
                    <a:pt x="117" y="33"/>
                  </a:lnTo>
                  <a:lnTo>
                    <a:pt x="114" y="28"/>
                  </a:lnTo>
                  <a:lnTo>
                    <a:pt x="111" y="24"/>
                  </a:lnTo>
                  <a:lnTo>
                    <a:pt x="108" y="22"/>
                  </a:lnTo>
                  <a:lnTo>
                    <a:pt x="104" y="19"/>
                  </a:lnTo>
                  <a:lnTo>
                    <a:pt x="97" y="14"/>
                  </a:lnTo>
                  <a:lnTo>
                    <a:pt x="89" y="10"/>
                  </a:lnTo>
                  <a:lnTo>
                    <a:pt x="82" y="6"/>
                  </a:lnTo>
                  <a:lnTo>
                    <a:pt x="79" y="5"/>
                  </a:lnTo>
                  <a:lnTo>
                    <a:pt x="74" y="4"/>
                  </a:lnTo>
                  <a:lnTo>
                    <a:pt x="68" y="3"/>
                  </a:lnTo>
                  <a:lnTo>
                    <a:pt x="64" y="1"/>
                  </a:lnTo>
                  <a:lnTo>
                    <a:pt x="57" y="0"/>
                  </a:lnTo>
                  <a:lnTo>
                    <a:pt x="51" y="0"/>
                  </a:lnTo>
                  <a:lnTo>
                    <a:pt x="44" y="0"/>
                  </a:lnTo>
                  <a:lnTo>
                    <a:pt x="37" y="1"/>
                  </a:lnTo>
                  <a:lnTo>
                    <a:pt x="30" y="3"/>
                  </a:lnTo>
                  <a:lnTo>
                    <a:pt x="24" y="4"/>
                  </a:lnTo>
                  <a:lnTo>
                    <a:pt x="19" y="6"/>
                  </a:lnTo>
                  <a:lnTo>
                    <a:pt x="14" y="7"/>
                  </a:lnTo>
                  <a:lnTo>
                    <a:pt x="10" y="10"/>
                  </a:lnTo>
                  <a:lnTo>
                    <a:pt x="6" y="12"/>
                  </a:lnTo>
                  <a:lnTo>
                    <a:pt x="3" y="15"/>
                  </a:lnTo>
                  <a:lnTo>
                    <a:pt x="0" y="18"/>
                  </a:lnTo>
                  <a:lnTo>
                    <a:pt x="4" y="16"/>
                  </a:lnTo>
                  <a:lnTo>
                    <a:pt x="7" y="14"/>
                  </a:lnTo>
                  <a:lnTo>
                    <a:pt x="11" y="13"/>
                  </a:lnTo>
                  <a:lnTo>
                    <a:pt x="13" y="12"/>
                  </a:lnTo>
                  <a:lnTo>
                    <a:pt x="12" y="14"/>
                  </a:lnTo>
                  <a:lnTo>
                    <a:pt x="11" y="15"/>
                  </a:lnTo>
                  <a:lnTo>
                    <a:pt x="8" y="18"/>
                  </a:lnTo>
                  <a:lnTo>
                    <a:pt x="7" y="19"/>
                  </a:lnTo>
                  <a:lnTo>
                    <a:pt x="10" y="19"/>
                  </a:lnTo>
                  <a:lnTo>
                    <a:pt x="12" y="18"/>
                  </a:lnTo>
                  <a:lnTo>
                    <a:pt x="14" y="18"/>
                  </a:lnTo>
                  <a:lnTo>
                    <a:pt x="16" y="16"/>
                  </a:lnTo>
                  <a:lnTo>
                    <a:pt x="20" y="15"/>
                  </a:lnTo>
                  <a:lnTo>
                    <a:pt x="23" y="14"/>
                  </a:lnTo>
                  <a:lnTo>
                    <a:pt x="27" y="14"/>
                  </a:lnTo>
                  <a:lnTo>
                    <a:pt x="28" y="13"/>
                  </a:lnTo>
                  <a:lnTo>
                    <a:pt x="30" y="14"/>
                  </a:lnTo>
                  <a:lnTo>
                    <a:pt x="34" y="15"/>
                  </a:lnTo>
                  <a:lnTo>
                    <a:pt x="36" y="15"/>
                  </a:lnTo>
                  <a:lnTo>
                    <a:pt x="39" y="15"/>
                  </a:lnTo>
                  <a:lnTo>
                    <a:pt x="39" y="18"/>
                  </a:lnTo>
                  <a:lnTo>
                    <a:pt x="41" y="20"/>
                  </a:lnTo>
                  <a:lnTo>
                    <a:pt x="42" y="21"/>
                  </a:lnTo>
                  <a:lnTo>
                    <a:pt x="44" y="22"/>
                  </a:lnTo>
                  <a:lnTo>
                    <a:pt x="49" y="22"/>
                  </a:lnTo>
                  <a:lnTo>
                    <a:pt x="54" y="21"/>
                  </a:lnTo>
                  <a:lnTo>
                    <a:pt x="60" y="21"/>
                  </a:lnTo>
                  <a:lnTo>
                    <a:pt x="62" y="22"/>
                  </a:lnTo>
                  <a:lnTo>
                    <a:pt x="61" y="26"/>
                  </a:lnTo>
                  <a:lnTo>
                    <a:pt x="59" y="28"/>
                  </a:lnTo>
                  <a:lnTo>
                    <a:pt x="57" y="30"/>
                  </a:lnTo>
                  <a:lnTo>
                    <a:pt x="56" y="33"/>
                  </a:lnTo>
                  <a:lnTo>
                    <a:pt x="58" y="34"/>
                  </a:lnTo>
                  <a:lnTo>
                    <a:pt x="61" y="36"/>
                  </a:lnTo>
                  <a:lnTo>
                    <a:pt x="64" y="39"/>
                  </a:lnTo>
                  <a:lnTo>
                    <a:pt x="64" y="41"/>
                  </a:lnTo>
                  <a:lnTo>
                    <a:pt x="62" y="42"/>
                  </a:lnTo>
                  <a:lnTo>
                    <a:pt x="60" y="43"/>
                  </a:lnTo>
                  <a:lnTo>
                    <a:pt x="59" y="43"/>
                  </a:lnTo>
                  <a:lnTo>
                    <a:pt x="57" y="42"/>
                  </a:lnTo>
                  <a:lnTo>
                    <a:pt x="58" y="44"/>
                  </a:lnTo>
                  <a:lnTo>
                    <a:pt x="60" y="46"/>
                  </a:lnTo>
                  <a:lnTo>
                    <a:pt x="61" y="50"/>
                  </a:lnTo>
                  <a:lnTo>
                    <a:pt x="64" y="51"/>
                  </a:lnTo>
                  <a:lnTo>
                    <a:pt x="59" y="50"/>
                  </a:lnTo>
                  <a:lnTo>
                    <a:pt x="54" y="47"/>
                  </a:lnTo>
                  <a:lnTo>
                    <a:pt x="50" y="45"/>
                  </a:lnTo>
                  <a:lnTo>
                    <a:pt x="46" y="43"/>
                  </a:lnTo>
                  <a:lnTo>
                    <a:pt x="46" y="45"/>
                  </a:lnTo>
                  <a:lnTo>
                    <a:pt x="47" y="47"/>
                  </a:lnTo>
                  <a:lnTo>
                    <a:pt x="47" y="51"/>
                  </a:lnTo>
                  <a:lnTo>
                    <a:pt x="49" y="52"/>
                  </a:lnTo>
                  <a:lnTo>
                    <a:pt x="47" y="51"/>
                  </a:lnTo>
                  <a:lnTo>
                    <a:pt x="46" y="51"/>
                  </a:lnTo>
                  <a:lnTo>
                    <a:pt x="45" y="51"/>
                  </a:lnTo>
                  <a:lnTo>
                    <a:pt x="44" y="50"/>
                  </a:lnTo>
                  <a:lnTo>
                    <a:pt x="45" y="54"/>
                  </a:lnTo>
                  <a:lnTo>
                    <a:pt x="49" y="59"/>
                  </a:lnTo>
                  <a:lnTo>
                    <a:pt x="51" y="64"/>
                  </a:lnTo>
                  <a:lnTo>
                    <a:pt x="53" y="66"/>
                  </a:lnTo>
                  <a:lnTo>
                    <a:pt x="51" y="66"/>
                  </a:lnTo>
                  <a:lnTo>
                    <a:pt x="49" y="65"/>
                  </a:lnTo>
                  <a:lnTo>
                    <a:pt x="46" y="62"/>
                  </a:lnTo>
                  <a:lnTo>
                    <a:pt x="45" y="61"/>
                  </a:lnTo>
                  <a:lnTo>
                    <a:pt x="46" y="65"/>
                  </a:lnTo>
                  <a:lnTo>
                    <a:pt x="47" y="69"/>
                  </a:lnTo>
                  <a:lnTo>
                    <a:pt x="50" y="73"/>
                  </a:lnTo>
                  <a:lnTo>
                    <a:pt x="53" y="76"/>
                  </a:lnTo>
                  <a:lnTo>
                    <a:pt x="53" y="77"/>
                  </a:lnTo>
                  <a:lnTo>
                    <a:pt x="54" y="79"/>
                  </a:lnTo>
                  <a:lnTo>
                    <a:pt x="54" y="80"/>
                  </a:lnTo>
                  <a:lnTo>
                    <a:pt x="56" y="81"/>
                  </a:lnTo>
                  <a:lnTo>
                    <a:pt x="57" y="84"/>
                  </a:lnTo>
                  <a:lnTo>
                    <a:pt x="60" y="88"/>
                  </a:lnTo>
                  <a:lnTo>
                    <a:pt x="64" y="90"/>
                  </a:lnTo>
                  <a:lnTo>
                    <a:pt x="69" y="91"/>
                  </a:lnTo>
                  <a:lnTo>
                    <a:pt x="68" y="90"/>
                  </a:lnTo>
                  <a:lnTo>
                    <a:pt x="67" y="89"/>
                  </a:lnTo>
                  <a:lnTo>
                    <a:pt x="66" y="87"/>
                  </a:lnTo>
                  <a:lnTo>
                    <a:pt x="65" y="85"/>
                  </a:lnTo>
                  <a:lnTo>
                    <a:pt x="69" y="81"/>
                  </a:lnTo>
                  <a:lnTo>
                    <a:pt x="75" y="77"/>
                  </a:lnTo>
                  <a:lnTo>
                    <a:pt x="80" y="76"/>
                  </a:lnTo>
                  <a:lnTo>
                    <a:pt x="84" y="79"/>
                  </a:lnTo>
                  <a:lnTo>
                    <a:pt x="88" y="82"/>
                  </a:lnTo>
                  <a:lnTo>
                    <a:pt x="90" y="87"/>
                  </a:lnTo>
                  <a:lnTo>
                    <a:pt x="91" y="90"/>
                  </a:lnTo>
                  <a:lnTo>
                    <a:pt x="90" y="96"/>
                  </a:lnTo>
                  <a:lnTo>
                    <a:pt x="90" y="97"/>
                  </a:lnTo>
                  <a:lnTo>
                    <a:pt x="89" y="99"/>
                  </a:lnTo>
                  <a:lnTo>
                    <a:pt x="88" y="100"/>
                  </a:lnTo>
                  <a:lnTo>
                    <a:pt x="87" y="102"/>
                  </a:lnTo>
                  <a:lnTo>
                    <a:pt x="87" y="104"/>
                  </a:lnTo>
                  <a:lnTo>
                    <a:pt x="87" y="106"/>
                  </a:lnTo>
                  <a:lnTo>
                    <a:pt x="87" y="108"/>
                  </a:lnTo>
                  <a:lnTo>
                    <a:pt x="87" y="111"/>
                  </a:lnTo>
                  <a:lnTo>
                    <a:pt x="87" y="114"/>
                  </a:lnTo>
                  <a:lnTo>
                    <a:pt x="87" y="119"/>
                  </a:lnTo>
                  <a:lnTo>
                    <a:pt x="87" y="125"/>
                  </a:lnTo>
                  <a:lnTo>
                    <a:pt x="88" y="128"/>
                  </a:lnTo>
                  <a:lnTo>
                    <a:pt x="90" y="129"/>
                  </a:lnTo>
                  <a:lnTo>
                    <a:pt x="92" y="132"/>
                  </a:lnTo>
                  <a:lnTo>
                    <a:pt x="95" y="133"/>
                  </a:lnTo>
                  <a:lnTo>
                    <a:pt x="97" y="133"/>
                  </a:lnTo>
                  <a:lnTo>
                    <a:pt x="99" y="133"/>
                  </a:lnTo>
                  <a:lnTo>
                    <a:pt x="100" y="133"/>
                  </a:lnTo>
                  <a:lnTo>
                    <a:pt x="103" y="133"/>
                  </a:lnTo>
                  <a:lnTo>
                    <a:pt x="104" y="133"/>
                  </a:lnTo>
                  <a:lnTo>
                    <a:pt x="106" y="134"/>
                  </a:lnTo>
                  <a:lnTo>
                    <a:pt x="107" y="135"/>
                  </a:lnTo>
                  <a:lnTo>
                    <a:pt x="110" y="136"/>
                  </a:lnTo>
                  <a:lnTo>
                    <a:pt x="112" y="13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5" name="Freeform 498"/>
            <p:cNvSpPr>
              <a:spLocks/>
            </p:cNvSpPr>
            <p:nvPr/>
          </p:nvSpPr>
          <p:spPr bwMode="auto">
            <a:xfrm>
              <a:off x="5387" y="3032"/>
              <a:ext cx="36" cy="46"/>
            </a:xfrm>
            <a:custGeom>
              <a:avLst/>
              <a:gdLst>
                <a:gd name="T0" fmla="*/ 1 w 72"/>
                <a:gd name="T1" fmla="*/ 1 h 92"/>
                <a:gd name="T2" fmla="*/ 1 w 72"/>
                <a:gd name="T3" fmla="*/ 1 h 92"/>
                <a:gd name="T4" fmla="*/ 1 w 72"/>
                <a:gd name="T5" fmla="*/ 1 h 92"/>
                <a:gd name="T6" fmla="*/ 1 w 72"/>
                <a:gd name="T7" fmla="*/ 1 h 92"/>
                <a:gd name="T8" fmla="*/ 1 w 72"/>
                <a:gd name="T9" fmla="*/ 1 h 92"/>
                <a:gd name="T10" fmla="*/ 1 w 72"/>
                <a:gd name="T11" fmla="*/ 1 h 92"/>
                <a:gd name="T12" fmla="*/ 1 w 72"/>
                <a:gd name="T13" fmla="*/ 1 h 92"/>
                <a:gd name="T14" fmla="*/ 1 w 72"/>
                <a:gd name="T15" fmla="*/ 1 h 92"/>
                <a:gd name="T16" fmla="*/ 1 w 72"/>
                <a:gd name="T17" fmla="*/ 1 h 92"/>
                <a:gd name="T18" fmla="*/ 1 w 72"/>
                <a:gd name="T19" fmla="*/ 1 h 92"/>
                <a:gd name="T20" fmla="*/ 1 w 72"/>
                <a:gd name="T21" fmla="*/ 1 h 92"/>
                <a:gd name="T22" fmla="*/ 1 w 72"/>
                <a:gd name="T23" fmla="*/ 1 h 92"/>
                <a:gd name="T24" fmla="*/ 1 w 72"/>
                <a:gd name="T25" fmla="*/ 1 h 92"/>
                <a:gd name="T26" fmla="*/ 0 w 72"/>
                <a:gd name="T27" fmla="*/ 1 h 92"/>
                <a:gd name="T28" fmla="*/ 1 w 72"/>
                <a:gd name="T29" fmla="*/ 1 h 92"/>
                <a:gd name="T30" fmla="*/ 1 w 72"/>
                <a:gd name="T31" fmla="*/ 1 h 92"/>
                <a:gd name="T32" fmla="*/ 1 w 72"/>
                <a:gd name="T33" fmla="*/ 0 h 92"/>
                <a:gd name="T34" fmla="*/ 1 w 72"/>
                <a:gd name="T35" fmla="*/ 1 h 92"/>
                <a:gd name="T36" fmla="*/ 1 w 72"/>
                <a:gd name="T37" fmla="*/ 1 h 92"/>
                <a:gd name="T38" fmla="*/ 1 w 72"/>
                <a:gd name="T39" fmla="*/ 1 h 92"/>
                <a:gd name="T40" fmla="*/ 1 w 72"/>
                <a:gd name="T41" fmla="*/ 1 h 92"/>
                <a:gd name="T42" fmla="*/ 1 w 72"/>
                <a:gd name="T43" fmla="*/ 1 h 92"/>
                <a:gd name="T44" fmla="*/ 1 w 72"/>
                <a:gd name="T45" fmla="*/ 1 h 92"/>
                <a:gd name="T46" fmla="*/ 1 w 72"/>
                <a:gd name="T47" fmla="*/ 1 h 92"/>
                <a:gd name="T48" fmla="*/ 1 w 72"/>
                <a:gd name="T49" fmla="*/ 1 h 92"/>
                <a:gd name="T50" fmla="*/ 1 w 72"/>
                <a:gd name="T51" fmla="*/ 1 h 92"/>
                <a:gd name="T52" fmla="*/ 1 w 72"/>
                <a:gd name="T53" fmla="*/ 1 h 92"/>
                <a:gd name="T54" fmla="*/ 1 w 72"/>
                <a:gd name="T55" fmla="*/ 1 h 92"/>
                <a:gd name="T56" fmla="*/ 1 w 72"/>
                <a:gd name="T57" fmla="*/ 1 h 92"/>
                <a:gd name="T58" fmla="*/ 1 w 72"/>
                <a:gd name="T59" fmla="*/ 1 h 92"/>
                <a:gd name="T60" fmla="*/ 1 w 72"/>
                <a:gd name="T61" fmla="*/ 1 h 92"/>
                <a:gd name="T62" fmla="*/ 1 w 72"/>
                <a:gd name="T63" fmla="*/ 1 h 92"/>
                <a:gd name="T64" fmla="*/ 1 w 72"/>
                <a:gd name="T65" fmla="*/ 1 h 92"/>
                <a:gd name="T66" fmla="*/ 1 w 72"/>
                <a:gd name="T67" fmla="*/ 1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92"/>
                <a:gd name="T104" fmla="*/ 72 w 72"/>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92">
                  <a:moveTo>
                    <a:pt x="71" y="73"/>
                  </a:moveTo>
                  <a:lnTo>
                    <a:pt x="69" y="74"/>
                  </a:lnTo>
                  <a:lnTo>
                    <a:pt x="67" y="74"/>
                  </a:lnTo>
                  <a:lnTo>
                    <a:pt x="65" y="74"/>
                  </a:lnTo>
                  <a:lnTo>
                    <a:pt x="63" y="73"/>
                  </a:lnTo>
                  <a:lnTo>
                    <a:pt x="66" y="78"/>
                  </a:lnTo>
                  <a:lnTo>
                    <a:pt x="69" y="84"/>
                  </a:lnTo>
                  <a:lnTo>
                    <a:pt x="69" y="88"/>
                  </a:lnTo>
                  <a:lnTo>
                    <a:pt x="65" y="92"/>
                  </a:lnTo>
                  <a:lnTo>
                    <a:pt x="59" y="88"/>
                  </a:lnTo>
                  <a:lnTo>
                    <a:pt x="56" y="85"/>
                  </a:lnTo>
                  <a:lnTo>
                    <a:pt x="51" y="81"/>
                  </a:lnTo>
                  <a:lnTo>
                    <a:pt x="49" y="79"/>
                  </a:lnTo>
                  <a:lnTo>
                    <a:pt x="46" y="78"/>
                  </a:lnTo>
                  <a:lnTo>
                    <a:pt x="40" y="77"/>
                  </a:lnTo>
                  <a:lnTo>
                    <a:pt x="33" y="77"/>
                  </a:lnTo>
                  <a:lnTo>
                    <a:pt x="28" y="77"/>
                  </a:lnTo>
                  <a:lnTo>
                    <a:pt x="25" y="74"/>
                  </a:lnTo>
                  <a:lnTo>
                    <a:pt x="23" y="71"/>
                  </a:lnTo>
                  <a:lnTo>
                    <a:pt x="19" y="66"/>
                  </a:lnTo>
                  <a:lnTo>
                    <a:pt x="17" y="63"/>
                  </a:lnTo>
                  <a:lnTo>
                    <a:pt x="13" y="58"/>
                  </a:lnTo>
                  <a:lnTo>
                    <a:pt x="10" y="54"/>
                  </a:lnTo>
                  <a:lnTo>
                    <a:pt x="5" y="49"/>
                  </a:lnTo>
                  <a:lnTo>
                    <a:pt x="2" y="46"/>
                  </a:lnTo>
                  <a:lnTo>
                    <a:pt x="1" y="40"/>
                  </a:lnTo>
                  <a:lnTo>
                    <a:pt x="1" y="30"/>
                  </a:lnTo>
                  <a:lnTo>
                    <a:pt x="0" y="17"/>
                  </a:lnTo>
                  <a:lnTo>
                    <a:pt x="0" y="7"/>
                  </a:lnTo>
                  <a:lnTo>
                    <a:pt x="6" y="4"/>
                  </a:lnTo>
                  <a:lnTo>
                    <a:pt x="15" y="2"/>
                  </a:lnTo>
                  <a:lnTo>
                    <a:pt x="20" y="1"/>
                  </a:lnTo>
                  <a:lnTo>
                    <a:pt x="25" y="0"/>
                  </a:lnTo>
                  <a:lnTo>
                    <a:pt x="27" y="0"/>
                  </a:lnTo>
                  <a:lnTo>
                    <a:pt x="31" y="1"/>
                  </a:lnTo>
                  <a:lnTo>
                    <a:pt x="34" y="1"/>
                  </a:lnTo>
                  <a:lnTo>
                    <a:pt x="39" y="2"/>
                  </a:lnTo>
                  <a:lnTo>
                    <a:pt x="44" y="4"/>
                  </a:lnTo>
                  <a:lnTo>
                    <a:pt x="50" y="7"/>
                  </a:lnTo>
                  <a:lnTo>
                    <a:pt x="55" y="10"/>
                  </a:lnTo>
                  <a:lnTo>
                    <a:pt x="59" y="12"/>
                  </a:lnTo>
                  <a:lnTo>
                    <a:pt x="61" y="17"/>
                  </a:lnTo>
                  <a:lnTo>
                    <a:pt x="62" y="22"/>
                  </a:lnTo>
                  <a:lnTo>
                    <a:pt x="64" y="26"/>
                  </a:lnTo>
                  <a:lnTo>
                    <a:pt x="64" y="31"/>
                  </a:lnTo>
                  <a:lnTo>
                    <a:pt x="64" y="39"/>
                  </a:lnTo>
                  <a:lnTo>
                    <a:pt x="66" y="46"/>
                  </a:lnTo>
                  <a:lnTo>
                    <a:pt x="69" y="50"/>
                  </a:lnTo>
                  <a:lnTo>
                    <a:pt x="71" y="54"/>
                  </a:lnTo>
                  <a:lnTo>
                    <a:pt x="72" y="56"/>
                  </a:lnTo>
                  <a:lnTo>
                    <a:pt x="72" y="57"/>
                  </a:lnTo>
                  <a:lnTo>
                    <a:pt x="72" y="59"/>
                  </a:lnTo>
                  <a:lnTo>
                    <a:pt x="71" y="61"/>
                  </a:lnTo>
                  <a:lnTo>
                    <a:pt x="65" y="61"/>
                  </a:lnTo>
                  <a:lnTo>
                    <a:pt x="62" y="59"/>
                  </a:lnTo>
                  <a:lnTo>
                    <a:pt x="58" y="56"/>
                  </a:lnTo>
                  <a:lnTo>
                    <a:pt x="56" y="50"/>
                  </a:lnTo>
                  <a:lnTo>
                    <a:pt x="56" y="51"/>
                  </a:lnTo>
                  <a:lnTo>
                    <a:pt x="56" y="54"/>
                  </a:lnTo>
                  <a:lnTo>
                    <a:pt x="56" y="56"/>
                  </a:lnTo>
                  <a:lnTo>
                    <a:pt x="56" y="58"/>
                  </a:lnTo>
                  <a:lnTo>
                    <a:pt x="58" y="58"/>
                  </a:lnTo>
                  <a:lnTo>
                    <a:pt x="61" y="59"/>
                  </a:lnTo>
                  <a:lnTo>
                    <a:pt x="63" y="59"/>
                  </a:lnTo>
                  <a:lnTo>
                    <a:pt x="67" y="62"/>
                  </a:lnTo>
                  <a:lnTo>
                    <a:pt x="71" y="64"/>
                  </a:lnTo>
                  <a:lnTo>
                    <a:pt x="72" y="68"/>
                  </a:lnTo>
                  <a:lnTo>
                    <a:pt x="72" y="71"/>
                  </a:lnTo>
                  <a:lnTo>
                    <a:pt x="71" y="73"/>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6" name="Freeform 499"/>
            <p:cNvSpPr>
              <a:spLocks/>
            </p:cNvSpPr>
            <p:nvPr/>
          </p:nvSpPr>
          <p:spPr bwMode="auto">
            <a:xfrm>
              <a:off x="5430" y="2678"/>
              <a:ext cx="78" cy="103"/>
            </a:xfrm>
            <a:custGeom>
              <a:avLst/>
              <a:gdLst>
                <a:gd name="T0" fmla="*/ 1 w 156"/>
                <a:gd name="T1" fmla="*/ 1 h 206"/>
                <a:gd name="T2" fmla="*/ 1 w 156"/>
                <a:gd name="T3" fmla="*/ 1 h 206"/>
                <a:gd name="T4" fmla="*/ 1 w 156"/>
                <a:gd name="T5" fmla="*/ 1 h 206"/>
                <a:gd name="T6" fmla="*/ 1 w 156"/>
                <a:gd name="T7" fmla="*/ 1 h 206"/>
                <a:gd name="T8" fmla="*/ 1 w 156"/>
                <a:gd name="T9" fmla="*/ 1 h 206"/>
                <a:gd name="T10" fmla="*/ 1 w 156"/>
                <a:gd name="T11" fmla="*/ 1 h 206"/>
                <a:gd name="T12" fmla="*/ 1 w 156"/>
                <a:gd name="T13" fmla="*/ 1 h 206"/>
                <a:gd name="T14" fmla="*/ 1 w 156"/>
                <a:gd name="T15" fmla="*/ 1 h 206"/>
                <a:gd name="T16" fmla="*/ 1 w 156"/>
                <a:gd name="T17" fmla="*/ 1 h 206"/>
                <a:gd name="T18" fmla="*/ 1 w 156"/>
                <a:gd name="T19" fmla="*/ 1 h 206"/>
                <a:gd name="T20" fmla="*/ 1 w 156"/>
                <a:gd name="T21" fmla="*/ 1 h 206"/>
                <a:gd name="T22" fmla="*/ 1 w 156"/>
                <a:gd name="T23" fmla="*/ 1 h 206"/>
                <a:gd name="T24" fmla="*/ 1 w 156"/>
                <a:gd name="T25" fmla="*/ 1 h 206"/>
                <a:gd name="T26" fmla="*/ 1 w 156"/>
                <a:gd name="T27" fmla="*/ 1 h 206"/>
                <a:gd name="T28" fmla="*/ 1 w 156"/>
                <a:gd name="T29" fmla="*/ 1 h 206"/>
                <a:gd name="T30" fmla="*/ 1 w 156"/>
                <a:gd name="T31" fmla="*/ 1 h 206"/>
                <a:gd name="T32" fmla="*/ 1 w 156"/>
                <a:gd name="T33" fmla="*/ 1 h 206"/>
                <a:gd name="T34" fmla="*/ 1 w 156"/>
                <a:gd name="T35" fmla="*/ 1 h 206"/>
                <a:gd name="T36" fmla="*/ 1 w 156"/>
                <a:gd name="T37" fmla="*/ 1 h 206"/>
                <a:gd name="T38" fmla="*/ 1 w 156"/>
                <a:gd name="T39" fmla="*/ 1 h 206"/>
                <a:gd name="T40" fmla="*/ 1 w 156"/>
                <a:gd name="T41" fmla="*/ 1 h 206"/>
                <a:gd name="T42" fmla="*/ 1 w 156"/>
                <a:gd name="T43" fmla="*/ 1 h 206"/>
                <a:gd name="T44" fmla="*/ 1 w 156"/>
                <a:gd name="T45" fmla="*/ 1 h 206"/>
                <a:gd name="T46" fmla="*/ 1 w 156"/>
                <a:gd name="T47" fmla="*/ 1 h 206"/>
                <a:gd name="T48" fmla="*/ 1 w 156"/>
                <a:gd name="T49" fmla="*/ 1 h 206"/>
                <a:gd name="T50" fmla="*/ 1 w 156"/>
                <a:gd name="T51" fmla="*/ 1 h 206"/>
                <a:gd name="T52" fmla="*/ 1 w 156"/>
                <a:gd name="T53" fmla="*/ 1 h 206"/>
                <a:gd name="T54" fmla="*/ 1 w 156"/>
                <a:gd name="T55" fmla="*/ 1 h 206"/>
                <a:gd name="T56" fmla="*/ 1 w 156"/>
                <a:gd name="T57" fmla="*/ 1 h 206"/>
                <a:gd name="T58" fmla="*/ 1 w 156"/>
                <a:gd name="T59" fmla="*/ 1 h 206"/>
                <a:gd name="T60" fmla="*/ 1 w 156"/>
                <a:gd name="T61" fmla="*/ 1 h 206"/>
                <a:gd name="T62" fmla="*/ 1 w 156"/>
                <a:gd name="T63" fmla="*/ 1 h 206"/>
                <a:gd name="T64" fmla="*/ 1 w 156"/>
                <a:gd name="T65" fmla="*/ 1 h 206"/>
                <a:gd name="T66" fmla="*/ 1 w 156"/>
                <a:gd name="T67" fmla="*/ 1 h 206"/>
                <a:gd name="T68" fmla="*/ 1 w 156"/>
                <a:gd name="T69" fmla="*/ 1 h 206"/>
                <a:gd name="T70" fmla="*/ 1 w 156"/>
                <a:gd name="T71" fmla="*/ 1 h 206"/>
                <a:gd name="T72" fmla="*/ 1 w 156"/>
                <a:gd name="T73" fmla="*/ 1 h 206"/>
                <a:gd name="T74" fmla="*/ 1 w 156"/>
                <a:gd name="T75" fmla="*/ 1 h 206"/>
                <a:gd name="T76" fmla="*/ 1 w 156"/>
                <a:gd name="T77" fmla="*/ 1 h 206"/>
                <a:gd name="T78" fmla="*/ 1 w 156"/>
                <a:gd name="T79" fmla="*/ 1 h 206"/>
                <a:gd name="T80" fmla="*/ 1 w 156"/>
                <a:gd name="T81" fmla="*/ 1 h 206"/>
                <a:gd name="T82" fmla="*/ 0 w 156"/>
                <a:gd name="T83" fmla="*/ 1 h 206"/>
                <a:gd name="T84" fmla="*/ 1 w 156"/>
                <a:gd name="T85" fmla="*/ 1 h 206"/>
                <a:gd name="T86" fmla="*/ 1 w 156"/>
                <a:gd name="T87" fmla="*/ 1 h 206"/>
                <a:gd name="T88" fmla="*/ 1 w 156"/>
                <a:gd name="T89" fmla="*/ 1 h 206"/>
                <a:gd name="T90" fmla="*/ 1 w 156"/>
                <a:gd name="T91" fmla="*/ 1 h 206"/>
                <a:gd name="T92" fmla="*/ 1 w 156"/>
                <a:gd name="T93" fmla="*/ 1 h 206"/>
                <a:gd name="T94" fmla="*/ 1 w 156"/>
                <a:gd name="T95" fmla="*/ 1 h 206"/>
                <a:gd name="T96" fmla="*/ 1 w 156"/>
                <a:gd name="T97" fmla="*/ 1 h 206"/>
                <a:gd name="T98" fmla="*/ 1 w 156"/>
                <a:gd name="T99" fmla="*/ 1 h 206"/>
                <a:gd name="T100" fmla="*/ 1 w 156"/>
                <a:gd name="T101" fmla="*/ 1 h 206"/>
                <a:gd name="T102" fmla="*/ 1 w 156"/>
                <a:gd name="T103" fmla="*/ 1 h 2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206"/>
                <a:gd name="T158" fmla="*/ 156 w 156"/>
                <a:gd name="T159" fmla="*/ 206 h 2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206">
                  <a:moveTo>
                    <a:pt x="41" y="6"/>
                  </a:moveTo>
                  <a:lnTo>
                    <a:pt x="45" y="4"/>
                  </a:lnTo>
                  <a:lnTo>
                    <a:pt x="48" y="2"/>
                  </a:lnTo>
                  <a:lnTo>
                    <a:pt x="52" y="1"/>
                  </a:lnTo>
                  <a:lnTo>
                    <a:pt x="54" y="0"/>
                  </a:lnTo>
                  <a:lnTo>
                    <a:pt x="53" y="2"/>
                  </a:lnTo>
                  <a:lnTo>
                    <a:pt x="52" y="3"/>
                  </a:lnTo>
                  <a:lnTo>
                    <a:pt x="49" y="6"/>
                  </a:lnTo>
                  <a:lnTo>
                    <a:pt x="48" y="7"/>
                  </a:lnTo>
                  <a:lnTo>
                    <a:pt x="54" y="6"/>
                  </a:lnTo>
                  <a:lnTo>
                    <a:pt x="60" y="3"/>
                  </a:lnTo>
                  <a:lnTo>
                    <a:pt x="65" y="2"/>
                  </a:lnTo>
                  <a:lnTo>
                    <a:pt x="69" y="1"/>
                  </a:lnTo>
                  <a:lnTo>
                    <a:pt x="71" y="2"/>
                  </a:lnTo>
                  <a:lnTo>
                    <a:pt x="75" y="3"/>
                  </a:lnTo>
                  <a:lnTo>
                    <a:pt x="77" y="3"/>
                  </a:lnTo>
                  <a:lnTo>
                    <a:pt x="80" y="3"/>
                  </a:lnTo>
                  <a:lnTo>
                    <a:pt x="80" y="6"/>
                  </a:lnTo>
                  <a:lnTo>
                    <a:pt x="82" y="8"/>
                  </a:lnTo>
                  <a:lnTo>
                    <a:pt x="83" y="9"/>
                  </a:lnTo>
                  <a:lnTo>
                    <a:pt x="85" y="10"/>
                  </a:lnTo>
                  <a:lnTo>
                    <a:pt x="90" y="10"/>
                  </a:lnTo>
                  <a:lnTo>
                    <a:pt x="95" y="9"/>
                  </a:lnTo>
                  <a:lnTo>
                    <a:pt x="101" y="9"/>
                  </a:lnTo>
                  <a:lnTo>
                    <a:pt x="103" y="10"/>
                  </a:lnTo>
                  <a:lnTo>
                    <a:pt x="102" y="14"/>
                  </a:lnTo>
                  <a:lnTo>
                    <a:pt x="100" y="16"/>
                  </a:lnTo>
                  <a:lnTo>
                    <a:pt x="98" y="18"/>
                  </a:lnTo>
                  <a:lnTo>
                    <a:pt x="97" y="21"/>
                  </a:lnTo>
                  <a:lnTo>
                    <a:pt x="99" y="22"/>
                  </a:lnTo>
                  <a:lnTo>
                    <a:pt x="102" y="24"/>
                  </a:lnTo>
                  <a:lnTo>
                    <a:pt x="105" y="27"/>
                  </a:lnTo>
                  <a:lnTo>
                    <a:pt x="105" y="29"/>
                  </a:lnTo>
                  <a:lnTo>
                    <a:pt x="103" y="30"/>
                  </a:lnTo>
                  <a:lnTo>
                    <a:pt x="101" y="31"/>
                  </a:lnTo>
                  <a:lnTo>
                    <a:pt x="100" y="31"/>
                  </a:lnTo>
                  <a:lnTo>
                    <a:pt x="98" y="30"/>
                  </a:lnTo>
                  <a:lnTo>
                    <a:pt x="99" y="32"/>
                  </a:lnTo>
                  <a:lnTo>
                    <a:pt x="101" y="34"/>
                  </a:lnTo>
                  <a:lnTo>
                    <a:pt x="102" y="38"/>
                  </a:lnTo>
                  <a:lnTo>
                    <a:pt x="105" y="39"/>
                  </a:lnTo>
                  <a:lnTo>
                    <a:pt x="100" y="38"/>
                  </a:lnTo>
                  <a:lnTo>
                    <a:pt x="95" y="35"/>
                  </a:lnTo>
                  <a:lnTo>
                    <a:pt x="91" y="33"/>
                  </a:lnTo>
                  <a:lnTo>
                    <a:pt x="87" y="31"/>
                  </a:lnTo>
                  <a:lnTo>
                    <a:pt x="87" y="33"/>
                  </a:lnTo>
                  <a:lnTo>
                    <a:pt x="88" y="35"/>
                  </a:lnTo>
                  <a:lnTo>
                    <a:pt x="88" y="39"/>
                  </a:lnTo>
                  <a:lnTo>
                    <a:pt x="90" y="40"/>
                  </a:lnTo>
                  <a:lnTo>
                    <a:pt x="88" y="39"/>
                  </a:lnTo>
                  <a:lnTo>
                    <a:pt x="87" y="39"/>
                  </a:lnTo>
                  <a:lnTo>
                    <a:pt x="86" y="39"/>
                  </a:lnTo>
                  <a:lnTo>
                    <a:pt x="85" y="38"/>
                  </a:lnTo>
                  <a:lnTo>
                    <a:pt x="86" y="42"/>
                  </a:lnTo>
                  <a:lnTo>
                    <a:pt x="90" y="47"/>
                  </a:lnTo>
                  <a:lnTo>
                    <a:pt x="92" y="52"/>
                  </a:lnTo>
                  <a:lnTo>
                    <a:pt x="94" y="54"/>
                  </a:lnTo>
                  <a:lnTo>
                    <a:pt x="92" y="54"/>
                  </a:lnTo>
                  <a:lnTo>
                    <a:pt x="90" y="53"/>
                  </a:lnTo>
                  <a:lnTo>
                    <a:pt x="87" y="50"/>
                  </a:lnTo>
                  <a:lnTo>
                    <a:pt x="86" y="49"/>
                  </a:lnTo>
                  <a:lnTo>
                    <a:pt x="87" y="53"/>
                  </a:lnTo>
                  <a:lnTo>
                    <a:pt x="88" y="57"/>
                  </a:lnTo>
                  <a:lnTo>
                    <a:pt x="91" y="61"/>
                  </a:lnTo>
                  <a:lnTo>
                    <a:pt x="94" y="64"/>
                  </a:lnTo>
                  <a:lnTo>
                    <a:pt x="95" y="68"/>
                  </a:lnTo>
                  <a:lnTo>
                    <a:pt x="98" y="72"/>
                  </a:lnTo>
                  <a:lnTo>
                    <a:pt x="102" y="77"/>
                  </a:lnTo>
                  <a:lnTo>
                    <a:pt x="110" y="79"/>
                  </a:lnTo>
                  <a:lnTo>
                    <a:pt x="109" y="78"/>
                  </a:lnTo>
                  <a:lnTo>
                    <a:pt x="108" y="77"/>
                  </a:lnTo>
                  <a:lnTo>
                    <a:pt x="107" y="75"/>
                  </a:lnTo>
                  <a:lnTo>
                    <a:pt x="106" y="73"/>
                  </a:lnTo>
                  <a:lnTo>
                    <a:pt x="110" y="69"/>
                  </a:lnTo>
                  <a:lnTo>
                    <a:pt x="116" y="65"/>
                  </a:lnTo>
                  <a:lnTo>
                    <a:pt x="121" y="64"/>
                  </a:lnTo>
                  <a:lnTo>
                    <a:pt x="125" y="67"/>
                  </a:lnTo>
                  <a:lnTo>
                    <a:pt x="129" y="70"/>
                  </a:lnTo>
                  <a:lnTo>
                    <a:pt x="131" y="75"/>
                  </a:lnTo>
                  <a:lnTo>
                    <a:pt x="132" y="78"/>
                  </a:lnTo>
                  <a:lnTo>
                    <a:pt x="131" y="84"/>
                  </a:lnTo>
                  <a:lnTo>
                    <a:pt x="131" y="85"/>
                  </a:lnTo>
                  <a:lnTo>
                    <a:pt x="130" y="87"/>
                  </a:lnTo>
                  <a:lnTo>
                    <a:pt x="129" y="88"/>
                  </a:lnTo>
                  <a:lnTo>
                    <a:pt x="128" y="90"/>
                  </a:lnTo>
                  <a:lnTo>
                    <a:pt x="128" y="92"/>
                  </a:lnTo>
                  <a:lnTo>
                    <a:pt x="128" y="94"/>
                  </a:lnTo>
                  <a:lnTo>
                    <a:pt x="128" y="96"/>
                  </a:lnTo>
                  <a:lnTo>
                    <a:pt x="128" y="99"/>
                  </a:lnTo>
                  <a:lnTo>
                    <a:pt x="128" y="102"/>
                  </a:lnTo>
                  <a:lnTo>
                    <a:pt x="128" y="107"/>
                  </a:lnTo>
                  <a:lnTo>
                    <a:pt x="128" y="113"/>
                  </a:lnTo>
                  <a:lnTo>
                    <a:pt x="129" y="116"/>
                  </a:lnTo>
                  <a:lnTo>
                    <a:pt x="131" y="117"/>
                  </a:lnTo>
                  <a:lnTo>
                    <a:pt x="133" y="120"/>
                  </a:lnTo>
                  <a:lnTo>
                    <a:pt x="136" y="121"/>
                  </a:lnTo>
                  <a:lnTo>
                    <a:pt x="138" y="121"/>
                  </a:lnTo>
                  <a:lnTo>
                    <a:pt x="140" y="121"/>
                  </a:lnTo>
                  <a:lnTo>
                    <a:pt x="141" y="121"/>
                  </a:lnTo>
                  <a:lnTo>
                    <a:pt x="144" y="121"/>
                  </a:lnTo>
                  <a:lnTo>
                    <a:pt x="145" y="121"/>
                  </a:lnTo>
                  <a:lnTo>
                    <a:pt x="147" y="122"/>
                  </a:lnTo>
                  <a:lnTo>
                    <a:pt x="148" y="123"/>
                  </a:lnTo>
                  <a:lnTo>
                    <a:pt x="151" y="124"/>
                  </a:lnTo>
                  <a:lnTo>
                    <a:pt x="153" y="125"/>
                  </a:lnTo>
                  <a:lnTo>
                    <a:pt x="152" y="131"/>
                  </a:lnTo>
                  <a:lnTo>
                    <a:pt x="152" y="137"/>
                  </a:lnTo>
                  <a:lnTo>
                    <a:pt x="153" y="141"/>
                  </a:lnTo>
                  <a:lnTo>
                    <a:pt x="156" y="146"/>
                  </a:lnTo>
                  <a:lnTo>
                    <a:pt x="155" y="152"/>
                  </a:lnTo>
                  <a:lnTo>
                    <a:pt x="152" y="160"/>
                  </a:lnTo>
                  <a:lnTo>
                    <a:pt x="146" y="168"/>
                  </a:lnTo>
                  <a:lnTo>
                    <a:pt x="140" y="177"/>
                  </a:lnTo>
                  <a:lnTo>
                    <a:pt x="133" y="185"/>
                  </a:lnTo>
                  <a:lnTo>
                    <a:pt x="126" y="192"/>
                  </a:lnTo>
                  <a:lnTo>
                    <a:pt x="120" y="199"/>
                  </a:lnTo>
                  <a:lnTo>
                    <a:pt x="113" y="202"/>
                  </a:lnTo>
                  <a:lnTo>
                    <a:pt x="108" y="205"/>
                  </a:lnTo>
                  <a:lnTo>
                    <a:pt x="102" y="206"/>
                  </a:lnTo>
                  <a:lnTo>
                    <a:pt x="97" y="206"/>
                  </a:lnTo>
                  <a:lnTo>
                    <a:pt x="91" y="206"/>
                  </a:lnTo>
                  <a:lnTo>
                    <a:pt x="82" y="205"/>
                  </a:lnTo>
                  <a:lnTo>
                    <a:pt x="75" y="202"/>
                  </a:lnTo>
                  <a:lnTo>
                    <a:pt x="68" y="201"/>
                  </a:lnTo>
                  <a:lnTo>
                    <a:pt x="64" y="200"/>
                  </a:lnTo>
                  <a:lnTo>
                    <a:pt x="57" y="197"/>
                  </a:lnTo>
                  <a:lnTo>
                    <a:pt x="52" y="193"/>
                  </a:lnTo>
                  <a:lnTo>
                    <a:pt x="47" y="190"/>
                  </a:lnTo>
                  <a:lnTo>
                    <a:pt x="46" y="187"/>
                  </a:lnTo>
                  <a:lnTo>
                    <a:pt x="42" y="187"/>
                  </a:lnTo>
                  <a:lnTo>
                    <a:pt x="41" y="186"/>
                  </a:lnTo>
                  <a:lnTo>
                    <a:pt x="39" y="186"/>
                  </a:lnTo>
                  <a:lnTo>
                    <a:pt x="36" y="186"/>
                  </a:lnTo>
                  <a:lnTo>
                    <a:pt x="32" y="184"/>
                  </a:lnTo>
                  <a:lnTo>
                    <a:pt x="30" y="182"/>
                  </a:lnTo>
                  <a:lnTo>
                    <a:pt x="27" y="179"/>
                  </a:lnTo>
                  <a:lnTo>
                    <a:pt x="26" y="176"/>
                  </a:lnTo>
                  <a:lnTo>
                    <a:pt x="25" y="174"/>
                  </a:lnTo>
                  <a:lnTo>
                    <a:pt x="25" y="171"/>
                  </a:lnTo>
                  <a:lnTo>
                    <a:pt x="26" y="169"/>
                  </a:lnTo>
                  <a:lnTo>
                    <a:pt x="27" y="167"/>
                  </a:lnTo>
                  <a:lnTo>
                    <a:pt x="27" y="163"/>
                  </a:lnTo>
                  <a:lnTo>
                    <a:pt x="25" y="161"/>
                  </a:lnTo>
                  <a:lnTo>
                    <a:pt x="22" y="159"/>
                  </a:lnTo>
                  <a:lnTo>
                    <a:pt x="19" y="157"/>
                  </a:lnTo>
                  <a:lnTo>
                    <a:pt x="18" y="157"/>
                  </a:lnTo>
                  <a:lnTo>
                    <a:pt x="18" y="155"/>
                  </a:lnTo>
                  <a:lnTo>
                    <a:pt x="18" y="154"/>
                  </a:lnTo>
                  <a:lnTo>
                    <a:pt x="18" y="153"/>
                  </a:lnTo>
                  <a:lnTo>
                    <a:pt x="19" y="152"/>
                  </a:lnTo>
                  <a:lnTo>
                    <a:pt x="21" y="151"/>
                  </a:lnTo>
                  <a:lnTo>
                    <a:pt x="22" y="148"/>
                  </a:lnTo>
                  <a:lnTo>
                    <a:pt x="24" y="145"/>
                  </a:lnTo>
                  <a:lnTo>
                    <a:pt x="17" y="143"/>
                  </a:lnTo>
                  <a:lnTo>
                    <a:pt x="15" y="140"/>
                  </a:lnTo>
                  <a:lnTo>
                    <a:pt x="14" y="137"/>
                  </a:lnTo>
                  <a:lnTo>
                    <a:pt x="15" y="136"/>
                  </a:lnTo>
                  <a:lnTo>
                    <a:pt x="15" y="133"/>
                  </a:lnTo>
                  <a:lnTo>
                    <a:pt x="15" y="131"/>
                  </a:lnTo>
                  <a:lnTo>
                    <a:pt x="14" y="128"/>
                  </a:lnTo>
                  <a:lnTo>
                    <a:pt x="14" y="125"/>
                  </a:lnTo>
                  <a:lnTo>
                    <a:pt x="13" y="125"/>
                  </a:lnTo>
                  <a:lnTo>
                    <a:pt x="10" y="124"/>
                  </a:lnTo>
                  <a:lnTo>
                    <a:pt x="8" y="124"/>
                  </a:lnTo>
                  <a:lnTo>
                    <a:pt x="4" y="124"/>
                  </a:lnTo>
                  <a:lnTo>
                    <a:pt x="2" y="123"/>
                  </a:lnTo>
                  <a:lnTo>
                    <a:pt x="0" y="122"/>
                  </a:lnTo>
                  <a:lnTo>
                    <a:pt x="0" y="120"/>
                  </a:lnTo>
                  <a:lnTo>
                    <a:pt x="0" y="117"/>
                  </a:lnTo>
                  <a:lnTo>
                    <a:pt x="0" y="115"/>
                  </a:lnTo>
                  <a:lnTo>
                    <a:pt x="2" y="110"/>
                  </a:lnTo>
                  <a:lnTo>
                    <a:pt x="3" y="107"/>
                  </a:lnTo>
                  <a:lnTo>
                    <a:pt x="4" y="105"/>
                  </a:lnTo>
                  <a:lnTo>
                    <a:pt x="4" y="101"/>
                  </a:lnTo>
                  <a:lnTo>
                    <a:pt x="7" y="96"/>
                  </a:lnTo>
                  <a:lnTo>
                    <a:pt x="8" y="92"/>
                  </a:lnTo>
                  <a:lnTo>
                    <a:pt x="9" y="88"/>
                  </a:lnTo>
                  <a:lnTo>
                    <a:pt x="8" y="87"/>
                  </a:lnTo>
                  <a:lnTo>
                    <a:pt x="7" y="87"/>
                  </a:lnTo>
                  <a:lnTo>
                    <a:pt x="6" y="86"/>
                  </a:lnTo>
                  <a:lnTo>
                    <a:pt x="8" y="84"/>
                  </a:lnTo>
                  <a:lnTo>
                    <a:pt x="9" y="82"/>
                  </a:lnTo>
                  <a:lnTo>
                    <a:pt x="8" y="79"/>
                  </a:lnTo>
                  <a:lnTo>
                    <a:pt x="7" y="78"/>
                  </a:lnTo>
                  <a:lnTo>
                    <a:pt x="6" y="77"/>
                  </a:lnTo>
                  <a:lnTo>
                    <a:pt x="4" y="76"/>
                  </a:lnTo>
                  <a:lnTo>
                    <a:pt x="4" y="75"/>
                  </a:lnTo>
                  <a:lnTo>
                    <a:pt x="4" y="73"/>
                  </a:lnTo>
                  <a:lnTo>
                    <a:pt x="3" y="73"/>
                  </a:lnTo>
                  <a:lnTo>
                    <a:pt x="3" y="72"/>
                  </a:lnTo>
                  <a:lnTo>
                    <a:pt x="2" y="71"/>
                  </a:lnTo>
                  <a:lnTo>
                    <a:pt x="1" y="70"/>
                  </a:lnTo>
                  <a:lnTo>
                    <a:pt x="2" y="69"/>
                  </a:lnTo>
                  <a:lnTo>
                    <a:pt x="3" y="67"/>
                  </a:lnTo>
                  <a:lnTo>
                    <a:pt x="6" y="63"/>
                  </a:lnTo>
                  <a:lnTo>
                    <a:pt x="8" y="61"/>
                  </a:lnTo>
                  <a:lnTo>
                    <a:pt x="8" y="54"/>
                  </a:lnTo>
                  <a:lnTo>
                    <a:pt x="9" y="48"/>
                  </a:lnTo>
                  <a:lnTo>
                    <a:pt x="10" y="42"/>
                  </a:lnTo>
                  <a:lnTo>
                    <a:pt x="13" y="38"/>
                  </a:lnTo>
                  <a:lnTo>
                    <a:pt x="17" y="30"/>
                  </a:lnTo>
                  <a:lnTo>
                    <a:pt x="21" y="24"/>
                  </a:lnTo>
                  <a:lnTo>
                    <a:pt x="23" y="21"/>
                  </a:lnTo>
                  <a:lnTo>
                    <a:pt x="25" y="18"/>
                  </a:lnTo>
                  <a:lnTo>
                    <a:pt x="29" y="15"/>
                  </a:lnTo>
                  <a:lnTo>
                    <a:pt x="34" y="11"/>
                  </a:lnTo>
                  <a:lnTo>
                    <a:pt x="39" y="8"/>
                  </a:lnTo>
                  <a:lnTo>
                    <a:pt x="41" y="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7" name="Freeform 500"/>
            <p:cNvSpPr>
              <a:spLocks/>
            </p:cNvSpPr>
            <p:nvPr/>
          </p:nvSpPr>
          <p:spPr bwMode="auto">
            <a:xfrm>
              <a:off x="5412" y="3044"/>
              <a:ext cx="11" cy="18"/>
            </a:xfrm>
            <a:custGeom>
              <a:avLst/>
              <a:gdLst>
                <a:gd name="T0" fmla="*/ 0 w 23"/>
                <a:gd name="T1" fmla="*/ 0 h 37"/>
                <a:gd name="T2" fmla="*/ 0 w 23"/>
                <a:gd name="T3" fmla="*/ 0 h 37"/>
                <a:gd name="T4" fmla="*/ 0 w 23"/>
                <a:gd name="T5" fmla="*/ 0 h 37"/>
                <a:gd name="T6" fmla="*/ 0 w 23"/>
                <a:gd name="T7" fmla="*/ 0 h 37"/>
                <a:gd name="T8" fmla="*/ 0 w 23"/>
                <a:gd name="T9" fmla="*/ 0 h 37"/>
                <a:gd name="T10" fmla="*/ 0 w 23"/>
                <a:gd name="T11" fmla="*/ 0 h 37"/>
                <a:gd name="T12" fmla="*/ 0 w 23"/>
                <a:gd name="T13" fmla="*/ 0 h 37"/>
                <a:gd name="T14" fmla="*/ 0 w 23"/>
                <a:gd name="T15" fmla="*/ 0 h 37"/>
                <a:gd name="T16" fmla="*/ 0 w 23"/>
                <a:gd name="T17" fmla="*/ 0 h 37"/>
                <a:gd name="T18" fmla="*/ 0 w 23"/>
                <a:gd name="T19" fmla="*/ 0 h 37"/>
                <a:gd name="T20" fmla="*/ 0 w 23"/>
                <a:gd name="T21" fmla="*/ 0 h 37"/>
                <a:gd name="T22" fmla="*/ 0 w 23"/>
                <a:gd name="T23" fmla="*/ 0 h 37"/>
                <a:gd name="T24" fmla="*/ 0 w 23"/>
                <a:gd name="T25" fmla="*/ 0 h 37"/>
                <a:gd name="T26" fmla="*/ 0 w 23"/>
                <a:gd name="T27" fmla="*/ 0 h 37"/>
                <a:gd name="T28" fmla="*/ 0 w 23"/>
                <a:gd name="T29" fmla="*/ 0 h 37"/>
                <a:gd name="T30" fmla="*/ 0 w 23"/>
                <a:gd name="T31" fmla="*/ 0 h 37"/>
                <a:gd name="T32" fmla="*/ 0 w 23"/>
                <a:gd name="T33" fmla="*/ 0 h 37"/>
                <a:gd name="T34" fmla="*/ 0 w 23"/>
                <a:gd name="T35" fmla="*/ 0 h 37"/>
                <a:gd name="T36" fmla="*/ 0 w 23"/>
                <a:gd name="T37" fmla="*/ 0 h 37"/>
                <a:gd name="T38" fmla="*/ 0 w 23"/>
                <a:gd name="T39" fmla="*/ 0 h 37"/>
                <a:gd name="T40" fmla="*/ 0 w 23"/>
                <a:gd name="T41" fmla="*/ 0 h 37"/>
                <a:gd name="T42" fmla="*/ 0 w 23"/>
                <a:gd name="T43" fmla="*/ 0 h 37"/>
                <a:gd name="T44" fmla="*/ 0 w 23"/>
                <a:gd name="T45" fmla="*/ 0 h 37"/>
                <a:gd name="T46" fmla="*/ 0 w 23"/>
                <a:gd name="T47" fmla="*/ 0 h 37"/>
                <a:gd name="T48" fmla="*/ 0 w 23"/>
                <a:gd name="T49" fmla="*/ 0 h 37"/>
                <a:gd name="T50" fmla="*/ 0 w 23"/>
                <a:gd name="T51" fmla="*/ 0 h 37"/>
                <a:gd name="T52" fmla="*/ 0 w 23"/>
                <a:gd name="T53" fmla="*/ 0 h 37"/>
                <a:gd name="T54" fmla="*/ 0 w 23"/>
                <a:gd name="T55" fmla="*/ 0 h 37"/>
                <a:gd name="T56" fmla="*/ 0 w 23"/>
                <a:gd name="T57" fmla="*/ 0 h 37"/>
                <a:gd name="T58" fmla="*/ 0 w 23"/>
                <a:gd name="T59" fmla="*/ 0 h 37"/>
                <a:gd name="T60" fmla="*/ 0 w 23"/>
                <a:gd name="T61" fmla="*/ 0 h 37"/>
                <a:gd name="T62" fmla="*/ 0 w 23"/>
                <a:gd name="T63" fmla="*/ 0 h 37"/>
                <a:gd name="T64" fmla="*/ 0 w 23"/>
                <a:gd name="T65" fmla="*/ 0 h 37"/>
                <a:gd name="T66" fmla="*/ 0 w 23"/>
                <a:gd name="T67" fmla="*/ 0 h 37"/>
                <a:gd name="T68" fmla="*/ 0 w 23"/>
                <a:gd name="T69" fmla="*/ 0 h 37"/>
                <a:gd name="T70" fmla="*/ 0 w 23"/>
                <a:gd name="T71" fmla="*/ 0 h 37"/>
                <a:gd name="T72" fmla="*/ 0 w 23"/>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
                <a:gd name="T112" fmla="*/ 0 h 37"/>
                <a:gd name="T113" fmla="*/ 23 w 23"/>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 h="37">
                  <a:moveTo>
                    <a:pt x="6" y="0"/>
                  </a:moveTo>
                  <a:lnTo>
                    <a:pt x="6" y="3"/>
                  </a:lnTo>
                  <a:lnTo>
                    <a:pt x="5" y="8"/>
                  </a:lnTo>
                  <a:lnTo>
                    <a:pt x="1" y="12"/>
                  </a:lnTo>
                  <a:lnTo>
                    <a:pt x="0" y="15"/>
                  </a:lnTo>
                  <a:lnTo>
                    <a:pt x="1" y="17"/>
                  </a:lnTo>
                  <a:lnTo>
                    <a:pt x="1" y="19"/>
                  </a:lnTo>
                  <a:lnTo>
                    <a:pt x="1" y="23"/>
                  </a:lnTo>
                  <a:lnTo>
                    <a:pt x="1" y="25"/>
                  </a:lnTo>
                  <a:lnTo>
                    <a:pt x="2" y="26"/>
                  </a:lnTo>
                  <a:lnTo>
                    <a:pt x="2" y="29"/>
                  </a:lnTo>
                  <a:lnTo>
                    <a:pt x="2" y="32"/>
                  </a:lnTo>
                  <a:lnTo>
                    <a:pt x="4" y="34"/>
                  </a:lnTo>
                  <a:lnTo>
                    <a:pt x="5" y="34"/>
                  </a:lnTo>
                  <a:lnTo>
                    <a:pt x="6" y="34"/>
                  </a:lnTo>
                  <a:lnTo>
                    <a:pt x="7" y="34"/>
                  </a:lnTo>
                  <a:lnTo>
                    <a:pt x="7" y="32"/>
                  </a:lnTo>
                  <a:lnTo>
                    <a:pt x="7" y="30"/>
                  </a:lnTo>
                  <a:lnTo>
                    <a:pt x="7" y="27"/>
                  </a:lnTo>
                  <a:lnTo>
                    <a:pt x="7" y="26"/>
                  </a:lnTo>
                  <a:lnTo>
                    <a:pt x="9" y="32"/>
                  </a:lnTo>
                  <a:lnTo>
                    <a:pt x="13" y="35"/>
                  </a:lnTo>
                  <a:lnTo>
                    <a:pt x="16" y="37"/>
                  </a:lnTo>
                  <a:lnTo>
                    <a:pt x="22" y="37"/>
                  </a:lnTo>
                  <a:lnTo>
                    <a:pt x="23" y="35"/>
                  </a:lnTo>
                  <a:lnTo>
                    <a:pt x="23" y="33"/>
                  </a:lnTo>
                  <a:lnTo>
                    <a:pt x="23" y="32"/>
                  </a:lnTo>
                  <a:lnTo>
                    <a:pt x="22" y="30"/>
                  </a:lnTo>
                  <a:lnTo>
                    <a:pt x="20" y="27"/>
                  </a:lnTo>
                  <a:lnTo>
                    <a:pt x="18" y="24"/>
                  </a:lnTo>
                  <a:lnTo>
                    <a:pt x="16" y="19"/>
                  </a:lnTo>
                  <a:lnTo>
                    <a:pt x="15" y="14"/>
                  </a:lnTo>
                  <a:lnTo>
                    <a:pt x="13" y="11"/>
                  </a:lnTo>
                  <a:lnTo>
                    <a:pt x="9" y="8"/>
                  </a:lnTo>
                  <a:lnTo>
                    <a:pt x="7" y="4"/>
                  </a:lnTo>
                  <a:lnTo>
                    <a:pt x="6"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8" name="Freeform 501"/>
            <p:cNvSpPr>
              <a:spLocks/>
            </p:cNvSpPr>
            <p:nvPr/>
          </p:nvSpPr>
          <p:spPr bwMode="auto">
            <a:xfrm>
              <a:off x="5447" y="2748"/>
              <a:ext cx="4" cy="4"/>
            </a:xfrm>
            <a:custGeom>
              <a:avLst/>
              <a:gdLst>
                <a:gd name="T0" fmla="*/ 1 w 7"/>
                <a:gd name="T1" fmla="*/ 1 h 7"/>
                <a:gd name="T2" fmla="*/ 1 w 7"/>
                <a:gd name="T3" fmla="*/ 1 h 7"/>
                <a:gd name="T4" fmla="*/ 1 w 7"/>
                <a:gd name="T5" fmla="*/ 1 h 7"/>
                <a:gd name="T6" fmla="*/ 0 w 7"/>
                <a:gd name="T7" fmla="*/ 1 h 7"/>
                <a:gd name="T8" fmla="*/ 0 w 7"/>
                <a:gd name="T9" fmla="*/ 1 h 7"/>
                <a:gd name="T10" fmla="*/ 1 w 7"/>
                <a:gd name="T11" fmla="*/ 1 h 7"/>
                <a:gd name="T12" fmla="*/ 1 w 7"/>
                <a:gd name="T13" fmla="*/ 1 h 7"/>
                <a:gd name="T14" fmla="*/ 1 w 7"/>
                <a:gd name="T15" fmla="*/ 1 h 7"/>
                <a:gd name="T16" fmla="*/ 1 w 7"/>
                <a:gd name="T17" fmla="*/ 0 h 7"/>
                <a:gd name="T18" fmla="*/ 1 w 7"/>
                <a:gd name="T19" fmla="*/ 1 h 7"/>
                <a:gd name="T20" fmla="*/ 1 w 7"/>
                <a:gd name="T21" fmla="*/ 1 h 7"/>
                <a:gd name="T22" fmla="*/ 1 w 7"/>
                <a:gd name="T23" fmla="*/ 1 h 7"/>
                <a:gd name="T24" fmla="*/ 1 w 7"/>
                <a:gd name="T25" fmla="*/ 1 h 7"/>
                <a:gd name="T26" fmla="*/ 1 w 7"/>
                <a:gd name="T27" fmla="*/ 1 h 7"/>
                <a:gd name="T28" fmla="*/ 1 w 7"/>
                <a:gd name="T29" fmla="*/ 1 h 7"/>
                <a:gd name="T30" fmla="*/ 1 w 7"/>
                <a:gd name="T31" fmla="*/ 1 h 7"/>
                <a:gd name="T32" fmla="*/ 1 w 7"/>
                <a:gd name="T33" fmla="*/ 1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
                <a:gd name="T52" fmla="*/ 0 h 7"/>
                <a:gd name="T53" fmla="*/ 7 w 7"/>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 h="7">
                  <a:moveTo>
                    <a:pt x="2" y="4"/>
                  </a:moveTo>
                  <a:lnTo>
                    <a:pt x="2" y="4"/>
                  </a:lnTo>
                  <a:lnTo>
                    <a:pt x="2" y="3"/>
                  </a:lnTo>
                  <a:lnTo>
                    <a:pt x="0" y="3"/>
                  </a:lnTo>
                  <a:lnTo>
                    <a:pt x="2" y="3"/>
                  </a:lnTo>
                  <a:lnTo>
                    <a:pt x="3" y="1"/>
                  </a:lnTo>
                  <a:lnTo>
                    <a:pt x="4" y="1"/>
                  </a:lnTo>
                  <a:lnTo>
                    <a:pt x="5" y="0"/>
                  </a:lnTo>
                  <a:lnTo>
                    <a:pt x="6" y="3"/>
                  </a:lnTo>
                  <a:lnTo>
                    <a:pt x="6" y="4"/>
                  </a:lnTo>
                  <a:lnTo>
                    <a:pt x="7" y="6"/>
                  </a:lnTo>
                  <a:lnTo>
                    <a:pt x="7" y="7"/>
                  </a:lnTo>
                  <a:lnTo>
                    <a:pt x="6" y="7"/>
                  </a:lnTo>
                  <a:lnTo>
                    <a:pt x="5" y="6"/>
                  </a:lnTo>
                  <a:lnTo>
                    <a:pt x="3" y="5"/>
                  </a:lnTo>
                  <a:lnTo>
                    <a:pt x="2"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9" name="Freeform 502"/>
            <p:cNvSpPr>
              <a:spLocks/>
            </p:cNvSpPr>
            <p:nvPr/>
          </p:nvSpPr>
          <p:spPr bwMode="auto">
            <a:xfrm>
              <a:off x="5443" y="2718"/>
              <a:ext cx="65" cy="63"/>
            </a:xfrm>
            <a:custGeom>
              <a:avLst/>
              <a:gdLst>
                <a:gd name="T0" fmla="*/ 1 w 130"/>
                <a:gd name="T1" fmla="*/ 0 h 127"/>
                <a:gd name="T2" fmla="*/ 1 w 130"/>
                <a:gd name="T3" fmla="*/ 0 h 127"/>
                <a:gd name="T4" fmla="*/ 1 w 130"/>
                <a:gd name="T5" fmla="*/ 0 h 127"/>
                <a:gd name="T6" fmla="*/ 1 w 130"/>
                <a:gd name="T7" fmla="*/ 0 h 127"/>
                <a:gd name="T8" fmla="*/ 1 w 130"/>
                <a:gd name="T9" fmla="*/ 0 h 127"/>
                <a:gd name="T10" fmla="*/ 1 w 130"/>
                <a:gd name="T11" fmla="*/ 0 h 127"/>
                <a:gd name="T12" fmla="*/ 1 w 130"/>
                <a:gd name="T13" fmla="*/ 0 h 127"/>
                <a:gd name="T14" fmla="*/ 1 w 130"/>
                <a:gd name="T15" fmla="*/ 0 h 127"/>
                <a:gd name="T16" fmla="*/ 1 w 130"/>
                <a:gd name="T17" fmla="*/ 0 h 127"/>
                <a:gd name="T18" fmla="*/ 1 w 130"/>
                <a:gd name="T19" fmla="*/ 0 h 127"/>
                <a:gd name="T20" fmla="*/ 1 w 130"/>
                <a:gd name="T21" fmla="*/ 0 h 127"/>
                <a:gd name="T22" fmla="*/ 1 w 130"/>
                <a:gd name="T23" fmla="*/ 0 h 127"/>
                <a:gd name="T24" fmla="*/ 1 w 130"/>
                <a:gd name="T25" fmla="*/ 0 h 127"/>
                <a:gd name="T26" fmla="*/ 1 w 130"/>
                <a:gd name="T27" fmla="*/ 0 h 127"/>
                <a:gd name="T28" fmla="*/ 1 w 130"/>
                <a:gd name="T29" fmla="*/ 0 h 127"/>
                <a:gd name="T30" fmla="*/ 1 w 130"/>
                <a:gd name="T31" fmla="*/ 0 h 127"/>
                <a:gd name="T32" fmla="*/ 1 w 130"/>
                <a:gd name="T33" fmla="*/ 0 h 127"/>
                <a:gd name="T34" fmla="*/ 1 w 130"/>
                <a:gd name="T35" fmla="*/ 0 h 127"/>
                <a:gd name="T36" fmla="*/ 1 w 130"/>
                <a:gd name="T37" fmla="*/ 0 h 127"/>
                <a:gd name="T38" fmla="*/ 1 w 130"/>
                <a:gd name="T39" fmla="*/ 0 h 127"/>
                <a:gd name="T40" fmla="*/ 1 w 130"/>
                <a:gd name="T41" fmla="*/ 0 h 127"/>
                <a:gd name="T42" fmla="*/ 1 w 130"/>
                <a:gd name="T43" fmla="*/ 0 h 127"/>
                <a:gd name="T44" fmla="*/ 1 w 130"/>
                <a:gd name="T45" fmla="*/ 0 h 127"/>
                <a:gd name="T46" fmla="*/ 1 w 130"/>
                <a:gd name="T47" fmla="*/ 0 h 127"/>
                <a:gd name="T48" fmla="*/ 1 w 130"/>
                <a:gd name="T49" fmla="*/ 0 h 127"/>
                <a:gd name="T50" fmla="*/ 1 w 130"/>
                <a:gd name="T51" fmla="*/ 0 h 127"/>
                <a:gd name="T52" fmla="*/ 1 w 130"/>
                <a:gd name="T53" fmla="*/ 0 h 127"/>
                <a:gd name="T54" fmla="*/ 1 w 130"/>
                <a:gd name="T55" fmla="*/ 0 h 127"/>
                <a:gd name="T56" fmla="*/ 1 w 130"/>
                <a:gd name="T57" fmla="*/ 0 h 127"/>
                <a:gd name="T58" fmla="*/ 1 w 130"/>
                <a:gd name="T59" fmla="*/ 0 h 127"/>
                <a:gd name="T60" fmla="*/ 1 w 130"/>
                <a:gd name="T61" fmla="*/ 0 h 127"/>
                <a:gd name="T62" fmla="*/ 1 w 130"/>
                <a:gd name="T63" fmla="*/ 0 h 127"/>
                <a:gd name="T64" fmla="*/ 1 w 130"/>
                <a:gd name="T65" fmla="*/ 0 h 127"/>
                <a:gd name="T66" fmla="*/ 1 w 130"/>
                <a:gd name="T67" fmla="*/ 0 h 127"/>
                <a:gd name="T68" fmla="*/ 1 w 130"/>
                <a:gd name="T69" fmla="*/ 0 h 127"/>
                <a:gd name="T70" fmla="*/ 1 w 130"/>
                <a:gd name="T71" fmla="*/ 0 h 127"/>
                <a:gd name="T72" fmla="*/ 1 w 130"/>
                <a:gd name="T73" fmla="*/ 0 h 127"/>
                <a:gd name="T74" fmla="*/ 1 w 130"/>
                <a:gd name="T75" fmla="*/ 0 h 127"/>
                <a:gd name="T76" fmla="*/ 1 w 130"/>
                <a:gd name="T77" fmla="*/ 0 h 127"/>
                <a:gd name="T78" fmla="*/ 1 w 130"/>
                <a:gd name="T79" fmla="*/ 0 h 127"/>
                <a:gd name="T80" fmla="*/ 1 w 130"/>
                <a:gd name="T81" fmla="*/ 0 h 127"/>
                <a:gd name="T82" fmla="*/ 1 w 130"/>
                <a:gd name="T83" fmla="*/ 0 h 127"/>
                <a:gd name="T84" fmla="*/ 1 w 130"/>
                <a:gd name="T85" fmla="*/ 0 h 127"/>
                <a:gd name="T86" fmla="*/ 1 w 130"/>
                <a:gd name="T87" fmla="*/ 0 h 127"/>
                <a:gd name="T88" fmla="*/ 1 w 130"/>
                <a:gd name="T89" fmla="*/ 0 h 127"/>
                <a:gd name="T90" fmla="*/ 1 w 130"/>
                <a:gd name="T91" fmla="*/ 0 h 127"/>
                <a:gd name="T92" fmla="*/ 1 w 130"/>
                <a:gd name="T93" fmla="*/ 0 h 127"/>
                <a:gd name="T94" fmla="*/ 1 w 130"/>
                <a:gd name="T95" fmla="*/ 0 h 127"/>
                <a:gd name="T96" fmla="*/ 1 w 130"/>
                <a:gd name="T97" fmla="*/ 0 h 127"/>
                <a:gd name="T98" fmla="*/ 1 w 130"/>
                <a:gd name="T99" fmla="*/ 0 h 127"/>
                <a:gd name="T100" fmla="*/ 1 w 130"/>
                <a:gd name="T101" fmla="*/ 0 h 127"/>
                <a:gd name="T102" fmla="*/ 1 w 130"/>
                <a:gd name="T103" fmla="*/ 0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0"/>
                <a:gd name="T157" fmla="*/ 0 h 127"/>
                <a:gd name="T158" fmla="*/ 130 w 13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0" h="127">
                  <a:moveTo>
                    <a:pt x="102" y="11"/>
                  </a:moveTo>
                  <a:lnTo>
                    <a:pt x="102" y="13"/>
                  </a:lnTo>
                  <a:lnTo>
                    <a:pt x="102" y="15"/>
                  </a:lnTo>
                  <a:lnTo>
                    <a:pt x="102" y="17"/>
                  </a:lnTo>
                  <a:lnTo>
                    <a:pt x="102" y="20"/>
                  </a:lnTo>
                  <a:lnTo>
                    <a:pt x="102" y="23"/>
                  </a:lnTo>
                  <a:lnTo>
                    <a:pt x="102" y="28"/>
                  </a:lnTo>
                  <a:lnTo>
                    <a:pt x="102" y="34"/>
                  </a:lnTo>
                  <a:lnTo>
                    <a:pt x="103" y="37"/>
                  </a:lnTo>
                  <a:lnTo>
                    <a:pt x="105" y="38"/>
                  </a:lnTo>
                  <a:lnTo>
                    <a:pt x="107" y="41"/>
                  </a:lnTo>
                  <a:lnTo>
                    <a:pt x="110" y="42"/>
                  </a:lnTo>
                  <a:lnTo>
                    <a:pt x="112" y="42"/>
                  </a:lnTo>
                  <a:lnTo>
                    <a:pt x="114" y="42"/>
                  </a:lnTo>
                  <a:lnTo>
                    <a:pt x="115" y="42"/>
                  </a:lnTo>
                  <a:lnTo>
                    <a:pt x="118" y="42"/>
                  </a:lnTo>
                  <a:lnTo>
                    <a:pt x="119" y="42"/>
                  </a:lnTo>
                  <a:lnTo>
                    <a:pt x="121" y="43"/>
                  </a:lnTo>
                  <a:lnTo>
                    <a:pt x="122" y="44"/>
                  </a:lnTo>
                  <a:lnTo>
                    <a:pt x="125" y="45"/>
                  </a:lnTo>
                  <a:lnTo>
                    <a:pt x="127" y="46"/>
                  </a:lnTo>
                  <a:lnTo>
                    <a:pt x="126" y="52"/>
                  </a:lnTo>
                  <a:lnTo>
                    <a:pt x="126" y="58"/>
                  </a:lnTo>
                  <a:lnTo>
                    <a:pt x="127" y="62"/>
                  </a:lnTo>
                  <a:lnTo>
                    <a:pt x="130" y="67"/>
                  </a:lnTo>
                  <a:lnTo>
                    <a:pt x="129" y="73"/>
                  </a:lnTo>
                  <a:lnTo>
                    <a:pt x="126" y="81"/>
                  </a:lnTo>
                  <a:lnTo>
                    <a:pt x="120" y="89"/>
                  </a:lnTo>
                  <a:lnTo>
                    <a:pt x="114" y="98"/>
                  </a:lnTo>
                  <a:lnTo>
                    <a:pt x="107" y="106"/>
                  </a:lnTo>
                  <a:lnTo>
                    <a:pt x="100" y="113"/>
                  </a:lnTo>
                  <a:lnTo>
                    <a:pt x="94" y="120"/>
                  </a:lnTo>
                  <a:lnTo>
                    <a:pt x="87" y="123"/>
                  </a:lnTo>
                  <a:lnTo>
                    <a:pt x="82" y="126"/>
                  </a:lnTo>
                  <a:lnTo>
                    <a:pt x="76" y="127"/>
                  </a:lnTo>
                  <a:lnTo>
                    <a:pt x="71" y="127"/>
                  </a:lnTo>
                  <a:lnTo>
                    <a:pt x="65" y="127"/>
                  </a:lnTo>
                  <a:lnTo>
                    <a:pt x="56" y="126"/>
                  </a:lnTo>
                  <a:lnTo>
                    <a:pt x="49" y="123"/>
                  </a:lnTo>
                  <a:lnTo>
                    <a:pt x="42" y="122"/>
                  </a:lnTo>
                  <a:lnTo>
                    <a:pt x="38" y="121"/>
                  </a:lnTo>
                  <a:lnTo>
                    <a:pt x="31" y="118"/>
                  </a:lnTo>
                  <a:lnTo>
                    <a:pt x="26" y="114"/>
                  </a:lnTo>
                  <a:lnTo>
                    <a:pt x="21" y="111"/>
                  </a:lnTo>
                  <a:lnTo>
                    <a:pt x="20" y="108"/>
                  </a:lnTo>
                  <a:lnTo>
                    <a:pt x="16" y="108"/>
                  </a:lnTo>
                  <a:lnTo>
                    <a:pt x="15" y="107"/>
                  </a:lnTo>
                  <a:lnTo>
                    <a:pt x="13" y="107"/>
                  </a:lnTo>
                  <a:lnTo>
                    <a:pt x="10" y="107"/>
                  </a:lnTo>
                  <a:lnTo>
                    <a:pt x="6" y="105"/>
                  </a:lnTo>
                  <a:lnTo>
                    <a:pt x="4" y="103"/>
                  </a:lnTo>
                  <a:lnTo>
                    <a:pt x="1" y="100"/>
                  </a:lnTo>
                  <a:lnTo>
                    <a:pt x="0" y="97"/>
                  </a:lnTo>
                  <a:lnTo>
                    <a:pt x="4" y="98"/>
                  </a:lnTo>
                  <a:lnTo>
                    <a:pt x="7" y="98"/>
                  </a:lnTo>
                  <a:lnTo>
                    <a:pt x="11" y="98"/>
                  </a:lnTo>
                  <a:lnTo>
                    <a:pt x="13" y="97"/>
                  </a:lnTo>
                  <a:lnTo>
                    <a:pt x="14" y="97"/>
                  </a:lnTo>
                  <a:lnTo>
                    <a:pt x="16" y="97"/>
                  </a:lnTo>
                  <a:lnTo>
                    <a:pt x="18" y="97"/>
                  </a:lnTo>
                  <a:lnTo>
                    <a:pt x="20" y="98"/>
                  </a:lnTo>
                  <a:lnTo>
                    <a:pt x="22" y="98"/>
                  </a:lnTo>
                  <a:lnTo>
                    <a:pt x="27" y="98"/>
                  </a:lnTo>
                  <a:lnTo>
                    <a:pt x="31" y="97"/>
                  </a:lnTo>
                  <a:lnTo>
                    <a:pt x="34" y="96"/>
                  </a:lnTo>
                  <a:lnTo>
                    <a:pt x="35" y="95"/>
                  </a:lnTo>
                  <a:lnTo>
                    <a:pt x="35" y="93"/>
                  </a:lnTo>
                  <a:lnTo>
                    <a:pt x="36" y="93"/>
                  </a:lnTo>
                  <a:lnTo>
                    <a:pt x="39" y="93"/>
                  </a:lnTo>
                  <a:lnTo>
                    <a:pt x="45" y="93"/>
                  </a:lnTo>
                  <a:lnTo>
                    <a:pt x="51" y="93"/>
                  </a:lnTo>
                  <a:lnTo>
                    <a:pt x="57" y="92"/>
                  </a:lnTo>
                  <a:lnTo>
                    <a:pt x="54" y="93"/>
                  </a:lnTo>
                  <a:lnTo>
                    <a:pt x="52" y="95"/>
                  </a:lnTo>
                  <a:lnTo>
                    <a:pt x="50" y="96"/>
                  </a:lnTo>
                  <a:lnTo>
                    <a:pt x="48" y="97"/>
                  </a:lnTo>
                  <a:lnTo>
                    <a:pt x="52" y="98"/>
                  </a:lnTo>
                  <a:lnTo>
                    <a:pt x="56" y="97"/>
                  </a:lnTo>
                  <a:lnTo>
                    <a:pt x="58" y="96"/>
                  </a:lnTo>
                  <a:lnTo>
                    <a:pt x="60" y="95"/>
                  </a:lnTo>
                  <a:lnTo>
                    <a:pt x="65" y="92"/>
                  </a:lnTo>
                  <a:lnTo>
                    <a:pt x="72" y="88"/>
                  </a:lnTo>
                  <a:lnTo>
                    <a:pt x="79" y="82"/>
                  </a:lnTo>
                  <a:lnTo>
                    <a:pt x="82" y="74"/>
                  </a:lnTo>
                  <a:lnTo>
                    <a:pt x="83" y="70"/>
                  </a:lnTo>
                  <a:lnTo>
                    <a:pt x="82" y="68"/>
                  </a:lnTo>
                  <a:lnTo>
                    <a:pt x="80" y="69"/>
                  </a:lnTo>
                  <a:lnTo>
                    <a:pt x="77" y="70"/>
                  </a:lnTo>
                  <a:lnTo>
                    <a:pt x="74" y="72"/>
                  </a:lnTo>
                  <a:lnTo>
                    <a:pt x="68" y="74"/>
                  </a:lnTo>
                  <a:lnTo>
                    <a:pt x="65" y="75"/>
                  </a:lnTo>
                  <a:lnTo>
                    <a:pt x="66" y="72"/>
                  </a:lnTo>
                  <a:lnTo>
                    <a:pt x="71" y="66"/>
                  </a:lnTo>
                  <a:lnTo>
                    <a:pt x="76" y="58"/>
                  </a:lnTo>
                  <a:lnTo>
                    <a:pt x="81" y="52"/>
                  </a:lnTo>
                  <a:lnTo>
                    <a:pt x="83" y="47"/>
                  </a:lnTo>
                  <a:lnTo>
                    <a:pt x="84" y="47"/>
                  </a:lnTo>
                  <a:lnTo>
                    <a:pt x="87" y="46"/>
                  </a:lnTo>
                  <a:lnTo>
                    <a:pt x="88" y="45"/>
                  </a:lnTo>
                  <a:lnTo>
                    <a:pt x="88" y="44"/>
                  </a:lnTo>
                  <a:lnTo>
                    <a:pt x="88" y="43"/>
                  </a:lnTo>
                  <a:lnTo>
                    <a:pt x="87" y="41"/>
                  </a:lnTo>
                  <a:lnTo>
                    <a:pt x="86" y="39"/>
                  </a:lnTo>
                  <a:lnTo>
                    <a:pt x="84" y="38"/>
                  </a:lnTo>
                  <a:lnTo>
                    <a:pt x="88" y="38"/>
                  </a:lnTo>
                  <a:lnTo>
                    <a:pt x="90" y="38"/>
                  </a:lnTo>
                  <a:lnTo>
                    <a:pt x="91" y="37"/>
                  </a:lnTo>
                  <a:lnTo>
                    <a:pt x="91" y="35"/>
                  </a:lnTo>
                  <a:lnTo>
                    <a:pt x="92" y="32"/>
                  </a:lnTo>
                  <a:lnTo>
                    <a:pt x="94" y="30"/>
                  </a:lnTo>
                  <a:lnTo>
                    <a:pt x="95" y="27"/>
                  </a:lnTo>
                  <a:lnTo>
                    <a:pt x="96" y="26"/>
                  </a:lnTo>
                  <a:lnTo>
                    <a:pt x="97" y="24"/>
                  </a:lnTo>
                  <a:lnTo>
                    <a:pt x="98" y="22"/>
                  </a:lnTo>
                  <a:lnTo>
                    <a:pt x="98" y="21"/>
                  </a:lnTo>
                  <a:lnTo>
                    <a:pt x="98" y="20"/>
                  </a:lnTo>
                  <a:lnTo>
                    <a:pt x="97" y="19"/>
                  </a:lnTo>
                  <a:lnTo>
                    <a:pt x="97" y="17"/>
                  </a:lnTo>
                  <a:lnTo>
                    <a:pt x="96" y="17"/>
                  </a:lnTo>
                  <a:lnTo>
                    <a:pt x="95" y="19"/>
                  </a:lnTo>
                  <a:lnTo>
                    <a:pt x="92" y="20"/>
                  </a:lnTo>
                  <a:lnTo>
                    <a:pt x="90" y="22"/>
                  </a:lnTo>
                  <a:lnTo>
                    <a:pt x="87" y="26"/>
                  </a:lnTo>
                  <a:lnTo>
                    <a:pt x="86" y="27"/>
                  </a:lnTo>
                  <a:lnTo>
                    <a:pt x="84" y="27"/>
                  </a:lnTo>
                  <a:lnTo>
                    <a:pt x="84" y="26"/>
                  </a:lnTo>
                  <a:lnTo>
                    <a:pt x="83" y="26"/>
                  </a:lnTo>
                  <a:lnTo>
                    <a:pt x="82" y="26"/>
                  </a:lnTo>
                  <a:lnTo>
                    <a:pt x="82" y="23"/>
                  </a:lnTo>
                  <a:lnTo>
                    <a:pt x="82" y="19"/>
                  </a:lnTo>
                  <a:lnTo>
                    <a:pt x="82" y="14"/>
                  </a:lnTo>
                  <a:lnTo>
                    <a:pt x="82" y="12"/>
                  </a:lnTo>
                  <a:lnTo>
                    <a:pt x="83" y="12"/>
                  </a:lnTo>
                  <a:lnTo>
                    <a:pt x="84" y="11"/>
                  </a:lnTo>
                  <a:lnTo>
                    <a:pt x="86" y="11"/>
                  </a:lnTo>
                  <a:lnTo>
                    <a:pt x="87" y="11"/>
                  </a:lnTo>
                  <a:lnTo>
                    <a:pt x="87" y="9"/>
                  </a:lnTo>
                  <a:lnTo>
                    <a:pt x="88" y="8"/>
                  </a:lnTo>
                  <a:lnTo>
                    <a:pt x="88" y="7"/>
                  </a:lnTo>
                  <a:lnTo>
                    <a:pt x="88" y="6"/>
                  </a:lnTo>
                  <a:lnTo>
                    <a:pt x="91" y="7"/>
                  </a:lnTo>
                  <a:lnTo>
                    <a:pt x="94" y="8"/>
                  </a:lnTo>
                  <a:lnTo>
                    <a:pt x="96" y="9"/>
                  </a:lnTo>
                  <a:lnTo>
                    <a:pt x="97" y="11"/>
                  </a:lnTo>
                  <a:lnTo>
                    <a:pt x="98" y="8"/>
                  </a:lnTo>
                  <a:lnTo>
                    <a:pt x="98" y="5"/>
                  </a:lnTo>
                  <a:lnTo>
                    <a:pt x="98" y="3"/>
                  </a:lnTo>
                  <a:lnTo>
                    <a:pt x="98" y="0"/>
                  </a:lnTo>
                  <a:lnTo>
                    <a:pt x="98" y="4"/>
                  </a:lnTo>
                  <a:lnTo>
                    <a:pt x="98" y="8"/>
                  </a:lnTo>
                  <a:lnTo>
                    <a:pt x="98" y="12"/>
                  </a:lnTo>
                  <a:lnTo>
                    <a:pt x="99" y="14"/>
                  </a:lnTo>
                  <a:lnTo>
                    <a:pt x="99" y="13"/>
                  </a:lnTo>
                  <a:lnTo>
                    <a:pt x="100" y="12"/>
                  </a:lnTo>
                  <a:lnTo>
                    <a:pt x="102" y="1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0" name="Freeform 503"/>
            <p:cNvSpPr>
              <a:spLocks/>
            </p:cNvSpPr>
            <p:nvPr/>
          </p:nvSpPr>
          <p:spPr bwMode="auto">
            <a:xfrm>
              <a:off x="5430" y="2735"/>
              <a:ext cx="17" cy="15"/>
            </a:xfrm>
            <a:custGeom>
              <a:avLst/>
              <a:gdLst>
                <a:gd name="T0" fmla="*/ 1 w 34"/>
                <a:gd name="T1" fmla="*/ 1 h 30"/>
                <a:gd name="T2" fmla="*/ 1 w 34"/>
                <a:gd name="T3" fmla="*/ 1 h 30"/>
                <a:gd name="T4" fmla="*/ 1 w 34"/>
                <a:gd name="T5" fmla="*/ 1 h 30"/>
                <a:gd name="T6" fmla="*/ 1 w 34"/>
                <a:gd name="T7" fmla="*/ 1 h 30"/>
                <a:gd name="T8" fmla="*/ 1 w 34"/>
                <a:gd name="T9" fmla="*/ 1 h 30"/>
                <a:gd name="T10" fmla="*/ 1 w 34"/>
                <a:gd name="T11" fmla="*/ 1 h 30"/>
                <a:gd name="T12" fmla="*/ 1 w 34"/>
                <a:gd name="T13" fmla="*/ 1 h 30"/>
                <a:gd name="T14" fmla="*/ 1 w 34"/>
                <a:gd name="T15" fmla="*/ 1 h 30"/>
                <a:gd name="T16" fmla="*/ 1 w 34"/>
                <a:gd name="T17" fmla="*/ 1 h 30"/>
                <a:gd name="T18" fmla="*/ 1 w 34"/>
                <a:gd name="T19" fmla="*/ 1 h 30"/>
                <a:gd name="T20" fmla="*/ 1 w 34"/>
                <a:gd name="T21" fmla="*/ 1 h 30"/>
                <a:gd name="T22" fmla="*/ 1 w 34"/>
                <a:gd name="T23" fmla="*/ 1 h 30"/>
                <a:gd name="T24" fmla="*/ 1 w 34"/>
                <a:gd name="T25" fmla="*/ 1 h 30"/>
                <a:gd name="T26" fmla="*/ 1 w 34"/>
                <a:gd name="T27" fmla="*/ 1 h 30"/>
                <a:gd name="T28" fmla="*/ 1 w 34"/>
                <a:gd name="T29" fmla="*/ 1 h 30"/>
                <a:gd name="T30" fmla="*/ 1 w 34"/>
                <a:gd name="T31" fmla="*/ 1 h 30"/>
                <a:gd name="T32" fmla="*/ 1 w 34"/>
                <a:gd name="T33" fmla="*/ 1 h 30"/>
                <a:gd name="T34" fmla="*/ 1 w 34"/>
                <a:gd name="T35" fmla="*/ 1 h 30"/>
                <a:gd name="T36" fmla="*/ 0 w 34"/>
                <a:gd name="T37" fmla="*/ 1 h 30"/>
                <a:gd name="T38" fmla="*/ 0 w 34"/>
                <a:gd name="T39" fmla="*/ 1 h 30"/>
                <a:gd name="T40" fmla="*/ 0 w 34"/>
                <a:gd name="T41" fmla="*/ 1 h 30"/>
                <a:gd name="T42" fmla="*/ 1 w 34"/>
                <a:gd name="T43" fmla="*/ 1 h 30"/>
                <a:gd name="T44" fmla="*/ 1 w 34"/>
                <a:gd name="T45" fmla="*/ 1 h 30"/>
                <a:gd name="T46" fmla="*/ 1 w 34"/>
                <a:gd name="T47" fmla="*/ 1 h 30"/>
                <a:gd name="T48" fmla="*/ 1 w 34"/>
                <a:gd name="T49" fmla="*/ 1 h 30"/>
                <a:gd name="T50" fmla="*/ 1 w 34"/>
                <a:gd name="T51" fmla="*/ 1 h 30"/>
                <a:gd name="T52" fmla="*/ 1 w 34"/>
                <a:gd name="T53" fmla="*/ 1 h 30"/>
                <a:gd name="T54" fmla="*/ 1 w 34"/>
                <a:gd name="T55" fmla="*/ 1 h 30"/>
                <a:gd name="T56" fmla="*/ 1 w 34"/>
                <a:gd name="T57" fmla="*/ 0 h 30"/>
                <a:gd name="T58" fmla="*/ 1 w 34"/>
                <a:gd name="T59" fmla="*/ 1 h 30"/>
                <a:gd name="T60" fmla="*/ 1 w 34"/>
                <a:gd name="T61" fmla="*/ 1 h 30"/>
                <a:gd name="T62" fmla="*/ 1 w 34"/>
                <a:gd name="T63" fmla="*/ 1 h 30"/>
                <a:gd name="T64" fmla="*/ 1 w 34"/>
                <a:gd name="T65" fmla="*/ 1 h 30"/>
                <a:gd name="T66" fmla="*/ 1 w 34"/>
                <a:gd name="T67" fmla="*/ 1 h 30"/>
                <a:gd name="T68" fmla="*/ 1 w 34"/>
                <a:gd name="T69" fmla="*/ 1 h 30"/>
                <a:gd name="T70" fmla="*/ 1 w 34"/>
                <a:gd name="T71" fmla="*/ 1 h 30"/>
                <a:gd name="T72" fmla="*/ 1 w 34"/>
                <a:gd name="T73" fmla="*/ 1 h 30"/>
                <a:gd name="T74" fmla="*/ 1 w 34"/>
                <a:gd name="T75" fmla="*/ 1 h 30"/>
                <a:gd name="T76" fmla="*/ 1 w 34"/>
                <a:gd name="T77" fmla="*/ 1 h 30"/>
                <a:gd name="T78" fmla="*/ 1 w 34"/>
                <a:gd name="T79" fmla="*/ 1 h 30"/>
                <a:gd name="T80" fmla="*/ 1 w 34"/>
                <a:gd name="T81" fmla="*/ 1 h 30"/>
                <a:gd name="T82" fmla="*/ 1 w 34"/>
                <a:gd name="T83" fmla="*/ 1 h 30"/>
                <a:gd name="T84" fmla="*/ 1 w 34"/>
                <a:gd name="T85" fmla="*/ 1 h 30"/>
                <a:gd name="T86" fmla="*/ 1 w 34"/>
                <a:gd name="T87" fmla="*/ 1 h 30"/>
                <a:gd name="T88" fmla="*/ 1 w 34"/>
                <a:gd name="T89" fmla="*/ 1 h 30"/>
                <a:gd name="T90" fmla="*/ 1 w 34"/>
                <a:gd name="T91" fmla="*/ 1 h 30"/>
                <a:gd name="T92" fmla="*/ 1 w 34"/>
                <a:gd name="T93" fmla="*/ 1 h 30"/>
                <a:gd name="T94" fmla="*/ 1 w 34"/>
                <a:gd name="T95" fmla="*/ 1 h 30"/>
                <a:gd name="T96" fmla="*/ 1 w 34"/>
                <a:gd name="T97" fmla="*/ 1 h 30"/>
                <a:gd name="T98" fmla="*/ 1 w 34"/>
                <a:gd name="T99" fmla="*/ 1 h 30"/>
                <a:gd name="T100" fmla="*/ 1 w 34"/>
                <a:gd name="T101" fmla="*/ 1 h 30"/>
                <a:gd name="T102" fmla="*/ 1 w 34"/>
                <a:gd name="T103" fmla="*/ 1 h 30"/>
                <a:gd name="T104" fmla="*/ 1 w 34"/>
                <a:gd name="T105" fmla="*/ 1 h 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
                <a:gd name="T160" fmla="*/ 0 h 30"/>
                <a:gd name="T161" fmla="*/ 34 w 34"/>
                <a:gd name="T162" fmla="*/ 30 h 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 h="30">
                  <a:moveTo>
                    <a:pt x="34" y="28"/>
                  </a:moveTo>
                  <a:lnTo>
                    <a:pt x="32" y="29"/>
                  </a:lnTo>
                  <a:lnTo>
                    <a:pt x="30" y="30"/>
                  </a:lnTo>
                  <a:lnTo>
                    <a:pt x="26" y="30"/>
                  </a:lnTo>
                  <a:lnTo>
                    <a:pt x="24" y="30"/>
                  </a:lnTo>
                  <a:lnTo>
                    <a:pt x="17" y="28"/>
                  </a:lnTo>
                  <a:lnTo>
                    <a:pt x="15" y="25"/>
                  </a:lnTo>
                  <a:lnTo>
                    <a:pt x="14" y="22"/>
                  </a:lnTo>
                  <a:lnTo>
                    <a:pt x="15" y="21"/>
                  </a:lnTo>
                  <a:lnTo>
                    <a:pt x="15" y="18"/>
                  </a:lnTo>
                  <a:lnTo>
                    <a:pt x="15" y="16"/>
                  </a:lnTo>
                  <a:lnTo>
                    <a:pt x="14" y="13"/>
                  </a:lnTo>
                  <a:lnTo>
                    <a:pt x="14" y="10"/>
                  </a:lnTo>
                  <a:lnTo>
                    <a:pt x="13" y="10"/>
                  </a:lnTo>
                  <a:lnTo>
                    <a:pt x="10" y="9"/>
                  </a:lnTo>
                  <a:lnTo>
                    <a:pt x="8" y="9"/>
                  </a:lnTo>
                  <a:lnTo>
                    <a:pt x="4" y="9"/>
                  </a:lnTo>
                  <a:lnTo>
                    <a:pt x="2" y="8"/>
                  </a:lnTo>
                  <a:lnTo>
                    <a:pt x="0" y="7"/>
                  </a:lnTo>
                  <a:lnTo>
                    <a:pt x="0" y="5"/>
                  </a:lnTo>
                  <a:lnTo>
                    <a:pt x="0" y="2"/>
                  </a:lnTo>
                  <a:lnTo>
                    <a:pt x="2" y="3"/>
                  </a:lnTo>
                  <a:lnTo>
                    <a:pt x="6" y="5"/>
                  </a:lnTo>
                  <a:lnTo>
                    <a:pt x="8" y="5"/>
                  </a:lnTo>
                  <a:lnTo>
                    <a:pt x="10" y="5"/>
                  </a:lnTo>
                  <a:lnTo>
                    <a:pt x="14" y="5"/>
                  </a:lnTo>
                  <a:lnTo>
                    <a:pt x="17" y="3"/>
                  </a:lnTo>
                  <a:lnTo>
                    <a:pt x="21" y="2"/>
                  </a:lnTo>
                  <a:lnTo>
                    <a:pt x="25" y="0"/>
                  </a:lnTo>
                  <a:lnTo>
                    <a:pt x="26" y="2"/>
                  </a:lnTo>
                  <a:lnTo>
                    <a:pt x="26" y="3"/>
                  </a:lnTo>
                  <a:lnTo>
                    <a:pt x="26" y="5"/>
                  </a:lnTo>
                  <a:lnTo>
                    <a:pt x="25" y="6"/>
                  </a:lnTo>
                  <a:lnTo>
                    <a:pt x="24" y="7"/>
                  </a:lnTo>
                  <a:lnTo>
                    <a:pt x="22" y="8"/>
                  </a:lnTo>
                  <a:lnTo>
                    <a:pt x="19" y="9"/>
                  </a:lnTo>
                  <a:lnTo>
                    <a:pt x="17" y="9"/>
                  </a:lnTo>
                  <a:lnTo>
                    <a:pt x="18" y="11"/>
                  </a:lnTo>
                  <a:lnTo>
                    <a:pt x="18" y="15"/>
                  </a:lnTo>
                  <a:lnTo>
                    <a:pt x="18" y="19"/>
                  </a:lnTo>
                  <a:lnTo>
                    <a:pt x="17" y="22"/>
                  </a:lnTo>
                  <a:lnTo>
                    <a:pt x="18" y="22"/>
                  </a:lnTo>
                  <a:lnTo>
                    <a:pt x="19" y="22"/>
                  </a:lnTo>
                  <a:lnTo>
                    <a:pt x="21" y="22"/>
                  </a:lnTo>
                  <a:lnTo>
                    <a:pt x="22" y="22"/>
                  </a:lnTo>
                  <a:lnTo>
                    <a:pt x="25" y="22"/>
                  </a:lnTo>
                  <a:lnTo>
                    <a:pt x="27" y="22"/>
                  </a:lnTo>
                  <a:lnTo>
                    <a:pt x="29" y="22"/>
                  </a:lnTo>
                  <a:lnTo>
                    <a:pt x="31" y="23"/>
                  </a:lnTo>
                  <a:lnTo>
                    <a:pt x="32" y="24"/>
                  </a:lnTo>
                  <a:lnTo>
                    <a:pt x="34" y="26"/>
                  </a:lnTo>
                  <a:lnTo>
                    <a:pt x="34" y="2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1" name="Freeform 504"/>
            <p:cNvSpPr>
              <a:spLocks/>
            </p:cNvSpPr>
            <p:nvPr/>
          </p:nvSpPr>
          <p:spPr bwMode="auto">
            <a:xfrm>
              <a:off x="5432" y="2715"/>
              <a:ext cx="3" cy="7"/>
            </a:xfrm>
            <a:custGeom>
              <a:avLst/>
              <a:gdLst>
                <a:gd name="T0" fmla="*/ 1 w 5"/>
                <a:gd name="T1" fmla="*/ 0 h 15"/>
                <a:gd name="T2" fmla="*/ 1 w 5"/>
                <a:gd name="T3" fmla="*/ 0 h 15"/>
                <a:gd name="T4" fmla="*/ 1 w 5"/>
                <a:gd name="T5" fmla="*/ 0 h 15"/>
                <a:gd name="T6" fmla="*/ 1 w 5"/>
                <a:gd name="T7" fmla="*/ 0 h 15"/>
                <a:gd name="T8" fmla="*/ 1 w 5"/>
                <a:gd name="T9" fmla="*/ 0 h 15"/>
                <a:gd name="T10" fmla="*/ 1 w 5"/>
                <a:gd name="T11" fmla="*/ 0 h 15"/>
                <a:gd name="T12" fmla="*/ 1 w 5"/>
                <a:gd name="T13" fmla="*/ 0 h 15"/>
                <a:gd name="T14" fmla="*/ 1 w 5"/>
                <a:gd name="T15" fmla="*/ 0 h 15"/>
                <a:gd name="T16" fmla="*/ 1 w 5"/>
                <a:gd name="T17" fmla="*/ 0 h 15"/>
                <a:gd name="T18" fmla="*/ 1 w 5"/>
                <a:gd name="T19" fmla="*/ 0 h 15"/>
                <a:gd name="T20" fmla="*/ 0 w 5"/>
                <a:gd name="T21" fmla="*/ 0 h 15"/>
                <a:gd name="T22" fmla="*/ 0 w 5"/>
                <a:gd name="T23" fmla="*/ 0 h 15"/>
                <a:gd name="T24" fmla="*/ 0 w 5"/>
                <a:gd name="T25" fmla="*/ 0 h 15"/>
                <a:gd name="T26" fmla="*/ 1 w 5"/>
                <a:gd name="T27" fmla="*/ 0 h 15"/>
                <a:gd name="T28" fmla="*/ 1 w 5"/>
                <a:gd name="T29" fmla="*/ 0 h 15"/>
                <a:gd name="T30" fmla="*/ 1 w 5"/>
                <a:gd name="T31" fmla="*/ 0 h 15"/>
                <a:gd name="T32" fmla="*/ 1 w 5"/>
                <a:gd name="T33" fmla="*/ 0 h 15"/>
                <a:gd name="T34" fmla="*/ 1 w 5"/>
                <a:gd name="T35" fmla="*/ 0 h 15"/>
                <a:gd name="T36" fmla="*/ 1 w 5"/>
                <a:gd name="T37" fmla="*/ 0 h 15"/>
                <a:gd name="T38" fmla="*/ 1 w 5"/>
                <a:gd name="T39" fmla="*/ 0 h 15"/>
                <a:gd name="T40" fmla="*/ 1 w 5"/>
                <a:gd name="T41" fmla="*/ 0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
                <a:gd name="T64" fmla="*/ 0 h 15"/>
                <a:gd name="T65" fmla="*/ 5 w 5"/>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 h="15">
                  <a:moveTo>
                    <a:pt x="5" y="15"/>
                  </a:moveTo>
                  <a:lnTo>
                    <a:pt x="4" y="14"/>
                  </a:lnTo>
                  <a:lnTo>
                    <a:pt x="3" y="14"/>
                  </a:lnTo>
                  <a:lnTo>
                    <a:pt x="2" y="13"/>
                  </a:lnTo>
                  <a:lnTo>
                    <a:pt x="4" y="11"/>
                  </a:lnTo>
                  <a:lnTo>
                    <a:pt x="5" y="9"/>
                  </a:lnTo>
                  <a:lnTo>
                    <a:pt x="4" y="6"/>
                  </a:lnTo>
                  <a:lnTo>
                    <a:pt x="3" y="5"/>
                  </a:lnTo>
                  <a:lnTo>
                    <a:pt x="2" y="4"/>
                  </a:lnTo>
                  <a:lnTo>
                    <a:pt x="0" y="3"/>
                  </a:lnTo>
                  <a:lnTo>
                    <a:pt x="0" y="2"/>
                  </a:lnTo>
                  <a:lnTo>
                    <a:pt x="0" y="0"/>
                  </a:lnTo>
                  <a:lnTo>
                    <a:pt x="2" y="2"/>
                  </a:lnTo>
                  <a:lnTo>
                    <a:pt x="3" y="2"/>
                  </a:lnTo>
                  <a:lnTo>
                    <a:pt x="4" y="2"/>
                  </a:lnTo>
                  <a:lnTo>
                    <a:pt x="5" y="2"/>
                  </a:lnTo>
                  <a:lnTo>
                    <a:pt x="5" y="4"/>
                  </a:lnTo>
                  <a:lnTo>
                    <a:pt x="5" y="7"/>
                  </a:lnTo>
                  <a:lnTo>
                    <a:pt x="5" y="11"/>
                  </a:lnTo>
                  <a:lnTo>
                    <a:pt x="5"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2" name="Freeform 505"/>
            <p:cNvSpPr>
              <a:spLocks/>
            </p:cNvSpPr>
            <p:nvPr/>
          </p:nvSpPr>
          <p:spPr bwMode="auto">
            <a:xfrm>
              <a:off x="5436" y="2714"/>
              <a:ext cx="19" cy="5"/>
            </a:xfrm>
            <a:custGeom>
              <a:avLst/>
              <a:gdLst>
                <a:gd name="T0" fmla="*/ 1 w 38"/>
                <a:gd name="T1" fmla="*/ 0 h 11"/>
                <a:gd name="T2" fmla="*/ 1 w 38"/>
                <a:gd name="T3" fmla="*/ 0 h 11"/>
                <a:gd name="T4" fmla="*/ 1 w 38"/>
                <a:gd name="T5" fmla="*/ 0 h 11"/>
                <a:gd name="T6" fmla="*/ 1 w 38"/>
                <a:gd name="T7" fmla="*/ 0 h 11"/>
                <a:gd name="T8" fmla="*/ 1 w 38"/>
                <a:gd name="T9" fmla="*/ 0 h 11"/>
                <a:gd name="T10" fmla="*/ 1 w 38"/>
                <a:gd name="T11" fmla="*/ 0 h 11"/>
                <a:gd name="T12" fmla="*/ 1 w 38"/>
                <a:gd name="T13" fmla="*/ 0 h 11"/>
                <a:gd name="T14" fmla="*/ 1 w 38"/>
                <a:gd name="T15" fmla="*/ 0 h 11"/>
                <a:gd name="T16" fmla="*/ 1 w 38"/>
                <a:gd name="T17" fmla="*/ 0 h 11"/>
                <a:gd name="T18" fmla="*/ 1 w 38"/>
                <a:gd name="T19" fmla="*/ 0 h 11"/>
                <a:gd name="T20" fmla="*/ 1 w 38"/>
                <a:gd name="T21" fmla="*/ 0 h 11"/>
                <a:gd name="T22" fmla="*/ 1 w 38"/>
                <a:gd name="T23" fmla="*/ 0 h 11"/>
                <a:gd name="T24" fmla="*/ 1 w 38"/>
                <a:gd name="T25" fmla="*/ 0 h 11"/>
                <a:gd name="T26" fmla="*/ 1 w 38"/>
                <a:gd name="T27" fmla="*/ 0 h 11"/>
                <a:gd name="T28" fmla="*/ 1 w 38"/>
                <a:gd name="T29" fmla="*/ 0 h 11"/>
                <a:gd name="T30" fmla="*/ 1 w 38"/>
                <a:gd name="T31" fmla="*/ 0 h 11"/>
                <a:gd name="T32" fmla="*/ 1 w 38"/>
                <a:gd name="T33" fmla="*/ 0 h 11"/>
                <a:gd name="T34" fmla="*/ 1 w 38"/>
                <a:gd name="T35" fmla="*/ 0 h 11"/>
                <a:gd name="T36" fmla="*/ 1 w 38"/>
                <a:gd name="T37" fmla="*/ 0 h 11"/>
                <a:gd name="T38" fmla="*/ 1 w 38"/>
                <a:gd name="T39" fmla="*/ 0 h 11"/>
                <a:gd name="T40" fmla="*/ 1 w 38"/>
                <a:gd name="T41" fmla="*/ 0 h 11"/>
                <a:gd name="T42" fmla="*/ 1 w 38"/>
                <a:gd name="T43" fmla="*/ 0 h 11"/>
                <a:gd name="T44" fmla="*/ 1 w 38"/>
                <a:gd name="T45" fmla="*/ 0 h 11"/>
                <a:gd name="T46" fmla="*/ 1 w 38"/>
                <a:gd name="T47" fmla="*/ 0 h 11"/>
                <a:gd name="T48" fmla="*/ 1 w 38"/>
                <a:gd name="T49" fmla="*/ 0 h 11"/>
                <a:gd name="T50" fmla="*/ 1 w 38"/>
                <a:gd name="T51" fmla="*/ 0 h 11"/>
                <a:gd name="T52" fmla="*/ 1 w 38"/>
                <a:gd name="T53" fmla="*/ 0 h 11"/>
                <a:gd name="T54" fmla="*/ 0 w 38"/>
                <a:gd name="T55" fmla="*/ 0 h 11"/>
                <a:gd name="T56" fmla="*/ 0 w 38"/>
                <a:gd name="T57" fmla="*/ 0 h 11"/>
                <a:gd name="T58" fmla="*/ 1 w 38"/>
                <a:gd name="T59" fmla="*/ 0 h 11"/>
                <a:gd name="T60" fmla="*/ 1 w 38"/>
                <a:gd name="T61" fmla="*/ 0 h 11"/>
                <a:gd name="T62" fmla="*/ 1 w 38"/>
                <a:gd name="T63" fmla="*/ 0 h 11"/>
                <a:gd name="T64" fmla="*/ 1 w 38"/>
                <a:gd name="T65" fmla="*/ 0 h 11"/>
                <a:gd name="T66" fmla="*/ 1 w 38"/>
                <a:gd name="T67" fmla="*/ 0 h 11"/>
                <a:gd name="T68" fmla="*/ 1 w 38"/>
                <a:gd name="T69" fmla="*/ 0 h 11"/>
                <a:gd name="T70" fmla="*/ 1 w 38"/>
                <a:gd name="T71" fmla="*/ 0 h 11"/>
                <a:gd name="T72" fmla="*/ 1 w 38"/>
                <a:gd name="T73" fmla="*/ 0 h 11"/>
                <a:gd name="T74" fmla="*/ 1 w 38"/>
                <a:gd name="T75" fmla="*/ 0 h 11"/>
                <a:gd name="T76" fmla="*/ 1 w 38"/>
                <a:gd name="T77" fmla="*/ 0 h 11"/>
                <a:gd name="T78" fmla="*/ 1 w 38"/>
                <a:gd name="T79" fmla="*/ 0 h 11"/>
                <a:gd name="T80" fmla="*/ 1 w 38"/>
                <a:gd name="T81" fmla="*/ 0 h 11"/>
                <a:gd name="T82" fmla="*/ 1 w 38"/>
                <a:gd name="T83" fmla="*/ 0 h 11"/>
                <a:gd name="T84" fmla="*/ 1 w 38"/>
                <a:gd name="T85" fmla="*/ 0 h 11"/>
                <a:gd name="T86" fmla="*/ 1 w 38"/>
                <a:gd name="T87" fmla="*/ 0 h 11"/>
                <a:gd name="T88" fmla="*/ 1 w 38"/>
                <a:gd name="T89" fmla="*/ 0 h 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8"/>
                <a:gd name="T136" fmla="*/ 0 h 11"/>
                <a:gd name="T137" fmla="*/ 38 w 38"/>
                <a:gd name="T138" fmla="*/ 11 h 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8" h="11">
                  <a:moveTo>
                    <a:pt x="31" y="4"/>
                  </a:moveTo>
                  <a:lnTo>
                    <a:pt x="34" y="6"/>
                  </a:lnTo>
                  <a:lnTo>
                    <a:pt x="35" y="7"/>
                  </a:lnTo>
                  <a:lnTo>
                    <a:pt x="37" y="9"/>
                  </a:lnTo>
                  <a:lnTo>
                    <a:pt x="38" y="11"/>
                  </a:lnTo>
                  <a:lnTo>
                    <a:pt x="36" y="9"/>
                  </a:lnTo>
                  <a:lnTo>
                    <a:pt x="35" y="9"/>
                  </a:lnTo>
                  <a:lnTo>
                    <a:pt x="33" y="9"/>
                  </a:lnTo>
                  <a:lnTo>
                    <a:pt x="31" y="11"/>
                  </a:lnTo>
                  <a:lnTo>
                    <a:pt x="30" y="9"/>
                  </a:lnTo>
                  <a:lnTo>
                    <a:pt x="29" y="8"/>
                  </a:lnTo>
                  <a:lnTo>
                    <a:pt x="28" y="7"/>
                  </a:lnTo>
                  <a:lnTo>
                    <a:pt x="27" y="7"/>
                  </a:lnTo>
                  <a:lnTo>
                    <a:pt x="23" y="7"/>
                  </a:lnTo>
                  <a:lnTo>
                    <a:pt x="20" y="7"/>
                  </a:lnTo>
                  <a:lnTo>
                    <a:pt x="15" y="7"/>
                  </a:lnTo>
                  <a:lnTo>
                    <a:pt x="12" y="7"/>
                  </a:lnTo>
                  <a:lnTo>
                    <a:pt x="11" y="8"/>
                  </a:lnTo>
                  <a:lnTo>
                    <a:pt x="11" y="9"/>
                  </a:lnTo>
                  <a:lnTo>
                    <a:pt x="11" y="11"/>
                  </a:lnTo>
                  <a:lnTo>
                    <a:pt x="8" y="9"/>
                  </a:lnTo>
                  <a:lnTo>
                    <a:pt x="7" y="9"/>
                  </a:lnTo>
                  <a:lnTo>
                    <a:pt x="5" y="9"/>
                  </a:lnTo>
                  <a:lnTo>
                    <a:pt x="4" y="8"/>
                  </a:lnTo>
                  <a:lnTo>
                    <a:pt x="3" y="7"/>
                  </a:lnTo>
                  <a:lnTo>
                    <a:pt x="2" y="6"/>
                  </a:lnTo>
                  <a:lnTo>
                    <a:pt x="0" y="4"/>
                  </a:lnTo>
                  <a:lnTo>
                    <a:pt x="0" y="2"/>
                  </a:lnTo>
                  <a:lnTo>
                    <a:pt x="2" y="1"/>
                  </a:lnTo>
                  <a:lnTo>
                    <a:pt x="4" y="1"/>
                  </a:lnTo>
                  <a:lnTo>
                    <a:pt x="5" y="0"/>
                  </a:lnTo>
                  <a:lnTo>
                    <a:pt x="6" y="0"/>
                  </a:lnTo>
                  <a:lnTo>
                    <a:pt x="8" y="0"/>
                  </a:lnTo>
                  <a:lnTo>
                    <a:pt x="11" y="0"/>
                  </a:lnTo>
                  <a:lnTo>
                    <a:pt x="14" y="0"/>
                  </a:lnTo>
                  <a:lnTo>
                    <a:pt x="18" y="0"/>
                  </a:lnTo>
                  <a:lnTo>
                    <a:pt x="20" y="0"/>
                  </a:lnTo>
                  <a:lnTo>
                    <a:pt x="23" y="1"/>
                  </a:lnTo>
                  <a:lnTo>
                    <a:pt x="26" y="1"/>
                  </a:lnTo>
                  <a:lnTo>
                    <a:pt x="29" y="2"/>
                  </a:lnTo>
                  <a:lnTo>
                    <a:pt x="30" y="2"/>
                  </a:lnTo>
                  <a:lnTo>
                    <a:pt x="31"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3" name="Freeform 506"/>
            <p:cNvSpPr>
              <a:spLocks/>
            </p:cNvSpPr>
            <p:nvPr/>
          </p:nvSpPr>
          <p:spPr bwMode="auto">
            <a:xfrm>
              <a:off x="5440" y="2719"/>
              <a:ext cx="13" cy="4"/>
            </a:xfrm>
            <a:custGeom>
              <a:avLst/>
              <a:gdLst>
                <a:gd name="T0" fmla="*/ 0 w 27"/>
                <a:gd name="T1" fmla="*/ 0 h 8"/>
                <a:gd name="T2" fmla="*/ 0 w 27"/>
                <a:gd name="T3" fmla="*/ 1 h 8"/>
                <a:gd name="T4" fmla="*/ 0 w 27"/>
                <a:gd name="T5" fmla="*/ 1 h 8"/>
                <a:gd name="T6" fmla="*/ 0 w 27"/>
                <a:gd name="T7" fmla="*/ 1 h 8"/>
                <a:gd name="T8" fmla="*/ 0 w 27"/>
                <a:gd name="T9" fmla="*/ 1 h 8"/>
                <a:gd name="T10" fmla="*/ 0 w 27"/>
                <a:gd name="T11" fmla="*/ 1 h 8"/>
                <a:gd name="T12" fmla="*/ 0 w 27"/>
                <a:gd name="T13" fmla="*/ 1 h 8"/>
                <a:gd name="T14" fmla="*/ 0 w 27"/>
                <a:gd name="T15" fmla="*/ 1 h 8"/>
                <a:gd name="T16" fmla="*/ 0 w 27"/>
                <a:gd name="T17" fmla="*/ 1 h 8"/>
                <a:gd name="T18" fmla="*/ 0 w 27"/>
                <a:gd name="T19" fmla="*/ 1 h 8"/>
                <a:gd name="T20" fmla="*/ 0 w 27"/>
                <a:gd name="T21" fmla="*/ 1 h 8"/>
                <a:gd name="T22" fmla="*/ 0 w 27"/>
                <a:gd name="T23" fmla="*/ 1 h 8"/>
                <a:gd name="T24" fmla="*/ 0 w 27"/>
                <a:gd name="T25" fmla="*/ 1 h 8"/>
                <a:gd name="T26" fmla="*/ 0 w 27"/>
                <a:gd name="T27" fmla="*/ 1 h 8"/>
                <a:gd name="T28" fmla="*/ 0 w 27"/>
                <a:gd name="T29" fmla="*/ 1 h 8"/>
                <a:gd name="T30" fmla="*/ 0 w 27"/>
                <a:gd name="T31" fmla="*/ 1 h 8"/>
                <a:gd name="T32" fmla="*/ 0 w 27"/>
                <a:gd name="T33" fmla="*/ 1 h 8"/>
                <a:gd name="T34" fmla="*/ 0 w 27"/>
                <a:gd name="T35" fmla="*/ 1 h 8"/>
                <a:gd name="T36" fmla="*/ 0 w 27"/>
                <a:gd name="T37" fmla="*/ 1 h 8"/>
                <a:gd name="T38" fmla="*/ 0 w 27"/>
                <a:gd name="T39" fmla="*/ 1 h 8"/>
                <a:gd name="T40" fmla="*/ 0 w 27"/>
                <a:gd name="T41" fmla="*/ 1 h 8"/>
                <a:gd name="T42" fmla="*/ 0 w 27"/>
                <a:gd name="T43" fmla="*/ 1 h 8"/>
                <a:gd name="T44" fmla="*/ 0 w 27"/>
                <a:gd name="T45" fmla="*/ 1 h 8"/>
                <a:gd name="T46" fmla="*/ 0 w 27"/>
                <a:gd name="T47" fmla="*/ 1 h 8"/>
                <a:gd name="T48" fmla="*/ 0 w 27"/>
                <a:gd name="T49" fmla="*/ 1 h 8"/>
                <a:gd name="T50" fmla="*/ 0 w 27"/>
                <a:gd name="T51" fmla="*/ 1 h 8"/>
                <a:gd name="T52" fmla="*/ 0 w 27"/>
                <a:gd name="T53" fmla="*/ 1 h 8"/>
                <a:gd name="T54" fmla="*/ 0 w 27"/>
                <a:gd name="T55" fmla="*/ 1 h 8"/>
                <a:gd name="T56" fmla="*/ 0 w 27"/>
                <a:gd name="T57" fmla="*/ 1 h 8"/>
                <a:gd name="T58" fmla="*/ 0 w 27"/>
                <a:gd name="T59" fmla="*/ 1 h 8"/>
                <a:gd name="T60" fmla="*/ 0 w 27"/>
                <a:gd name="T61" fmla="*/ 1 h 8"/>
                <a:gd name="T62" fmla="*/ 0 w 27"/>
                <a:gd name="T63" fmla="*/ 1 h 8"/>
                <a:gd name="T64" fmla="*/ 0 w 27"/>
                <a:gd name="T65" fmla="*/ 0 h 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8"/>
                <a:gd name="T101" fmla="*/ 27 w 27"/>
                <a:gd name="T102" fmla="*/ 8 h 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8">
                  <a:moveTo>
                    <a:pt x="3" y="0"/>
                  </a:moveTo>
                  <a:lnTo>
                    <a:pt x="6" y="1"/>
                  </a:lnTo>
                  <a:lnTo>
                    <a:pt x="10" y="1"/>
                  </a:lnTo>
                  <a:lnTo>
                    <a:pt x="13" y="1"/>
                  </a:lnTo>
                  <a:lnTo>
                    <a:pt x="15" y="1"/>
                  </a:lnTo>
                  <a:lnTo>
                    <a:pt x="18" y="2"/>
                  </a:lnTo>
                  <a:lnTo>
                    <a:pt x="21" y="4"/>
                  </a:lnTo>
                  <a:lnTo>
                    <a:pt x="25" y="5"/>
                  </a:lnTo>
                  <a:lnTo>
                    <a:pt x="27" y="6"/>
                  </a:lnTo>
                  <a:lnTo>
                    <a:pt x="26" y="6"/>
                  </a:lnTo>
                  <a:lnTo>
                    <a:pt x="25" y="6"/>
                  </a:lnTo>
                  <a:lnTo>
                    <a:pt x="23" y="8"/>
                  </a:lnTo>
                  <a:lnTo>
                    <a:pt x="22" y="8"/>
                  </a:lnTo>
                  <a:lnTo>
                    <a:pt x="21" y="6"/>
                  </a:lnTo>
                  <a:lnTo>
                    <a:pt x="20" y="6"/>
                  </a:lnTo>
                  <a:lnTo>
                    <a:pt x="19" y="6"/>
                  </a:lnTo>
                  <a:lnTo>
                    <a:pt x="18" y="5"/>
                  </a:lnTo>
                  <a:lnTo>
                    <a:pt x="17" y="6"/>
                  </a:lnTo>
                  <a:lnTo>
                    <a:pt x="13" y="6"/>
                  </a:lnTo>
                  <a:lnTo>
                    <a:pt x="11" y="6"/>
                  </a:lnTo>
                  <a:lnTo>
                    <a:pt x="8" y="5"/>
                  </a:lnTo>
                  <a:lnTo>
                    <a:pt x="7" y="5"/>
                  </a:lnTo>
                  <a:lnTo>
                    <a:pt x="7" y="4"/>
                  </a:lnTo>
                  <a:lnTo>
                    <a:pt x="6" y="4"/>
                  </a:lnTo>
                  <a:lnTo>
                    <a:pt x="5" y="4"/>
                  </a:lnTo>
                  <a:lnTo>
                    <a:pt x="4" y="4"/>
                  </a:lnTo>
                  <a:lnTo>
                    <a:pt x="2" y="4"/>
                  </a:lnTo>
                  <a:lnTo>
                    <a:pt x="0" y="4"/>
                  </a:lnTo>
                  <a:lnTo>
                    <a:pt x="2" y="3"/>
                  </a:lnTo>
                  <a:lnTo>
                    <a:pt x="3" y="2"/>
                  </a:lnTo>
                  <a:lnTo>
                    <a:pt x="3" y="1"/>
                  </a:lnTo>
                  <a:lnTo>
                    <a:pt x="3"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4" name="Freeform 507"/>
            <p:cNvSpPr>
              <a:spLocks/>
            </p:cNvSpPr>
            <p:nvPr/>
          </p:nvSpPr>
          <p:spPr bwMode="auto">
            <a:xfrm>
              <a:off x="5441" y="2723"/>
              <a:ext cx="10" cy="3"/>
            </a:xfrm>
            <a:custGeom>
              <a:avLst/>
              <a:gdLst>
                <a:gd name="T0" fmla="*/ 0 w 19"/>
                <a:gd name="T1" fmla="*/ 1 h 6"/>
                <a:gd name="T2" fmla="*/ 1 w 19"/>
                <a:gd name="T3" fmla="*/ 1 h 6"/>
                <a:gd name="T4" fmla="*/ 1 w 19"/>
                <a:gd name="T5" fmla="*/ 1 h 6"/>
                <a:gd name="T6" fmla="*/ 1 w 19"/>
                <a:gd name="T7" fmla="*/ 1 h 6"/>
                <a:gd name="T8" fmla="*/ 1 w 19"/>
                <a:gd name="T9" fmla="*/ 1 h 6"/>
                <a:gd name="T10" fmla="*/ 1 w 19"/>
                <a:gd name="T11" fmla="*/ 1 h 6"/>
                <a:gd name="T12" fmla="*/ 1 w 19"/>
                <a:gd name="T13" fmla="*/ 1 h 6"/>
                <a:gd name="T14" fmla="*/ 1 w 19"/>
                <a:gd name="T15" fmla="*/ 1 h 6"/>
                <a:gd name="T16" fmla="*/ 1 w 19"/>
                <a:gd name="T17" fmla="*/ 0 h 6"/>
                <a:gd name="T18" fmla="*/ 1 w 19"/>
                <a:gd name="T19" fmla="*/ 1 h 6"/>
                <a:gd name="T20" fmla="*/ 1 w 19"/>
                <a:gd name="T21" fmla="*/ 1 h 6"/>
                <a:gd name="T22" fmla="*/ 1 w 19"/>
                <a:gd name="T23" fmla="*/ 1 h 6"/>
                <a:gd name="T24" fmla="*/ 1 w 19"/>
                <a:gd name="T25" fmla="*/ 1 h 6"/>
                <a:gd name="T26" fmla="*/ 1 w 19"/>
                <a:gd name="T27" fmla="*/ 1 h 6"/>
                <a:gd name="T28" fmla="*/ 1 w 19"/>
                <a:gd name="T29" fmla="*/ 1 h 6"/>
                <a:gd name="T30" fmla="*/ 1 w 19"/>
                <a:gd name="T31" fmla="*/ 1 h 6"/>
                <a:gd name="T32" fmla="*/ 0 w 19"/>
                <a:gd name="T33" fmla="*/ 1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6"/>
                <a:gd name="T53" fmla="*/ 19 w 19"/>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6">
                  <a:moveTo>
                    <a:pt x="0" y="1"/>
                  </a:moveTo>
                  <a:lnTo>
                    <a:pt x="2" y="3"/>
                  </a:lnTo>
                  <a:lnTo>
                    <a:pt x="4" y="5"/>
                  </a:lnTo>
                  <a:lnTo>
                    <a:pt x="7" y="6"/>
                  </a:lnTo>
                  <a:lnTo>
                    <a:pt x="9" y="6"/>
                  </a:lnTo>
                  <a:lnTo>
                    <a:pt x="11" y="5"/>
                  </a:lnTo>
                  <a:lnTo>
                    <a:pt x="15" y="4"/>
                  </a:lnTo>
                  <a:lnTo>
                    <a:pt x="17" y="2"/>
                  </a:lnTo>
                  <a:lnTo>
                    <a:pt x="19" y="0"/>
                  </a:lnTo>
                  <a:lnTo>
                    <a:pt x="18" y="1"/>
                  </a:lnTo>
                  <a:lnTo>
                    <a:pt x="16" y="2"/>
                  </a:lnTo>
                  <a:lnTo>
                    <a:pt x="15" y="3"/>
                  </a:lnTo>
                  <a:lnTo>
                    <a:pt x="12" y="3"/>
                  </a:lnTo>
                  <a:lnTo>
                    <a:pt x="10" y="3"/>
                  </a:lnTo>
                  <a:lnTo>
                    <a:pt x="7" y="3"/>
                  </a:lnTo>
                  <a:lnTo>
                    <a:pt x="2" y="2"/>
                  </a:lnTo>
                  <a:lnTo>
                    <a:pt x="0" y="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5" name="Freeform 508"/>
            <p:cNvSpPr>
              <a:spLocks/>
            </p:cNvSpPr>
            <p:nvPr/>
          </p:nvSpPr>
          <p:spPr bwMode="auto">
            <a:xfrm>
              <a:off x="5387" y="3032"/>
              <a:ext cx="36" cy="37"/>
            </a:xfrm>
            <a:custGeom>
              <a:avLst/>
              <a:gdLst>
                <a:gd name="T0" fmla="*/ 1 w 72"/>
                <a:gd name="T1" fmla="*/ 1 h 74"/>
                <a:gd name="T2" fmla="*/ 1 w 72"/>
                <a:gd name="T3" fmla="*/ 1 h 74"/>
                <a:gd name="T4" fmla="*/ 0 w 72"/>
                <a:gd name="T5" fmla="*/ 1 h 74"/>
                <a:gd name="T6" fmla="*/ 1 w 72"/>
                <a:gd name="T7" fmla="*/ 1 h 74"/>
                <a:gd name="T8" fmla="*/ 1 w 72"/>
                <a:gd name="T9" fmla="*/ 1 h 74"/>
                <a:gd name="T10" fmla="*/ 1 w 72"/>
                <a:gd name="T11" fmla="*/ 1 h 74"/>
                <a:gd name="T12" fmla="*/ 1 w 72"/>
                <a:gd name="T13" fmla="*/ 1 h 74"/>
                <a:gd name="T14" fmla="*/ 1 w 72"/>
                <a:gd name="T15" fmla="*/ 1 h 74"/>
                <a:gd name="T16" fmla="*/ 1 w 72"/>
                <a:gd name="T17" fmla="*/ 1 h 74"/>
                <a:gd name="T18" fmla="*/ 1 w 72"/>
                <a:gd name="T19" fmla="*/ 1 h 74"/>
                <a:gd name="T20" fmla="*/ 1 w 72"/>
                <a:gd name="T21" fmla="*/ 1 h 74"/>
                <a:gd name="T22" fmla="*/ 1 w 72"/>
                <a:gd name="T23" fmla="*/ 1 h 74"/>
                <a:gd name="T24" fmla="*/ 1 w 72"/>
                <a:gd name="T25" fmla="*/ 1 h 74"/>
                <a:gd name="T26" fmla="*/ 1 w 72"/>
                <a:gd name="T27" fmla="*/ 1 h 74"/>
                <a:gd name="T28" fmla="*/ 1 w 72"/>
                <a:gd name="T29" fmla="*/ 1 h 74"/>
                <a:gd name="T30" fmla="*/ 1 w 72"/>
                <a:gd name="T31" fmla="*/ 1 h 74"/>
                <a:gd name="T32" fmla="*/ 1 w 72"/>
                <a:gd name="T33" fmla="*/ 1 h 74"/>
                <a:gd name="T34" fmla="*/ 1 w 72"/>
                <a:gd name="T35" fmla="*/ 1 h 74"/>
                <a:gd name="T36" fmla="*/ 1 w 72"/>
                <a:gd name="T37" fmla="*/ 1 h 74"/>
                <a:gd name="T38" fmla="*/ 1 w 72"/>
                <a:gd name="T39" fmla="*/ 1 h 74"/>
                <a:gd name="T40" fmla="*/ 1 w 72"/>
                <a:gd name="T41" fmla="*/ 1 h 74"/>
                <a:gd name="T42" fmla="*/ 1 w 72"/>
                <a:gd name="T43" fmla="*/ 1 h 74"/>
                <a:gd name="T44" fmla="*/ 1 w 72"/>
                <a:gd name="T45" fmla="*/ 1 h 74"/>
                <a:gd name="T46" fmla="*/ 1 w 72"/>
                <a:gd name="T47" fmla="*/ 1 h 74"/>
                <a:gd name="T48" fmla="*/ 1 w 72"/>
                <a:gd name="T49" fmla="*/ 1 h 74"/>
                <a:gd name="T50" fmla="*/ 1 w 72"/>
                <a:gd name="T51" fmla="*/ 1 h 74"/>
                <a:gd name="T52" fmla="*/ 1 w 72"/>
                <a:gd name="T53" fmla="*/ 1 h 74"/>
                <a:gd name="T54" fmla="*/ 1 w 72"/>
                <a:gd name="T55" fmla="*/ 1 h 74"/>
                <a:gd name="T56" fmla="*/ 1 w 72"/>
                <a:gd name="T57" fmla="*/ 1 h 74"/>
                <a:gd name="T58" fmla="*/ 1 w 72"/>
                <a:gd name="T59" fmla="*/ 1 h 74"/>
                <a:gd name="T60" fmla="*/ 1 w 72"/>
                <a:gd name="T61" fmla="*/ 1 h 74"/>
                <a:gd name="T62" fmla="*/ 1 w 72"/>
                <a:gd name="T63" fmla="*/ 1 h 74"/>
                <a:gd name="T64" fmla="*/ 1 w 72"/>
                <a:gd name="T65" fmla="*/ 1 h 74"/>
                <a:gd name="T66" fmla="*/ 1 w 72"/>
                <a:gd name="T67" fmla="*/ 1 h 74"/>
                <a:gd name="T68" fmla="*/ 1 w 72"/>
                <a:gd name="T69" fmla="*/ 1 h 74"/>
                <a:gd name="T70" fmla="*/ 1 w 72"/>
                <a:gd name="T71" fmla="*/ 1 h 74"/>
                <a:gd name="T72" fmla="*/ 1 w 72"/>
                <a:gd name="T73" fmla="*/ 1 h 74"/>
                <a:gd name="T74" fmla="*/ 1 w 72"/>
                <a:gd name="T75" fmla="*/ 1 h 74"/>
                <a:gd name="T76" fmla="*/ 1 w 72"/>
                <a:gd name="T77" fmla="*/ 1 h 74"/>
                <a:gd name="T78" fmla="*/ 1 w 72"/>
                <a:gd name="T79" fmla="*/ 1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2"/>
                <a:gd name="T121" fmla="*/ 0 h 74"/>
                <a:gd name="T122" fmla="*/ 72 w 72"/>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2" h="74">
                  <a:moveTo>
                    <a:pt x="25" y="0"/>
                  </a:moveTo>
                  <a:lnTo>
                    <a:pt x="20" y="1"/>
                  </a:lnTo>
                  <a:lnTo>
                    <a:pt x="15" y="2"/>
                  </a:lnTo>
                  <a:lnTo>
                    <a:pt x="6" y="4"/>
                  </a:lnTo>
                  <a:lnTo>
                    <a:pt x="0" y="7"/>
                  </a:lnTo>
                  <a:lnTo>
                    <a:pt x="0" y="17"/>
                  </a:lnTo>
                  <a:lnTo>
                    <a:pt x="1" y="30"/>
                  </a:lnTo>
                  <a:lnTo>
                    <a:pt x="1" y="40"/>
                  </a:lnTo>
                  <a:lnTo>
                    <a:pt x="2" y="46"/>
                  </a:lnTo>
                  <a:lnTo>
                    <a:pt x="4" y="46"/>
                  </a:lnTo>
                  <a:lnTo>
                    <a:pt x="5" y="46"/>
                  </a:lnTo>
                  <a:lnTo>
                    <a:pt x="8" y="46"/>
                  </a:lnTo>
                  <a:lnTo>
                    <a:pt x="8" y="45"/>
                  </a:lnTo>
                  <a:lnTo>
                    <a:pt x="9" y="43"/>
                  </a:lnTo>
                  <a:lnTo>
                    <a:pt x="9" y="42"/>
                  </a:lnTo>
                  <a:lnTo>
                    <a:pt x="10" y="42"/>
                  </a:lnTo>
                  <a:lnTo>
                    <a:pt x="11" y="42"/>
                  </a:lnTo>
                  <a:lnTo>
                    <a:pt x="13" y="43"/>
                  </a:lnTo>
                  <a:lnTo>
                    <a:pt x="16" y="43"/>
                  </a:lnTo>
                  <a:lnTo>
                    <a:pt x="17" y="43"/>
                  </a:lnTo>
                  <a:lnTo>
                    <a:pt x="18" y="41"/>
                  </a:lnTo>
                  <a:lnTo>
                    <a:pt x="19" y="36"/>
                  </a:lnTo>
                  <a:lnTo>
                    <a:pt x="21" y="33"/>
                  </a:lnTo>
                  <a:lnTo>
                    <a:pt x="23" y="31"/>
                  </a:lnTo>
                  <a:lnTo>
                    <a:pt x="25" y="31"/>
                  </a:lnTo>
                  <a:lnTo>
                    <a:pt x="29" y="32"/>
                  </a:lnTo>
                  <a:lnTo>
                    <a:pt x="33" y="34"/>
                  </a:lnTo>
                  <a:lnTo>
                    <a:pt x="35" y="35"/>
                  </a:lnTo>
                  <a:lnTo>
                    <a:pt x="35" y="40"/>
                  </a:lnTo>
                  <a:lnTo>
                    <a:pt x="38" y="49"/>
                  </a:lnTo>
                  <a:lnTo>
                    <a:pt x="39" y="58"/>
                  </a:lnTo>
                  <a:lnTo>
                    <a:pt x="39" y="64"/>
                  </a:lnTo>
                  <a:lnTo>
                    <a:pt x="40" y="65"/>
                  </a:lnTo>
                  <a:lnTo>
                    <a:pt x="41" y="68"/>
                  </a:lnTo>
                  <a:lnTo>
                    <a:pt x="43" y="69"/>
                  </a:lnTo>
                  <a:lnTo>
                    <a:pt x="46" y="69"/>
                  </a:lnTo>
                  <a:lnTo>
                    <a:pt x="49" y="69"/>
                  </a:lnTo>
                  <a:lnTo>
                    <a:pt x="54" y="70"/>
                  </a:lnTo>
                  <a:lnTo>
                    <a:pt x="58" y="72"/>
                  </a:lnTo>
                  <a:lnTo>
                    <a:pt x="63" y="73"/>
                  </a:lnTo>
                  <a:lnTo>
                    <a:pt x="65" y="74"/>
                  </a:lnTo>
                  <a:lnTo>
                    <a:pt x="67" y="74"/>
                  </a:lnTo>
                  <a:lnTo>
                    <a:pt x="69" y="74"/>
                  </a:lnTo>
                  <a:lnTo>
                    <a:pt x="71" y="73"/>
                  </a:lnTo>
                  <a:lnTo>
                    <a:pt x="72" y="71"/>
                  </a:lnTo>
                  <a:lnTo>
                    <a:pt x="72" y="68"/>
                  </a:lnTo>
                  <a:lnTo>
                    <a:pt x="71" y="64"/>
                  </a:lnTo>
                  <a:lnTo>
                    <a:pt x="67" y="62"/>
                  </a:lnTo>
                  <a:lnTo>
                    <a:pt x="63" y="59"/>
                  </a:lnTo>
                  <a:lnTo>
                    <a:pt x="61" y="59"/>
                  </a:lnTo>
                  <a:lnTo>
                    <a:pt x="58" y="58"/>
                  </a:lnTo>
                  <a:lnTo>
                    <a:pt x="56" y="58"/>
                  </a:lnTo>
                  <a:lnTo>
                    <a:pt x="55" y="58"/>
                  </a:lnTo>
                  <a:lnTo>
                    <a:pt x="54" y="58"/>
                  </a:lnTo>
                  <a:lnTo>
                    <a:pt x="53" y="58"/>
                  </a:lnTo>
                  <a:lnTo>
                    <a:pt x="51" y="56"/>
                  </a:lnTo>
                  <a:lnTo>
                    <a:pt x="51" y="53"/>
                  </a:lnTo>
                  <a:lnTo>
                    <a:pt x="51" y="50"/>
                  </a:lnTo>
                  <a:lnTo>
                    <a:pt x="50" y="49"/>
                  </a:lnTo>
                  <a:lnTo>
                    <a:pt x="50" y="47"/>
                  </a:lnTo>
                  <a:lnTo>
                    <a:pt x="50" y="43"/>
                  </a:lnTo>
                  <a:lnTo>
                    <a:pt x="50" y="41"/>
                  </a:lnTo>
                  <a:lnTo>
                    <a:pt x="49" y="39"/>
                  </a:lnTo>
                  <a:lnTo>
                    <a:pt x="50" y="36"/>
                  </a:lnTo>
                  <a:lnTo>
                    <a:pt x="54" y="32"/>
                  </a:lnTo>
                  <a:lnTo>
                    <a:pt x="55" y="27"/>
                  </a:lnTo>
                  <a:lnTo>
                    <a:pt x="55" y="24"/>
                  </a:lnTo>
                  <a:lnTo>
                    <a:pt x="54" y="22"/>
                  </a:lnTo>
                  <a:lnTo>
                    <a:pt x="53" y="19"/>
                  </a:lnTo>
                  <a:lnTo>
                    <a:pt x="50" y="18"/>
                  </a:lnTo>
                  <a:lnTo>
                    <a:pt x="49" y="17"/>
                  </a:lnTo>
                  <a:lnTo>
                    <a:pt x="48" y="15"/>
                  </a:lnTo>
                  <a:lnTo>
                    <a:pt x="46" y="12"/>
                  </a:lnTo>
                  <a:lnTo>
                    <a:pt x="44" y="9"/>
                  </a:lnTo>
                  <a:lnTo>
                    <a:pt x="42" y="7"/>
                  </a:lnTo>
                  <a:lnTo>
                    <a:pt x="40" y="4"/>
                  </a:lnTo>
                  <a:lnTo>
                    <a:pt x="35" y="3"/>
                  </a:lnTo>
                  <a:lnTo>
                    <a:pt x="31" y="1"/>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6" name="Freeform 509"/>
            <p:cNvSpPr>
              <a:spLocks/>
            </p:cNvSpPr>
            <p:nvPr/>
          </p:nvSpPr>
          <p:spPr bwMode="auto">
            <a:xfrm>
              <a:off x="5478" y="2731"/>
              <a:ext cx="5" cy="7"/>
            </a:xfrm>
            <a:custGeom>
              <a:avLst/>
              <a:gdLst>
                <a:gd name="T0" fmla="*/ 1 w 10"/>
                <a:gd name="T1" fmla="*/ 1 h 14"/>
                <a:gd name="T2" fmla="*/ 1 w 10"/>
                <a:gd name="T3" fmla="*/ 1 h 14"/>
                <a:gd name="T4" fmla="*/ 1 w 10"/>
                <a:gd name="T5" fmla="*/ 1 h 14"/>
                <a:gd name="T6" fmla="*/ 1 w 10"/>
                <a:gd name="T7" fmla="*/ 0 h 14"/>
                <a:gd name="T8" fmla="*/ 1 w 10"/>
                <a:gd name="T9" fmla="*/ 0 h 14"/>
                <a:gd name="T10" fmla="*/ 1 w 10"/>
                <a:gd name="T11" fmla="*/ 0 h 14"/>
                <a:gd name="T12" fmla="*/ 0 w 10"/>
                <a:gd name="T13" fmla="*/ 1 h 14"/>
                <a:gd name="T14" fmla="*/ 0 w 10"/>
                <a:gd name="T15" fmla="*/ 1 h 14"/>
                <a:gd name="T16" fmla="*/ 0 w 10"/>
                <a:gd name="T17" fmla="*/ 1 h 14"/>
                <a:gd name="T18" fmla="*/ 0 w 10"/>
                <a:gd name="T19" fmla="*/ 1 h 14"/>
                <a:gd name="T20" fmla="*/ 1 w 10"/>
                <a:gd name="T21" fmla="*/ 1 h 14"/>
                <a:gd name="T22" fmla="*/ 1 w 10"/>
                <a:gd name="T23" fmla="*/ 1 h 14"/>
                <a:gd name="T24" fmla="*/ 1 w 10"/>
                <a:gd name="T25" fmla="*/ 1 h 14"/>
                <a:gd name="T26" fmla="*/ 1 w 10"/>
                <a:gd name="T27" fmla="*/ 1 h 14"/>
                <a:gd name="T28" fmla="*/ 1 w 10"/>
                <a:gd name="T29" fmla="*/ 1 h 14"/>
                <a:gd name="T30" fmla="*/ 1 w 10"/>
                <a:gd name="T31" fmla="*/ 1 h 14"/>
                <a:gd name="T32" fmla="*/ 1 w 10"/>
                <a:gd name="T33" fmla="*/ 1 h 14"/>
                <a:gd name="T34" fmla="*/ 1 w 10"/>
                <a:gd name="T35" fmla="*/ 1 h 14"/>
                <a:gd name="T36" fmla="*/ 1 w 10"/>
                <a:gd name="T37" fmla="*/ 1 h 14"/>
                <a:gd name="T38" fmla="*/ 1 w 10"/>
                <a:gd name="T39" fmla="*/ 1 h 14"/>
                <a:gd name="T40" fmla="*/ 1 w 10"/>
                <a:gd name="T41" fmla="*/ 1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14"/>
                <a:gd name="T65" fmla="*/ 10 w 10"/>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14">
                  <a:moveTo>
                    <a:pt x="5" y="7"/>
                  </a:moveTo>
                  <a:lnTo>
                    <a:pt x="5" y="4"/>
                  </a:lnTo>
                  <a:lnTo>
                    <a:pt x="5" y="1"/>
                  </a:lnTo>
                  <a:lnTo>
                    <a:pt x="4" y="0"/>
                  </a:lnTo>
                  <a:lnTo>
                    <a:pt x="3" y="0"/>
                  </a:lnTo>
                  <a:lnTo>
                    <a:pt x="1" y="0"/>
                  </a:lnTo>
                  <a:lnTo>
                    <a:pt x="0" y="1"/>
                  </a:lnTo>
                  <a:lnTo>
                    <a:pt x="0" y="3"/>
                  </a:lnTo>
                  <a:lnTo>
                    <a:pt x="0" y="4"/>
                  </a:lnTo>
                  <a:lnTo>
                    <a:pt x="0" y="5"/>
                  </a:lnTo>
                  <a:lnTo>
                    <a:pt x="1" y="8"/>
                  </a:lnTo>
                  <a:lnTo>
                    <a:pt x="3" y="10"/>
                  </a:lnTo>
                  <a:lnTo>
                    <a:pt x="5" y="12"/>
                  </a:lnTo>
                  <a:lnTo>
                    <a:pt x="8" y="14"/>
                  </a:lnTo>
                  <a:lnTo>
                    <a:pt x="9" y="14"/>
                  </a:lnTo>
                  <a:lnTo>
                    <a:pt x="10" y="12"/>
                  </a:lnTo>
                  <a:lnTo>
                    <a:pt x="9" y="11"/>
                  </a:lnTo>
                  <a:lnTo>
                    <a:pt x="8" y="10"/>
                  </a:lnTo>
                  <a:lnTo>
                    <a:pt x="6" y="9"/>
                  </a:lnTo>
                  <a:lnTo>
                    <a:pt x="6" y="8"/>
                  </a:lnTo>
                  <a:lnTo>
                    <a:pt x="5" y="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7" name="Freeform 510"/>
            <p:cNvSpPr>
              <a:spLocks/>
            </p:cNvSpPr>
            <p:nvPr/>
          </p:nvSpPr>
          <p:spPr bwMode="auto">
            <a:xfrm>
              <a:off x="5435" y="2733"/>
              <a:ext cx="8" cy="5"/>
            </a:xfrm>
            <a:custGeom>
              <a:avLst/>
              <a:gdLst>
                <a:gd name="T0" fmla="*/ 1 w 15"/>
                <a:gd name="T1" fmla="*/ 1 h 10"/>
                <a:gd name="T2" fmla="*/ 1 w 15"/>
                <a:gd name="T3" fmla="*/ 1 h 10"/>
                <a:gd name="T4" fmla="*/ 1 w 15"/>
                <a:gd name="T5" fmla="*/ 1 h 10"/>
                <a:gd name="T6" fmla="*/ 1 w 15"/>
                <a:gd name="T7" fmla="*/ 1 h 10"/>
                <a:gd name="T8" fmla="*/ 0 w 15"/>
                <a:gd name="T9" fmla="*/ 1 h 10"/>
                <a:gd name="T10" fmla="*/ 1 w 15"/>
                <a:gd name="T11" fmla="*/ 1 h 10"/>
                <a:gd name="T12" fmla="*/ 1 w 15"/>
                <a:gd name="T13" fmla="*/ 1 h 10"/>
                <a:gd name="T14" fmla="*/ 1 w 15"/>
                <a:gd name="T15" fmla="*/ 1 h 10"/>
                <a:gd name="T16" fmla="*/ 1 w 15"/>
                <a:gd name="T17" fmla="*/ 0 h 10"/>
                <a:gd name="T18" fmla="*/ 1 w 15"/>
                <a:gd name="T19" fmla="*/ 0 h 10"/>
                <a:gd name="T20" fmla="*/ 1 w 15"/>
                <a:gd name="T21" fmla="*/ 1 h 10"/>
                <a:gd name="T22" fmla="*/ 1 w 15"/>
                <a:gd name="T23" fmla="*/ 1 h 10"/>
                <a:gd name="T24" fmla="*/ 1 w 15"/>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10"/>
                <a:gd name="T41" fmla="*/ 15 w 15"/>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10">
                  <a:moveTo>
                    <a:pt x="15" y="5"/>
                  </a:moveTo>
                  <a:lnTo>
                    <a:pt x="11" y="7"/>
                  </a:lnTo>
                  <a:lnTo>
                    <a:pt x="7" y="8"/>
                  </a:lnTo>
                  <a:lnTo>
                    <a:pt x="4" y="10"/>
                  </a:lnTo>
                  <a:lnTo>
                    <a:pt x="0" y="10"/>
                  </a:lnTo>
                  <a:lnTo>
                    <a:pt x="1" y="6"/>
                  </a:lnTo>
                  <a:lnTo>
                    <a:pt x="4" y="4"/>
                  </a:lnTo>
                  <a:lnTo>
                    <a:pt x="6" y="1"/>
                  </a:lnTo>
                  <a:lnTo>
                    <a:pt x="8" y="0"/>
                  </a:lnTo>
                  <a:lnTo>
                    <a:pt x="11" y="0"/>
                  </a:lnTo>
                  <a:lnTo>
                    <a:pt x="13" y="1"/>
                  </a:lnTo>
                  <a:lnTo>
                    <a:pt x="14" y="4"/>
                  </a:lnTo>
                  <a:lnTo>
                    <a:pt x="15" y="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8" name="Freeform 511"/>
            <p:cNvSpPr>
              <a:spLocks/>
            </p:cNvSpPr>
            <p:nvPr/>
          </p:nvSpPr>
          <p:spPr bwMode="auto">
            <a:xfrm>
              <a:off x="5489" y="2675"/>
              <a:ext cx="24" cy="27"/>
            </a:xfrm>
            <a:custGeom>
              <a:avLst/>
              <a:gdLst>
                <a:gd name="T0" fmla="*/ 0 w 49"/>
                <a:gd name="T1" fmla="*/ 1 h 53"/>
                <a:gd name="T2" fmla="*/ 0 w 49"/>
                <a:gd name="T3" fmla="*/ 1 h 53"/>
                <a:gd name="T4" fmla="*/ 0 w 49"/>
                <a:gd name="T5" fmla="*/ 1 h 53"/>
                <a:gd name="T6" fmla="*/ 0 w 49"/>
                <a:gd name="T7" fmla="*/ 1 h 53"/>
                <a:gd name="T8" fmla="*/ 0 w 49"/>
                <a:gd name="T9" fmla="*/ 1 h 53"/>
                <a:gd name="T10" fmla="*/ 0 w 49"/>
                <a:gd name="T11" fmla="*/ 1 h 53"/>
                <a:gd name="T12" fmla="*/ 0 w 49"/>
                <a:gd name="T13" fmla="*/ 1 h 53"/>
                <a:gd name="T14" fmla="*/ 0 w 49"/>
                <a:gd name="T15" fmla="*/ 1 h 53"/>
                <a:gd name="T16" fmla="*/ 0 w 49"/>
                <a:gd name="T17" fmla="*/ 1 h 53"/>
                <a:gd name="T18" fmla="*/ 0 w 49"/>
                <a:gd name="T19" fmla="*/ 1 h 53"/>
                <a:gd name="T20" fmla="*/ 0 w 49"/>
                <a:gd name="T21" fmla="*/ 1 h 53"/>
                <a:gd name="T22" fmla="*/ 0 w 49"/>
                <a:gd name="T23" fmla="*/ 1 h 53"/>
                <a:gd name="T24" fmla="*/ 0 w 49"/>
                <a:gd name="T25" fmla="*/ 1 h 53"/>
                <a:gd name="T26" fmla="*/ 0 w 49"/>
                <a:gd name="T27" fmla="*/ 1 h 53"/>
                <a:gd name="T28" fmla="*/ 0 w 49"/>
                <a:gd name="T29" fmla="*/ 1 h 53"/>
                <a:gd name="T30" fmla="*/ 0 w 49"/>
                <a:gd name="T31" fmla="*/ 1 h 53"/>
                <a:gd name="T32" fmla="*/ 0 w 49"/>
                <a:gd name="T33" fmla="*/ 1 h 53"/>
                <a:gd name="T34" fmla="*/ 0 w 49"/>
                <a:gd name="T35" fmla="*/ 1 h 53"/>
                <a:gd name="T36" fmla="*/ 0 w 49"/>
                <a:gd name="T37" fmla="*/ 1 h 53"/>
                <a:gd name="T38" fmla="*/ 0 w 49"/>
                <a:gd name="T39" fmla="*/ 1 h 53"/>
                <a:gd name="T40" fmla="*/ 0 w 49"/>
                <a:gd name="T41" fmla="*/ 1 h 53"/>
                <a:gd name="T42" fmla="*/ 0 w 49"/>
                <a:gd name="T43" fmla="*/ 1 h 53"/>
                <a:gd name="T44" fmla="*/ 0 w 49"/>
                <a:gd name="T45" fmla="*/ 1 h 53"/>
                <a:gd name="T46" fmla="*/ 0 w 49"/>
                <a:gd name="T47" fmla="*/ 1 h 53"/>
                <a:gd name="T48" fmla="*/ 0 w 49"/>
                <a:gd name="T49" fmla="*/ 1 h 53"/>
                <a:gd name="T50" fmla="*/ 0 w 49"/>
                <a:gd name="T51" fmla="*/ 1 h 53"/>
                <a:gd name="T52" fmla="*/ 0 w 49"/>
                <a:gd name="T53" fmla="*/ 1 h 53"/>
                <a:gd name="T54" fmla="*/ 0 w 49"/>
                <a:gd name="T55" fmla="*/ 1 h 53"/>
                <a:gd name="T56" fmla="*/ 0 w 49"/>
                <a:gd name="T57" fmla="*/ 1 h 53"/>
                <a:gd name="T58" fmla="*/ 0 w 49"/>
                <a:gd name="T59" fmla="*/ 1 h 53"/>
                <a:gd name="T60" fmla="*/ 0 w 49"/>
                <a:gd name="T61" fmla="*/ 1 h 53"/>
                <a:gd name="T62" fmla="*/ 0 w 49"/>
                <a:gd name="T63" fmla="*/ 1 h 53"/>
                <a:gd name="T64" fmla="*/ 0 w 49"/>
                <a:gd name="T65" fmla="*/ 1 h 53"/>
                <a:gd name="T66" fmla="*/ 0 w 49"/>
                <a:gd name="T67" fmla="*/ 1 h 53"/>
                <a:gd name="T68" fmla="*/ 0 w 49"/>
                <a:gd name="T69" fmla="*/ 1 h 53"/>
                <a:gd name="T70" fmla="*/ 0 w 49"/>
                <a:gd name="T71" fmla="*/ 1 h 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9"/>
                <a:gd name="T109" fmla="*/ 0 h 53"/>
                <a:gd name="T110" fmla="*/ 49 w 49"/>
                <a:gd name="T111" fmla="*/ 53 h 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9" h="53">
                  <a:moveTo>
                    <a:pt x="49" y="48"/>
                  </a:moveTo>
                  <a:lnTo>
                    <a:pt x="47" y="45"/>
                  </a:lnTo>
                  <a:lnTo>
                    <a:pt x="44" y="40"/>
                  </a:lnTo>
                  <a:lnTo>
                    <a:pt x="41" y="35"/>
                  </a:lnTo>
                  <a:lnTo>
                    <a:pt x="37" y="31"/>
                  </a:lnTo>
                  <a:lnTo>
                    <a:pt x="39" y="31"/>
                  </a:lnTo>
                  <a:lnTo>
                    <a:pt x="41" y="31"/>
                  </a:lnTo>
                  <a:lnTo>
                    <a:pt x="43" y="31"/>
                  </a:lnTo>
                  <a:lnTo>
                    <a:pt x="44" y="32"/>
                  </a:lnTo>
                  <a:lnTo>
                    <a:pt x="41" y="27"/>
                  </a:lnTo>
                  <a:lnTo>
                    <a:pt x="38" y="22"/>
                  </a:lnTo>
                  <a:lnTo>
                    <a:pt x="35" y="18"/>
                  </a:lnTo>
                  <a:lnTo>
                    <a:pt x="32" y="16"/>
                  </a:lnTo>
                  <a:lnTo>
                    <a:pt x="28" y="13"/>
                  </a:lnTo>
                  <a:lnTo>
                    <a:pt x="21" y="8"/>
                  </a:lnTo>
                  <a:lnTo>
                    <a:pt x="13" y="4"/>
                  </a:lnTo>
                  <a:lnTo>
                    <a:pt x="6" y="0"/>
                  </a:lnTo>
                  <a:lnTo>
                    <a:pt x="7" y="1"/>
                  </a:lnTo>
                  <a:lnTo>
                    <a:pt x="8" y="2"/>
                  </a:lnTo>
                  <a:lnTo>
                    <a:pt x="8" y="4"/>
                  </a:lnTo>
                  <a:lnTo>
                    <a:pt x="7" y="4"/>
                  </a:lnTo>
                  <a:lnTo>
                    <a:pt x="7" y="5"/>
                  </a:lnTo>
                  <a:lnTo>
                    <a:pt x="6" y="5"/>
                  </a:lnTo>
                  <a:lnTo>
                    <a:pt x="8" y="7"/>
                  </a:lnTo>
                  <a:lnTo>
                    <a:pt x="12" y="9"/>
                  </a:lnTo>
                  <a:lnTo>
                    <a:pt x="15" y="13"/>
                  </a:lnTo>
                  <a:lnTo>
                    <a:pt x="19" y="16"/>
                  </a:lnTo>
                  <a:lnTo>
                    <a:pt x="15" y="14"/>
                  </a:lnTo>
                  <a:lnTo>
                    <a:pt x="11" y="12"/>
                  </a:lnTo>
                  <a:lnTo>
                    <a:pt x="5" y="10"/>
                  </a:lnTo>
                  <a:lnTo>
                    <a:pt x="0" y="9"/>
                  </a:lnTo>
                  <a:lnTo>
                    <a:pt x="3" y="12"/>
                  </a:lnTo>
                  <a:lnTo>
                    <a:pt x="4" y="13"/>
                  </a:lnTo>
                  <a:lnTo>
                    <a:pt x="3" y="14"/>
                  </a:lnTo>
                  <a:lnTo>
                    <a:pt x="0" y="15"/>
                  </a:lnTo>
                  <a:lnTo>
                    <a:pt x="4" y="15"/>
                  </a:lnTo>
                  <a:lnTo>
                    <a:pt x="8" y="15"/>
                  </a:lnTo>
                  <a:lnTo>
                    <a:pt x="13" y="16"/>
                  </a:lnTo>
                  <a:lnTo>
                    <a:pt x="16" y="17"/>
                  </a:lnTo>
                  <a:lnTo>
                    <a:pt x="21" y="20"/>
                  </a:lnTo>
                  <a:lnTo>
                    <a:pt x="26" y="23"/>
                  </a:lnTo>
                  <a:lnTo>
                    <a:pt x="31" y="27"/>
                  </a:lnTo>
                  <a:lnTo>
                    <a:pt x="36" y="31"/>
                  </a:lnTo>
                  <a:lnTo>
                    <a:pt x="31" y="31"/>
                  </a:lnTo>
                  <a:lnTo>
                    <a:pt x="27" y="30"/>
                  </a:lnTo>
                  <a:lnTo>
                    <a:pt x="23" y="28"/>
                  </a:lnTo>
                  <a:lnTo>
                    <a:pt x="21" y="27"/>
                  </a:lnTo>
                  <a:lnTo>
                    <a:pt x="19" y="25"/>
                  </a:lnTo>
                  <a:lnTo>
                    <a:pt x="18" y="24"/>
                  </a:lnTo>
                  <a:lnTo>
                    <a:pt x="16" y="23"/>
                  </a:lnTo>
                  <a:lnTo>
                    <a:pt x="15" y="23"/>
                  </a:lnTo>
                  <a:lnTo>
                    <a:pt x="13" y="23"/>
                  </a:lnTo>
                  <a:lnTo>
                    <a:pt x="9" y="23"/>
                  </a:lnTo>
                  <a:lnTo>
                    <a:pt x="7" y="23"/>
                  </a:lnTo>
                  <a:lnTo>
                    <a:pt x="6" y="23"/>
                  </a:lnTo>
                  <a:lnTo>
                    <a:pt x="12" y="24"/>
                  </a:lnTo>
                  <a:lnTo>
                    <a:pt x="18" y="27"/>
                  </a:lnTo>
                  <a:lnTo>
                    <a:pt x="21" y="28"/>
                  </a:lnTo>
                  <a:lnTo>
                    <a:pt x="24" y="30"/>
                  </a:lnTo>
                  <a:lnTo>
                    <a:pt x="27" y="31"/>
                  </a:lnTo>
                  <a:lnTo>
                    <a:pt x="30" y="32"/>
                  </a:lnTo>
                  <a:lnTo>
                    <a:pt x="34" y="35"/>
                  </a:lnTo>
                  <a:lnTo>
                    <a:pt x="36" y="36"/>
                  </a:lnTo>
                  <a:lnTo>
                    <a:pt x="38" y="39"/>
                  </a:lnTo>
                  <a:lnTo>
                    <a:pt x="43" y="44"/>
                  </a:lnTo>
                  <a:lnTo>
                    <a:pt x="46" y="48"/>
                  </a:lnTo>
                  <a:lnTo>
                    <a:pt x="49" y="53"/>
                  </a:lnTo>
                  <a:lnTo>
                    <a:pt x="49" y="52"/>
                  </a:lnTo>
                  <a:lnTo>
                    <a:pt x="49" y="51"/>
                  </a:lnTo>
                  <a:lnTo>
                    <a:pt x="49" y="50"/>
                  </a:lnTo>
                  <a:lnTo>
                    <a:pt x="49" y="4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9" name="Freeform 512"/>
            <p:cNvSpPr>
              <a:spLocks/>
            </p:cNvSpPr>
            <p:nvPr/>
          </p:nvSpPr>
          <p:spPr bwMode="auto">
            <a:xfrm>
              <a:off x="5494" y="2696"/>
              <a:ext cx="22" cy="45"/>
            </a:xfrm>
            <a:custGeom>
              <a:avLst/>
              <a:gdLst>
                <a:gd name="T0" fmla="*/ 1 w 43"/>
                <a:gd name="T1" fmla="*/ 1 h 88"/>
                <a:gd name="T2" fmla="*/ 1 w 43"/>
                <a:gd name="T3" fmla="*/ 1 h 88"/>
                <a:gd name="T4" fmla="*/ 1 w 43"/>
                <a:gd name="T5" fmla="*/ 1 h 88"/>
                <a:gd name="T6" fmla="*/ 1 w 43"/>
                <a:gd name="T7" fmla="*/ 1 h 88"/>
                <a:gd name="T8" fmla="*/ 1 w 43"/>
                <a:gd name="T9" fmla="*/ 1 h 88"/>
                <a:gd name="T10" fmla="*/ 1 w 43"/>
                <a:gd name="T11" fmla="*/ 1 h 88"/>
                <a:gd name="T12" fmla="*/ 1 w 43"/>
                <a:gd name="T13" fmla="*/ 1 h 88"/>
                <a:gd name="T14" fmla="*/ 1 w 43"/>
                <a:gd name="T15" fmla="*/ 1 h 88"/>
                <a:gd name="T16" fmla="*/ 1 w 43"/>
                <a:gd name="T17" fmla="*/ 1 h 88"/>
                <a:gd name="T18" fmla="*/ 1 w 43"/>
                <a:gd name="T19" fmla="*/ 1 h 88"/>
                <a:gd name="T20" fmla="*/ 1 w 43"/>
                <a:gd name="T21" fmla="*/ 1 h 88"/>
                <a:gd name="T22" fmla="*/ 1 w 43"/>
                <a:gd name="T23" fmla="*/ 1 h 88"/>
                <a:gd name="T24" fmla="*/ 0 w 43"/>
                <a:gd name="T25" fmla="*/ 1 h 88"/>
                <a:gd name="T26" fmla="*/ 0 w 43"/>
                <a:gd name="T27" fmla="*/ 1 h 88"/>
                <a:gd name="T28" fmla="*/ 0 w 43"/>
                <a:gd name="T29" fmla="*/ 1 h 88"/>
                <a:gd name="T30" fmla="*/ 1 w 43"/>
                <a:gd name="T31" fmla="*/ 1 h 88"/>
                <a:gd name="T32" fmla="*/ 1 w 43"/>
                <a:gd name="T33" fmla="*/ 1 h 88"/>
                <a:gd name="T34" fmla="*/ 1 w 43"/>
                <a:gd name="T35" fmla="*/ 1 h 88"/>
                <a:gd name="T36" fmla="*/ 1 w 43"/>
                <a:gd name="T37" fmla="*/ 1 h 88"/>
                <a:gd name="T38" fmla="*/ 1 w 43"/>
                <a:gd name="T39" fmla="*/ 1 h 88"/>
                <a:gd name="T40" fmla="*/ 1 w 43"/>
                <a:gd name="T41" fmla="*/ 1 h 88"/>
                <a:gd name="T42" fmla="*/ 1 w 43"/>
                <a:gd name="T43" fmla="*/ 1 h 88"/>
                <a:gd name="T44" fmla="*/ 1 w 43"/>
                <a:gd name="T45" fmla="*/ 1 h 88"/>
                <a:gd name="T46" fmla="*/ 1 w 43"/>
                <a:gd name="T47" fmla="*/ 1 h 88"/>
                <a:gd name="T48" fmla="*/ 1 w 43"/>
                <a:gd name="T49" fmla="*/ 1 h 88"/>
                <a:gd name="T50" fmla="*/ 1 w 43"/>
                <a:gd name="T51" fmla="*/ 1 h 88"/>
                <a:gd name="T52" fmla="*/ 1 w 43"/>
                <a:gd name="T53" fmla="*/ 1 h 88"/>
                <a:gd name="T54" fmla="*/ 1 w 43"/>
                <a:gd name="T55" fmla="*/ 1 h 88"/>
                <a:gd name="T56" fmla="*/ 1 w 43"/>
                <a:gd name="T57" fmla="*/ 1 h 88"/>
                <a:gd name="T58" fmla="*/ 1 w 43"/>
                <a:gd name="T59" fmla="*/ 1 h 88"/>
                <a:gd name="T60" fmla="*/ 1 w 43"/>
                <a:gd name="T61" fmla="*/ 1 h 88"/>
                <a:gd name="T62" fmla="*/ 1 w 43"/>
                <a:gd name="T63" fmla="*/ 1 h 88"/>
                <a:gd name="T64" fmla="*/ 1 w 43"/>
                <a:gd name="T65" fmla="*/ 1 h 88"/>
                <a:gd name="T66" fmla="*/ 1 w 43"/>
                <a:gd name="T67" fmla="*/ 1 h 88"/>
                <a:gd name="T68" fmla="*/ 1 w 43"/>
                <a:gd name="T69" fmla="*/ 1 h 88"/>
                <a:gd name="T70" fmla="*/ 1 w 43"/>
                <a:gd name="T71" fmla="*/ 1 h 88"/>
                <a:gd name="T72" fmla="*/ 1 w 43"/>
                <a:gd name="T73" fmla="*/ 1 h 88"/>
                <a:gd name="T74" fmla="*/ 1 w 43"/>
                <a:gd name="T75" fmla="*/ 1 h 88"/>
                <a:gd name="T76" fmla="*/ 1 w 43"/>
                <a:gd name="T77" fmla="*/ 0 h 88"/>
                <a:gd name="T78" fmla="*/ 1 w 43"/>
                <a:gd name="T79" fmla="*/ 1 h 88"/>
                <a:gd name="T80" fmla="*/ 1 w 43"/>
                <a:gd name="T81" fmla="*/ 1 h 88"/>
                <a:gd name="T82" fmla="*/ 1 w 43"/>
                <a:gd name="T83" fmla="*/ 1 h 88"/>
                <a:gd name="T84" fmla="*/ 1 w 43"/>
                <a:gd name="T85" fmla="*/ 1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88"/>
                <a:gd name="T131" fmla="*/ 43 w 43"/>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88">
                  <a:moveTo>
                    <a:pt x="40" y="17"/>
                  </a:moveTo>
                  <a:lnTo>
                    <a:pt x="41" y="18"/>
                  </a:lnTo>
                  <a:lnTo>
                    <a:pt x="42" y="19"/>
                  </a:lnTo>
                  <a:lnTo>
                    <a:pt x="42" y="20"/>
                  </a:lnTo>
                  <a:lnTo>
                    <a:pt x="43" y="22"/>
                  </a:lnTo>
                  <a:lnTo>
                    <a:pt x="43" y="25"/>
                  </a:lnTo>
                  <a:lnTo>
                    <a:pt x="43" y="32"/>
                  </a:lnTo>
                  <a:lnTo>
                    <a:pt x="43" y="39"/>
                  </a:lnTo>
                  <a:lnTo>
                    <a:pt x="43" y="43"/>
                  </a:lnTo>
                  <a:lnTo>
                    <a:pt x="42" y="47"/>
                  </a:lnTo>
                  <a:lnTo>
                    <a:pt x="41" y="53"/>
                  </a:lnTo>
                  <a:lnTo>
                    <a:pt x="38" y="57"/>
                  </a:lnTo>
                  <a:lnTo>
                    <a:pt x="34" y="62"/>
                  </a:lnTo>
                  <a:lnTo>
                    <a:pt x="34" y="64"/>
                  </a:lnTo>
                  <a:lnTo>
                    <a:pt x="34" y="66"/>
                  </a:lnTo>
                  <a:lnTo>
                    <a:pt x="34" y="70"/>
                  </a:lnTo>
                  <a:lnTo>
                    <a:pt x="35" y="73"/>
                  </a:lnTo>
                  <a:lnTo>
                    <a:pt x="35" y="76"/>
                  </a:lnTo>
                  <a:lnTo>
                    <a:pt x="34" y="78"/>
                  </a:lnTo>
                  <a:lnTo>
                    <a:pt x="32" y="79"/>
                  </a:lnTo>
                  <a:lnTo>
                    <a:pt x="30" y="80"/>
                  </a:lnTo>
                  <a:lnTo>
                    <a:pt x="30" y="83"/>
                  </a:lnTo>
                  <a:lnTo>
                    <a:pt x="28" y="85"/>
                  </a:lnTo>
                  <a:lnTo>
                    <a:pt x="26" y="86"/>
                  </a:lnTo>
                  <a:lnTo>
                    <a:pt x="25" y="88"/>
                  </a:lnTo>
                  <a:lnTo>
                    <a:pt x="23" y="87"/>
                  </a:lnTo>
                  <a:lnTo>
                    <a:pt x="20" y="86"/>
                  </a:lnTo>
                  <a:lnTo>
                    <a:pt x="19" y="85"/>
                  </a:lnTo>
                  <a:lnTo>
                    <a:pt x="17" y="84"/>
                  </a:lnTo>
                  <a:lnTo>
                    <a:pt x="16" y="84"/>
                  </a:lnTo>
                  <a:lnTo>
                    <a:pt x="13" y="84"/>
                  </a:lnTo>
                  <a:lnTo>
                    <a:pt x="12" y="84"/>
                  </a:lnTo>
                  <a:lnTo>
                    <a:pt x="10" y="84"/>
                  </a:lnTo>
                  <a:lnTo>
                    <a:pt x="8" y="84"/>
                  </a:lnTo>
                  <a:lnTo>
                    <a:pt x="5" y="83"/>
                  </a:lnTo>
                  <a:lnTo>
                    <a:pt x="3" y="80"/>
                  </a:lnTo>
                  <a:lnTo>
                    <a:pt x="1" y="79"/>
                  </a:lnTo>
                  <a:lnTo>
                    <a:pt x="0" y="76"/>
                  </a:lnTo>
                  <a:lnTo>
                    <a:pt x="0" y="70"/>
                  </a:lnTo>
                  <a:lnTo>
                    <a:pt x="0" y="65"/>
                  </a:lnTo>
                  <a:lnTo>
                    <a:pt x="0" y="62"/>
                  </a:lnTo>
                  <a:lnTo>
                    <a:pt x="0" y="59"/>
                  </a:lnTo>
                  <a:lnTo>
                    <a:pt x="0" y="57"/>
                  </a:lnTo>
                  <a:lnTo>
                    <a:pt x="0" y="55"/>
                  </a:lnTo>
                  <a:lnTo>
                    <a:pt x="0" y="53"/>
                  </a:lnTo>
                  <a:lnTo>
                    <a:pt x="1" y="51"/>
                  </a:lnTo>
                  <a:lnTo>
                    <a:pt x="2" y="50"/>
                  </a:lnTo>
                  <a:lnTo>
                    <a:pt x="3" y="48"/>
                  </a:lnTo>
                  <a:lnTo>
                    <a:pt x="3" y="47"/>
                  </a:lnTo>
                  <a:lnTo>
                    <a:pt x="4" y="48"/>
                  </a:lnTo>
                  <a:lnTo>
                    <a:pt x="4" y="49"/>
                  </a:lnTo>
                  <a:lnTo>
                    <a:pt x="5" y="50"/>
                  </a:lnTo>
                  <a:lnTo>
                    <a:pt x="5" y="51"/>
                  </a:lnTo>
                  <a:lnTo>
                    <a:pt x="5" y="53"/>
                  </a:lnTo>
                  <a:lnTo>
                    <a:pt x="7" y="53"/>
                  </a:lnTo>
                  <a:lnTo>
                    <a:pt x="8" y="54"/>
                  </a:lnTo>
                  <a:lnTo>
                    <a:pt x="9" y="55"/>
                  </a:lnTo>
                  <a:lnTo>
                    <a:pt x="9" y="53"/>
                  </a:lnTo>
                  <a:lnTo>
                    <a:pt x="9" y="51"/>
                  </a:lnTo>
                  <a:lnTo>
                    <a:pt x="9" y="49"/>
                  </a:lnTo>
                  <a:lnTo>
                    <a:pt x="10" y="48"/>
                  </a:lnTo>
                  <a:lnTo>
                    <a:pt x="10" y="46"/>
                  </a:lnTo>
                  <a:lnTo>
                    <a:pt x="10" y="43"/>
                  </a:lnTo>
                  <a:lnTo>
                    <a:pt x="10" y="39"/>
                  </a:lnTo>
                  <a:lnTo>
                    <a:pt x="9" y="35"/>
                  </a:lnTo>
                  <a:lnTo>
                    <a:pt x="10" y="36"/>
                  </a:lnTo>
                  <a:lnTo>
                    <a:pt x="11" y="36"/>
                  </a:lnTo>
                  <a:lnTo>
                    <a:pt x="11" y="38"/>
                  </a:lnTo>
                  <a:lnTo>
                    <a:pt x="11" y="40"/>
                  </a:lnTo>
                  <a:lnTo>
                    <a:pt x="13" y="42"/>
                  </a:lnTo>
                  <a:lnTo>
                    <a:pt x="15" y="46"/>
                  </a:lnTo>
                  <a:lnTo>
                    <a:pt x="15" y="47"/>
                  </a:lnTo>
                  <a:lnTo>
                    <a:pt x="15" y="45"/>
                  </a:lnTo>
                  <a:lnTo>
                    <a:pt x="16" y="42"/>
                  </a:lnTo>
                  <a:lnTo>
                    <a:pt x="16" y="39"/>
                  </a:lnTo>
                  <a:lnTo>
                    <a:pt x="16" y="38"/>
                  </a:lnTo>
                  <a:lnTo>
                    <a:pt x="17" y="38"/>
                  </a:lnTo>
                  <a:lnTo>
                    <a:pt x="18" y="36"/>
                  </a:lnTo>
                  <a:lnTo>
                    <a:pt x="20" y="36"/>
                  </a:lnTo>
                  <a:lnTo>
                    <a:pt x="21" y="38"/>
                  </a:lnTo>
                  <a:lnTo>
                    <a:pt x="21" y="39"/>
                  </a:lnTo>
                  <a:lnTo>
                    <a:pt x="23" y="36"/>
                  </a:lnTo>
                  <a:lnTo>
                    <a:pt x="25" y="34"/>
                  </a:lnTo>
                  <a:lnTo>
                    <a:pt x="26" y="30"/>
                  </a:lnTo>
                  <a:lnTo>
                    <a:pt x="26" y="26"/>
                  </a:lnTo>
                  <a:lnTo>
                    <a:pt x="27" y="26"/>
                  </a:lnTo>
                  <a:lnTo>
                    <a:pt x="28" y="28"/>
                  </a:lnTo>
                  <a:lnTo>
                    <a:pt x="30" y="31"/>
                  </a:lnTo>
                  <a:lnTo>
                    <a:pt x="31" y="34"/>
                  </a:lnTo>
                  <a:lnTo>
                    <a:pt x="32" y="33"/>
                  </a:lnTo>
                  <a:lnTo>
                    <a:pt x="32" y="32"/>
                  </a:lnTo>
                  <a:lnTo>
                    <a:pt x="33" y="31"/>
                  </a:lnTo>
                  <a:lnTo>
                    <a:pt x="34" y="30"/>
                  </a:lnTo>
                  <a:lnTo>
                    <a:pt x="34" y="28"/>
                  </a:lnTo>
                  <a:lnTo>
                    <a:pt x="34" y="26"/>
                  </a:lnTo>
                  <a:lnTo>
                    <a:pt x="33" y="24"/>
                  </a:lnTo>
                  <a:lnTo>
                    <a:pt x="32" y="22"/>
                  </a:lnTo>
                  <a:lnTo>
                    <a:pt x="31" y="19"/>
                  </a:lnTo>
                  <a:lnTo>
                    <a:pt x="28" y="18"/>
                  </a:lnTo>
                  <a:lnTo>
                    <a:pt x="27" y="17"/>
                  </a:lnTo>
                  <a:lnTo>
                    <a:pt x="25" y="16"/>
                  </a:lnTo>
                  <a:lnTo>
                    <a:pt x="24" y="13"/>
                  </a:lnTo>
                  <a:lnTo>
                    <a:pt x="21" y="11"/>
                  </a:lnTo>
                  <a:lnTo>
                    <a:pt x="19" y="9"/>
                  </a:lnTo>
                  <a:lnTo>
                    <a:pt x="23" y="10"/>
                  </a:lnTo>
                  <a:lnTo>
                    <a:pt x="25" y="11"/>
                  </a:lnTo>
                  <a:lnTo>
                    <a:pt x="27" y="11"/>
                  </a:lnTo>
                  <a:lnTo>
                    <a:pt x="31" y="12"/>
                  </a:lnTo>
                  <a:lnTo>
                    <a:pt x="27" y="9"/>
                  </a:lnTo>
                  <a:lnTo>
                    <a:pt x="24" y="5"/>
                  </a:lnTo>
                  <a:lnTo>
                    <a:pt x="20" y="2"/>
                  </a:lnTo>
                  <a:lnTo>
                    <a:pt x="17" y="0"/>
                  </a:lnTo>
                  <a:lnTo>
                    <a:pt x="21" y="1"/>
                  </a:lnTo>
                  <a:lnTo>
                    <a:pt x="26" y="4"/>
                  </a:lnTo>
                  <a:lnTo>
                    <a:pt x="31" y="7"/>
                  </a:lnTo>
                  <a:lnTo>
                    <a:pt x="34" y="10"/>
                  </a:lnTo>
                  <a:lnTo>
                    <a:pt x="34" y="12"/>
                  </a:lnTo>
                  <a:lnTo>
                    <a:pt x="34" y="13"/>
                  </a:lnTo>
                  <a:lnTo>
                    <a:pt x="35" y="15"/>
                  </a:lnTo>
                  <a:lnTo>
                    <a:pt x="36" y="15"/>
                  </a:lnTo>
                  <a:lnTo>
                    <a:pt x="38" y="16"/>
                  </a:lnTo>
                  <a:lnTo>
                    <a:pt x="39" y="16"/>
                  </a:lnTo>
                  <a:lnTo>
                    <a:pt x="40" y="1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0" name="Freeform 513"/>
            <p:cNvSpPr>
              <a:spLocks/>
            </p:cNvSpPr>
            <p:nvPr/>
          </p:nvSpPr>
          <p:spPr bwMode="auto">
            <a:xfrm>
              <a:off x="5478" y="2712"/>
              <a:ext cx="7" cy="6"/>
            </a:xfrm>
            <a:custGeom>
              <a:avLst/>
              <a:gdLst>
                <a:gd name="T0" fmla="*/ 1 w 13"/>
                <a:gd name="T1" fmla="*/ 1 h 10"/>
                <a:gd name="T2" fmla="*/ 1 w 13"/>
                <a:gd name="T3" fmla="*/ 1 h 10"/>
                <a:gd name="T4" fmla="*/ 1 w 13"/>
                <a:gd name="T5" fmla="*/ 1 h 10"/>
                <a:gd name="T6" fmla="*/ 1 w 13"/>
                <a:gd name="T7" fmla="*/ 1 h 10"/>
                <a:gd name="T8" fmla="*/ 1 w 13"/>
                <a:gd name="T9" fmla="*/ 1 h 10"/>
                <a:gd name="T10" fmla="*/ 1 w 13"/>
                <a:gd name="T11" fmla="*/ 1 h 10"/>
                <a:gd name="T12" fmla="*/ 1 w 13"/>
                <a:gd name="T13" fmla="*/ 1 h 10"/>
                <a:gd name="T14" fmla="*/ 1 w 13"/>
                <a:gd name="T15" fmla="*/ 1 h 10"/>
                <a:gd name="T16" fmla="*/ 0 w 13"/>
                <a:gd name="T17" fmla="*/ 0 h 10"/>
                <a:gd name="T18" fmla="*/ 1 w 13"/>
                <a:gd name="T19" fmla="*/ 1 h 10"/>
                <a:gd name="T20" fmla="*/ 1 w 13"/>
                <a:gd name="T21" fmla="*/ 1 h 10"/>
                <a:gd name="T22" fmla="*/ 1 w 13"/>
                <a:gd name="T23" fmla="*/ 1 h 10"/>
                <a:gd name="T24" fmla="*/ 1 w 13"/>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10"/>
                <a:gd name="T41" fmla="*/ 13 w 1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10">
                  <a:moveTo>
                    <a:pt x="9" y="4"/>
                  </a:moveTo>
                  <a:lnTo>
                    <a:pt x="10" y="6"/>
                  </a:lnTo>
                  <a:lnTo>
                    <a:pt x="11" y="8"/>
                  </a:lnTo>
                  <a:lnTo>
                    <a:pt x="12" y="9"/>
                  </a:lnTo>
                  <a:lnTo>
                    <a:pt x="13" y="10"/>
                  </a:lnTo>
                  <a:lnTo>
                    <a:pt x="8" y="9"/>
                  </a:lnTo>
                  <a:lnTo>
                    <a:pt x="4" y="7"/>
                  </a:lnTo>
                  <a:lnTo>
                    <a:pt x="1" y="3"/>
                  </a:lnTo>
                  <a:lnTo>
                    <a:pt x="0" y="0"/>
                  </a:lnTo>
                  <a:lnTo>
                    <a:pt x="2" y="1"/>
                  </a:lnTo>
                  <a:lnTo>
                    <a:pt x="4" y="2"/>
                  </a:lnTo>
                  <a:lnTo>
                    <a:pt x="6" y="3"/>
                  </a:lnTo>
                  <a:lnTo>
                    <a:pt x="9" y="4"/>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1" name="Freeform 514"/>
            <p:cNvSpPr>
              <a:spLocks/>
            </p:cNvSpPr>
            <p:nvPr/>
          </p:nvSpPr>
          <p:spPr bwMode="auto">
            <a:xfrm>
              <a:off x="5473" y="2703"/>
              <a:ext cx="11" cy="9"/>
            </a:xfrm>
            <a:custGeom>
              <a:avLst/>
              <a:gdLst>
                <a:gd name="T0" fmla="*/ 1 w 22"/>
                <a:gd name="T1" fmla="*/ 0 h 19"/>
                <a:gd name="T2" fmla="*/ 1 w 22"/>
                <a:gd name="T3" fmla="*/ 0 h 19"/>
                <a:gd name="T4" fmla="*/ 1 w 22"/>
                <a:gd name="T5" fmla="*/ 0 h 19"/>
                <a:gd name="T6" fmla="*/ 1 w 22"/>
                <a:gd name="T7" fmla="*/ 0 h 19"/>
                <a:gd name="T8" fmla="*/ 0 w 22"/>
                <a:gd name="T9" fmla="*/ 0 h 19"/>
                <a:gd name="T10" fmla="*/ 1 w 22"/>
                <a:gd name="T11" fmla="*/ 0 h 19"/>
                <a:gd name="T12" fmla="*/ 1 w 22"/>
                <a:gd name="T13" fmla="*/ 0 h 19"/>
                <a:gd name="T14" fmla="*/ 1 w 22"/>
                <a:gd name="T15" fmla="*/ 0 h 19"/>
                <a:gd name="T16" fmla="*/ 1 w 22"/>
                <a:gd name="T17" fmla="*/ 0 h 19"/>
                <a:gd name="T18" fmla="*/ 1 w 22"/>
                <a:gd name="T19" fmla="*/ 0 h 19"/>
                <a:gd name="T20" fmla="*/ 1 w 22"/>
                <a:gd name="T21" fmla="*/ 0 h 19"/>
                <a:gd name="T22" fmla="*/ 1 w 22"/>
                <a:gd name="T23" fmla="*/ 0 h 19"/>
                <a:gd name="T24" fmla="*/ 1 w 22"/>
                <a:gd name="T25" fmla="*/ 0 h 19"/>
                <a:gd name="T26" fmla="*/ 1 w 22"/>
                <a:gd name="T27" fmla="*/ 0 h 19"/>
                <a:gd name="T28" fmla="*/ 1 w 22"/>
                <a:gd name="T29" fmla="*/ 0 h 19"/>
                <a:gd name="T30" fmla="*/ 1 w 22"/>
                <a:gd name="T31" fmla="*/ 0 h 19"/>
                <a:gd name="T32" fmla="*/ 1 w 22"/>
                <a:gd name="T33" fmla="*/ 0 h 19"/>
                <a:gd name="T34" fmla="*/ 1 w 22"/>
                <a:gd name="T35" fmla="*/ 0 h 19"/>
                <a:gd name="T36" fmla="*/ 1 w 22"/>
                <a:gd name="T37" fmla="*/ 0 h 19"/>
                <a:gd name="T38" fmla="*/ 1 w 22"/>
                <a:gd name="T39" fmla="*/ 0 h 19"/>
                <a:gd name="T40" fmla="*/ 1 w 22"/>
                <a:gd name="T41" fmla="*/ 0 h 19"/>
                <a:gd name="T42" fmla="*/ 1 w 22"/>
                <a:gd name="T43" fmla="*/ 0 h 19"/>
                <a:gd name="T44" fmla="*/ 1 w 22"/>
                <a:gd name="T45" fmla="*/ 0 h 19"/>
                <a:gd name="T46" fmla="*/ 1 w 22"/>
                <a:gd name="T47" fmla="*/ 0 h 19"/>
                <a:gd name="T48" fmla="*/ 1 w 22"/>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9"/>
                <a:gd name="T77" fmla="*/ 22 w 22"/>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9">
                  <a:moveTo>
                    <a:pt x="8" y="15"/>
                  </a:moveTo>
                  <a:lnTo>
                    <a:pt x="5" y="12"/>
                  </a:lnTo>
                  <a:lnTo>
                    <a:pt x="2" y="8"/>
                  </a:lnTo>
                  <a:lnTo>
                    <a:pt x="1" y="4"/>
                  </a:lnTo>
                  <a:lnTo>
                    <a:pt x="0" y="0"/>
                  </a:lnTo>
                  <a:lnTo>
                    <a:pt x="1" y="1"/>
                  </a:lnTo>
                  <a:lnTo>
                    <a:pt x="4" y="4"/>
                  </a:lnTo>
                  <a:lnTo>
                    <a:pt x="6" y="5"/>
                  </a:lnTo>
                  <a:lnTo>
                    <a:pt x="8" y="5"/>
                  </a:lnTo>
                  <a:lnTo>
                    <a:pt x="9" y="7"/>
                  </a:lnTo>
                  <a:lnTo>
                    <a:pt x="11" y="8"/>
                  </a:lnTo>
                  <a:lnTo>
                    <a:pt x="12" y="10"/>
                  </a:lnTo>
                  <a:lnTo>
                    <a:pt x="13" y="11"/>
                  </a:lnTo>
                  <a:lnTo>
                    <a:pt x="14" y="11"/>
                  </a:lnTo>
                  <a:lnTo>
                    <a:pt x="15" y="12"/>
                  </a:lnTo>
                  <a:lnTo>
                    <a:pt x="16" y="12"/>
                  </a:lnTo>
                  <a:lnTo>
                    <a:pt x="17" y="13"/>
                  </a:lnTo>
                  <a:lnTo>
                    <a:pt x="19" y="14"/>
                  </a:lnTo>
                  <a:lnTo>
                    <a:pt x="20" y="15"/>
                  </a:lnTo>
                  <a:lnTo>
                    <a:pt x="21" y="18"/>
                  </a:lnTo>
                  <a:lnTo>
                    <a:pt x="22" y="19"/>
                  </a:lnTo>
                  <a:lnTo>
                    <a:pt x="19" y="19"/>
                  </a:lnTo>
                  <a:lnTo>
                    <a:pt x="15" y="18"/>
                  </a:lnTo>
                  <a:lnTo>
                    <a:pt x="12" y="16"/>
                  </a:lnTo>
                  <a:lnTo>
                    <a:pt x="8"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2" name="Freeform 515"/>
            <p:cNvSpPr>
              <a:spLocks/>
            </p:cNvSpPr>
            <p:nvPr/>
          </p:nvSpPr>
          <p:spPr bwMode="auto">
            <a:xfrm>
              <a:off x="5454" y="2674"/>
              <a:ext cx="22" cy="7"/>
            </a:xfrm>
            <a:custGeom>
              <a:avLst/>
              <a:gdLst>
                <a:gd name="T0" fmla="*/ 1 w 44"/>
                <a:gd name="T1" fmla="*/ 0 h 15"/>
                <a:gd name="T2" fmla="*/ 1 w 44"/>
                <a:gd name="T3" fmla="*/ 0 h 15"/>
                <a:gd name="T4" fmla="*/ 1 w 44"/>
                <a:gd name="T5" fmla="*/ 0 h 15"/>
                <a:gd name="T6" fmla="*/ 1 w 44"/>
                <a:gd name="T7" fmla="*/ 0 h 15"/>
                <a:gd name="T8" fmla="*/ 1 w 44"/>
                <a:gd name="T9" fmla="*/ 0 h 15"/>
                <a:gd name="T10" fmla="*/ 1 w 44"/>
                <a:gd name="T11" fmla="*/ 0 h 15"/>
                <a:gd name="T12" fmla="*/ 1 w 44"/>
                <a:gd name="T13" fmla="*/ 0 h 15"/>
                <a:gd name="T14" fmla="*/ 1 w 44"/>
                <a:gd name="T15" fmla="*/ 0 h 15"/>
                <a:gd name="T16" fmla="*/ 0 w 44"/>
                <a:gd name="T17" fmla="*/ 0 h 15"/>
                <a:gd name="T18" fmla="*/ 1 w 44"/>
                <a:gd name="T19" fmla="*/ 0 h 15"/>
                <a:gd name="T20" fmla="*/ 1 w 44"/>
                <a:gd name="T21" fmla="*/ 0 h 15"/>
                <a:gd name="T22" fmla="*/ 1 w 44"/>
                <a:gd name="T23" fmla="*/ 0 h 15"/>
                <a:gd name="T24" fmla="*/ 1 w 44"/>
                <a:gd name="T25" fmla="*/ 0 h 15"/>
                <a:gd name="T26" fmla="*/ 1 w 44"/>
                <a:gd name="T27" fmla="*/ 0 h 15"/>
                <a:gd name="T28" fmla="*/ 1 w 44"/>
                <a:gd name="T29" fmla="*/ 0 h 15"/>
                <a:gd name="T30" fmla="*/ 1 w 44"/>
                <a:gd name="T31" fmla="*/ 0 h 15"/>
                <a:gd name="T32" fmla="*/ 1 w 44"/>
                <a:gd name="T33" fmla="*/ 0 h 15"/>
                <a:gd name="T34" fmla="*/ 1 w 44"/>
                <a:gd name="T35" fmla="*/ 0 h 15"/>
                <a:gd name="T36" fmla="*/ 1 w 44"/>
                <a:gd name="T37" fmla="*/ 0 h 15"/>
                <a:gd name="T38" fmla="*/ 1 w 44"/>
                <a:gd name="T39" fmla="*/ 0 h 15"/>
                <a:gd name="T40" fmla="*/ 1 w 44"/>
                <a:gd name="T41" fmla="*/ 0 h 15"/>
                <a:gd name="T42" fmla="*/ 1 w 44"/>
                <a:gd name="T43" fmla="*/ 0 h 15"/>
                <a:gd name="T44" fmla="*/ 1 w 44"/>
                <a:gd name="T45" fmla="*/ 0 h 15"/>
                <a:gd name="T46" fmla="*/ 1 w 44"/>
                <a:gd name="T47" fmla="*/ 0 h 15"/>
                <a:gd name="T48" fmla="*/ 1 w 44"/>
                <a:gd name="T49" fmla="*/ 0 h 15"/>
                <a:gd name="T50" fmla="*/ 1 w 44"/>
                <a:gd name="T51" fmla="*/ 0 h 15"/>
                <a:gd name="T52" fmla="*/ 1 w 44"/>
                <a:gd name="T53" fmla="*/ 0 h 15"/>
                <a:gd name="T54" fmla="*/ 1 w 44"/>
                <a:gd name="T55" fmla="*/ 0 h 15"/>
                <a:gd name="T56" fmla="*/ 1 w 44"/>
                <a:gd name="T57" fmla="*/ 0 h 15"/>
                <a:gd name="T58" fmla="*/ 1 w 44"/>
                <a:gd name="T59" fmla="*/ 0 h 15"/>
                <a:gd name="T60" fmla="*/ 1 w 44"/>
                <a:gd name="T61" fmla="*/ 0 h 15"/>
                <a:gd name="T62" fmla="*/ 1 w 44"/>
                <a:gd name="T63" fmla="*/ 0 h 15"/>
                <a:gd name="T64" fmla="*/ 1 w 44"/>
                <a:gd name="T65" fmla="*/ 0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15"/>
                <a:gd name="T101" fmla="*/ 44 w 44"/>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15">
                  <a:moveTo>
                    <a:pt x="21" y="9"/>
                  </a:moveTo>
                  <a:lnTo>
                    <a:pt x="20" y="10"/>
                  </a:lnTo>
                  <a:lnTo>
                    <a:pt x="16" y="10"/>
                  </a:lnTo>
                  <a:lnTo>
                    <a:pt x="13" y="11"/>
                  </a:lnTo>
                  <a:lnTo>
                    <a:pt x="9" y="12"/>
                  </a:lnTo>
                  <a:lnTo>
                    <a:pt x="7" y="14"/>
                  </a:lnTo>
                  <a:lnTo>
                    <a:pt x="5" y="14"/>
                  </a:lnTo>
                  <a:lnTo>
                    <a:pt x="3" y="15"/>
                  </a:lnTo>
                  <a:lnTo>
                    <a:pt x="0" y="15"/>
                  </a:lnTo>
                  <a:lnTo>
                    <a:pt x="1" y="14"/>
                  </a:lnTo>
                  <a:lnTo>
                    <a:pt x="4" y="11"/>
                  </a:lnTo>
                  <a:lnTo>
                    <a:pt x="5" y="10"/>
                  </a:lnTo>
                  <a:lnTo>
                    <a:pt x="6" y="8"/>
                  </a:lnTo>
                  <a:lnTo>
                    <a:pt x="9" y="7"/>
                  </a:lnTo>
                  <a:lnTo>
                    <a:pt x="12" y="6"/>
                  </a:lnTo>
                  <a:lnTo>
                    <a:pt x="15" y="6"/>
                  </a:lnTo>
                  <a:lnTo>
                    <a:pt x="17" y="4"/>
                  </a:lnTo>
                  <a:lnTo>
                    <a:pt x="20" y="3"/>
                  </a:lnTo>
                  <a:lnTo>
                    <a:pt x="22" y="1"/>
                  </a:lnTo>
                  <a:lnTo>
                    <a:pt x="24" y="0"/>
                  </a:lnTo>
                  <a:lnTo>
                    <a:pt x="27" y="0"/>
                  </a:lnTo>
                  <a:lnTo>
                    <a:pt x="29" y="1"/>
                  </a:lnTo>
                  <a:lnTo>
                    <a:pt x="34" y="2"/>
                  </a:lnTo>
                  <a:lnTo>
                    <a:pt x="44" y="2"/>
                  </a:lnTo>
                  <a:lnTo>
                    <a:pt x="37" y="3"/>
                  </a:lnTo>
                  <a:lnTo>
                    <a:pt x="31" y="3"/>
                  </a:lnTo>
                  <a:lnTo>
                    <a:pt x="28" y="3"/>
                  </a:lnTo>
                  <a:lnTo>
                    <a:pt x="26" y="4"/>
                  </a:lnTo>
                  <a:lnTo>
                    <a:pt x="24" y="6"/>
                  </a:lnTo>
                  <a:lnTo>
                    <a:pt x="23" y="8"/>
                  </a:lnTo>
                  <a:lnTo>
                    <a:pt x="22" y="9"/>
                  </a:lnTo>
                  <a:lnTo>
                    <a:pt x="21" y="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3" name="Freeform 516"/>
            <p:cNvSpPr>
              <a:spLocks/>
            </p:cNvSpPr>
            <p:nvPr/>
          </p:nvSpPr>
          <p:spPr bwMode="auto">
            <a:xfrm>
              <a:off x="5525" y="2779"/>
              <a:ext cx="14" cy="42"/>
            </a:xfrm>
            <a:custGeom>
              <a:avLst/>
              <a:gdLst>
                <a:gd name="T0" fmla="*/ 1 w 27"/>
                <a:gd name="T1" fmla="*/ 0 h 83"/>
                <a:gd name="T2" fmla="*/ 1 w 27"/>
                <a:gd name="T3" fmla="*/ 1 h 83"/>
                <a:gd name="T4" fmla="*/ 1 w 27"/>
                <a:gd name="T5" fmla="*/ 1 h 83"/>
                <a:gd name="T6" fmla="*/ 1 w 27"/>
                <a:gd name="T7" fmla="*/ 1 h 83"/>
                <a:gd name="T8" fmla="*/ 1 w 27"/>
                <a:gd name="T9" fmla="*/ 1 h 83"/>
                <a:gd name="T10" fmla="*/ 1 w 27"/>
                <a:gd name="T11" fmla="*/ 1 h 83"/>
                <a:gd name="T12" fmla="*/ 1 w 27"/>
                <a:gd name="T13" fmla="*/ 1 h 83"/>
                <a:gd name="T14" fmla="*/ 1 w 27"/>
                <a:gd name="T15" fmla="*/ 1 h 83"/>
                <a:gd name="T16" fmla="*/ 1 w 27"/>
                <a:gd name="T17" fmla="*/ 1 h 83"/>
                <a:gd name="T18" fmla="*/ 1 w 27"/>
                <a:gd name="T19" fmla="*/ 1 h 83"/>
                <a:gd name="T20" fmla="*/ 1 w 27"/>
                <a:gd name="T21" fmla="*/ 1 h 83"/>
                <a:gd name="T22" fmla="*/ 1 w 27"/>
                <a:gd name="T23" fmla="*/ 1 h 83"/>
                <a:gd name="T24" fmla="*/ 0 w 27"/>
                <a:gd name="T25" fmla="*/ 1 h 83"/>
                <a:gd name="T26" fmla="*/ 1 w 27"/>
                <a:gd name="T27" fmla="*/ 1 h 83"/>
                <a:gd name="T28" fmla="*/ 1 w 27"/>
                <a:gd name="T29" fmla="*/ 1 h 83"/>
                <a:gd name="T30" fmla="*/ 1 w 27"/>
                <a:gd name="T31" fmla="*/ 1 h 83"/>
                <a:gd name="T32" fmla="*/ 1 w 27"/>
                <a:gd name="T33" fmla="*/ 1 h 83"/>
                <a:gd name="T34" fmla="*/ 1 w 27"/>
                <a:gd name="T35" fmla="*/ 1 h 83"/>
                <a:gd name="T36" fmla="*/ 1 w 27"/>
                <a:gd name="T37" fmla="*/ 1 h 83"/>
                <a:gd name="T38" fmla="*/ 1 w 27"/>
                <a:gd name="T39" fmla="*/ 1 h 83"/>
                <a:gd name="T40" fmla="*/ 1 w 27"/>
                <a:gd name="T41" fmla="*/ 1 h 83"/>
                <a:gd name="T42" fmla="*/ 1 w 27"/>
                <a:gd name="T43" fmla="*/ 1 h 83"/>
                <a:gd name="T44" fmla="*/ 1 w 27"/>
                <a:gd name="T45" fmla="*/ 1 h 83"/>
                <a:gd name="T46" fmla="*/ 1 w 27"/>
                <a:gd name="T47" fmla="*/ 1 h 83"/>
                <a:gd name="T48" fmla="*/ 1 w 27"/>
                <a:gd name="T49" fmla="*/ 0 h 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83"/>
                <a:gd name="T77" fmla="*/ 27 w 27"/>
                <a:gd name="T78" fmla="*/ 83 h 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83">
                  <a:moveTo>
                    <a:pt x="18" y="0"/>
                  </a:moveTo>
                  <a:lnTo>
                    <a:pt x="18" y="12"/>
                  </a:lnTo>
                  <a:lnTo>
                    <a:pt x="19" y="25"/>
                  </a:lnTo>
                  <a:lnTo>
                    <a:pt x="23" y="37"/>
                  </a:lnTo>
                  <a:lnTo>
                    <a:pt x="25" y="44"/>
                  </a:lnTo>
                  <a:lnTo>
                    <a:pt x="27" y="48"/>
                  </a:lnTo>
                  <a:lnTo>
                    <a:pt x="27" y="51"/>
                  </a:lnTo>
                  <a:lnTo>
                    <a:pt x="26" y="54"/>
                  </a:lnTo>
                  <a:lnTo>
                    <a:pt x="24" y="57"/>
                  </a:lnTo>
                  <a:lnTo>
                    <a:pt x="19" y="61"/>
                  </a:lnTo>
                  <a:lnTo>
                    <a:pt x="12" y="69"/>
                  </a:lnTo>
                  <a:lnTo>
                    <a:pt x="6" y="77"/>
                  </a:lnTo>
                  <a:lnTo>
                    <a:pt x="0" y="83"/>
                  </a:lnTo>
                  <a:lnTo>
                    <a:pt x="4" y="75"/>
                  </a:lnTo>
                  <a:lnTo>
                    <a:pt x="10" y="66"/>
                  </a:lnTo>
                  <a:lnTo>
                    <a:pt x="15" y="59"/>
                  </a:lnTo>
                  <a:lnTo>
                    <a:pt x="18" y="54"/>
                  </a:lnTo>
                  <a:lnTo>
                    <a:pt x="19" y="52"/>
                  </a:lnTo>
                  <a:lnTo>
                    <a:pt x="20" y="49"/>
                  </a:lnTo>
                  <a:lnTo>
                    <a:pt x="20" y="46"/>
                  </a:lnTo>
                  <a:lnTo>
                    <a:pt x="19" y="44"/>
                  </a:lnTo>
                  <a:lnTo>
                    <a:pt x="18" y="38"/>
                  </a:lnTo>
                  <a:lnTo>
                    <a:pt x="17" y="27"/>
                  </a:lnTo>
                  <a:lnTo>
                    <a:pt x="17" y="13"/>
                  </a:lnTo>
                  <a:lnTo>
                    <a:pt x="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4" name="Freeform 517"/>
            <p:cNvSpPr>
              <a:spLocks/>
            </p:cNvSpPr>
            <p:nvPr/>
          </p:nvSpPr>
          <p:spPr bwMode="auto">
            <a:xfrm>
              <a:off x="5503" y="2831"/>
              <a:ext cx="70" cy="117"/>
            </a:xfrm>
            <a:custGeom>
              <a:avLst/>
              <a:gdLst>
                <a:gd name="T0" fmla="*/ 1 w 140"/>
                <a:gd name="T1" fmla="*/ 1 h 234"/>
                <a:gd name="T2" fmla="*/ 1 w 140"/>
                <a:gd name="T3" fmla="*/ 1 h 234"/>
                <a:gd name="T4" fmla="*/ 1 w 140"/>
                <a:gd name="T5" fmla="*/ 1 h 234"/>
                <a:gd name="T6" fmla="*/ 1 w 140"/>
                <a:gd name="T7" fmla="*/ 1 h 234"/>
                <a:gd name="T8" fmla="*/ 1 w 140"/>
                <a:gd name="T9" fmla="*/ 1 h 234"/>
                <a:gd name="T10" fmla="*/ 1 w 140"/>
                <a:gd name="T11" fmla="*/ 1 h 234"/>
                <a:gd name="T12" fmla="*/ 1 w 140"/>
                <a:gd name="T13" fmla="*/ 1 h 234"/>
                <a:gd name="T14" fmla="*/ 1 w 140"/>
                <a:gd name="T15" fmla="*/ 1 h 234"/>
                <a:gd name="T16" fmla="*/ 1 w 140"/>
                <a:gd name="T17" fmla="*/ 1 h 234"/>
                <a:gd name="T18" fmla="*/ 1 w 140"/>
                <a:gd name="T19" fmla="*/ 1 h 234"/>
                <a:gd name="T20" fmla="*/ 1 w 140"/>
                <a:gd name="T21" fmla="*/ 1 h 234"/>
                <a:gd name="T22" fmla="*/ 1 w 140"/>
                <a:gd name="T23" fmla="*/ 1 h 234"/>
                <a:gd name="T24" fmla="*/ 1 w 140"/>
                <a:gd name="T25" fmla="*/ 1 h 234"/>
                <a:gd name="T26" fmla="*/ 1 w 140"/>
                <a:gd name="T27" fmla="*/ 1 h 234"/>
                <a:gd name="T28" fmla="*/ 1 w 140"/>
                <a:gd name="T29" fmla="*/ 1 h 234"/>
                <a:gd name="T30" fmla="*/ 1 w 140"/>
                <a:gd name="T31" fmla="*/ 1 h 234"/>
                <a:gd name="T32" fmla="*/ 1 w 140"/>
                <a:gd name="T33" fmla="*/ 1 h 234"/>
                <a:gd name="T34" fmla="*/ 1 w 140"/>
                <a:gd name="T35" fmla="*/ 1 h 234"/>
                <a:gd name="T36" fmla="*/ 1 w 140"/>
                <a:gd name="T37" fmla="*/ 1 h 234"/>
                <a:gd name="T38" fmla="*/ 1 w 140"/>
                <a:gd name="T39" fmla="*/ 1 h 234"/>
                <a:gd name="T40" fmla="*/ 1 w 140"/>
                <a:gd name="T41" fmla="*/ 1 h 234"/>
                <a:gd name="T42" fmla="*/ 1 w 140"/>
                <a:gd name="T43" fmla="*/ 1 h 234"/>
                <a:gd name="T44" fmla="*/ 1 w 140"/>
                <a:gd name="T45" fmla="*/ 1 h 234"/>
                <a:gd name="T46" fmla="*/ 1 w 140"/>
                <a:gd name="T47" fmla="*/ 1 h 234"/>
                <a:gd name="T48" fmla="*/ 1 w 140"/>
                <a:gd name="T49" fmla="*/ 1 h 234"/>
                <a:gd name="T50" fmla="*/ 1 w 140"/>
                <a:gd name="T51" fmla="*/ 1 h 234"/>
                <a:gd name="T52" fmla="*/ 1 w 140"/>
                <a:gd name="T53" fmla="*/ 1 h 234"/>
                <a:gd name="T54" fmla="*/ 1 w 140"/>
                <a:gd name="T55" fmla="*/ 1 h 234"/>
                <a:gd name="T56" fmla="*/ 1 w 140"/>
                <a:gd name="T57" fmla="*/ 1 h 234"/>
                <a:gd name="T58" fmla="*/ 1 w 140"/>
                <a:gd name="T59" fmla="*/ 1 h 234"/>
                <a:gd name="T60" fmla="*/ 1 w 140"/>
                <a:gd name="T61" fmla="*/ 1 h 234"/>
                <a:gd name="T62" fmla="*/ 1 w 140"/>
                <a:gd name="T63" fmla="*/ 1 h 234"/>
                <a:gd name="T64" fmla="*/ 1 w 140"/>
                <a:gd name="T65" fmla="*/ 1 h 234"/>
                <a:gd name="T66" fmla="*/ 1 w 140"/>
                <a:gd name="T67" fmla="*/ 1 h 234"/>
                <a:gd name="T68" fmla="*/ 1 w 140"/>
                <a:gd name="T69" fmla="*/ 1 h 234"/>
                <a:gd name="T70" fmla="*/ 1 w 140"/>
                <a:gd name="T71" fmla="*/ 1 h 234"/>
                <a:gd name="T72" fmla="*/ 1 w 140"/>
                <a:gd name="T73" fmla="*/ 1 h 234"/>
                <a:gd name="T74" fmla="*/ 1 w 140"/>
                <a:gd name="T75" fmla="*/ 1 h 234"/>
                <a:gd name="T76" fmla="*/ 1 w 140"/>
                <a:gd name="T77" fmla="*/ 1 h 2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0"/>
                <a:gd name="T118" fmla="*/ 0 h 234"/>
                <a:gd name="T119" fmla="*/ 140 w 140"/>
                <a:gd name="T120" fmla="*/ 234 h 2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0" h="234">
                  <a:moveTo>
                    <a:pt x="62" y="216"/>
                  </a:moveTo>
                  <a:lnTo>
                    <a:pt x="68" y="215"/>
                  </a:lnTo>
                  <a:lnTo>
                    <a:pt x="75" y="213"/>
                  </a:lnTo>
                  <a:lnTo>
                    <a:pt x="83" y="209"/>
                  </a:lnTo>
                  <a:lnTo>
                    <a:pt x="91" y="205"/>
                  </a:lnTo>
                  <a:lnTo>
                    <a:pt x="98" y="200"/>
                  </a:lnTo>
                  <a:lnTo>
                    <a:pt x="105" y="196"/>
                  </a:lnTo>
                  <a:lnTo>
                    <a:pt x="109" y="191"/>
                  </a:lnTo>
                  <a:lnTo>
                    <a:pt x="113" y="186"/>
                  </a:lnTo>
                  <a:lnTo>
                    <a:pt x="115" y="183"/>
                  </a:lnTo>
                  <a:lnTo>
                    <a:pt x="117" y="183"/>
                  </a:lnTo>
                  <a:lnTo>
                    <a:pt x="120" y="185"/>
                  </a:lnTo>
                  <a:lnTo>
                    <a:pt x="121" y="190"/>
                  </a:lnTo>
                  <a:lnTo>
                    <a:pt x="121" y="197"/>
                  </a:lnTo>
                  <a:lnTo>
                    <a:pt x="121" y="206"/>
                  </a:lnTo>
                  <a:lnTo>
                    <a:pt x="121" y="217"/>
                  </a:lnTo>
                  <a:lnTo>
                    <a:pt x="120" y="234"/>
                  </a:lnTo>
                  <a:lnTo>
                    <a:pt x="123" y="232"/>
                  </a:lnTo>
                  <a:lnTo>
                    <a:pt x="128" y="231"/>
                  </a:lnTo>
                  <a:lnTo>
                    <a:pt x="131" y="229"/>
                  </a:lnTo>
                  <a:lnTo>
                    <a:pt x="135" y="227"/>
                  </a:lnTo>
                  <a:lnTo>
                    <a:pt x="135" y="216"/>
                  </a:lnTo>
                  <a:lnTo>
                    <a:pt x="134" y="203"/>
                  </a:lnTo>
                  <a:lnTo>
                    <a:pt x="131" y="185"/>
                  </a:lnTo>
                  <a:lnTo>
                    <a:pt x="131" y="161"/>
                  </a:lnTo>
                  <a:lnTo>
                    <a:pt x="132" y="148"/>
                  </a:lnTo>
                  <a:lnTo>
                    <a:pt x="134" y="129"/>
                  </a:lnTo>
                  <a:lnTo>
                    <a:pt x="137" y="102"/>
                  </a:lnTo>
                  <a:lnTo>
                    <a:pt x="140" y="72"/>
                  </a:lnTo>
                  <a:lnTo>
                    <a:pt x="138" y="54"/>
                  </a:lnTo>
                  <a:lnTo>
                    <a:pt x="135" y="31"/>
                  </a:lnTo>
                  <a:lnTo>
                    <a:pt x="134" y="11"/>
                  </a:lnTo>
                  <a:lnTo>
                    <a:pt x="132" y="0"/>
                  </a:lnTo>
                  <a:lnTo>
                    <a:pt x="128" y="14"/>
                  </a:lnTo>
                  <a:lnTo>
                    <a:pt x="123" y="28"/>
                  </a:lnTo>
                  <a:lnTo>
                    <a:pt x="117" y="43"/>
                  </a:lnTo>
                  <a:lnTo>
                    <a:pt x="112" y="58"/>
                  </a:lnTo>
                  <a:lnTo>
                    <a:pt x="106" y="71"/>
                  </a:lnTo>
                  <a:lnTo>
                    <a:pt x="100" y="83"/>
                  </a:lnTo>
                  <a:lnTo>
                    <a:pt x="97" y="93"/>
                  </a:lnTo>
                  <a:lnTo>
                    <a:pt x="93" y="100"/>
                  </a:lnTo>
                  <a:lnTo>
                    <a:pt x="89" y="109"/>
                  </a:lnTo>
                  <a:lnTo>
                    <a:pt x="82" y="123"/>
                  </a:lnTo>
                  <a:lnTo>
                    <a:pt x="73" y="142"/>
                  </a:lnTo>
                  <a:lnTo>
                    <a:pt x="61" y="162"/>
                  </a:lnTo>
                  <a:lnTo>
                    <a:pt x="47" y="183"/>
                  </a:lnTo>
                  <a:lnTo>
                    <a:pt x="32" y="204"/>
                  </a:lnTo>
                  <a:lnTo>
                    <a:pt x="16" y="221"/>
                  </a:lnTo>
                  <a:lnTo>
                    <a:pt x="0" y="234"/>
                  </a:lnTo>
                  <a:lnTo>
                    <a:pt x="8" y="230"/>
                  </a:lnTo>
                  <a:lnTo>
                    <a:pt x="17" y="228"/>
                  </a:lnTo>
                  <a:lnTo>
                    <a:pt x="27" y="224"/>
                  </a:lnTo>
                  <a:lnTo>
                    <a:pt x="36" y="222"/>
                  </a:lnTo>
                  <a:lnTo>
                    <a:pt x="45" y="220"/>
                  </a:lnTo>
                  <a:lnTo>
                    <a:pt x="52" y="217"/>
                  </a:lnTo>
                  <a:lnTo>
                    <a:pt x="58" y="216"/>
                  </a:lnTo>
                  <a:lnTo>
                    <a:pt x="62" y="216"/>
                  </a:lnTo>
                  <a:lnTo>
                    <a:pt x="44" y="206"/>
                  </a:lnTo>
                  <a:lnTo>
                    <a:pt x="55" y="196"/>
                  </a:lnTo>
                  <a:lnTo>
                    <a:pt x="63" y="186"/>
                  </a:lnTo>
                  <a:lnTo>
                    <a:pt x="69" y="177"/>
                  </a:lnTo>
                  <a:lnTo>
                    <a:pt x="74" y="168"/>
                  </a:lnTo>
                  <a:lnTo>
                    <a:pt x="81" y="156"/>
                  </a:lnTo>
                  <a:lnTo>
                    <a:pt x="90" y="144"/>
                  </a:lnTo>
                  <a:lnTo>
                    <a:pt x="100" y="133"/>
                  </a:lnTo>
                  <a:lnTo>
                    <a:pt x="107" y="128"/>
                  </a:lnTo>
                  <a:lnTo>
                    <a:pt x="104" y="139"/>
                  </a:lnTo>
                  <a:lnTo>
                    <a:pt x="99" y="154"/>
                  </a:lnTo>
                  <a:lnTo>
                    <a:pt x="94" y="168"/>
                  </a:lnTo>
                  <a:lnTo>
                    <a:pt x="90" y="175"/>
                  </a:lnTo>
                  <a:lnTo>
                    <a:pt x="87" y="177"/>
                  </a:lnTo>
                  <a:lnTo>
                    <a:pt x="83" y="180"/>
                  </a:lnTo>
                  <a:lnTo>
                    <a:pt x="78" y="184"/>
                  </a:lnTo>
                  <a:lnTo>
                    <a:pt x="71" y="190"/>
                  </a:lnTo>
                  <a:lnTo>
                    <a:pt x="64" y="194"/>
                  </a:lnTo>
                  <a:lnTo>
                    <a:pt x="58" y="199"/>
                  </a:lnTo>
                  <a:lnTo>
                    <a:pt x="51" y="204"/>
                  </a:lnTo>
                  <a:lnTo>
                    <a:pt x="44" y="206"/>
                  </a:lnTo>
                  <a:lnTo>
                    <a:pt x="62" y="216"/>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5" name="Freeform 518"/>
            <p:cNvSpPr>
              <a:spLocks/>
            </p:cNvSpPr>
            <p:nvPr/>
          </p:nvSpPr>
          <p:spPr bwMode="auto">
            <a:xfrm>
              <a:off x="5409" y="2859"/>
              <a:ext cx="18" cy="116"/>
            </a:xfrm>
            <a:custGeom>
              <a:avLst/>
              <a:gdLst>
                <a:gd name="T0" fmla="*/ 0 w 37"/>
                <a:gd name="T1" fmla="*/ 0 h 234"/>
                <a:gd name="T2" fmla="*/ 0 w 37"/>
                <a:gd name="T3" fmla="*/ 0 h 234"/>
                <a:gd name="T4" fmla="*/ 0 w 37"/>
                <a:gd name="T5" fmla="*/ 0 h 234"/>
                <a:gd name="T6" fmla="*/ 0 w 37"/>
                <a:gd name="T7" fmla="*/ 0 h 234"/>
                <a:gd name="T8" fmla="*/ 0 w 37"/>
                <a:gd name="T9" fmla="*/ 0 h 234"/>
                <a:gd name="T10" fmla="*/ 0 w 37"/>
                <a:gd name="T11" fmla="*/ 0 h 234"/>
                <a:gd name="T12" fmla="*/ 0 w 37"/>
                <a:gd name="T13" fmla="*/ 0 h 234"/>
                <a:gd name="T14" fmla="*/ 0 w 37"/>
                <a:gd name="T15" fmla="*/ 0 h 234"/>
                <a:gd name="T16" fmla="*/ 0 w 37"/>
                <a:gd name="T17" fmla="*/ 0 h 234"/>
                <a:gd name="T18" fmla="*/ 0 w 37"/>
                <a:gd name="T19" fmla="*/ 0 h 234"/>
                <a:gd name="T20" fmla="*/ 0 w 37"/>
                <a:gd name="T21" fmla="*/ 0 h 234"/>
                <a:gd name="T22" fmla="*/ 0 w 37"/>
                <a:gd name="T23" fmla="*/ 0 h 234"/>
                <a:gd name="T24" fmla="*/ 0 w 37"/>
                <a:gd name="T25" fmla="*/ 0 h 234"/>
                <a:gd name="T26" fmla="*/ 0 w 37"/>
                <a:gd name="T27" fmla="*/ 0 h 234"/>
                <a:gd name="T28" fmla="*/ 0 w 37"/>
                <a:gd name="T29" fmla="*/ 0 h 234"/>
                <a:gd name="T30" fmla="*/ 0 w 37"/>
                <a:gd name="T31" fmla="*/ 0 h 234"/>
                <a:gd name="T32" fmla="*/ 0 w 37"/>
                <a:gd name="T33" fmla="*/ 0 h 234"/>
                <a:gd name="T34" fmla="*/ 0 w 37"/>
                <a:gd name="T35" fmla="*/ 0 h 234"/>
                <a:gd name="T36" fmla="*/ 0 w 37"/>
                <a:gd name="T37" fmla="*/ 0 h 234"/>
                <a:gd name="T38" fmla="*/ 0 w 37"/>
                <a:gd name="T39" fmla="*/ 0 h 234"/>
                <a:gd name="T40" fmla="*/ 0 w 37"/>
                <a:gd name="T41" fmla="*/ 0 h 234"/>
                <a:gd name="T42" fmla="*/ 0 w 37"/>
                <a:gd name="T43" fmla="*/ 0 h 234"/>
                <a:gd name="T44" fmla="*/ 0 w 37"/>
                <a:gd name="T45" fmla="*/ 0 h 234"/>
                <a:gd name="T46" fmla="*/ 0 w 37"/>
                <a:gd name="T47" fmla="*/ 0 h 234"/>
                <a:gd name="T48" fmla="*/ 0 w 37"/>
                <a:gd name="T49" fmla="*/ 0 h 234"/>
                <a:gd name="T50" fmla="*/ 0 w 37"/>
                <a:gd name="T51" fmla="*/ 0 h 234"/>
                <a:gd name="T52" fmla="*/ 0 w 37"/>
                <a:gd name="T53" fmla="*/ 0 h 234"/>
                <a:gd name="T54" fmla="*/ 0 w 37"/>
                <a:gd name="T55" fmla="*/ 0 h 234"/>
                <a:gd name="T56" fmla="*/ 0 w 37"/>
                <a:gd name="T57" fmla="*/ 0 h 2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34"/>
                <a:gd name="T89" fmla="*/ 37 w 37"/>
                <a:gd name="T90" fmla="*/ 234 h 2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34">
                  <a:moveTo>
                    <a:pt x="31" y="0"/>
                  </a:moveTo>
                  <a:lnTo>
                    <a:pt x="34" y="26"/>
                  </a:lnTo>
                  <a:lnTo>
                    <a:pt x="36" y="67"/>
                  </a:lnTo>
                  <a:lnTo>
                    <a:pt x="37" y="110"/>
                  </a:lnTo>
                  <a:lnTo>
                    <a:pt x="37" y="137"/>
                  </a:lnTo>
                  <a:lnTo>
                    <a:pt x="36" y="151"/>
                  </a:lnTo>
                  <a:lnTo>
                    <a:pt x="34" y="179"/>
                  </a:lnTo>
                  <a:lnTo>
                    <a:pt x="31" y="209"/>
                  </a:lnTo>
                  <a:lnTo>
                    <a:pt x="28" y="234"/>
                  </a:lnTo>
                  <a:lnTo>
                    <a:pt x="28" y="213"/>
                  </a:lnTo>
                  <a:lnTo>
                    <a:pt x="28" y="199"/>
                  </a:lnTo>
                  <a:lnTo>
                    <a:pt x="27" y="190"/>
                  </a:lnTo>
                  <a:lnTo>
                    <a:pt x="26" y="184"/>
                  </a:lnTo>
                  <a:lnTo>
                    <a:pt x="22" y="189"/>
                  </a:lnTo>
                  <a:lnTo>
                    <a:pt x="19" y="194"/>
                  </a:lnTo>
                  <a:lnTo>
                    <a:pt x="15" y="199"/>
                  </a:lnTo>
                  <a:lnTo>
                    <a:pt x="13" y="203"/>
                  </a:lnTo>
                  <a:lnTo>
                    <a:pt x="11" y="206"/>
                  </a:lnTo>
                  <a:lnTo>
                    <a:pt x="7" y="211"/>
                  </a:lnTo>
                  <a:lnTo>
                    <a:pt x="4" y="217"/>
                  </a:lnTo>
                  <a:lnTo>
                    <a:pt x="0" y="221"/>
                  </a:lnTo>
                  <a:lnTo>
                    <a:pt x="5" y="205"/>
                  </a:lnTo>
                  <a:lnTo>
                    <a:pt x="12" y="175"/>
                  </a:lnTo>
                  <a:lnTo>
                    <a:pt x="19" y="145"/>
                  </a:lnTo>
                  <a:lnTo>
                    <a:pt x="20" y="126"/>
                  </a:lnTo>
                  <a:lnTo>
                    <a:pt x="29" y="105"/>
                  </a:lnTo>
                  <a:lnTo>
                    <a:pt x="31" y="68"/>
                  </a:lnTo>
                  <a:lnTo>
                    <a:pt x="31" y="28"/>
                  </a:lnTo>
                  <a:lnTo>
                    <a:pt x="31"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6" name="Freeform 519"/>
            <p:cNvSpPr>
              <a:spLocks/>
            </p:cNvSpPr>
            <p:nvPr/>
          </p:nvSpPr>
          <p:spPr bwMode="auto">
            <a:xfrm>
              <a:off x="5483" y="2922"/>
              <a:ext cx="4" cy="10"/>
            </a:xfrm>
            <a:custGeom>
              <a:avLst/>
              <a:gdLst>
                <a:gd name="T0" fmla="*/ 1 w 8"/>
                <a:gd name="T1" fmla="*/ 1 h 20"/>
                <a:gd name="T2" fmla="*/ 1 w 8"/>
                <a:gd name="T3" fmla="*/ 1 h 20"/>
                <a:gd name="T4" fmla="*/ 1 w 8"/>
                <a:gd name="T5" fmla="*/ 1 h 20"/>
                <a:gd name="T6" fmla="*/ 1 w 8"/>
                <a:gd name="T7" fmla="*/ 1 h 20"/>
                <a:gd name="T8" fmla="*/ 1 w 8"/>
                <a:gd name="T9" fmla="*/ 1 h 20"/>
                <a:gd name="T10" fmla="*/ 1 w 8"/>
                <a:gd name="T11" fmla="*/ 1 h 20"/>
                <a:gd name="T12" fmla="*/ 1 w 8"/>
                <a:gd name="T13" fmla="*/ 1 h 20"/>
                <a:gd name="T14" fmla="*/ 1 w 8"/>
                <a:gd name="T15" fmla="*/ 1 h 20"/>
                <a:gd name="T16" fmla="*/ 1 w 8"/>
                <a:gd name="T17" fmla="*/ 0 h 20"/>
                <a:gd name="T18" fmla="*/ 1 w 8"/>
                <a:gd name="T19" fmla="*/ 1 h 20"/>
                <a:gd name="T20" fmla="*/ 1 w 8"/>
                <a:gd name="T21" fmla="*/ 1 h 20"/>
                <a:gd name="T22" fmla="*/ 0 w 8"/>
                <a:gd name="T23" fmla="*/ 1 h 20"/>
                <a:gd name="T24" fmla="*/ 0 w 8"/>
                <a:gd name="T25" fmla="*/ 1 h 20"/>
                <a:gd name="T26" fmla="*/ 0 w 8"/>
                <a:gd name="T27" fmla="*/ 1 h 20"/>
                <a:gd name="T28" fmla="*/ 0 w 8"/>
                <a:gd name="T29" fmla="*/ 1 h 20"/>
                <a:gd name="T30" fmla="*/ 1 w 8"/>
                <a:gd name="T31" fmla="*/ 1 h 20"/>
                <a:gd name="T32" fmla="*/ 1 w 8"/>
                <a:gd name="T33" fmla="*/ 1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20"/>
                <a:gd name="T53" fmla="*/ 8 w 8"/>
                <a:gd name="T54" fmla="*/ 20 h 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20">
                  <a:moveTo>
                    <a:pt x="2" y="20"/>
                  </a:moveTo>
                  <a:lnTo>
                    <a:pt x="3" y="18"/>
                  </a:lnTo>
                  <a:lnTo>
                    <a:pt x="6" y="17"/>
                  </a:lnTo>
                  <a:lnTo>
                    <a:pt x="7" y="15"/>
                  </a:lnTo>
                  <a:lnTo>
                    <a:pt x="8" y="11"/>
                  </a:lnTo>
                  <a:lnTo>
                    <a:pt x="8" y="7"/>
                  </a:lnTo>
                  <a:lnTo>
                    <a:pt x="8" y="3"/>
                  </a:lnTo>
                  <a:lnTo>
                    <a:pt x="6" y="1"/>
                  </a:lnTo>
                  <a:lnTo>
                    <a:pt x="5" y="0"/>
                  </a:lnTo>
                  <a:lnTo>
                    <a:pt x="3" y="1"/>
                  </a:lnTo>
                  <a:lnTo>
                    <a:pt x="1" y="3"/>
                  </a:lnTo>
                  <a:lnTo>
                    <a:pt x="0" y="6"/>
                  </a:lnTo>
                  <a:lnTo>
                    <a:pt x="0" y="10"/>
                  </a:lnTo>
                  <a:lnTo>
                    <a:pt x="0" y="14"/>
                  </a:lnTo>
                  <a:lnTo>
                    <a:pt x="0" y="16"/>
                  </a:lnTo>
                  <a:lnTo>
                    <a:pt x="1" y="18"/>
                  </a:lnTo>
                  <a:lnTo>
                    <a:pt x="2" y="2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7" name="Freeform 520"/>
            <p:cNvSpPr>
              <a:spLocks/>
            </p:cNvSpPr>
            <p:nvPr/>
          </p:nvSpPr>
          <p:spPr bwMode="auto">
            <a:xfrm>
              <a:off x="5483" y="2959"/>
              <a:ext cx="6" cy="10"/>
            </a:xfrm>
            <a:custGeom>
              <a:avLst/>
              <a:gdLst>
                <a:gd name="T0" fmla="*/ 1 w 11"/>
                <a:gd name="T1" fmla="*/ 1 h 19"/>
                <a:gd name="T2" fmla="*/ 1 w 11"/>
                <a:gd name="T3" fmla="*/ 1 h 19"/>
                <a:gd name="T4" fmla="*/ 1 w 11"/>
                <a:gd name="T5" fmla="*/ 1 h 19"/>
                <a:gd name="T6" fmla="*/ 1 w 11"/>
                <a:gd name="T7" fmla="*/ 1 h 19"/>
                <a:gd name="T8" fmla="*/ 1 w 11"/>
                <a:gd name="T9" fmla="*/ 1 h 19"/>
                <a:gd name="T10" fmla="*/ 1 w 11"/>
                <a:gd name="T11" fmla="*/ 1 h 19"/>
                <a:gd name="T12" fmla="*/ 1 w 11"/>
                <a:gd name="T13" fmla="*/ 1 h 19"/>
                <a:gd name="T14" fmla="*/ 1 w 11"/>
                <a:gd name="T15" fmla="*/ 1 h 19"/>
                <a:gd name="T16" fmla="*/ 1 w 11"/>
                <a:gd name="T17" fmla="*/ 0 h 19"/>
                <a:gd name="T18" fmla="*/ 0 w 11"/>
                <a:gd name="T19" fmla="*/ 1 h 19"/>
                <a:gd name="T20" fmla="*/ 0 w 11"/>
                <a:gd name="T21" fmla="*/ 1 h 19"/>
                <a:gd name="T22" fmla="*/ 1 w 11"/>
                <a:gd name="T23" fmla="*/ 1 h 19"/>
                <a:gd name="T24" fmla="*/ 1 w 11"/>
                <a:gd name="T25" fmla="*/ 1 h 19"/>
                <a:gd name="T26" fmla="*/ 1 w 11"/>
                <a:gd name="T27" fmla="*/ 1 h 19"/>
                <a:gd name="T28" fmla="*/ 1 w 11"/>
                <a:gd name="T29" fmla="*/ 1 h 19"/>
                <a:gd name="T30" fmla="*/ 1 w 11"/>
                <a:gd name="T31" fmla="*/ 1 h 19"/>
                <a:gd name="T32" fmla="*/ 1 w 11"/>
                <a:gd name="T33" fmla="*/ 1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
                <a:gd name="T52" fmla="*/ 0 h 19"/>
                <a:gd name="T53" fmla="*/ 11 w 11"/>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 h="19">
                  <a:moveTo>
                    <a:pt x="10" y="19"/>
                  </a:moveTo>
                  <a:lnTo>
                    <a:pt x="11" y="18"/>
                  </a:lnTo>
                  <a:lnTo>
                    <a:pt x="11" y="15"/>
                  </a:lnTo>
                  <a:lnTo>
                    <a:pt x="10" y="11"/>
                  </a:lnTo>
                  <a:lnTo>
                    <a:pt x="9" y="8"/>
                  </a:lnTo>
                  <a:lnTo>
                    <a:pt x="7" y="4"/>
                  </a:lnTo>
                  <a:lnTo>
                    <a:pt x="6" y="2"/>
                  </a:lnTo>
                  <a:lnTo>
                    <a:pt x="3" y="1"/>
                  </a:lnTo>
                  <a:lnTo>
                    <a:pt x="1" y="0"/>
                  </a:lnTo>
                  <a:lnTo>
                    <a:pt x="0" y="1"/>
                  </a:lnTo>
                  <a:lnTo>
                    <a:pt x="0" y="4"/>
                  </a:lnTo>
                  <a:lnTo>
                    <a:pt x="1" y="8"/>
                  </a:lnTo>
                  <a:lnTo>
                    <a:pt x="2" y="11"/>
                  </a:lnTo>
                  <a:lnTo>
                    <a:pt x="5" y="15"/>
                  </a:lnTo>
                  <a:lnTo>
                    <a:pt x="7" y="17"/>
                  </a:lnTo>
                  <a:lnTo>
                    <a:pt x="8" y="19"/>
                  </a:lnTo>
                  <a:lnTo>
                    <a:pt x="10" y="19"/>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8" name="Freeform 521"/>
            <p:cNvSpPr>
              <a:spLocks/>
            </p:cNvSpPr>
            <p:nvPr/>
          </p:nvSpPr>
          <p:spPr bwMode="auto">
            <a:xfrm>
              <a:off x="5454" y="2963"/>
              <a:ext cx="20" cy="15"/>
            </a:xfrm>
            <a:custGeom>
              <a:avLst/>
              <a:gdLst>
                <a:gd name="T0" fmla="*/ 0 w 40"/>
                <a:gd name="T1" fmla="*/ 1 h 30"/>
                <a:gd name="T2" fmla="*/ 1 w 40"/>
                <a:gd name="T3" fmla="*/ 1 h 30"/>
                <a:gd name="T4" fmla="*/ 1 w 40"/>
                <a:gd name="T5" fmla="*/ 1 h 30"/>
                <a:gd name="T6" fmla="*/ 1 w 40"/>
                <a:gd name="T7" fmla="*/ 1 h 30"/>
                <a:gd name="T8" fmla="*/ 1 w 40"/>
                <a:gd name="T9" fmla="*/ 0 h 30"/>
                <a:gd name="T10" fmla="*/ 1 w 40"/>
                <a:gd name="T11" fmla="*/ 1 h 30"/>
                <a:gd name="T12" fmla="*/ 1 w 40"/>
                <a:gd name="T13" fmla="*/ 1 h 30"/>
                <a:gd name="T14" fmla="*/ 1 w 40"/>
                <a:gd name="T15" fmla="*/ 1 h 30"/>
                <a:gd name="T16" fmla="*/ 1 w 40"/>
                <a:gd name="T17" fmla="*/ 1 h 30"/>
                <a:gd name="T18" fmla="*/ 1 w 40"/>
                <a:gd name="T19" fmla="*/ 1 h 30"/>
                <a:gd name="T20" fmla="*/ 1 w 40"/>
                <a:gd name="T21" fmla="*/ 1 h 30"/>
                <a:gd name="T22" fmla="*/ 1 w 40"/>
                <a:gd name="T23" fmla="*/ 1 h 30"/>
                <a:gd name="T24" fmla="*/ 1 w 40"/>
                <a:gd name="T25" fmla="*/ 1 h 30"/>
                <a:gd name="T26" fmla="*/ 1 w 40"/>
                <a:gd name="T27" fmla="*/ 1 h 30"/>
                <a:gd name="T28" fmla="*/ 1 w 40"/>
                <a:gd name="T29" fmla="*/ 1 h 30"/>
                <a:gd name="T30" fmla="*/ 1 w 40"/>
                <a:gd name="T31" fmla="*/ 1 h 30"/>
                <a:gd name="T32" fmla="*/ 0 w 40"/>
                <a:gd name="T33" fmla="*/ 1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0" y="30"/>
                  </a:moveTo>
                  <a:lnTo>
                    <a:pt x="9" y="23"/>
                  </a:lnTo>
                  <a:lnTo>
                    <a:pt x="20" y="13"/>
                  </a:lnTo>
                  <a:lnTo>
                    <a:pt x="28" y="4"/>
                  </a:lnTo>
                  <a:lnTo>
                    <a:pt x="32" y="0"/>
                  </a:lnTo>
                  <a:lnTo>
                    <a:pt x="35" y="1"/>
                  </a:lnTo>
                  <a:lnTo>
                    <a:pt x="37" y="3"/>
                  </a:lnTo>
                  <a:lnTo>
                    <a:pt x="39" y="5"/>
                  </a:lnTo>
                  <a:lnTo>
                    <a:pt x="40" y="8"/>
                  </a:lnTo>
                  <a:lnTo>
                    <a:pt x="37" y="10"/>
                  </a:lnTo>
                  <a:lnTo>
                    <a:pt x="34" y="13"/>
                  </a:lnTo>
                  <a:lnTo>
                    <a:pt x="28" y="17"/>
                  </a:lnTo>
                  <a:lnTo>
                    <a:pt x="22" y="20"/>
                  </a:lnTo>
                  <a:lnTo>
                    <a:pt x="16" y="24"/>
                  </a:lnTo>
                  <a:lnTo>
                    <a:pt x="11" y="27"/>
                  </a:lnTo>
                  <a:lnTo>
                    <a:pt x="5" y="28"/>
                  </a:lnTo>
                  <a:lnTo>
                    <a:pt x="0" y="3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99" name="Freeform 522"/>
            <p:cNvSpPr>
              <a:spLocks/>
            </p:cNvSpPr>
            <p:nvPr/>
          </p:nvSpPr>
          <p:spPr bwMode="auto">
            <a:xfrm>
              <a:off x="5493" y="2903"/>
              <a:ext cx="20" cy="22"/>
            </a:xfrm>
            <a:custGeom>
              <a:avLst/>
              <a:gdLst>
                <a:gd name="T0" fmla="*/ 0 w 42"/>
                <a:gd name="T1" fmla="*/ 0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1 h 44"/>
                <a:gd name="T20" fmla="*/ 0 w 42"/>
                <a:gd name="T21" fmla="*/ 1 h 44"/>
                <a:gd name="T22" fmla="*/ 0 w 42"/>
                <a:gd name="T23" fmla="*/ 1 h 44"/>
                <a:gd name="T24" fmla="*/ 0 w 42"/>
                <a:gd name="T25" fmla="*/ 1 h 44"/>
                <a:gd name="T26" fmla="*/ 0 w 42"/>
                <a:gd name="T27" fmla="*/ 1 h 44"/>
                <a:gd name="T28" fmla="*/ 0 w 42"/>
                <a:gd name="T29" fmla="*/ 1 h 44"/>
                <a:gd name="T30" fmla="*/ 0 w 42"/>
                <a:gd name="T31" fmla="*/ 1 h 44"/>
                <a:gd name="T32" fmla="*/ 0 w 42"/>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42" y="0"/>
                  </a:moveTo>
                  <a:lnTo>
                    <a:pt x="35" y="11"/>
                  </a:lnTo>
                  <a:lnTo>
                    <a:pt x="27" y="24"/>
                  </a:lnTo>
                  <a:lnTo>
                    <a:pt x="19" y="36"/>
                  </a:lnTo>
                  <a:lnTo>
                    <a:pt x="12" y="44"/>
                  </a:lnTo>
                  <a:lnTo>
                    <a:pt x="8" y="40"/>
                  </a:lnTo>
                  <a:lnTo>
                    <a:pt x="5" y="36"/>
                  </a:lnTo>
                  <a:lnTo>
                    <a:pt x="3" y="32"/>
                  </a:lnTo>
                  <a:lnTo>
                    <a:pt x="0" y="29"/>
                  </a:lnTo>
                  <a:lnTo>
                    <a:pt x="5" y="25"/>
                  </a:lnTo>
                  <a:lnTo>
                    <a:pt x="11" y="23"/>
                  </a:lnTo>
                  <a:lnTo>
                    <a:pt x="16" y="18"/>
                  </a:lnTo>
                  <a:lnTo>
                    <a:pt x="23" y="15"/>
                  </a:lnTo>
                  <a:lnTo>
                    <a:pt x="29" y="10"/>
                  </a:lnTo>
                  <a:lnTo>
                    <a:pt x="35" y="7"/>
                  </a:lnTo>
                  <a:lnTo>
                    <a:pt x="39" y="3"/>
                  </a:lnTo>
                  <a:lnTo>
                    <a:pt x="42"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0" name="Freeform 523"/>
            <p:cNvSpPr>
              <a:spLocks/>
            </p:cNvSpPr>
            <p:nvPr/>
          </p:nvSpPr>
          <p:spPr bwMode="auto">
            <a:xfrm>
              <a:off x="5489" y="2836"/>
              <a:ext cx="43" cy="71"/>
            </a:xfrm>
            <a:custGeom>
              <a:avLst/>
              <a:gdLst>
                <a:gd name="T0" fmla="*/ 0 w 87"/>
                <a:gd name="T1" fmla="*/ 1 h 142"/>
                <a:gd name="T2" fmla="*/ 0 w 87"/>
                <a:gd name="T3" fmla="*/ 1 h 142"/>
                <a:gd name="T4" fmla="*/ 0 w 87"/>
                <a:gd name="T5" fmla="*/ 1 h 142"/>
                <a:gd name="T6" fmla="*/ 0 w 87"/>
                <a:gd name="T7" fmla="*/ 1 h 142"/>
                <a:gd name="T8" fmla="*/ 0 w 87"/>
                <a:gd name="T9" fmla="*/ 1 h 142"/>
                <a:gd name="T10" fmla="*/ 0 w 87"/>
                <a:gd name="T11" fmla="*/ 1 h 142"/>
                <a:gd name="T12" fmla="*/ 0 w 87"/>
                <a:gd name="T13" fmla="*/ 1 h 142"/>
                <a:gd name="T14" fmla="*/ 0 w 87"/>
                <a:gd name="T15" fmla="*/ 1 h 142"/>
                <a:gd name="T16" fmla="*/ 0 w 87"/>
                <a:gd name="T17" fmla="*/ 1 h 142"/>
                <a:gd name="T18" fmla="*/ 0 w 87"/>
                <a:gd name="T19" fmla="*/ 1 h 142"/>
                <a:gd name="T20" fmla="*/ 0 w 87"/>
                <a:gd name="T21" fmla="*/ 1 h 142"/>
                <a:gd name="T22" fmla="*/ 0 w 87"/>
                <a:gd name="T23" fmla="*/ 1 h 142"/>
                <a:gd name="T24" fmla="*/ 0 w 87"/>
                <a:gd name="T25" fmla="*/ 1 h 142"/>
                <a:gd name="T26" fmla="*/ 0 w 87"/>
                <a:gd name="T27" fmla="*/ 1 h 142"/>
                <a:gd name="T28" fmla="*/ 0 w 87"/>
                <a:gd name="T29" fmla="*/ 1 h 142"/>
                <a:gd name="T30" fmla="*/ 0 w 87"/>
                <a:gd name="T31" fmla="*/ 1 h 142"/>
                <a:gd name="T32" fmla="*/ 0 w 87"/>
                <a:gd name="T33" fmla="*/ 0 h 142"/>
                <a:gd name="T34" fmla="*/ 0 w 87"/>
                <a:gd name="T35" fmla="*/ 1 h 142"/>
                <a:gd name="T36" fmla="*/ 0 w 87"/>
                <a:gd name="T37" fmla="*/ 1 h 142"/>
                <a:gd name="T38" fmla="*/ 0 w 87"/>
                <a:gd name="T39" fmla="*/ 1 h 142"/>
                <a:gd name="T40" fmla="*/ 0 w 87"/>
                <a:gd name="T41" fmla="*/ 1 h 142"/>
                <a:gd name="T42" fmla="*/ 0 w 87"/>
                <a:gd name="T43" fmla="*/ 1 h 142"/>
                <a:gd name="T44" fmla="*/ 0 w 87"/>
                <a:gd name="T45" fmla="*/ 1 h 142"/>
                <a:gd name="T46" fmla="*/ 0 w 87"/>
                <a:gd name="T47" fmla="*/ 1 h 142"/>
                <a:gd name="T48" fmla="*/ 0 w 87"/>
                <a:gd name="T49" fmla="*/ 1 h 142"/>
                <a:gd name="T50" fmla="*/ 0 w 87"/>
                <a:gd name="T51" fmla="*/ 1 h 142"/>
                <a:gd name="T52" fmla="*/ 0 w 87"/>
                <a:gd name="T53" fmla="*/ 1 h 142"/>
                <a:gd name="T54" fmla="*/ 0 w 87"/>
                <a:gd name="T55" fmla="*/ 1 h 142"/>
                <a:gd name="T56" fmla="*/ 0 w 87"/>
                <a:gd name="T57" fmla="*/ 1 h 142"/>
                <a:gd name="T58" fmla="*/ 0 w 87"/>
                <a:gd name="T59" fmla="*/ 1 h 142"/>
                <a:gd name="T60" fmla="*/ 0 w 87"/>
                <a:gd name="T61" fmla="*/ 1 h 142"/>
                <a:gd name="T62" fmla="*/ 0 w 87"/>
                <a:gd name="T63" fmla="*/ 1 h 142"/>
                <a:gd name="T64" fmla="*/ 0 w 87"/>
                <a:gd name="T65" fmla="*/ 1 h 142"/>
                <a:gd name="T66" fmla="*/ 0 w 87"/>
                <a:gd name="T67" fmla="*/ 1 h 142"/>
                <a:gd name="T68" fmla="*/ 0 w 87"/>
                <a:gd name="T69" fmla="*/ 1 h 142"/>
                <a:gd name="T70" fmla="*/ 0 w 87"/>
                <a:gd name="T71" fmla="*/ 1 h 142"/>
                <a:gd name="T72" fmla="*/ 0 w 87"/>
                <a:gd name="T73" fmla="*/ 1 h 142"/>
                <a:gd name="T74" fmla="*/ 0 w 87"/>
                <a:gd name="T75" fmla="*/ 1 h 142"/>
                <a:gd name="T76" fmla="*/ 0 w 87"/>
                <a:gd name="T77" fmla="*/ 1 h 142"/>
                <a:gd name="T78" fmla="*/ 0 w 87"/>
                <a:gd name="T79" fmla="*/ 1 h 142"/>
                <a:gd name="T80" fmla="*/ 0 w 87"/>
                <a:gd name="T81" fmla="*/ 1 h 1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7"/>
                <a:gd name="T124" fmla="*/ 0 h 142"/>
                <a:gd name="T125" fmla="*/ 87 w 87"/>
                <a:gd name="T126" fmla="*/ 142 h 1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7" h="142">
                  <a:moveTo>
                    <a:pt x="0" y="142"/>
                  </a:moveTo>
                  <a:lnTo>
                    <a:pt x="3" y="136"/>
                  </a:lnTo>
                  <a:lnTo>
                    <a:pt x="6" y="127"/>
                  </a:lnTo>
                  <a:lnTo>
                    <a:pt x="9" y="119"/>
                  </a:lnTo>
                  <a:lnTo>
                    <a:pt x="13" y="113"/>
                  </a:lnTo>
                  <a:lnTo>
                    <a:pt x="15" y="110"/>
                  </a:lnTo>
                  <a:lnTo>
                    <a:pt x="20" y="104"/>
                  </a:lnTo>
                  <a:lnTo>
                    <a:pt x="26" y="97"/>
                  </a:lnTo>
                  <a:lnTo>
                    <a:pt x="32" y="88"/>
                  </a:lnTo>
                  <a:lnTo>
                    <a:pt x="39" y="79"/>
                  </a:lnTo>
                  <a:lnTo>
                    <a:pt x="46" y="69"/>
                  </a:lnTo>
                  <a:lnTo>
                    <a:pt x="51" y="62"/>
                  </a:lnTo>
                  <a:lnTo>
                    <a:pt x="53" y="57"/>
                  </a:lnTo>
                  <a:lnTo>
                    <a:pt x="58" y="42"/>
                  </a:lnTo>
                  <a:lnTo>
                    <a:pt x="65" y="24"/>
                  </a:lnTo>
                  <a:lnTo>
                    <a:pt x="72" y="10"/>
                  </a:lnTo>
                  <a:lnTo>
                    <a:pt x="79" y="0"/>
                  </a:lnTo>
                  <a:lnTo>
                    <a:pt x="80" y="3"/>
                  </a:lnTo>
                  <a:lnTo>
                    <a:pt x="82" y="5"/>
                  </a:lnTo>
                  <a:lnTo>
                    <a:pt x="84" y="8"/>
                  </a:lnTo>
                  <a:lnTo>
                    <a:pt x="87" y="11"/>
                  </a:lnTo>
                  <a:lnTo>
                    <a:pt x="81" y="21"/>
                  </a:lnTo>
                  <a:lnTo>
                    <a:pt x="74" y="36"/>
                  </a:lnTo>
                  <a:lnTo>
                    <a:pt x="67" y="50"/>
                  </a:lnTo>
                  <a:lnTo>
                    <a:pt x="62" y="59"/>
                  </a:lnTo>
                  <a:lnTo>
                    <a:pt x="60" y="65"/>
                  </a:lnTo>
                  <a:lnTo>
                    <a:pt x="58" y="71"/>
                  </a:lnTo>
                  <a:lnTo>
                    <a:pt x="54" y="75"/>
                  </a:lnTo>
                  <a:lnTo>
                    <a:pt x="52" y="79"/>
                  </a:lnTo>
                  <a:lnTo>
                    <a:pt x="50" y="81"/>
                  </a:lnTo>
                  <a:lnTo>
                    <a:pt x="45" y="84"/>
                  </a:lnTo>
                  <a:lnTo>
                    <a:pt x="41" y="90"/>
                  </a:lnTo>
                  <a:lnTo>
                    <a:pt x="34" y="96"/>
                  </a:lnTo>
                  <a:lnTo>
                    <a:pt x="28" y="102"/>
                  </a:lnTo>
                  <a:lnTo>
                    <a:pt x="22" y="107"/>
                  </a:lnTo>
                  <a:lnTo>
                    <a:pt x="18" y="113"/>
                  </a:lnTo>
                  <a:lnTo>
                    <a:pt x="14" y="118"/>
                  </a:lnTo>
                  <a:lnTo>
                    <a:pt x="12" y="123"/>
                  </a:lnTo>
                  <a:lnTo>
                    <a:pt x="8" y="132"/>
                  </a:lnTo>
                  <a:lnTo>
                    <a:pt x="5" y="138"/>
                  </a:lnTo>
                  <a:lnTo>
                    <a:pt x="0" y="142"/>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1" name="Freeform 524"/>
            <p:cNvSpPr>
              <a:spLocks/>
            </p:cNvSpPr>
            <p:nvPr/>
          </p:nvSpPr>
          <p:spPr bwMode="auto">
            <a:xfrm>
              <a:off x="5449" y="2838"/>
              <a:ext cx="27" cy="57"/>
            </a:xfrm>
            <a:custGeom>
              <a:avLst/>
              <a:gdLst>
                <a:gd name="T0" fmla="*/ 0 w 54"/>
                <a:gd name="T1" fmla="*/ 0 h 114"/>
                <a:gd name="T2" fmla="*/ 1 w 54"/>
                <a:gd name="T3" fmla="*/ 1 h 114"/>
                <a:gd name="T4" fmla="*/ 1 w 54"/>
                <a:gd name="T5" fmla="*/ 1 h 114"/>
                <a:gd name="T6" fmla="*/ 1 w 54"/>
                <a:gd name="T7" fmla="*/ 1 h 114"/>
                <a:gd name="T8" fmla="*/ 1 w 54"/>
                <a:gd name="T9" fmla="*/ 1 h 114"/>
                <a:gd name="T10" fmla="*/ 1 w 54"/>
                <a:gd name="T11" fmla="*/ 1 h 114"/>
                <a:gd name="T12" fmla="*/ 1 w 54"/>
                <a:gd name="T13" fmla="*/ 1 h 114"/>
                <a:gd name="T14" fmla="*/ 1 w 54"/>
                <a:gd name="T15" fmla="*/ 1 h 114"/>
                <a:gd name="T16" fmla="*/ 1 w 54"/>
                <a:gd name="T17" fmla="*/ 1 h 114"/>
                <a:gd name="T18" fmla="*/ 1 w 54"/>
                <a:gd name="T19" fmla="*/ 1 h 114"/>
                <a:gd name="T20" fmla="*/ 1 w 54"/>
                <a:gd name="T21" fmla="*/ 1 h 114"/>
                <a:gd name="T22" fmla="*/ 1 w 54"/>
                <a:gd name="T23" fmla="*/ 1 h 114"/>
                <a:gd name="T24" fmla="*/ 1 w 54"/>
                <a:gd name="T25" fmla="*/ 1 h 114"/>
                <a:gd name="T26" fmla="*/ 1 w 54"/>
                <a:gd name="T27" fmla="*/ 1 h 114"/>
                <a:gd name="T28" fmla="*/ 1 w 54"/>
                <a:gd name="T29" fmla="*/ 1 h 114"/>
                <a:gd name="T30" fmla="*/ 1 w 54"/>
                <a:gd name="T31" fmla="*/ 1 h 114"/>
                <a:gd name="T32" fmla="*/ 1 w 54"/>
                <a:gd name="T33" fmla="*/ 1 h 114"/>
                <a:gd name="T34" fmla="*/ 1 w 54"/>
                <a:gd name="T35" fmla="*/ 1 h 114"/>
                <a:gd name="T36" fmla="*/ 1 w 54"/>
                <a:gd name="T37" fmla="*/ 1 h 114"/>
                <a:gd name="T38" fmla="*/ 0 w 54"/>
                <a:gd name="T39" fmla="*/ 1 h 114"/>
                <a:gd name="T40" fmla="*/ 0 w 54"/>
                <a:gd name="T41" fmla="*/ 0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114"/>
                <a:gd name="T65" fmla="*/ 54 w 54"/>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114">
                  <a:moveTo>
                    <a:pt x="0" y="0"/>
                  </a:moveTo>
                  <a:lnTo>
                    <a:pt x="3" y="13"/>
                  </a:lnTo>
                  <a:lnTo>
                    <a:pt x="9" y="32"/>
                  </a:lnTo>
                  <a:lnTo>
                    <a:pt x="15" y="52"/>
                  </a:lnTo>
                  <a:lnTo>
                    <a:pt x="21" y="63"/>
                  </a:lnTo>
                  <a:lnTo>
                    <a:pt x="29" y="74"/>
                  </a:lnTo>
                  <a:lnTo>
                    <a:pt x="39" y="89"/>
                  </a:lnTo>
                  <a:lnTo>
                    <a:pt x="48" y="104"/>
                  </a:lnTo>
                  <a:lnTo>
                    <a:pt x="54" y="114"/>
                  </a:lnTo>
                  <a:lnTo>
                    <a:pt x="50" y="109"/>
                  </a:lnTo>
                  <a:lnTo>
                    <a:pt x="46" y="104"/>
                  </a:lnTo>
                  <a:lnTo>
                    <a:pt x="40" y="97"/>
                  </a:lnTo>
                  <a:lnTo>
                    <a:pt x="34" y="89"/>
                  </a:lnTo>
                  <a:lnTo>
                    <a:pt x="29" y="82"/>
                  </a:lnTo>
                  <a:lnTo>
                    <a:pt x="23" y="75"/>
                  </a:lnTo>
                  <a:lnTo>
                    <a:pt x="19" y="69"/>
                  </a:lnTo>
                  <a:lnTo>
                    <a:pt x="17" y="66"/>
                  </a:lnTo>
                  <a:lnTo>
                    <a:pt x="13" y="54"/>
                  </a:lnTo>
                  <a:lnTo>
                    <a:pt x="6" y="32"/>
                  </a:lnTo>
                  <a:lnTo>
                    <a:pt x="0" y="10"/>
                  </a:lnTo>
                  <a:lnTo>
                    <a:pt x="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2" name="Freeform 525"/>
            <p:cNvSpPr>
              <a:spLocks/>
            </p:cNvSpPr>
            <p:nvPr/>
          </p:nvSpPr>
          <p:spPr bwMode="auto">
            <a:xfrm>
              <a:off x="5525" y="2939"/>
              <a:ext cx="99" cy="113"/>
            </a:xfrm>
            <a:custGeom>
              <a:avLst/>
              <a:gdLst>
                <a:gd name="T0" fmla="*/ 1 w 198"/>
                <a:gd name="T1" fmla="*/ 1 h 226"/>
                <a:gd name="T2" fmla="*/ 1 w 198"/>
                <a:gd name="T3" fmla="*/ 1 h 226"/>
                <a:gd name="T4" fmla="*/ 0 w 198"/>
                <a:gd name="T5" fmla="*/ 1 h 226"/>
                <a:gd name="T6" fmla="*/ 1 w 198"/>
                <a:gd name="T7" fmla="*/ 1 h 226"/>
                <a:gd name="T8" fmla="*/ 1 w 198"/>
                <a:gd name="T9" fmla="*/ 1 h 226"/>
                <a:gd name="T10" fmla="*/ 1 w 198"/>
                <a:gd name="T11" fmla="*/ 1 h 226"/>
                <a:gd name="T12" fmla="*/ 1 w 198"/>
                <a:gd name="T13" fmla="*/ 1 h 226"/>
                <a:gd name="T14" fmla="*/ 1 w 198"/>
                <a:gd name="T15" fmla="*/ 1 h 226"/>
                <a:gd name="T16" fmla="*/ 1 w 198"/>
                <a:gd name="T17" fmla="*/ 1 h 226"/>
                <a:gd name="T18" fmla="*/ 1 w 198"/>
                <a:gd name="T19" fmla="*/ 1 h 226"/>
                <a:gd name="T20" fmla="*/ 1 w 198"/>
                <a:gd name="T21" fmla="*/ 1 h 226"/>
                <a:gd name="T22" fmla="*/ 1 w 198"/>
                <a:gd name="T23" fmla="*/ 1 h 226"/>
                <a:gd name="T24" fmla="*/ 1 w 198"/>
                <a:gd name="T25" fmla="*/ 1 h 226"/>
                <a:gd name="T26" fmla="*/ 1 w 198"/>
                <a:gd name="T27" fmla="*/ 1 h 226"/>
                <a:gd name="T28" fmla="*/ 1 w 198"/>
                <a:gd name="T29" fmla="*/ 1 h 226"/>
                <a:gd name="T30" fmla="*/ 1 w 198"/>
                <a:gd name="T31" fmla="*/ 1 h 226"/>
                <a:gd name="T32" fmla="*/ 1 w 198"/>
                <a:gd name="T33" fmla="*/ 1 h 226"/>
                <a:gd name="T34" fmla="*/ 1 w 198"/>
                <a:gd name="T35" fmla="*/ 1 h 226"/>
                <a:gd name="T36" fmla="*/ 1 w 198"/>
                <a:gd name="T37" fmla="*/ 1 h 226"/>
                <a:gd name="T38" fmla="*/ 1 w 198"/>
                <a:gd name="T39" fmla="*/ 1 h 226"/>
                <a:gd name="T40" fmla="*/ 1 w 198"/>
                <a:gd name="T41" fmla="*/ 1 h 226"/>
                <a:gd name="T42" fmla="*/ 1 w 198"/>
                <a:gd name="T43" fmla="*/ 1 h 226"/>
                <a:gd name="T44" fmla="*/ 1 w 198"/>
                <a:gd name="T45" fmla="*/ 1 h 226"/>
                <a:gd name="T46" fmla="*/ 1 w 198"/>
                <a:gd name="T47" fmla="*/ 1 h 226"/>
                <a:gd name="T48" fmla="*/ 1 w 198"/>
                <a:gd name="T49" fmla="*/ 1 h 226"/>
                <a:gd name="T50" fmla="*/ 1 w 198"/>
                <a:gd name="T51" fmla="*/ 1 h 226"/>
                <a:gd name="T52" fmla="*/ 1 w 198"/>
                <a:gd name="T53" fmla="*/ 1 h 226"/>
                <a:gd name="T54" fmla="*/ 1 w 198"/>
                <a:gd name="T55" fmla="*/ 1 h 226"/>
                <a:gd name="T56" fmla="*/ 1 w 198"/>
                <a:gd name="T57" fmla="*/ 1 h 226"/>
                <a:gd name="T58" fmla="*/ 1 w 198"/>
                <a:gd name="T59" fmla="*/ 1 h 226"/>
                <a:gd name="T60" fmla="*/ 1 w 198"/>
                <a:gd name="T61" fmla="*/ 1 h 226"/>
                <a:gd name="T62" fmla="*/ 1 w 198"/>
                <a:gd name="T63" fmla="*/ 1 h 226"/>
                <a:gd name="T64" fmla="*/ 1 w 198"/>
                <a:gd name="T65" fmla="*/ 1 h 226"/>
                <a:gd name="T66" fmla="*/ 1 w 198"/>
                <a:gd name="T67" fmla="*/ 1 h 226"/>
                <a:gd name="T68" fmla="*/ 1 w 198"/>
                <a:gd name="T69" fmla="*/ 1 h 226"/>
                <a:gd name="T70" fmla="*/ 1 w 198"/>
                <a:gd name="T71" fmla="*/ 1 h 226"/>
                <a:gd name="T72" fmla="*/ 1 w 198"/>
                <a:gd name="T73" fmla="*/ 1 h 226"/>
                <a:gd name="T74" fmla="*/ 1 w 198"/>
                <a:gd name="T75" fmla="*/ 1 h 226"/>
                <a:gd name="T76" fmla="*/ 1 w 198"/>
                <a:gd name="T77" fmla="*/ 1 h 226"/>
                <a:gd name="T78" fmla="*/ 1 w 198"/>
                <a:gd name="T79" fmla="*/ 1 h 2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8"/>
                <a:gd name="T121" fmla="*/ 0 h 226"/>
                <a:gd name="T122" fmla="*/ 198 w 198"/>
                <a:gd name="T123" fmla="*/ 226 h 2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8" h="226">
                  <a:moveTo>
                    <a:pt x="8" y="68"/>
                  </a:moveTo>
                  <a:lnTo>
                    <a:pt x="4" y="64"/>
                  </a:lnTo>
                  <a:lnTo>
                    <a:pt x="2" y="60"/>
                  </a:lnTo>
                  <a:lnTo>
                    <a:pt x="1" y="57"/>
                  </a:lnTo>
                  <a:lnTo>
                    <a:pt x="0" y="56"/>
                  </a:lnTo>
                  <a:lnTo>
                    <a:pt x="0" y="51"/>
                  </a:lnTo>
                  <a:lnTo>
                    <a:pt x="0" y="45"/>
                  </a:lnTo>
                  <a:lnTo>
                    <a:pt x="2" y="41"/>
                  </a:lnTo>
                  <a:lnTo>
                    <a:pt x="7" y="37"/>
                  </a:lnTo>
                  <a:lnTo>
                    <a:pt x="10" y="35"/>
                  </a:lnTo>
                  <a:lnTo>
                    <a:pt x="14" y="34"/>
                  </a:lnTo>
                  <a:lnTo>
                    <a:pt x="17" y="34"/>
                  </a:lnTo>
                  <a:lnTo>
                    <a:pt x="20" y="34"/>
                  </a:lnTo>
                  <a:lnTo>
                    <a:pt x="24" y="34"/>
                  </a:lnTo>
                  <a:lnTo>
                    <a:pt x="26" y="31"/>
                  </a:lnTo>
                  <a:lnTo>
                    <a:pt x="27" y="30"/>
                  </a:lnTo>
                  <a:lnTo>
                    <a:pt x="30" y="29"/>
                  </a:lnTo>
                  <a:lnTo>
                    <a:pt x="32" y="28"/>
                  </a:lnTo>
                  <a:lnTo>
                    <a:pt x="37" y="27"/>
                  </a:lnTo>
                  <a:lnTo>
                    <a:pt x="42" y="26"/>
                  </a:lnTo>
                  <a:lnTo>
                    <a:pt x="49" y="23"/>
                  </a:lnTo>
                  <a:lnTo>
                    <a:pt x="57" y="21"/>
                  </a:lnTo>
                  <a:lnTo>
                    <a:pt x="64" y="20"/>
                  </a:lnTo>
                  <a:lnTo>
                    <a:pt x="71" y="19"/>
                  </a:lnTo>
                  <a:lnTo>
                    <a:pt x="76" y="18"/>
                  </a:lnTo>
                  <a:lnTo>
                    <a:pt x="80" y="16"/>
                  </a:lnTo>
                  <a:lnTo>
                    <a:pt x="85" y="15"/>
                  </a:lnTo>
                  <a:lnTo>
                    <a:pt x="92" y="13"/>
                  </a:lnTo>
                  <a:lnTo>
                    <a:pt x="99" y="11"/>
                  </a:lnTo>
                  <a:lnTo>
                    <a:pt x="104" y="8"/>
                  </a:lnTo>
                  <a:lnTo>
                    <a:pt x="111" y="5"/>
                  </a:lnTo>
                  <a:lnTo>
                    <a:pt x="116" y="3"/>
                  </a:lnTo>
                  <a:lnTo>
                    <a:pt x="121" y="0"/>
                  </a:lnTo>
                  <a:lnTo>
                    <a:pt x="128" y="20"/>
                  </a:lnTo>
                  <a:lnTo>
                    <a:pt x="138" y="45"/>
                  </a:lnTo>
                  <a:lnTo>
                    <a:pt x="147" y="67"/>
                  </a:lnTo>
                  <a:lnTo>
                    <a:pt x="154" y="80"/>
                  </a:lnTo>
                  <a:lnTo>
                    <a:pt x="156" y="84"/>
                  </a:lnTo>
                  <a:lnTo>
                    <a:pt x="161" y="91"/>
                  </a:lnTo>
                  <a:lnTo>
                    <a:pt x="165" y="100"/>
                  </a:lnTo>
                  <a:lnTo>
                    <a:pt x="171" y="111"/>
                  </a:lnTo>
                  <a:lnTo>
                    <a:pt x="177" y="121"/>
                  </a:lnTo>
                  <a:lnTo>
                    <a:pt x="183" y="132"/>
                  </a:lnTo>
                  <a:lnTo>
                    <a:pt x="186" y="138"/>
                  </a:lnTo>
                  <a:lnTo>
                    <a:pt x="189" y="142"/>
                  </a:lnTo>
                  <a:lnTo>
                    <a:pt x="192" y="150"/>
                  </a:lnTo>
                  <a:lnTo>
                    <a:pt x="197" y="163"/>
                  </a:lnTo>
                  <a:lnTo>
                    <a:pt x="198" y="175"/>
                  </a:lnTo>
                  <a:lnTo>
                    <a:pt x="194" y="183"/>
                  </a:lnTo>
                  <a:lnTo>
                    <a:pt x="190" y="186"/>
                  </a:lnTo>
                  <a:lnTo>
                    <a:pt x="184" y="189"/>
                  </a:lnTo>
                  <a:lnTo>
                    <a:pt x="176" y="193"/>
                  </a:lnTo>
                  <a:lnTo>
                    <a:pt x="168" y="196"/>
                  </a:lnTo>
                  <a:lnTo>
                    <a:pt x="160" y="199"/>
                  </a:lnTo>
                  <a:lnTo>
                    <a:pt x="153" y="202"/>
                  </a:lnTo>
                  <a:lnTo>
                    <a:pt x="147" y="204"/>
                  </a:lnTo>
                  <a:lnTo>
                    <a:pt x="142" y="206"/>
                  </a:lnTo>
                  <a:lnTo>
                    <a:pt x="139" y="208"/>
                  </a:lnTo>
                  <a:lnTo>
                    <a:pt x="134" y="210"/>
                  </a:lnTo>
                  <a:lnTo>
                    <a:pt x="128" y="213"/>
                  </a:lnTo>
                  <a:lnTo>
                    <a:pt x="122" y="216"/>
                  </a:lnTo>
                  <a:lnTo>
                    <a:pt x="115" y="218"/>
                  </a:lnTo>
                  <a:lnTo>
                    <a:pt x="110" y="220"/>
                  </a:lnTo>
                  <a:lnTo>
                    <a:pt x="106" y="222"/>
                  </a:lnTo>
                  <a:lnTo>
                    <a:pt x="103" y="224"/>
                  </a:lnTo>
                  <a:lnTo>
                    <a:pt x="98" y="225"/>
                  </a:lnTo>
                  <a:lnTo>
                    <a:pt x="88" y="226"/>
                  </a:lnTo>
                  <a:lnTo>
                    <a:pt x="80" y="222"/>
                  </a:lnTo>
                  <a:lnTo>
                    <a:pt x="79" y="214"/>
                  </a:lnTo>
                  <a:lnTo>
                    <a:pt x="76" y="206"/>
                  </a:lnTo>
                  <a:lnTo>
                    <a:pt x="72" y="197"/>
                  </a:lnTo>
                  <a:lnTo>
                    <a:pt x="69" y="188"/>
                  </a:lnTo>
                  <a:lnTo>
                    <a:pt x="65" y="180"/>
                  </a:lnTo>
                  <a:lnTo>
                    <a:pt x="62" y="172"/>
                  </a:lnTo>
                  <a:lnTo>
                    <a:pt x="56" y="160"/>
                  </a:lnTo>
                  <a:lnTo>
                    <a:pt x="48" y="147"/>
                  </a:lnTo>
                  <a:lnTo>
                    <a:pt x="40" y="129"/>
                  </a:lnTo>
                  <a:lnTo>
                    <a:pt x="31" y="113"/>
                  </a:lnTo>
                  <a:lnTo>
                    <a:pt x="23" y="96"/>
                  </a:lnTo>
                  <a:lnTo>
                    <a:pt x="15" y="81"/>
                  </a:lnTo>
                  <a:lnTo>
                    <a:pt x="8" y="68"/>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3" name="Freeform 526"/>
            <p:cNvSpPr>
              <a:spLocks/>
            </p:cNvSpPr>
            <p:nvPr/>
          </p:nvSpPr>
          <p:spPr bwMode="auto">
            <a:xfrm>
              <a:off x="5527" y="2939"/>
              <a:ext cx="58" cy="109"/>
            </a:xfrm>
            <a:custGeom>
              <a:avLst/>
              <a:gdLst>
                <a:gd name="T0" fmla="*/ 0 w 118"/>
                <a:gd name="T1" fmla="*/ 1 h 218"/>
                <a:gd name="T2" fmla="*/ 0 w 118"/>
                <a:gd name="T3" fmla="*/ 1 h 218"/>
                <a:gd name="T4" fmla="*/ 0 w 118"/>
                <a:gd name="T5" fmla="*/ 1 h 218"/>
                <a:gd name="T6" fmla="*/ 0 w 118"/>
                <a:gd name="T7" fmla="*/ 1 h 218"/>
                <a:gd name="T8" fmla="*/ 0 w 118"/>
                <a:gd name="T9" fmla="*/ 1 h 218"/>
                <a:gd name="T10" fmla="*/ 0 w 118"/>
                <a:gd name="T11" fmla="*/ 1 h 218"/>
                <a:gd name="T12" fmla="*/ 0 w 118"/>
                <a:gd name="T13" fmla="*/ 1 h 218"/>
                <a:gd name="T14" fmla="*/ 0 w 118"/>
                <a:gd name="T15" fmla="*/ 1 h 218"/>
                <a:gd name="T16" fmla="*/ 0 w 118"/>
                <a:gd name="T17" fmla="*/ 1 h 218"/>
                <a:gd name="T18" fmla="*/ 0 w 118"/>
                <a:gd name="T19" fmla="*/ 1 h 218"/>
                <a:gd name="T20" fmla="*/ 0 w 118"/>
                <a:gd name="T21" fmla="*/ 1 h 218"/>
                <a:gd name="T22" fmla="*/ 0 w 118"/>
                <a:gd name="T23" fmla="*/ 1 h 218"/>
                <a:gd name="T24" fmla="*/ 0 w 118"/>
                <a:gd name="T25" fmla="*/ 1 h 218"/>
                <a:gd name="T26" fmla="*/ 0 w 118"/>
                <a:gd name="T27" fmla="*/ 1 h 218"/>
                <a:gd name="T28" fmla="*/ 0 w 118"/>
                <a:gd name="T29" fmla="*/ 1 h 218"/>
                <a:gd name="T30" fmla="*/ 0 w 118"/>
                <a:gd name="T31" fmla="*/ 1 h 218"/>
                <a:gd name="T32" fmla="*/ 0 w 118"/>
                <a:gd name="T33" fmla="*/ 1 h 218"/>
                <a:gd name="T34" fmla="*/ 0 w 118"/>
                <a:gd name="T35" fmla="*/ 1 h 218"/>
                <a:gd name="T36" fmla="*/ 0 w 118"/>
                <a:gd name="T37" fmla="*/ 1 h 218"/>
                <a:gd name="T38" fmla="*/ 0 w 118"/>
                <a:gd name="T39" fmla="*/ 1 h 218"/>
                <a:gd name="T40" fmla="*/ 0 w 118"/>
                <a:gd name="T41" fmla="*/ 1 h 218"/>
                <a:gd name="T42" fmla="*/ 0 w 118"/>
                <a:gd name="T43" fmla="*/ 1 h 218"/>
                <a:gd name="T44" fmla="*/ 0 w 118"/>
                <a:gd name="T45" fmla="*/ 1 h 218"/>
                <a:gd name="T46" fmla="*/ 0 w 118"/>
                <a:gd name="T47" fmla="*/ 1 h 218"/>
                <a:gd name="T48" fmla="*/ 0 w 118"/>
                <a:gd name="T49" fmla="*/ 1 h 218"/>
                <a:gd name="T50" fmla="*/ 0 w 118"/>
                <a:gd name="T51" fmla="*/ 1 h 218"/>
                <a:gd name="T52" fmla="*/ 0 w 118"/>
                <a:gd name="T53" fmla="*/ 1 h 218"/>
                <a:gd name="T54" fmla="*/ 0 w 118"/>
                <a:gd name="T55" fmla="*/ 1 h 218"/>
                <a:gd name="T56" fmla="*/ 0 w 118"/>
                <a:gd name="T57" fmla="*/ 1 h 218"/>
                <a:gd name="T58" fmla="*/ 0 w 118"/>
                <a:gd name="T59" fmla="*/ 1 h 218"/>
                <a:gd name="T60" fmla="*/ 0 w 118"/>
                <a:gd name="T61" fmla="*/ 1 h 218"/>
                <a:gd name="T62" fmla="*/ 0 w 118"/>
                <a:gd name="T63" fmla="*/ 1 h 218"/>
                <a:gd name="T64" fmla="*/ 0 w 118"/>
                <a:gd name="T65" fmla="*/ 1 h 218"/>
                <a:gd name="T66" fmla="*/ 0 w 118"/>
                <a:gd name="T67" fmla="*/ 1 h 218"/>
                <a:gd name="T68" fmla="*/ 0 w 118"/>
                <a:gd name="T69" fmla="*/ 1 h 218"/>
                <a:gd name="T70" fmla="*/ 0 w 118"/>
                <a:gd name="T71" fmla="*/ 1 h 218"/>
                <a:gd name="T72" fmla="*/ 0 w 118"/>
                <a:gd name="T73" fmla="*/ 1 h 218"/>
                <a:gd name="T74" fmla="*/ 0 w 118"/>
                <a:gd name="T75" fmla="*/ 1 h 218"/>
                <a:gd name="T76" fmla="*/ 0 w 118"/>
                <a:gd name="T77" fmla="*/ 1 h 218"/>
                <a:gd name="T78" fmla="*/ 0 w 118"/>
                <a:gd name="T79" fmla="*/ 1 h 218"/>
                <a:gd name="T80" fmla="*/ 0 w 118"/>
                <a:gd name="T81" fmla="*/ 1 h 218"/>
                <a:gd name="T82" fmla="*/ 0 w 118"/>
                <a:gd name="T83" fmla="*/ 1 h 218"/>
                <a:gd name="T84" fmla="*/ 0 w 118"/>
                <a:gd name="T85" fmla="*/ 0 h 21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8"/>
                <a:gd name="T130" fmla="*/ 0 h 218"/>
                <a:gd name="T131" fmla="*/ 118 w 118"/>
                <a:gd name="T132" fmla="*/ 218 h 21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8" h="218">
                  <a:moveTo>
                    <a:pt x="118" y="0"/>
                  </a:moveTo>
                  <a:lnTo>
                    <a:pt x="113" y="3"/>
                  </a:lnTo>
                  <a:lnTo>
                    <a:pt x="108" y="5"/>
                  </a:lnTo>
                  <a:lnTo>
                    <a:pt x="101" y="8"/>
                  </a:lnTo>
                  <a:lnTo>
                    <a:pt x="96" y="11"/>
                  </a:lnTo>
                  <a:lnTo>
                    <a:pt x="89" y="13"/>
                  </a:lnTo>
                  <a:lnTo>
                    <a:pt x="82" y="15"/>
                  </a:lnTo>
                  <a:lnTo>
                    <a:pt x="77" y="16"/>
                  </a:lnTo>
                  <a:lnTo>
                    <a:pt x="73" y="18"/>
                  </a:lnTo>
                  <a:lnTo>
                    <a:pt x="68" y="19"/>
                  </a:lnTo>
                  <a:lnTo>
                    <a:pt x="61" y="20"/>
                  </a:lnTo>
                  <a:lnTo>
                    <a:pt x="54" y="21"/>
                  </a:lnTo>
                  <a:lnTo>
                    <a:pt x="46" y="23"/>
                  </a:lnTo>
                  <a:lnTo>
                    <a:pt x="39" y="26"/>
                  </a:lnTo>
                  <a:lnTo>
                    <a:pt x="34" y="27"/>
                  </a:lnTo>
                  <a:lnTo>
                    <a:pt x="29" y="28"/>
                  </a:lnTo>
                  <a:lnTo>
                    <a:pt x="27" y="29"/>
                  </a:lnTo>
                  <a:lnTo>
                    <a:pt x="24" y="30"/>
                  </a:lnTo>
                  <a:lnTo>
                    <a:pt x="23" y="31"/>
                  </a:lnTo>
                  <a:lnTo>
                    <a:pt x="21" y="34"/>
                  </a:lnTo>
                  <a:lnTo>
                    <a:pt x="17" y="34"/>
                  </a:lnTo>
                  <a:lnTo>
                    <a:pt x="14" y="34"/>
                  </a:lnTo>
                  <a:lnTo>
                    <a:pt x="11" y="34"/>
                  </a:lnTo>
                  <a:lnTo>
                    <a:pt x="7" y="35"/>
                  </a:lnTo>
                  <a:lnTo>
                    <a:pt x="4" y="37"/>
                  </a:lnTo>
                  <a:lnTo>
                    <a:pt x="0" y="43"/>
                  </a:lnTo>
                  <a:lnTo>
                    <a:pt x="0" y="48"/>
                  </a:lnTo>
                  <a:lnTo>
                    <a:pt x="0" y="50"/>
                  </a:lnTo>
                  <a:lnTo>
                    <a:pt x="1" y="51"/>
                  </a:lnTo>
                  <a:lnTo>
                    <a:pt x="3" y="53"/>
                  </a:lnTo>
                  <a:lnTo>
                    <a:pt x="5" y="56"/>
                  </a:lnTo>
                  <a:lnTo>
                    <a:pt x="6" y="57"/>
                  </a:lnTo>
                  <a:lnTo>
                    <a:pt x="8" y="58"/>
                  </a:lnTo>
                  <a:lnTo>
                    <a:pt x="9" y="58"/>
                  </a:lnTo>
                  <a:lnTo>
                    <a:pt x="13" y="58"/>
                  </a:lnTo>
                  <a:lnTo>
                    <a:pt x="15" y="58"/>
                  </a:lnTo>
                  <a:lnTo>
                    <a:pt x="16" y="58"/>
                  </a:lnTo>
                  <a:lnTo>
                    <a:pt x="24" y="69"/>
                  </a:lnTo>
                  <a:lnTo>
                    <a:pt x="31" y="81"/>
                  </a:lnTo>
                  <a:lnTo>
                    <a:pt x="39" y="94"/>
                  </a:lnTo>
                  <a:lnTo>
                    <a:pt x="46" y="106"/>
                  </a:lnTo>
                  <a:lnTo>
                    <a:pt x="53" y="118"/>
                  </a:lnTo>
                  <a:lnTo>
                    <a:pt x="58" y="130"/>
                  </a:lnTo>
                  <a:lnTo>
                    <a:pt x="62" y="141"/>
                  </a:lnTo>
                  <a:lnTo>
                    <a:pt x="66" y="151"/>
                  </a:lnTo>
                  <a:lnTo>
                    <a:pt x="68" y="159"/>
                  </a:lnTo>
                  <a:lnTo>
                    <a:pt x="69" y="164"/>
                  </a:lnTo>
                  <a:lnTo>
                    <a:pt x="72" y="167"/>
                  </a:lnTo>
                  <a:lnTo>
                    <a:pt x="76" y="167"/>
                  </a:lnTo>
                  <a:lnTo>
                    <a:pt x="76" y="172"/>
                  </a:lnTo>
                  <a:lnTo>
                    <a:pt x="76" y="176"/>
                  </a:lnTo>
                  <a:lnTo>
                    <a:pt x="76" y="181"/>
                  </a:lnTo>
                  <a:lnTo>
                    <a:pt x="77" y="184"/>
                  </a:lnTo>
                  <a:lnTo>
                    <a:pt x="78" y="188"/>
                  </a:lnTo>
                  <a:lnTo>
                    <a:pt x="78" y="193"/>
                  </a:lnTo>
                  <a:lnTo>
                    <a:pt x="78" y="198"/>
                  </a:lnTo>
                  <a:lnTo>
                    <a:pt x="77" y="202"/>
                  </a:lnTo>
                  <a:lnTo>
                    <a:pt x="70" y="184"/>
                  </a:lnTo>
                  <a:lnTo>
                    <a:pt x="61" y="165"/>
                  </a:lnTo>
                  <a:lnTo>
                    <a:pt x="52" y="145"/>
                  </a:lnTo>
                  <a:lnTo>
                    <a:pt x="42" y="125"/>
                  </a:lnTo>
                  <a:lnTo>
                    <a:pt x="31" y="106"/>
                  </a:lnTo>
                  <a:lnTo>
                    <a:pt x="21" y="90"/>
                  </a:lnTo>
                  <a:lnTo>
                    <a:pt x="13" y="76"/>
                  </a:lnTo>
                  <a:lnTo>
                    <a:pt x="5" y="68"/>
                  </a:lnTo>
                  <a:lnTo>
                    <a:pt x="12" y="81"/>
                  </a:lnTo>
                  <a:lnTo>
                    <a:pt x="20" y="96"/>
                  </a:lnTo>
                  <a:lnTo>
                    <a:pt x="28" y="113"/>
                  </a:lnTo>
                  <a:lnTo>
                    <a:pt x="37" y="129"/>
                  </a:lnTo>
                  <a:lnTo>
                    <a:pt x="45" y="147"/>
                  </a:lnTo>
                  <a:lnTo>
                    <a:pt x="53" y="160"/>
                  </a:lnTo>
                  <a:lnTo>
                    <a:pt x="59" y="172"/>
                  </a:lnTo>
                  <a:lnTo>
                    <a:pt x="62" y="180"/>
                  </a:lnTo>
                  <a:lnTo>
                    <a:pt x="66" y="188"/>
                  </a:lnTo>
                  <a:lnTo>
                    <a:pt x="69" y="197"/>
                  </a:lnTo>
                  <a:lnTo>
                    <a:pt x="73" y="206"/>
                  </a:lnTo>
                  <a:lnTo>
                    <a:pt x="76" y="214"/>
                  </a:lnTo>
                  <a:lnTo>
                    <a:pt x="78" y="217"/>
                  </a:lnTo>
                  <a:lnTo>
                    <a:pt x="80" y="218"/>
                  </a:lnTo>
                  <a:lnTo>
                    <a:pt x="82" y="218"/>
                  </a:lnTo>
                  <a:lnTo>
                    <a:pt x="85" y="217"/>
                  </a:lnTo>
                  <a:lnTo>
                    <a:pt x="90" y="214"/>
                  </a:lnTo>
                  <a:lnTo>
                    <a:pt x="95" y="212"/>
                  </a:lnTo>
                  <a:lnTo>
                    <a:pt x="99" y="210"/>
                  </a:lnTo>
                  <a:lnTo>
                    <a:pt x="103" y="208"/>
                  </a:lnTo>
                  <a:lnTo>
                    <a:pt x="105" y="203"/>
                  </a:lnTo>
                  <a:lnTo>
                    <a:pt x="104" y="196"/>
                  </a:lnTo>
                  <a:lnTo>
                    <a:pt x="101" y="188"/>
                  </a:lnTo>
                  <a:lnTo>
                    <a:pt x="99" y="182"/>
                  </a:lnTo>
                  <a:lnTo>
                    <a:pt x="96" y="186"/>
                  </a:lnTo>
                  <a:lnTo>
                    <a:pt x="91" y="193"/>
                  </a:lnTo>
                  <a:lnTo>
                    <a:pt x="87" y="201"/>
                  </a:lnTo>
                  <a:lnTo>
                    <a:pt x="84" y="208"/>
                  </a:lnTo>
                  <a:lnTo>
                    <a:pt x="84" y="190"/>
                  </a:lnTo>
                  <a:lnTo>
                    <a:pt x="84" y="174"/>
                  </a:lnTo>
                  <a:lnTo>
                    <a:pt x="83" y="160"/>
                  </a:lnTo>
                  <a:lnTo>
                    <a:pt x="81" y="151"/>
                  </a:lnTo>
                  <a:lnTo>
                    <a:pt x="77" y="141"/>
                  </a:lnTo>
                  <a:lnTo>
                    <a:pt x="73" y="127"/>
                  </a:lnTo>
                  <a:lnTo>
                    <a:pt x="68" y="112"/>
                  </a:lnTo>
                  <a:lnTo>
                    <a:pt x="64" y="102"/>
                  </a:lnTo>
                  <a:lnTo>
                    <a:pt x="59" y="95"/>
                  </a:lnTo>
                  <a:lnTo>
                    <a:pt x="55" y="86"/>
                  </a:lnTo>
                  <a:lnTo>
                    <a:pt x="53" y="77"/>
                  </a:lnTo>
                  <a:lnTo>
                    <a:pt x="51" y="71"/>
                  </a:lnTo>
                  <a:lnTo>
                    <a:pt x="49" y="62"/>
                  </a:lnTo>
                  <a:lnTo>
                    <a:pt x="46" y="54"/>
                  </a:lnTo>
                  <a:lnTo>
                    <a:pt x="47" y="48"/>
                  </a:lnTo>
                  <a:lnTo>
                    <a:pt x="52" y="43"/>
                  </a:lnTo>
                  <a:lnTo>
                    <a:pt x="51" y="42"/>
                  </a:lnTo>
                  <a:lnTo>
                    <a:pt x="51" y="39"/>
                  </a:lnTo>
                  <a:lnTo>
                    <a:pt x="50" y="38"/>
                  </a:lnTo>
                  <a:lnTo>
                    <a:pt x="49" y="37"/>
                  </a:lnTo>
                  <a:lnTo>
                    <a:pt x="52" y="36"/>
                  </a:lnTo>
                  <a:lnTo>
                    <a:pt x="57" y="34"/>
                  </a:lnTo>
                  <a:lnTo>
                    <a:pt x="61" y="31"/>
                  </a:lnTo>
                  <a:lnTo>
                    <a:pt x="67" y="29"/>
                  </a:lnTo>
                  <a:lnTo>
                    <a:pt x="73" y="27"/>
                  </a:lnTo>
                  <a:lnTo>
                    <a:pt x="77" y="25"/>
                  </a:lnTo>
                  <a:lnTo>
                    <a:pt x="81" y="23"/>
                  </a:lnTo>
                  <a:lnTo>
                    <a:pt x="84" y="22"/>
                  </a:lnTo>
                  <a:lnTo>
                    <a:pt x="89" y="20"/>
                  </a:lnTo>
                  <a:lnTo>
                    <a:pt x="95" y="16"/>
                  </a:lnTo>
                  <a:lnTo>
                    <a:pt x="100" y="13"/>
                  </a:lnTo>
                  <a:lnTo>
                    <a:pt x="106" y="11"/>
                  </a:lnTo>
                  <a:lnTo>
                    <a:pt x="110" y="10"/>
                  </a:lnTo>
                  <a:lnTo>
                    <a:pt x="113" y="7"/>
                  </a:lnTo>
                  <a:lnTo>
                    <a:pt x="115" y="4"/>
                  </a:lnTo>
                  <a:lnTo>
                    <a:pt x="118"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4" name="Freeform 527"/>
            <p:cNvSpPr>
              <a:spLocks/>
            </p:cNvSpPr>
            <p:nvPr/>
          </p:nvSpPr>
          <p:spPr bwMode="auto">
            <a:xfrm>
              <a:off x="5596" y="2819"/>
              <a:ext cx="4" cy="17"/>
            </a:xfrm>
            <a:custGeom>
              <a:avLst/>
              <a:gdLst>
                <a:gd name="T0" fmla="*/ 1 w 7"/>
                <a:gd name="T1" fmla="*/ 1 h 32"/>
                <a:gd name="T2" fmla="*/ 1 w 7"/>
                <a:gd name="T3" fmla="*/ 1 h 32"/>
                <a:gd name="T4" fmla="*/ 1 w 7"/>
                <a:gd name="T5" fmla="*/ 1 h 32"/>
                <a:gd name="T6" fmla="*/ 1 w 7"/>
                <a:gd name="T7" fmla="*/ 1 h 32"/>
                <a:gd name="T8" fmla="*/ 0 w 7"/>
                <a:gd name="T9" fmla="*/ 0 h 32"/>
                <a:gd name="T10" fmla="*/ 1 w 7"/>
                <a:gd name="T11" fmla="*/ 1 h 32"/>
                <a:gd name="T12" fmla="*/ 1 w 7"/>
                <a:gd name="T13" fmla="*/ 1 h 32"/>
                <a:gd name="T14" fmla="*/ 1 w 7"/>
                <a:gd name="T15" fmla="*/ 1 h 32"/>
                <a:gd name="T16" fmla="*/ 1 w 7"/>
                <a:gd name="T17" fmla="*/ 1 h 32"/>
                <a:gd name="T18" fmla="*/ 1 w 7"/>
                <a:gd name="T19" fmla="*/ 1 h 32"/>
                <a:gd name="T20" fmla="*/ 1 w 7"/>
                <a:gd name="T21" fmla="*/ 1 h 32"/>
                <a:gd name="T22" fmla="*/ 1 w 7"/>
                <a:gd name="T23" fmla="*/ 1 h 32"/>
                <a:gd name="T24" fmla="*/ 1 w 7"/>
                <a:gd name="T25" fmla="*/ 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32"/>
                <a:gd name="T41" fmla="*/ 7 w 7"/>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32">
                  <a:moveTo>
                    <a:pt x="7" y="15"/>
                  </a:moveTo>
                  <a:lnTo>
                    <a:pt x="6" y="11"/>
                  </a:lnTo>
                  <a:lnTo>
                    <a:pt x="5" y="7"/>
                  </a:lnTo>
                  <a:lnTo>
                    <a:pt x="3" y="3"/>
                  </a:lnTo>
                  <a:lnTo>
                    <a:pt x="0" y="0"/>
                  </a:lnTo>
                  <a:lnTo>
                    <a:pt x="2" y="8"/>
                  </a:lnTo>
                  <a:lnTo>
                    <a:pt x="2" y="17"/>
                  </a:lnTo>
                  <a:lnTo>
                    <a:pt x="3" y="26"/>
                  </a:lnTo>
                  <a:lnTo>
                    <a:pt x="3" y="32"/>
                  </a:lnTo>
                  <a:lnTo>
                    <a:pt x="4" y="28"/>
                  </a:lnTo>
                  <a:lnTo>
                    <a:pt x="6" y="23"/>
                  </a:lnTo>
                  <a:lnTo>
                    <a:pt x="7" y="18"/>
                  </a:lnTo>
                  <a:lnTo>
                    <a:pt x="7" y="15"/>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5" name="Freeform 528"/>
            <p:cNvSpPr>
              <a:spLocks/>
            </p:cNvSpPr>
            <p:nvPr/>
          </p:nvSpPr>
          <p:spPr bwMode="auto">
            <a:xfrm>
              <a:off x="5575" y="3008"/>
              <a:ext cx="43" cy="43"/>
            </a:xfrm>
            <a:custGeom>
              <a:avLst/>
              <a:gdLst>
                <a:gd name="T0" fmla="*/ 1 w 85"/>
                <a:gd name="T1" fmla="*/ 0 h 87"/>
                <a:gd name="T2" fmla="*/ 1 w 85"/>
                <a:gd name="T3" fmla="*/ 0 h 87"/>
                <a:gd name="T4" fmla="*/ 1 w 85"/>
                <a:gd name="T5" fmla="*/ 0 h 87"/>
                <a:gd name="T6" fmla="*/ 1 w 85"/>
                <a:gd name="T7" fmla="*/ 0 h 87"/>
                <a:gd name="T8" fmla="*/ 1 w 85"/>
                <a:gd name="T9" fmla="*/ 0 h 87"/>
                <a:gd name="T10" fmla="*/ 1 w 85"/>
                <a:gd name="T11" fmla="*/ 0 h 87"/>
                <a:gd name="T12" fmla="*/ 1 w 85"/>
                <a:gd name="T13" fmla="*/ 0 h 87"/>
                <a:gd name="T14" fmla="*/ 1 w 85"/>
                <a:gd name="T15" fmla="*/ 0 h 87"/>
                <a:gd name="T16" fmla="*/ 1 w 85"/>
                <a:gd name="T17" fmla="*/ 0 h 87"/>
                <a:gd name="T18" fmla="*/ 1 w 85"/>
                <a:gd name="T19" fmla="*/ 0 h 87"/>
                <a:gd name="T20" fmla="*/ 1 w 85"/>
                <a:gd name="T21" fmla="*/ 0 h 87"/>
                <a:gd name="T22" fmla="*/ 1 w 85"/>
                <a:gd name="T23" fmla="*/ 0 h 87"/>
                <a:gd name="T24" fmla="*/ 1 w 85"/>
                <a:gd name="T25" fmla="*/ 0 h 87"/>
                <a:gd name="T26" fmla="*/ 1 w 85"/>
                <a:gd name="T27" fmla="*/ 0 h 87"/>
                <a:gd name="T28" fmla="*/ 1 w 85"/>
                <a:gd name="T29" fmla="*/ 0 h 87"/>
                <a:gd name="T30" fmla="*/ 1 w 85"/>
                <a:gd name="T31" fmla="*/ 0 h 87"/>
                <a:gd name="T32" fmla="*/ 1 w 85"/>
                <a:gd name="T33" fmla="*/ 0 h 87"/>
                <a:gd name="T34" fmla="*/ 1 w 85"/>
                <a:gd name="T35" fmla="*/ 0 h 87"/>
                <a:gd name="T36" fmla="*/ 1 w 85"/>
                <a:gd name="T37" fmla="*/ 0 h 87"/>
                <a:gd name="T38" fmla="*/ 1 w 85"/>
                <a:gd name="T39" fmla="*/ 0 h 87"/>
                <a:gd name="T40" fmla="*/ 1 w 85"/>
                <a:gd name="T41" fmla="*/ 0 h 87"/>
                <a:gd name="T42" fmla="*/ 1 w 85"/>
                <a:gd name="T43" fmla="*/ 0 h 87"/>
                <a:gd name="T44" fmla="*/ 1 w 85"/>
                <a:gd name="T45" fmla="*/ 0 h 87"/>
                <a:gd name="T46" fmla="*/ 1 w 85"/>
                <a:gd name="T47" fmla="*/ 0 h 87"/>
                <a:gd name="T48" fmla="*/ 1 w 85"/>
                <a:gd name="T49" fmla="*/ 0 h 87"/>
                <a:gd name="T50" fmla="*/ 1 w 85"/>
                <a:gd name="T51" fmla="*/ 0 h 87"/>
                <a:gd name="T52" fmla="*/ 1 w 85"/>
                <a:gd name="T53" fmla="*/ 0 h 87"/>
                <a:gd name="T54" fmla="*/ 1 w 85"/>
                <a:gd name="T55" fmla="*/ 0 h 87"/>
                <a:gd name="T56" fmla="*/ 1 w 85"/>
                <a:gd name="T57" fmla="*/ 0 h 87"/>
                <a:gd name="T58" fmla="*/ 1 w 85"/>
                <a:gd name="T59" fmla="*/ 0 h 87"/>
                <a:gd name="T60" fmla="*/ 1 w 85"/>
                <a:gd name="T61" fmla="*/ 0 h 87"/>
                <a:gd name="T62" fmla="*/ 1 w 85"/>
                <a:gd name="T63" fmla="*/ 0 h 87"/>
                <a:gd name="T64" fmla="*/ 1 w 85"/>
                <a:gd name="T65" fmla="*/ 0 h 87"/>
                <a:gd name="T66" fmla="*/ 1 w 85"/>
                <a:gd name="T67" fmla="*/ 0 h 87"/>
                <a:gd name="T68" fmla="*/ 1 w 85"/>
                <a:gd name="T69" fmla="*/ 0 h 87"/>
                <a:gd name="T70" fmla="*/ 1 w 85"/>
                <a:gd name="T71" fmla="*/ 0 h 87"/>
                <a:gd name="T72" fmla="*/ 1 w 85"/>
                <a:gd name="T73" fmla="*/ 0 h 87"/>
                <a:gd name="T74" fmla="*/ 0 w 85"/>
                <a:gd name="T75" fmla="*/ 0 h 87"/>
                <a:gd name="T76" fmla="*/ 1 w 85"/>
                <a:gd name="T77" fmla="*/ 0 h 87"/>
                <a:gd name="T78" fmla="*/ 1 w 85"/>
                <a:gd name="T79" fmla="*/ 0 h 87"/>
                <a:gd name="T80" fmla="*/ 1 w 85"/>
                <a:gd name="T81" fmla="*/ 0 h 87"/>
                <a:gd name="T82" fmla="*/ 1 w 85"/>
                <a:gd name="T83" fmla="*/ 0 h 87"/>
                <a:gd name="T84" fmla="*/ 1 w 85"/>
                <a:gd name="T85" fmla="*/ 0 h 87"/>
                <a:gd name="T86" fmla="*/ 1 w 85"/>
                <a:gd name="T87" fmla="*/ 0 h 87"/>
                <a:gd name="T88" fmla="*/ 1 w 85"/>
                <a:gd name="T89" fmla="*/ 0 h 87"/>
                <a:gd name="T90" fmla="*/ 1 w 85"/>
                <a:gd name="T91" fmla="*/ 0 h 87"/>
                <a:gd name="T92" fmla="*/ 1 w 85"/>
                <a:gd name="T93" fmla="*/ 0 h 87"/>
                <a:gd name="T94" fmla="*/ 1 w 85"/>
                <a:gd name="T95" fmla="*/ 0 h 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5"/>
                <a:gd name="T145" fmla="*/ 0 h 87"/>
                <a:gd name="T146" fmla="*/ 85 w 85"/>
                <a:gd name="T147" fmla="*/ 87 h 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5" h="87">
                  <a:moveTo>
                    <a:pt x="25" y="0"/>
                  </a:moveTo>
                  <a:lnTo>
                    <a:pt x="28" y="1"/>
                  </a:lnTo>
                  <a:lnTo>
                    <a:pt x="31" y="3"/>
                  </a:lnTo>
                  <a:lnTo>
                    <a:pt x="34" y="5"/>
                  </a:lnTo>
                  <a:lnTo>
                    <a:pt x="38" y="6"/>
                  </a:lnTo>
                  <a:lnTo>
                    <a:pt x="44" y="8"/>
                  </a:lnTo>
                  <a:lnTo>
                    <a:pt x="48" y="10"/>
                  </a:lnTo>
                  <a:lnTo>
                    <a:pt x="54" y="11"/>
                  </a:lnTo>
                  <a:lnTo>
                    <a:pt x="60" y="12"/>
                  </a:lnTo>
                  <a:lnTo>
                    <a:pt x="65" y="12"/>
                  </a:lnTo>
                  <a:lnTo>
                    <a:pt x="70" y="11"/>
                  </a:lnTo>
                  <a:lnTo>
                    <a:pt x="76" y="10"/>
                  </a:lnTo>
                  <a:lnTo>
                    <a:pt x="80" y="6"/>
                  </a:lnTo>
                  <a:lnTo>
                    <a:pt x="80" y="13"/>
                  </a:lnTo>
                  <a:lnTo>
                    <a:pt x="82" y="22"/>
                  </a:lnTo>
                  <a:lnTo>
                    <a:pt x="83" y="31"/>
                  </a:lnTo>
                  <a:lnTo>
                    <a:pt x="84" y="37"/>
                  </a:lnTo>
                  <a:lnTo>
                    <a:pt x="85" y="39"/>
                  </a:lnTo>
                  <a:lnTo>
                    <a:pt x="85" y="43"/>
                  </a:lnTo>
                  <a:lnTo>
                    <a:pt x="84" y="46"/>
                  </a:lnTo>
                  <a:lnTo>
                    <a:pt x="82" y="50"/>
                  </a:lnTo>
                  <a:lnTo>
                    <a:pt x="79" y="52"/>
                  </a:lnTo>
                  <a:lnTo>
                    <a:pt x="77" y="54"/>
                  </a:lnTo>
                  <a:lnTo>
                    <a:pt x="76" y="57"/>
                  </a:lnTo>
                  <a:lnTo>
                    <a:pt x="75" y="60"/>
                  </a:lnTo>
                  <a:lnTo>
                    <a:pt x="72" y="64"/>
                  </a:lnTo>
                  <a:lnTo>
                    <a:pt x="70" y="67"/>
                  </a:lnTo>
                  <a:lnTo>
                    <a:pt x="67" y="69"/>
                  </a:lnTo>
                  <a:lnTo>
                    <a:pt x="64" y="71"/>
                  </a:lnTo>
                  <a:lnTo>
                    <a:pt x="63" y="74"/>
                  </a:lnTo>
                  <a:lnTo>
                    <a:pt x="61" y="77"/>
                  </a:lnTo>
                  <a:lnTo>
                    <a:pt x="59" y="81"/>
                  </a:lnTo>
                  <a:lnTo>
                    <a:pt x="57" y="82"/>
                  </a:lnTo>
                  <a:lnTo>
                    <a:pt x="55" y="82"/>
                  </a:lnTo>
                  <a:lnTo>
                    <a:pt x="53" y="81"/>
                  </a:lnTo>
                  <a:lnTo>
                    <a:pt x="49" y="80"/>
                  </a:lnTo>
                  <a:lnTo>
                    <a:pt x="48" y="80"/>
                  </a:lnTo>
                  <a:lnTo>
                    <a:pt x="47" y="82"/>
                  </a:lnTo>
                  <a:lnTo>
                    <a:pt x="45" y="84"/>
                  </a:lnTo>
                  <a:lnTo>
                    <a:pt x="42" y="87"/>
                  </a:lnTo>
                  <a:lnTo>
                    <a:pt x="40" y="87"/>
                  </a:lnTo>
                  <a:lnTo>
                    <a:pt x="38" y="85"/>
                  </a:lnTo>
                  <a:lnTo>
                    <a:pt x="36" y="84"/>
                  </a:lnTo>
                  <a:lnTo>
                    <a:pt x="33" y="83"/>
                  </a:lnTo>
                  <a:lnTo>
                    <a:pt x="32" y="83"/>
                  </a:lnTo>
                  <a:lnTo>
                    <a:pt x="31" y="84"/>
                  </a:lnTo>
                  <a:lnTo>
                    <a:pt x="29" y="85"/>
                  </a:lnTo>
                  <a:lnTo>
                    <a:pt x="26" y="87"/>
                  </a:lnTo>
                  <a:lnTo>
                    <a:pt x="23" y="87"/>
                  </a:lnTo>
                  <a:lnTo>
                    <a:pt x="22" y="87"/>
                  </a:lnTo>
                  <a:lnTo>
                    <a:pt x="21" y="85"/>
                  </a:lnTo>
                  <a:lnTo>
                    <a:pt x="19" y="85"/>
                  </a:lnTo>
                  <a:lnTo>
                    <a:pt x="18" y="84"/>
                  </a:lnTo>
                  <a:lnTo>
                    <a:pt x="16" y="83"/>
                  </a:lnTo>
                  <a:lnTo>
                    <a:pt x="14" y="83"/>
                  </a:lnTo>
                  <a:lnTo>
                    <a:pt x="13" y="83"/>
                  </a:lnTo>
                  <a:lnTo>
                    <a:pt x="16" y="79"/>
                  </a:lnTo>
                  <a:lnTo>
                    <a:pt x="21" y="72"/>
                  </a:lnTo>
                  <a:lnTo>
                    <a:pt x="24" y="65"/>
                  </a:lnTo>
                  <a:lnTo>
                    <a:pt x="25" y="59"/>
                  </a:lnTo>
                  <a:lnTo>
                    <a:pt x="24" y="57"/>
                  </a:lnTo>
                  <a:lnTo>
                    <a:pt x="24" y="54"/>
                  </a:lnTo>
                  <a:lnTo>
                    <a:pt x="23" y="53"/>
                  </a:lnTo>
                  <a:lnTo>
                    <a:pt x="22" y="51"/>
                  </a:lnTo>
                  <a:lnTo>
                    <a:pt x="21" y="53"/>
                  </a:lnTo>
                  <a:lnTo>
                    <a:pt x="21" y="54"/>
                  </a:lnTo>
                  <a:lnTo>
                    <a:pt x="19" y="56"/>
                  </a:lnTo>
                  <a:lnTo>
                    <a:pt x="18" y="57"/>
                  </a:lnTo>
                  <a:lnTo>
                    <a:pt x="18" y="61"/>
                  </a:lnTo>
                  <a:lnTo>
                    <a:pt x="17" y="66"/>
                  </a:lnTo>
                  <a:lnTo>
                    <a:pt x="14" y="69"/>
                  </a:lnTo>
                  <a:lnTo>
                    <a:pt x="8" y="72"/>
                  </a:lnTo>
                  <a:lnTo>
                    <a:pt x="2" y="72"/>
                  </a:lnTo>
                  <a:lnTo>
                    <a:pt x="0" y="69"/>
                  </a:lnTo>
                  <a:lnTo>
                    <a:pt x="0" y="67"/>
                  </a:lnTo>
                  <a:lnTo>
                    <a:pt x="1" y="66"/>
                  </a:lnTo>
                  <a:lnTo>
                    <a:pt x="2" y="64"/>
                  </a:lnTo>
                  <a:lnTo>
                    <a:pt x="4" y="60"/>
                  </a:lnTo>
                  <a:lnTo>
                    <a:pt x="6" y="57"/>
                  </a:lnTo>
                  <a:lnTo>
                    <a:pt x="6" y="54"/>
                  </a:lnTo>
                  <a:lnTo>
                    <a:pt x="7" y="52"/>
                  </a:lnTo>
                  <a:lnTo>
                    <a:pt x="8" y="49"/>
                  </a:lnTo>
                  <a:lnTo>
                    <a:pt x="10" y="46"/>
                  </a:lnTo>
                  <a:lnTo>
                    <a:pt x="10" y="44"/>
                  </a:lnTo>
                  <a:lnTo>
                    <a:pt x="10" y="42"/>
                  </a:lnTo>
                  <a:lnTo>
                    <a:pt x="10" y="38"/>
                  </a:lnTo>
                  <a:lnTo>
                    <a:pt x="11" y="35"/>
                  </a:lnTo>
                  <a:lnTo>
                    <a:pt x="14" y="31"/>
                  </a:lnTo>
                  <a:lnTo>
                    <a:pt x="17" y="28"/>
                  </a:lnTo>
                  <a:lnTo>
                    <a:pt x="21" y="23"/>
                  </a:lnTo>
                  <a:lnTo>
                    <a:pt x="24" y="19"/>
                  </a:lnTo>
                  <a:lnTo>
                    <a:pt x="25" y="15"/>
                  </a:lnTo>
                  <a:lnTo>
                    <a:pt x="25" y="13"/>
                  </a:lnTo>
                  <a:lnTo>
                    <a:pt x="25" y="8"/>
                  </a:lnTo>
                  <a:lnTo>
                    <a:pt x="25" y="4"/>
                  </a:lnTo>
                  <a:lnTo>
                    <a:pt x="2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6" name="Freeform 529"/>
            <p:cNvSpPr>
              <a:spLocks/>
            </p:cNvSpPr>
            <p:nvPr/>
          </p:nvSpPr>
          <p:spPr bwMode="auto">
            <a:xfrm>
              <a:off x="5581" y="3026"/>
              <a:ext cx="8" cy="24"/>
            </a:xfrm>
            <a:custGeom>
              <a:avLst/>
              <a:gdLst>
                <a:gd name="T0" fmla="*/ 1 w 16"/>
                <a:gd name="T1" fmla="*/ 1 h 47"/>
                <a:gd name="T2" fmla="*/ 1 w 16"/>
                <a:gd name="T3" fmla="*/ 1 h 47"/>
                <a:gd name="T4" fmla="*/ 1 w 16"/>
                <a:gd name="T5" fmla="*/ 1 h 47"/>
                <a:gd name="T6" fmla="*/ 1 w 16"/>
                <a:gd name="T7" fmla="*/ 1 h 47"/>
                <a:gd name="T8" fmla="*/ 0 w 16"/>
                <a:gd name="T9" fmla="*/ 1 h 47"/>
                <a:gd name="T10" fmla="*/ 1 w 16"/>
                <a:gd name="T11" fmla="*/ 1 h 47"/>
                <a:gd name="T12" fmla="*/ 1 w 16"/>
                <a:gd name="T13" fmla="*/ 1 h 47"/>
                <a:gd name="T14" fmla="*/ 1 w 16"/>
                <a:gd name="T15" fmla="*/ 1 h 47"/>
                <a:gd name="T16" fmla="*/ 1 w 16"/>
                <a:gd name="T17" fmla="*/ 1 h 47"/>
                <a:gd name="T18" fmla="*/ 1 w 16"/>
                <a:gd name="T19" fmla="*/ 1 h 47"/>
                <a:gd name="T20" fmla="*/ 1 w 16"/>
                <a:gd name="T21" fmla="*/ 1 h 47"/>
                <a:gd name="T22" fmla="*/ 1 w 16"/>
                <a:gd name="T23" fmla="*/ 1 h 47"/>
                <a:gd name="T24" fmla="*/ 1 w 16"/>
                <a:gd name="T25" fmla="*/ 1 h 47"/>
                <a:gd name="T26" fmla="*/ 1 w 16"/>
                <a:gd name="T27" fmla="*/ 1 h 47"/>
                <a:gd name="T28" fmla="*/ 1 w 16"/>
                <a:gd name="T29" fmla="*/ 1 h 47"/>
                <a:gd name="T30" fmla="*/ 1 w 16"/>
                <a:gd name="T31" fmla="*/ 1 h 47"/>
                <a:gd name="T32" fmla="*/ 1 w 16"/>
                <a:gd name="T33" fmla="*/ 0 h 47"/>
                <a:gd name="T34" fmla="*/ 1 w 16"/>
                <a:gd name="T35" fmla="*/ 1 h 47"/>
                <a:gd name="T36" fmla="*/ 1 w 16"/>
                <a:gd name="T37" fmla="*/ 1 h 47"/>
                <a:gd name="T38" fmla="*/ 1 w 16"/>
                <a:gd name="T39" fmla="*/ 1 h 47"/>
                <a:gd name="T40" fmla="*/ 1 w 16"/>
                <a:gd name="T41" fmla="*/ 1 h 47"/>
                <a:gd name="T42" fmla="*/ 1 w 16"/>
                <a:gd name="T43" fmla="*/ 1 h 47"/>
                <a:gd name="T44" fmla="*/ 1 w 16"/>
                <a:gd name="T45" fmla="*/ 1 h 47"/>
                <a:gd name="T46" fmla="*/ 1 w 16"/>
                <a:gd name="T47" fmla="*/ 1 h 47"/>
                <a:gd name="T48" fmla="*/ 1 w 16"/>
                <a:gd name="T49" fmla="*/ 1 h 47"/>
                <a:gd name="T50" fmla="*/ 1 w 16"/>
                <a:gd name="T51" fmla="*/ 1 h 47"/>
                <a:gd name="T52" fmla="*/ 1 w 16"/>
                <a:gd name="T53" fmla="*/ 1 h 47"/>
                <a:gd name="T54" fmla="*/ 1 w 16"/>
                <a:gd name="T55" fmla="*/ 1 h 47"/>
                <a:gd name="T56" fmla="*/ 1 w 16"/>
                <a:gd name="T57" fmla="*/ 1 h 47"/>
                <a:gd name="T58" fmla="*/ 1 w 16"/>
                <a:gd name="T59" fmla="*/ 1 h 47"/>
                <a:gd name="T60" fmla="*/ 1 w 16"/>
                <a:gd name="T61" fmla="*/ 1 h 47"/>
                <a:gd name="T62" fmla="*/ 1 w 16"/>
                <a:gd name="T63" fmla="*/ 1 h 47"/>
                <a:gd name="T64" fmla="*/ 1 w 16"/>
                <a:gd name="T65" fmla="*/ 1 h 47"/>
                <a:gd name="T66" fmla="*/ 1 w 16"/>
                <a:gd name="T67" fmla="*/ 1 h 47"/>
                <a:gd name="T68" fmla="*/ 1 w 16"/>
                <a:gd name="T69" fmla="*/ 1 h 47"/>
                <a:gd name="T70" fmla="*/ 1 w 16"/>
                <a:gd name="T71" fmla="*/ 1 h 47"/>
                <a:gd name="T72" fmla="*/ 1 w 16"/>
                <a:gd name="T73" fmla="*/ 1 h 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
                <a:gd name="T112" fmla="*/ 0 h 47"/>
                <a:gd name="T113" fmla="*/ 16 w 16"/>
                <a:gd name="T114" fmla="*/ 47 h 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 h="47">
                  <a:moveTo>
                    <a:pt x="5" y="47"/>
                  </a:moveTo>
                  <a:lnTo>
                    <a:pt x="5" y="47"/>
                  </a:lnTo>
                  <a:lnTo>
                    <a:pt x="3" y="46"/>
                  </a:lnTo>
                  <a:lnTo>
                    <a:pt x="1" y="46"/>
                  </a:lnTo>
                  <a:lnTo>
                    <a:pt x="0" y="46"/>
                  </a:lnTo>
                  <a:lnTo>
                    <a:pt x="3" y="42"/>
                  </a:lnTo>
                  <a:lnTo>
                    <a:pt x="8" y="35"/>
                  </a:lnTo>
                  <a:lnTo>
                    <a:pt x="11" y="28"/>
                  </a:lnTo>
                  <a:lnTo>
                    <a:pt x="12" y="22"/>
                  </a:lnTo>
                  <a:lnTo>
                    <a:pt x="11" y="20"/>
                  </a:lnTo>
                  <a:lnTo>
                    <a:pt x="11" y="17"/>
                  </a:lnTo>
                  <a:lnTo>
                    <a:pt x="10" y="16"/>
                  </a:lnTo>
                  <a:lnTo>
                    <a:pt x="9" y="14"/>
                  </a:lnTo>
                  <a:lnTo>
                    <a:pt x="10" y="10"/>
                  </a:lnTo>
                  <a:lnTo>
                    <a:pt x="11" y="7"/>
                  </a:lnTo>
                  <a:lnTo>
                    <a:pt x="13" y="4"/>
                  </a:lnTo>
                  <a:lnTo>
                    <a:pt x="13" y="0"/>
                  </a:lnTo>
                  <a:lnTo>
                    <a:pt x="15" y="1"/>
                  </a:lnTo>
                  <a:lnTo>
                    <a:pt x="15" y="4"/>
                  </a:lnTo>
                  <a:lnTo>
                    <a:pt x="15" y="8"/>
                  </a:lnTo>
                  <a:lnTo>
                    <a:pt x="15" y="10"/>
                  </a:lnTo>
                  <a:lnTo>
                    <a:pt x="15" y="13"/>
                  </a:lnTo>
                  <a:lnTo>
                    <a:pt x="16" y="16"/>
                  </a:lnTo>
                  <a:lnTo>
                    <a:pt x="16" y="19"/>
                  </a:lnTo>
                  <a:lnTo>
                    <a:pt x="16" y="21"/>
                  </a:lnTo>
                  <a:lnTo>
                    <a:pt x="16" y="23"/>
                  </a:lnTo>
                  <a:lnTo>
                    <a:pt x="16" y="25"/>
                  </a:lnTo>
                  <a:lnTo>
                    <a:pt x="16" y="29"/>
                  </a:lnTo>
                  <a:lnTo>
                    <a:pt x="16" y="31"/>
                  </a:lnTo>
                  <a:lnTo>
                    <a:pt x="15" y="34"/>
                  </a:lnTo>
                  <a:lnTo>
                    <a:pt x="13" y="38"/>
                  </a:lnTo>
                  <a:lnTo>
                    <a:pt x="11" y="42"/>
                  </a:lnTo>
                  <a:lnTo>
                    <a:pt x="11" y="45"/>
                  </a:lnTo>
                  <a:lnTo>
                    <a:pt x="10" y="46"/>
                  </a:lnTo>
                  <a:lnTo>
                    <a:pt x="9" y="46"/>
                  </a:lnTo>
                  <a:lnTo>
                    <a:pt x="6" y="47"/>
                  </a:lnTo>
                  <a:lnTo>
                    <a:pt x="5" y="47"/>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7" name="Freeform 530"/>
            <p:cNvSpPr>
              <a:spLocks/>
            </p:cNvSpPr>
            <p:nvPr/>
          </p:nvSpPr>
          <p:spPr bwMode="auto">
            <a:xfrm>
              <a:off x="5591" y="3032"/>
              <a:ext cx="25" cy="19"/>
            </a:xfrm>
            <a:custGeom>
              <a:avLst/>
              <a:gdLst>
                <a:gd name="T0" fmla="*/ 1 w 50"/>
                <a:gd name="T1" fmla="*/ 1 h 37"/>
                <a:gd name="T2" fmla="*/ 1 w 50"/>
                <a:gd name="T3" fmla="*/ 1 h 37"/>
                <a:gd name="T4" fmla="*/ 1 w 50"/>
                <a:gd name="T5" fmla="*/ 1 h 37"/>
                <a:gd name="T6" fmla="*/ 1 w 50"/>
                <a:gd name="T7" fmla="*/ 1 h 37"/>
                <a:gd name="T8" fmla="*/ 1 w 50"/>
                <a:gd name="T9" fmla="*/ 1 h 37"/>
                <a:gd name="T10" fmla="*/ 1 w 50"/>
                <a:gd name="T11" fmla="*/ 1 h 37"/>
                <a:gd name="T12" fmla="*/ 1 w 50"/>
                <a:gd name="T13" fmla="*/ 1 h 37"/>
                <a:gd name="T14" fmla="*/ 1 w 50"/>
                <a:gd name="T15" fmla="*/ 1 h 37"/>
                <a:gd name="T16" fmla="*/ 1 w 50"/>
                <a:gd name="T17" fmla="*/ 1 h 37"/>
                <a:gd name="T18" fmla="*/ 1 w 50"/>
                <a:gd name="T19" fmla="*/ 1 h 37"/>
                <a:gd name="T20" fmla="*/ 1 w 50"/>
                <a:gd name="T21" fmla="*/ 1 h 37"/>
                <a:gd name="T22" fmla="*/ 1 w 50"/>
                <a:gd name="T23" fmla="*/ 1 h 37"/>
                <a:gd name="T24" fmla="*/ 1 w 50"/>
                <a:gd name="T25" fmla="*/ 1 h 37"/>
                <a:gd name="T26" fmla="*/ 1 w 50"/>
                <a:gd name="T27" fmla="*/ 1 h 37"/>
                <a:gd name="T28" fmla="*/ 1 w 50"/>
                <a:gd name="T29" fmla="*/ 1 h 37"/>
                <a:gd name="T30" fmla="*/ 1 w 50"/>
                <a:gd name="T31" fmla="*/ 1 h 37"/>
                <a:gd name="T32" fmla="*/ 1 w 50"/>
                <a:gd name="T33" fmla="*/ 1 h 37"/>
                <a:gd name="T34" fmla="*/ 1 w 50"/>
                <a:gd name="T35" fmla="*/ 1 h 37"/>
                <a:gd name="T36" fmla="*/ 1 w 50"/>
                <a:gd name="T37" fmla="*/ 1 h 37"/>
                <a:gd name="T38" fmla="*/ 1 w 50"/>
                <a:gd name="T39" fmla="*/ 1 h 37"/>
                <a:gd name="T40" fmla="*/ 1 w 50"/>
                <a:gd name="T41" fmla="*/ 1 h 37"/>
                <a:gd name="T42" fmla="*/ 1 w 50"/>
                <a:gd name="T43" fmla="*/ 1 h 37"/>
                <a:gd name="T44" fmla="*/ 1 w 50"/>
                <a:gd name="T45" fmla="*/ 1 h 37"/>
                <a:gd name="T46" fmla="*/ 1 w 50"/>
                <a:gd name="T47" fmla="*/ 1 h 37"/>
                <a:gd name="T48" fmla="*/ 1 w 50"/>
                <a:gd name="T49" fmla="*/ 1 h 37"/>
                <a:gd name="T50" fmla="*/ 1 w 50"/>
                <a:gd name="T51" fmla="*/ 1 h 37"/>
                <a:gd name="T52" fmla="*/ 1 w 50"/>
                <a:gd name="T53" fmla="*/ 1 h 37"/>
                <a:gd name="T54" fmla="*/ 1 w 50"/>
                <a:gd name="T55" fmla="*/ 1 h 37"/>
                <a:gd name="T56" fmla="*/ 1 w 50"/>
                <a:gd name="T57" fmla="*/ 1 h 37"/>
                <a:gd name="T58" fmla="*/ 1 w 50"/>
                <a:gd name="T59" fmla="*/ 1 h 37"/>
                <a:gd name="T60" fmla="*/ 1 w 50"/>
                <a:gd name="T61" fmla="*/ 1 h 37"/>
                <a:gd name="T62" fmla="*/ 1 w 5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
                <a:gd name="T97" fmla="*/ 0 h 37"/>
                <a:gd name="T98" fmla="*/ 50 w 5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 h="37">
                  <a:moveTo>
                    <a:pt x="50" y="0"/>
                  </a:moveTo>
                  <a:lnTo>
                    <a:pt x="47" y="2"/>
                  </a:lnTo>
                  <a:lnTo>
                    <a:pt x="45" y="4"/>
                  </a:lnTo>
                  <a:lnTo>
                    <a:pt x="44" y="7"/>
                  </a:lnTo>
                  <a:lnTo>
                    <a:pt x="43" y="10"/>
                  </a:lnTo>
                  <a:lnTo>
                    <a:pt x="40" y="14"/>
                  </a:lnTo>
                  <a:lnTo>
                    <a:pt x="38" y="17"/>
                  </a:lnTo>
                  <a:lnTo>
                    <a:pt x="35" y="19"/>
                  </a:lnTo>
                  <a:lnTo>
                    <a:pt x="32" y="21"/>
                  </a:lnTo>
                  <a:lnTo>
                    <a:pt x="31" y="24"/>
                  </a:lnTo>
                  <a:lnTo>
                    <a:pt x="29" y="27"/>
                  </a:lnTo>
                  <a:lnTo>
                    <a:pt x="27" y="31"/>
                  </a:lnTo>
                  <a:lnTo>
                    <a:pt x="25" y="32"/>
                  </a:lnTo>
                  <a:lnTo>
                    <a:pt x="23" y="32"/>
                  </a:lnTo>
                  <a:lnTo>
                    <a:pt x="21" y="31"/>
                  </a:lnTo>
                  <a:lnTo>
                    <a:pt x="17" y="30"/>
                  </a:lnTo>
                  <a:lnTo>
                    <a:pt x="16" y="30"/>
                  </a:lnTo>
                  <a:lnTo>
                    <a:pt x="15" y="32"/>
                  </a:lnTo>
                  <a:lnTo>
                    <a:pt x="13" y="34"/>
                  </a:lnTo>
                  <a:lnTo>
                    <a:pt x="10" y="37"/>
                  </a:lnTo>
                  <a:lnTo>
                    <a:pt x="8" y="37"/>
                  </a:lnTo>
                  <a:lnTo>
                    <a:pt x="6" y="35"/>
                  </a:lnTo>
                  <a:lnTo>
                    <a:pt x="4" y="34"/>
                  </a:lnTo>
                  <a:lnTo>
                    <a:pt x="1" y="33"/>
                  </a:lnTo>
                  <a:lnTo>
                    <a:pt x="0" y="33"/>
                  </a:lnTo>
                  <a:lnTo>
                    <a:pt x="1" y="30"/>
                  </a:lnTo>
                  <a:lnTo>
                    <a:pt x="4" y="26"/>
                  </a:lnTo>
                  <a:lnTo>
                    <a:pt x="5" y="23"/>
                  </a:lnTo>
                  <a:lnTo>
                    <a:pt x="6" y="21"/>
                  </a:lnTo>
                  <a:lnTo>
                    <a:pt x="7" y="18"/>
                  </a:lnTo>
                  <a:lnTo>
                    <a:pt x="8" y="16"/>
                  </a:lnTo>
                  <a:lnTo>
                    <a:pt x="9" y="14"/>
                  </a:lnTo>
                  <a:lnTo>
                    <a:pt x="9" y="11"/>
                  </a:lnTo>
                  <a:lnTo>
                    <a:pt x="10" y="11"/>
                  </a:lnTo>
                  <a:lnTo>
                    <a:pt x="13" y="10"/>
                  </a:lnTo>
                  <a:lnTo>
                    <a:pt x="14" y="10"/>
                  </a:lnTo>
                  <a:lnTo>
                    <a:pt x="15" y="10"/>
                  </a:lnTo>
                  <a:lnTo>
                    <a:pt x="15" y="8"/>
                  </a:lnTo>
                  <a:lnTo>
                    <a:pt x="16" y="7"/>
                  </a:lnTo>
                  <a:lnTo>
                    <a:pt x="19" y="7"/>
                  </a:lnTo>
                  <a:lnTo>
                    <a:pt x="20" y="7"/>
                  </a:lnTo>
                  <a:lnTo>
                    <a:pt x="21" y="7"/>
                  </a:lnTo>
                  <a:lnTo>
                    <a:pt x="21" y="8"/>
                  </a:lnTo>
                  <a:lnTo>
                    <a:pt x="21" y="9"/>
                  </a:lnTo>
                  <a:lnTo>
                    <a:pt x="21" y="10"/>
                  </a:lnTo>
                  <a:lnTo>
                    <a:pt x="23" y="10"/>
                  </a:lnTo>
                  <a:lnTo>
                    <a:pt x="25" y="11"/>
                  </a:lnTo>
                  <a:lnTo>
                    <a:pt x="29" y="11"/>
                  </a:lnTo>
                  <a:lnTo>
                    <a:pt x="30" y="11"/>
                  </a:lnTo>
                  <a:lnTo>
                    <a:pt x="31" y="10"/>
                  </a:lnTo>
                  <a:lnTo>
                    <a:pt x="31" y="9"/>
                  </a:lnTo>
                  <a:lnTo>
                    <a:pt x="31" y="8"/>
                  </a:lnTo>
                  <a:lnTo>
                    <a:pt x="32" y="7"/>
                  </a:lnTo>
                  <a:lnTo>
                    <a:pt x="35" y="7"/>
                  </a:lnTo>
                  <a:lnTo>
                    <a:pt x="36" y="7"/>
                  </a:lnTo>
                  <a:lnTo>
                    <a:pt x="37" y="7"/>
                  </a:lnTo>
                  <a:lnTo>
                    <a:pt x="37" y="8"/>
                  </a:lnTo>
                  <a:lnTo>
                    <a:pt x="39" y="8"/>
                  </a:lnTo>
                  <a:lnTo>
                    <a:pt x="40" y="8"/>
                  </a:lnTo>
                  <a:lnTo>
                    <a:pt x="42" y="7"/>
                  </a:lnTo>
                  <a:lnTo>
                    <a:pt x="43" y="6"/>
                  </a:lnTo>
                  <a:lnTo>
                    <a:pt x="45" y="3"/>
                  </a:lnTo>
                  <a:lnTo>
                    <a:pt x="47" y="1"/>
                  </a:lnTo>
                  <a:lnTo>
                    <a:pt x="50"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8" name="Freeform 531"/>
            <p:cNvSpPr>
              <a:spLocks/>
            </p:cNvSpPr>
            <p:nvPr/>
          </p:nvSpPr>
          <p:spPr bwMode="auto">
            <a:xfrm>
              <a:off x="5594" y="3011"/>
              <a:ext cx="23" cy="15"/>
            </a:xfrm>
            <a:custGeom>
              <a:avLst/>
              <a:gdLst>
                <a:gd name="T0" fmla="*/ 1 w 46"/>
                <a:gd name="T1" fmla="*/ 0 h 31"/>
                <a:gd name="T2" fmla="*/ 1 w 46"/>
                <a:gd name="T3" fmla="*/ 0 h 31"/>
                <a:gd name="T4" fmla="*/ 1 w 46"/>
                <a:gd name="T5" fmla="*/ 0 h 31"/>
                <a:gd name="T6" fmla="*/ 1 w 46"/>
                <a:gd name="T7" fmla="*/ 0 h 31"/>
                <a:gd name="T8" fmla="*/ 1 w 46"/>
                <a:gd name="T9" fmla="*/ 0 h 31"/>
                <a:gd name="T10" fmla="*/ 1 w 46"/>
                <a:gd name="T11" fmla="*/ 0 h 31"/>
                <a:gd name="T12" fmla="*/ 1 w 46"/>
                <a:gd name="T13" fmla="*/ 0 h 31"/>
                <a:gd name="T14" fmla="*/ 1 w 46"/>
                <a:gd name="T15" fmla="*/ 0 h 31"/>
                <a:gd name="T16" fmla="*/ 1 w 46"/>
                <a:gd name="T17" fmla="*/ 0 h 31"/>
                <a:gd name="T18" fmla="*/ 1 w 46"/>
                <a:gd name="T19" fmla="*/ 0 h 31"/>
                <a:gd name="T20" fmla="*/ 1 w 46"/>
                <a:gd name="T21" fmla="*/ 0 h 31"/>
                <a:gd name="T22" fmla="*/ 1 w 46"/>
                <a:gd name="T23" fmla="*/ 0 h 31"/>
                <a:gd name="T24" fmla="*/ 0 w 46"/>
                <a:gd name="T25" fmla="*/ 0 h 31"/>
                <a:gd name="T26" fmla="*/ 1 w 46"/>
                <a:gd name="T27" fmla="*/ 0 h 31"/>
                <a:gd name="T28" fmla="*/ 1 w 46"/>
                <a:gd name="T29" fmla="*/ 0 h 31"/>
                <a:gd name="T30" fmla="*/ 1 w 46"/>
                <a:gd name="T31" fmla="*/ 0 h 31"/>
                <a:gd name="T32" fmla="*/ 1 w 46"/>
                <a:gd name="T33" fmla="*/ 0 h 31"/>
                <a:gd name="T34" fmla="*/ 1 w 46"/>
                <a:gd name="T35" fmla="*/ 0 h 31"/>
                <a:gd name="T36" fmla="*/ 1 w 46"/>
                <a:gd name="T37" fmla="*/ 0 h 31"/>
                <a:gd name="T38" fmla="*/ 1 w 46"/>
                <a:gd name="T39" fmla="*/ 0 h 31"/>
                <a:gd name="T40" fmla="*/ 1 w 46"/>
                <a:gd name="T41" fmla="*/ 0 h 31"/>
                <a:gd name="T42" fmla="*/ 1 w 46"/>
                <a:gd name="T43" fmla="*/ 0 h 31"/>
                <a:gd name="T44" fmla="*/ 1 w 46"/>
                <a:gd name="T45" fmla="*/ 0 h 31"/>
                <a:gd name="T46" fmla="*/ 1 w 46"/>
                <a:gd name="T47" fmla="*/ 0 h 31"/>
                <a:gd name="T48" fmla="*/ 1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1"/>
                <a:gd name="T77" fmla="*/ 46 w 46"/>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1">
                  <a:moveTo>
                    <a:pt x="46" y="31"/>
                  </a:moveTo>
                  <a:lnTo>
                    <a:pt x="45" y="25"/>
                  </a:lnTo>
                  <a:lnTo>
                    <a:pt x="44" y="16"/>
                  </a:lnTo>
                  <a:lnTo>
                    <a:pt x="42" y="7"/>
                  </a:lnTo>
                  <a:lnTo>
                    <a:pt x="42" y="0"/>
                  </a:lnTo>
                  <a:lnTo>
                    <a:pt x="38" y="4"/>
                  </a:lnTo>
                  <a:lnTo>
                    <a:pt x="32" y="5"/>
                  </a:lnTo>
                  <a:lnTo>
                    <a:pt x="27" y="6"/>
                  </a:lnTo>
                  <a:lnTo>
                    <a:pt x="22" y="6"/>
                  </a:lnTo>
                  <a:lnTo>
                    <a:pt x="16" y="5"/>
                  </a:lnTo>
                  <a:lnTo>
                    <a:pt x="10" y="4"/>
                  </a:lnTo>
                  <a:lnTo>
                    <a:pt x="6" y="2"/>
                  </a:lnTo>
                  <a:lnTo>
                    <a:pt x="0" y="0"/>
                  </a:lnTo>
                  <a:lnTo>
                    <a:pt x="3" y="2"/>
                  </a:lnTo>
                  <a:lnTo>
                    <a:pt x="7" y="5"/>
                  </a:lnTo>
                  <a:lnTo>
                    <a:pt x="10" y="7"/>
                  </a:lnTo>
                  <a:lnTo>
                    <a:pt x="15" y="9"/>
                  </a:lnTo>
                  <a:lnTo>
                    <a:pt x="19" y="12"/>
                  </a:lnTo>
                  <a:lnTo>
                    <a:pt x="24" y="13"/>
                  </a:lnTo>
                  <a:lnTo>
                    <a:pt x="30" y="13"/>
                  </a:lnTo>
                  <a:lnTo>
                    <a:pt x="36" y="13"/>
                  </a:lnTo>
                  <a:lnTo>
                    <a:pt x="38" y="16"/>
                  </a:lnTo>
                  <a:lnTo>
                    <a:pt x="41" y="21"/>
                  </a:lnTo>
                  <a:lnTo>
                    <a:pt x="44" y="25"/>
                  </a:lnTo>
                  <a:lnTo>
                    <a:pt x="46" y="31"/>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09" name="Freeform 532"/>
            <p:cNvSpPr>
              <a:spLocks/>
            </p:cNvSpPr>
            <p:nvPr/>
          </p:nvSpPr>
          <p:spPr bwMode="auto">
            <a:xfrm>
              <a:off x="5569" y="2777"/>
              <a:ext cx="53" cy="236"/>
            </a:xfrm>
            <a:custGeom>
              <a:avLst/>
              <a:gdLst>
                <a:gd name="T0" fmla="*/ 0 w 107"/>
                <a:gd name="T1" fmla="*/ 0 h 473"/>
                <a:gd name="T2" fmla="*/ 0 w 107"/>
                <a:gd name="T3" fmla="*/ 0 h 473"/>
                <a:gd name="T4" fmla="*/ 0 w 107"/>
                <a:gd name="T5" fmla="*/ 0 h 473"/>
                <a:gd name="T6" fmla="*/ 0 w 107"/>
                <a:gd name="T7" fmla="*/ 0 h 473"/>
                <a:gd name="T8" fmla="*/ 0 w 107"/>
                <a:gd name="T9" fmla="*/ 0 h 473"/>
                <a:gd name="T10" fmla="*/ 0 w 107"/>
                <a:gd name="T11" fmla="*/ 0 h 473"/>
                <a:gd name="T12" fmla="*/ 0 w 107"/>
                <a:gd name="T13" fmla="*/ 0 h 473"/>
                <a:gd name="T14" fmla="*/ 0 w 107"/>
                <a:gd name="T15" fmla="*/ 0 h 473"/>
                <a:gd name="T16" fmla="*/ 0 w 107"/>
                <a:gd name="T17" fmla="*/ 0 h 473"/>
                <a:gd name="T18" fmla="*/ 0 w 107"/>
                <a:gd name="T19" fmla="*/ 0 h 473"/>
                <a:gd name="T20" fmla="*/ 0 w 107"/>
                <a:gd name="T21" fmla="*/ 0 h 473"/>
                <a:gd name="T22" fmla="*/ 0 w 107"/>
                <a:gd name="T23" fmla="*/ 0 h 473"/>
                <a:gd name="T24" fmla="*/ 0 w 107"/>
                <a:gd name="T25" fmla="*/ 0 h 473"/>
                <a:gd name="T26" fmla="*/ 0 w 107"/>
                <a:gd name="T27" fmla="*/ 0 h 473"/>
                <a:gd name="T28" fmla="*/ 0 w 107"/>
                <a:gd name="T29" fmla="*/ 0 h 473"/>
                <a:gd name="T30" fmla="*/ 0 w 107"/>
                <a:gd name="T31" fmla="*/ 0 h 473"/>
                <a:gd name="T32" fmla="*/ 0 w 107"/>
                <a:gd name="T33" fmla="*/ 0 h 473"/>
                <a:gd name="T34" fmla="*/ 0 w 107"/>
                <a:gd name="T35" fmla="*/ 0 h 473"/>
                <a:gd name="T36" fmla="*/ 0 w 107"/>
                <a:gd name="T37" fmla="*/ 0 h 473"/>
                <a:gd name="T38" fmla="*/ 0 w 107"/>
                <a:gd name="T39" fmla="*/ 0 h 473"/>
                <a:gd name="T40" fmla="*/ 0 w 107"/>
                <a:gd name="T41" fmla="*/ 0 h 473"/>
                <a:gd name="T42" fmla="*/ 0 w 107"/>
                <a:gd name="T43" fmla="*/ 0 h 473"/>
                <a:gd name="T44" fmla="*/ 0 w 107"/>
                <a:gd name="T45" fmla="*/ 0 h 473"/>
                <a:gd name="T46" fmla="*/ 0 w 107"/>
                <a:gd name="T47" fmla="*/ 0 h 473"/>
                <a:gd name="T48" fmla="*/ 0 w 107"/>
                <a:gd name="T49" fmla="*/ 0 h 473"/>
                <a:gd name="T50" fmla="*/ 0 w 107"/>
                <a:gd name="T51" fmla="*/ 0 h 473"/>
                <a:gd name="T52" fmla="*/ 0 w 107"/>
                <a:gd name="T53" fmla="*/ 0 h 473"/>
                <a:gd name="T54" fmla="*/ 0 w 107"/>
                <a:gd name="T55" fmla="*/ 0 h 473"/>
                <a:gd name="T56" fmla="*/ 0 w 107"/>
                <a:gd name="T57" fmla="*/ 0 h 473"/>
                <a:gd name="T58" fmla="*/ 0 w 107"/>
                <a:gd name="T59" fmla="*/ 0 h 473"/>
                <a:gd name="T60" fmla="*/ 0 w 107"/>
                <a:gd name="T61" fmla="*/ 0 h 473"/>
                <a:gd name="T62" fmla="*/ 0 w 107"/>
                <a:gd name="T63" fmla="*/ 0 h 473"/>
                <a:gd name="T64" fmla="*/ 0 w 107"/>
                <a:gd name="T65" fmla="*/ 0 h 473"/>
                <a:gd name="T66" fmla="*/ 0 w 107"/>
                <a:gd name="T67" fmla="*/ 0 h 473"/>
                <a:gd name="T68" fmla="*/ 0 w 107"/>
                <a:gd name="T69" fmla="*/ 0 h 473"/>
                <a:gd name="T70" fmla="*/ 0 w 107"/>
                <a:gd name="T71" fmla="*/ 0 h 473"/>
                <a:gd name="T72" fmla="*/ 0 w 107"/>
                <a:gd name="T73" fmla="*/ 0 h 473"/>
                <a:gd name="T74" fmla="*/ 0 w 107"/>
                <a:gd name="T75" fmla="*/ 0 h 473"/>
                <a:gd name="T76" fmla="*/ 0 w 107"/>
                <a:gd name="T77" fmla="*/ 0 h 473"/>
                <a:gd name="T78" fmla="*/ 0 w 107"/>
                <a:gd name="T79" fmla="*/ 0 h 473"/>
                <a:gd name="T80" fmla="*/ 0 w 107"/>
                <a:gd name="T81" fmla="*/ 0 h 473"/>
                <a:gd name="T82" fmla="*/ 0 w 107"/>
                <a:gd name="T83" fmla="*/ 0 h 473"/>
                <a:gd name="T84" fmla="*/ 0 w 107"/>
                <a:gd name="T85" fmla="*/ 0 h 473"/>
                <a:gd name="T86" fmla="*/ 0 w 107"/>
                <a:gd name="T87" fmla="*/ 0 h 473"/>
                <a:gd name="T88" fmla="*/ 0 w 107"/>
                <a:gd name="T89" fmla="*/ 0 h 473"/>
                <a:gd name="T90" fmla="*/ 0 w 107"/>
                <a:gd name="T91" fmla="*/ 0 h 4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7"/>
                <a:gd name="T139" fmla="*/ 0 h 473"/>
                <a:gd name="T140" fmla="*/ 107 w 107"/>
                <a:gd name="T141" fmla="*/ 473 h 4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7" h="473">
                  <a:moveTo>
                    <a:pt x="35" y="0"/>
                  </a:moveTo>
                  <a:lnTo>
                    <a:pt x="32" y="16"/>
                  </a:lnTo>
                  <a:lnTo>
                    <a:pt x="28" y="47"/>
                  </a:lnTo>
                  <a:lnTo>
                    <a:pt x="22" y="86"/>
                  </a:lnTo>
                  <a:lnTo>
                    <a:pt x="16" y="131"/>
                  </a:lnTo>
                  <a:lnTo>
                    <a:pt x="9" y="176"/>
                  </a:lnTo>
                  <a:lnTo>
                    <a:pt x="5" y="217"/>
                  </a:lnTo>
                  <a:lnTo>
                    <a:pt x="1" y="250"/>
                  </a:lnTo>
                  <a:lnTo>
                    <a:pt x="0" y="269"/>
                  </a:lnTo>
                  <a:lnTo>
                    <a:pt x="3" y="290"/>
                  </a:lnTo>
                  <a:lnTo>
                    <a:pt x="6" y="308"/>
                  </a:lnTo>
                  <a:lnTo>
                    <a:pt x="9" y="323"/>
                  </a:lnTo>
                  <a:lnTo>
                    <a:pt x="14" y="336"/>
                  </a:lnTo>
                  <a:lnTo>
                    <a:pt x="19" y="349"/>
                  </a:lnTo>
                  <a:lnTo>
                    <a:pt x="22" y="360"/>
                  </a:lnTo>
                  <a:lnTo>
                    <a:pt x="23" y="373"/>
                  </a:lnTo>
                  <a:lnTo>
                    <a:pt x="24" y="384"/>
                  </a:lnTo>
                  <a:lnTo>
                    <a:pt x="24" y="399"/>
                  </a:lnTo>
                  <a:lnTo>
                    <a:pt x="24" y="420"/>
                  </a:lnTo>
                  <a:lnTo>
                    <a:pt x="24" y="439"/>
                  </a:lnTo>
                  <a:lnTo>
                    <a:pt x="24" y="452"/>
                  </a:lnTo>
                  <a:lnTo>
                    <a:pt x="27" y="454"/>
                  </a:lnTo>
                  <a:lnTo>
                    <a:pt x="30" y="457"/>
                  </a:lnTo>
                  <a:lnTo>
                    <a:pt x="34" y="459"/>
                  </a:lnTo>
                  <a:lnTo>
                    <a:pt x="38" y="461"/>
                  </a:lnTo>
                  <a:lnTo>
                    <a:pt x="45" y="465"/>
                  </a:lnTo>
                  <a:lnTo>
                    <a:pt x="51" y="467"/>
                  </a:lnTo>
                  <a:lnTo>
                    <a:pt x="59" y="469"/>
                  </a:lnTo>
                  <a:lnTo>
                    <a:pt x="66" y="472"/>
                  </a:lnTo>
                  <a:lnTo>
                    <a:pt x="73" y="473"/>
                  </a:lnTo>
                  <a:lnTo>
                    <a:pt x="81" y="472"/>
                  </a:lnTo>
                  <a:lnTo>
                    <a:pt x="87" y="471"/>
                  </a:lnTo>
                  <a:lnTo>
                    <a:pt x="93" y="467"/>
                  </a:lnTo>
                  <a:lnTo>
                    <a:pt x="96" y="466"/>
                  </a:lnTo>
                  <a:lnTo>
                    <a:pt x="97" y="464"/>
                  </a:lnTo>
                  <a:lnTo>
                    <a:pt x="99" y="462"/>
                  </a:lnTo>
                  <a:lnTo>
                    <a:pt x="100" y="460"/>
                  </a:lnTo>
                  <a:lnTo>
                    <a:pt x="102" y="454"/>
                  </a:lnTo>
                  <a:lnTo>
                    <a:pt x="102" y="447"/>
                  </a:lnTo>
                  <a:lnTo>
                    <a:pt x="102" y="441"/>
                  </a:lnTo>
                  <a:lnTo>
                    <a:pt x="102" y="436"/>
                  </a:lnTo>
                  <a:lnTo>
                    <a:pt x="104" y="438"/>
                  </a:lnTo>
                  <a:lnTo>
                    <a:pt x="106" y="434"/>
                  </a:lnTo>
                  <a:lnTo>
                    <a:pt x="106" y="427"/>
                  </a:lnTo>
                  <a:lnTo>
                    <a:pt x="103" y="423"/>
                  </a:lnTo>
                  <a:lnTo>
                    <a:pt x="103" y="422"/>
                  </a:lnTo>
                  <a:lnTo>
                    <a:pt x="103" y="420"/>
                  </a:lnTo>
                  <a:lnTo>
                    <a:pt x="103" y="419"/>
                  </a:lnTo>
                  <a:lnTo>
                    <a:pt x="103" y="416"/>
                  </a:lnTo>
                  <a:lnTo>
                    <a:pt x="104" y="416"/>
                  </a:lnTo>
                  <a:lnTo>
                    <a:pt x="106" y="416"/>
                  </a:lnTo>
                  <a:lnTo>
                    <a:pt x="107" y="416"/>
                  </a:lnTo>
                  <a:lnTo>
                    <a:pt x="107" y="415"/>
                  </a:lnTo>
                  <a:lnTo>
                    <a:pt x="107" y="414"/>
                  </a:lnTo>
                  <a:lnTo>
                    <a:pt x="107" y="411"/>
                  </a:lnTo>
                  <a:lnTo>
                    <a:pt x="107" y="408"/>
                  </a:lnTo>
                  <a:lnTo>
                    <a:pt x="107" y="407"/>
                  </a:lnTo>
                  <a:lnTo>
                    <a:pt x="106" y="407"/>
                  </a:lnTo>
                  <a:lnTo>
                    <a:pt x="105" y="407"/>
                  </a:lnTo>
                  <a:lnTo>
                    <a:pt x="104" y="407"/>
                  </a:lnTo>
                  <a:lnTo>
                    <a:pt x="103" y="408"/>
                  </a:lnTo>
                  <a:lnTo>
                    <a:pt x="103" y="398"/>
                  </a:lnTo>
                  <a:lnTo>
                    <a:pt x="105" y="383"/>
                  </a:lnTo>
                  <a:lnTo>
                    <a:pt x="106" y="369"/>
                  </a:lnTo>
                  <a:lnTo>
                    <a:pt x="106" y="359"/>
                  </a:lnTo>
                  <a:lnTo>
                    <a:pt x="105" y="346"/>
                  </a:lnTo>
                  <a:lnTo>
                    <a:pt x="103" y="329"/>
                  </a:lnTo>
                  <a:lnTo>
                    <a:pt x="99" y="309"/>
                  </a:lnTo>
                  <a:lnTo>
                    <a:pt x="96" y="292"/>
                  </a:lnTo>
                  <a:lnTo>
                    <a:pt x="91" y="271"/>
                  </a:lnTo>
                  <a:lnTo>
                    <a:pt x="87" y="244"/>
                  </a:lnTo>
                  <a:lnTo>
                    <a:pt x="81" y="218"/>
                  </a:lnTo>
                  <a:lnTo>
                    <a:pt x="77" y="203"/>
                  </a:lnTo>
                  <a:lnTo>
                    <a:pt x="77" y="185"/>
                  </a:lnTo>
                  <a:lnTo>
                    <a:pt x="75" y="163"/>
                  </a:lnTo>
                  <a:lnTo>
                    <a:pt x="73" y="144"/>
                  </a:lnTo>
                  <a:lnTo>
                    <a:pt x="69" y="132"/>
                  </a:lnTo>
                  <a:lnTo>
                    <a:pt x="67" y="124"/>
                  </a:lnTo>
                  <a:lnTo>
                    <a:pt x="65" y="115"/>
                  </a:lnTo>
                  <a:lnTo>
                    <a:pt x="64" y="106"/>
                  </a:lnTo>
                  <a:lnTo>
                    <a:pt x="62" y="100"/>
                  </a:lnTo>
                  <a:lnTo>
                    <a:pt x="61" y="96"/>
                  </a:lnTo>
                  <a:lnTo>
                    <a:pt x="60" y="92"/>
                  </a:lnTo>
                  <a:lnTo>
                    <a:pt x="58" y="88"/>
                  </a:lnTo>
                  <a:lnTo>
                    <a:pt x="55" y="85"/>
                  </a:lnTo>
                  <a:lnTo>
                    <a:pt x="53" y="68"/>
                  </a:lnTo>
                  <a:lnTo>
                    <a:pt x="50" y="49"/>
                  </a:lnTo>
                  <a:lnTo>
                    <a:pt x="45" y="33"/>
                  </a:lnTo>
                  <a:lnTo>
                    <a:pt x="42" y="24"/>
                  </a:lnTo>
                  <a:lnTo>
                    <a:pt x="41" y="19"/>
                  </a:lnTo>
                  <a:lnTo>
                    <a:pt x="41" y="12"/>
                  </a:lnTo>
                  <a:lnTo>
                    <a:pt x="38" y="7"/>
                  </a:lnTo>
                  <a:lnTo>
                    <a:pt x="35" y="0"/>
                  </a:lnTo>
                  <a:close/>
                </a:path>
              </a:pathLst>
            </a:custGeom>
            <a:noFill/>
            <a:ln w="9525">
              <a:solidFill>
                <a:srgbClr val="33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5" name="Rectangle 534"/>
          <p:cNvSpPr>
            <a:spLocks noChangeArrowheads="1"/>
          </p:cNvSpPr>
          <p:nvPr/>
        </p:nvSpPr>
        <p:spPr bwMode="auto">
          <a:xfrm>
            <a:off x="755650" y="981075"/>
            <a:ext cx="6372225" cy="693738"/>
          </a:xfrm>
          <a:prstGeom prst="rect">
            <a:avLst/>
          </a:prstGeom>
          <a:noFill/>
          <a:ln>
            <a:noFill/>
          </a:ln>
          <a:extLst/>
        </p:spPr>
        <p:txBody>
          <a:bodyPr lIns="0" tIns="0" rIns="0" bIns="0"/>
          <a:lstStyle/>
          <a:p>
            <a:pPr algn="ctr">
              <a:lnSpc>
                <a:spcPct val="90000"/>
              </a:lnSpc>
              <a:defRPr/>
            </a:pPr>
            <a:r>
              <a:rPr lang="en-US" altLang="zh-CN"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8</a:t>
            </a:r>
            <a:r>
              <a:rPr lang="en-US" altLang="zh-CN"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4400" dirty="0" smtClean="0">
                <a:solidFill>
                  <a:srgbClr val="336699"/>
                </a:solidFill>
                <a:effectLst>
                  <a:outerShdw blurRad="38100" dist="38100" dir="2700000" algn="tl">
                    <a:srgbClr val="000000">
                      <a:alpha val="43137"/>
                    </a:srgbClr>
                  </a:outerShdw>
                </a:effectLst>
                <a:latin typeface="微软雅黑" pitchFamily="34" charset="-122"/>
                <a:ea typeface="微软雅黑" pitchFamily="34" charset="-122"/>
              </a:rPr>
              <a:t>经济增长</a:t>
            </a:r>
            <a:endParaRPr lang="en-US" altLang="de-DE" sz="4400" dirty="0">
              <a:solidFill>
                <a:srgbClr val="336699"/>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39405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74F2C8F-5D1B-4F65-BACD-2E5DBF0ADCCE}" type="slidenum">
              <a:rPr lang="en-GB" altLang="zh-CN" sz="1200" b="0">
                <a:solidFill>
                  <a:schemeClr val="bg1"/>
                </a:solidFill>
              </a:rPr>
              <a:pPr/>
              <a:t>10</a:t>
            </a:fld>
            <a:endParaRPr lang="en-GB" altLang="zh-CN" sz="1200" b="0">
              <a:solidFill>
                <a:schemeClr val="bg1"/>
              </a:solidFill>
            </a:endParaRPr>
          </a:p>
        </p:txBody>
      </p:sp>
      <p:sp>
        <p:nvSpPr>
          <p:cNvPr id="565252" name="Rectangle 4"/>
          <p:cNvSpPr>
            <a:spLocks noChangeArrowheads="1"/>
          </p:cNvSpPr>
          <p:nvPr/>
        </p:nvSpPr>
        <p:spPr bwMode="auto">
          <a:xfrm>
            <a:off x="6516688" y="2681288"/>
            <a:ext cx="2228850"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b="0" dirty="0">
                <a:solidFill>
                  <a:schemeClr val="tx1"/>
                </a:solidFill>
                <a:latin typeface="黑体" pitchFamily="2" charset="-122"/>
                <a:ea typeface="黑体" pitchFamily="2" charset="-122"/>
              </a:rPr>
              <a:t>　</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稳态的条件</a:t>
            </a:r>
            <a:r>
              <a:rPr kumimoji="1" lang="zh-CN" altLang="en-US" sz="2400" b="0" dirty="0">
                <a:solidFill>
                  <a:srgbClr val="800000"/>
                </a:solidFill>
                <a:latin typeface="黑体" pitchFamily="2" charset="-122"/>
                <a:ea typeface="黑体" pitchFamily="2" charset="-122"/>
                <a:cs typeface="Times New Roman" pitchFamily="18" charset="0"/>
              </a:rPr>
              <a:t> </a:t>
            </a:r>
          </a:p>
        </p:txBody>
      </p:sp>
      <p:graphicFrame>
        <p:nvGraphicFramePr>
          <p:cNvPr id="565267" name="Object 19"/>
          <p:cNvGraphicFramePr>
            <a:graphicFrameLocks noChangeAspect="1"/>
          </p:cNvGraphicFramePr>
          <p:nvPr/>
        </p:nvGraphicFramePr>
        <p:xfrm>
          <a:off x="6588125" y="3306763"/>
          <a:ext cx="2232025" cy="477837"/>
        </p:xfrm>
        <a:graphic>
          <a:graphicData uri="http://schemas.openxmlformats.org/presentationml/2006/ole">
            <mc:AlternateContent xmlns:mc="http://schemas.openxmlformats.org/markup-compatibility/2006">
              <mc:Choice xmlns:v="urn:schemas-microsoft-com:vml" Requires="v">
                <p:oleObj spid="_x0000_s3086" name="Equation" r:id="rId3" imgW="1016000" imgH="203200" progId="Equation.DSMT4">
                  <p:embed/>
                </p:oleObj>
              </mc:Choice>
              <mc:Fallback>
                <p:oleObj name="Equation" r:id="rId3" imgW="10160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3306763"/>
                        <a:ext cx="22320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5272" name="Rectangle 24"/>
          <p:cNvSpPr>
            <a:spLocks noChangeArrowheads="1"/>
          </p:cNvSpPr>
          <p:nvPr/>
        </p:nvSpPr>
        <p:spPr bwMode="auto">
          <a:xfrm>
            <a:off x="900113" y="1268413"/>
            <a:ext cx="7632700" cy="936625"/>
          </a:xfrm>
          <a:prstGeom prst="rect">
            <a:avLst/>
          </a:prstGeom>
          <a:noFill/>
          <a:ln w="9525">
            <a:noFill/>
            <a:miter lim="800000"/>
            <a:headEnd/>
            <a:tailEnd/>
          </a:ln>
          <a:effectLst/>
        </p:spPr>
        <p:txBody>
          <a:bodyPr/>
          <a:lstStyle/>
          <a:p>
            <a:pPr marL="342900" indent="-342900" algn="just">
              <a:spcBef>
                <a:spcPct val="20000"/>
              </a:spcBef>
              <a:buClr>
                <a:srgbClr val="FF6600"/>
              </a:buClr>
              <a:buSzPct val="120000"/>
              <a:buFont typeface="Wingdings" pitchFamily="2" charset="2"/>
              <a:buChar char="§"/>
              <a:defRPr/>
            </a:pPr>
            <a:r>
              <a:rPr kumimoji="1" lang="zh-CN" altLang="en-US" sz="2600" dirty="0">
                <a:solidFill>
                  <a:schemeClr val="tx1"/>
                </a:solidFill>
                <a:effectLst>
                  <a:outerShdw blurRad="38100" dist="38100" dir="2700000" algn="tl">
                    <a:srgbClr val="C0C0C0"/>
                  </a:outerShdw>
                </a:effectLst>
                <a:latin typeface="宋体" pitchFamily="2" charset="-122"/>
                <a:cs typeface="Times New Roman" pitchFamily="18" charset="0"/>
              </a:rPr>
              <a:t>稳定状态：人均资本</a:t>
            </a:r>
            <a:r>
              <a:rPr kumimoji="1" lang="en-US" altLang="zh-CN" sz="2600" dirty="0">
                <a:solidFill>
                  <a:schemeClr val="tx1"/>
                </a:solidFill>
                <a:effectLst>
                  <a:outerShdw blurRad="38100" dist="38100" dir="2700000" algn="tl">
                    <a:srgbClr val="C0C0C0"/>
                  </a:outerShdw>
                </a:effectLst>
                <a:latin typeface="Times New Roman" pitchFamily="18" charset="0"/>
                <a:cs typeface="Times New Roman" pitchFamily="18" charset="0"/>
              </a:rPr>
              <a:t>k</a:t>
            </a:r>
            <a:r>
              <a:rPr kumimoji="1" lang="zh-CN" altLang="en-US" sz="2600" dirty="0">
                <a:solidFill>
                  <a:schemeClr val="tx1"/>
                </a:solidFill>
                <a:effectLst>
                  <a:outerShdw blurRad="38100" dist="38100" dir="2700000" algn="tl">
                    <a:srgbClr val="C0C0C0"/>
                  </a:outerShdw>
                </a:effectLst>
                <a:latin typeface="宋体" pitchFamily="2" charset="-122"/>
                <a:cs typeface="Times New Roman" pitchFamily="18" charset="0"/>
              </a:rPr>
              <a:t>达到均衡值并保持不变，人均产量</a:t>
            </a:r>
            <a:r>
              <a:rPr kumimoji="1" lang="en-US" altLang="zh-CN" sz="2600" dirty="0">
                <a:solidFill>
                  <a:schemeClr val="tx1"/>
                </a:solidFill>
                <a:effectLst>
                  <a:outerShdw blurRad="38100" dist="38100" dir="2700000" algn="tl">
                    <a:srgbClr val="C0C0C0"/>
                  </a:outerShdw>
                </a:effectLst>
                <a:latin typeface="Times New Roman" pitchFamily="18" charset="0"/>
                <a:cs typeface="Times New Roman" pitchFamily="18" charset="0"/>
              </a:rPr>
              <a:t>y</a:t>
            </a:r>
            <a:r>
              <a:rPr kumimoji="1" lang="zh-CN" altLang="en-US" sz="2600" dirty="0">
                <a:solidFill>
                  <a:schemeClr val="tx1"/>
                </a:solidFill>
                <a:effectLst>
                  <a:outerShdw blurRad="38100" dist="38100" dir="2700000" algn="tl">
                    <a:srgbClr val="C0C0C0"/>
                  </a:outerShdw>
                </a:effectLst>
                <a:latin typeface="宋体" pitchFamily="2" charset="-122"/>
                <a:cs typeface="Times New Roman" pitchFamily="18" charset="0"/>
              </a:rPr>
              <a:t>也达到稳定状态。</a:t>
            </a:r>
          </a:p>
        </p:txBody>
      </p:sp>
      <p:sp>
        <p:nvSpPr>
          <p:cNvPr id="565273" name="Comment 25">
            <a:hlinkClick r:id="rId5" action="ppaction://hlinksldjump"/>
          </p:cNvPr>
          <p:cNvSpPr>
            <a:spLocks noChangeArrowheads="1"/>
          </p:cNvSpPr>
          <p:nvPr/>
        </p:nvSpPr>
        <p:spPr bwMode="auto">
          <a:xfrm>
            <a:off x="611188" y="620713"/>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.2.3 </a:t>
            </a:r>
            <a:r>
              <a:rPr lang="zh-CN" altLang="en-US" sz="2800" dirty="0">
                <a:solidFill>
                  <a:srgbClr val="336699"/>
                </a:solidFill>
                <a:latin typeface="微软雅黑" pitchFamily="34" charset="-122"/>
                <a:ea typeface="微软雅黑" pitchFamily="34" charset="-122"/>
              </a:rPr>
              <a:t>稳定状态分析</a:t>
            </a:r>
            <a:r>
              <a:rPr lang="zh-CN" altLang="en-US" dirty="0">
                <a:latin typeface="微软雅黑" pitchFamily="34" charset="-122"/>
                <a:ea typeface="微软雅黑" pitchFamily="34" charset="-122"/>
              </a:rPr>
              <a:t> </a:t>
            </a:r>
          </a:p>
        </p:txBody>
      </p:sp>
      <p:grpSp>
        <p:nvGrpSpPr>
          <p:cNvPr id="2" name="Group 40"/>
          <p:cNvGrpSpPr>
            <a:grpSpLocks/>
          </p:cNvGrpSpPr>
          <p:nvPr/>
        </p:nvGrpSpPr>
        <p:grpSpPr bwMode="auto">
          <a:xfrm>
            <a:off x="1417638" y="2205038"/>
            <a:ext cx="5099050" cy="4156075"/>
            <a:chOff x="742" y="799"/>
            <a:chExt cx="3339" cy="2618"/>
          </a:xfrm>
        </p:grpSpPr>
        <p:sp>
          <p:nvSpPr>
            <p:cNvPr id="3082" name="Text Box 21"/>
            <p:cNvSpPr txBox="1">
              <a:spLocks noChangeArrowheads="1"/>
            </p:cNvSpPr>
            <p:nvPr/>
          </p:nvSpPr>
          <p:spPr bwMode="auto">
            <a:xfrm>
              <a:off x="790" y="799"/>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3083" name="Text Box 14"/>
            <p:cNvSpPr txBox="1">
              <a:spLocks noChangeArrowheads="1"/>
            </p:cNvSpPr>
            <p:nvPr/>
          </p:nvSpPr>
          <p:spPr bwMode="auto">
            <a:xfrm>
              <a:off x="2199" y="2126"/>
              <a:ext cx="252"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084" name="Text Box 15"/>
            <p:cNvSpPr txBox="1">
              <a:spLocks noChangeArrowheads="1"/>
            </p:cNvSpPr>
            <p:nvPr/>
          </p:nvSpPr>
          <p:spPr bwMode="auto">
            <a:xfrm>
              <a:off x="2133" y="3224"/>
              <a:ext cx="243"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30000">
                  <a:solidFill>
                    <a:srgbClr val="006699"/>
                  </a:solidFill>
                  <a:latin typeface="Times New Roman" panose="02020603050405020304" pitchFamily="18" charset="0"/>
                </a:rPr>
                <a:t>﹡</a:t>
              </a:r>
              <a:endParaRPr lang="en-US" altLang="zh-CN" sz="1800" baseline="30000">
                <a:solidFill>
                  <a:srgbClr val="006699"/>
                </a:solidFill>
              </a:endParaRPr>
            </a:p>
          </p:txBody>
        </p:sp>
        <p:sp>
          <p:nvSpPr>
            <p:cNvPr id="3085" name="Line 16"/>
            <p:cNvSpPr>
              <a:spLocks noChangeShapeType="1"/>
            </p:cNvSpPr>
            <p:nvPr/>
          </p:nvSpPr>
          <p:spPr bwMode="auto">
            <a:xfrm>
              <a:off x="918" y="3212"/>
              <a:ext cx="2782"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6" name="Line 17"/>
            <p:cNvSpPr>
              <a:spLocks noChangeShapeType="1"/>
            </p:cNvSpPr>
            <p:nvPr/>
          </p:nvSpPr>
          <p:spPr bwMode="auto">
            <a:xfrm flipV="1">
              <a:off x="918" y="862"/>
              <a:ext cx="1" cy="235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87" name="Arc 18"/>
            <p:cNvSpPr>
              <a:spLocks/>
            </p:cNvSpPr>
            <p:nvPr/>
          </p:nvSpPr>
          <p:spPr bwMode="auto">
            <a:xfrm flipH="1">
              <a:off x="918" y="1385"/>
              <a:ext cx="2552" cy="18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8" name="Text Box 19"/>
            <p:cNvSpPr txBox="1">
              <a:spLocks noChangeArrowheads="1"/>
            </p:cNvSpPr>
            <p:nvPr/>
          </p:nvSpPr>
          <p:spPr bwMode="auto">
            <a:xfrm>
              <a:off x="3544" y="1281"/>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f(k)</a:t>
              </a:r>
              <a:endParaRPr lang="en-US" altLang="zh-CN" sz="1800">
                <a:solidFill>
                  <a:srgbClr val="006699"/>
                </a:solidFill>
              </a:endParaRPr>
            </a:p>
          </p:txBody>
        </p:sp>
        <p:sp>
          <p:nvSpPr>
            <p:cNvPr id="3089" name="Text Box 20"/>
            <p:cNvSpPr txBox="1">
              <a:spLocks noChangeArrowheads="1"/>
            </p:cNvSpPr>
            <p:nvPr/>
          </p:nvSpPr>
          <p:spPr bwMode="auto">
            <a:xfrm>
              <a:off x="3742" y="3096"/>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090" name="Text Box 22"/>
            <p:cNvSpPr txBox="1">
              <a:spLocks noChangeArrowheads="1"/>
            </p:cNvSpPr>
            <p:nvPr/>
          </p:nvSpPr>
          <p:spPr bwMode="auto">
            <a:xfrm>
              <a:off x="742" y="3082"/>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3091" name="Arc 23"/>
            <p:cNvSpPr>
              <a:spLocks/>
            </p:cNvSpPr>
            <p:nvPr/>
          </p:nvSpPr>
          <p:spPr bwMode="auto">
            <a:xfrm flipH="1">
              <a:off x="918" y="1859"/>
              <a:ext cx="2957" cy="1457"/>
            </a:xfrm>
            <a:custGeom>
              <a:avLst/>
              <a:gdLst>
                <a:gd name="T0" fmla="*/ 0 w 21531"/>
                <a:gd name="T1" fmla="*/ 0 h 21380"/>
                <a:gd name="T2" fmla="*/ 0 w 21531"/>
                <a:gd name="T3" fmla="*/ 0 h 21380"/>
                <a:gd name="T4" fmla="*/ 0 w 21531"/>
                <a:gd name="T5" fmla="*/ 0 h 21380"/>
                <a:gd name="T6" fmla="*/ 0 60000 65536"/>
                <a:gd name="T7" fmla="*/ 0 60000 65536"/>
                <a:gd name="T8" fmla="*/ 0 60000 65536"/>
                <a:gd name="T9" fmla="*/ 0 w 21531"/>
                <a:gd name="T10" fmla="*/ 0 h 21380"/>
                <a:gd name="T11" fmla="*/ 21531 w 21531"/>
                <a:gd name="T12" fmla="*/ 21380 h 21380"/>
              </a:gdLst>
              <a:ahLst/>
              <a:cxnLst>
                <a:cxn ang="T6">
                  <a:pos x="T0" y="T1"/>
                </a:cxn>
                <a:cxn ang="T7">
                  <a:pos x="T2" y="T3"/>
                </a:cxn>
                <a:cxn ang="T8">
                  <a:pos x="T4" y="T5"/>
                </a:cxn>
              </a:cxnLst>
              <a:rect l="T9" t="T10" r="T11" b="T12"/>
              <a:pathLst>
                <a:path w="21531" h="21380" fill="none" extrusionOk="0">
                  <a:moveTo>
                    <a:pt x="3073" y="-1"/>
                  </a:moveTo>
                  <a:cubicBezTo>
                    <a:pt x="13062" y="1435"/>
                    <a:pt x="20726" y="9597"/>
                    <a:pt x="21531" y="19657"/>
                  </a:cubicBezTo>
                </a:path>
                <a:path w="21531" h="21380" stroke="0" extrusionOk="0">
                  <a:moveTo>
                    <a:pt x="3073" y="-1"/>
                  </a:moveTo>
                  <a:cubicBezTo>
                    <a:pt x="13062" y="1435"/>
                    <a:pt x="20726" y="9597"/>
                    <a:pt x="21531" y="19657"/>
                  </a:cubicBezTo>
                  <a:lnTo>
                    <a:pt x="0" y="21380"/>
                  </a:lnTo>
                  <a:lnTo>
                    <a:pt x="3073" y="-1"/>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92" name="Text Box 24"/>
            <p:cNvSpPr txBox="1">
              <a:spLocks noChangeArrowheads="1"/>
            </p:cNvSpPr>
            <p:nvPr/>
          </p:nvSpPr>
          <p:spPr bwMode="auto">
            <a:xfrm>
              <a:off x="3531" y="1782"/>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sp>
          <p:nvSpPr>
            <p:cNvPr id="3093" name="Line 25"/>
            <p:cNvSpPr>
              <a:spLocks noChangeShapeType="1"/>
            </p:cNvSpPr>
            <p:nvPr/>
          </p:nvSpPr>
          <p:spPr bwMode="auto">
            <a:xfrm flipV="1">
              <a:off x="918" y="1128"/>
              <a:ext cx="2376" cy="2089"/>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Text Box 26"/>
            <p:cNvSpPr txBox="1">
              <a:spLocks noChangeArrowheads="1"/>
            </p:cNvSpPr>
            <p:nvPr/>
          </p:nvSpPr>
          <p:spPr bwMode="auto">
            <a:xfrm>
              <a:off x="3382" y="978"/>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(n+δ)k</a:t>
              </a:r>
              <a:endParaRPr lang="zh-CN" altLang="zh-CN" sz="1800">
                <a:solidFill>
                  <a:srgbClr val="006699"/>
                </a:solidFill>
                <a:latin typeface="Times New Roman" panose="02020603050405020304" pitchFamily="18" charset="0"/>
              </a:endParaRPr>
            </a:p>
            <a:p>
              <a:pPr algn="just"/>
              <a:endParaRPr lang="en-US" altLang="zh-CN" sz="1800">
                <a:solidFill>
                  <a:srgbClr val="006699"/>
                </a:solidFill>
              </a:endParaRPr>
            </a:p>
          </p:txBody>
        </p:sp>
        <p:sp>
          <p:nvSpPr>
            <p:cNvPr id="3095" name="Line 28"/>
            <p:cNvSpPr>
              <a:spLocks noChangeShapeType="1"/>
            </p:cNvSpPr>
            <p:nvPr/>
          </p:nvSpPr>
          <p:spPr bwMode="auto">
            <a:xfrm>
              <a:off x="2175" y="1624"/>
              <a:ext cx="1" cy="155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26632" name="直接箭头连接符 26"/>
          <p:cNvCxnSpPr>
            <a:cxnSpLocks noChangeShapeType="1"/>
          </p:cNvCxnSpPr>
          <p:nvPr/>
        </p:nvCxnSpPr>
        <p:spPr bwMode="auto">
          <a:xfrm>
            <a:off x="2419350" y="5588000"/>
            <a:ext cx="928688" cy="1588"/>
          </a:xfrm>
          <a:prstGeom prst="straightConnector1">
            <a:avLst/>
          </a:prstGeom>
          <a:noFill/>
          <a:ln w="38100" algn="ctr">
            <a:solidFill>
              <a:srgbClr val="009900"/>
            </a:solidFill>
            <a:round/>
            <a:headEnd/>
            <a:tailEnd type="arrow" w="med" len="med"/>
          </a:ln>
          <a:extLst>
            <a:ext uri="{909E8E84-426E-40DD-AFC4-6F175D3DCCD1}">
              <a14:hiddenFill xmlns:a14="http://schemas.microsoft.com/office/drawing/2010/main">
                <a:noFill/>
              </a14:hiddenFill>
            </a:ext>
          </a:extLst>
        </p:spPr>
      </p:cxnSp>
      <p:cxnSp>
        <p:nvCxnSpPr>
          <p:cNvPr id="26633" name="直接箭头连接符 30"/>
          <p:cNvCxnSpPr>
            <a:cxnSpLocks noChangeShapeType="1"/>
          </p:cNvCxnSpPr>
          <p:nvPr/>
        </p:nvCxnSpPr>
        <p:spPr bwMode="auto">
          <a:xfrm>
            <a:off x="3787775" y="5588000"/>
            <a:ext cx="928688" cy="1588"/>
          </a:xfrm>
          <a:prstGeom prst="straightConnector1">
            <a:avLst/>
          </a:prstGeom>
          <a:noFill/>
          <a:ln w="38100" algn="ctr">
            <a:solidFill>
              <a:srgbClr val="009900"/>
            </a:solidFill>
            <a:round/>
            <a:headEnd type="arrow"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929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73"/>
                                        </p:tgtEl>
                                        <p:attrNameLst>
                                          <p:attrName>style.visibility</p:attrName>
                                        </p:attrNameLst>
                                      </p:cBhvr>
                                      <p:to>
                                        <p:strVal val="visible"/>
                                      </p:to>
                                    </p:set>
                                    <p:animEffect transition="in" filter="blinds(horizontal)">
                                      <p:cBhvr>
                                        <p:cTn id="7" dur="500"/>
                                        <p:tgtEl>
                                          <p:spTgt spid="565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5272">
                                            <p:txEl>
                                              <p:pRg st="0" end="0"/>
                                            </p:txEl>
                                          </p:spTgt>
                                        </p:tgtEl>
                                        <p:attrNameLst>
                                          <p:attrName>style.visibility</p:attrName>
                                        </p:attrNameLst>
                                      </p:cBhvr>
                                      <p:to>
                                        <p:strVal val="visible"/>
                                      </p:to>
                                    </p:set>
                                    <p:animEffect transition="in" filter="wipe(up)">
                                      <p:cBhvr>
                                        <p:cTn id="12" dur="500"/>
                                        <p:tgtEl>
                                          <p:spTgt spid="5652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32"/>
                                        </p:tgtEl>
                                        <p:attrNameLst>
                                          <p:attrName>style.visibility</p:attrName>
                                        </p:attrNameLst>
                                      </p:cBhvr>
                                      <p:to>
                                        <p:strVal val="visible"/>
                                      </p:to>
                                    </p:set>
                                    <p:animEffect transition="in" filter="blinds(horizontal)">
                                      <p:cBhvr>
                                        <p:cTn id="22" dur="500"/>
                                        <p:tgtEl>
                                          <p:spTgt spid="26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blinds(horizontal)">
                                      <p:cBhvr>
                                        <p:cTn id="27" dur="500"/>
                                        <p:tgtEl>
                                          <p:spTgt spid="26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5252"/>
                                        </p:tgtEl>
                                        <p:attrNameLst>
                                          <p:attrName>style.visibility</p:attrName>
                                        </p:attrNameLst>
                                      </p:cBhvr>
                                      <p:to>
                                        <p:strVal val="visible"/>
                                      </p:to>
                                    </p:set>
                                    <p:animEffect transition="in" filter="blinds(horizontal)">
                                      <p:cBhvr>
                                        <p:cTn id="32" dur="500"/>
                                        <p:tgtEl>
                                          <p:spTgt spid="565252"/>
                                        </p:tgtEl>
                                      </p:cBhvr>
                                    </p:animEffect>
                                  </p:childTnLst>
                                </p:cTn>
                              </p:par>
                              <p:par>
                                <p:cTn id="33" presetID="3" presetClass="entr" presetSubtype="10" fill="hold" nodeType="withEffect">
                                  <p:stCondLst>
                                    <p:cond delay="0"/>
                                  </p:stCondLst>
                                  <p:childTnLst>
                                    <p:set>
                                      <p:cBhvr>
                                        <p:cTn id="34" dur="1" fill="hold">
                                          <p:stCondLst>
                                            <p:cond delay="0"/>
                                          </p:stCondLst>
                                        </p:cTn>
                                        <p:tgtEl>
                                          <p:spTgt spid="565267"/>
                                        </p:tgtEl>
                                        <p:attrNameLst>
                                          <p:attrName>style.visibility</p:attrName>
                                        </p:attrNameLst>
                                      </p:cBhvr>
                                      <p:to>
                                        <p:strVal val="visible"/>
                                      </p:to>
                                    </p:set>
                                    <p:animEffect transition="in" filter="blinds(horizontal)">
                                      <p:cBhvr>
                                        <p:cTn id="35" dur="500"/>
                                        <p:tgtEl>
                                          <p:spTgt spid="565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p:bldP spid="565272" grpId="0" build="p" autoUpdateAnimBg="0"/>
      <p:bldP spid="5652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0198466-07FD-4668-A53B-98E9C99C7105}" type="slidenum">
              <a:rPr lang="en-GB" altLang="zh-CN" sz="1200" b="0">
                <a:solidFill>
                  <a:schemeClr val="bg1"/>
                </a:solidFill>
              </a:rPr>
              <a:pPr/>
              <a:t>11</a:t>
            </a:fld>
            <a:endParaRPr lang="en-GB" altLang="zh-CN" sz="1200" b="0">
              <a:solidFill>
                <a:schemeClr val="bg1"/>
              </a:solidFill>
            </a:endParaRPr>
          </a:p>
        </p:txBody>
      </p:sp>
      <p:sp>
        <p:nvSpPr>
          <p:cNvPr id="33795" name="Rectangle 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796" name="Rectangle 11"/>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35"/>
          <p:cNvGrpSpPr>
            <a:grpSpLocks/>
          </p:cNvGrpSpPr>
          <p:nvPr/>
        </p:nvGrpSpPr>
        <p:grpSpPr bwMode="auto">
          <a:xfrm>
            <a:off x="5219700" y="1412875"/>
            <a:ext cx="3168650" cy="2740025"/>
            <a:chOff x="2245" y="890"/>
            <a:chExt cx="1996" cy="1726"/>
          </a:xfrm>
        </p:grpSpPr>
        <p:sp>
          <p:nvSpPr>
            <p:cNvPr id="33815" name="Freeform 23"/>
            <p:cNvSpPr>
              <a:spLocks/>
            </p:cNvSpPr>
            <p:nvPr/>
          </p:nvSpPr>
          <p:spPr bwMode="auto">
            <a:xfrm>
              <a:off x="2245" y="890"/>
              <a:ext cx="1996" cy="1144"/>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2147483647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lstStyle/>
            <a:p>
              <a:endParaRPr lang="zh-CN" altLang="en-US"/>
            </a:p>
          </p:txBody>
        </p:sp>
        <p:grpSp>
          <p:nvGrpSpPr>
            <p:cNvPr id="33816" name="Group 24"/>
            <p:cNvGrpSpPr>
              <a:grpSpLocks/>
            </p:cNvGrpSpPr>
            <p:nvPr/>
          </p:nvGrpSpPr>
          <p:grpSpPr bwMode="auto">
            <a:xfrm>
              <a:off x="2608" y="2024"/>
              <a:ext cx="590" cy="592"/>
              <a:chOff x="3277" y="2436"/>
              <a:chExt cx="172" cy="316"/>
            </a:xfrm>
          </p:grpSpPr>
          <p:sp>
            <p:nvSpPr>
              <p:cNvPr id="33818" name="Oval 25"/>
              <p:cNvSpPr>
                <a:spLocks noChangeArrowheads="1"/>
              </p:cNvSpPr>
              <p:nvPr/>
            </p:nvSpPr>
            <p:spPr bwMode="auto">
              <a:xfrm>
                <a:off x="3415" y="2436"/>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819" name="Oval 26"/>
              <p:cNvSpPr>
                <a:spLocks noChangeArrowheads="1"/>
              </p:cNvSpPr>
              <p:nvPr/>
            </p:nvSpPr>
            <p:spPr bwMode="auto">
              <a:xfrm>
                <a:off x="3346" y="2542"/>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3820" name="Oval 27"/>
              <p:cNvSpPr>
                <a:spLocks noChangeArrowheads="1"/>
              </p:cNvSpPr>
              <p:nvPr/>
            </p:nvSpPr>
            <p:spPr bwMode="auto">
              <a:xfrm>
                <a:off x="3277" y="2626"/>
                <a:ext cx="34" cy="126"/>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33817" name="Text Box 28"/>
            <p:cNvSpPr txBox="1">
              <a:spLocks noChangeArrowheads="1"/>
            </p:cNvSpPr>
            <p:nvPr/>
          </p:nvSpPr>
          <p:spPr bwMode="auto">
            <a:xfrm>
              <a:off x="2517" y="1117"/>
              <a:ext cx="140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sz="2400">
                  <a:solidFill>
                    <a:schemeClr val="tx1"/>
                  </a:solidFill>
                  <a:latin typeface="楷体" panose="02010609060101010101" pitchFamily="49" charset="-122"/>
                  <a:ea typeface="楷体" panose="02010609060101010101" pitchFamily="49" charset="-122"/>
                </a:rPr>
                <a:t>一个国家能否影响或者选择稳定状态</a:t>
              </a:r>
              <a:r>
                <a:rPr kumimoji="1" lang="zh-CN" altLang="en-US" sz="2400">
                  <a:solidFill>
                    <a:schemeClr val="tx1"/>
                  </a:solidFill>
                  <a:ea typeface="楷体_GB2312" panose="02010609030101010101" pitchFamily="49" charset="-122"/>
                </a:rPr>
                <a:t>？</a:t>
              </a:r>
            </a:p>
          </p:txBody>
        </p:sp>
      </p:grpSp>
      <p:sp>
        <p:nvSpPr>
          <p:cNvPr id="13" name="WordArt 29"/>
          <p:cNvSpPr>
            <a:spLocks noChangeArrowheads="1" noChangeShapeType="1" noTextEdit="1"/>
          </p:cNvSpPr>
          <p:nvPr/>
        </p:nvSpPr>
        <p:spPr bwMode="auto">
          <a:xfrm>
            <a:off x="5364163" y="4149725"/>
            <a:ext cx="762000" cy="10302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grpSp>
        <p:nvGrpSpPr>
          <p:cNvPr id="4" name="Group 40"/>
          <p:cNvGrpSpPr>
            <a:grpSpLocks noChangeAspect="1"/>
          </p:cNvGrpSpPr>
          <p:nvPr/>
        </p:nvGrpSpPr>
        <p:grpSpPr bwMode="auto">
          <a:xfrm>
            <a:off x="1016000" y="2492375"/>
            <a:ext cx="3959225" cy="3105150"/>
            <a:chOff x="742" y="799"/>
            <a:chExt cx="3339" cy="2618"/>
          </a:xfrm>
        </p:grpSpPr>
        <p:sp>
          <p:nvSpPr>
            <p:cNvPr id="33801" name="Text Box 21"/>
            <p:cNvSpPr txBox="1">
              <a:spLocks noChangeArrowheads="1"/>
            </p:cNvSpPr>
            <p:nvPr/>
          </p:nvSpPr>
          <p:spPr bwMode="auto">
            <a:xfrm>
              <a:off x="790" y="799"/>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y</a:t>
              </a:r>
              <a:endParaRPr lang="en-US" altLang="zh-CN" sz="1400">
                <a:solidFill>
                  <a:srgbClr val="006699"/>
                </a:solidFill>
              </a:endParaRPr>
            </a:p>
          </p:txBody>
        </p:sp>
        <p:sp>
          <p:nvSpPr>
            <p:cNvPr id="33802" name="Text Box 14"/>
            <p:cNvSpPr txBox="1">
              <a:spLocks noChangeArrowheads="1"/>
            </p:cNvSpPr>
            <p:nvPr/>
          </p:nvSpPr>
          <p:spPr bwMode="auto">
            <a:xfrm>
              <a:off x="2199" y="2126"/>
              <a:ext cx="252"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E</a:t>
              </a:r>
              <a:endParaRPr lang="en-US" altLang="zh-CN" sz="1400">
                <a:solidFill>
                  <a:srgbClr val="006699"/>
                </a:solidFill>
              </a:endParaRPr>
            </a:p>
          </p:txBody>
        </p:sp>
        <p:sp>
          <p:nvSpPr>
            <p:cNvPr id="33803" name="Text Box 15"/>
            <p:cNvSpPr txBox="1">
              <a:spLocks noChangeArrowheads="1"/>
            </p:cNvSpPr>
            <p:nvPr/>
          </p:nvSpPr>
          <p:spPr bwMode="auto">
            <a:xfrm>
              <a:off x="2133" y="3224"/>
              <a:ext cx="243"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k</a:t>
              </a:r>
              <a:r>
                <a:rPr lang="en-US" altLang="zh-CN" sz="1400" baseline="30000">
                  <a:solidFill>
                    <a:srgbClr val="006699"/>
                  </a:solidFill>
                  <a:latin typeface="Times New Roman" panose="02020603050405020304" pitchFamily="18" charset="0"/>
                </a:rPr>
                <a:t>﹡</a:t>
              </a:r>
              <a:endParaRPr lang="en-US" altLang="zh-CN" sz="1400" baseline="30000">
                <a:solidFill>
                  <a:srgbClr val="006699"/>
                </a:solidFill>
              </a:endParaRPr>
            </a:p>
          </p:txBody>
        </p:sp>
        <p:sp>
          <p:nvSpPr>
            <p:cNvPr id="33804" name="Line 16"/>
            <p:cNvSpPr>
              <a:spLocks noChangeShapeType="1"/>
            </p:cNvSpPr>
            <p:nvPr/>
          </p:nvSpPr>
          <p:spPr bwMode="auto">
            <a:xfrm>
              <a:off x="918" y="3212"/>
              <a:ext cx="2782"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Line 17"/>
            <p:cNvSpPr>
              <a:spLocks noChangeShapeType="1"/>
            </p:cNvSpPr>
            <p:nvPr/>
          </p:nvSpPr>
          <p:spPr bwMode="auto">
            <a:xfrm flipV="1">
              <a:off x="918" y="862"/>
              <a:ext cx="1" cy="235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6" name="Arc 18"/>
            <p:cNvSpPr>
              <a:spLocks/>
            </p:cNvSpPr>
            <p:nvPr/>
          </p:nvSpPr>
          <p:spPr bwMode="auto">
            <a:xfrm flipH="1">
              <a:off x="918" y="1385"/>
              <a:ext cx="2552" cy="18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7" name="Text Box 19"/>
            <p:cNvSpPr txBox="1">
              <a:spLocks noChangeArrowheads="1"/>
            </p:cNvSpPr>
            <p:nvPr/>
          </p:nvSpPr>
          <p:spPr bwMode="auto">
            <a:xfrm>
              <a:off x="3544" y="1281"/>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f(k)</a:t>
              </a:r>
              <a:endParaRPr lang="en-US" altLang="zh-CN" sz="1400">
                <a:solidFill>
                  <a:srgbClr val="006699"/>
                </a:solidFill>
              </a:endParaRPr>
            </a:p>
          </p:txBody>
        </p:sp>
        <p:sp>
          <p:nvSpPr>
            <p:cNvPr id="33808" name="Text Box 20"/>
            <p:cNvSpPr txBox="1">
              <a:spLocks noChangeArrowheads="1"/>
            </p:cNvSpPr>
            <p:nvPr/>
          </p:nvSpPr>
          <p:spPr bwMode="auto">
            <a:xfrm>
              <a:off x="3742" y="3096"/>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k</a:t>
              </a:r>
              <a:endParaRPr lang="en-US" altLang="zh-CN" sz="1400">
                <a:solidFill>
                  <a:srgbClr val="006699"/>
                </a:solidFill>
              </a:endParaRPr>
            </a:p>
          </p:txBody>
        </p:sp>
        <p:sp>
          <p:nvSpPr>
            <p:cNvPr id="33809" name="Text Box 22"/>
            <p:cNvSpPr txBox="1">
              <a:spLocks noChangeArrowheads="1"/>
            </p:cNvSpPr>
            <p:nvPr/>
          </p:nvSpPr>
          <p:spPr bwMode="auto">
            <a:xfrm>
              <a:off x="742" y="3082"/>
              <a:ext cx="158" cy="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O</a:t>
              </a:r>
              <a:endParaRPr lang="en-US" altLang="zh-CN" sz="1400">
                <a:solidFill>
                  <a:srgbClr val="006699"/>
                </a:solidFill>
              </a:endParaRPr>
            </a:p>
          </p:txBody>
        </p:sp>
        <p:sp>
          <p:nvSpPr>
            <p:cNvPr id="33810" name="Arc 23"/>
            <p:cNvSpPr>
              <a:spLocks/>
            </p:cNvSpPr>
            <p:nvPr/>
          </p:nvSpPr>
          <p:spPr bwMode="auto">
            <a:xfrm flipH="1">
              <a:off x="918" y="1859"/>
              <a:ext cx="2957" cy="1457"/>
            </a:xfrm>
            <a:custGeom>
              <a:avLst/>
              <a:gdLst>
                <a:gd name="T0" fmla="*/ 0 w 21531"/>
                <a:gd name="T1" fmla="*/ 0 h 21380"/>
                <a:gd name="T2" fmla="*/ 0 w 21531"/>
                <a:gd name="T3" fmla="*/ 0 h 21380"/>
                <a:gd name="T4" fmla="*/ 0 w 21531"/>
                <a:gd name="T5" fmla="*/ 0 h 21380"/>
                <a:gd name="T6" fmla="*/ 0 60000 65536"/>
                <a:gd name="T7" fmla="*/ 0 60000 65536"/>
                <a:gd name="T8" fmla="*/ 0 60000 65536"/>
                <a:gd name="T9" fmla="*/ 0 w 21531"/>
                <a:gd name="T10" fmla="*/ 0 h 21380"/>
                <a:gd name="T11" fmla="*/ 21531 w 21531"/>
                <a:gd name="T12" fmla="*/ 21380 h 21380"/>
              </a:gdLst>
              <a:ahLst/>
              <a:cxnLst>
                <a:cxn ang="T6">
                  <a:pos x="T0" y="T1"/>
                </a:cxn>
                <a:cxn ang="T7">
                  <a:pos x="T2" y="T3"/>
                </a:cxn>
                <a:cxn ang="T8">
                  <a:pos x="T4" y="T5"/>
                </a:cxn>
              </a:cxnLst>
              <a:rect l="T9" t="T10" r="T11" b="T12"/>
              <a:pathLst>
                <a:path w="21531" h="21380" fill="none" extrusionOk="0">
                  <a:moveTo>
                    <a:pt x="3073" y="-1"/>
                  </a:moveTo>
                  <a:cubicBezTo>
                    <a:pt x="13062" y="1435"/>
                    <a:pt x="20726" y="9597"/>
                    <a:pt x="21531" y="19657"/>
                  </a:cubicBezTo>
                </a:path>
                <a:path w="21531" h="21380" stroke="0" extrusionOk="0">
                  <a:moveTo>
                    <a:pt x="3073" y="-1"/>
                  </a:moveTo>
                  <a:cubicBezTo>
                    <a:pt x="13062" y="1435"/>
                    <a:pt x="20726" y="9597"/>
                    <a:pt x="21531" y="19657"/>
                  </a:cubicBezTo>
                  <a:lnTo>
                    <a:pt x="0" y="21380"/>
                  </a:lnTo>
                  <a:lnTo>
                    <a:pt x="3073" y="-1"/>
                  </a:lnTo>
                  <a:close/>
                </a:path>
              </a:pathLst>
            </a:custGeom>
            <a:noFill/>
            <a:ln w="349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Text Box 24"/>
            <p:cNvSpPr txBox="1">
              <a:spLocks noChangeArrowheads="1"/>
            </p:cNvSpPr>
            <p:nvPr/>
          </p:nvSpPr>
          <p:spPr bwMode="auto">
            <a:xfrm>
              <a:off x="3531" y="1782"/>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sf(k)</a:t>
              </a:r>
              <a:endParaRPr lang="en-US" altLang="zh-CN" sz="1400">
                <a:solidFill>
                  <a:srgbClr val="006699"/>
                </a:solidFill>
              </a:endParaRPr>
            </a:p>
          </p:txBody>
        </p:sp>
        <p:sp>
          <p:nvSpPr>
            <p:cNvPr id="33812" name="Line 25"/>
            <p:cNvSpPr>
              <a:spLocks noChangeShapeType="1"/>
            </p:cNvSpPr>
            <p:nvPr/>
          </p:nvSpPr>
          <p:spPr bwMode="auto">
            <a:xfrm flipV="1">
              <a:off x="918" y="1128"/>
              <a:ext cx="2376" cy="2089"/>
            </a:xfrm>
            <a:prstGeom prst="line">
              <a:avLst/>
            </a:prstGeom>
            <a:noFill/>
            <a:ln w="349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Text Box 26"/>
            <p:cNvSpPr txBox="1">
              <a:spLocks noChangeArrowheads="1"/>
            </p:cNvSpPr>
            <p:nvPr/>
          </p:nvSpPr>
          <p:spPr bwMode="auto">
            <a:xfrm>
              <a:off x="3382" y="978"/>
              <a:ext cx="53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400">
                  <a:solidFill>
                    <a:srgbClr val="006699"/>
                  </a:solidFill>
                  <a:latin typeface="Times New Roman" panose="02020603050405020304" pitchFamily="18" charset="0"/>
                </a:rPr>
                <a:t>(n+δ)k</a:t>
              </a:r>
              <a:endParaRPr lang="zh-CN" altLang="zh-CN" sz="1400">
                <a:solidFill>
                  <a:srgbClr val="006699"/>
                </a:solidFill>
                <a:latin typeface="Times New Roman" panose="02020603050405020304" pitchFamily="18" charset="0"/>
              </a:endParaRPr>
            </a:p>
            <a:p>
              <a:pPr algn="just"/>
              <a:endParaRPr lang="en-US" altLang="zh-CN" sz="1400">
                <a:solidFill>
                  <a:srgbClr val="006699"/>
                </a:solidFill>
              </a:endParaRPr>
            </a:p>
          </p:txBody>
        </p:sp>
        <p:sp>
          <p:nvSpPr>
            <p:cNvPr id="33814" name="Line 28"/>
            <p:cNvSpPr>
              <a:spLocks noChangeShapeType="1"/>
            </p:cNvSpPr>
            <p:nvPr/>
          </p:nvSpPr>
          <p:spPr bwMode="auto">
            <a:xfrm>
              <a:off x="2175" y="1624"/>
              <a:ext cx="1" cy="1557"/>
            </a:xfrm>
            <a:prstGeom prst="line">
              <a:avLst/>
            </a:prstGeom>
            <a:noFill/>
            <a:ln w="34925">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Comment 30">
            <a:hlinkClick r:id="rId2"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.2.4 </a:t>
            </a:r>
            <a:r>
              <a:rPr lang="zh-CN" altLang="en-US" sz="2800" dirty="0">
                <a:solidFill>
                  <a:srgbClr val="336699"/>
                </a:solidFill>
                <a:latin typeface="微软雅黑" pitchFamily="34" charset="-122"/>
                <a:ea typeface="微软雅黑" pitchFamily="34" charset="-122"/>
              </a:rPr>
              <a:t>新古典增长模型的应用 </a:t>
            </a:r>
          </a:p>
        </p:txBody>
      </p:sp>
    </p:spTree>
    <p:extLst>
      <p:ext uri="{BB962C8B-B14F-4D97-AF65-F5344CB8AC3E}">
        <p14:creationId xmlns:p14="http://schemas.microsoft.com/office/powerpoint/2010/main" val="261264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fltVal val="0"/>
                                          </p:val>
                                        </p:tav>
                                        <p:tav tm="100000">
                                          <p:val>
                                            <p:strVal val="#ppt_w"/>
                                          </p:val>
                                        </p:tav>
                                      </p:tavLst>
                                    </p:anim>
                                    <p:anim calcmode="lin" valueType="num">
                                      <p:cBhvr>
                                        <p:cTn id="13" dur="1000" fill="hold"/>
                                        <p:tgtEl>
                                          <p:spTgt spid="13"/>
                                        </p:tgtEl>
                                        <p:attrNameLst>
                                          <p:attrName>ppt_h</p:attrName>
                                        </p:attrNameLst>
                                      </p:cBhvr>
                                      <p:tavLst>
                                        <p:tav tm="0">
                                          <p:val>
                                            <p:fltVal val="0"/>
                                          </p:val>
                                        </p:tav>
                                        <p:tav tm="100000">
                                          <p:val>
                                            <p:strVal val="#ppt_h"/>
                                          </p:val>
                                        </p:tav>
                                      </p:tavLst>
                                    </p:anim>
                                    <p:anim calcmode="lin" valueType="num">
                                      <p:cBhvr>
                                        <p:cTn id="1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802C91C-D07D-499E-BDA4-FAABCCE0E66D}" type="slidenum">
              <a:rPr lang="en-GB" altLang="zh-CN" sz="1200" b="0">
                <a:solidFill>
                  <a:schemeClr val="bg1"/>
                </a:solidFill>
              </a:rPr>
              <a:pPr/>
              <a:t>12</a:t>
            </a:fld>
            <a:endParaRPr lang="en-GB" altLang="zh-CN" sz="1200" b="0">
              <a:solidFill>
                <a:schemeClr val="bg1"/>
              </a:solidFill>
            </a:endParaRPr>
          </a:p>
        </p:txBody>
      </p:sp>
      <p:sp>
        <p:nvSpPr>
          <p:cNvPr id="34819"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8329" name="Rectangle 9"/>
          <p:cNvSpPr>
            <a:spLocks noChangeArrowheads="1"/>
          </p:cNvSpPr>
          <p:nvPr/>
        </p:nvSpPr>
        <p:spPr bwMode="auto">
          <a:xfrm>
            <a:off x="1476375" y="5661025"/>
            <a:ext cx="3959225"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en-US" altLang="zh-CN" sz="2000">
                <a:effectLst>
                  <a:outerShdw blurRad="38100" dist="38100" dir="2700000" algn="tl">
                    <a:srgbClr val="C0C0C0"/>
                  </a:outerShdw>
                </a:effectLst>
                <a:latin typeface="Arial" charset="0"/>
              </a:rPr>
              <a:t> </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储蓄率提高的影响 </a:t>
            </a:r>
          </a:p>
        </p:txBody>
      </p:sp>
      <p:sp>
        <p:nvSpPr>
          <p:cNvPr id="34821" name="AutoShape 11"/>
          <p:cNvSpPr>
            <a:spLocks noChangeAspect="1" noChangeArrowheads="1"/>
          </p:cNvSpPr>
          <p:nvPr/>
        </p:nvSpPr>
        <p:spPr bwMode="auto">
          <a:xfrm>
            <a:off x="971550" y="1341438"/>
            <a:ext cx="540067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2" name="Group 32"/>
          <p:cNvGrpSpPr>
            <a:grpSpLocks/>
          </p:cNvGrpSpPr>
          <p:nvPr/>
        </p:nvGrpSpPr>
        <p:grpSpPr bwMode="auto">
          <a:xfrm>
            <a:off x="900113" y="1557338"/>
            <a:ext cx="5114925" cy="4010025"/>
            <a:chOff x="771" y="1071"/>
            <a:chExt cx="3222" cy="2526"/>
          </a:xfrm>
        </p:grpSpPr>
        <p:sp>
          <p:nvSpPr>
            <p:cNvPr id="34825" name="Text Box 19"/>
            <p:cNvSpPr txBox="1">
              <a:spLocks noChangeArrowheads="1"/>
            </p:cNvSpPr>
            <p:nvPr/>
          </p:nvSpPr>
          <p:spPr bwMode="auto">
            <a:xfrm>
              <a:off x="812" y="1071"/>
              <a:ext cx="142"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34826" name="Text Box 24"/>
            <p:cNvSpPr txBox="1">
              <a:spLocks noChangeArrowheads="1"/>
            </p:cNvSpPr>
            <p:nvPr/>
          </p:nvSpPr>
          <p:spPr bwMode="auto">
            <a:xfrm>
              <a:off x="3149" y="1228"/>
              <a:ext cx="486"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r>
                <a:rPr lang="el-GR" altLang="zh-CN" sz="1800">
                  <a:solidFill>
                    <a:srgbClr val="006699"/>
                  </a:solidFill>
                  <a:latin typeface="Times New Roman" panose="02020603050405020304" pitchFamily="18" charset="0"/>
                </a:rPr>
                <a:t>δ</a:t>
              </a:r>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4827" name="Text Box 28"/>
            <p:cNvSpPr txBox="1">
              <a:spLocks noChangeArrowheads="1"/>
            </p:cNvSpPr>
            <p:nvPr/>
          </p:nvSpPr>
          <p:spPr bwMode="auto">
            <a:xfrm>
              <a:off x="2744" y="3339"/>
              <a:ext cx="168"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4828" name="Text Box 12"/>
            <p:cNvSpPr txBox="1">
              <a:spLocks noChangeArrowheads="1"/>
            </p:cNvSpPr>
            <p:nvPr/>
          </p:nvSpPr>
          <p:spPr bwMode="auto">
            <a:xfrm>
              <a:off x="2623" y="1473"/>
              <a:ext cx="22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4829" name="Text Box 13"/>
            <p:cNvSpPr txBox="1">
              <a:spLocks noChangeArrowheads="1"/>
            </p:cNvSpPr>
            <p:nvPr/>
          </p:nvSpPr>
          <p:spPr bwMode="auto">
            <a:xfrm>
              <a:off x="1964" y="2108"/>
              <a:ext cx="227"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4830" name="Text Box 14"/>
            <p:cNvSpPr txBox="1">
              <a:spLocks noChangeArrowheads="1"/>
            </p:cNvSpPr>
            <p:nvPr/>
          </p:nvSpPr>
          <p:spPr bwMode="auto">
            <a:xfrm>
              <a:off x="2017" y="3351"/>
              <a:ext cx="270"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25000">
                  <a:solidFill>
                    <a:srgbClr val="006699"/>
                  </a:solidFill>
                  <a:latin typeface="Times New Roman" panose="02020603050405020304" pitchFamily="18" charset="0"/>
                </a:rPr>
                <a:t>0</a:t>
              </a:r>
              <a:endParaRPr lang="en-US" altLang="zh-CN" sz="1800">
                <a:solidFill>
                  <a:srgbClr val="006699"/>
                </a:solidFill>
              </a:endParaRPr>
            </a:p>
          </p:txBody>
        </p:sp>
        <p:sp>
          <p:nvSpPr>
            <p:cNvPr id="34831" name="Line 15"/>
            <p:cNvSpPr>
              <a:spLocks noChangeShapeType="1"/>
            </p:cNvSpPr>
            <p:nvPr/>
          </p:nvSpPr>
          <p:spPr bwMode="auto">
            <a:xfrm>
              <a:off x="930" y="3341"/>
              <a:ext cx="2862"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Line 16"/>
            <p:cNvSpPr>
              <a:spLocks noChangeShapeType="1"/>
            </p:cNvSpPr>
            <p:nvPr/>
          </p:nvSpPr>
          <p:spPr bwMode="auto">
            <a:xfrm flipV="1">
              <a:off x="930" y="1130"/>
              <a:ext cx="1" cy="2211"/>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Arc 17"/>
            <p:cNvSpPr>
              <a:spLocks/>
            </p:cNvSpPr>
            <p:nvPr/>
          </p:nvSpPr>
          <p:spPr bwMode="auto">
            <a:xfrm flipH="1">
              <a:off x="930" y="1622"/>
              <a:ext cx="2306" cy="17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Text Box 18"/>
            <p:cNvSpPr txBox="1">
              <a:spLocks noChangeArrowheads="1"/>
            </p:cNvSpPr>
            <p:nvPr/>
          </p:nvSpPr>
          <p:spPr bwMode="auto">
            <a:xfrm>
              <a:off x="3851" y="3245"/>
              <a:ext cx="142"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4835" name="Text Box 20"/>
            <p:cNvSpPr txBox="1">
              <a:spLocks noChangeArrowheads="1"/>
            </p:cNvSpPr>
            <p:nvPr/>
          </p:nvSpPr>
          <p:spPr bwMode="auto">
            <a:xfrm>
              <a:off x="771" y="3218"/>
              <a:ext cx="142" cy="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34836" name="Arc 21"/>
            <p:cNvSpPr>
              <a:spLocks/>
            </p:cNvSpPr>
            <p:nvPr/>
          </p:nvSpPr>
          <p:spPr bwMode="auto">
            <a:xfrm flipH="1">
              <a:off x="930" y="2068"/>
              <a:ext cx="2672" cy="1371"/>
            </a:xfrm>
            <a:custGeom>
              <a:avLst/>
              <a:gdLst>
                <a:gd name="T0" fmla="*/ 0 w 21531"/>
                <a:gd name="T1" fmla="*/ 0 h 21380"/>
                <a:gd name="T2" fmla="*/ 0 w 21531"/>
                <a:gd name="T3" fmla="*/ 0 h 21380"/>
                <a:gd name="T4" fmla="*/ 0 w 21531"/>
                <a:gd name="T5" fmla="*/ 0 h 21380"/>
                <a:gd name="T6" fmla="*/ 0 60000 65536"/>
                <a:gd name="T7" fmla="*/ 0 60000 65536"/>
                <a:gd name="T8" fmla="*/ 0 60000 65536"/>
                <a:gd name="T9" fmla="*/ 0 w 21531"/>
                <a:gd name="T10" fmla="*/ 0 h 21380"/>
                <a:gd name="T11" fmla="*/ 21531 w 21531"/>
                <a:gd name="T12" fmla="*/ 21380 h 21380"/>
              </a:gdLst>
              <a:ahLst/>
              <a:cxnLst>
                <a:cxn ang="T6">
                  <a:pos x="T0" y="T1"/>
                </a:cxn>
                <a:cxn ang="T7">
                  <a:pos x="T2" y="T3"/>
                </a:cxn>
                <a:cxn ang="T8">
                  <a:pos x="T4" y="T5"/>
                </a:cxn>
              </a:cxnLst>
              <a:rect l="T9" t="T10" r="T11" b="T12"/>
              <a:pathLst>
                <a:path w="21531" h="21380" fill="none" extrusionOk="0">
                  <a:moveTo>
                    <a:pt x="3073" y="-1"/>
                  </a:moveTo>
                  <a:cubicBezTo>
                    <a:pt x="13062" y="1435"/>
                    <a:pt x="20726" y="9597"/>
                    <a:pt x="21531" y="19657"/>
                  </a:cubicBezTo>
                </a:path>
                <a:path w="21531" h="21380" stroke="0" extrusionOk="0">
                  <a:moveTo>
                    <a:pt x="3073" y="-1"/>
                  </a:moveTo>
                  <a:cubicBezTo>
                    <a:pt x="13062" y="1435"/>
                    <a:pt x="20726" y="9597"/>
                    <a:pt x="21531" y="19657"/>
                  </a:cubicBezTo>
                  <a:lnTo>
                    <a:pt x="0" y="21380"/>
                  </a:lnTo>
                  <a:lnTo>
                    <a:pt x="3073" y="-1"/>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7" name="Text Box 22"/>
            <p:cNvSpPr txBox="1">
              <a:spLocks noChangeArrowheads="1"/>
            </p:cNvSpPr>
            <p:nvPr/>
          </p:nvSpPr>
          <p:spPr bwMode="auto">
            <a:xfrm>
              <a:off x="3281" y="1972"/>
              <a:ext cx="486"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sp>
          <p:nvSpPr>
            <p:cNvPr id="34838" name="Line 23"/>
            <p:cNvSpPr>
              <a:spLocks noChangeShapeType="1"/>
            </p:cNvSpPr>
            <p:nvPr/>
          </p:nvSpPr>
          <p:spPr bwMode="auto">
            <a:xfrm flipV="1">
              <a:off x="930" y="1380"/>
              <a:ext cx="2146" cy="1966"/>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25"/>
            <p:cNvSpPr>
              <a:spLocks noChangeShapeType="1"/>
            </p:cNvSpPr>
            <p:nvPr/>
          </p:nvSpPr>
          <p:spPr bwMode="auto">
            <a:xfrm>
              <a:off x="2066" y="2306"/>
              <a:ext cx="1" cy="1018"/>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6"/>
            <p:cNvSpPr>
              <a:spLocks noChangeShapeType="1"/>
            </p:cNvSpPr>
            <p:nvPr/>
          </p:nvSpPr>
          <p:spPr bwMode="auto">
            <a:xfrm>
              <a:off x="2758" y="1683"/>
              <a:ext cx="1" cy="1643"/>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Text Box 27"/>
            <p:cNvSpPr txBox="1">
              <a:spLocks noChangeArrowheads="1"/>
            </p:cNvSpPr>
            <p:nvPr/>
          </p:nvSpPr>
          <p:spPr bwMode="auto">
            <a:xfrm>
              <a:off x="3270" y="1536"/>
              <a:ext cx="485"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grpSp>
      <p:sp>
        <p:nvSpPr>
          <p:cNvPr id="568350" name="Comment 30">
            <a:hlinkClick r:id="rId2"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a:solidFill>
                  <a:srgbClr val="336699"/>
                </a:solidFill>
                <a:latin typeface="微软雅黑" pitchFamily="34" charset="-122"/>
                <a:ea typeface="微软雅黑" pitchFamily="34" charset="-122"/>
              </a:rPr>
              <a:t>1. </a:t>
            </a:r>
            <a:r>
              <a:rPr lang="zh-CN" altLang="en-US" sz="2600">
                <a:solidFill>
                  <a:srgbClr val="336699"/>
                </a:solidFill>
                <a:latin typeface="微软雅黑" pitchFamily="34" charset="-122"/>
                <a:ea typeface="微软雅黑" pitchFamily="34" charset="-122"/>
              </a:rPr>
              <a:t>储蓄率对稳态的影响 </a:t>
            </a:r>
          </a:p>
        </p:txBody>
      </p:sp>
      <p:sp>
        <p:nvSpPr>
          <p:cNvPr id="568351" name="AutoShape 31"/>
          <p:cNvSpPr>
            <a:spLocks noChangeArrowheads="1"/>
          </p:cNvSpPr>
          <p:nvPr/>
        </p:nvSpPr>
        <p:spPr bwMode="auto">
          <a:xfrm>
            <a:off x="6156325" y="1484313"/>
            <a:ext cx="2592388" cy="3960812"/>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a:solidFill>
                  <a:srgbClr val="800000"/>
                </a:solidFill>
                <a:effectLst>
                  <a:outerShdw blurRad="38100" dist="38100" dir="2700000" algn="tl">
                    <a:srgbClr val="C0C0C0"/>
                  </a:outerShdw>
                </a:effectLst>
                <a:latin typeface="楷体_GB2312" pitchFamily="49" charset="-122"/>
                <a:ea typeface="楷体_GB2312" pitchFamily="49" charset="-122"/>
              </a:rPr>
              <a:t>储蓄率是决定稳定状态的人均资本和人均产出水平的关键因素！</a:t>
            </a:r>
            <a:r>
              <a:rPr kumimoji="1" lang="zh-CN" altLang="en-US" sz="2000">
                <a:effectLst>
                  <a:outerShdw blurRad="38100" dist="38100" dir="2700000" algn="tl">
                    <a:srgbClr val="C0C0C0"/>
                  </a:outerShdw>
                </a:effectLst>
                <a:latin typeface="楷体_GB2312" pitchFamily="49" charset="-122"/>
                <a:ea typeface="楷体_GB2312" pitchFamily="49" charset="-122"/>
              </a:rPr>
              <a:t>如果储蓄率比较高，在长期中经济会有较高的人均资本水平和较高的人均产出水平。如果储蓄率比较低，则经济会有较小的人均资本和较低的人均产出水平。 </a:t>
            </a:r>
          </a:p>
        </p:txBody>
      </p:sp>
    </p:spTree>
    <p:extLst>
      <p:ext uri="{BB962C8B-B14F-4D97-AF65-F5344CB8AC3E}">
        <p14:creationId xmlns:p14="http://schemas.microsoft.com/office/powerpoint/2010/main" val="405024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50"/>
                                        </p:tgtEl>
                                        <p:attrNameLst>
                                          <p:attrName>style.visibility</p:attrName>
                                        </p:attrNameLst>
                                      </p:cBhvr>
                                      <p:to>
                                        <p:strVal val="visible"/>
                                      </p:to>
                                    </p:set>
                                    <p:animEffect transition="in" filter="blinds(horizontal)">
                                      <p:cBhvr>
                                        <p:cTn id="7" dur="500"/>
                                        <p:tgtEl>
                                          <p:spTgt spid="568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8329">
                                            <p:txEl>
                                              <p:pRg st="0" end="0"/>
                                            </p:txEl>
                                          </p:spTgt>
                                        </p:tgtEl>
                                        <p:attrNameLst>
                                          <p:attrName>style.visibility</p:attrName>
                                        </p:attrNameLst>
                                      </p:cBhvr>
                                      <p:to>
                                        <p:strVal val="visible"/>
                                      </p:to>
                                    </p:set>
                                    <p:animEffect transition="in" filter="wipe(up)">
                                      <p:cBhvr>
                                        <p:cTn id="12" dur="500"/>
                                        <p:tgtEl>
                                          <p:spTgt spid="5683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51"/>
                                        </p:tgtEl>
                                        <p:attrNameLst>
                                          <p:attrName>style.visibility</p:attrName>
                                        </p:attrNameLst>
                                      </p:cBhvr>
                                      <p:to>
                                        <p:strVal val="visible"/>
                                      </p:to>
                                    </p:set>
                                    <p:animEffect transition="in" filter="blinds(horizontal)">
                                      <p:cBhvr>
                                        <p:cTn id="22" dur="500"/>
                                        <p:tgtEl>
                                          <p:spTgt spid="568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9" grpId="0" build="p" autoUpdateAnimBg="0"/>
      <p:bldP spid="568350" grpId="0"/>
      <p:bldP spid="56835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F46460C-488D-4BA2-BDDB-60A054431201}" type="slidenum">
              <a:rPr lang="en-GB" altLang="zh-CN" sz="1200" b="0">
                <a:solidFill>
                  <a:schemeClr val="bg1"/>
                </a:solidFill>
              </a:rPr>
              <a:pPr/>
              <a:t>13</a:t>
            </a:fld>
            <a:endParaRPr lang="en-GB" altLang="zh-CN" sz="1200" b="0">
              <a:solidFill>
                <a:schemeClr val="bg1"/>
              </a:solidFill>
            </a:endParaRPr>
          </a:p>
        </p:txBody>
      </p:sp>
      <p:sp>
        <p:nvSpPr>
          <p:cNvPr id="580610" name="Rectangle 2"/>
          <p:cNvSpPr>
            <a:spLocks noChangeArrowheads="1"/>
          </p:cNvSpPr>
          <p:nvPr/>
        </p:nvSpPr>
        <p:spPr bwMode="auto">
          <a:xfrm>
            <a:off x="827584" y="1052736"/>
            <a:ext cx="7273925" cy="4143375"/>
          </a:xfrm>
          <a:prstGeom prst="rect">
            <a:avLst/>
          </a:prstGeom>
          <a:noFill/>
          <a:ln w="9525">
            <a:noFill/>
            <a:miter lim="800000"/>
            <a:headEnd/>
            <a:tailEnd/>
          </a:ln>
          <a:effectLst/>
        </p:spPr>
        <p:txBody>
          <a:bodyPr/>
          <a:lstStyle/>
          <a:p>
            <a:pPr marL="342900" indent="-342900" algn="just">
              <a:spcBef>
                <a:spcPct val="35000"/>
              </a:spcBef>
              <a:buClr>
                <a:srgbClr val="FF6600"/>
              </a:buClr>
              <a:buSzPct val="120000"/>
              <a:buFont typeface="Wingdings" pitchFamily="2" charset="2"/>
              <a:buChar char="§"/>
              <a:defRPr/>
            </a:pPr>
            <a:r>
              <a:rPr kumimoji="1" lang="zh-CN" altLang="en-US" sz="2800" dirty="0">
                <a:solidFill>
                  <a:srgbClr val="C00000"/>
                </a:solidFill>
                <a:effectLst>
                  <a:outerShdw blurRad="38100" dist="38100" dir="2700000" algn="tl">
                    <a:srgbClr val="C0C0C0"/>
                  </a:outerShdw>
                </a:effectLst>
                <a:latin typeface="宋体" pitchFamily="2" charset="-122"/>
                <a:cs typeface="Times New Roman" pitchFamily="18" charset="0"/>
              </a:rPr>
              <a:t>储蓄率对经济增长的含义：</a:t>
            </a:r>
            <a:endParaRPr kumimoji="1" lang="en-US" altLang="zh-CN" sz="2800" dirty="0">
              <a:solidFill>
                <a:srgbClr val="C00000"/>
              </a:solidFill>
              <a:effectLst>
                <a:outerShdw blurRad="38100" dist="38100" dir="2700000" algn="tl">
                  <a:srgbClr val="C0C0C0"/>
                </a:outerShdw>
              </a:effectLst>
              <a:latin typeface="宋体" pitchFamily="2" charset="-122"/>
              <a:cs typeface="Times New Roman" pitchFamily="18" charset="0"/>
            </a:endParaRPr>
          </a:p>
          <a:p>
            <a:pPr marL="720725" lvl="1" indent="-365125" algn="just">
              <a:spcBef>
                <a:spcPts val="1200"/>
              </a:spcBef>
              <a:buClr>
                <a:srgbClr val="FF6600"/>
              </a:buClr>
              <a:buSzPct val="80000"/>
              <a:buFont typeface="Wingdings" pitchFamily="2" charset="2"/>
              <a:buChar char="l"/>
              <a:defRPr/>
            </a:pPr>
            <a:r>
              <a:rPr kumimoji="1" lang="zh-CN" altLang="en-US" sz="2400" dirty="0">
                <a:solidFill>
                  <a:srgbClr val="009900"/>
                </a:solidFill>
                <a:effectLst>
                  <a:outerShdw blurRad="38100" dist="38100" dir="2700000" algn="tl">
                    <a:srgbClr val="C0C0C0"/>
                  </a:outerShdw>
                </a:effectLst>
                <a:latin typeface="宋体" pitchFamily="2" charset="-122"/>
                <a:cs typeface="Times New Roman" pitchFamily="18" charset="0"/>
              </a:rPr>
              <a:t>较高的储蓄率意味着较高的稳定状态。</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因此，如果当前人均资本水平较低，意味着可能与稳定状态存在较大的差距，经济增长有较大的空间和速度。</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20725" lvl="1" indent="-365125" algn="just">
              <a:spcBef>
                <a:spcPts val="1200"/>
              </a:spcBef>
              <a:buClr>
                <a:srgbClr val="FF6600"/>
              </a:buClr>
              <a:buSzPct val="80000"/>
              <a:buFont typeface="Wingdings" pitchFamily="2" charset="2"/>
              <a:buChar char="l"/>
              <a:defRPr/>
            </a:pPr>
            <a:r>
              <a:rPr kumimoji="1" lang="zh-CN" altLang="en-US" sz="2400" dirty="0">
                <a:solidFill>
                  <a:srgbClr val="009900"/>
                </a:solidFill>
                <a:effectLst>
                  <a:outerShdw blurRad="38100" dist="38100" dir="2700000" algn="tl">
                    <a:srgbClr val="C0C0C0"/>
                  </a:outerShdw>
                </a:effectLst>
                <a:latin typeface="宋体" pitchFamily="2" charset="-122"/>
                <a:cs typeface="Times New Roman" pitchFamily="18" charset="0"/>
              </a:rPr>
              <a:t>较高的储蓄率导致较快的增长仅仅是暂时的。</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因为长期中只要经济达到它的稳态，它就不会继续增长</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（较高的储蓄率会保持较大的人均资本量和较高的人均产出水平，但无法保持较高的增长率，甚至无法保持增长）。 </a:t>
            </a:r>
          </a:p>
        </p:txBody>
      </p:sp>
    </p:spTree>
    <p:extLst>
      <p:ext uri="{BB962C8B-B14F-4D97-AF65-F5344CB8AC3E}">
        <p14:creationId xmlns:p14="http://schemas.microsoft.com/office/powerpoint/2010/main" val="295671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10">
                                            <p:txEl>
                                              <p:pRg st="0" end="0"/>
                                            </p:txEl>
                                          </p:spTgt>
                                        </p:tgtEl>
                                        <p:attrNameLst>
                                          <p:attrName>style.visibility</p:attrName>
                                        </p:attrNameLst>
                                      </p:cBhvr>
                                      <p:to>
                                        <p:strVal val="visible"/>
                                      </p:to>
                                    </p:set>
                                    <p:animEffect transition="in" filter="blinds(horizontal)">
                                      <p:cBhvr>
                                        <p:cTn id="7" dur="500"/>
                                        <p:tgtEl>
                                          <p:spTgt spid="580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10">
                                            <p:txEl>
                                              <p:pRg st="1" end="1"/>
                                            </p:txEl>
                                          </p:spTgt>
                                        </p:tgtEl>
                                        <p:attrNameLst>
                                          <p:attrName>style.visibility</p:attrName>
                                        </p:attrNameLst>
                                      </p:cBhvr>
                                      <p:to>
                                        <p:strVal val="visible"/>
                                      </p:to>
                                    </p:set>
                                    <p:animEffect transition="in" filter="blinds(horizontal)">
                                      <p:cBhvr>
                                        <p:cTn id="12" dur="500"/>
                                        <p:tgtEl>
                                          <p:spTgt spid="5806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0610">
                                            <p:txEl>
                                              <p:pRg st="2" end="2"/>
                                            </p:txEl>
                                          </p:spTgt>
                                        </p:tgtEl>
                                        <p:attrNameLst>
                                          <p:attrName>style.visibility</p:attrName>
                                        </p:attrNameLst>
                                      </p:cBhvr>
                                      <p:to>
                                        <p:strVal val="visible"/>
                                      </p:to>
                                    </p:set>
                                    <p:animEffect transition="in" filter="blinds(horizontal)">
                                      <p:cBhvr>
                                        <p:cTn id="17" dur="500"/>
                                        <p:tgtEl>
                                          <p:spTgt spid="5806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0BE0059-5CDD-466A-8482-2FE8165B7066}" type="slidenum">
              <a:rPr lang="en-GB" altLang="zh-CN" sz="1200" b="0">
                <a:solidFill>
                  <a:schemeClr val="bg1"/>
                </a:solidFill>
              </a:rPr>
              <a:pPr/>
              <a:t>14</a:t>
            </a:fld>
            <a:endParaRPr lang="en-GB" altLang="zh-CN" sz="1200" b="0">
              <a:solidFill>
                <a:schemeClr val="bg1"/>
              </a:solidFill>
            </a:endParaRPr>
          </a:p>
        </p:txBody>
      </p:sp>
      <p:sp>
        <p:nvSpPr>
          <p:cNvPr id="36867" name="Rectangle 3"/>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69349" name="Rectangle 5"/>
          <p:cNvSpPr>
            <a:spLocks noChangeArrowheads="1"/>
          </p:cNvSpPr>
          <p:nvPr/>
        </p:nvSpPr>
        <p:spPr bwMode="auto">
          <a:xfrm>
            <a:off x="1835150" y="5662613"/>
            <a:ext cx="3382963" cy="358775"/>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en-US" altLang="zh-CN" sz="2000">
                <a:effectLst>
                  <a:outerShdw blurRad="38100" dist="38100" dir="2700000" algn="tl">
                    <a:srgbClr val="C0C0C0"/>
                  </a:outerShdw>
                </a:effectLst>
                <a:latin typeface="Arial" charset="0"/>
              </a:rPr>
              <a:t> </a:t>
            </a: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人口增长的影响 </a:t>
            </a:r>
          </a:p>
        </p:txBody>
      </p:sp>
      <p:grpSp>
        <p:nvGrpSpPr>
          <p:cNvPr id="2" name="Group 44"/>
          <p:cNvGrpSpPr>
            <a:grpSpLocks/>
          </p:cNvGrpSpPr>
          <p:nvPr/>
        </p:nvGrpSpPr>
        <p:grpSpPr bwMode="auto">
          <a:xfrm>
            <a:off x="1116013" y="1484313"/>
            <a:ext cx="5273675" cy="4249737"/>
            <a:chOff x="1419" y="935"/>
            <a:chExt cx="3466" cy="2677"/>
          </a:xfrm>
        </p:grpSpPr>
        <p:sp>
          <p:nvSpPr>
            <p:cNvPr id="36872" name="Text Box 43"/>
            <p:cNvSpPr txBox="1">
              <a:spLocks noChangeArrowheads="1"/>
            </p:cNvSpPr>
            <p:nvPr/>
          </p:nvSpPr>
          <p:spPr bwMode="auto">
            <a:xfrm>
              <a:off x="3283" y="1045"/>
              <a:ext cx="59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r>
                <a:rPr lang="el-GR" altLang="zh-CN" sz="1800">
                  <a:solidFill>
                    <a:srgbClr val="006699"/>
                  </a:solidFill>
                  <a:latin typeface="Times New Roman" panose="02020603050405020304" pitchFamily="18" charset="0"/>
                </a:rPr>
                <a:t>δ</a:t>
              </a:r>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73" name="Text Box 27"/>
            <p:cNvSpPr txBox="1">
              <a:spLocks noChangeArrowheads="1"/>
            </p:cNvSpPr>
            <p:nvPr/>
          </p:nvSpPr>
          <p:spPr bwMode="auto">
            <a:xfrm>
              <a:off x="3541" y="3352"/>
              <a:ext cx="292"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25000">
                  <a:solidFill>
                    <a:srgbClr val="006699"/>
                  </a:solidFill>
                  <a:latin typeface="Times New Roman" panose="02020603050405020304" pitchFamily="18" charset="0"/>
                </a:rPr>
                <a:t>0</a:t>
              </a:r>
              <a:endParaRPr lang="en-US" altLang="zh-CN" sz="1800">
                <a:solidFill>
                  <a:srgbClr val="006699"/>
                </a:solidFill>
              </a:endParaRPr>
            </a:p>
          </p:txBody>
        </p:sp>
        <p:sp>
          <p:nvSpPr>
            <p:cNvPr id="36874" name="Text Box 28"/>
            <p:cNvSpPr txBox="1">
              <a:spLocks noChangeArrowheads="1"/>
            </p:cNvSpPr>
            <p:nvPr/>
          </p:nvSpPr>
          <p:spPr bwMode="auto">
            <a:xfrm>
              <a:off x="2771" y="1570"/>
              <a:ext cx="245"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6875" name="Text Box 29"/>
            <p:cNvSpPr txBox="1">
              <a:spLocks noChangeArrowheads="1"/>
            </p:cNvSpPr>
            <p:nvPr/>
          </p:nvSpPr>
          <p:spPr bwMode="auto">
            <a:xfrm>
              <a:off x="3497" y="1356"/>
              <a:ext cx="245"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E</a:t>
              </a:r>
              <a:endParaRPr lang="en-US" altLang="zh-CN" sz="1800">
                <a:solidFill>
                  <a:srgbClr val="006699"/>
                </a:solidFill>
              </a:endParaRPr>
            </a:p>
          </p:txBody>
        </p:sp>
        <p:sp>
          <p:nvSpPr>
            <p:cNvPr id="36876" name="Text Box 30"/>
            <p:cNvSpPr txBox="1">
              <a:spLocks noChangeArrowheads="1"/>
            </p:cNvSpPr>
            <p:nvPr/>
          </p:nvSpPr>
          <p:spPr bwMode="auto">
            <a:xfrm>
              <a:off x="2829" y="3352"/>
              <a:ext cx="292"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77" name="Line 31"/>
            <p:cNvSpPr>
              <a:spLocks noChangeShapeType="1"/>
            </p:cNvSpPr>
            <p:nvPr/>
          </p:nvSpPr>
          <p:spPr bwMode="auto">
            <a:xfrm>
              <a:off x="1590" y="3333"/>
              <a:ext cx="3091"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32"/>
            <p:cNvSpPr>
              <a:spLocks noChangeShapeType="1"/>
            </p:cNvSpPr>
            <p:nvPr/>
          </p:nvSpPr>
          <p:spPr bwMode="auto">
            <a:xfrm flipV="1">
              <a:off x="1590" y="997"/>
              <a:ext cx="1" cy="2336"/>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Arc 33"/>
            <p:cNvSpPr>
              <a:spLocks/>
            </p:cNvSpPr>
            <p:nvPr/>
          </p:nvSpPr>
          <p:spPr bwMode="auto">
            <a:xfrm flipH="1">
              <a:off x="1599" y="1517"/>
              <a:ext cx="2490" cy="18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0" name="Text Box 34"/>
            <p:cNvSpPr txBox="1">
              <a:spLocks noChangeArrowheads="1"/>
            </p:cNvSpPr>
            <p:nvPr/>
          </p:nvSpPr>
          <p:spPr bwMode="auto">
            <a:xfrm>
              <a:off x="4731" y="3245"/>
              <a:ext cx="154"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81" name="Text Box 35"/>
            <p:cNvSpPr txBox="1">
              <a:spLocks noChangeArrowheads="1"/>
            </p:cNvSpPr>
            <p:nvPr/>
          </p:nvSpPr>
          <p:spPr bwMode="auto">
            <a:xfrm>
              <a:off x="1419" y="935"/>
              <a:ext cx="153"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36882" name="Text Box 36"/>
            <p:cNvSpPr txBox="1">
              <a:spLocks noChangeArrowheads="1"/>
            </p:cNvSpPr>
            <p:nvPr/>
          </p:nvSpPr>
          <p:spPr bwMode="auto">
            <a:xfrm>
              <a:off x="1419" y="3204"/>
              <a:ext cx="153"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36883" name="Line 37"/>
            <p:cNvSpPr>
              <a:spLocks noChangeShapeType="1"/>
            </p:cNvSpPr>
            <p:nvPr/>
          </p:nvSpPr>
          <p:spPr bwMode="auto">
            <a:xfrm flipV="1">
              <a:off x="1590" y="1262"/>
              <a:ext cx="2319" cy="2077"/>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Text Box 38"/>
            <p:cNvSpPr txBox="1">
              <a:spLocks noChangeArrowheads="1"/>
            </p:cNvSpPr>
            <p:nvPr/>
          </p:nvSpPr>
          <p:spPr bwMode="auto">
            <a:xfrm>
              <a:off x="3974" y="1099"/>
              <a:ext cx="524"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(n+</a:t>
              </a:r>
              <a:r>
                <a:rPr lang="el-GR" altLang="zh-CN" sz="1800">
                  <a:solidFill>
                    <a:srgbClr val="006699"/>
                  </a:solidFill>
                  <a:latin typeface="Times New Roman" panose="02020603050405020304" pitchFamily="18" charset="0"/>
                </a:rPr>
                <a:t>δ</a:t>
              </a:r>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36885" name="Line 39"/>
            <p:cNvSpPr>
              <a:spLocks noChangeShapeType="1"/>
            </p:cNvSpPr>
            <p:nvPr/>
          </p:nvSpPr>
          <p:spPr bwMode="auto">
            <a:xfrm>
              <a:off x="2874" y="1774"/>
              <a:ext cx="1" cy="154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40"/>
            <p:cNvSpPr>
              <a:spLocks noChangeShapeType="1"/>
            </p:cNvSpPr>
            <p:nvPr/>
          </p:nvSpPr>
          <p:spPr bwMode="auto">
            <a:xfrm>
              <a:off x="3583" y="1582"/>
              <a:ext cx="1" cy="1735"/>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Text Box 41"/>
            <p:cNvSpPr txBox="1">
              <a:spLocks noChangeArrowheads="1"/>
            </p:cNvSpPr>
            <p:nvPr/>
          </p:nvSpPr>
          <p:spPr bwMode="auto">
            <a:xfrm>
              <a:off x="4117" y="1427"/>
              <a:ext cx="524"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sf(k)</a:t>
              </a:r>
              <a:endParaRPr lang="en-US" altLang="zh-CN" sz="1800">
                <a:solidFill>
                  <a:srgbClr val="006699"/>
                </a:solidFill>
              </a:endParaRPr>
            </a:p>
          </p:txBody>
        </p:sp>
        <p:sp>
          <p:nvSpPr>
            <p:cNvPr id="36888" name="Line 42"/>
            <p:cNvSpPr>
              <a:spLocks noChangeShapeType="1"/>
            </p:cNvSpPr>
            <p:nvPr/>
          </p:nvSpPr>
          <p:spPr bwMode="auto">
            <a:xfrm flipV="1">
              <a:off x="1584" y="1248"/>
              <a:ext cx="1717" cy="2076"/>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9389" name="Comment 45">
            <a:hlinkClick r:id="rId2"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a:solidFill>
                  <a:srgbClr val="336699"/>
                </a:solidFill>
                <a:latin typeface="微软雅黑" pitchFamily="34" charset="-122"/>
                <a:ea typeface="微软雅黑" pitchFamily="34" charset="-122"/>
              </a:rPr>
              <a:t>2. </a:t>
            </a:r>
            <a:r>
              <a:rPr lang="zh-CN" altLang="en-US" sz="2600">
                <a:solidFill>
                  <a:srgbClr val="336699"/>
                </a:solidFill>
                <a:latin typeface="微软雅黑" pitchFamily="34" charset="-122"/>
                <a:ea typeface="微软雅黑" pitchFamily="34" charset="-122"/>
              </a:rPr>
              <a:t>人口增长对稳态的影响 </a:t>
            </a:r>
          </a:p>
        </p:txBody>
      </p:sp>
      <p:sp>
        <p:nvSpPr>
          <p:cNvPr id="569390" name="AutoShape 46"/>
          <p:cNvSpPr>
            <a:spLocks noChangeArrowheads="1"/>
          </p:cNvSpPr>
          <p:nvPr/>
        </p:nvSpPr>
        <p:spPr bwMode="auto">
          <a:xfrm>
            <a:off x="6443663" y="1557338"/>
            <a:ext cx="2232025" cy="3455987"/>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a:solidFill>
                  <a:srgbClr val="800000"/>
                </a:solidFill>
                <a:effectLst>
                  <a:outerShdw blurRad="38100" dist="38100" dir="2700000" algn="tl">
                    <a:srgbClr val="C0C0C0"/>
                  </a:outerShdw>
                </a:effectLst>
                <a:latin typeface="楷体_GB2312" pitchFamily="49" charset="-122"/>
                <a:ea typeface="楷体_GB2312" pitchFamily="49" charset="-122"/>
              </a:rPr>
              <a:t>人口增长率是决定稳定状态的人均资本和人均产出水平的另一个关键因素！</a:t>
            </a:r>
            <a:r>
              <a:rPr kumimoji="1" lang="zh-CN" altLang="en-US" sz="2000">
                <a:effectLst>
                  <a:outerShdw blurRad="38100" dist="38100" dir="2700000" algn="tl">
                    <a:srgbClr val="C0C0C0"/>
                  </a:outerShdw>
                </a:effectLst>
                <a:latin typeface="楷体_GB2312" pitchFamily="49" charset="-122"/>
                <a:ea typeface="楷体_GB2312" pitchFamily="49" charset="-122"/>
              </a:rPr>
              <a:t>人口增长率的提高降低了人均资本的稳定状态水平，进而降低了人均产量的稳定状态水平。 </a:t>
            </a:r>
          </a:p>
        </p:txBody>
      </p:sp>
    </p:spTree>
    <p:extLst>
      <p:ext uri="{BB962C8B-B14F-4D97-AF65-F5344CB8AC3E}">
        <p14:creationId xmlns:p14="http://schemas.microsoft.com/office/powerpoint/2010/main" val="337193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89"/>
                                        </p:tgtEl>
                                        <p:attrNameLst>
                                          <p:attrName>style.visibility</p:attrName>
                                        </p:attrNameLst>
                                      </p:cBhvr>
                                      <p:to>
                                        <p:strVal val="visible"/>
                                      </p:to>
                                    </p:set>
                                    <p:animEffect transition="in" filter="blinds(horizontal)">
                                      <p:cBhvr>
                                        <p:cTn id="7" dur="500"/>
                                        <p:tgtEl>
                                          <p:spTgt spid="569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9349">
                                            <p:txEl>
                                              <p:pRg st="0" end="0"/>
                                            </p:txEl>
                                          </p:spTgt>
                                        </p:tgtEl>
                                        <p:attrNameLst>
                                          <p:attrName>style.visibility</p:attrName>
                                        </p:attrNameLst>
                                      </p:cBhvr>
                                      <p:to>
                                        <p:strVal val="visible"/>
                                      </p:to>
                                    </p:set>
                                    <p:animEffect transition="in" filter="wipe(up)">
                                      <p:cBhvr>
                                        <p:cTn id="12" dur="500"/>
                                        <p:tgtEl>
                                          <p:spTgt spid="5693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9390"/>
                                        </p:tgtEl>
                                        <p:attrNameLst>
                                          <p:attrName>style.visibility</p:attrName>
                                        </p:attrNameLst>
                                      </p:cBhvr>
                                      <p:to>
                                        <p:strVal val="visible"/>
                                      </p:to>
                                    </p:set>
                                    <p:animEffect transition="in" filter="blinds(horizontal)">
                                      <p:cBhvr>
                                        <p:cTn id="22" dur="500"/>
                                        <p:tgtEl>
                                          <p:spTgt spid="569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build="p" autoUpdateAnimBg="0"/>
      <p:bldP spid="569389" grpId="0"/>
      <p:bldP spid="56939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B3DDB250-C72B-4285-91D2-672BF5787579}" type="slidenum">
              <a:rPr lang="en-GB" altLang="zh-CN" sz="1200" b="0">
                <a:solidFill>
                  <a:schemeClr val="bg1"/>
                </a:solidFill>
              </a:rPr>
              <a:pPr/>
              <a:t>15</a:t>
            </a:fld>
            <a:endParaRPr lang="en-GB" altLang="zh-CN" sz="1200" b="0">
              <a:solidFill>
                <a:schemeClr val="bg1"/>
              </a:solidFill>
            </a:endParaRPr>
          </a:p>
        </p:txBody>
      </p:sp>
      <p:grpSp>
        <p:nvGrpSpPr>
          <p:cNvPr id="2" name="Group 35"/>
          <p:cNvGrpSpPr>
            <a:grpSpLocks/>
          </p:cNvGrpSpPr>
          <p:nvPr/>
        </p:nvGrpSpPr>
        <p:grpSpPr bwMode="auto">
          <a:xfrm>
            <a:off x="1835150" y="1771650"/>
            <a:ext cx="2714625" cy="2571750"/>
            <a:chOff x="2245" y="890"/>
            <a:chExt cx="1764" cy="1716"/>
          </a:xfrm>
        </p:grpSpPr>
        <p:sp>
          <p:nvSpPr>
            <p:cNvPr id="37895" name="Freeform 23"/>
            <p:cNvSpPr>
              <a:spLocks/>
            </p:cNvSpPr>
            <p:nvPr/>
          </p:nvSpPr>
          <p:spPr bwMode="auto">
            <a:xfrm>
              <a:off x="2245" y="890"/>
              <a:ext cx="1764" cy="1116"/>
            </a:xfrm>
            <a:custGeom>
              <a:avLst/>
              <a:gdLst>
                <a:gd name="T0" fmla="*/ 2147483647 w 1149"/>
                <a:gd name="T1" fmla="*/ 2147483647 h 719"/>
                <a:gd name="T2" fmla="*/ 2147483647 w 1149"/>
                <a:gd name="T3" fmla="*/ 2147483647 h 719"/>
                <a:gd name="T4" fmla="*/ 2147483647 w 1149"/>
                <a:gd name="T5" fmla="*/ 2147483647 h 719"/>
                <a:gd name="T6" fmla="*/ 2147483647 w 1149"/>
                <a:gd name="T7" fmla="*/ 2147483647 h 719"/>
                <a:gd name="T8" fmla="*/ 2147483647 w 1149"/>
                <a:gd name="T9" fmla="*/ 2147483647 h 719"/>
                <a:gd name="T10" fmla="*/ 2147483647 w 1149"/>
                <a:gd name="T11" fmla="*/ 2147483647 h 719"/>
                <a:gd name="T12" fmla="*/ 2147483647 w 1149"/>
                <a:gd name="T13" fmla="*/ 2147483647 h 719"/>
                <a:gd name="T14" fmla="*/ 2147483647 w 1149"/>
                <a:gd name="T15" fmla="*/ 1926789594 h 719"/>
                <a:gd name="T16" fmla="*/ 2147483647 w 1149"/>
                <a:gd name="T17" fmla="*/ 2147483647 h 719"/>
                <a:gd name="T18" fmla="*/ 2147483647 w 1149"/>
                <a:gd name="T19" fmla="*/ 2147483647 h 719"/>
                <a:gd name="T20" fmla="*/ 2147483647 w 1149"/>
                <a:gd name="T21" fmla="*/ 2147483647 h 719"/>
                <a:gd name="T22" fmla="*/ 2147483647 w 1149"/>
                <a:gd name="T23" fmla="*/ 2147483647 h 719"/>
                <a:gd name="T24" fmla="*/ 2147483647 w 1149"/>
                <a:gd name="T25" fmla="*/ 2147483647 h 719"/>
                <a:gd name="T26" fmla="*/ 2147483647 w 1149"/>
                <a:gd name="T27" fmla="*/ 2147483647 h 719"/>
                <a:gd name="T28" fmla="*/ 2147483647 w 1149"/>
                <a:gd name="T29" fmla="*/ 2147483647 h 719"/>
                <a:gd name="T30" fmla="*/ 2147483647 w 1149"/>
                <a:gd name="T31" fmla="*/ 2147483647 h 719"/>
                <a:gd name="T32" fmla="*/ 2147483647 w 1149"/>
                <a:gd name="T33" fmla="*/ 2147483647 h 719"/>
                <a:gd name="T34" fmla="*/ 2147483647 w 1149"/>
                <a:gd name="T35" fmla="*/ 2147483647 h 719"/>
                <a:gd name="T36" fmla="*/ 2147483647 w 1149"/>
                <a:gd name="T37" fmla="*/ 2147483647 h 719"/>
                <a:gd name="T38" fmla="*/ 2147483647 w 1149"/>
                <a:gd name="T39" fmla="*/ 2147483647 h 719"/>
                <a:gd name="T40" fmla="*/ 2147483647 w 1149"/>
                <a:gd name="T41" fmla="*/ 2147483647 h 719"/>
                <a:gd name="T42" fmla="*/ 2147483647 w 1149"/>
                <a:gd name="T43" fmla="*/ 2147483647 h 719"/>
                <a:gd name="T44" fmla="*/ 2147483647 w 1149"/>
                <a:gd name="T45" fmla="*/ 2147483647 h 719"/>
                <a:gd name="T46" fmla="*/ 2147483647 w 1149"/>
                <a:gd name="T47" fmla="*/ 2147483647 h 719"/>
                <a:gd name="T48" fmla="*/ 2147483647 w 1149"/>
                <a:gd name="T49" fmla="*/ 2147483647 h 719"/>
                <a:gd name="T50" fmla="*/ 2147483647 w 1149"/>
                <a:gd name="T51" fmla="*/ 2147483647 h 719"/>
                <a:gd name="T52" fmla="*/ 2147483647 w 1149"/>
                <a:gd name="T53" fmla="*/ 2147483647 h 719"/>
                <a:gd name="T54" fmla="*/ 0 w 1149"/>
                <a:gd name="T55" fmla="*/ 2147483647 h 719"/>
                <a:gd name="T56" fmla="*/ 2147483647 w 1149"/>
                <a:gd name="T57" fmla="*/ 2147483647 h 719"/>
                <a:gd name="T58" fmla="*/ 2147483647 w 1149"/>
                <a:gd name="T59" fmla="*/ 2147483647 h 719"/>
                <a:gd name="T60" fmla="*/ 2147483647 w 1149"/>
                <a:gd name="T61" fmla="*/ 2147483647 h 719"/>
                <a:gd name="T62" fmla="*/ 2147483647 w 1149"/>
                <a:gd name="T63" fmla="*/ 2147483647 h 719"/>
                <a:gd name="T64" fmla="*/ 2147483647 w 1149"/>
                <a:gd name="T65" fmla="*/ 2147483647 h 719"/>
                <a:gd name="T66" fmla="*/ 2147483647 w 1149"/>
                <a:gd name="T67" fmla="*/ 2147483647 h 719"/>
                <a:gd name="T68" fmla="*/ 2147483647 w 1149"/>
                <a:gd name="T69" fmla="*/ 2147483647 h 719"/>
                <a:gd name="T70" fmla="*/ 2147483647 w 1149"/>
                <a:gd name="T71" fmla="*/ 2147483647 h 719"/>
                <a:gd name="T72" fmla="*/ 2147483647 w 1149"/>
                <a:gd name="T73" fmla="*/ 2147483647 h 719"/>
                <a:gd name="T74" fmla="*/ 2147483647 w 1149"/>
                <a:gd name="T75" fmla="*/ 2147483647 h 719"/>
                <a:gd name="T76" fmla="*/ 2147483647 w 1149"/>
                <a:gd name="T77" fmla="*/ 2147483647 h 719"/>
                <a:gd name="T78" fmla="*/ 2147483647 w 1149"/>
                <a:gd name="T79" fmla="*/ 2147483647 h 719"/>
                <a:gd name="T80" fmla="*/ 2147483647 w 1149"/>
                <a:gd name="T81" fmla="*/ 2147483647 h 719"/>
                <a:gd name="T82" fmla="*/ 2147483647 w 1149"/>
                <a:gd name="T83" fmla="*/ 2147483647 h 719"/>
                <a:gd name="T84" fmla="*/ 2147483647 w 1149"/>
                <a:gd name="T85" fmla="*/ 2147483647 h 719"/>
                <a:gd name="T86" fmla="*/ 2147483647 w 1149"/>
                <a:gd name="T87" fmla="*/ 2147483647 h 719"/>
                <a:gd name="T88" fmla="*/ 2147483647 w 1149"/>
                <a:gd name="T89" fmla="*/ 2147483647 h 719"/>
                <a:gd name="T90" fmla="*/ 2147483647 w 1149"/>
                <a:gd name="T91" fmla="*/ 2147483647 h 719"/>
                <a:gd name="T92" fmla="*/ 2147483647 w 1149"/>
                <a:gd name="T93" fmla="*/ 2147483647 h 719"/>
                <a:gd name="T94" fmla="*/ 2147483647 w 1149"/>
                <a:gd name="T95" fmla="*/ 2147483647 h 719"/>
                <a:gd name="T96" fmla="*/ 2147483647 w 1149"/>
                <a:gd name="T97" fmla="*/ 2147483647 h 719"/>
                <a:gd name="T98" fmla="*/ 2147483647 w 1149"/>
                <a:gd name="T99" fmla="*/ 2147483647 h 719"/>
                <a:gd name="T100" fmla="*/ 2147483647 w 1149"/>
                <a:gd name="T101" fmla="*/ 2147483647 h 719"/>
                <a:gd name="T102" fmla="*/ 2147483647 w 1149"/>
                <a:gd name="T103" fmla="*/ 2147483647 h 719"/>
                <a:gd name="T104" fmla="*/ 2147483647 w 1149"/>
                <a:gd name="T105" fmla="*/ 2147483647 h 719"/>
                <a:gd name="T106" fmla="*/ 2147483647 w 1149"/>
                <a:gd name="T107" fmla="*/ 2147483647 h 719"/>
                <a:gd name="T108" fmla="*/ 2147483647 w 1149"/>
                <a:gd name="T109" fmla="*/ 2147483647 h 719"/>
                <a:gd name="T110" fmla="*/ 2147483647 w 1149"/>
                <a:gd name="T111" fmla="*/ 2147483647 h 719"/>
                <a:gd name="T112" fmla="*/ 2147483647 w 1149"/>
                <a:gd name="T113" fmla="*/ 2147483647 h 719"/>
                <a:gd name="T114" fmla="*/ 2147483647 w 1149"/>
                <a:gd name="T115" fmla="*/ 2147483647 h 719"/>
                <a:gd name="T116" fmla="*/ 2147483647 w 1149"/>
                <a:gd name="T117" fmla="*/ 2147483647 h 719"/>
                <a:gd name="T118" fmla="*/ 2147483647 w 1149"/>
                <a:gd name="T119" fmla="*/ 2147483647 h 719"/>
                <a:gd name="T120" fmla="*/ 2147483647 w 1149"/>
                <a:gd name="T121" fmla="*/ 2147483647 h 719"/>
                <a:gd name="T122" fmla="*/ 2147483647 w 1149"/>
                <a:gd name="T123" fmla="*/ 2147483647 h 7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9"/>
                <a:gd name="T187" fmla="*/ 0 h 719"/>
                <a:gd name="T188" fmla="*/ 1149 w 1149"/>
                <a:gd name="T189" fmla="*/ 719 h 7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9" h="719">
                  <a:moveTo>
                    <a:pt x="1099" y="268"/>
                  </a:moveTo>
                  <a:lnTo>
                    <a:pt x="1096" y="265"/>
                  </a:lnTo>
                  <a:lnTo>
                    <a:pt x="1093" y="262"/>
                  </a:lnTo>
                  <a:lnTo>
                    <a:pt x="1091" y="259"/>
                  </a:lnTo>
                  <a:lnTo>
                    <a:pt x="1088" y="255"/>
                  </a:lnTo>
                  <a:lnTo>
                    <a:pt x="1085" y="252"/>
                  </a:lnTo>
                  <a:lnTo>
                    <a:pt x="1083" y="247"/>
                  </a:lnTo>
                  <a:lnTo>
                    <a:pt x="1080" y="243"/>
                  </a:lnTo>
                  <a:lnTo>
                    <a:pt x="1077" y="238"/>
                  </a:lnTo>
                  <a:lnTo>
                    <a:pt x="1075" y="233"/>
                  </a:lnTo>
                  <a:lnTo>
                    <a:pt x="1072" y="228"/>
                  </a:lnTo>
                  <a:lnTo>
                    <a:pt x="1069" y="222"/>
                  </a:lnTo>
                  <a:lnTo>
                    <a:pt x="1066" y="216"/>
                  </a:lnTo>
                  <a:lnTo>
                    <a:pt x="1064" y="209"/>
                  </a:lnTo>
                  <a:lnTo>
                    <a:pt x="1061" y="203"/>
                  </a:lnTo>
                  <a:lnTo>
                    <a:pt x="1058" y="196"/>
                  </a:lnTo>
                  <a:lnTo>
                    <a:pt x="1055" y="188"/>
                  </a:lnTo>
                  <a:lnTo>
                    <a:pt x="1052" y="181"/>
                  </a:lnTo>
                  <a:lnTo>
                    <a:pt x="1049" y="174"/>
                  </a:lnTo>
                  <a:lnTo>
                    <a:pt x="1046" y="167"/>
                  </a:lnTo>
                  <a:lnTo>
                    <a:pt x="1043" y="160"/>
                  </a:lnTo>
                  <a:lnTo>
                    <a:pt x="1040" y="154"/>
                  </a:lnTo>
                  <a:lnTo>
                    <a:pt x="1037" y="148"/>
                  </a:lnTo>
                  <a:lnTo>
                    <a:pt x="1034" y="142"/>
                  </a:lnTo>
                  <a:lnTo>
                    <a:pt x="1030" y="136"/>
                  </a:lnTo>
                  <a:lnTo>
                    <a:pt x="1027" y="130"/>
                  </a:lnTo>
                  <a:lnTo>
                    <a:pt x="1023" y="125"/>
                  </a:lnTo>
                  <a:lnTo>
                    <a:pt x="1020" y="120"/>
                  </a:lnTo>
                  <a:lnTo>
                    <a:pt x="1016" y="115"/>
                  </a:lnTo>
                  <a:lnTo>
                    <a:pt x="1012" y="110"/>
                  </a:lnTo>
                  <a:lnTo>
                    <a:pt x="1008" y="106"/>
                  </a:lnTo>
                  <a:lnTo>
                    <a:pt x="1005" y="102"/>
                  </a:lnTo>
                  <a:lnTo>
                    <a:pt x="1001" y="98"/>
                  </a:lnTo>
                  <a:lnTo>
                    <a:pt x="997" y="94"/>
                  </a:lnTo>
                  <a:lnTo>
                    <a:pt x="993" y="91"/>
                  </a:lnTo>
                  <a:lnTo>
                    <a:pt x="989" y="88"/>
                  </a:lnTo>
                  <a:lnTo>
                    <a:pt x="985" y="85"/>
                  </a:lnTo>
                  <a:lnTo>
                    <a:pt x="981" y="82"/>
                  </a:lnTo>
                  <a:lnTo>
                    <a:pt x="977" y="79"/>
                  </a:lnTo>
                  <a:lnTo>
                    <a:pt x="973" y="77"/>
                  </a:lnTo>
                  <a:lnTo>
                    <a:pt x="969" y="74"/>
                  </a:lnTo>
                  <a:lnTo>
                    <a:pt x="965" y="72"/>
                  </a:lnTo>
                  <a:lnTo>
                    <a:pt x="962" y="71"/>
                  </a:lnTo>
                  <a:lnTo>
                    <a:pt x="958" y="69"/>
                  </a:lnTo>
                  <a:lnTo>
                    <a:pt x="954" y="68"/>
                  </a:lnTo>
                  <a:lnTo>
                    <a:pt x="950" y="66"/>
                  </a:lnTo>
                  <a:lnTo>
                    <a:pt x="946" y="65"/>
                  </a:lnTo>
                  <a:lnTo>
                    <a:pt x="943" y="65"/>
                  </a:lnTo>
                  <a:lnTo>
                    <a:pt x="939" y="64"/>
                  </a:lnTo>
                  <a:lnTo>
                    <a:pt x="935" y="64"/>
                  </a:lnTo>
                  <a:lnTo>
                    <a:pt x="932" y="64"/>
                  </a:lnTo>
                  <a:lnTo>
                    <a:pt x="928" y="63"/>
                  </a:lnTo>
                  <a:lnTo>
                    <a:pt x="924" y="64"/>
                  </a:lnTo>
                  <a:lnTo>
                    <a:pt x="921" y="64"/>
                  </a:lnTo>
                  <a:lnTo>
                    <a:pt x="917" y="64"/>
                  </a:lnTo>
                  <a:lnTo>
                    <a:pt x="914" y="65"/>
                  </a:lnTo>
                  <a:lnTo>
                    <a:pt x="910" y="65"/>
                  </a:lnTo>
                  <a:lnTo>
                    <a:pt x="907" y="66"/>
                  </a:lnTo>
                  <a:lnTo>
                    <a:pt x="903" y="67"/>
                  </a:lnTo>
                  <a:lnTo>
                    <a:pt x="900" y="68"/>
                  </a:lnTo>
                  <a:lnTo>
                    <a:pt x="896" y="70"/>
                  </a:lnTo>
                  <a:lnTo>
                    <a:pt x="893" y="71"/>
                  </a:lnTo>
                  <a:lnTo>
                    <a:pt x="890" y="73"/>
                  </a:lnTo>
                  <a:lnTo>
                    <a:pt x="886" y="75"/>
                  </a:lnTo>
                  <a:lnTo>
                    <a:pt x="883" y="77"/>
                  </a:lnTo>
                  <a:lnTo>
                    <a:pt x="880" y="79"/>
                  </a:lnTo>
                  <a:lnTo>
                    <a:pt x="877" y="81"/>
                  </a:lnTo>
                  <a:lnTo>
                    <a:pt x="874" y="83"/>
                  </a:lnTo>
                  <a:lnTo>
                    <a:pt x="871" y="85"/>
                  </a:lnTo>
                  <a:lnTo>
                    <a:pt x="869" y="87"/>
                  </a:lnTo>
                  <a:lnTo>
                    <a:pt x="867" y="89"/>
                  </a:lnTo>
                  <a:lnTo>
                    <a:pt x="865" y="92"/>
                  </a:lnTo>
                  <a:lnTo>
                    <a:pt x="863" y="94"/>
                  </a:lnTo>
                  <a:lnTo>
                    <a:pt x="861" y="96"/>
                  </a:lnTo>
                  <a:lnTo>
                    <a:pt x="860" y="98"/>
                  </a:lnTo>
                  <a:lnTo>
                    <a:pt x="859" y="101"/>
                  </a:lnTo>
                  <a:lnTo>
                    <a:pt x="858" y="103"/>
                  </a:lnTo>
                  <a:lnTo>
                    <a:pt x="857" y="106"/>
                  </a:lnTo>
                  <a:lnTo>
                    <a:pt x="857" y="108"/>
                  </a:lnTo>
                  <a:lnTo>
                    <a:pt x="856" y="111"/>
                  </a:lnTo>
                  <a:lnTo>
                    <a:pt x="856" y="113"/>
                  </a:lnTo>
                  <a:lnTo>
                    <a:pt x="856" y="116"/>
                  </a:lnTo>
                  <a:lnTo>
                    <a:pt x="856" y="118"/>
                  </a:lnTo>
                  <a:lnTo>
                    <a:pt x="856" y="120"/>
                  </a:lnTo>
                  <a:lnTo>
                    <a:pt x="856" y="121"/>
                  </a:lnTo>
                  <a:lnTo>
                    <a:pt x="856" y="122"/>
                  </a:lnTo>
                  <a:lnTo>
                    <a:pt x="856" y="123"/>
                  </a:lnTo>
                  <a:lnTo>
                    <a:pt x="856" y="124"/>
                  </a:lnTo>
                  <a:lnTo>
                    <a:pt x="856" y="123"/>
                  </a:lnTo>
                  <a:lnTo>
                    <a:pt x="856" y="122"/>
                  </a:lnTo>
                  <a:lnTo>
                    <a:pt x="856" y="121"/>
                  </a:lnTo>
                  <a:lnTo>
                    <a:pt x="856" y="120"/>
                  </a:lnTo>
                  <a:lnTo>
                    <a:pt x="856" y="118"/>
                  </a:lnTo>
                  <a:lnTo>
                    <a:pt x="856" y="116"/>
                  </a:lnTo>
                  <a:lnTo>
                    <a:pt x="856" y="113"/>
                  </a:lnTo>
                  <a:lnTo>
                    <a:pt x="856" y="111"/>
                  </a:lnTo>
                  <a:lnTo>
                    <a:pt x="856" y="108"/>
                  </a:lnTo>
                  <a:lnTo>
                    <a:pt x="856" y="105"/>
                  </a:lnTo>
                  <a:lnTo>
                    <a:pt x="855" y="102"/>
                  </a:lnTo>
                  <a:lnTo>
                    <a:pt x="854" y="100"/>
                  </a:lnTo>
                  <a:lnTo>
                    <a:pt x="853" y="97"/>
                  </a:lnTo>
                  <a:lnTo>
                    <a:pt x="852" y="94"/>
                  </a:lnTo>
                  <a:lnTo>
                    <a:pt x="851" y="91"/>
                  </a:lnTo>
                  <a:lnTo>
                    <a:pt x="849" y="88"/>
                  </a:lnTo>
                  <a:lnTo>
                    <a:pt x="848" y="84"/>
                  </a:lnTo>
                  <a:lnTo>
                    <a:pt x="846" y="81"/>
                  </a:lnTo>
                  <a:lnTo>
                    <a:pt x="844" y="78"/>
                  </a:lnTo>
                  <a:lnTo>
                    <a:pt x="842" y="75"/>
                  </a:lnTo>
                  <a:lnTo>
                    <a:pt x="840" y="71"/>
                  </a:lnTo>
                  <a:lnTo>
                    <a:pt x="837" y="68"/>
                  </a:lnTo>
                  <a:lnTo>
                    <a:pt x="835" y="64"/>
                  </a:lnTo>
                  <a:lnTo>
                    <a:pt x="832" y="61"/>
                  </a:lnTo>
                  <a:lnTo>
                    <a:pt x="829" y="57"/>
                  </a:lnTo>
                  <a:lnTo>
                    <a:pt x="826" y="54"/>
                  </a:lnTo>
                  <a:lnTo>
                    <a:pt x="823" y="51"/>
                  </a:lnTo>
                  <a:lnTo>
                    <a:pt x="820" y="48"/>
                  </a:lnTo>
                  <a:lnTo>
                    <a:pt x="817" y="45"/>
                  </a:lnTo>
                  <a:lnTo>
                    <a:pt x="814" y="42"/>
                  </a:lnTo>
                  <a:lnTo>
                    <a:pt x="810" y="39"/>
                  </a:lnTo>
                  <a:lnTo>
                    <a:pt x="807" y="36"/>
                  </a:lnTo>
                  <a:lnTo>
                    <a:pt x="803" y="34"/>
                  </a:lnTo>
                  <a:lnTo>
                    <a:pt x="800" y="31"/>
                  </a:lnTo>
                  <a:lnTo>
                    <a:pt x="796" y="29"/>
                  </a:lnTo>
                  <a:lnTo>
                    <a:pt x="792" y="27"/>
                  </a:lnTo>
                  <a:lnTo>
                    <a:pt x="789" y="24"/>
                  </a:lnTo>
                  <a:lnTo>
                    <a:pt x="785" y="22"/>
                  </a:lnTo>
                  <a:lnTo>
                    <a:pt x="781" y="20"/>
                  </a:lnTo>
                  <a:lnTo>
                    <a:pt x="777" y="18"/>
                  </a:lnTo>
                  <a:lnTo>
                    <a:pt x="773" y="17"/>
                  </a:lnTo>
                  <a:lnTo>
                    <a:pt x="769" y="15"/>
                  </a:lnTo>
                  <a:lnTo>
                    <a:pt x="764" y="13"/>
                  </a:lnTo>
                  <a:lnTo>
                    <a:pt x="760" y="12"/>
                  </a:lnTo>
                  <a:lnTo>
                    <a:pt x="756" y="11"/>
                  </a:lnTo>
                  <a:lnTo>
                    <a:pt x="751" y="9"/>
                  </a:lnTo>
                  <a:lnTo>
                    <a:pt x="747" y="8"/>
                  </a:lnTo>
                  <a:lnTo>
                    <a:pt x="742" y="7"/>
                  </a:lnTo>
                  <a:lnTo>
                    <a:pt x="738" y="6"/>
                  </a:lnTo>
                  <a:lnTo>
                    <a:pt x="733" y="5"/>
                  </a:lnTo>
                  <a:lnTo>
                    <a:pt x="728" y="4"/>
                  </a:lnTo>
                  <a:lnTo>
                    <a:pt x="724" y="3"/>
                  </a:lnTo>
                  <a:lnTo>
                    <a:pt x="719" y="3"/>
                  </a:lnTo>
                  <a:lnTo>
                    <a:pt x="714" y="2"/>
                  </a:lnTo>
                  <a:lnTo>
                    <a:pt x="709" y="2"/>
                  </a:lnTo>
                  <a:lnTo>
                    <a:pt x="704" y="1"/>
                  </a:lnTo>
                  <a:lnTo>
                    <a:pt x="699" y="1"/>
                  </a:lnTo>
                  <a:lnTo>
                    <a:pt x="694" y="1"/>
                  </a:lnTo>
                  <a:lnTo>
                    <a:pt x="690" y="0"/>
                  </a:lnTo>
                  <a:lnTo>
                    <a:pt x="685" y="0"/>
                  </a:lnTo>
                  <a:lnTo>
                    <a:pt x="681" y="0"/>
                  </a:lnTo>
                  <a:lnTo>
                    <a:pt x="676" y="0"/>
                  </a:lnTo>
                  <a:lnTo>
                    <a:pt x="672" y="0"/>
                  </a:lnTo>
                  <a:lnTo>
                    <a:pt x="667" y="1"/>
                  </a:lnTo>
                  <a:lnTo>
                    <a:pt x="663" y="1"/>
                  </a:lnTo>
                  <a:lnTo>
                    <a:pt x="659" y="1"/>
                  </a:lnTo>
                  <a:lnTo>
                    <a:pt x="655" y="2"/>
                  </a:lnTo>
                  <a:lnTo>
                    <a:pt x="651" y="2"/>
                  </a:lnTo>
                  <a:lnTo>
                    <a:pt x="647" y="3"/>
                  </a:lnTo>
                  <a:lnTo>
                    <a:pt x="643" y="4"/>
                  </a:lnTo>
                  <a:lnTo>
                    <a:pt x="639" y="4"/>
                  </a:lnTo>
                  <a:lnTo>
                    <a:pt x="635" y="5"/>
                  </a:lnTo>
                  <a:lnTo>
                    <a:pt x="631" y="6"/>
                  </a:lnTo>
                  <a:lnTo>
                    <a:pt x="628" y="7"/>
                  </a:lnTo>
                  <a:lnTo>
                    <a:pt x="624" y="8"/>
                  </a:lnTo>
                  <a:lnTo>
                    <a:pt x="621" y="9"/>
                  </a:lnTo>
                  <a:lnTo>
                    <a:pt x="617" y="10"/>
                  </a:lnTo>
                  <a:lnTo>
                    <a:pt x="614" y="11"/>
                  </a:lnTo>
                  <a:lnTo>
                    <a:pt x="611" y="12"/>
                  </a:lnTo>
                  <a:lnTo>
                    <a:pt x="608" y="13"/>
                  </a:lnTo>
                  <a:lnTo>
                    <a:pt x="605" y="14"/>
                  </a:lnTo>
                  <a:lnTo>
                    <a:pt x="602" y="15"/>
                  </a:lnTo>
                  <a:lnTo>
                    <a:pt x="599" y="16"/>
                  </a:lnTo>
                  <a:lnTo>
                    <a:pt x="596" y="17"/>
                  </a:lnTo>
                  <a:lnTo>
                    <a:pt x="593" y="19"/>
                  </a:lnTo>
                  <a:lnTo>
                    <a:pt x="590" y="20"/>
                  </a:lnTo>
                  <a:lnTo>
                    <a:pt x="587" y="21"/>
                  </a:lnTo>
                  <a:lnTo>
                    <a:pt x="585" y="23"/>
                  </a:lnTo>
                  <a:lnTo>
                    <a:pt x="582" y="24"/>
                  </a:lnTo>
                  <a:lnTo>
                    <a:pt x="580" y="26"/>
                  </a:lnTo>
                  <a:lnTo>
                    <a:pt x="577" y="27"/>
                  </a:lnTo>
                  <a:lnTo>
                    <a:pt x="575" y="29"/>
                  </a:lnTo>
                  <a:lnTo>
                    <a:pt x="573" y="30"/>
                  </a:lnTo>
                  <a:lnTo>
                    <a:pt x="571" y="32"/>
                  </a:lnTo>
                  <a:lnTo>
                    <a:pt x="569" y="34"/>
                  </a:lnTo>
                  <a:lnTo>
                    <a:pt x="567" y="36"/>
                  </a:lnTo>
                  <a:lnTo>
                    <a:pt x="565" y="37"/>
                  </a:lnTo>
                  <a:lnTo>
                    <a:pt x="563" y="39"/>
                  </a:lnTo>
                  <a:lnTo>
                    <a:pt x="561" y="41"/>
                  </a:lnTo>
                  <a:lnTo>
                    <a:pt x="559" y="43"/>
                  </a:lnTo>
                  <a:lnTo>
                    <a:pt x="557" y="45"/>
                  </a:lnTo>
                  <a:lnTo>
                    <a:pt x="556" y="48"/>
                  </a:lnTo>
                  <a:lnTo>
                    <a:pt x="554" y="50"/>
                  </a:lnTo>
                  <a:lnTo>
                    <a:pt x="553" y="52"/>
                  </a:lnTo>
                  <a:lnTo>
                    <a:pt x="551" y="54"/>
                  </a:lnTo>
                  <a:lnTo>
                    <a:pt x="551" y="56"/>
                  </a:lnTo>
                  <a:lnTo>
                    <a:pt x="550" y="58"/>
                  </a:lnTo>
                  <a:lnTo>
                    <a:pt x="550" y="60"/>
                  </a:lnTo>
                  <a:lnTo>
                    <a:pt x="550" y="61"/>
                  </a:lnTo>
                  <a:lnTo>
                    <a:pt x="551" y="63"/>
                  </a:lnTo>
                  <a:lnTo>
                    <a:pt x="552" y="64"/>
                  </a:lnTo>
                  <a:lnTo>
                    <a:pt x="553" y="65"/>
                  </a:lnTo>
                  <a:lnTo>
                    <a:pt x="554" y="66"/>
                  </a:lnTo>
                  <a:lnTo>
                    <a:pt x="556" y="67"/>
                  </a:lnTo>
                  <a:lnTo>
                    <a:pt x="558" y="68"/>
                  </a:lnTo>
                  <a:lnTo>
                    <a:pt x="560" y="69"/>
                  </a:lnTo>
                  <a:lnTo>
                    <a:pt x="563" y="69"/>
                  </a:lnTo>
                  <a:lnTo>
                    <a:pt x="566" y="70"/>
                  </a:lnTo>
                  <a:lnTo>
                    <a:pt x="570" y="70"/>
                  </a:lnTo>
                  <a:lnTo>
                    <a:pt x="573" y="71"/>
                  </a:lnTo>
                  <a:lnTo>
                    <a:pt x="576" y="71"/>
                  </a:lnTo>
                  <a:lnTo>
                    <a:pt x="580" y="72"/>
                  </a:lnTo>
                  <a:lnTo>
                    <a:pt x="583" y="72"/>
                  </a:lnTo>
                  <a:lnTo>
                    <a:pt x="586" y="73"/>
                  </a:lnTo>
                  <a:lnTo>
                    <a:pt x="589" y="74"/>
                  </a:lnTo>
                  <a:lnTo>
                    <a:pt x="592" y="75"/>
                  </a:lnTo>
                  <a:lnTo>
                    <a:pt x="595" y="76"/>
                  </a:lnTo>
                  <a:lnTo>
                    <a:pt x="598" y="77"/>
                  </a:lnTo>
                  <a:lnTo>
                    <a:pt x="600" y="78"/>
                  </a:lnTo>
                  <a:lnTo>
                    <a:pt x="603" y="80"/>
                  </a:lnTo>
                  <a:lnTo>
                    <a:pt x="606" y="81"/>
                  </a:lnTo>
                  <a:lnTo>
                    <a:pt x="608" y="82"/>
                  </a:lnTo>
                  <a:lnTo>
                    <a:pt x="610" y="84"/>
                  </a:lnTo>
                  <a:lnTo>
                    <a:pt x="613" y="86"/>
                  </a:lnTo>
                  <a:lnTo>
                    <a:pt x="615" y="87"/>
                  </a:lnTo>
                  <a:lnTo>
                    <a:pt x="617" y="89"/>
                  </a:lnTo>
                  <a:lnTo>
                    <a:pt x="619" y="91"/>
                  </a:lnTo>
                  <a:lnTo>
                    <a:pt x="621" y="93"/>
                  </a:lnTo>
                  <a:lnTo>
                    <a:pt x="623" y="94"/>
                  </a:lnTo>
                  <a:lnTo>
                    <a:pt x="624" y="96"/>
                  </a:lnTo>
                  <a:lnTo>
                    <a:pt x="626" y="98"/>
                  </a:lnTo>
                  <a:lnTo>
                    <a:pt x="628" y="100"/>
                  </a:lnTo>
                  <a:lnTo>
                    <a:pt x="629" y="101"/>
                  </a:lnTo>
                  <a:lnTo>
                    <a:pt x="631" y="103"/>
                  </a:lnTo>
                  <a:lnTo>
                    <a:pt x="632" y="105"/>
                  </a:lnTo>
                  <a:lnTo>
                    <a:pt x="634" y="107"/>
                  </a:lnTo>
                  <a:lnTo>
                    <a:pt x="635" y="108"/>
                  </a:lnTo>
                  <a:lnTo>
                    <a:pt x="636" y="110"/>
                  </a:lnTo>
                  <a:lnTo>
                    <a:pt x="637" y="112"/>
                  </a:lnTo>
                  <a:lnTo>
                    <a:pt x="638" y="113"/>
                  </a:lnTo>
                  <a:lnTo>
                    <a:pt x="639" y="115"/>
                  </a:lnTo>
                  <a:lnTo>
                    <a:pt x="640" y="117"/>
                  </a:lnTo>
                  <a:lnTo>
                    <a:pt x="640" y="118"/>
                  </a:lnTo>
                  <a:lnTo>
                    <a:pt x="641" y="119"/>
                  </a:lnTo>
                  <a:lnTo>
                    <a:pt x="642" y="120"/>
                  </a:lnTo>
                  <a:lnTo>
                    <a:pt x="642" y="121"/>
                  </a:lnTo>
                  <a:lnTo>
                    <a:pt x="642" y="122"/>
                  </a:lnTo>
                  <a:lnTo>
                    <a:pt x="642" y="121"/>
                  </a:lnTo>
                  <a:lnTo>
                    <a:pt x="642" y="120"/>
                  </a:lnTo>
                  <a:lnTo>
                    <a:pt x="641" y="119"/>
                  </a:lnTo>
                  <a:lnTo>
                    <a:pt x="640" y="118"/>
                  </a:lnTo>
                  <a:lnTo>
                    <a:pt x="640" y="117"/>
                  </a:lnTo>
                  <a:lnTo>
                    <a:pt x="639" y="115"/>
                  </a:lnTo>
                  <a:lnTo>
                    <a:pt x="638" y="113"/>
                  </a:lnTo>
                  <a:lnTo>
                    <a:pt x="637" y="112"/>
                  </a:lnTo>
                  <a:lnTo>
                    <a:pt x="636" y="110"/>
                  </a:lnTo>
                  <a:lnTo>
                    <a:pt x="635" y="108"/>
                  </a:lnTo>
                  <a:lnTo>
                    <a:pt x="634" y="107"/>
                  </a:lnTo>
                  <a:lnTo>
                    <a:pt x="632" y="105"/>
                  </a:lnTo>
                  <a:lnTo>
                    <a:pt x="631" y="103"/>
                  </a:lnTo>
                  <a:lnTo>
                    <a:pt x="629" y="101"/>
                  </a:lnTo>
                  <a:lnTo>
                    <a:pt x="628" y="100"/>
                  </a:lnTo>
                  <a:lnTo>
                    <a:pt x="626" y="98"/>
                  </a:lnTo>
                  <a:lnTo>
                    <a:pt x="624" y="96"/>
                  </a:lnTo>
                  <a:lnTo>
                    <a:pt x="623" y="94"/>
                  </a:lnTo>
                  <a:lnTo>
                    <a:pt x="621" y="93"/>
                  </a:lnTo>
                  <a:lnTo>
                    <a:pt x="619" y="91"/>
                  </a:lnTo>
                  <a:lnTo>
                    <a:pt x="617" y="89"/>
                  </a:lnTo>
                  <a:lnTo>
                    <a:pt x="615" y="87"/>
                  </a:lnTo>
                  <a:lnTo>
                    <a:pt x="613" y="86"/>
                  </a:lnTo>
                  <a:lnTo>
                    <a:pt x="610" y="84"/>
                  </a:lnTo>
                  <a:lnTo>
                    <a:pt x="608" y="82"/>
                  </a:lnTo>
                  <a:lnTo>
                    <a:pt x="606" y="81"/>
                  </a:lnTo>
                  <a:lnTo>
                    <a:pt x="603" y="80"/>
                  </a:lnTo>
                  <a:lnTo>
                    <a:pt x="600" y="78"/>
                  </a:lnTo>
                  <a:lnTo>
                    <a:pt x="598" y="77"/>
                  </a:lnTo>
                  <a:lnTo>
                    <a:pt x="595" y="76"/>
                  </a:lnTo>
                  <a:lnTo>
                    <a:pt x="592" y="75"/>
                  </a:lnTo>
                  <a:lnTo>
                    <a:pt x="589" y="74"/>
                  </a:lnTo>
                  <a:lnTo>
                    <a:pt x="586" y="73"/>
                  </a:lnTo>
                  <a:lnTo>
                    <a:pt x="583" y="72"/>
                  </a:lnTo>
                  <a:lnTo>
                    <a:pt x="580" y="72"/>
                  </a:lnTo>
                  <a:lnTo>
                    <a:pt x="576" y="71"/>
                  </a:lnTo>
                  <a:lnTo>
                    <a:pt x="573" y="71"/>
                  </a:lnTo>
                  <a:lnTo>
                    <a:pt x="570" y="70"/>
                  </a:lnTo>
                  <a:lnTo>
                    <a:pt x="566" y="70"/>
                  </a:lnTo>
                  <a:lnTo>
                    <a:pt x="563" y="70"/>
                  </a:lnTo>
                  <a:lnTo>
                    <a:pt x="559" y="69"/>
                  </a:lnTo>
                  <a:lnTo>
                    <a:pt x="556" y="69"/>
                  </a:lnTo>
                  <a:lnTo>
                    <a:pt x="552" y="69"/>
                  </a:lnTo>
                  <a:lnTo>
                    <a:pt x="549" y="69"/>
                  </a:lnTo>
                  <a:lnTo>
                    <a:pt x="545" y="69"/>
                  </a:lnTo>
                  <a:lnTo>
                    <a:pt x="542" y="69"/>
                  </a:lnTo>
                  <a:lnTo>
                    <a:pt x="538" y="68"/>
                  </a:lnTo>
                  <a:lnTo>
                    <a:pt x="535" y="68"/>
                  </a:lnTo>
                  <a:lnTo>
                    <a:pt x="531" y="68"/>
                  </a:lnTo>
                  <a:lnTo>
                    <a:pt x="528" y="68"/>
                  </a:lnTo>
                  <a:lnTo>
                    <a:pt x="524" y="68"/>
                  </a:lnTo>
                  <a:lnTo>
                    <a:pt x="521" y="68"/>
                  </a:lnTo>
                  <a:lnTo>
                    <a:pt x="518" y="68"/>
                  </a:lnTo>
                  <a:lnTo>
                    <a:pt x="514" y="69"/>
                  </a:lnTo>
                  <a:lnTo>
                    <a:pt x="511" y="69"/>
                  </a:lnTo>
                  <a:lnTo>
                    <a:pt x="507" y="69"/>
                  </a:lnTo>
                  <a:lnTo>
                    <a:pt x="504" y="69"/>
                  </a:lnTo>
                  <a:lnTo>
                    <a:pt x="501" y="70"/>
                  </a:lnTo>
                  <a:lnTo>
                    <a:pt x="498" y="70"/>
                  </a:lnTo>
                  <a:lnTo>
                    <a:pt x="495" y="70"/>
                  </a:lnTo>
                  <a:lnTo>
                    <a:pt x="492" y="71"/>
                  </a:lnTo>
                  <a:lnTo>
                    <a:pt x="488" y="71"/>
                  </a:lnTo>
                  <a:lnTo>
                    <a:pt x="485" y="72"/>
                  </a:lnTo>
                  <a:lnTo>
                    <a:pt x="483" y="73"/>
                  </a:lnTo>
                  <a:lnTo>
                    <a:pt x="480" y="74"/>
                  </a:lnTo>
                  <a:lnTo>
                    <a:pt x="477" y="74"/>
                  </a:lnTo>
                  <a:lnTo>
                    <a:pt x="474" y="75"/>
                  </a:lnTo>
                  <a:lnTo>
                    <a:pt x="471" y="76"/>
                  </a:lnTo>
                  <a:lnTo>
                    <a:pt x="469" y="77"/>
                  </a:lnTo>
                  <a:lnTo>
                    <a:pt x="466" y="78"/>
                  </a:lnTo>
                  <a:lnTo>
                    <a:pt x="463" y="80"/>
                  </a:lnTo>
                  <a:lnTo>
                    <a:pt x="461" y="81"/>
                  </a:lnTo>
                  <a:lnTo>
                    <a:pt x="459" y="82"/>
                  </a:lnTo>
                  <a:lnTo>
                    <a:pt x="458" y="83"/>
                  </a:lnTo>
                  <a:lnTo>
                    <a:pt x="456" y="85"/>
                  </a:lnTo>
                  <a:lnTo>
                    <a:pt x="455" y="86"/>
                  </a:lnTo>
                  <a:lnTo>
                    <a:pt x="455" y="88"/>
                  </a:lnTo>
                  <a:lnTo>
                    <a:pt x="454" y="90"/>
                  </a:lnTo>
                  <a:lnTo>
                    <a:pt x="454" y="92"/>
                  </a:lnTo>
                  <a:lnTo>
                    <a:pt x="454" y="93"/>
                  </a:lnTo>
                  <a:lnTo>
                    <a:pt x="455" y="95"/>
                  </a:lnTo>
                  <a:lnTo>
                    <a:pt x="455" y="97"/>
                  </a:lnTo>
                  <a:lnTo>
                    <a:pt x="456" y="99"/>
                  </a:lnTo>
                  <a:lnTo>
                    <a:pt x="458" y="102"/>
                  </a:lnTo>
                  <a:lnTo>
                    <a:pt x="459" y="104"/>
                  </a:lnTo>
                  <a:lnTo>
                    <a:pt x="461" y="106"/>
                  </a:lnTo>
                  <a:lnTo>
                    <a:pt x="463" y="108"/>
                  </a:lnTo>
                  <a:lnTo>
                    <a:pt x="465" y="110"/>
                  </a:lnTo>
                  <a:lnTo>
                    <a:pt x="466" y="112"/>
                  </a:lnTo>
                  <a:lnTo>
                    <a:pt x="467" y="113"/>
                  </a:lnTo>
                  <a:lnTo>
                    <a:pt x="468" y="114"/>
                  </a:lnTo>
                  <a:lnTo>
                    <a:pt x="469" y="115"/>
                  </a:lnTo>
                  <a:lnTo>
                    <a:pt x="468" y="114"/>
                  </a:lnTo>
                  <a:lnTo>
                    <a:pt x="468" y="113"/>
                  </a:lnTo>
                  <a:lnTo>
                    <a:pt x="466" y="112"/>
                  </a:lnTo>
                  <a:lnTo>
                    <a:pt x="465" y="111"/>
                  </a:lnTo>
                  <a:lnTo>
                    <a:pt x="464" y="109"/>
                  </a:lnTo>
                  <a:lnTo>
                    <a:pt x="462" y="107"/>
                  </a:lnTo>
                  <a:lnTo>
                    <a:pt x="460" y="104"/>
                  </a:lnTo>
                  <a:lnTo>
                    <a:pt x="457" y="102"/>
                  </a:lnTo>
                  <a:lnTo>
                    <a:pt x="455" y="99"/>
                  </a:lnTo>
                  <a:lnTo>
                    <a:pt x="452" y="97"/>
                  </a:lnTo>
                  <a:lnTo>
                    <a:pt x="450" y="95"/>
                  </a:lnTo>
                  <a:lnTo>
                    <a:pt x="447" y="92"/>
                  </a:lnTo>
                  <a:lnTo>
                    <a:pt x="444" y="90"/>
                  </a:lnTo>
                  <a:lnTo>
                    <a:pt x="442" y="88"/>
                  </a:lnTo>
                  <a:lnTo>
                    <a:pt x="439" y="86"/>
                  </a:lnTo>
                  <a:lnTo>
                    <a:pt x="436" y="84"/>
                  </a:lnTo>
                  <a:lnTo>
                    <a:pt x="432" y="82"/>
                  </a:lnTo>
                  <a:lnTo>
                    <a:pt x="429" y="81"/>
                  </a:lnTo>
                  <a:lnTo>
                    <a:pt x="426" y="79"/>
                  </a:lnTo>
                  <a:lnTo>
                    <a:pt x="422" y="77"/>
                  </a:lnTo>
                  <a:lnTo>
                    <a:pt x="419" y="76"/>
                  </a:lnTo>
                  <a:lnTo>
                    <a:pt x="415" y="74"/>
                  </a:lnTo>
                  <a:lnTo>
                    <a:pt x="411" y="73"/>
                  </a:lnTo>
                  <a:lnTo>
                    <a:pt x="408" y="72"/>
                  </a:lnTo>
                  <a:lnTo>
                    <a:pt x="404" y="71"/>
                  </a:lnTo>
                  <a:lnTo>
                    <a:pt x="400" y="70"/>
                  </a:lnTo>
                  <a:lnTo>
                    <a:pt x="396" y="69"/>
                  </a:lnTo>
                  <a:lnTo>
                    <a:pt x="392" y="68"/>
                  </a:lnTo>
                  <a:lnTo>
                    <a:pt x="388" y="68"/>
                  </a:lnTo>
                  <a:lnTo>
                    <a:pt x="385" y="67"/>
                  </a:lnTo>
                  <a:lnTo>
                    <a:pt x="381" y="67"/>
                  </a:lnTo>
                  <a:lnTo>
                    <a:pt x="377" y="67"/>
                  </a:lnTo>
                  <a:lnTo>
                    <a:pt x="373" y="67"/>
                  </a:lnTo>
                  <a:lnTo>
                    <a:pt x="369" y="67"/>
                  </a:lnTo>
                  <a:lnTo>
                    <a:pt x="365" y="68"/>
                  </a:lnTo>
                  <a:lnTo>
                    <a:pt x="361" y="68"/>
                  </a:lnTo>
                  <a:lnTo>
                    <a:pt x="358" y="69"/>
                  </a:lnTo>
                  <a:lnTo>
                    <a:pt x="354" y="69"/>
                  </a:lnTo>
                  <a:lnTo>
                    <a:pt x="350" y="70"/>
                  </a:lnTo>
                  <a:lnTo>
                    <a:pt x="346" y="71"/>
                  </a:lnTo>
                  <a:lnTo>
                    <a:pt x="342" y="73"/>
                  </a:lnTo>
                  <a:lnTo>
                    <a:pt x="339" y="74"/>
                  </a:lnTo>
                  <a:lnTo>
                    <a:pt x="335" y="75"/>
                  </a:lnTo>
                  <a:lnTo>
                    <a:pt x="332" y="76"/>
                  </a:lnTo>
                  <a:lnTo>
                    <a:pt x="329" y="78"/>
                  </a:lnTo>
                  <a:lnTo>
                    <a:pt x="326" y="79"/>
                  </a:lnTo>
                  <a:lnTo>
                    <a:pt x="323" y="81"/>
                  </a:lnTo>
                  <a:lnTo>
                    <a:pt x="320" y="83"/>
                  </a:lnTo>
                  <a:lnTo>
                    <a:pt x="317" y="84"/>
                  </a:lnTo>
                  <a:lnTo>
                    <a:pt x="315" y="86"/>
                  </a:lnTo>
                  <a:lnTo>
                    <a:pt x="312" y="88"/>
                  </a:lnTo>
                  <a:lnTo>
                    <a:pt x="310" y="90"/>
                  </a:lnTo>
                  <a:lnTo>
                    <a:pt x="308" y="92"/>
                  </a:lnTo>
                  <a:lnTo>
                    <a:pt x="306" y="94"/>
                  </a:lnTo>
                  <a:lnTo>
                    <a:pt x="304" y="96"/>
                  </a:lnTo>
                  <a:lnTo>
                    <a:pt x="302" y="98"/>
                  </a:lnTo>
                  <a:lnTo>
                    <a:pt x="300" y="101"/>
                  </a:lnTo>
                  <a:lnTo>
                    <a:pt x="298" y="103"/>
                  </a:lnTo>
                  <a:lnTo>
                    <a:pt x="297" y="105"/>
                  </a:lnTo>
                  <a:lnTo>
                    <a:pt x="295" y="107"/>
                  </a:lnTo>
                  <a:lnTo>
                    <a:pt x="293" y="109"/>
                  </a:lnTo>
                  <a:lnTo>
                    <a:pt x="292" y="112"/>
                  </a:lnTo>
                  <a:lnTo>
                    <a:pt x="290" y="114"/>
                  </a:lnTo>
                  <a:lnTo>
                    <a:pt x="289" y="116"/>
                  </a:lnTo>
                  <a:lnTo>
                    <a:pt x="287" y="118"/>
                  </a:lnTo>
                  <a:lnTo>
                    <a:pt x="286" y="120"/>
                  </a:lnTo>
                  <a:lnTo>
                    <a:pt x="284" y="122"/>
                  </a:lnTo>
                  <a:lnTo>
                    <a:pt x="283" y="124"/>
                  </a:lnTo>
                  <a:lnTo>
                    <a:pt x="281" y="126"/>
                  </a:lnTo>
                  <a:lnTo>
                    <a:pt x="280" y="128"/>
                  </a:lnTo>
                  <a:lnTo>
                    <a:pt x="279" y="130"/>
                  </a:lnTo>
                  <a:lnTo>
                    <a:pt x="278" y="132"/>
                  </a:lnTo>
                  <a:lnTo>
                    <a:pt x="276" y="134"/>
                  </a:lnTo>
                  <a:lnTo>
                    <a:pt x="275" y="136"/>
                  </a:lnTo>
                  <a:lnTo>
                    <a:pt x="274" y="139"/>
                  </a:lnTo>
                  <a:lnTo>
                    <a:pt x="272" y="141"/>
                  </a:lnTo>
                  <a:lnTo>
                    <a:pt x="271" y="143"/>
                  </a:lnTo>
                  <a:lnTo>
                    <a:pt x="270" y="145"/>
                  </a:lnTo>
                  <a:lnTo>
                    <a:pt x="269" y="147"/>
                  </a:lnTo>
                  <a:lnTo>
                    <a:pt x="267" y="150"/>
                  </a:lnTo>
                  <a:lnTo>
                    <a:pt x="266" y="152"/>
                  </a:lnTo>
                  <a:lnTo>
                    <a:pt x="265" y="154"/>
                  </a:lnTo>
                  <a:lnTo>
                    <a:pt x="264" y="157"/>
                  </a:lnTo>
                  <a:lnTo>
                    <a:pt x="262" y="159"/>
                  </a:lnTo>
                  <a:lnTo>
                    <a:pt x="261" y="162"/>
                  </a:lnTo>
                  <a:lnTo>
                    <a:pt x="260" y="164"/>
                  </a:lnTo>
                  <a:lnTo>
                    <a:pt x="259" y="167"/>
                  </a:lnTo>
                  <a:lnTo>
                    <a:pt x="257" y="169"/>
                  </a:lnTo>
                  <a:lnTo>
                    <a:pt x="256" y="171"/>
                  </a:lnTo>
                  <a:lnTo>
                    <a:pt x="255" y="173"/>
                  </a:lnTo>
                  <a:lnTo>
                    <a:pt x="255" y="175"/>
                  </a:lnTo>
                  <a:lnTo>
                    <a:pt x="254" y="176"/>
                  </a:lnTo>
                  <a:lnTo>
                    <a:pt x="254" y="177"/>
                  </a:lnTo>
                  <a:lnTo>
                    <a:pt x="253" y="177"/>
                  </a:lnTo>
                  <a:lnTo>
                    <a:pt x="254" y="177"/>
                  </a:lnTo>
                  <a:lnTo>
                    <a:pt x="254" y="176"/>
                  </a:lnTo>
                  <a:lnTo>
                    <a:pt x="255" y="175"/>
                  </a:lnTo>
                  <a:lnTo>
                    <a:pt x="255" y="173"/>
                  </a:lnTo>
                  <a:lnTo>
                    <a:pt x="256" y="171"/>
                  </a:lnTo>
                  <a:lnTo>
                    <a:pt x="257" y="169"/>
                  </a:lnTo>
                  <a:lnTo>
                    <a:pt x="259" y="167"/>
                  </a:lnTo>
                  <a:lnTo>
                    <a:pt x="260" y="164"/>
                  </a:lnTo>
                  <a:lnTo>
                    <a:pt x="261" y="162"/>
                  </a:lnTo>
                  <a:lnTo>
                    <a:pt x="261" y="159"/>
                  </a:lnTo>
                  <a:lnTo>
                    <a:pt x="262" y="157"/>
                  </a:lnTo>
                  <a:lnTo>
                    <a:pt x="262" y="154"/>
                  </a:lnTo>
                  <a:lnTo>
                    <a:pt x="262" y="152"/>
                  </a:lnTo>
                  <a:lnTo>
                    <a:pt x="262" y="149"/>
                  </a:lnTo>
                  <a:lnTo>
                    <a:pt x="262" y="147"/>
                  </a:lnTo>
                  <a:lnTo>
                    <a:pt x="262" y="144"/>
                  </a:lnTo>
                  <a:lnTo>
                    <a:pt x="261" y="142"/>
                  </a:lnTo>
                  <a:lnTo>
                    <a:pt x="260" y="139"/>
                  </a:lnTo>
                  <a:lnTo>
                    <a:pt x="259" y="137"/>
                  </a:lnTo>
                  <a:lnTo>
                    <a:pt x="258" y="135"/>
                  </a:lnTo>
                  <a:lnTo>
                    <a:pt x="256" y="132"/>
                  </a:lnTo>
                  <a:lnTo>
                    <a:pt x="254" y="130"/>
                  </a:lnTo>
                  <a:lnTo>
                    <a:pt x="252" y="128"/>
                  </a:lnTo>
                  <a:lnTo>
                    <a:pt x="250" y="125"/>
                  </a:lnTo>
                  <a:lnTo>
                    <a:pt x="248" y="123"/>
                  </a:lnTo>
                  <a:lnTo>
                    <a:pt x="246" y="121"/>
                  </a:lnTo>
                  <a:lnTo>
                    <a:pt x="243" y="119"/>
                  </a:lnTo>
                  <a:lnTo>
                    <a:pt x="241" y="117"/>
                  </a:lnTo>
                  <a:lnTo>
                    <a:pt x="238" y="115"/>
                  </a:lnTo>
                  <a:lnTo>
                    <a:pt x="236" y="113"/>
                  </a:lnTo>
                  <a:lnTo>
                    <a:pt x="233" y="112"/>
                  </a:lnTo>
                  <a:lnTo>
                    <a:pt x="230" y="110"/>
                  </a:lnTo>
                  <a:lnTo>
                    <a:pt x="227" y="109"/>
                  </a:lnTo>
                  <a:lnTo>
                    <a:pt x="224" y="107"/>
                  </a:lnTo>
                  <a:lnTo>
                    <a:pt x="221" y="106"/>
                  </a:lnTo>
                  <a:lnTo>
                    <a:pt x="217" y="105"/>
                  </a:lnTo>
                  <a:lnTo>
                    <a:pt x="214" y="104"/>
                  </a:lnTo>
                  <a:lnTo>
                    <a:pt x="211" y="103"/>
                  </a:lnTo>
                  <a:lnTo>
                    <a:pt x="207" y="102"/>
                  </a:lnTo>
                  <a:lnTo>
                    <a:pt x="204" y="101"/>
                  </a:lnTo>
                  <a:lnTo>
                    <a:pt x="200" y="100"/>
                  </a:lnTo>
                  <a:lnTo>
                    <a:pt x="196" y="99"/>
                  </a:lnTo>
                  <a:lnTo>
                    <a:pt x="193" y="99"/>
                  </a:lnTo>
                  <a:lnTo>
                    <a:pt x="189" y="99"/>
                  </a:lnTo>
                  <a:lnTo>
                    <a:pt x="185" y="98"/>
                  </a:lnTo>
                  <a:lnTo>
                    <a:pt x="181" y="98"/>
                  </a:lnTo>
                  <a:lnTo>
                    <a:pt x="178" y="98"/>
                  </a:lnTo>
                  <a:lnTo>
                    <a:pt x="174" y="98"/>
                  </a:lnTo>
                  <a:lnTo>
                    <a:pt x="170" y="98"/>
                  </a:lnTo>
                  <a:lnTo>
                    <a:pt x="166" y="99"/>
                  </a:lnTo>
                  <a:lnTo>
                    <a:pt x="163" y="99"/>
                  </a:lnTo>
                  <a:lnTo>
                    <a:pt x="159" y="99"/>
                  </a:lnTo>
                  <a:lnTo>
                    <a:pt x="155" y="100"/>
                  </a:lnTo>
                  <a:lnTo>
                    <a:pt x="151" y="101"/>
                  </a:lnTo>
                  <a:lnTo>
                    <a:pt x="147" y="102"/>
                  </a:lnTo>
                  <a:lnTo>
                    <a:pt x="143" y="103"/>
                  </a:lnTo>
                  <a:lnTo>
                    <a:pt x="139" y="103"/>
                  </a:lnTo>
                  <a:lnTo>
                    <a:pt x="136" y="104"/>
                  </a:lnTo>
                  <a:lnTo>
                    <a:pt x="132" y="105"/>
                  </a:lnTo>
                  <a:lnTo>
                    <a:pt x="128" y="107"/>
                  </a:lnTo>
                  <a:lnTo>
                    <a:pt x="125" y="108"/>
                  </a:lnTo>
                  <a:lnTo>
                    <a:pt x="121" y="109"/>
                  </a:lnTo>
                  <a:lnTo>
                    <a:pt x="118" y="110"/>
                  </a:lnTo>
                  <a:lnTo>
                    <a:pt x="114" y="111"/>
                  </a:lnTo>
                  <a:lnTo>
                    <a:pt x="111" y="112"/>
                  </a:lnTo>
                  <a:lnTo>
                    <a:pt x="108" y="114"/>
                  </a:lnTo>
                  <a:lnTo>
                    <a:pt x="104" y="115"/>
                  </a:lnTo>
                  <a:lnTo>
                    <a:pt x="101" y="116"/>
                  </a:lnTo>
                  <a:lnTo>
                    <a:pt x="98" y="118"/>
                  </a:lnTo>
                  <a:lnTo>
                    <a:pt x="95" y="119"/>
                  </a:lnTo>
                  <a:lnTo>
                    <a:pt x="92" y="120"/>
                  </a:lnTo>
                  <a:lnTo>
                    <a:pt x="89" y="122"/>
                  </a:lnTo>
                  <a:lnTo>
                    <a:pt x="86" y="123"/>
                  </a:lnTo>
                  <a:lnTo>
                    <a:pt x="83" y="125"/>
                  </a:lnTo>
                  <a:lnTo>
                    <a:pt x="80" y="127"/>
                  </a:lnTo>
                  <a:lnTo>
                    <a:pt x="78" y="128"/>
                  </a:lnTo>
                  <a:lnTo>
                    <a:pt x="75" y="130"/>
                  </a:lnTo>
                  <a:lnTo>
                    <a:pt x="73" y="132"/>
                  </a:lnTo>
                  <a:lnTo>
                    <a:pt x="70" y="133"/>
                  </a:lnTo>
                  <a:lnTo>
                    <a:pt x="68" y="135"/>
                  </a:lnTo>
                  <a:lnTo>
                    <a:pt x="66" y="137"/>
                  </a:lnTo>
                  <a:lnTo>
                    <a:pt x="64" y="139"/>
                  </a:lnTo>
                  <a:lnTo>
                    <a:pt x="62" y="141"/>
                  </a:lnTo>
                  <a:lnTo>
                    <a:pt x="60" y="143"/>
                  </a:lnTo>
                  <a:lnTo>
                    <a:pt x="58" y="145"/>
                  </a:lnTo>
                  <a:lnTo>
                    <a:pt x="56" y="147"/>
                  </a:lnTo>
                  <a:lnTo>
                    <a:pt x="54" y="149"/>
                  </a:lnTo>
                  <a:lnTo>
                    <a:pt x="53" y="151"/>
                  </a:lnTo>
                  <a:lnTo>
                    <a:pt x="51" y="153"/>
                  </a:lnTo>
                  <a:lnTo>
                    <a:pt x="49" y="156"/>
                  </a:lnTo>
                  <a:lnTo>
                    <a:pt x="47" y="158"/>
                  </a:lnTo>
                  <a:lnTo>
                    <a:pt x="45" y="161"/>
                  </a:lnTo>
                  <a:lnTo>
                    <a:pt x="43" y="164"/>
                  </a:lnTo>
                  <a:lnTo>
                    <a:pt x="41" y="167"/>
                  </a:lnTo>
                  <a:lnTo>
                    <a:pt x="39" y="170"/>
                  </a:lnTo>
                  <a:lnTo>
                    <a:pt x="37" y="173"/>
                  </a:lnTo>
                  <a:lnTo>
                    <a:pt x="35" y="176"/>
                  </a:lnTo>
                  <a:lnTo>
                    <a:pt x="33" y="179"/>
                  </a:lnTo>
                  <a:lnTo>
                    <a:pt x="31" y="182"/>
                  </a:lnTo>
                  <a:lnTo>
                    <a:pt x="28" y="186"/>
                  </a:lnTo>
                  <a:lnTo>
                    <a:pt x="26" y="190"/>
                  </a:lnTo>
                  <a:lnTo>
                    <a:pt x="23" y="193"/>
                  </a:lnTo>
                  <a:lnTo>
                    <a:pt x="21" y="197"/>
                  </a:lnTo>
                  <a:lnTo>
                    <a:pt x="18" y="201"/>
                  </a:lnTo>
                  <a:lnTo>
                    <a:pt x="16" y="205"/>
                  </a:lnTo>
                  <a:lnTo>
                    <a:pt x="14" y="209"/>
                  </a:lnTo>
                  <a:lnTo>
                    <a:pt x="12" y="213"/>
                  </a:lnTo>
                  <a:lnTo>
                    <a:pt x="10" y="217"/>
                  </a:lnTo>
                  <a:lnTo>
                    <a:pt x="8" y="221"/>
                  </a:lnTo>
                  <a:lnTo>
                    <a:pt x="7" y="225"/>
                  </a:lnTo>
                  <a:lnTo>
                    <a:pt x="5" y="229"/>
                  </a:lnTo>
                  <a:lnTo>
                    <a:pt x="4" y="234"/>
                  </a:lnTo>
                  <a:lnTo>
                    <a:pt x="3" y="238"/>
                  </a:lnTo>
                  <a:lnTo>
                    <a:pt x="2" y="242"/>
                  </a:lnTo>
                  <a:lnTo>
                    <a:pt x="1" y="246"/>
                  </a:lnTo>
                  <a:lnTo>
                    <a:pt x="1" y="250"/>
                  </a:lnTo>
                  <a:lnTo>
                    <a:pt x="0" y="255"/>
                  </a:lnTo>
                  <a:lnTo>
                    <a:pt x="0" y="259"/>
                  </a:lnTo>
                  <a:lnTo>
                    <a:pt x="0" y="263"/>
                  </a:lnTo>
                  <a:lnTo>
                    <a:pt x="0" y="268"/>
                  </a:lnTo>
                  <a:lnTo>
                    <a:pt x="0" y="272"/>
                  </a:lnTo>
                  <a:lnTo>
                    <a:pt x="0" y="276"/>
                  </a:lnTo>
                  <a:lnTo>
                    <a:pt x="0" y="280"/>
                  </a:lnTo>
                  <a:lnTo>
                    <a:pt x="0" y="284"/>
                  </a:lnTo>
                  <a:lnTo>
                    <a:pt x="1" y="287"/>
                  </a:lnTo>
                  <a:lnTo>
                    <a:pt x="1" y="291"/>
                  </a:lnTo>
                  <a:lnTo>
                    <a:pt x="1" y="294"/>
                  </a:lnTo>
                  <a:lnTo>
                    <a:pt x="2" y="297"/>
                  </a:lnTo>
                  <a:lnTo>
                    <a:pt x="2" y="301"/>
                  </a:lnTo>
                  <a:lnTo>
                    <a:pt x="3" y="304"/>
                  </a:lnTo>
                  <a:lnTo>
                    <a:pt x="4" y="307"/>
                  </a:lnTo>
                  <a:lnTo>
                    <a:pt x="5" y="309"/>
                  </a:lnTo>
                  <a:lnTo>
                    <a:pt x="6" y="312"/>
                  </a:lnTo>
                  <a:lnTo>
                    <a:pt x="7" y="315"/>
                  </a:lnTo>
                  <a:lnTo>
                    <a:pt x="8" y="317"/>
                  </a:lnTo>
                  <a:lnTo>
                    <a:pt x="9" y="319"/>
                  </a:lnTo>
                  <a:lnTo>
                    <a:pt x="10" y="321"/>
                  </a:lnTo>
                  <a:lnTo>
                    <a:pt x="11" y="324"/>
                  </a:lnTo>
                  <a:lnTo>
                    <a:pt x="12" y="326"/>
                  </a:lnTo>
                  <a:lnTo>
                    <a:pt x="13" y="328"/>
                  </a:lnTo>
                  <a:lnTo>
                    <a:pt x="14" y="330"/>
                  </a:lnTo>
                  <a:lnTo>
                    <a:pt x="16" y="332"/>
                  </a:lnTo>
                  <a:lnTo>
                    <a:pt x="17" y="334"/>
                  </a:lnTo>
                  <a:lnTo>
                    <a:pt x="18" y="335"/>
                  </a:lnTo>
                  <a:lnTo>
                    <a:pt x="20" y="337"/>
                  </a:lnTo>
                  <a:lnTo>
                    <a:pt x="21" y="339"/>
                  </a:lnTo>
                  <a:lnTo>
                    <a:pt x="22" y="341"/>
                  </a:lnTo>
                  <a:lnTo>
                    <a:pt x="24" y="342"/>
                  </a:lnTo>
                  <a:lnTo>
                    <a:pt x="25" y="344"/>
                  </a:lnTo>
                  <a:lnTo>
                    <a:pt x="26" y="345"/>
                  </a:lnTo>
                  <a:lnTo>
                    <a:pt x="28" y="346"/>
                  </a:lnTo>
                  <a:lnTo>
                    <a:pt x="29" y="348"/>
                  </a:lnTo>
                  <a:lnTo>
                    <a:pt x="31" y="349"/>
                  </a:lnTo>
                  <a:lnTo>
                    <a:pt x="32" y="349"/>
                  </a:lnTo>
                  <a:lnTo>
                    <a:pt x="34" y="350"/>
                  </a:lnTo>
                  <a:lnTo>
                    <a:pt x="36" y="350"/>
                  </a:lnTo>
                  <a:lnTo>
                    <a:pt x="38" y="350"/>
                  </a:lnTo>
                  <a:lnTo>
                    <a:pt x="39" y="349"/>
                  </a:lnTo>
                  <a:lnTo>
                    <a:pt x="41" y="349"/>
                  </a:lnTo>
                  <a:lnTo>
                    <a:pt x="43" y="348"/>
                  </a:lnTo>
                  <a:lnTo>
                    <a:pt x="45" y="347"/>
                  </a:lnTo>
                  <a:lnTo>
                    <a:pt x="47" y="346"/>
                  </a:lnTo>
                  <a:lnTo>
                    <a:pt x="49" y="344"/>
                  </a:lnTo>
                  <a:lnTo>
                    <a:pt x="51" y="342"/>
                  </a:lnTo>
                  <a:lnTo>
                    <a:pt x="54" y="340"/>
                  </a:lnTo>
                  <a:lnTo>
                    <a:pt x="56" y="337"/>
                  </a:lnTo>
                  <a:lnTo>
                    <a:pt x="58" y="335"/>
                  </a:lnTo>
                  <a:lnTo>
                    <a:pt x="60" y="332"/>
                  </a:lnTo>
                  <a:lnTo>
                    <a:pt x="62" y="330"/>
                  </a:lnTo>
                  <a:lnTo>
                    <a:pt x="64" y="328"/>
                  </a:lnTo>
                  <a:lnTo>
                    <a:pt x="65" y="326"/>
                  </a:lnTo>
                  <a:lnTo>
                    <a:pt x="66" y="325"/>
                  </a:lnTo>
                  <a:lnTo>
                    <a:pt x="67" y="324"/>
                  </a:lnTo>
                  <a:lnTo>
                    <a:pt x="67" y="323"/>
                  </a:lnTo>
                  <a:lnTo>
                    <a:pt x="67" y="324"/>
                  </a:lnTo>
                  <a:lnTo>
                    <a:pt x="66" y="325"/>
                  </a:lnTo>
                  <a:lnTo>
                    <a:pt x="65" y="326"/>
                  </a:lnTo>
                  <a:lnTo>
                    <a:pt x="63" y="327"/>
                  </a:lnTo>
                  <a:lnTo>
                    <a:pt x="62" y="329"/>
                  </a:lnTo>
                  <a:lnTo>
                    <a:pt x="60" y="331"/>
                  </a:lnTo>
                  <a:lnTo>
                    <a:pt x="57" y="334"/>
                  </a:lnTo>
                  <a:lnTo>
                    <a:pt x="55" y="337"/>
                  </a:lnTo>
                  <a:lnTo>
                    <a:pt x="53" y="340"/>
                  </a:lnTo>
                  <a:lnTo>
                    <a:pt x="50" y="343"/>
                  </a:lnTo>
                  <a:lnTo>
                    <a:pt x="48" y="346"/>
                  </a:lnTo>
                  <a:lnTo>
                    <a:pt x="46" y="350"/>
                  </a:lnTo>
                  <a:lnTo>
                    <a:pt x="44" y="354"/>
                  </a:lnTo>
                  <a:lnTo>
                    <a:pt x="42" y="358"/>
                  </a:lnTo>
                  <a:lnTo>
                    <a:pt x="40" y="362"/>
                  </a:lnTo>
                  <a:lnTo>
                    <a:pt x="38" y="367"/>
                  </a:lnTo>
                  <a:lnTo>
                    <a:pt x="36" y="372"/>
                  </a:lnTo>
                  <a:lnTo>
                    <a:pt x="34" y="377"/>
                  </a:lnTo>
                  <a:lnTo>
                    <a:pt x="32" y="382"/>
                  </a:lnTo>
                  <a:lnTo>
                    <a:pt x="30" y="388"/>
                  </a:lnTo>
                  <a:lnTo>
                    <a:pt x="28" y="393"/>
                  </a:lnTo>
                  <a:lnTo>
                    <a:pt x="26" y="399"/>
                  </a:lnTo>
                  <a:lnTo>
                    <a:pt x="25" y="405"/>
                  </a:lnTo>
                  <a:lnTo>
                    <a:pt x="23" y="412"/>
                  </a:lnTo>
                  <a:lnTo>
                    <a:pt x="22" y="418"/>
                  </a:lnTo>
                  <a:lnTo>
                    <a:pt x="21" y="424"/>
                  </a:lnTo>
                  <a:lnTo>
                    <a:pt x="20" y="429"/>
                  </a:lnTo>
                  <a:lnTo>
                    <a:pt x="19" y="435"/>
                  </a:lnTo>
                  <a:lnTo>
                    <a:pt x="18" y="441"/>
                  </a:lnTo>
                  <a:lnTo>
                    <a:pt x="18" y="446"/>
                  </a:lnTo>
                  <a:lnTo>
                    <a:pt x="17" y="452"/>
                  </a:lnTo>
                  <a:lnTo>
                    <a:pt x="17" y="457"/>
                  </a:lnTo>
                  <a:lnTo>
                    <a:pt x="17" y="462"/>
                  </a:lnTo>
                  <a:lnTo>
                    <a:pt x="18" y="467"/>
                  </a:lnTo>
                  <a:lnTo>
                    <a:pt x="18" y="472"/>
                  </a:lnTo>
                  <a:lnTo>
                    <a:pt x="19" y="477"/>
                  </a:lnTo>
                  <a:lnTo>
                    <a:pt x="19" y="481"/>
                  </a:lnTo>
                  <a:lnTo>
                    <a:pt x="20" y="486"/>
                  </a:lnTo>
                  <a:lnTo>
                    <a:pt x="22" y="490"/>
                  </a:lnTo>
                  <a:lnTo>
                    <a:pt x="23" y="495"/>
                  </a:lnTo>
                  <a:lnTo>
                    <a:pt x="24" y="499"/>
                  </a:lnTo>
                  <a:lnTo>
                    <a:pt x="26" y="503"/>
                  </a:lnTo>
                  <a:lnTo>
                    <a:pt x="27" y="507"/>
                  </a:lnTo>
                  <a:lnTo>
                    <a:pt x="29" y="511"/>
                  </a:lnTo>
                  <a:lnTo>
                    <a:pt x="30" y="515"/>
                  </a:lnTo>
                  <a:lnTo>
                    <a:pt x="32" y="519"/>
                  </a:lnTo>
                  <a:lnTo>
                    <a:pt x="34" y="523"/>
                  </a:lnTo>
                  <a:lnTo>
                    <a:pt x="35" y="527"/>
                  </a:lnTo>
                  <a:lnTo>
                    <a:pt x="37" y="531"/>
                  </a:lnTo>
                  <a:lnTo>
                    <a:pt x="39" y="534"/>
                  </a:lnTo>
                  <a:lnTo>
                    <a:pt x="41" y="538"/>
                  </a:lnTo>
                  <a:lnTo>
                    <a:pt x="43" y="542"/>
                  </a:lnTo>
                  <a:lnTo>
                    <a:pt x="45" y="545"/>
                  </a:lnTo>
                  <a:lnTo>
                    <a:pt x="47" y="548"/>
                  </a:lnTo>
                  <a:lnTo>
                    <a:pt x="50" y="552"/>
                  </a:lnTo>
                  <a:lnTo>
                    <a:pt x="52" y="555"/>
                  </a:lnTo>
                  <a:lnTo>
                    <a:pt x="54" y="558"/>
                  </a:lnTo>
                  <a:lnTo>
                    <a:pt x="57" y="562"/>
                  </a:lnTo>
                  <a:lnTo>
                    <a:pt x="59" y="565"/>
                  </a:lnTo>
                  <a:lnTo>
                    <a:pt x="62" y="568"/>
                  </a:lnTo>
                  <a:lnTo>
                    <a:pt x="65" y="571"/>
                  </a:lnTo>
                  <a:lnTo>
                    <a:pt x="67" y="574"/>
                  </a:lnTo>
                  <a:lnTo>
                    <a:pt x="70" y="577"/>
                  </a:lnTo>
                  <a:lnTo>
                    <a:pt x="73" y="579"/>
                  </a:lnTo>
                  <a:lnTo>
                    <a:pt x="76" y="582"/>
                  </a:lnTo>
                  <a:lnTo>
                    <a:pt x="79" y="585"/>
                  </a:lnTo>
                  <a:lnTo>
                    <a:pt x="82" y="588"/>
                  </a:lnTo>
                  <a:lnTo>
                    <a:pt x="85" y="590"/>
                  </a:lnTo>
                  <a:lnTo>
                    <a:pt x="89" y="593"/>
                  </a:lnTo>
                  <a:lnTo>
                    <a:pt x="92" y="595"/>
                  </a:lnTo>
                  <a:lnTo>
                    <a:pt x="96" y="597"/>
                  </a:lnTo>
                  <a:lnTo>
                    <a:pt x="99" y="600"/>
                  </a:lnTo>
                  <a:lnTo>
                    <a:pt x="103" y="602"/>
                  </a:lnTo>
                  <a:lnTo>
                    <a:pt x="106" y="604"/>
                  </a:lnTo>
                  <a:lnTo>
                    <a:pt x="110" y="606"/>
                  </a:lnTo>
                  <a:lnTo>
                    <a:pt x="114" y="608"/>
                  </a:lnTo>
                  <a:lnTo>
                    <a:pt x="117" y="610"/>
                  </a:lnTo>
                  <a:lnTo>
                    <a:pt x="121" y="612"/>
                  </a:lnTo>
                  <a:lnTo>
                    <a:pt x="125" y="614"/>
                  </a:lnTo>
                  <a:lnTo>
                    <a:pt x="128" y="616"/>
                  </a:lnTo>
                  <a:lnTo>
                    <a:pt x="132" y="618"/>
                  </a:lnTo>
                  <a:lnTo>
                    <a:pt x="136" y="619"/>
                  </a:lnTo>
                  <a:lnTo>
                    <a:pt x="140" y="621"/>
                  </a:lnTo>
                  <a:lnTo>
                    <a:pt x="144" y="623"/>
                  </a:lnTo>
                  <a:lnTo>
                    <a:pt x="148" y="624"/>
                  </a:lnTo>
                  <a:lnTo>
                    <a:pt x="152" y="626"/>
                  </a:lnTo>
                  <a:lnTo>
                    <a:pt x="156" y="627"/>
                  </a:lnTo>
                  <a:lnTo>
                    <a:pt x="160" y="628"/>
                  </a:lnTo>
                  <a:lnTo>
                    <a:pt x="164" y="629"/>
                  </a:lnTo>
                  <a:lnTo>
                    <a:pt x="167" y="630"/>
                  </a:lnTo>
                  <a:lnTo>
                    <a:pt x="171" y="632"/>
                  </a:lnTo>
                  <a:lnTo>
                    <a:pt x="175" y="632"/>
                  </a:lnTo>
                  <a:lnTo>
                    <a:pt x="178" y="633"/>
                  </a:lnTo>
                  <a:lnTo>
                    <a:pt x="182" y="634"/>
                  </a:lnTo>
                  <a:lnTo>
                    <a:pt x="185" y="635"/>
                  </a:lnTo>
                  <a:lnTo>
                    <a:pt x="189" y="635"/>
                  </a:lnTo>
                  <a:lnTo>
                    <a:pt x="192" y="636"/>
                  </a:lnTo>
                  <a:lnTo>
                    <a:pt x="196" y="636"/>
                  </a:lnTo>
                  <a:lnTo>
                    <a:pt x="199" y="636"/>
                  </a:lnTo>
                  <a:lnTo>
                    <a:pt x="202" y="637"/>
                  </a:lnTo>
                  <a:lnTo>
                    <a:pt x="205" y="637"/>
                  </a:lnTo>
                  <a:lnTo>
                    <a:pt x="208" y="637"/>
                  </a:lnTo>
                  <a:lnTo>
                    <a:pt x="211" y="637"/>
                  </a:lnTo>
                  <a:lnTo>
                    <a:pt x="214" y="637"/>
                  </a:lnTo>
                  <a:lnTo>
                    <a:pt x="216" y="637"/>
                  </a:lnTo>
                  <a:lnTo>
                    <a:pt x="218" y="636"/>
                  </a:lnTo>
                  <a:lnTo>
                    <a:pt x="220" y="636"/>
                  </a:lnTo>
                  <a:lnTo>
                    <a:pt x="221" y="636"/>
                  </a:lnTo>
                  <a:lnTo>
                    <a:pt x="222" y="636"/>
                  </a:lnTo>
                  <a:lnTo>
                    <a:pt x="223" y="636"/>
                  </a:lnTo>
                  <a:lnTo>
                    <a:pt x="222" y="636"/>
                  </a:lnTo>
                  <a:lnTo>
                    <a:pt x="221" y="636"/>
                  </a:lnTo>
                  <a:lnTo>
                    <a:pt x="220" y="636"/>
                  </a:lnTo>
                  <a:lnTo>
                    <a:pt x="218" y="636"/>
                  </a:lnTo>
                  <a:lnTo>
                    <a:pt x="216" y="637"/>
                  </a:lnTo>
                  <a:lnTo>
                    <a:pt x="214" y="637"/>
                  </a:lnTo>
                  <a:lnTo>
                    <a:pt x="211" y="637"/>
                  </a:lnTo>
                  <a:lnTo>
                    <a:pt x="208" y="637"/>
                  </a:lnTo>
                  <a:lnTo>
                    <a:pt x="206" y="637"/>
                  </a:lnTo>
                  <a:lnTo>
                    <a:pt x="204" y="638"/>
                  </a:lnTo>
                  <a:lnTo>
                    <a:pt x="202" y="638"/>
                  </a:lnTo>
                  <a:lnTo>
                    <a:pt x="200" y="639"/>
                  </a:lnTo>
                  <a:lnTo>
                    <a:pt x="199" y="640"/>
                  </a:lnTo>
                  <a:lnTo>
                    <a:pt x="198" y="641"/>
                  </a:lnTo>
                  <a:lnTo>
                    <a:pt x="197" y="642"/>
                  </a:lnTo>
                  <a:lnTo>
                    <a:pt x="197" y="643"/>
                  </a:lnTo>
                  <a:lnTo>
                    <a:pt x="197" y="645"/>
                  </a:lnTo>
                  <a:lnTo>
                    <a:pt x="197" y="646"/>
                  </a:lnTo>
                  <a:lnTo>
                    <a:pt x="197" y="648"/>
                  </a:lnTo>
                  <a:lnTo>
                    <a:pt x="198" y="650"/>
                  </a:lnTo>
                  <a:lnTo>
                    <a:pt x="199" y="652"/>
                  </a:lnTo>
                  <a:lnTo>
                    <a:pt x="201" y="654"/>
                  </a:lnTo>
                  <a:lnTo>
                    <a:pt x="202" y="656"/>
                  </a:lnTo>
                  <a:lnTo>
                    <a:pt x="204" y="659"/>
                  </a:lnTo>
                  <a:lnTo>
                    <a:pt x="206" y="661"/>
                  </a:lnTo>
                  <a:lnTo>
                    <a:pt x="209" y="663"/>
                  </a:lnTo>
                  <a:lnTo>
                    <a:pt x="211" y="666"/>
                  </a:lnTo>
                  <a:lnTo>
                    <a:pt x="213" y="668"/>
                  </a:lnTo>
                  <a:lnTo>
                    <a:pt x="216" y="671"/>
                  </a:lnTo>
                  <a:lnTo>
                    <a:pt x="218" y="673"/>
                  </a:lnTo>
                  <a:lnTo>
                    <a:pt x="221" y="676"/>
                  </a:lnTo>
                  <a:lnTo>
                    <a:pt x="224" y="678"/>
                  </a:lnTo>
                  <a:lnTo>
                    <a:pt x="227" y="681"/>
                  </a:lnTo>
                  <a:lnTo>
                    <a:pt x="230" y="683"/>
                  </a:lnTo>
                  <a:lnTo>
                    <a:pt x="233" y="686"/>
                  </a:lnTo>
                  <a:lnTo>
                    <a:pt x="236" y="689"/>
                  </a:lnTo>
                  <a:lnTo>
                    <a:pt x="240" y="691"/>
                  </a:lnTo>
                  <a:lnTo>
                    <a:pt x="243" y="694"/>
                  </a:lnTo>
                  <a:lnTo>
                    <a:pt x="247" y="697"/>
                  </a:lnTo>
                  <a:lnTo>
                    <a:pt x="251" y="699"/>
                  </a:lnTo>
                  <a:lnTo>
                    <a:pt x="254" y="702"/>
                  </a:lnTo>
                  <a:lnTo>
                    <a:pt x="258" y="704"/>
                  </a:lnTo>
                  <a:lnTo>
                    <a:pt x="261" y="706"/>
                  </a:lnTo>
                  <a:lnTo>
                    <a:pt x="265" y="708"/>
                  </a:lnTo>
                  <a:lnTo>
                    <a:pt x="268" y="710"/>
                  </a:lnTo>
                  <a:lnTo>
                    <a:pt x="272" y="711"/>
                  </a:lnTo>
                  <a:lnTo>
                    <a:pt x="275" y="713"/>
                  </a:lnTo>
                  <a:lnTo>
                    <a:pt x="278" y="714"/>
                  </a:lnTo>
                  <a:lnTo>
                    <a:pt x="282" y="715"/>
                  </a:lnTo>
                  <a:lnTo>
                    <a:pt x="285" y="716"/>
                  </a:lnTo>
                  <a:lnTo>
                    <a:pt x="288" y="717"/>
                  </a:lnTo>
                  <a:lnTo>
                    <a:pt x="291" y="717"/>
                  </a:lnTo>
                  <a:lnTo>
                    <a:pt x="295" y="718"/>
                  </a:lnTo>
                  <a:lnTo>
                    <a:pt x="298" y="718"/>
                  </a:lnTo>
                  <a:lnTo>
                    <a:pt x="301" y="718"/>
                  </a:lnTo>
                  <a:lnTo>
                    <a:pt x="304" y="718"/>
                  </a:lnTo>
                  <a:lnTo>
                    <a:pt x="307" y="718"/>
                  </a:lnTo>
                  <a:lnTo>
                    <a:pt x="310" y="718"/>
                  </a:lnTo>
                  <a:lnTo>
                    <a:pt x="313" y="717"/>
                  </a:lnTo>
                  <a:lnTo>
                    <a:pt x="316" y="717"/>
                  </a:lnTo>
                  <a:lnTo>
                    <a:pt x="319" y="716"/>
                  </a:lnTo>
                  <a:lnTo>
                    <a:pt x="322" y="716"/>
                  </a:lnTo>
                  <a:lnTo>
                    <a:pt x="325" y="715"/>
                  </a:lnTo>
                  <a:lnTo>
                    <a:pt x="328" y="715"/>
                  </a:lnTo>
                  <a:lnTo>
                    <a:pt x="331" y="714"/>
                  </a:lnTo>
                  <a:lnTo>
                    <a:pt x="334" y="713"/>
                  </a:lnTo>
                  <a:lnTo>
                    <a:pt x="336" y="712"/>
                  </a:lnTo>
                  <a:lnTo>
                    <a:pt x="339" y="711"/>
                  </a:lnTo>
                  <a:lnTo>
                    <a:pt x="342" y="710"/>
                  </a:lnTo>
                  <a:lnTo>
                    <a:pt x="345" y="709"/>
                  </a:lnTo>
                  <a:lnTo>
                    <a:pt x="348" y="707"/>
                  </a:lnTo>
                  <a:lnTo>
                    <a:pt x="351" y="706"/>
                  </a:lnTo>
                  <a:lnTo>
                    <a:pt x="354" y="704"/>
                  </a:lnTo>
                  <a:lnTo>
                    <a:pt x="357" y="703"/>
                  </a:lnTo>
                  <a:lnTo>
                    <a:pt x="359" y="701"/>
                  </a:lnTo>
                  <a:lnTo>
                    <a:pt x="362" y="699"/>
                  </a:lnTo>
                  <a:lnTo>
                    <a:pt x="365" y="697"/>
                  </a:lnTo>
                  <a:lnTo>
                    <a:pt x="367" y="696"/>
                  </a:lnTo>
                  <a:lnTo>
                    <a:pt x="370" y="693"/>
                  </a:lnTo>
                  <a:lnTo>
                    <a:pt x="372" y="691"/>
                  </a:lnTo>
                  <a:lnTo>
                    <a:pt x="375" y="689"/>
                  </a:lnTo>
                  <a:lnTo>
                    <a:pt x="377" y="687"/>
                  </a:lnTo>
                  <a:lnTo>
                    <a:pt x="379" y="684"/>
                  </a:lnTo>
                  <a:lnTo>
                    <a:pt x="382" y="682"/>
                  </a:lnTo>
                  <a:lnTo>
                    <a:pt x="384" y="679"/>
                  </a:lnTo>
                  <a:lnTo>
                    <a:pt x="386" y="676"/>
                  </a:lnTo>
                  <a:lnTo>
                    <a:pt x="388" y="673"/>
                  </a:lnTo>
                  <a:lnTo>
                    <a:pt x="390" y="670"/>
                  </a:lnTo>
                  <a:lnTo>
                    <a:pt x="392" y="668"/>
                  </a:lnTo>
                  <a:lnTo>
                    <a:pt x="393" y="665"/>
                  </a:lnTo>
                  <a:lnTo>
                    <a:pt x="394" y="662"/>
                  </a:lnTo>
                  <a:lnTo>
                    <a:pt x="395" y="660"/>
                  </a:lnTo>
                  <a:lnTo>
                    <a:pt x="396" y="657"/>
                  </a:lnTo>
                  <a:lnTo>
                    <a:pt x="396" y="655"/>
                  </a:lnTo>
                  <a:lnTo>
                    <a:pt x="396" y="652"/>
                  </a:lnTo>
                  <a:lnTo>
                    <a:pt x="396" y="650"/>
                  </a:lnTo>
                  <a:lnTo>
                    <a:pt x="396" y="647"/>
                  </a:lnTo>
                  <a:lnTo>
                    <a:pt x="395" y="645"/>
                  </a:lnTo>
                  <a:lnTo>
                    <a:pt x="394" y="643"/>
                  </a:lnTo>
                  <a:lnTo>
                    <a:pt x="393" y="641"/>
                  </a:lnTo>
                  <a:lnTo>
                    <a:pt x="392" y="639"/>
                  </a:lnTo>
                  <a:lnTo>
                    <a:pt x="390" y="637"/>
                  </a:lnTo>
                  <a:lnTo>
                    <a:pt x="388" y="635"/>
                  </a:lnTo>
                  <a:lnTo>
                    <a:pt x="386" y="633"/>
                  </a:lnTo>
                  <a:lnTo>
                    <a:pt x="384" y="632"/>
                  </a:lnTo>
                  <a:lnTo>
                    <a:pt x="383" y="630"/>
                  </a:lnTo>
                  <a:lnTo>
                    <a:pt x="382" y="629"/>
                  </a:lnTo>
                  <a:lnTo>
                    <a:pt x="381" y="628"/>
                  </a:lnTo>
                  <a:lnTo>
                    <a:pt x="380" y="628"/>
                  </a:lnTo>
                  <a:lnTo>
                    <a:pt x="380" y="627"/>
                  </a:lnTo>
                  <a:lnTo>
                    <a:pt x="380" y="628"/>
                  </a:lnTo>
                  <a:lnTo>
                    <a:pt x="381" y="628"/>
                  </a:lnTo>
                  <a:lnTo>
                    <a:pt x="382" y="629"/>
                  </a:lnTo>
                  <a:lnTo>
                    <a:pt x="383" y="630"/>
                  </a:lnTo>
                  <a:lnTo>
                    <a:pt x="384" y="632"/>
                  </a:lnTo>
                  <a:lnTo>
                    <a:pt x="386" y="633"/>
                  </a:lnTo>
                  <a:lnTo>
                    <a:pt x="388" y="635"/>
                  </a:lnTo>
                  <a:lnTo>
                    <a:pt x="390" y="637"/>
                  </a:lnTo>
                  <a:lnTo>
                    <a:pt x="392" y="639"/>
                  </a:lnTo>
                  <a:lnTo>
                    <a:pt x="394" y="641"/>
                  </a:lnTo>
                  <a:lnTo>
                    <a:pt x="397" y="643"/>
                  </a:lnTo>
                  <a:lnTo>
                    <a:pt x="399" y="645"/>
                  </a:lnTo>
                  <a:lnTo>
                    <a:pt x="402" y="647"/>
                  </a:lnTo>
                  <a:lnTo>
                    <a:pt x="404" y="649"/>
                  </a:lnTo>
                  <a:lnTo>
                    <a:pt x="407" y="651"/>
                  </a:lnTo>
                  <a:lnTo>
                    <a:pt x="410" y="653"/>
                  </a:lnTo>
                  <a:lnTo>
                    <a:pt x="413" y="655"/>
                  </a:lnTo>
                  <a:lnTo>
                    <a:pt x="416" y="657"/>
                  </a:lnTo>
                  <a:lnTo>
                    <a:pt x="419" y="659"/>
                  </a:lnTo>
                  <a:lnTo>
                    <a:pt x="422" y="661"/>
                  </a:lnTo>
                  <a:lnTo>
                    <a:pt x="425" y="664"/>
                  </a:lnTo>
                  <a:lnTo>
                    <a:pt x="428" y="666"/>
                  </a:lnTo>
                  <a:lnTo>
                    <a:pt x="432" y="668"/>
                  </a:lnTo>
                  <a:lnTo>
                    <a:pt x="435" y="670"/>
                  </a:lnTo>
                  <a:lnTo>
                    <a:pt x="439" y="672"/>
                  </a:lnTo>
                  <a:lnTo>
                    <a:pt x="442" y="674"/>
                  </a:lnTo>
                  <a:lnTo>
                    <a:pt x="446" y="676"/>
                  </a:lnTo>
                  <a:lnTo>
                    <a:pt x="450" y="678"/>
                  </a:lnTo>
                  <a:lnTo>
                    <a:pt x="454" y="680"/>
                  </a:lnTo>
                  <a:lnTo>
                    <a:pt x="458" y="682"/>
                  </a:lnTo>
                  <a:lnTo>
                    <a:pt x="462" y="684"/>
                  </a:lnTo>
                  <a:lnTo>
                    <a:pt x="467" y="686"/>
                  </a:lnTo>
                  <a:lnTo>
                    <a:pt x="471" y="688"/>
                  </a:lnTo>
                  <a:lnTo>
                    <a:pt x="476" y="689"/>
                  </a:lnTo>
                  <a:lnTo>
                    <a:pt x="480" y="691"/>
                  </a:lnTo>
                  <a:lnTo>
                    <a:pt x="485" y="692"/>
                  </a:lnTo>
                  <a:lnTo>
                    <a:pt x="490" y="694"/>
                  </a:lnTo>
                  <a:lnTo>
                    <a:pt x="495" y="695"/>
                  </a:lnTo>
                  <a:lnTo>
                    <a:pt x="500" y="697"/>
                  </a:lnTo>
                  <a:lnTo>
                    <a:pt x="505" y="698"/>
                  </a:lnTo>
                  <a:lnTo>
                    <a:pt x="510" y="699"/>
                  </a:lnTo>
                  <a:lnTo>
                    <a:pt x="515" y="700"/>
                  </a:lnTo>
                  <a:lnTo>
                    <a:pt x="520" y="701"/>
                  </a:lnTo>
                  <a:lnTo>
                    <a:pt x="525" y="702"/>
                  </a:lnTo>
                  <a:lnTo>
                    <a:pt x="529" y="702"/>
                  </a:lnTo>
                  <a:lnTo>
                    <a:pt x="534" y="703"/>
                  </a:lnTo>
                  <a:lnTo>
                    <a:pt x="538" y="703"/>
                  </a:lnTo>
                  <a:lnTo>
                    <a:pt x="542" y="704"/>
                  </a:lnTo>
                  <a:lnTo>
                    <a:pt x="546" y="704"/>
                  </a:lnTo>
                  <a:lnTo>
                    <a:pt x="550" y="704"/>
                  </a:lnTo>
                  <a:lnTo>
                    <a:pt x="554" y="704"/>
                  </a:lnTo>
                  <a:lnTo>
                    <a:pt x="558" y="704"/>
                  </a:lnTo>
                  <a:lnTo>
                    <a:pt x="562" y="704"/>
                  </a:lnTo>
                  <a:lnTo>
                    <a:pt x="565" y="703"/>
                  </a:lnTo>
                  <a:lnTo>
                    <a:pt x="569" y="703"/>
                  </a:lnTo>
                  <a:lnTo>
                    <a:pt x="572" y="702"/>
                  </a:lnTo>
                  <a:lnTo>
                    <a:pt x="576" y="701"/>
                  </a:lnTo>
                  <a:lnTo>
                    <a:pt x="579" y="700"/>
                  </a:lnTo>
                  <a:lnTo>
                    <a:pt x="582" y="699"/>
                  </a:lnTo>
                  <a:lnTo>
                    <a:pt x="586" y="698"/>
                  </a:lnTo>
                  <a:lnTo>
                    <a:pt x="589" y="696"/>
                  </a:lnTo>
                  <a:lnTo>
                    <a:pt x="592" y="695"/>
                  </a:lnTo>
                  <a:lnTo>
                    <a:pt x="595" y="693"/>
                  </a:lnTo>
                  <a:lnTo>
                    <a:pt x="599" y="691"/>
                  </a:lnTo>
                  <a:lnTo>
                    <a:pt x="602" y="689"/>
                  </a:lnTo>
                  <a:lnTo>
                    <a:pt x="605" y="686"/>
                  </a:lnTo>
                  <a:lnTo>
                    <a:pt x="608" y="684"/>
                  </a:lnTo>
                  <a:lnTo>
                    <a:pt x="612" y="681"/>
                  </a:lnTo>
                  <a:lnTo>
                    <a:pt x="615" y="678"/>
                  </a:lnTo>
                  <a:lnTo>
                    <a:pt x="618" y="675"/>
                  </a:lnTo>
                  <a:lnTo>
                    <a:pt x="621" y="672"/>
                  </a:lnTo>
                  <a:lnTo>
                    <a:pt x="624" y="668"/>
                  </a:lnTo>
                  <a:lnTo>
                    <a:pt x="626" y="666"/>
                  </a:lnTo>
                  <a:lnTo>
                    <a:pt x="629" y="663"/>
                  </a:lnTo>
                  <a:lnTo>
                    <a:pt x="630" y="661"/>
                  </a:lnTo>
                  <a:lnTo>
                    <a:pt x="632" y="660"/>
                  </a:lnTo>
                  <a:lnTo>
                    <a:pt x="633" y="659"/>
                  </a:lnTo>
                  <a:lnTo>
                    <a:pt x="633" y="658"/>
                  </a:lnTo>
                  <a:lnTo>
                    <a:pt x="633" y="659"/>
                  </a:lnTo>
                  <a:lnTo>
                    <a:pt x="632" y="660"/>
                  </a:lnTo>
                  <a:lnTo>
                    <a:pt x="630" y="661"/>
                  </a:lnTo>
                  <a:lnTo>
                    <a:pt x="629" y="663"/>
                  </a:lnTo>
                  <a:lnTo>
                    <a:pt x="626" y="666"/>
                  </a:lnTo>
                  <a:lnTo>
                    <a:pt x="624" y="668"/>
                  </a:lnTo>
                  <a:lnTo>
                    <a:pt x="621" y="672"/>
                  </a:lnTo>
                  <a:lnTo>
                    <a:pt x="618" y="675"/>
                  </a:lnTo>
                  <a:lnTo>
                    <a:pt x="616" y="678"/>
                  </a:lnTo>
                  <a:lnTo>
                    <a:pt x="614" y="681"/>
                  </a:lnTo>
                  <a:lnTo>
                    <a:pt x="613" y="683"/>
                  </a:lnTo>
                  <a:lnTo>
                    <a:pt x="612" y="686"/>
                  </a:lnTo>
                  <a:lnTo>
                    <a:pt x="612" y="688"/>
                  </a:lnTo>
                  <a:lnTo>
                    <a:pt x="612" y="691"/>
                  </a:lnTo>
                  <a:lnTo>
                    <a:pt x="613" y="693"/>
                  </a:lnTo>
                  <a:lnTo>
                    <a:pt x="614" y="694"/>
                  </a:lnTo>
                  <a:lnTo>
                    <a:pt x="616" y="696"/>
                  </a:lnTo>
                  <a:lnTo>
                    <a:pt x="618" y="697"/>
                  </a:lnTo>
                  <a:lnTo>
                    <a:pt x="621" y="699"/>
                  </a:lnTo>
                  <a:lnTo>
                    <a:pt x="624" y="700"/>
                  </a:lnTo>
                  <a:lnTo>
                    <a:pt x="628" y="701"/>
                  </a:lnTo>
                  <a:lnTo>
                    <a:pt x="632" y="701"/>
                  </a:lnTo>
                  <a:lnTo>
                    <a:pt x="637" y="702"/>
                  </a:lnTo>
                  <a:lnTo>
                    <a:pt x="643" y="702"/>
                  </a:lnTo>
                  <a:lnTo>
                    <a:pt x="648" y="703"/>
                  </a:lnTo>
                  <a:lnTo>
                    <a:pt x="653" y="703"/>
                  </a:lnTo>
                  <a:lnTo>
                    <a:pt x="658" y="703"/>
                  </a:lnTo>
                  <a:lnTo>
                    <a:pt x="663" y="703"/>
                  </a:lnTo>
                  <a:lnTo>
                    <a:pt x="668" y="703"/>
                  </a:lnTo>
                  <a:lnTo>
                    <a:pt x="673" y="703"/>
                  </a:lnTo>
                  <a:lnTo>
                    <a:pt x="678" y="703"/>
                  </a:lnTo>
                  <a:lnTo>
                    <a:pt x="683" y="703"/>
                  </a:lnTo>
                  <a:lnTo>
                    <a:pt x="688" y="703"/>
                  </a:lnTo>
                  <a:lnTo>
                    <a:pt x="693" y="702"/>
                  </a:lnTo>
                  <a:lnTo>
                    <a:pt x="698" y="702"/>
                  </a:lnTo>
                  <a:lnTo>
                    <a:pt x="702" y="701"/>
                  </a:lnTo>
                  <a:lnTo>
                    <a:pt x="707" y="701"/>
                  </a:lnTo>
                  <a:lnTo>
                    <a:pt x="712" y="700"/>
                  </a:lnTo>
                  <a:lnTo>
                    <a:pt x="717" y="699"/>
                  </a:lnTo>
                  <a:lnTo>
                    <a:pt x="722" y="698"/>
                  </a:lnTo>
                  <a:lnTo>
                    <a:pt x="726" y="697"/>
                  </a:lnTo>
                  <a:lnTo>
                    <a:pt x="731" y="696"/>
                  </a:lnTo>
                  <a:lnTo>
                    <a:pt x="736" y="695"/>
                  </a:lnTo>
                  <a:lnTo>
                    <a:pt x="740" y="694"/>
                  </a:lnTo>
                  <a:lnTo>
                    <a:pt x="745" y="693"/>
                  </a:lnTo>
                  <a:lnTo>
                    <a:pt x="749" y="692"/>
                  </a:lnTo>
                  <a:lnTo>
                    <a:pt x="754" y="690"/>
                  </a:lnTo>
                  <a:lnTo>
                    <a:pt x="758" y="689"/>
                  </a:lnTo>
                  <a:lnTo>
                    <a:pt x="762" y="687"/>
                  </a:lnTo>
                  <a:lnTo>
                    <a:pt x="767" y="685"/>
                  </a:lnTo>
                  <a:lnTo>
                    <a:pt x="771" y="683"/>
                  </a:lnTo>
                  <a:lnTo>
                    <a:pt x="775" y="681"/>
                  </a:lnTo>
                  <a:lnTo>
                    <a:pt x="780" y="679"/>
                  </a:lnTo>
                  <a:lnTo>
                    <a:pt x="784" y="677"/>
                  </a:lnTo>
                  <a:lnTo>
                    <a:pt x="788" y="675"/>
                  </a:lnTo>
                  <a:lnTo>
                    <a:pt x="792" y="673"/>
                  </a:lnTo>
                  <a:lnTo>
                    <a:pt x="796" y="671"/>
                  </a:lnTo>
                  <a:lnTo>
                    <a:pt x="800" y="668"/>
                  </a:lnTo>
                  <a:lnTo>
                    <a:pt x="803" y="666"/>
                  </a:lnTo>
                  <a:lnTo>
                    <a:pt x="807" y="663"/>
                  </a:lnTo>
                  <a:lnTo>
                    <a:pt x="810" y="660"/>
                  </a:lnTo>
                  <a:lnTo>
                    <a:pt x="813" y="658"/>
                  </a:lnTo>
                  <a:lnTo>
                    <a:pt x="817" y="655"/>
                  </a:lnTo>
                  <a:lnTo>
                    <a:pt x="820" y="652"/>
                  </a:lnTo>
                  <a:lnTo>
                    <a:pt x="823" y="649"/>
                  </a:lnTo>
                  <a:lnTo>
                    <a:pt x="825" y="646"/>
                  </a:lnTo>
                  <a:lnTo>
                    <a:pt x="828" y="643"/>
                  </a:lnTo>
                  <a:lnTo>
                    <a:pt x="831" y="640"/>
                  </a:lnTo>
                  <a:lnTo>
                    <a:pt x="833" y="636"/>
                  </a:lnTo>
                  <a:lnTo>
                    <a:pt x="835" y="633"/>
                  </a:lnTo>
                  <a:lnTo>
                    <a:pt x="838" y="630"/>
                  </a:lnTo>
                  <a:lnTo>
                    <a:pt x="840" y="626"/>
                  </a:lnTo>
                  <a:lnTo>
                    <a:pt x="842" y="623"/>
                  </a:lnTo>
                  <a:lnTo>
                    <a:pt x="844" y="620"/>
                  </a:lnTo>
                  <a:lnTo>
                    <a:pt x="845" y="616"/>
                  </a:lnTo>
                  <a:lnTo>
                    <a:pt x="847" y="613"/>
                  </a:lnTo>
                  <a:lnTo>
                    <a:pt x="848" y="610"/>
                  </a:lnTo>
                  <a:lnTo>
                    <a:pt x="850" y="607"/>
                  </a:lnTo>
                  <a:lnTo>
                    <a:pt x="851" y="605"/>
                  </a:lnTo>
                  <a:lnTo>
                    <a:pt x="852" y="602"/>
                  </a:lnTo>
                  <a:lnTo>
                    <a:pt x="853" y="599"/>
                  </a:lnTo>
                  <a:lnTo>
                    <a:pt x="854" y="597"/>
                  </a:lnTo>
                  <a:lnTo>
                    <a:pt x="854" y="594"/>
                  </a:lnTo>
                  <a:lnTo>
                    <a:pt x="855" y="592"/>
                  </a:lnTo>
                  <a:lnTo>
                    <a:pt x="855" y="589"/>
                  </a:lnTo>
                  <a:lnTo>
                    <a:pt x="855" y="587"/>
                  </a:lnTo>
                  <a:lnTo>
                    <a:pt x="856" y="585"/>
                  </a:lnTo>
                  <a:lnTo>
                    <a:pt x="856" y="583"/>
                  </a:lnTo>
                  <a:lnTo>
                    <a:pt x="856" y="581"/>
                  </a:lnTo>
                  <a:lnTo>
                    <a:pt x="856" y="580"/>
                  </a:lnTo>
                  <a:lnTo>
                    <a:pt x="856" y="579"/>
                  </a:lnTo>
                  <a:lnTo>
                    <a:pt x="856" y="578"/>
                  </a:lnTo>
                  <a:lnTo>
                    <a:pt x="856" y="577"/>
                  </a:lnTo>
                  <a:lnTo>
                    <a:pt x="856" y="576"/>
                  </a:lnTo>
                  <a:lnTo>
                    <a:pt x="856" y="577"/>
                  </a:lnTo>
                  <a:lnTo>
                    <a:pt x="856" y="578"/>
                  </a:lnTo>
                  <a:lnTo>
                    <a:pt x="856" y="579"/>
                  </a:lnTo>
                  <a:lnTo>
                    <a:pt x="856" y="580"/>
                  </a:lnTo>
                  <a:lnTo>
                    <a:pt x="856" y="581"/>
                  </a:lnTo>
                  <a:lnTo>
                    <a:pt x="856" y="583"/>
                  </a:lnTo>
                  <a:lnTo>
                    <a:pt x="856" y="585"/>
                  </a:lnTo>
                  <a:lnTo>
                    <a:pt x="856" y="587"/>
                  </a:lnTo>
                  <a:lnTo>
                    <a:pt x="856" y="589"/>
                  </a:lnTo>
                  <a:lnTo>
                    <a:pt x="856" y="591"/>
                  </a:lnTo>
                  <a:lnTo>
                    <a:pt x="856" y="594"/>
                  </a:lnTo>
                  <a:lnTo>
                    <a:pt x="857" y="596"/>
                  </a:lnTo>
                  <a:lnTo>
                    <a:pt x="858" y="598"/>
                  </a:lnTo>
                  <a:lnTo>
                    <a:pt x="859" y="600"/>
                  </a:lnTo>
                  <a:lnTo>
                    <a:pt x="860" y="603"/>
                  </a:lnTo>
                  <a:lnTo>
                    <a:pt x="861" y="605"/>
                  </a:lnTo>
                  <a:lnTo>
                    <a:pt x="863" y="607"/>
                  </a:lnTo>
                  <a:lnTo>
                    <a:pt x="864" y="610"/>
                  </a:lnTo>
                  <a:lnTo>
                    <a:pt x="866" y="612"/>
                  </a:lnTo>
                  <a:lnTo>
                    <a:pt x="868" y="614"/>
                  </a:lnTo>
                  <a:lnTo>
                    <a:pt x="870" y="617"/>
                  </a:lnTo>
                  <a:lnTo>
                    <a:pt x="872" y="619"/>
                  </a:lnTo>
                  <a:lnTo>
                    <a:pt x="874" y="622"/>
                  </a:lnTo>
                  <a:lnTo>
                    <a:pt x="877" y="624"/>
                  </a:lnTo>
                  <a:lnTo>
                    <a:pt x="879" y="626"/>
                  </a:lnTo>
                  <a:lnTo>
                    <a:pt x="882" y="628"/>
                  </a:lnTo>
                  <a:lnTo>
                    <a:pt x="885" y="631"/>
                  </a:lnTo>
                  <a:lnTo>
                    <a:pt x="888" y="632"/>
                  </a:lnTo>
                  <a:lnTo>
                    <a:pt x="891" y="634"/>
                  </a:lnTo>
                  <a:lnTo>
                    <a:pt x="894" y="636"/>
                  </a:lnTo>
                  <a:lnTo>
                    <a:pt x="897" y="638"/>
                  </a:lnTo>
                  <a:lnTo>
                    <a:pt x="900" y="639"/>
                  </a:lnTo>
                  <a:lnTo>
                    <a:pt x="904" y="641"/>
                  </a:lnTo>
                  <a:lnTo>
                    <a:pt x="907" y="642"/>
                  </a:lnTo>
                  <a:lnTo>
                    <a:pt x="911" y="643"/>
                  </a:lnTo>
                  <a:lnTo>
                    <a:pt x="915" y="645"/>
                  </a:lnTo>
                  <a:lnTo>
                    <a:pt x="919" y="646"/>
                  </a:lnTo>
                  <a:lnTo>
                    <a:pt x="922" y="647"/>
                  </a:lnTo>
                  <a:lnTo>
                    <a:pt x="927" y="647"/>
                  </a:lnTo>
                  <a:lnTo>
                    <a:pt x="931" y="648"/>
                  </a:lnTo>
                  <a:lnTo>
                    <a:pt x="935" y="649"/>
                  </a:lnTo>
                  <a:lnTo>
                    <a:pt x="938" y="649"/>
                  </a:lnTo>
                  <a:lnTo>
                    <a:pt x="942" y="650"/>
                  </a:lnTo>
                  <a:lnTo>
                    <a:pt x="946" y="650"/>
                  </a:lnTo>
                  <a:lnTo>
                    <a:pt x="950" y="650"/>
                  </a:lnTo>
                  <a:lnTo>
                    <a:pt x="953" y="650"/>
                  </a:lnTo>
                  <a:lnTo>
                    <a:pt x="957" y="650"/>
                  </a:lnTo>
                  <a:lnTo>
                    <a:pt x="960" y="650"/>
                  </a:lnTo>
                  <a:lnTo>
                    <a:pt x="964" y="650"/>
                  </a:lnTo>
                  <a:lnTo>
                    <a:pt x="967" y="649"/>
                  </a:lnTo>
                  <a:lnTo>
                    <a:pt x="970" y="649"/>
                  </a:lnTo>
                  <a:lnTo>
                    <a:pt x="974" y="648"/>
                  </a:lnTo>
                  <a:lnTo>
                    <a:pt x="977" y="647"/>
                  </a:lnTo>
                  <a:lnTo>
                    <a:pt x="980" y="647"/>
                  </a:lnTo>
                  <a:lnTo>
                    <a:pt x="983" y="646"/>
                  </a:lnTo>
                  <a:lnTo>
                    <a:pt x="986" y="645"/>
                  </a:lnTo>
                  <a:lnTo>
                    <a:pt x="988" y="643"/>
                  </a:lnTo>
                  <a:lnTo>
                    <a:pt x="991" y="642"/>
                  </a:lnTo>
                  <a:lnTo>
                    <a:pt x="994" y="641"/>
                  </a:lnTo>
                  <a:lnTo>
                    <a:pt x="997" y="640"/>
                  </a:lnTo>
                  <a:lnTo>
                    <a:pt x="999" y="638"/>
                  </a:lnTo>
                  <a:lnTo>
                    <a:pt x="1002" y="637"/>
                  </a:lnTo>
                  <a:lnTo>
                    <a:pt x="1004" y="635"/>
                  </a:lnTo>
                  <a:lnTo>
                    <a:pt x="1007" y="634"/>
                  </a:lnTo>
                  <a:lnTo>
                    <a:pt x="1009" y="632"/>
                  </a:lnTo>
                  <a:lnTo>
                    <a:pt x="1012" y="630"/>
                  </a:lnTo>
                  <a:lnTo>
                    <a:pt x="1014" y="629"/>
                  </a:lnTo>
                  <a:lnTo>
                    <a:pt x="1017" y="627"/>
                  </a:lnTo>
                  <a:lnTo>
                    <a:pt x="1019" y="625"/>
                  </a:lnTo>
                  <a:lnTo>
                    <a:pt x="1021" y="623"/>
                  </a:lnTo>
                  <a:lnTo>
                    <a:pt x="1023" y="621"/>
                  </a:lnTo>
                  <a:lnTo>
                    <a:pt x="1025" y="619"/>
                  </a:lnTo>
                  <a:lnTo>
                    <a:pt x="1027" y="616"/>
                  </a:lnTo>
                  <a:lnTo>
                    <a:pt x="1029" y="614"/>
                  </a:lnTo>
                  <a:lnTo>
                    <a:pt x="1031" y="612"/>
                  </a:lnTo>
                  <a:lnTo>
                    <a:pt x="1033" y="610"/>
                  </a:lnTo>
                  <a:lnTo>
                    <a:pt x="1035" y="608"/>
                  </a:lnTo>
                  <a:lnTo>
                    <a:pt x="1037" y="606"/>
                  </a:lnTo>
                  <a:lnTo>
                    <a:pt x="1039" y="604"/>
                  </a:lnTo>
                  <a:lnTo>
                    <a:pt x="1041" y="602"/>
                  </a:lnTo>
                  <a:lnTo>
                    <a:pt x="1043" y="600"/>
                  </a:lnTo>
                  <a:lnTo>
                    <a:pt x="1045" y="599"/>
                  </a:lnTo>
                  <a:lnTo>
                    <a:pt x="1046" y="597"/>
                  </a:lnTo>
                  <a:lnTo>
                    <a:pt x="1048" y="595"/>
                  </a:lnTo>
                  <a:lnTo>
                    <a:pt x="1050" y="593"/>
                  </a:lnTo>
                  <a:lnTo>
                    <a:pt x="1051" y="591"/>
                  </a:lnTo>
                  <a:lnTo>
                    <a:pt x="1053" y="589"/>
                  </a:lnTo>
                  <a:lnTo>
                    <a:pt x="1054" y="588"/>
                  </a:lnTo>
                  <a:lnTo>
                    <a:pt x="1055" y="586"/>
                  </a:lnTo>
                  <a:lnTo>
                    <a:pt x="1056" y="585"/>
                  </a:lnTo>
                  <a:lnTo>
                    <a:pt x="1057" y="584"/>
                  </a:lnTo>
                  <a:lnTo>
                    <a:pt x="1057" y="583"/>
                  </a:lnTo>
                  <a:lnTo>
                    <a:pt x="1057" y="582"/>
                  </a:lnTo>
                  <a:lnTo>
                    <a:pt x="1057" y="581"/>
                  </a:lnTo>
                  <a:lnTo>
                    <a:pt x="1056" y="581"/>
                  </a:lnTo>
                  <a:lnTo>
                    <a:pt x="1055" y="581"/>
                  </a:lnTo>
                  <a:lnTo>
                    <a:pt x="1054" y="582"/>
                  </a:lnTo>
                  <a:lnTo>
                    <a:pt x="1053" y="582"/>
                  </a:lnTo>
                  <a:lnTo>
                    <a:pt x="1051" y="583"/>
                  </a:lnTo>
                  <a:lnTo>
                    <a:pt x="1049" y="584"/>
                  </a:lnTo>
                  <a:lnTo>
                    <a:pt x="1047" y="585"/>
                  </a:lnTo>
                  <a:lnTo>
                    <a:pt x="1044" y="586"/>
                  </a:lnTo>
                  <a:lnTo>
                    <a:pt x="1042" y="587"/>
                  </a:lnTo>
                  <a:lnTo>
                    <a:pt x="1039" y="588"/>
                  </a:lnTo>
                  <a:lnTo>
                    <a:pt x="1036" y="589"/>
                  </a:lnTo>
                  <a:lnTo>
                    <a:pt x="1034" y="590"/>
                  </a:lnTo>
                  <a:lnTo>
                    <a:pt x="1031" y="591"/>
                  </a:lnTo>
                  <a:lnTo>
                    <a:pt x="1028" y="592"/>
                  </a:lnTo>
                  <a:lnTo>
                    <a:pt x="1025" y="593"/>
                  </a:lnTo>
                  <a:lnTo>
                    <a:pt x="1023" y="593"/>
                  </a:lnTo>
                  <a:lnTo>
                    <a:pt x="1020" y="594"/>
                  </a:lnTo>
                  <a:lnTo>
                    <a:pt x="1017" y="594"/>
                  </a:lnTo>
                  <a:lnTo>
                    <a:pt x="1014" y="595"/>
                  </a:lnTo>
                  <a:lnTo>
                    <a:pt x="1011" y="595"/>
                  </a:lnTo>
                  <a:lnTo>
                    <a:pt x="1008" y="595"/>
                  </a:lnTo>
                  <a:lnTo>
                    <a:pt x="1006" y="595"/>
                  </a:lnTo>
                  <a:lnTo>
                    <a:pt x="1003" y="595"/>
                  </a:lnTo>
                  <a:lnTo>
                    <a:pt x="1000" y="595"/>
                  </a:lnTo>
                  <a:lnTo>
                    <a:pt x="997" y="595"/>
                  </a:lnTo>
                  <a:lnTo>
                    <a:pt x="995" y="594"/>
                  </a:lnTo>
                  <a:lnTo>
                    <a:pt x="993" y="594"/>
                  </a:lnTo>
                  <a:lnTo>
                    <a:pt x="991" y="594"/>
                  </a:lnTo>
                  <a:lnTo>
                    <a:pt x="990" y="594"/>
                  </a:lnTo>
                  <a:lnTo>
                    <a:pt x="989" y="594"/>
                  </a:lnTo>
                  <a:lnTo>
                    <a:pt x="988" y="594"/>
                  </a:lnTo>
                  <a:lnTo>
                    <a:pt x="989" y="594"/>
                  </a:lnTo>
                  <a:lnTo>
                    <a:pt x="990" y="594"/>
                  </a:lnTo>
                  <a:lnTo>
                    <a:pt x="991" y="594"/>
                  </a:lnTo>
                  <a:lnTo>
                    <a:pt x="993" y="594"/>
                  </a:lnTo>
                  <a:lnTo>
                    <a:pt x="995" y="594"/>
                  </a:lnTo>
                  <a:lnTo>
                    <a:pt x="997" y="595"/>
                  </a:lnTo>
                  <a:lnTo>
                    <a:pt x="1000" y="595"/>
                  </a:lnTo>
                  <a:lnTo>
                    <a:pt x="1003" y="595"/>
                  </a:lnTo>
                  <a:lnTo>
                    <a:pt x="1006" y="595"/>
                  </a:lnTo>
                  <a:lnTo>
                    <a:pt x="1008" y="595"/>
                  </a:lnTo>
                  <a:lnTo>
                    <a:pt x="1011" y="595"/>
                  </a:lnTo>
                  <a:lnTo>
                    <a:pt x="1014" y="595"/>
                  </a:lnTo>
                  <a:lnTo>
                    <a:pt x="1017" y="594"/>
                  </a:lnTo>
                  <a:lnTo>
                    <a:pt x="1020" y="594"/>
                  </a:lnTo>
                  <a:lnTo>
                    <a:pt x="1023" y="593"/>
                  </a:lnTo>
                  <a:lnTo>
                    <a:pt x="1025" y="593"/>
                  </a:lnTo>
                  <a:lnTo>
                    <a:pt x="1028" y="592"/>
                  </a:lnTo>
                  <a:lnTo>
                    <a:pt x="1031" y="591"/>
                  </a:lnTo>
                  <a:lnTo>
                    <a:pt x="1034" y="590"/>
                  </a:lnTo>
                  <a:lnTo>
                    <a:pt x="1036" y="589"/>
                  </a:lnTo>
                  <a:lnTo>
                    <a:pt x="1039" y="588"/>
                  </a:lnTo>
                  <a:lnTo>
                    <a:pt x="1042" y="587"/>
                  </a:lnTo>
                  <a:lnTo>
                    <a:pt x="1044" y="586"/>
                  </a:lnTo>
                  <a:lnTo>
                    <a:pt x="1047" y="584"/>
                  </a:lnTo>
                  <a:lnTo>
                    <a:pt x="1049" y="583"/>
                  </a:lnTo>
                  <a:lnTo>
                    <a:pt x="1052" y="582"/>
                  </a:lnTo>
                  <a:lnTo>
                    <a:pt x="1055" y="580"/>
                  </a:lnTo>
                  <a:lnTo>
                    <a:pt x="1057" y="579"/>
                  </a:lnTo>
                  <a:lnTo>
                    <a:pt x="1060" y="577"/>
                  </a:lnTo>
                  <a:lnTo>
                    <a:pt x="1062" y="576"/>
                  </a:lnTo>
                  <a:lnTo>
                    <a:pt x="1065" y="574"/>
                  </a:lnTo>
                  <a:lnTo>
                    <a:pt x="1068" y="573"/>
                  </a:lnTo>
                  <a:lnTo>
                    <a:pt x="1070" y="571"/>
                  </a:lnTo>
                  <a:lnTo>
                    <a:pt x="1073" y="570"/>
                  </a:lnTo>
                  <a:lnTo>
                    <a:pt x="1075" y="568"/>
                  </a:lnTo>
                  <a:lnTo>
                    <a:pt x="1078" y="567"/>
                  </a:lnTo>
                  <a:lnTo>
                    <a:pt x="1080" y="565"/>
                  </a:lnTo>
                  <a:lnTo>
                    <a:pt x="1083" y="563"/>
                  </a:lnTo>
                  <a:lnTo>
                    <a:pt x="1086" y="562"/>
                  </a:lnTo>
                  <a:lnTo>
                    <a:pt x="1088" y="560"/>
                  </a:lnTo>
                  <a:lnTo>
                    <a:pt x="1091" y="558"/>
                  </a:lnTo>
                  <a:lnTo>
                    <a:pt x="1093" y="556"/>
                  </a:lnTo>
                  <a:lnTo>
                    <a:pt x="1096" y="553"/>
                  </a:lnTo>
                  <a:lnTo>
                    <a:pt x="1098" y="551"/>
                  </a:lnTo>
                  <a:lnTo>
                    <a:pt x="1101" y="548"/>
                  </a:lnTo>
                  <a:lnTo>
                    <a:pt x="1103" y="545"/>
                  </a:lnTo>
                  <a:lnTo>
                    <a:pt x="1105" y="541"/>
                  </a:lnTo>
                  <a:lnTo>
                    <a:pt x="1108" y="538"/>
                  </a:lnTo>
                  <a:lnTo>
                    <a:pt x="1110" y="534"/>
                  </a:lnTo>
                  <a:lnTo>
                    <a:pt x="1113" y="530"/>
                  </a:lnTo>
                  <a:lnTo>
                    <a:pt x="1115" y="526"/>
                  </a:lnTo>
                  <a:lnTo>
                    <a:pt x="1117" y="522"/>
                  </a:lnTo>
                  <a:lnTo>
                    <a:pt x="1120" y="517"/>
                  </a:lnTo>
                  <a:lnTo>
                    <a:pt x="1122" y="512"/>
                  </a:lnTo>
                  <a:lnTo>
                    <a:pt x="1124" y="507"/>
                  </a:lnTo>
                  <a:lnTo>
                    <a:pt x="1127" y="502"/>
                  </a:lnTo>
                  <a:lnTo>
                    <a:pt x="1129" y="497"/>
                  </a:lnTo>
                  <a:lnTo>
                    <a:pt x="1131" y="491"/>
                  </a:lnTo>
                  <a:lnTo>
                    <a:pt x="1133" y="486"/>
                  </a:lnTo>
                  <a:lnTo>
                    <a:pt x="1135" y="481"/>
                  </a:lnTo>
                  <a:lnTo>
                    <a:pt x="1136" y="475"/>
                  </a:lnTo>
                  <a:lnTo>
                    <a:pt x="1138" y="469"/>
                  </a:lnTo>
                  <a:lnTo>
                    <a:pt x="1140" y="464"/>
                  </a:lnTo>
                  <a:lnTo>
                    <a:pt x="1141" y="458"/>
                  </a:lnTo>
                  <a:lnTo>
                    <a:pt x="1142" y="452"/>
                  </a:lnTo>
                  <a:lnTo>
                    <a:pt x="1143" y="446"/>
                  </a:lnTo>
                  <a:lnTo>
                    <a:pt x="1144" y="440"/>
                  </a:lnTo>
                  <a:lnTo>
                    <a:pt x="1145" y="434"/>
                  </a:lnTo>
                  <a:lnTo>
                    <a:pt x="1146" y="428"/>
                  </a:lnTo>
                  <a:lnTo>
                    <a:pt x="1147" y="422"/>
                  </a:lnTo>
                  <a:lnTo>
                    <a:pt x="1147" y="415"/>
                  </a:lnTo>
                  <a:lnTo>
                    <a:pt x="1148" y="409"/>
                  </a:lnTo>
                  <a:lnTo>
                    <a:pt x="1148" y="403"/>
                  </a:lnTo>
                  <a:lnTo>
                    <a:pt x="1148" y="397"/>
                  </a:lnTo>
                  <a:lnTo>
                    <a:pt x="1148" y="390"/>
                  </a:lnTo>
                  <a:lnTo>
                    <a:pt x="1148" y="385"/>
                  </a:lnTo>
                  <a:lnTo>
                    <a:pt x="1147" y="379"/>
                  </a:lnTo>
                  <a:lnTo>
                    <a:pt x="1147" y="373"/>
                  </a:lnTo>
                  <a:lnTo>
                    <a:pt x="1146" y="367"/>
                  </a:lnTo>
                  <a:lnTo>
                    <a:pt x="1145" y="362"/>
                  </a:lnTo>
                  <a:lnTo>
                    <a:pt x="1144" y="356"/>
                  </a:lnTo>
                  <a:lnTo>
                    <a:pt x="1143" y="351"/>
                  </a:lnTo>
                  <a:lnTo>
                    <a:pt x="1142" y="346"/>
                  </a:lnTo>
                  <a:lnTo>
                    <a:pt x="1141" y="341"/>
                  </a:lnTo>
                  <a:lnTo>
                    <a:pt x="1139" y="336"/>
                  </a:lnTo>
                  <a:lnTo>
                    <a:pt x="1137" y="331"/>
                  </a:lnTo>
                  <a:lnTo>
                    <a:pt x="1135" y="326"/>
                  </a:lnTo>
                  <a:lnTo>
                    <a:pt x="1133" y="321"/>
                  </a:lnTo>
                  <a:lnTo>
                    <a:pt x="1131" y="317"/>
                  </a:lnTo>
                  <a:lnTo>
                    <a:pt x="1129" y="312"/>
                  </a:lnTo>
                  <a:lnTo>
                    <a:pt x="1127" y="308"/>
                  </a:lnTo>
                  <a:lnTo>
                    <a:pt x="1125" y="304"/>
                  </a:lnTo>
                  <a:lnTo>
                    <a:pt x="1123" y="300"/>
                  </a:lnTo>
                  <a:lnTo>
                    <a:pt x="1121" y="296"/>
                  </a:lnTo>
                  <a:lnTo>
                    <a:pt x="1118" y="292"/>
                  </a:lnTo>
                  <a:lnTo>
                    <a:pt x="1116" y="289"/>
                  </a:lnTo>
                  <a:lnTo>
                    <a:pt x="1114" y="285"/>
                  </a:lnTo>
                  <a:lnTo>
                    <a:pt x="1111" y="282"/>
                  </a:lnTo>
                  <a:lnTo>
                    <a:pt x="1109" y="279"/>
                  </a:lnTo>
                  <a:lnTo>
                    <a:pt x="1106" y="276"/>
                  </a:lnTo>
                  <a:lnTo>
                    <a:pt x="1104" y="273"/>
                  </a:lnTo>
                  <a:lnTo>
                    <a:pt x="1101" y="270"/>
                  </a:lnTo>
                  <a:lnTo>
                    <a:pt x="1099" y="268"/>
                  </a:lnTo>
                  <a:close/>
                </a:path>
              </a:pathLst>
            </a:custGeom>
            <a:solidFill>
              <a:srgbClr val="EEEEEE"/>
            </a:solidFill>
            <a:ln w="0">
              <a:solidFill>
                <a:srgbClr val="000000"/>
              </a:solidFill>
              <a:round/>
              <a:headEnd/>
              <a:tailEnd/>
            </a:ln>
          </p:spPr>
          <p:txBody>
            <a:bodyPr anchor="ctr"/>
            <a:lstStyle/>
            <a:p>
              <a:endParaRPr lang="zh-CN" altLang="en-US"/>
            </a:p>
          </p:txBody>
        </p:sp>
        <p:grpSp>
          <p:nvGrpSpPr>
            <p:cNvPr id="37896" name="Group 24"/>
            <p:cNvGrpSpPr>
              <a:grpSpLocks/>
            </p:cNvGrpSpPr>
            <p:nvPr/>
          </p:nvGrpSpPr>
          <p:grpSpPr bwMode="auto">
            <a:xfrm>
              <a:off x="2627" y="2015"/>
              <a:ext cx="591" cy="591"/>
              <a:chOff x="3277" y="2436"/>
              <a:chExt cx="172" cy="316"/>
            </a:xfrm>
          </p:grpSpPr>
          <p:sp>
            <p:nvSpPr>
              <p:cNvPr id="37898" name="Oval 25"/>
              <p:cNvSpPr>
                <a:spLocks noChangeArrowheads="1"/>
              </p:cNvSpPr>
              <p:nvPr/>
            </p:nvSpPr>
            <p:spPr bwMode="auto">
              <a:xfrm>
                <a:off x="3415" y="2436"/>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899" name="Oval 26"/>
              <p:cNvSpPr>
                <a:spLocks noChangeArrowheads="1"/>
              </p:cNvSpPr>
              <p:nvPr/>
            </p:nvSpPr>
            <p:spPr bwMode="auto">
              <a:xfrm>
                <a:off x="3346" y="2542"/>
                <a:ext cx="34" cy="125"/>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7900" name="Oval 27"/>
              <p:cNvSpPr>
                <a:spLocks noChangeArrowheads="1"/>
              </p:cNvSpPr>
              <p:nvPr/>
            </p:nvSpPr>
            <p:spPr bwMode="auto">
              <a:xfrm>
                <a:off x="3277" y="2626"/>
                <a:ext cx="34" cy="126"/>
              </a:xfrm>
              <a:prstGeom prst="ellipse">
                <a:avLst/>
              </a:prstGeom>
              <a:solidFill>
                <a:srgbClr val="EEEEEE"/>
              </a:solidFill>
              <a:ln w="0">
                <a:solidFill>
                  <a:srgbClr val="000000"/>
                </a:solidFill>
                <a:round/>
                <a:headEnd/>
                <a:tailEnd/>
              </a:ln>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sp>
          <p:nvSpPr>
            <p:cNvPr id="37897" name="Text Box 28"/>
            <p:cNvSpPr txBox="1">
              <a:spLocks noChangeArrowheads="1"/>
            </p:cNvSpPr>
            <p:nvPr/>
          </p:nvSpPr>
          <p:spPr bwMode="auto">
            <a:xfrm>
              <a:off x="2524" y="1117"/>
              <a:ext cx="1273"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sz="2400">
                  <a:solidFill>
                    <a:schemeClr val="tx1"/>
                  </a:solidFill>
                  <a:latin typeface="楷体" panose="02010609060101010101" pitchFamily="49" charset="-122"/>
                  <a:ea typeface="楷体" panose="02010609060101010101" pitchFamily="49" charset="-122"/>
                </a:rPr>
                <a:t>人均产量高是否意味着人均消费水平高</a:t>
              </a:r>
              <a:r>
                <a:rPr kumimoji="1" lang="zh-CN" altLang="en-US" sz="2400">
                  <a:solidFill>
                    <a:schemeClr val="tx1"/>
                  </a:solidFill>
                  <a:ea typeface="楷体_GB2312" panose="02010609030101010101" pitchFamily="49" charset="-122"/>
                </a:rPr>
                <a:t>？</a:t>
              </a:r>
            </a:p>
          </p:txBody>
        </p:sp>
      </p:grpSp>
      <p:sp>
        <p:nvSpPr>
          <p:cNvPr id="38" name="WordArt 29"/>
          <p:cNvSpPr>
            <a:spLocks noChangeArrowheads="1" noChangeShapeType="1" noTextEdit="1"/>
          </p:cNvSpPr>
          <p:nvPr/>
        </p:nvSpPr>
        <p:spPr bwMode="auto">
          <a:xfrm>
            <a:off x="1763713" y="4414838"/>
            <a:ext cx="762000" cy="10302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FadeRight">
              <a:avLst>
                <a:gd name="adj" fmla="val 33333"/>
              </a:avLst>
            </a:prstTxWarp>
          </a:bodyPr>
          <a:lstStyle/>
          <a:p>
            <a:pPr algn="ctr"/>
            <a:r>
              <a:rPr lang="zh-CN" altLang="en-US" sz="6000" kern="10">
                <a:solidFill>
                  <a:srgbClr val="FF0000"/>
                </a:solidFill>
                <a:effectLst>
                  <a:outerShdw dist="53882" dir="2700000" algn="ctr" rotWithShape="0">
                    <a:srgbClr val="C0C0C0"/>
                  </a:outerShdw>
                </a:effectLst>
                <a:latin typeface="幼圆" panose="02010509060101010101" pitchFamily="49" charset="-122"/>
                <a:ea typeface="幼圆" panose="02010509060101010101" pitchFamily="49" charset="-122"/>
              </a:rPr>
              <a:t>？</a:t>
            </a:r>
          </a:p>
        </p:txBody>
      </p:sp>
      <p:sp>
        <p:nvSpPr>
          <p:cNvPr id="19" name="Rectangle 20">
            <a:hlinkClick r:id="rId2" action="ppaction://hlinksldjump"/>
          </p:cNvPr>
          <p:cNvSpPr>
            <a:spLocks noChangeArrowheads="1"/>
          </p:cNvSpPr>
          <p:nvPr/>
        </p:nvSpPr>
        <p:spPr bwMode="auto">
          <a:xfrm>
            <a:off x="3527425" y="4149725"/>
            <a:ext cx="4500563" cy="928688"/>
          </a:xfrm>
          <a:prstGeom prst="rect">
            <a:avLst/>
          </a:prstGeom>
          <a:noFill/>
          <a:ln w="127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008000"/>
                </a:solidFill>
                <a:latin typeface="楷体" panose="02010609060101010101" pitchFamily="49" charset="-122"/>
                <a:ea typeface="楷体" panose="02010609060101010101" pitchFamily="49" charset="-122"/>
              </a:rPr>
              <a:t>什么样的积累率和人均资本才能</a:t>
            </a:r>
            <a:endParaRPr kumimoji="1" lang="en-US" altLang="zh-CN" sz="2400">
              <a:solidFill>
                <a:srgbClr val="008000"/>
              </a:solidFill>
              <a:latin typeface="楷体" panose="02010609060101010101" pitchFamily="49" charset="-122"/>
              <a:ea typeface="楷体" panose="02010609060101010101" pitchFamily="49" charset="-122"/>
            </a:endParaRPr>
          </a:p>
          <a:p>
            <a:pPr eaLnBrk="1" hangingPunct="1"/>
            <a:r>
              <a:rPr kumimoji="1" lang="zh-CN" altLang="en-US" sz="2400">
                <a:solidFill>
                  <a:srgbClr val="008000"/>
                </a:solidFill>
                <a:latin typeface="楷体" panose="02010609060101010101" pitchFamily="49" charset="-122"/>
                <a:ea typeface="楷体" panose="02010609060101010101" pitchFamily="49" charset="-122"/>
              </a:rPr>
              <a:t>保证长期消费水平最高</a:t>
            </a:r>
            <a:r>
              <a:rPr kumimoji="1" lang="zh-CN" altLang="en-US" sz="2400">
                <a:solidFill>
                  <a:srgbClr val="008000"/>
                </a:solidFill>
                <a:latin typeface="楷体_GB2312" panose="02010609030101010101" pitchFamily="49" charset="-122"/>
                <a:ea typeface="楷体_GB2312" panose="02010609030101010101" pitchFamily="49" charset="-122"/>
              </a:rPr>
              <a:t>？</a:t>
            </a:r>
            <a:endParaRPr kumimoji="1" lang="zh-TW" altLang="en-US" sz="2400">
              <a:solidFill>
                <a:srgbClr val="008000"/>
              </a:solidFill>
              <a:latin typeface="楷体_GB2312" panose="02010609030101010101" pitchFamily="49" charset="-122"/>
              <a:ea typeface="楷体_GB2312" panose="02010609030101010101" pitchFamily="49" charset="-122"/>
            </a:endParaRPr>
          </a:p>
        </p:txBody>
      </p:sp>
      <p:sp>
        <p:nvSpPr>
          <p:cNvPr id="12" name="Comment 58">
            <a:hlinkClick r:id="rId3" action="ppaction://hlinksldjump"/>
          </p:cNvPr>
          <p:cNvSpPr>
            <a:spLocks noChangeArrowheads="1"/>
          </p:cNvSpPr>
          <p:nvPr/>
        </p:nvSpPr>
        <p:spPr bwMode="auto">
          <a:xfrm>
            <a:off x="611188" y="836613"/>
            <a:ext cx="41767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600">
                <a:solidFill>
                  <a:srgbClr val="336699"/>
                </a:solidFill>
                <a:latin typeface="微软雅黑" pitchFamily="34" charset="-122"/>
                <a:ea typeface="微软雅黑" pitchFamily="34" charset="-122"/>
              </a:rPr>
              <a:t>3. </a:t>
            </a:r>
            <a:r>
              <a:rPr lang="zh-CN" altLang="en-US" sz="2600">
                <a:solidFill>
                  <a:srgbClr val="336699"/>
                </a:solidFill>
                <a:latin typeface="微软雅黑" pitchFamily="34" charset="-122"/>
                <a:ea typeface="微软雅黑" pitchFamily="34" charset="-122"/>
              </a:rPr>
              <a:t>资本积累的黄金律</a:t>
            </a:r>
            <a:r>
              <a:rPr lang="zh-CN" altLang="en-US" sz="2600">
                <a:latin typeface="微软雅黑" pitchFamily="34" charset="-122"/>
                <a:ea typeface="微软雅黑" pitchFamily="34" charset="-122"/>
              </a:rPr>
              <a:t> </a:t>
            </a:r>
          </a:p>
        </p:txBody>
      </p:sp>
    </p:spTree>
    <p:extLst>
      <p:ext uri="{BB962C8B-B14F-4D97-AF65-F5344CB8AC3E}">
        <p14:creationId xmlns:p14="http://schemas.microsoft.com/office/powerpoint/2010/main" val="2123777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9"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8AD796B9-A97A-4383-8A8E-D8CFF93909E2}" type="slidenum">
              <a:rPr lang="en-GB" altLang="zh-CN" sz="1200" b="0">
                <a:solidFill>
                  <a:schemeClr val="bg1"/>
                </a:solidFill>
              </a:rPr>
              <a:pPr/>
              <a:t>16</a:t>
            </a:fld>
            <a:endParaRPr lang="en-GB" altLang="zh-CN" sz="1200" b="0">
              <a:solidFill>
                <a:schemeClr val="bg1"/>
              </a:solidFill>
            </a:endParaRPr>
          </a:p>
        </p:txBody>
      </p:sp>
      <p:sp>
        <p:nvSpPr>
          <p:cNvPr id="570418" name="Rectangle 50"/>
          <p:cNvSpPr>
            <a:spLocks noChangeArrowheads="1"/>
          </p:cNvSpPr>
          <p:nvPr/>
        </p:nvSpPr>
        <p:spPr bwMode="auto">
          <a:xfrm>
            <a:off x="571500" y="741363"/>
            <a:ext cx="7804150" cy="455612"/>
          </a:xfrm>
          <a:prstGeom prst="rect">
            <a:avLst/>
          </a:prstGeom>
          <a:noFill/>
          <a:ln w="9525">
            <a:noFill/>
            <a:miter lim="800000"/>
            <a:headEnd/>
            <a:tailEnd/>
          </a:ln>
          <a:effectLst/>
        </p:spPr>
        <p:txBody>
          <a:bodyPr/>
          <a:lstStyle/>
          <a:p>
            <a:pPr marL="263525" indent="-263525" algn="just">
              <a:spcBef>
                <a:spcPct val="50000"/>
              </a:spcBef>
              <a:buClr>
                <a:srgbClr val="FF6600"/>
              </a:buClr>
              <a:buSzPct val="120000"/>
              <a:buFont typeface="Wingdings" pitchFamily="2" charset="2"/>
              <a:buChar char="§"/>
              <a:defRPr/>
            </a:pPr>
            <a:r>
              <a:rPr kumimoji="1" lang="zh-CN" altLang="en-US" sz="2400" dirty="0">
                <a:effectLst>
                  <a:outerShdw blurRad="38100" dist="38100" dir="2700000" algn="tl">
                    <a:srgbClr val="C0C0C0"/>
                  </a:outerShdw>
                </a:effectLst>
                <a:latin typeface="宋体" pitchFamily="2" charset="-122"/>
              </a:rPr>
              <a:t>资本积累黄金律水平：长期消费水平最高的稳定状态</a:t>
            </a:r>
          </a:p>
        </p:txBody>
      </p:sp>
      <p:graphicFrame>
        <p:nvGraphicFramePr>
          <p:cNvPr id="570419" name="Object 51"/>
          <p:cNvGraphicFramePr>
            <a:graphicFrameLocks noChangeAspect="1"/>
          </p:cNvGraphicFramePr>
          <p:nvPr/>
        </p:nvGraphicFramePr>
        <p:xfrm>
          <a:off x="1138238" y="4687888"/>
          <a:ext cx="1673225" cy="404812"/>
        </p:xfrm>
        <a:graphic>
          <a:graphicData uri="http://schemas.openxmlformats.org/presentationml/2006/ole">
            <mc:AlternateContent xmlns:mc="http://schemas.openxmlformats.org/markup-compatibility/2006">
              <mc:Choice xmlns:v="urn:schemas-microsoft-com:vml" Requires="v">
                <p:oleObj spid="_x0000_s4109" name="Equation" r:id="rId3" imgW="837836" imgH="203112" progId="Equation.DSMT4">
                  <p:embed/>
                </p:oleObj>
              </mc:Choice>
              <mc:Fallback>
                <p:oleObj name="Equation" r:id="rId3" imgW="837836"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4687888"/>
                        <a:ext cx="16732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0424" name="Rectangle 56"/>
          <p:cNvSpPr>
            <a:spLocks noChangeArrowheads="1"/>
          </p:cNvSpPr>
          <p:nvPr/>
        </p:nvSpPr>
        <p:spPr bwMode="auto">
          <a:xfrm>
            <a:off x="571500" y="1773238"/>
            <a:ext cx="2808288" cy="2808287"/>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200" dirty="0">
                <a:effectLst>
                  <a:outerShdw blurRad="38100" dist="38100" dir="2700000" algn="tl">
                    <a:srgbClr val="C0C0C0"/>
                  </a:outerShdw>
                </a:effectLst>
                <a:latin typeface="宋体" pitchFamily="2" charset="-122"/>
              </a:rPr>
              <a:t>资本积累黄金律：若要使稳定状态的人均消费最大，稳定状态的人均资本量应使人均产量函数的一阶导数等于人口增长率加折旧率  </a:t>
            </a:r>
          </a:p>
        </p:txBody>
      </p:sp>
      <p:grpSp>
        <p:nvGrpSpPr>
          <p:cNvPr id="2" name="组合 31"/>
          <p:cNvGrpSpPr>
            <a:grpSpLocks/>
          </p:cNvGrpSpPr>
          <p:nvPr/>
        </p:nvGrpSpPr>
        <p:grpSpPr bwMode="auto">
          <a:xfrm>
            <a:off x="4184650" y="2078038"/>
            <a:ext cx="2378075" cy="3771900"/>
            <a:chOff x="4139965" y="2221291"/>
            <a:chExt cx="2378774" cy="3770320"/>
          </a:xfrm>
        </p:grpSpPr>
        <p:sp>
          <p:nvSpPr>
            <p:cNvPr id="4121" name="Text Box 27"/>
            <p:cNvSpPr txBox="1">
              <a:spLocks noChangeArrowheads="1"/>
            </p:cNvSpPr>
            <p:nvPr/>
          </p:nvSpPr>
          <p:spPr bwMode="auto">
            <a:xfrm>
              <a:off x="5307005" y="4395809"/>
              <a:ext cx="39370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800000"/>
                  </a:solidFill>
                  <a:latin typeface="Times New Roman" panose="02020603050405020304" pitchFamily="18" charset="0"/>
                </a:rPr>
                <a:t>M’</a:t>
              </a:r>
              <a:endParaRPr lang="en-US" altLang="zh-CN" sz="1800">
                <a:solidFill>
                  <a:srgbClr val="800000"/>
                </a:solidFill>
              </a:endParaRPr>
            </a:p>
          </p:txBody>
        </p:sp>
        <p:sp>
          <p:nvSpPr>
            <p:cNvPr id="4122" name="Text Box 29"/>
            <p:cNvSpPr txBox="1">
              <a:spLocks noChangeArrowheads="1"/>
            </p:cNvSpPr>
            <p:nvPr/>
          </p:nvSpPr>
          <p:spPr bwMode="auto">
            <a:xfrm>
              <a:off x="5300203" y="3216764"/>
              <a:ext cx="39370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800000"/>
                  </a:solidFill>
                  <a:latin typeface="Times New Roman" panose="02020603050405020304" pitchFamily="18" charset="0"/>
                </a:rPr>
                <a:t>M</a:t>
              </a:r>
              <a:endParaRPr lang="en-US" altLang="zh-CN" sz="1800">
                <a:solidFill>
                  <a:srgbClr val="800000"/>
                </a:solidFill>
              </a:endParaRPr>
            </a:p>
          </p:txBody>
        </p:sp>
        <p:sp>
          <p:nvSpPr>
            <p:cNvPr id="4123" name="Text Box 35"/>
            <p:cNvSpPr txBox="1">
              <a:spLocks noChangeArrowheads="1"/>
            </p:cNvSpPr>
            <p:nvPr/>
          </p:nvSpPr>
          <p:spPr bwMode="auto">
            <a:xfrm>
              <a:off x="5217426" y="5667667"/>
              <a:ext cx="319088" cy="3239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800000"/>
                  </a:solidFill>
                  <a:latin typeface="Times New Roman" panose="02020603050405020304" pitchFamily="18" charset="0"/>
                </a:rPr>
                <a:t>k</a:t>
              </a:r>
              <a:r>
                <a:rPr lang="en-US" altLang="zh-CN" sz="1800" baseline="30000">
                  <a:solidFill>
                    <a:srgbClr val="800000"/>
                  </a:solidFill>
                  <a:latin typeface="Times New Roman" panose="02020603050405020304" pitchFamily="18" charset="0"/>
                </a:rPr>
                <a:t>*</a:t>
              </a:r>
              <a:endParaRPr lang="en-US" altLang="zh-CN" sz="1800">
                <a:solidFill>
                  <a:srgbClr val="800000"/>
                </a:solidFill>
              </a:endParaRPr>
            </a:p>
          </p:txBody>
        </p:sp>
        <p:sp>
          <p:nvSpPr>
            <p:cNvPr id="4124" name="Line 43"/>
            <p:cNvSpPr>
              <a:spLocks noChangeShapeType="1"/>
            </p:cNvSpPr>
            <p:nvPr/>
          </p:nvSpPr>
          <p:spPr bwMode="auto">
            <a:xfrm>
              <a:off x="5277524" y="3286147"/>
              <a:ext cx="1588" cy="2303599"/>
            </a:xfrm>
            <a:prstGeom prst="line">
              <a:avLst/>
            </a:prstGeom>
            <a:noFill/>
            <a:ln w="38100">
              <a:solidFill>
                <a:srgbClr val="8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Line 48"/>
            <p:cNvSpPr>
              <a:spLocks noChangeShapeType="1"/>
            </p:cNvSpPr>
            <p:nvPr/>
          </p:nvSpPr>
          <p:spPr bwMode="auto">
            <a:xfrm flipV="1">
              <a:off x="4139965" y="2221291"/>
              <a:ext cx="2378774" cy="189761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30"/>
          <p:cNvGrpSpPr>
            <a:grpSpLocks/>
          </p:cNvGrpSpPr>
          <p:nvPr/>
        </p:nvGrpSpPr>
        <p:grpSpPr bwMode="auto">
          <a:xfrm>
            <a:off x="3635375" y="1500188"/>
            <a:ext cx="5230813" cy="4475162"/>
            <a:chOff x="3743325" y="1500188"/>
            <a:chExt cx="5230813" cy="4475162"/>
          </a:xfrm>
        </p:grpSpPr>
        <p:sp>
          <p:nvSpPr>
            <p:cNvPr id="4104" name="Text Box 40"/>
            <p:cNvSpPr txBox="1">
              <a:spLocks noChangeArrowheads="1"/>
            </p:cNvSpPr>
            <p:nvPr/>
          </p:nvSpPr>
          <p:spPr bwMode="auto">
            <a:xfrm>
              <a:off x="3819520" y="1500188"/>
              <a:ext cx="247629"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y</a:t>
              </a:r>
              <a:endParaRPr lang="en-US" altLang="zh-CN" sz="1800">
                <a:solidFill>
                  <a:srgbClr val="006699"/>
                </a:solidFill>
              </a:endParaRPr>
            </a:p>
          </p:txBody>
        </p:sp>
        <p:sp>
          <p:nvSpPr>
            <p:cNvPr id="4105" name="Text Box 28"/>
            <p:cNvSpPr txBox="1">
              <a:spLocks noChangeArrowheads="1"/>
            </p:cNvSpPr>
            <p:nvPr/>
          </p:nvSpPr>
          <p:spPr bwMode="auto">
            <a:xfrm>
              <a:off x="6792394" y="3166377"/>
              <a:ext cx="393666" cy="433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X’</a:t>
              </a:r>
              <a:endParaRPr lang="en-US" altLang="zh-CN" sz="1800">
                <a:solidFill>
                  <a:srgbClr val="006699"/>
                </a:solidFill>
              </a:endParaRPr>
            </a:p>
          </p:txBody>
        </p:sp>
        <p:sp>
          <p:nvSpPr>
            <p:cNvPr id="4106" name="Text Box 30"/>
            <p:cNvSpPr txBox="1">
              <a:spLocks noChangeArrowheads="1"/>
            </p:cNvSpPr>
            <p:nvPr/>
          </p:nvSpPr>
          <p:spPr bwMode="auto">
            <a:xfrm>
              <a:off x="6782476" y="2463341"/>
              <a:ext cx="393666"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X</a:t>
              </a:r>
              <a:endParaRPr lang="en-US" altLang="zh-CN" sz="1800">
                <a:solidFill>
                  <a:srgbClr val="006699"/>
                </a:solidFill>
              </a:endParaRPr>
            </a:p>
          </p:txBody>
        </p:sp>
        <p:sp>
          <p:nvSpPr>
            <p:cNvPr id="4107" name="Text Box 31"/>
            <p:cNvSpPr txBox="1">
              <a:spLocks noChangeArrowheads="1"/>
            </p:cNvSpPr>
            <p:nvPr/>
          </p:nvSpPr>
          <p:spPr bwMode="auto">
            <a:xfrm>
              <a:off x="6672748" y="5540375"/>
              <a:ext cx="31906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30000">
                  <a:solidFill>
                    <a:srgbClr val="006699"/>
                  </a:solidFill>
                  <a:latin typeface="Times New Roman" panose="02020603050405020304" pitchFamily="18" charset="0"/>
                </a:rPr>
                <a:t>+</a:t>
              </a:r>
              <a:endParaRPr lang="en-US" altLang="zh-CN" sz="1800">
                <a:solidFill>
                  <a:srgbClr val="006699"/>
                </a:solidFill>
              </a:endParaRPr>
            </a:p>
          </p:txBody>
        </p:sp>
        <p:sp>
          <p:nvSpPr>
            <p:cNvPr id="4108" name="Text Box 32"/>
            <p:cNvSpPr txBox="1">
              <a:spLocks noChangeArrowheads="1"/>
            </p:cNvSpPr>
            <p:nvPr/>
          </p:nvSpPr>
          <p:spPr bwMode="auto">
            <a:xfrm>
              <a:off x="4502093" y="5540375"/>
              <a:ext cx="319060"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r>
                <a:rPr lang="en-US" altLang="zh-CN" sz="1800" baseline="30000">
                  <a:solidFill>
                    <a:srgbClr val="006699"/>
                  </a:solidFill>
                  <a:latin typeface="Times New Roman" panose="02020603050405020304" pitchFamily="18" charset="0"/>
                </a:rPr>
                <a:t>-</a:t>
              </a:r>
              <a:endParaRPr lang="en-US" altLang="zh-CN" sz="1800">
                <a:solidFill>
                  <a:srgbClr val="006699"/>
                </a:solidFill>
              </a:endParaRPr>
            </a:p>
          </p:txBody>
        </p:sp>
        <p:sp>
          <p:nvSpPr>
            <p:cNvPr id="4109" name="Text Box 33"/>
            <p:cNvSpPr txBox="1">
              <a:spLocks noChangeArrowheads="1"/>
            </p:cNvSpPr>
            <p:nvPr/>
          </p:nvSpPr>
          <p:spPr bwMode="auto">
            <a:xfrm>
              <a:off x="4601187" y="5036685"/>
              <a:ext cx="395254"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endParaRPr lang="en-US" altLang="zh-CN" sz="1800">
                <a:solidFill>
                  <a:srgbClr val="006699"/>
                </a:solidFill>
              </a:endParaRPr>
            </a:p>
          </p:txBody>
        </p:sp>
        <p:sp>
          <p:nvSpPr>
            <p:cNvPr id="4110" name="Text Box 34"/>
            <p:cNvSpPr txBox="1">
              <a:spLocks noChangeArrowheads="1"/>
            </p:cNvSpPr>
            <p:nvPr/>
          </p:nvSpPr>
          <p:spPr bwMode="auto">
            <a:xfrm>
              <a:off x="4601412" y="3990975"/>
              <a:ext cx="393666" cy="434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T</a:t>
              </a:r>
              <a:endParaRPr lang="en-US" altLang="zh-CN" sz="1800">
                <a:solidFill>
                  <a:srgbClr val="006699"/>
                </a:solidFill>
              </a:endParaRPr>
            </a:p>
          </p:txBody>
        </p:sp>
        <p:sp>
          <p:nvSpPr>
            <p:cNvPr id="4111" name="Line 36"/>
            <p:cNvSpPr>
              <a:spLocks noChangeShapeType="1"/>
            </p:cNvSpPr>
            <p:nvPr/>
          </p:nvSpPr>
          <p:spPr bwMode="auto">
            <a:xfrm>
              <a:off x="4019526" y="5513388"/>
              <a:ext cx="4641450"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2" name="Line 37"/>
            <p:cNvSpPr>
              <a:spLocks noChangeShapeType="1"/>
            </p:cNvSpPr>
            <p:nvPr/>
          </p:nvSpPr>
          <p:spPr bwMode="auto">
            <a:xfrm flipV="1">
              <a:off x="4019526" y="1603375"/>
              <a:ext cx="1588" cy="3910012"/>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13" name="Arc 38"/>
            <p:cNvSpPr>
              <a:spLocks/>
            </p:cNvSpPr>
            <p:nvPr/>
          </p:nvSpPr>
          <p:spPr bwMode="auto">
            <a:xfrm rot="391679" flipH="1">
              <a:off x="4222783" y="2020665"/>
              <a:ext cx="4284000" cy="3708000"/>
            </a:xfrm>
            <a:custGeom>
              <a:avLst/>
              <a:gdLst>
                <a:gd name="T0" fmla="*/ 0 w 21600"/>
                <a:gd name="T1" fmla="*/ 0 h 21600"/>
                <a:gd name="T2" fmla="*/ 2147483647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4" name="Text Box 39"/>
            <p:cNvSpPr txBox="1">
              <a:spLocks noChangeArrowheads="1"/>
            </p:cNvSpPr>
            <p:nvPr/>
          </p:nvSpPr>
          <p:spPr bwMode="auto">
            <a:xfrm>
              <a:off x="8728096" y="5344431"/>
              <a:ext cx="246042"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k</a:t>
              </a:r>
              <a:endParaRPr lang="en-US" altLang="zh-CN" sz="1800">
                <a:solidFill>
                  <a:srgbClr val="006699"/>
                </a:solidFill>
              </a:endParaRPr>
            </a:p>
          </p:txBody>
        </p:sp>
        <p:sp>
          <p:nvSpPr>
            <p:cNvPr id="4115" name="Text Box 41"/>
            <p:cNvSpPr txBox="1">
              <a:spLocks noChangeArrowheads="1"/>
            </p:cNvSpPr>
            <p:nvPr/>
          </p:nvSpPr>
          <p:spPr bwMode="auto">
            <a:xfrm>
              <a:off x="3743325" y="5297488"/>
              <a:ext cx="247629"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O</a:t>
              </a:r>
              <a:endParaRPr lang="en-US" altLang="zh-CN" sz="1800">
                <a:solidFill>
                  <a:srgbClr val="006699"/>
                </a:solidFill>
              </a:endParaRPr>
            </a:p>
          </p:txBody>
        </p:sp>
        <p:sp>
          <p:nvSpPr>
            <p:cNvPr id="4116" name="Line 42"/>
            <p:cNvSpPr>
              <a:spLocks noChangeShapeType="1"/>
            </p:cNvSpPr>
            <p:nvPr/>
          </p:nvSpPr>
          <p:spPr bwMode="auto">
            <a:xfrm flipV="1">
              <a:off x="4019525" y="1928816"/>
              <a:ext cx="4123963" cy="3594096"/>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7" name="Text Box 45"/>
            <p:cNvSpPr txBox="1">
              <a:spLocks noChangeArrowheads="1"/>
            </p:cNvSpPr>
            <p:nvPr/>
          </p:nvSpPr>
          <p:spPr bwMode="auto">
            <a:xfrm>
              <a:off x="8140328" y="2088693"/>
              <a:ext cx="684000" cy="3286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a:solidFill>
                    <a:srgbClr val="006699"/>
                  </a:solidFill>
                  <a:latin typeface="Times New Roman" panose="02020603050405020304" pitchFamily="18" charset="0"/>
                </a:rPr>
                <a:t> y=f(k)</a:t>
              </a:r>
              <a:endParaRPr lang="en-US" altLang="zh-CN" sz="1800">
                <a:solidFill>
                  <a:srgbClr val="006699"/>
                </a:solidFill>
              </a:endParaRPr>
            </a:p>
          </p:txBody>
        </p:sp>
        <p:sp>
          <p:nvSpPr>
            <p:cNvPr id="4118" name="Line 46"/>
            <p:cNvSpPr>
              <a:spLocks noChangeShapeType="1"/>
            </p:cNvSpPr>
            <p:nvPr/>
          </p:nvSpPr>
          <p:spPr bwMode="auto">
            <a:xfrm>
              <a:off x="6730652" y="2492896"/>
              <a:ext cx="1588" cy="2988000"/>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9" name="Line 47"/>
            <p:cNvSpPr>
              <a:spLocks noChangeShapeType="1"/>
            </p:cNvSpPr>
            <p:nvPr/>
          </p:nvSpPr>
          <p:spPr bwMode="auto">
            <a:xfrm>
              <a:off x="4545404" y="4092802"/>
              <a:ext cx="1588" cy="140493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0" name="Text Box 53"/>
            <p:cNvSpPr txBox="1">
              <a:spLocks noChangeArrowheads="1"/>
            </p:cNvSpPr>
            <p:nvPr/>
          </p:nvSpPr>
          <p:spPr bwMode="auto">
            <a:xfrm>
              <a:off x="8214920" y="1643064"/>
              <a:ext cx="749567" cy="360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(n+</a:t>
              </a:r>
              <a:r>
                <a:rPr lang="el-GR" altLang="zh-CN" sz="2000">
                  <a:solidFill>
                    <a:srgbClr val="006699"/>
                  </a:solidFill>
                  <a:latin typeface="Times New Roman" panose="02020603050405020304" pitchFamily="18" charset="0"/>
                </a:rPr>
                <a:t>δ</a:t>
              </a:r>
              <a:r>
                <a:rPr lang="en-US" altLang="zh-CN" sz="2000">
                  <a:solidFill>
                    <a:srgbClr val="006699"/>
                  </a:solidFill>
                  <a:latin typeface="Times New Roman" panose="02020603050405020304" pitchFamily="18" charset="0"/>
                </a:rPr>
                <a:t>)k</a:t>
              </a:r>
              <a:endParaRPr lang="en-US" altLang="zh-CN" sz="2000">
                <a:solidFill>
                  <a:srgbClr val="006699"/>
                </a:solidFill>
              </a:endParaRPr>
            </a:p>
          </p:txBody>
        </p:sp>
      </p:grpSp>
    </p:spTree>
    <p:extLst>
      <p:ext uri="{BB962C8B-B14F-4D97-AF65-F5344CB8AC3E}">
        <p14:creationId xmlns:p14="http://schemas.microsoft.com/office/powerpoint/2010/main" val="2430582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0418">
                                            <p:txEl>
                                              <p:pRg st="0" end="0"/>
                                            </p:txEl>
                                          </p:spTgt>
                                        </p:tgtEl>
                                        <p:attrNameLst>
                                          <p:attrName>style.visibility</p:attrName>
                                        </p:attrNameLst>
                                      </p:cBhvr>
                                      <p:to>
                                        <p:strVal val="visible"/>
                                      </p:to>
                                    </p:set>
                                    <p:animEffect transition="in" filter="wipe(up)">
                                      <p:cBhvr>
                                        <p:cTn id="7" dur="500"/>
                                        <p:tgtEl>
                                          <p:spTgt spid="570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0419"/>
                                        </p:tgtEl>
                                        <p:attrNameLst>
                                          <p:attrName>style.visibility</p:attrName>
                                        </p:attrNameLst>
                                      </p:cBhvr>
                                      <p:to>
                                        <p:strVal val="visible"/>
                                      </p:to>
                                    </p:set>
                                    <p:animEffect transition="in" filter="blinds(horizontal)">
                                      <p:cBhvr>
                                        <p:cTn id="17" dur="500"/>
                                        <p:tgtEl>
                                          <p:spTgt spid="5704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0424"/>
                                        </p:tgtEl>
                                        <p:attrNameLst>
                                          <p:attrName>style.visibility</p:attrName>
                                        </p:attrNameLst>
                                      </p:cBhvr>
                                      <p:to>
                                        <p:strVal val="visible"/>
                                      </p:to>
                                    </p:set>
                                    <p:animEffect transition="in" filter="blinds(horizontal)">
                                      <p:cBhvr>
                                        <p:cTn id="20" dur="500"/>
                                        <p:tgtEl>
                                          <p:spTgt spid="5704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18" grpId="0" build="p" autoUpdateAnimBg="0"/>
      <p:bldP spid="5704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7947EF4-0220-4006-85C1-0C24B5C89A60}" type="slidenum">
              <a:rPr lang="en-GB" altLang="zh-CN" sz="1200" b="0">
                <a:solidFill>
                  <a:schemeClr val="bg1"/>
                </a:solidFill>
              </a:rPr>
              <a:pPr/>
              <a:t>17</a:t>
            </a:fld>
            <a:endParaRPr lang="en-GB" altLang="zh-CN" sz="1200" b="0">
              <a:solidFill>
                <a:schemeClr val="bg1"/>
              </a:solidFill>
            </a:endParaRPr>
          </a:p>
        </p:txBody>
      </p:sp>
      <p:sp>
        <p:nvSpPr>
          <p:cNvPr id="610306" name="Rectangle 2"/>
          <p:cNvSpPr>
            <a:spLocks noChangeArrowheads="1"/>
          </p:cNvSpPr>
          <p:nvPr/>
        </p:nvSpPr>
        <p:spPr bwMode="auto">
          <a:xfrm>
            <a:off x="755650" y="1708944"/>
            <a:ext cx="7273925" cy="3960812"/>
          </a:xfrm>
          <a:prstGeom prst="rect">
            <a:avLst/>
          </a:prstGeom>
          <a:noFill/>
          <a:ln w="9525">
            <a:noFill/>
            <a:miter lim="800000"/>
            <a:headEnd/>
            <a:tailEnd/>
          </a:ln>
          <a:effectLst/>
        </p:spPr>
        <p:txBody>
          <a:bodyPr/>
          <a:lstStyle/>
          <a:p>
            <a:pPr marL="263525" indent="-263525" algn="just">
              <a:spcBef>
                <a:spcPct val="20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如果一个经济稳定状态时的人均资本量多于黄金律水平，则可通过多消费（降低储蓄率）使稳定状态的人均资本下降到黄金律水平；如果一个经济稳定状态时的人均资本少于黄金律水平，则可通过缩减消费，增加储蓄，使稳定状态的人均资本提高到黄金律水平。</a:t>
            </a:r>
          </a:p>
          <a:p>
            <a:pPr marL="263525" indent="-263525" algn="just">
              <a:spcBef>
                <a:spcPct val="50000"/>
              </a:spcBef>
              <a:buClr>
                <a:srgbClr val="FF6600"/>
              </a:buClr>
              <a:buSzPct val="120000"/>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注意：</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虽然经济会自动收敛于一个稳定状态，但不会自动地收敛于黄金律水平。如果想要得到黄金律水平所对应的稳定状态，那么就需要通过调整积累和消费政策，以一个特定的储蓄率来支持它。 </a:t>
            </a:r>
          </a:p>
        </p:txBody>
      </p:sp>
      <p:sp>
        <p:nvSpPr>
          <p:cNvPr id="610307" name="Rectangle 3"/>
          <p:cNvSpPr>
            <a:spLocks noChangeArrowheads="1"/>
          </p:cNvSpPr>
          <p:nvPr/>
        </p:nvSpPr>
        <p:spPr bwMode="auto">
          <a:xfrm>
            <a:off x="755650" y="765175"/>
            <a:ext cx="4752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buClr>
                <a:srgbClr val="FF6600"/>
              </a:buClr>
              <a:buFont typeface="Wingdings" panose="05000000000000000000" pitchFamily="2" charset="2"/>
              <a:buChar char="Ü"/>
            </a:pPr>
            <a:r>
              <a:rPr lang="zh-CN" altLang="en-US" sz="2400">
                <a:solidFill>
                  <a:srgbClr val="336699"/>
                </a:solidFill>
                <a:latin typeface="微软雅黑" panose="020B0503020204020204" pitchFamily="34" charset="-122"/>
                <a:ea typeface="微软雅黑" panose="020B0503020204020204" pitchFamily="34" charset="-122"/>
              </a:rPr>
              <a:t> 政策含义</a:t>
            </a:r>
          </a:p>
        </p:txBody>
      </p:sp>
    </p:spTree>
    <p:extLst>
      <p:ext uri="{BB962C8B-B14F-4D97-AF65-F5344CB8AC3E}">
        <p14:creationId xmlns:p14="http://schemas.microsoft.com/office/powerpoint/2010/main" val="2536139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Effect transition="in" filter="blinds(horizontal)">
                                      <p:cBhvr>
                                        <p:cTn id="7" dur="500"/>
                                        <p:tgtEl>
                                          <p:spTgt spid="61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0306">
                                            <p:txEl>
                                              <p:pRg st="0" end="0"/>
                                            </p:txEl>
                                          </p:spTgt>
                                        </p:tgtEl>
                                        <p:attrNameLst>
                                          <p:attrName>style.visibility</p:attrName>
                                        </p:attrNameLst>
                                      </p:cBhvr>
                                      <p:to>
                                        <p:strVal val="visible"/>
                                      </p:to>
                                    </p:set>
                                    <p:animEffect transition="in" filter="blinds(horizontal)">
                                      <p:cBhvr>
                                        <p:cTn id="12" dur="500"/>
                                        <p:tgtEl>
                                          <p:spTgt spid="6103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0306">
                                            <p:txEl>
                                              <p:pRg st="1" end="1"/>
                                            </p:txEl>
                                          </p:spTgt>
                                        </p:tgtEl>
                                        <p:attrNameLst>
                                          <p:attrName>style.visibility</p:attrName>
                                        </p:attrNameLst>
                                      </p:cBhvr>
                                      <p:to>
                                        <p:strVal val="visible"/>
                                      </p:to>
                                    </p:set>
                                    <p:animEffect transition="in" filter="blinds(horizontal)">
                                      <p:cBhvr>
                                        <p:cTn id="17" dur="500"/>
                                        <p:tgtEl>
                                          <p:spTgt spid="6103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build="p"/>
      <p:bldP spid="6103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灯片编号占位符 3"/>
          <p:cNvSpPr>
            <a:spLocks noGrp="1"/>
          </p:cNvSpPr>
          <p:nvPr>
            <p:ph type="sldNum" sz="quarter" idx="10"/>
          </p:nvPr>
        </p:nvSpPr>
        <p:spPr>
          <a:xfrm>
            <a:off x="8524875" y="6588125"/>
            <a:ext cx="196850" cy="184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5135CA9-C8DC-40BC-A713-C7A7548CD8DC}" type="slidenum">
              <a:rPr lang="en-GB" altLang="zh-CN" sz="1200" b="0">
                <a:solidFill>
                  <a:schemeClr val="bg1"/>
                </a:solidFill>
              </a:rPr>
              <a:pPr/>
              <a:t>18</a:t>
            </a:fld>
            <a:endParaRPr lang="en-GB" altLang="zh-CN" sz="1200" b="0">
              <a:solidFill>
                <a:schemeClr val="bg1"/>
              </a:solidFill>
            </a:endParaRPr>
          </a:p>
        </p:txBody>
      </p:sp>
      <p:sp>
        <p:nvSpPr>
          <p:cNvPr id="5" name="Rectangle 3"/>
          <p:cNvSpPr>
            <a:spLocks noChangeArrowheads="1"/>
          </p:cNvSpPr>
          <p:nvPr/>
        </p:nvSpPr>
        <p:spPr bwMode="auto">
          <a:xfrm>
            <a:off x="900113" y="1412875"/>
            <a:ext cx="2736850" cy="576263"/>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 </a:t>
            </a:r>
          </a:p>
        </p:txBody>
      </p:sp>
      <p:sp>
        <p:nvSpPr>
          <p:cNvPr id="6" name="Rectangle 4"/>
          <p:cNvSpPr>
            <a:spLocks noChangeArrowheads="1"/>
          </p:cNvSpPr>
          <p:nvPr/>
        </p:nvSpPr>
        <p:spPr bwMode="auto">
          <a:xfrm>
            <a:off x="1187450" y="1989138"/>
            <a:ext cx="3887788" cy="503237"/>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按有效劳动平均的产量</a:t>
            </a:r>
            <a:r>
              <a:rPr kumimoji="1" lang="zh-CN" altLang="en-US" dirty="0">
                <a:latin typeface="Arial" charset="0"/>
              </a:rPr>
              <a:t> </a:t>
            </a:r>
          </a:p>
        </p:txBody>
      </p:sp>
      <p:graphicFrame>
        <p:nvGraphicFramePr>
          <p:cNvPr id="7" name="Object 6"/>
          <p:cNvGraphicFramePr>
            <a:graphicFrameLocks noChangeAspect="1"/>
          </p:cNvGraphicFramePr>
          <p:nvPr/>
        </p:nvGraphicFramePr>
        <p:xfrm>
          <a:off x="5316538" y="1484313"/>
          <a:ext cx="1614487" cy="357187"/>
        </p:xfrm>
        <a:graphic>
          <a:graphicData uri="http://schemas.openxmlformats.org/presentationml/2006/ole">
            <mc:AlternateContent xmlns:mc="http://schemas.openxmlformats.org/markup-compatibility/2006">
              <mc:Choice xmlns:v="urn:schemas-microsoft-com:vml" Requires="v">
                <p:oleObj spid="_x0000_s5206" name="Equation" r:id="rId3" imgW="914400" imgH="203200" progId="Equation.DSMT4">
                  <p:embed/>
                </p:oleObj>
              </mc:Choice>
              <mc:Fallback>
                <p:oleObj name="Equation" r:id="rId3" imgW="914400" imgH="203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538" y="1484313"/>
                        <a:ext cx="16144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9"/>
          <p:cNvSpPr>
            <a:spLocks noChangeArrowheads="1"/>
          </p:cNvSpPr>
          <p:nvPr/>
        </p:nvSpPr>
        <p:spPr bwMode="auto">
          <a:xfrm>
            <a:off x="1187450" y="2636838"/>
            <a:ext cx="3959225" cy="503237"/>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按有效劳动平均的资本</a:t>
            </a:r>
            <a:r>
              <a:rPr kumimoji="1" lang="zh-CN" altLang="en-US" dirty="0">
                <a:latin typeface="Arial" charset="0"/>
              </a:rPr>
              <a:t> </a:t>
            </a:r>
          </a:p>
        </p:txBody>
      </p:sp>
      <p:sp>
        <p:nvSpPr>
          <p:cNvPr id="9" name="Rectangle 12"/>
          <p:cNvSpPr>
            <a:spLocks noChangeArrowheads="1"/>
          </p:cNvSpPr>
          <p:nvPr/>
        </p:nvSpPr>
        <p:spPr bwMode="auto">
          <a:xfrm>
            <a:off x="903288" y="3357563"/>
            <a:ext cx="3454400" cy="503237"/>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生产函数的人均形式</a:t>
            </a:r>
          </a:p>
        </p:txBody>
      </p:sp>
      <p:sp>
        <p:nvSpPr>
          <p:cNvPr id="10" name="Comment 19">
            <a:hlinkClick r:id="rId5" action="ppaction://hlinksldjump"/>
          </p:cNvPr>
          <p:cNvSpPr>
            <a:spLocks noChangeArrowheads="1"/>
          </p:cNvSpPr>
          <p:nvPr/>
        </p:nvSpPr>
        <p:spPr bwMode="auto">
          <a:xfrm>
            <a:off x="611188" y="692150"/>
            <a:ext cx="51847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.2.5 </a:t>
            </a:r>
            <a:r>
              <a:rPr lang="zh-CN" altLang="en-US" sz="2800" dirty="0">
                <a:solidFill>
                  <a:srgbClr val="336699"/>
                </a:solidFill>
                <a:latin typeface="微软雅黑" pitchFamily="34" charset="-122"/>
                <a:ea typeface="微软雅黑" pitchFamily="34" charset="-122"/>
              </a:rPr>
              <a:t>技术进步下的增长 </a:t>
            </a:r>
          </a:p>
        </p:txBody>
      </p:sp>
      <p:sp>
        <p:nvSpPr>
          <p:cNvPr id="11" name="AutoShape 22"/>
          <p:cNvSpPr>
            <a:spLocks noChangeArrowheads="1"/>
          </p:cNvSpPr>
          <p:nvPr/>
        </p:nvSpPr>
        <p:spPr bwMode="auto">
          <a:xfrm>
            <a:off x="6956425" y="3544888"/>
            <a:ext cx="144463" cy="936625"/>
          </a:xfrm>
          <a:prstGeom prst="curvedLeftArrow">
            <a:avLst>
              <a:gd name="adj1" fmla="val 129670"/>
              <a:gd name="adj2" fmla="val 259340"/>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12" name="Rectangle 23"/>
          <p:cNvSpPr>
            <a:spLocks noChangeArrowheads="1"/>
          </p:cNvSpPr>
          <p:nvPr/>
        </p:nvSpPr>
        <p:spPr bwMode="auto">
          <a:xfrm>
            <a:off x="901700" y="4725988"/>
            <a:ext cx="3384550" cy="1150937"/>
          </a:xfrm>
          <a:prstGeom prst="rect">
            <a:avLst/>
          </a:prstGeom>
          <a:noFill/>
          <a:ln w="9525">
            <a:noFill/>
            <a:miter lim="800000"/>
            <a:headEnd/>
            <a:tailEnd/>
          </a:ln>
          <a:effectLst/>
        </p:spPr>
        <p:txBody>
          <a:bodyPr/>
          <a:lstStyle/>
          <a:p>
            <a:pPr marL="263525" indent="-263525" algn="just">
              <a:spcBef>
                <a:spcPct val="20000"/>
              </a:spcBef>
              <a:buClr>
                <a:srgbClr val="FF6600"/>
              </a:buClr>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增长模型的基本方程</a:t>
            </a:r>
            <a:r>
              <a:rPr kumimoji="1" lang="zh-CN" altLang="en-US" sz="2000" dirty="0">
                <a:effectLst>
                  <a:outerShdw blurRad="38100" dist="38100" dir="2700000" algn="tl">
                    <a:srgbClr val="C0C0C0"/>
                  </a:outerShdw>
                </a:effectLst>
                <a:latin typeface="楷体_GB2312" pitchFamily="49" charset="-122"/>
                <a:ea typeface="楷体_GB2312" pitchFamily="49" charset="-122"/>
              </a:rPr>
              <a:t>（假定技术进步外生，即</a:t>
            </a:r>
            <a:r>
              <a:rPr kumimoji="1" lang="en-US" altLang="zh-CN" sz="2000" dirty="0">
                <a:effectLst>
                  <a:outerShdw blurRad="38100" dist="38100" dir="2700000" algn="tl">
                    <a:srgbClr val="C0C0C0"/>
                  </a:outerShdw>
                </a:effectLst>
                <a:latin typeface="Times New Roman" pitchFamily="18" charset="0"/>
                <a:ea typeface="楷体_GB2312" pitchFamily="49" charset="-122"/>
              </a:rPr>
              <a:t>A</a:t>
            </a:r>
            <a:r>
              <a:rPr kumimoji="1" lang="zh-CN" altLang="en-US" sz="2000" dirty="0">
                <a:effectLst>
                  <a:outerShdw blurRad="38100" dist="38100" dir="2700000" algn="tl">
                    <a:srgbClr val="C0C0C0"/>
                  </a:outerShdw>
                </a:effectLst>
                <a:latin typeface="楷体_GB2312" pitchFamily="49" charset="-122"/>
                <a:ea typeface="楷体_GB2312" pitchFamily="49" charset="-122"/>
              </a:rPr>
              <a:t>以固定的速率</a:t>
            </a:r>
            <a:r>
              <a:rPr kumimoji="1" lang="en-US" altLang="zh-CN" sz="2000" dirty="0">
                <a:effectLst>
                  <a:outerShdw blurRad="38100" dist="38100" dir="2700000" algn="tl">
                    <a:srgbClr val="C0C0C0"/>
                  </a:outerShdw>
                </a:effectLst>
                <a:latin typeface="楷体_GB2312" pitchFamily="49" charset="-122"/>
                <a:ea typeface="楷体_GB2312" pitchFamily="49" charset="-122"/>
              </a:rPr>
              <a:t>g</a:t>
            </a:r>
            <a:r>
              <a:rPr kumimoji="1" lang="zh-CN" altLang="en-US" sz="2000" dirty="0">
                <a:effectLst>
                  <a:outerShdw blurRad="38100" dist="38100" dir="2700000" algn="tl">
                    <a:srgbClr val="C0C0C0"/>
                  </a:outerShdw>
                </a:effectLst>
                <a:latin typeface="楷体_GB2312" pitchFamily="49" charset="-122"/>
                <a:ea typeface="楷体_GB2312" pitchFamily="49" charset="-122"/>
              </a:rPr>
              <a:t>增长）</a:t>
            </a:r>
          </a:p>
        </p:txBody>
      </p:sp>
      <p:sp>
        <p:nvSpPr>
          <p:cNvPr id="13" name="AutoShape 24"/>
          <p:cNvSpPr>
            <a:spLocks noChangeArrowheads="1"/>
          </p:cNvSpPr>
          <p:nvPr/>
        </p:nvSpPr>
        <p:spPr bwMode="auto">
          <a:xfrm>
            <a:off x="6786563" y="404813"/>
            <a:ext cx="2087562" cy="901700"/>
          </a:xfrm>
          <a:prstGeom prst="wedgeRoundRectCallout">
            <a:avLst>
              <a:gd name="adj1" fmla="val -73259"/>
              <a:gd name="adj2" fmla="val 71495"/>
              <a:gd name="adj3" fmla="val 16667"/>
            </a:avLst>
          </a:prstGeom>
          <a:solidFill>
            <a:srgbClr val="EAEAEA"/>
          </a:solidFill>
          <a:ln w="12700" cap="sq">
            <a:solidFill>
              <a:srgbClr val="FF6600"/>
            </a:solidFill>
            <a:miter lim="800000"/>
            <a:headEnd type="none" w="sm" len="sm"/>
            <a:tailEnd type="none" w="sm" len="sm"/>
          </a:ln>
        </p:spPr>
        <p:txBody>
          <a:bodyPr r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en-US" altLang="zh-CN" sz="1800">
                <a:solidFill>
                  <a:srgbClr val="C00000"/>
                </a:solidFill>
                <a:latin typeface="Times New Roman" panose="02020603050405020304" pitchFamily="18" charset="0"/>
                <a:ea typeface="楷体_GB2312" panose="02010609030101010101" pitchFamily="49" charset="-122"/>
              </a:rPr>
              <a:t>A</a:t>
            </a:r>
            <a:r>
              <a:rPr kumimoji="1" lang="en-US" altLang="zh-CN" sz="1800">
                <a:solidFill>
                  <a:schemeClr val="tx1"/>
                </a:solidFill>
                <a:latin typeface="Times New Roman" panose="02020603050405020304" pitchFamily="18" charset="0"/>
                <a:ea typeface="楷体_GB2312" panose="02010609030101010101" pitchFamily="49" charset="-122"/>
              </a:rPr>
              <a:t>-</a:t>
            </a:r>
            <a:r>
              <a:rPr kumimoji="1" lang="zh-CN" altLang="en-US" sz="1800">
                <a:solidFill>
                  <a:schemeClr val="tx1"/>
                </a:solidFill>
                <a:latin typeface="Times New Roman" panose="02020603050405020304" pitchFamily="18" charset="0"/>
                <a:ea typeface="楷体_GB2312" panose="02010609030101010101" pitchFamily="49" charset="-122"/>
              </a:rPr>
              <a:t>反映技术进步</a:t>
            </a:r>
          </a:p>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Times New Roman" panose="02020603050405020304" pitchFamily="18" charset="0"/>
                <a:ea typeface="楷体_GB2312" panose="02010609030101010101" pitchFamily="49" charset="-122"/>
              </a:rPr>
              <a:t>    的</a:t>
            </a:r>
            <a:r>
              <a:rPr kumimoji="1" lang="zh-CN" altLang="en-US" sz="1800">
                <a:solidFill>
                  <a:schemeClr val="tx1"/>
                </a:solidFill>
                <a:latin typeface="楷体_GB2312" panose="02010609030101010101" pitchFamily="49" charset="-122"/>
                <a:ea typeface="楷体_GB2312" panose="02010609030101010101" pitchFamily="49" charset="-122"/>
              </a:rPr>
              <a:t>劳动效率</a:t>
            </a:r>
          </a:p>
          <a:p>
            <a:pPr eaLnBrk="1" hangingPunct="1">
              <a:buClr>
                <a:srgbClr val="FF6600"/>
              </a:buClr>
              <a:buFont typeface="Wingdings" panose="05000000000000000000" pitchFamily="2" charset="2"/>
              <a:buNone/>
            </a:pPr>
            <a:r>
              <a:rPr kumimoji="1" lang="en-US" altLang="zh-CN" sz="1800">
                <a:solidFill>
                  <a:srgbClr val="C00000"/>
                </a:solidFill>
                <a:latin typeface="Times New Roman" panose="02020603050405020304" pitchFamily="18" charset="0"/>
                <a:ea typeface="楷体_GB2312" panose="02010609030101010101" pitchFamily="49" charset="-122"/>
              </a:rPr>
              <a:t>AN</a:t>
            </a:r>
            <a:r>
              <a:rPr kumimoji="1" lang="en-US" altLang="zh-CN" sz="1800">
                <a:solidFill>
                  <a:schemeClr val="tx1"/>
                </a:solidFill>
                <a:latin typeface="Times New Roman" panose="02020603050405020304" pitchFamily="18" charset="0"/>
                <a:ea typeface="楷体_GB2312" panose="02010609030101010101" pitchFamily="49" charset="-122"/>
              </a:rPr>
              <a:t>-</a:t>
            </a:r>
            <a:r>
              <a:rPr kumimoji="1" lang="zh-CN" altLang="en-US" sz="1800">
                <a:solidFill>
                  <a:schemeClr val="tx1"/>
                </a:solidFill>
                <a:latin typeface="楷体_GB2312" panose="02010609030101010101" pitchFamily="49" charset="-122"/>
                <a:ea typeface="楷体_GB2312" panose="02010609030101010101" pitchFamily="49" charset="-122"/>
              </a:rPr>
              <a:t>劳动效率单位</a:t>
            </a:r>
            <a:endParaRPr kumimoji="1" lang="zh-CN" altLang="en-US" sz="1800" b="0">
              <a:solidFill>
                <a:schemeClr val="tx1"/>
              </a:solidFill>
              <a:latin typeface="楷体_GB2312" panose="02010609030101010101" pitchFamily="49" charset="-122"/>
              <a:ea typeface="楷体_GB2312" panose="02010609030101010101" pitchFamily="49" charset="-122"/>
            </a:endParaRPr>
          </a:p>
        </p:txBody>
      </p:sp>
      <p:sp>
        <p:nvSpPr>
          <p:cNvPr id="14" name="AutoShape 27"/>
          <p:cNvSpPr>
            <a:spLocks noChangeArrowheads="1"/>
          </p:cNvSpPr>
          <p:nvPr/>
        </p:nvSpPr>
        <p:spPr bwMode="auto">
          <a:xfrm>
            <a:off x="4643438" y="5589588"/>
            <a:ext cx="3030537" cy="649287"/>
          </a:xfrm>
          <a:prstGeom prst="wedgeRoundRectCallout">
            <a:avLst>
              <a:gd name="adj1" fmla="val 40074"/>
              <a:gd name="adj2" fmla="val -98444"/>
              <a:gd name="adj3" fmla="val 16667"/>
            </a:avLst>
          </a:prstGeom>
          <a:solidFill>
            <a:srgbClr val="EAEAEA"/>
          </a:solidFill>
          <a:ln w="12700" cap="sq">
            <a:solidFill>
              <a:srgbClr val="FF6600"/>
            </a:solidFill>
            <a:miter lim="800000"/>
            <a:headEnd type="none" w="sm" len="sm"/>
            <a:tailEnd type="none" w="sm" len="sm"/>
          </a:ln>
        </p:spPr>
        <p:txBody>
          <a:bodyPr lIns="0" tIns="10800" rIns="0" bIns="10800"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buClr>
                <a:srgbClr val="FF6600"/>
              </a:buClr>
              <a:buFont typeface="Wingdings" panose="05000000000000000000" pitchFamily="2" charset="2"/>
              <a:buNone/>
            </a:pPr>
            <a:r>
              <a:rPr kumimoji="1" lang="zh-CN" altLang="en-US" sz="1800">
                <a:latin typeface="楷体_GB2312" panose="02010609030101010101" pitchFamily="49" charset="-122"/>
                <a:ea typeface="楷体_GB2312" panose="02010609030101010101" pitchFamily="49" charset="-122"/>
              </a:rPr>
              <a:t>    是为了补偿由于技术进步引起的有效劳动的增加</a:t>
            </a:r>
            <a:r>
              <a:rPr kumimoji="1" lang="zh-CN" altLang="en-US" sz="2000">
                <a:latin typeface="楷体_GB2312" panose="02010609030101010101" pitchFamily="49" charset="-122"/>
                <a:ea typeface="楷体_GB2312" panose="02010609030101010101" pitchFamily="49" charset="-122"/>
              </a:rPr>
              <a:t> </a:t>
            </a:r>
          </a:p>
        </p:txBody>
      </p:sp>
      <p:graphicFrame>
        <p:nvGraphicFramePr>
          <p:cNvPr id="15" name="Object 18"/>
          <p:cNvGraphicFramePr>
            <a:graphicFrameLocks noChangeAspect="1"/>
          </p:cNvGraphicFramePr>
          <p:nvPr/>
        </p:nvGraphicFramePr>
        <p:xfrm>
          <a:off x="5313363" y="2052638"/>
          <a:ext cx="1349375" cy="377825"/>
        </p:xfrm>
        <a:graphic>
          <a:graphicData uri="http://schemas.openxmlformats.org/presentationml/2006/ole">
            <mc:AlternateContent xmlns:mc="http://schemas.openxmlformats.org/markup-compatibility/2006">
              <mc:Choice xmlns:v="urn:schemas-microsoft-com:vml" Requires="v">
                <p:oleObj spid="_x0000_s5207" name="Equation" r:id="rId6" imgW="710891" imgH="203112" progId="Equation.DSMT4">
                  <p:embed/>
                </p:oleObj>
              </mc:Choice>
              <mc:Fallback>
                <p:oleObj name="Equation" r:id="rId6" imgW="710891"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3" y="20526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0"/>
          <p:cNvGraphicFramePr>
            <a:graphicFrameLocks noChangeAspect="1"/>
          </p:cNvGraphicFramePr>
          <p:nvPr/>
        </p:nvGraphicFramePr>
        <p:xfrm>
          <a:off x="5307013" y="2665413"/>
          <a:ext cx="1274762" cy="377825"/>
        </p:xfrm>
        <a:graphic>
          <a:graphicData uri="http://schemas.openxmlformats.org/presentationml/2006/ole">
            <mc:AlternateContent xmlns:mc="http://schemas.openxmlformats.org/markup-compatibility/2006">
              <mc:Choice xmlns:v="urn:schemas-microsoft-com:vml" Requires="v">
                <p:oleObj spid="_x0000_s5208" name="Equation" r:id="rId8" imgW="736280" imgH="215806" progId="Equation.DSMT4">
                  <p:embed/>
                </p:oleObj>
              </mc:Choice>
              <mc:Fallback>
                <p:oleObj name="Equation" r:id="rId8" imgW="736280" imgH="215806"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7013" y="2665413"/>
                        <a:ext cx="12747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2"/>
          <p:cNvGraphicFramePr>
            <a:graphicFrameLocks noChangeAspect="1"/>
          </p:cNvGraphicFramePr>
          <p:nvPr/>
        </p:nvGraphicFramePr>
        <p:xfrm>
          <a:off x="5337175" y="3427413"/>
          <a:ext cx="1252538" cy="412750"/>
        </p:xfrm>
        <a:graphic>
          <a:graphicData uri="http://schemas.openxmlformats.org/presentationml/2006/ole">
            <mc:AlternateContent xmlns:mc="http://schemas.openxmlformats.org/markup-compatibility/2006">
              <mc:Choice xmlns:v="urn:schemas-microsoft-com:vml" Requires="v">
                <p:oleObj spid="_x0000_s5209" name="Equation" r:id="rId10" imgW="723586" imgH="241195" progId="Equation.3">
                  <p:embed/>
                </p:oleObj>
              </mc:Choice>
              <mc:Fallback>
                <p:oleObj name="Equation" r:id="rId10" imgW="723586"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7175" y="3427413"/>
                        <a:ext cx="12525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4"/>
          <p:cNvGraphicFramePr>
            <a:graphicFrameLocks noChangeAspect="1"/>
          </p:cNvGraphicFramePr>
          <p:nvPr/>
        </p:nvGraphicFramePr>
        <p:xfrm>
          <a:off x="5338763" y="4130675"/>
          <a:ext cx="1076325" cy="414338"/>
        </p:xfrm>
        <a:graphic>
          <a:graphicData uri="http://schemas.openxmlformats.org/presentationml/2006/ole">
            <mc:AlternateContent xmlns:mc="http://schemas.openxmlformats.org/markup-compatibility/2006">
              <mc:Choice xmlns:v="urn:schemas-microsoft-com:vml" Requires="v">
                <p:oleObj spid="_x0000_s5210" name="Equation" r:id="rId12" imgW="622030" imgH="241195" progId="Equation.3">
                  <p:embed/>
                </p:oleObj>
              </mc:Choice>
              <mc:Fallback>
                <p:oleObj name="Equation" r:id="rId12" imgW="622030" imgH="24119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8763" y="4130675"/>
                        <a:ext cx="10763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26"/>
          <p:cNvGraphicFramePr>
            <a:graphicFrameLocks noChangeAspect="1"/>
          </p:cNvGraphicFramePr>
          <p:nvPr/>
        </p:nvGraphicFramePr>
        <p:xfrm>
          <a:off x="5133975" y="4843463"/>
          <a:ext cx="2611438" cy="474662"/>
        </p:xfrm>
        <a:graphic>
          <a:graphicData uri="http://schemas.openxmlformats.org/presentationml/2006/ole">
            <mc:AlternateContent xmlns:mc="http://schemas.openxmlformats.org/markup-compatibility/2006">
              <mc:Choice xmlns:v="urn:schemas-microsoft-com:vml" Requires="v">
                <p:oleObj spid="_x0000_s5211" name="Equation" r:id="rId14" imgW="1304976" imgH="171566" progId="Equation.DSMT4">
                  <p:embed/>
                </p:oleObj>
              </mc:Choice>
              <mc:Fallback>
                <p:oleObj name="Equation" r:id="rId14" imgW="1304976" imgH="171566"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3975" y="4843463"/>
                        <a:ext cx="261143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8"/>
          <p:cNvGraphicFramePr>
            <a:graphicFrameLocks noChangeAspect="1"/>
          </p:cNvGraphicFramePr>
          <p:nvPr/>
        </p:nvGraphicFramePr>
        <p:xfrm>
          <a:off x="4794250" y="5559425"/>
          <a:ext cx="354013" cy="388938"/>
        </p:xfrm>
        <a:graphic>
          <a:graphicData uri="http://schemas.openxmlformats.org/presentationml/2006/ole">
            <mc:AlternateContent xmlns:mc="http://schemas.openxmlformats.org/markup-compatibility/2006">
              <mc:Choice xmlns:v="urn:schemas-microsoft-com:vml" Requires="v">
                <p:oleObj spid="_x0000_s5212" name="Equation" r:id="rId16" imgW="142959" imgH="161840" progId="Equation.DSMT4">
                  <p:embed/>
                </p:oleObj>
              </mc:Choice>
              <mc:Fallback>
                <p:oleObj name="Equation" r:id="rId16" imgW="142959" imgH="1618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4250" y="5559425"/>
                        <a:ext cx="3540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340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par>
                                <p:cTn id="40" presetID="3" presetClass="entr" presetSubtype="1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par>
                                <p:cTn id="48" presetID="3" presetClass="entr" presetSubtype="1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par>
                                <p:cTn id="56" presetID="3" presetClass="entr" presetSubtype="1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linds(horizontal)">
                                      <p:cBhvr>
                                        <p:cTn id="58" dur="500"/>
                                        <p:tgtEl>
                                          <p:spTgt spid="1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par>
                                <p:cTn id="62" presetID="3" presetClass="entr" presetSubtype="10" fill="hold" nodeType="with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autoUpdateAnimBg="0"/>
      <p:bldP spid="11" grpId="0" animBg="1"/>
      <p:bldP spid="12" grpId="0"/>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2299F25-03D6-42A3-9F39-1F5097EB3647}" type="slidenum">
              <a:rPr lang="en-GB" altLang="zh-CN" sz="1200" b="0">
                <a:solidFill>
                  <a:schemeClr val="bg1"/>
                </a:solidFill>
              </a:rPr>
              <a:pPr/>
              <a:t>19</a:t>
            </a:fld>
            <a:endParaRPr lang="en-GB" altLang="zh-CN" sz="1200" b="0">
              <a:solidFill>
                <a:schemeClr val="bg1"/>
              </a:solidFill>
            </a:endParaRPr>
          </a:p>
        </p:txBody>
      </p:sp>
      <p:sp>
        <p:nvSpPr>
          <p:cNvPr id="20" name="Rectangle 5"/>
          <p:cNvSpPr>
            <a:spLocks noChangeArrowheads="1"/>
          </p:cNvSpPr>
          <p:nvPr/>
        </p:nvSpPr>
        <p:spPr bwMode="auto">
          <a:xfrm>
            <a:off x="2103438" y="5373688"/>
            <a:ext cx="4321175"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引入技术进步的新古典增长模型</a:t>
            </a:r>
          </a:p>
        </p:txBody>
      </p:sp>
      <p:grpSp>
        <p:nvGrpSpPr>
          <p:cNvPr id="6153" name="Group 6"/>
          <p:cNvGrpSpPr>
            <a:grpSpLocks/>
          </p:cNvGrpSpPr>
          <p:nvPr/>
        </p:nvGrpSpPr>
        <p:grpSpPr bwMode="auto">
          <a:xfrm>
            <a:off x="1619250" y="765175"/>
            <a:ext cx="5740400" cy="4451350"/>
            <a:chOff x="1305" y="709"/>
            <a:chExt cx="3616" cy="2804"/>
          </a:xfrm>
        </p:grpSpPr>
        <p:sp>
          <p:nvSpPr>
            <p:cNvPr id="6154" name="Text Box 33"/>
            <p:cNvSpPr txBox="1">
              <a:spLocks noChangeArrowheads="1"/>
            </p:cNvSpPr>
            <p:nvPr/>
          </p:nvSpPr>
          <p:spPr bwMode="auto">
            <a:xfrm>
              <a:off x="4224" y="1118"/>
              <a:ext cx="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endParaRPr lang="zh-CN" altLang="zh-CN" sz="1800" b="0">
                <a:solidFill>
                  <a:srgbClr val="006699"/>
                </a:solidFill>
              </a:endParaRPr>
            </a:p>
          </p:txBody>
        </p:sp>
        <p:sp>
          <p:nvSpPr>
            <p:cNvPr id="6155" name="Line 34"/>
            <p:cNvSpPr>
              <a:spLocks noChangeShapeType="1"/>
            </p:cNvSpPr>
            <p:nvPr/>
          </p:nvSpPr>
          <p:spPr bwMode="auto">
            <a:xfrm>
              <a:off x="1515" y="3194"/>
              <a:ext cx="3204"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6" name="Line 35"/>
            <p:cNvSpPr>
              <a:spLocks noChangeShapeType="1"/>
            </p:cNvSpPr>
            <p:nvPr/>
          </p:nvSpPr>
          <p:spPr bwMode="auto">
            <a:xfrm flipV="1">
              <a:off x="1515" y="818"/>
              <a:ext cx="1" cy="2376"/>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Arc 36"/>
            <p:cNvSpPr>
              <a:spLocks/>
            </p:cNvSpPr>
            <p:nvPr/>
          </p:nvSpPr>
          <p:spPr bwMode="auto">
            <a:xfrm flipH="1">
              <a:off x="1519" y="1530"/>
              <a:ext cx="2621" cy="166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8" name="Text Box 38"/>
            <p:cNvSpPr txBox="1">
              <a:spLocks noChangeArrowheads="1"/>
            </p:cNvSpPr>
            <p:nvPr/>
          </p:nvSpPr>
          <p:spPr bwMode="auto">
            <a:xfrm>
              <a:off x="1337" y="3063"/>
              <a:ext cx="159"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1800" b="0">
                  <a:solidFill>
                    <a:srgbClr val="006699"/>
                  </a:solidFill>
                  <a:latin typeface="Times New Roman" panose="02020603050405020304" pitchFamily="18" charset="0"/>
                </a:rPr>
                <a:t>O</a:t>
              </a:r>
              <a:endParaRPr lang="en-US" altLang="zh-CN" sz="1800" b="0">
                <a:solidFill>
                  <a:srgbClr val="006699"/>
                </a:solidFill>
              </a:endParaRPr>
            </a:p>
          </p:txBody>
        </p:sp>
        <p:sp>
          <p:nvSpPr>
            <p:cNvPr id="6159" name="Line 39"/>
            <p:cNvSpPr>
              <a:spLocks noChangeShapeType="1"/>
            </p:cNvSpPr>
            <p:nvPr/>
          </p:nvSpPr>
          <p:spPr bwMode="auto">
            <a:xfrm flipV="1">
              <a:off x="1519" y="1071"/>
              <a:ext cx="2403" cy="2113"/>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41"/>
            <p:cNvSpPr>
              <a:spLocks noChangeShapeType="1"/>
            </p:cNvSpPr>
            <p:nvPr/>
          </p:nvSpPr>
          <p:spPr bwMode="auto">
            <a:xfrm>
              <a:off x="3303" y="1609"/>
              <a:ext cx="1" cy="1587"/>
            </a:xfrm>
            <a:prstGeom prst="line">
              <a:avLst/>
            </a:prstGeom>
            <a:noFill/>
            <a:ln w="38100">
              <a:solidFill>
                <a:srgbClr val="006699"/>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Text Box 42"/>
            <p:cNvSpPr txBox="1">
              <a:spLocks noChangeArrowheads="1"/>
            </p:cNvSpPr>
            <p:nvPr/>
          </p:nvSpPr>
          <p:spPr bwMode="auto">
            <a:xfrm>
              <a:off x="3779" y="754"/>
              <a:ext cx="0"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endParaRPr lang="zh-CN" altLang="zh-CN" sz="1800" b="0">
                <a:solidFill>
                  <a:srgbClr val="006699"/>
                </a:solidFill>
              </a:endParaRPr>
            </a:p>
          </p:txBody>
        </p:sp>
        <p:graphicFrame>
          <p:nvGraphicFramePr>
            <p:cNvPr id="6146" name="Object 49"/>
            <p:cNvGraphicFramePr>
              <a:graphicFrameLocks noChangeAspect="1"/>
            </p:cNvGraphicFramePr>
            <p:nvPr/>
          </p:nvGraphicFramePr>
          <p:xfrm>
            <a:off x="3198" y="3203"/>
            <a:ext cx="224" cy="310"/>
          </p:xfrm>
          <a:graphic>
            <a:graphicData uri="http://schemas.openxmlformats.org/presentationml/2006/ole">
              <mc:AlternateContent xmlns:mc="http://schemas.openxmlformats.org/markup-compatibility/2006">
                <mc:Choice xmlns:v="urn:schemas-microsoft-com:vml" Requires="v">
                  <p:oleObj spid="_x0000_s6201" name="公式" r:id="rId3" imgW="123808" imgH="199935" progId="Equation.3">
                    <p:embed/>
                  </p:oleObj>
                </mc:Choice>
                <mc:Fallback>
                  <p:oleObj name="公式" r:id="rId3" imgW="123808" imgH="1999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3203"/>
                          <a:ext cx="2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51"/>
            <p:cNvGraphicFramePr>
              <a:graphicFrameLocks noChangeAspect="1"/>
            </p:cNvGraphicFramePr>
            <p:nvPr/>
          </p:nvGraphicFramePr>
          <p:xfrm>
            <a:off x="1305" y="709"/>
            <a:ext cx="181" cy="395"/>
          </p:xfrm>
          <a:graphic>
            <a:graphicData uri="http://schemas.openxmlformats.org/presentationml/2006/ole">
              <mc:AlternateContent xmlns:mc="http://schemas.openxmlformats.org/markup-compatibility/2006">
                <mc:Choice xmlns:v="urn:schemas-microsoft-com:vml" Requires="v">
                  <p:oleObj spid="_x0000_s6202" name="公式" r:id="rId5" imgW="66624" imgH="228575" progId="Equation.3">
                    <p:embed/>
                  </p:oleObj>
                </mc:Choice>
                <mc:Fallback>
                  <p:oleObj name="公式" r:id="rId5" imgW="66624" imgH="22857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 y="709"/>
                          <a:ext cx="181"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8" name="Object 76"/>
            <p:cNvGraphicFramePr>
              <a:graphicFrameLocks noChangeAspect="1"/>
            </p:cNvGraphicFramePr>
            <p:nvPr/>
          </p:nvGraphicFramePr>
          <p:xfrm>
            <a:off x="4740" y="3067"/>
            <a:ext cx="181" cy="279"/>
          </p:xfrm>
          <a:graphic>
            <a:graphicData uri="http://schemas.openxmlformats.org/presentationml/2006/ole">
              <mc:AlternateContent xmlns:mc="http://schemas.openxmlformats.org/markup-compatibility/2006">
                <mc:Choice xmlns:v="urn:schemas-microsoft-com:vml" Requires="v">
                  <p:oleObj spid="_x0000_s6203" name="公式" r:id="rId7" imgW="66624" imgH="142927" progId="Equation.3">
                    <p:embed/>
                  </p:oleObj>
                </mc:Choice>
                <mc:Fallback>
                  <p:oleObj name="公式" r:id="rId7" imgW="66624" imgH="14292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 y="3067"/>
                          <a:ext cx="18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Object 6"/>
            <p:cNvGraphicFramePr>
              <a:graphicFrameLocks noChangeAspect="1"/>
            </p:cNvGraphicFramePr>
            <p:nvPr/>
          </p:nvGraphicFramePr>
          <p:xfrm>
            <a:off x="4154" y="1397"/>
            <a:ext cx="270" cy="284"/>
          </p:xfrm>
          <a:graphic>
            <a:graphicData uri="http://schemas.openxmlformats.org/presentationml/2006/ole">
              <mc:AlternateContent xmlns:mc="http://schemas.openxmlformats.org/markup-compatibility/2006">
                <mc:Choice xmlns:v="urn:schemas-microsoft-com:vml" Requires="v">
                  <p:oleObj spid="_x0000_s6204" name="Equation" r:id="rId9" imgW="114367" imgH="123744" progId="Equation.3">
                    <p:embed/>
                  </p:oleObj>
                </mc:Choice>
                <mc:Fallback>
                  <p:oleObj name="Equation" r:id="rId9" imgW="114367" imgH="12374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4" y="1397"/>
                          <a:ext cx="27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Object 7"/>
            <p:cNvGraphicFramePr>
              <a:graphicFrameLocks/>
            </p:cNvGraphicFramePr>
            <p:nvPr/>
          </p:nvGraphicFramePr>
          <p:xfrm>
            <a:off x="3986" y="900"/>
            <a:ext cx="811" cy="261"/>
          </p:xfrm>
          <a:graphic>
            <a:graphicData uri="http://schemas.openxmlformats.org/presentationml/2006/ole">
              <mc:AlternateContent xmlns:mc="http://schemas.openxmlformats.org/markup-compatibility/2006">
                <mc:Choice xmlns:v="urn:schemas-microsoft-com:vml" Requires="v">
                  <p:oleObj spid="_x0000_s6205" name="Equation" r:id="rId11" imgW="695376" imgH="161840" progId="Equation.DSMT4">
                    <p:embed/>
                  </p:oleObj>
                </mc:Choice>
                <mc:Fallback>
                  <p:oleObj name="Equation" r:id="rId11" imgW="695376" imgH="161840" progId="Equation.DSMT4">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6" y="900"/>
                          <a:ext cx="811"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9756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F056857-6BDB-4849-92A5-F6A86B78CC4D}" type="slidenum">
              <a:rPr lang="en-GB" altLang="zh-CN" sz="1200" b="0">
                <a:solidFill>
                  <a:schemeClr val="bg1"/>
                </a:solidFill>
              </a:rPr>
              <a:pPr/>
              <a:t>2</a:t>
            </a:fld>
            <a:endParaRPr lang="en-GB" altLang="zh-CN" sz="1200" b="0">
              <a:solidFill>
                <a:schemeClr val="bg1"/>
              </a:solidFill>
            </a:endParaRPr>
          </a:p>
        </p:txBody>
      </p:sp>
      <p:sp>
        <p:nvSpPr>
          <p:cNvPr id="499714" name="Comment 2">
            <a:hlinkClick r:id="rId2" action="ppaction://hlinksldjump"/>
          </p:cNvPr>
          <p:cNvSpPr>
            <a:spLocks noChangeArrowheads="1"/>
          </p:cNvSpPr>
          <p:nvPr/>
        </p:nvSpPr>
        <p:spPr bwMode="auto">
          <a:xfrm>
            <a:off x="598782" y="931649"/>
            <a:ext cx="47894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.1.1</a:t>
            </a:r>
            <a:r>
              <a:rPr lang="en-US" altLang="zh-CN" sz="2800" b="0" dirty="0" smtClean="0">
                <a:solidFill>
                  <a:srgbClr val="336699"/>
                </a:solidFill>
                <a:latin typeface="微软雅黑" pitchFamily="34" charset="-122"/>
                <a:ea typeface="微软雅黑" pitchFamily="34" charset="-122"/>
              </a:rPr>
              <a:t> </a:t>
            </a:r>
            <a:r>
              <a:rPr lang="zh-CN" altLang="en-US" sz="2800" dirty="0">
                <a:solidFill>
                  <a:srgbClr val="336699"/>
                </a:solidFill>
                <a:latin typeface="微软雅黑" pitchFamily="34" charset="-122"/>
                <a:ea typeface="微软雅黑" pitchFamily="34" charset="-122"/>
              </a:rPr>
              <a:t>经济增长的涵义</a:t>
            </a:r>
            <a:r>
              <a:rPr lang="zh-CN" altLang="en-US" sz="2800" b="0" dirty="0">
                <a:solidFill>
                  <a:srgbClr val="006699"/>
                </a:solidFill>
                <a:latin typeface="微软雅黑" pitchFamily="34" charset="-122"/>
                <a:ea typeface="微软雅黑" pitchFamily="34" charset="-122"/>
              </a:rPr>
              <a:t> </a:t>
            </a:r>
          </a:p>
        </p:txBody>
      </p:sp>
      <p:sp>
        <p:nvSpPr>
          <p:cNvPr id="499715" name="Comment 3">
            <a:hlinkClick r:id="rId3" action="ppaction://hlinksldjump"/>
          </p:cNvPr>
          <p:cNvSpPr>
            <a:spLocks noChangeArrowheads="1"/>
          </p:cNvSpPr>
          <p:nvPr/>
        </p:nvSpPr>
        <p:spPr bwMode="auto">
          <a:xfrm>
            <a:off x="467544" y="260648"/>
            <a:ext cx="3457575"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.1</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经济增长概述</a:t>
            </a:r>
          </a:p>
        </p:txBody>
      </p:sp>
      <p:sp>
        <p:nvSpPr>
          <p:cNvPr id="499717" name="Rectangle 5"/>
          <p:cNvSpPr>
            <a:spLocks noChangeArrowheads="1"/>
          </p:cNvSpPr>
          <p:nvPr/>
        </p:nvSpPr>
        <p:spPr bwMode="auto">
          <a:xfrm>
            <a:off x="755576" y="1916832"/>
            <a:ext cx="7632700" cy="4000500"/>
          </a:xfrm>
          <a:prstGeom prst="rect">
            <a:avLst/>
          </a:prstGeom>
          <a:noFill/>
          <a:ln w="9525">
            <a:noFill/>
            <a:miter lim="800000"/>
            <a:headEnd/>
            <a:tailEnd/>
          </a:ln>
          <a:effectLst/>
        </p:spPr>
        <p:txBody>
          <a:bodyPr/>
          <a:lstStyle/>
          <a:p>
            <a:pPr marL="342900" indent="-342900" algn="just">
              <a:lnSpc>
                <a:spcPct val="95000"/>
              </a:lnSpc>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西蒙</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库兹涅茨：一个国家的经济增长，可以定义为给它的人民供应各种日益繁多的经济产品的能力的长期上升。这个不断增长的能力是建立在先进技术以及所需要的制度和思想意识的相应调整的基础上的</a:t>
            </a:r>
            <a:r>
              <a:rPr kumimoji="1" lang="zh-CN" altLang="en-US" sz="2400" b="0" dirty="0">
                <a:solidFill>
                  <a:schemeClr val="tx1"/>
                </a:solidFill>
                <a:latin typeface="黑体" pitchFamily="49" charset="-122"/>
                <a:ea typeface="黑体" pitchFamily="49" charset="-122"/>
              </a:rPr>
              <a:t>。</a:t>
            </a:r>
            <a:r>
              <a:rPr kumimoji="1" lang="zh-CN" altLang="en-US" sz="2800" b="0" dirty="0">
                <a:solidFill>
                  <a:schemeClr val="tx1"/>
                </a:solidFill>
                <a:latin typeface="黑体" pitchFamily="49" charset="-122"/>
                <a:ea typeface="黑体" pitchFamily="49" charset="-122"/>
              </a:rPr>
              <a:t> </a:t>
            </a:r>
          </a:p>
          <a:p>
            <a:pPr marL="342900" indent="-342900" algn="just">
              <a:lnSpc>
                <a:spcPct val="95000"/>
              </a:lnSpc>
              <a:spcBef>
                <a:spcPct val="350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要点： </a:t>
            </a:r>
          </a:p>
          <a:p>
            <a:pPr marL="534988" lvl="1" indent="-261938" algn="just">
              <a:lnSpc>
                <a:spcPct val="95000"/>
              </a:lnSpc>
              <a:spcBef>
                <a:spcPct val="2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经济增长的集中体现是产品生产能力的不断增加（人均实际</a:t>
            </a:r>
            <a:r>
              <a:rPr kumimoji="1" lang="en-US" altLang="zh-CN" sz="2400" dirty="0">
                <a:solidFill>
                  <a:schemeClr val="tx1"/>
                </a:solidFill>
                <a:effectLst>
                  <a:outerShdw blurRad="38100" dist="38100" dir="2700000" algn="tl">
                    <a:srgbClr val="C0C0C0"/>
                  </a:outerShdw>
                </a:effectLst>
                <a:latin typeface="Times New Roman" pitchFamily="18" charset="0"/>
                <a:ea typeface="楷体" pitchFamily="49" charset="-122"/>
              </a:rPr>
              <a:t>GDP</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的增长）</a:t>
            </a:r>
            <a:r>
              <a:rPr kumimoji="1" lang="zh-CN" altLang="en-US" sz="2400" dirty="0">
                <a:effectLst>
                  <a:outerShdw blurRad="38100" dist="38100" dir="2700000" algn="tl">
                    <a:srgbClr val="C0C0C0"/>
                  </a:outerShdw>
                </a:effectLst>
                <a:latin typeface="楷体" pitchFamily="49" charset="-122"/>
                <a:ea typeface="楷体" pitchFamily="49" charset="-122"/>
              </a:rPr>
              <a:t>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a:p>
            <a:pPr marL="534988" lvl="1" indent="-261938" algn="just">
              <a:lnSpc>
                <a:spcPct val="95000"/>
              </a:lnSpc>
              <a:spcBef>
                <a:spcPct val="2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技术进步是实现经济增长的必要条件 </a:t>
            </a:r>
          </a:p>
          <a:p>
            <a:pPr marL="534988" lvl="1" indent="-261938" algn="just">
              <a:lnSpc>
                <a:spcPct val="95000"/>
              </a:lnSpc>
              <a:spcBef>
                <a:spcPct val="200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rPr>
              <a:t>制度与思想意识的调整是经济增长的重要前提</a:t>
            </a:r>
          </a:p>
        </p:txBody>
      </p:sp>
    </p:spTree>
    <p:extLst>
      <p:ext uri="{BB962C8B-B14F-4D97-AF65-F5344CB8AC3E}">
        <p14:creationId xmlns:p14="http://schemas.microsoft.com/office/powerpoint/2010/main" val="46271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Effect transition="in" filter="blinds(horizontal)">
                                      <p:cBhvr>
                                        <p:cTn id="7" dur="500"/>
                                        <p:tgtEl>
                                          <p:spTgt spid="499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4"/>
                                        </p:tgtEl>
                                        <p:attrNameLst>
                                          <p:attrName>style.visibility</p:attrName>
                                        </p:attrNameLst>
                                      </p:cBhvr>
                                      <p:to>
                                        <p:strVal val="visible"/>
                                      </p:to>
                                    </p:set>
                                    <p:animEffect transition="in" filter="blinds(horizontal)">
                                      <p:cBhvr>
                                        <p:cTn id="12" dur="500"/>
                                        <p:tgtEl>
                                          <p:spTgt spid="499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9717">
                                            <p:txEl>
                                              <p:pRg st="0" end="0"/>
                                            </p:txEl>
                                          </p:spTgt>
                                        </p:tgtEl>
                                        <p:attrNameLst>
                                          <p:attrName>style.visibility</p:attrName>
                                        </p:attrNameLst>
                                      </p:cBhvr>
                                      <p:to>
                                        <p:strVal val="visible"/>
                                      </p:to>
                                    </p:set>
                                    <p:animEffect transition="in" filter="wipe(up)">
                                      <p:cBhvr>
                                        <p:cTn id="17" dur="500"/>
                                        <p:tgtEl>
                                          <p:spTgt spid="4997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7">
                                            <p:txEl>
                                              <p:pRg st="1" end="1"/>
                                            </p:txEl>
                                          </p:spTgt>
                                        </p:tgtEl>
                                        <p:attrNameLst>
                                          <p:attrName>style.visibility</p:attrName>
                                        </p:attrNameLst>
                                      </p:cBhvr>
                                      <p:to>
                                        <p:strVal val="visible"/>
                                      </p:to>
                                    </p:set>
                                    <p:animEffect transition="in" filter="wipe(up)">
                                      <p:cBhvr>
                                        <p:cTn id="22" dur="500"/>
                                        <p:tgtEl>
                                          <p:spTgt spid="499717">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9717">
                                            <p:txEl>
                                              <p:pRg st="2" end="2"/>
                                            </p:txEl>
                                          </p:spTgt>
                                        </p:tgtEl>
                                        <p:attrNameLst>
                                          <p:attrName>style.visibility</p:attrName>
                                        </p:attrNameLst>
                                      </p:cBhvr>
                                      <p:to>
                                        <p:strVal val="visible"/>
                                      </p:to>
                                    </p:set>
                                    <p:animEffect transition="in" filter="wipe(up)">
                                      <p:cBhvr>
                                        <p:cTn id="25" dur="500"/>
                                        <p:tgtEl>
                                          <p:spTgt spid="499717">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9717">
                                            <p:txEl>
                                              <p:pRg st="3" end="3"/>
                                            </p:txEl>
                                          </p:spTgt>
                                        </p:tgtEl>
                                        <p:attrNameLst>
                                          <p:attrName>style.visibility</p:attrName>
                                        </p:attrNameLst>
                                      </p:cBhvr>
                                      <p:to>
                                        <p:strVal val="visible"/>
                                      </p:to>
                                    </p:set>
                                    <p:animEffect transition="in" filter="wipe(up)">
                                      <p:cBhvr>
                                        <p:cTn id="28" dur="500"/>
                                        <p:tgtEl>
                                          <p:spTgt spid="499717">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99717">
                                            <p:txEl>
                                              <p:pRg st="4" end="4"/>
                                            </p:txEl>
                                          </p:spTgt>
                                        </p:tgtEl>
                                        <p:attrNameLst>
                                          <p:attrName>style.visibility</p:attrName>
                                        </p:attrNameLst>
                                      </p:cBhvr>
                                      <p:to>
                                        <p:strVal val="visible"/>
                                      </p:to>
                                    </p:set>
                                    <p:animEffect transition="in" filter="wipe(up)">
                                      <p:cBhvr>
                                        <p:cTn id="31" dur="500"/>
                                        <p:tgtEl>
                                          <p:spTgt spid="499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p:bldP spid="49971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4C2F322E-D35C-4A23-92E8-CAA48B560FCD}" type="slidenum">
              <a:rPr lang="en-GB" altLang="zh-CN" sz="1200" b="0">
                <a:solidFill>
                  <a:schemeClr val="bg1"/>
                </a:solidFill>
              </a:rPr>
              <a:pPr/>
              <a:t>20</a:t>
            </a:fld>
            <a:endParaRPr lang="en-GB" altLang="zh-CN" sz="1200" b="0">
              <a:solidFill>
                <a:schemeClr val="bg1"/>
              </a:solidFill>
            </a:endParaRPr>
          </a:p>
        </p:txBody>
      </p:sp>
      <p:sp>
        <p:nvSpPr>
          <p:cNvPr id="39939" name="Rectangle 13"/>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9940" name="Rectangle 1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7917" name="Group 29"/>
          <p:cNvGraphicFramePr>
            <a:graphicFrameLocks noGrp="1"/>
          </p:cNvGraphicFramePr>
          <p:nvPr/>
        </p:nvGraphicFramePr>
        <p:xfrm>
          <a:off x="971550" y="1628775"/>
          <a:ext cx="7129463" cy="2520951"/>
        </p:xfrm>
        <a:graphic>
          <a:graphicData uri="http://schemas.openxmlformats.org/drawingml/2006/table">
            <a:tbl>
              <a:tblPr/>
              <a:tblGrid>
                <a:gridCol w="3565525"/>
                <a:gridCol w="3563938"/>
              </a:tblGrid>
              <a:tr h="503238">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变量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rPr>
                        <a:t>稳态增长率 </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195"/>
                      </a:schemeClr>
                    </a:solidFill>
                  </a:tcPr>
                </a:tc>
              </a:tr>
              <a:tr h="504825">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劳动效率单位平均资本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劳动效率单位平均产量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rgbClr val="800000"/>
                          </a:solidFill>
                          <a:effectLst>
                            <a:outerShdw blurRad="38100" dist="38100" dir="2700000" algn="tl">
                              <a:srgbClr val="C0C0C0"/>
                            </a:outerShdw>
                          </a:effectLst>
                          <a:latin typeface="宋体" panose="02010600030101010101" pitchFamily="2" charset="-122"/>
                          <a:ea typeface="宋体" panose="02010600030101010101" pitchFamily="2" charset="-122"/>
                        </a:rPr>
                        <a:t>人均产出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rgbClr val="800000"/>
                          </a:solidFill>
                          <a:effectLst>
                            <a:outerShdw blurRad="38100" dist="38100" dir="2700000" algn="tl">
                              <a:srgbClr val="C0C0C0"/>
                            </a:outerShdw>
                          </a:effectLst>
                          <a:latin typeface="Times New Roman" panose="02020603050405020304" pitchFamily="18" charset="0"/>
                          <a:ea typeface="宋体" panose="02010600030101010101" pitchFamily="2" charset="-122"/>
                        </a:rPr>
                        <a:t>g</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总产出 </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CC66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rgbClr val="CC6600"/>
                        </a:buClr>
                        <a:buSzPct val="80000"/>
                        <a:buFont typeface="Wingdings" panose="05000000000000000000" pitchFamily="2" charset="2"/>
                        <a:defRPr sz="20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CC6600"/>
                        </a:buClr>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CC6600"/>
                        </a:buClr>
                        <a:buFont typeface="Arial" panose="020B0604020202020204" pitchFamily="34" charset="0"/>
                        <a:defRPr sz="24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C6600"/>
                        </a:buClr>
                        <a:buSzPct val="8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n+g</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504" name="Rectangle 40"/>
          <p:cNvSpPr>
            <a:spLocks noChangeArrowheads="1"/>
          </p:cNvSpPr>
          <p:nvPr/>
        </p:nvSpPr>
        <p:spPr bwMode="auto">
          <a:xfrm>
            <a:off x="1876425" y="1052513"/>
            <a:ext cx="4856163" cy="304800"/>
          </a:xfrm>
          <a:prstGeom prst="rect">
            <a:avLst/>
          </a:prstGeom>
          <a:noFill/>
          <a:ln w="9525">
            <a:noFill/>
            <a:miter lim="800000"/>
            <a:headEnd/>
            <a:tailEnd/>
          </a:ln>
          <a:effectLst/>
        </p:spPr>
        <p:txBody>
          <a:bodyPr wrap="none" lIns="0" tIns="0" rIns="0" bIns="0" anchorCtr="1">
            <a:spAutoFit/>
          </a:bodyPr>
          <a:lstStyle/>
          <a:p>
            <a:pPr eaLnBrk="0" hangingPunct="0">
              <a:defRPr/>
            </a:pPr>
            <a:r>
              <a:rPr lang="zh-CN" altLang="en-US" sz="2000" dirty="0">
                <a:solidFill>
                  <a:srgbClr val="336699"/>
                </a:solidFill>
                <a:effectLst>
                  <a:outerShdw blurRad="38100" dist="38100" dir="2700000" algn="tl">
                    <a:srgbClr val="C0C0C0"/>
                  </a:outerShdw>
                </a:effectLst>
                <a:latin typeface="Arial" charset="0"/>
                <a:ea typeface="黑体" pitchFamily="2" charset="-122"/>
              </a:rPr>
              <a:t>技术进步下的新古典增长模型的稳态增长率</a:t>
            </a:r>
          </a:p>
        </p:txBody>
      </p:sp>
      <p:sp>
        <p:nvSpPr>
          <p:cNvPr id="574505" name="AutoShape 41"/>
          <p:cNvSpPr>
            <a:spLocks noChangeArrowheads="1"/>
          </p:cNvSpPr>
          <p:nvPr/>
        </p:nvSpPr>
        <p:spPr bwMode="auto">
          <a:xfrm>
            <a:off x="827088" y="4581525"/>
            <a:ext cx="7529512" cy="1150938"/>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技术进步会引起人均产出的持续增长。一旦经济处于稳定状态，人均产出的增长率就取决于技术进步的速率。换句话说，只有技术进步才能使人民生活水平</a:t>
            </a:r>
            <a:r>
              <a:rPr kumimoji="1" lang="en-US" altLang="en-US" sz="2000" dirty="0">
                <a:effectLst>
                  <a:outerShdw blurRad="38100" dist="38100" dir="2700000" algn="tl">
                    <a:srgbClr val="C0C0C0"/>
                  </a:outerShdw>
                </a:effectLst>
                <a:latin typeface="楷体" pitchFamily="49" charset="-122"/>
                <a:ea typeface="楷体" pitchFamily="49" charset="-122"/>
              </a:rPr>
              <a:t>(</a:t>
            </a:r>
            <a:r>
              <a:rPr kumimoji="1" lang="zh-CN" altLang="en-US" sz="2000" dirty="0">
                <a:effectLst>
                  <a:outerShdw blurRad="38100" dist="38100" dir="2700000" algn="tl">
                    <a:srgbClr val="C0C0C0"/>
                  </a:outerShdw>
                </a:effectLst>
                <a:latin typeface="楷体" pitchFamily="49" charset="-122"/>
                <a:ea typeface="楷体" pitchFamily="49" charset="-122"/>
              </a:rPr>
              <a:t>即人均产出</a:t>
            </a:r>
            <a:r>
              <a:rPr kumimoji="1" lang="en-US" altLang="en-US" sz="2000" dirty="0">
                <a:effectLst>
                  <a:outerShdw blurRad="38100" dist="38100" dir="2700000" algn="tl">
                    <a:srgbClr val="C0C0C0"/>
                  </a:outerShdw>
                </a:effectLst>
                <a:latin typeface="楷体" pitchFamily="49" charset="-122"/>
                <a:ea typeface="楷体" pitchFamily="49" charset="-122"/>
              </a:rPr>
              <a:t>)</a:t>
            </a:r>
            <a:r>
              <a:rPr kumimoji="1" lang="zh-CN" altLang="en-US" sz="2000" dirty="0">
                <a:effectLst>
                  <a:outerShdw blurRad="38100" dist="38100" dir="2700000" algn="tl">
                    <a:srgbClr val="C0C0C0"/>
                  </a:outerShdw>
                </a:effectLst>
                <a:latin typeface="楷体" pitchFamily="49" charset="-122"/>
                <a:ea typeface="楷体" pitchFamily="49" charset="-122"/>
              </a:rPr>
              <a:t>的长期提高。</a:t>
            </a:r>
          </a:p>
        </p:txBody>
      </p:sp>
    </p:spTree>
    <p:extLst>
      <p:ext uri="{BB962C8B-B14F-4D97-AF65-F5344CB8AC3E}">
        <p14:creationId xmlns:p14="http://schemas.microsoft.com/office/powerpoint/2010/main" val="311659570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5"/>
                                        </p:tgtEl>
                                        <p:attrNameLst>
                                          <p:attrName>style.visibility</p:attrName>
                                        </p:attrNameLst>
                                      </p:cBhvr>
                                      <p:to>
                                        <p:strVal val="visible"/>
                                      </p:to>
                                    </p:set>
                                    <p:animEffect transition="in" filter="blinds(horizontal)">
                                      <p:cBhvr>
                                        <p:cTn id="7" dur="500"/>
                                        <p:tgtEl>
                                          <p:spTgt spid="57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0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DA9909F-C36C-4343-B767-EB6FF635BE14}" type="slidenum">
              <a:rPr lang="en-GB" altLang="zh-CN" sz="1200" b="0">
                <a:solidFill>
                  <a:schemeClr val="bg1"/>
                </a:solidFill>
              </a:rPr>
              <a:pPr/>
              <a:t>21</a:t>
            </a:fld>
            <a:endParaRPr lang="en-GB" altLang="zh-CN" sz="1200" b="0">
              <a:solidFill>
                <a:schemeClr val="bg1"/>
              </a:solidFill>
            </a:endParaRPr>
          </a:p>
        </p:txBody>
      </p:sp>
      <p:sp>
        <p:nvSpPr>
          <p:cNvPr id="576515" name="Comment 3">
            <a:hlinkClick r:id="rId2" action="ppaction://hlinksldjump"/>
          </p:cNvPr>
          <p:cNvSpPr>
            <a:spLocks noChangeArrowheads="1"/>
          </p:cNvSpPr>
          <p:nvPr/>
        </p:nvSpPr>
        <p:spPr bwMode="auto">
          <a:xfrm>
            <a:off x="609600" y="1052736"/>
            <a:ext cx="5256213"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.3.1 </a:t>
            </a:r>
            <a:r>
              <a:rPr lang="zh-CN" altLang="en-US" sz="2800" dirty="0">
                <a:solidFill>
                  <a:srgbClr val="336699"/>
                </a:solidFill>
                <a:latin typeface="微软雅黑" pitchFamily="34" charset="-122"/>
                <a:ea typeface="微软雅黑" pitchFamily="34" charset="-122"/>
              </a:rPr>
              <a:t>内生增长理论的基本思路</a:t>
            </a:r>
          </a:p>
        </p:txBody>
      </p:sp>
      <p:sp>
        <p:nvSpPr>
          <p:cNvPr id="576528" name="Comment 16">
            <a:hlinkClick r:id="rId3" action="ppaction://hlinksldjump"/>
          </p:cNvPr>
          <p:cNvSpPr>
            <a:spLocks noChangeArrowheads="1"/>
          </p:cNvSpPr>
          <p:nvPr/>
        </p:nvSpPr>
        <p:spPr bwMode="auto">
          <a:xfrm>
            <a:off x="539552" y="332656"/>
            <a:ext cx="38465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.3</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内生增长理论</a:t>
            </a:r>
            <a:r>
              <a:rPr lang="zh-CN" altLang="en-US" dirty="0">
                <a:latin typeface="微软雅黑" pitchFamily="34" charset="-122"/>
                <a:ea typeface="微软雅黑" pitchFamily="34" charset="-122"/>
                <a:cs typeface="Times New Roman" pitchFamily="18" charset="0"/>
              </a:rPr>
              <a:t> </a:t>
            </a:r>
          </a:p>
        </p:txBody>
      </p:sp>
      <p:sp>
        <p:nvSpPr>
          <p:cNvPr id="6" name="Rectangle 15"/>
          <p:cNvSpPr>
            <a:spLocks noChangeArrowheads="1"/>
          </p:cNvSpPr>
          <p:nvPr/>
        </p:nvSpPr>
        <p:spPr bwMode="auto">
          <a:xfrm>
            <a:off x="827088" y="1916113"/>
            <a:ext cx="7458075" cy="4176712"/>
          </a:xfrm>
          <a:prstGeom prst="rect">
            <a:avLst/>
          </a:prstGeom>
          <a:noFill/>
          <a:ln w="9525">
            <a:noFill/>
            <a:miter lim="800000"/>
            <a:headEnd/>
            <a:tailEnd/>
          </a:ln>
          <a:effectLst/>
        </p:spPr>
        <p:txBody>
          <a:bodyPr/>
          <a:lstStyle/>
          <a:p>
            <a:pPr marL="273050" indent="-273050" algn="just">
              <a:lnSpc>
                <a:spcPct val="95000"/>
              </a:lnSpc>
              <a:spcBef>
                <a:spcPts val="900"/>
              </a:spcBef>
              <a:buClr>
                <a:srgbClr val="FF6600"/>
              </a:buClr>
              <a:buSzPct val="120000"/>
              <a:buFont typeface="Wingdings" pitchFamily="2" charset="2"/>
              <a:buChar char="§"/>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20</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世纪</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80</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年代中期开始，以美国经济学家卢卡斯和罗默为代表的经济学家相继发表了</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把技术进步内生化的一系列研究成果</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，逐步形成了新经济增长理论</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（内生增长理论）</a:t>
            </a:r>
          </a:p>
          <a:p>
            <a:pPr marL="273050" indent="-273050" algn="just">
              <a:lnSpc>
                <a:spcPct val="95000"/>
              </a:lnSpc>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内生增长模型的类型：一是通过放弃资本边际收益递减假设来解释经济增长；二是认为知识积累是企业家追求利润最大化的有意行为的结果；三是将资本概念加以扩展，把人力资本也包括在内</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lnSpc>
                <a:spcPct val="95000"/>
              </a:lnSpc>
              <a:spcBef>
                <a:spcPts val="9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中心命题是广义资本积累（实物和人力）不会产生边际收益递减，从而可以实现由资本积累推动的持续的经济增长</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Tree>
    <p:extLst>
      <p:ext uri="{BB962C8B-B14F-4D97-AF65-F5344CB8AC3E}">
        <p14:creationId xmlns:p14="http://schemas.microsoft.com/office/powerpoint/2010/main" val="22182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28"/>
                                        </p:tgtEl>
                                        <p:attrNameLst>
                                          <p:attrName>style.visibility</p:attrName>
                                        </p:attrNameLst>
                                      </p:cBhvr>
                                      <p:to>
                                        <p:strVal val="visible"/>
                                      </p:to>
                                    </p:set>
                                    <p:animEffect transition="in" filter="blinds(horizontal)">
                                      <p:cBhvr>
                                        <p:cTn id="7" dur="500"/>
                                        <p:tgtEl>
                                          <p:spTgt spid="576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5"/>
                                        </p:tgtEl>
                                        <p:attrNameLst>
                                          <p:attrName>style.visibility</p:attrName>
                                        </p:attrNameLst>
                                      </p:cBhvr>
                                      <p:to>
                                        <p:strVal val="visible"/>
                                      </p:to>
                                    </p:set>
                                    <p:animEffect transition="in" filter="blinds(horizontal)">
                                      <p:cBhvr>
                                        <p:cTn id="12" dur="500"/>
                                        <p:tgtEl>
                                          <p:spTgt spid="576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p:bldP spid="576528" grpId="0"/>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DFCE52D-07B2-46CA-ABC8-0D2FD894CA2F}" type="slidenum">
              <a:rPr lang="en-GB" altLang="zh-CN" sz="1200" b="0">
                <a:solidFill>
                  <a:schemeClr val="bg1"/>
                </a:solidFill>
              </a:rPr>
              <a:pPr/>
              <a:t>22</a:t>
            </a:fld>
            <a:endParaRPr lang="en-GB" altLang="zh-CN" sz="1200" b="0">
              <a:solidFill>
                <a:schemeClr val="bg1"/>
              </a:solidFill>
            </a:endParaRPr>
          </a:p>
        </p:txBody>
      </p:sp>
      <p:sp>
        <p:nvSpPr>
          <p:cNvPr id="617474" name="Comment 2">
            <a:hlinkClick r:id="rId3" action="ppaction://hlinksldjump"/>
          </p:cNvPr>
          <p:cNvSpPr>
            <a:spLocks noChangeArrowheads="1"/>
          </p:cNvSpPr>
          <p:nvPr/>
        </p:nvSpPr>
        <p:spPr bwMode="auto">
          <a:xfrm>
            <a:off x="682625" y="692150"/>
            <a:ext cx="36734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.3.2  </a:t>
            </a:r>
            <a:r>
              <a:rPr lang="zh-CN" altLang="en-US" sz="2800" dirty="0">
                <a:solidFill>
                  <a:srgbClr val="336699"/>
                </a:solidFill>
                <a:latin typeface="微软雅黑" pitchFamily="34" charset="-122"/>
                <a:ea typeface="微软雅黑" pitchFamily="34" charset="-122"/>
              </a:rPr>
              <a:t>一个简单模型</a:t>
            </a:r>
          </a:p>
        </p:txBody>
      </p:sp>
      <p:sp>
        <p:nvSpPr>
          <p:cNvPr id="617480" name="Rectangle 8"/>
          <p:cNvSpPr>
            <a:spLocks noChangeArrowheads="1"/>
          </p:cNvSpPr>
          <p:nvPr/>
        </p:nvSpPr>
        <p:spPr bwMode="auto">
          <a:xfrm>
            <a:off x="899592" y="1739926"/>
            <a:ext cx="7489825" cy="1511300"/>
          </a:xfrm>
          <a:prstGeom prst="rect">
            <a:avLst/>
          </a:prstGeom>
          <a:noFill/>
          <a:ln w="9525">
            <a:noFill/>
            <a:miter lim="800000"/>
            <a:headEnd/>
            <a:tailEnd/>
          </a:ln>
          <a:effectLst/>
        </p:spPr>
        <p:txBody>
          <a:bodyPr/>
          <a:lstStyle/>
          <a:p>
            <a:pPr marL="273050" indent="-273050" algn="just">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新古典增长模型之所以不能通过资本积累产生持续的经济增长，根本原因是模型假定资本边际收益递减，而资本边际收益递减的根源是假定生产函数具有规模收益不变的性质（如</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C-D</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函数）。</a:t>
            </a:r>
          </a:p>
        </p:txBody>
      </p:sp>
      <p:graphicFrame>
        <p:nvGraphicFramePr>
          <p:cNvPr id="15" name="Object 9"/>
          <p:cNvGraphicFramePr>
            <a:graphicFrameLocks noChangeAspect="1"/>
          </p:cNvGraphicFramePr>
          <p:nvPr>
            <p:extLst>
              <p:ext uri="{D42A27DB-BD31-4B8C-83A1-F6EECF244321}">
                <p14:modId xmlns:p14="http://schemas.microsoft.com/office/powerpoint/2010/main" val="2486462139"/>
              </p:ext>
            </p:extLst>
          </p:nvPr>
        </p:nvGraphicFramePr>
        <p:xfrm>
          <a:off x="2519362" y="3587733"/>
          <a:ext cx="1952625" cy="504825"/>
        </p:xfrm>
        <a:graphic>
          <a:graphicData uri="http://schemas.openxmlformats.org/presentationml/2006/ole">
            <mc:AlternateContent xmlns:mc="http://schemas.openxmlformats.org/markup-compatibility/2006">
              <mc:Choice xmlns:v="urn:schemas-microsoft-com:vml" Requires="v">
                <p:oleObj spid="_x0000_s7182" name="Equation" r:id="rId4" imgW="736600" imgH="190500" progId="Equation.DSMT4">
                  <p:embed/>
                </p:oleObj>
              </mc:Choice>
              <mc:Fallback>
                <p:oleObj name="Equation" r:id="rId4" imgW="736600" imgH="190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2" y="3587733"/>
                        <a:ext cx="1952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3"/>
          <p:cNvSpPr>
            <a:spLocks noChangeArrowheads="1"/>
          </p:cNvSpPr>
          <p:nvPr/>
        </p:nvSpPr>
        <p:spPr bwMode="auto">
          <a:xfrm>
            <a:off x="5436096" y="3660758"/>
            <a:ext cx="1441450" cy="431800"/>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 β=1</a:t>
            </a:r>
            <a:r>
              <a:rPr kumimoji="1" lang="en-US" altLang="zh-CN" dirty="0">
                <a:latin typeface="Arial" charset="0"/>
              </a:rPr>
              <a:t> </a:t>
            </a:r>
          </a:p>
        </p:txBody>
      </p:sp>
      <p:sp>
        <p:nvSpPr>
          <p:cNvPr id="7" name="AutoShape 41"/>
          <p:cNvSpPr>
            <a:spLocks noChangeArrowheads="1"/>
          </p:cNvSpPr>
          <p:nvPr/>
        </p:nvSpPr>
        <p:spPr bwMode="auto">
          <a:xfrm>
            <a:off x="1331640" y="4500580"/>
            <a:ext cx="7164387" cy="757237"/>
          </a:xfrm>
          <a:prstGeom prst="roundRect">
            <a:avLst>
              <a:gd name="adj" fmla="val 16667"/>
            </a:avLst>
          </a:prstGeom>
          <a:noFill/>
          <a:ln w="9525">
            <a:solidFill>
              <a:srgbClr val="009900"/>
            </a:solidFill>
            <a:round/>
            <a:headEnd/>
            <a:tailEnd/>
          </a:ln>
          <a:effectLst/>
        </p:spPr>
        <p:txBody>
          <a:bodyPr/>
          <a:lstStyle/>
          <a:p>
            <a:pPr algn="just">
              <a:lnSpc>
                <a:spcPct val="95000"/>
              </a:lnSpc>
              <a:spcBef>
                <a:spcPct val="50000"/>
              </a:spcBef>
              <a:defRPr/>
            </a:pPr>
            <a:r>
              <a:rPr kumimoji="1" lang="zh-CN" altLang="zh-CN" sz="2000" dirty="0">
                <a:effectLst>
                  <a:outerShdw blurRad="38100" dist="38100" dir="2700000" algn="tl">
                    <a:srgbClr val="C0C0C0"/>
                  </a:outerShdw>
                </a:effectLst>
                <a:latin typeface="楷体_GB2312" pitchFamily="49" charset="-122"/>
                <a:ea typeface="楷体_GB2312" pitchFamily="49" charset="-122"/>
              </a:rPr>
              <a:t>在劳动产出弹性</a:t>
            </a:r>
            <a:r>
              <a:rPr kumimoji="1" lang="en-US" altLang="zh-CN" sz="2000" dirty="0">
                <a:effectLst>
                  <a:outerShdw blurRad="38100" dist="38100" dir="2700000" algn="tl">
                    <a:srgbClr val="C0C0C0"/>
                  </a:outerShdw>
                </a:effectLst>
                <a:latin typeface="Times New Roman" pitchFamily="18" charset="0"/>
                <a:ea typeface="楷体_GB2312" pitchFamily="49" charset="-122"/>
              </a:rPr>
              <a:t>α</a:t>
            </a:r>
            <a:r>
              <a:rPr kumimoji="1" lang="zh-CN" altLang="zh-CN" sz="2000" dirty="0">
                <a:effectLst>
                  <a:outerShdw blurRad="38100" dist="38100" dir="2700000" algn="tl">
                    <a:srgbClr val="C0C0C0"/>
                  </a:outerShdw>
                </a:effectLst>
                <a:latin typeface="楷体_GB2312" pitchFamily="49" charset="-122"/>
                <a:ea typeface="楷体_GB2312" pitchFamily="49" charset="-122"/>
              </a:rPr>
              <a:t>不为</a:t>
            </a:r>
            <a:r>
              <a:rPr kumimoji="1" lang="en-US" altLang="zh-CN" sz="2000" dirty="0">
                <a:effectLst>
                  <a:outerShdw blurRad="38100" dist="38100" dir="2700000" algn="tl">
                    <a:srgbClr val="C0C0C0"/>
                  </a:outerShdw>
                </a:effectLst>
                <a:latin typeface="Times New Roman" pitchFamily="18" charset="0"/>
                <a:ea typeface="楷体_GB2312" pitchFamily="49" charset="-122"/>
              </a:rPr>
              <a:t>0</a:t>
            </a:r>
            <a:r>
              <a:rPr kumimoji="1" lang="zh-CN" altLang="zh-CN" sz="2000" dirty="0">
                <a:effectLst>
                  <a:outerShdw blurRad="38100" dist="38100" dir="2700000" algn="tl">
                    <a:srgbClr val="C0C0C0"/>
                  </a:outerShdw>
                </a:effectLst>
                <a:latin typeface="楷体_GB2312" pitchFamily="49" charset="-122"/>
                <a:ea typeface="楷体_GB2312" pitchFamily="49" charset="-122"/>
              </a:rPr>
              <a:t>的情况下，资本产出弹性</a:t>
            </a:r>
            <a:r>
              <a:rPr kumimoji="1" lang="en-US" altLang="zh-CN" sz="2000" dirty="0">
                <a:effectLst>
                  <a:outerShdw blurRad="38100" dist="38100" dir="2700000" algn="tl">
                    <a:srgbClr val="C0C0C0"/>
                  </a:outerShdw>
                </a:effectLst>
                <a:latin typeface="Times New Roman" pitchFamily="18" charset="0"/>
                <a:ea typeface="楷体_GB2312" pitchFamily="49" charset="-122"/>
              </a:rPr>
              <a:t>β</a:t>
            </a:r>
            <a:r>
              <a:rPr kumimoji="1" lang="zh-CN" altLang="zh-CN" sz="2000" dirty="0">
                <a:effectLst>
                  <a:outerShdw blurRad="38100" dist="38100" dir="2700000" algn="tl">
                    <a:srgbClr val="C0C0C0"/>
                  </a:outerShdw>
                </a:effectLst>
                <a:latin typeface="楷体_GB2312" pitchFamily="49" charset="-122"/>
                <a:ea typeface="楷体_GB2312" pitchFamily="49" charset="-122"/>
              </a:rPr>
              <a:t>必然小于</a:t>
            </a:r>
            <a:r>
              <a:rPr kumimoji="1" lang="en-US" altLang="zh-CN" sz="2000" dirty="0">
                <a:effectLst>
                  <a:outerShdw blurRad="38100" dist="38100" dir="2700000" algn="tl">
                    <a:srgbClr val="C0C0C0"/>
                  </a:outerShdw>
                </a:effectLst>
                <a:latin typeface="Times New Roman" pitchFamily="18" charset="0"/>
                <a:ea typeface="楷体_GB2312" pitchFamily="49" charset="-122"/>
              </a:rPr>
              <a:t>1</a:t>
            </a:r>
            <a:r>
              <a:rPr kumimoji="1" lang="zh-CN" altLang="zh-CN" sz="2000" dirty="0">
                <a:effectLst>
                  <a:outerShdw blurRad="38100" dist="38100" dir="2700000" algn="tl">
                    <a:srgbClr val="C0C0C0"/>
                  </a:outerShdw>
                </a:effectLst>
                <a:latin typeface="楷体_GB2312" pitchFamily="49" charset="-122"/>
                <a:ea typeface="楷体_GB2312" pitchFamily="49" charset="-122"/>
              </a:rPr>
              <a:t>。因此，不断积累资本必然导致资本的边际产出下降</a:t>
            </a:r>
            <a:r>
              <a:rPr kumimoji="1" lang="zh-CN" altLang="en-US" sz="2000" dirty="0">
                <a:effectLst>
                  <a:outerShdw blurRad="38100" dist="38100" dir="2700000" algn="tl">
                    <a:srgbClr val="C0C0C0"/>
                  </a:outerShdw>
                </a:effectLst>
                <a:latin typeface="楷体_GB2312" pitchFamily="49" charset="-122"/>
                <a:ea typeface="楷体_GB2312" pitchFamily="49" charset="-122"/>
              </a:rPr>
              <a:t>。 </a:t>
            </a:r>
          </a:p>
        </p:txBody>
      </p:sp>
    </p:spTree>
    <p:extLst>
      <p:ext uri="{BB962C8B-B14F-4D97-AF65-F5344CB8AC3E}">
        <p14:creationId xmlns:p14="http://schemas.microsoft.com/office/powerpoint/2010/main" val="3502010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0"/>
                                        </p:tgtEl>
                                        <p:attrNameLst>
                                          <p:attrName>style.visibility</p:attrName>
                                        </p:attrNameLst>
                                      </p:cBhvr>
                                      <p:to>
                                        <p:strVal val="visible"/>
                                      </p:to>
                                    </p:set>
                                    <p:animEffect transition="in" filter="blinds(horizontal)">
                                      <p:cBhvr>
                                        <p:cTn id="12" dur="500"/>
                                        <p:tgtEl>
                                          <p:spTgt spid="617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16" grpId="0"/>
      <p:bldP spid="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9"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8EF796C-0ABC-464A-83D3-793ED44E608D}" type="slidenum">
              <a:rPr lang="en-GB" altLang="zh-CN" sz="1200" b="0">
                <a:solidFill>
                  <a:schemeClr val="bg1"/>
                </a:solidFill>
              </a:rPr>
              <a:pPr/>
              <a:t>23</a:t>
            </a:fld>
            <a:endParaRPr lang="en-GB" altLang="zh-CN" sz="1200" b="0">
              <a:solidFill>
                <a:schemeClr val="bg1"/>
              </a:solidFill>
            </a:endParaRPr>
          </a:p>
        </p:txBody>
      </p:sp>
      <p:sp>
        <p:nvSpPr>
          <p:cNvPr id="618504" name="Rectangle 8"/>
          <p:cNvSpPr>
            <a:spLocks noChangeArrowheads="1"/>
          </p:cNvSpPr>
          <p:nvPr/>
        </p:nvSpPr>
        <p:spPr bwMode="auto">
          <a:xfrm>
            <a:off x="827088" y="4797425"/>
            <a:ext cx="7559675" cy="1439863"/>
          </a:xfrm>
          <a:prstGeom prst="rect">
            <a:avLst/>
          </a:prstGeom>
          <a:noFill/>
          <a:ln w="9525">
            <a:noFill/>
            <a:miter lim="800000"/>
            <a:headEnd/>
            <a:tailEnd/>
          </a:ln>
          <a:effectLst/>
        </p:spPr>
        <p:txBody>
          <a:bodyPr/>
          <a:lstStyle/>
          <a:p>
            <a:pPr marL="273050" indent="-273050" algn="just">
              <a:spcBef>
                <a:spcPct val="20000"/>
              </a:spcBef>
              <a:buClr>
                <a:srgbClr val="FF6600"/>
              </a:buClr>
              <a:buSzPct val="120000"/>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上式表明：折旧率一定，产出增长率取决于</a:t>
            </a:r>
            <a:r>
              <a:rPr kumimoji="1" lang="zh-CN" altLang="en-US" sz="2000" dirty="0">
                <a:solidFill>
                  <a:srgbClr val="800000"/>
                </a:solidFill>
                <a:effectLst>
                  <a:outerShdw blurRad="38100" dist="38100" dir="2700000" algn="tl">
                    <a:srgbClr val="C0C0C0"/>
                  </a:outerShdw>
                </a:effectLst>
                <a:latin typeface="宋体" pitchFamily="2" charset="-122"/>
                <a:cs typeface="Times New Roman" pitchFamily="18" charset="0"/>
              </a:rPr>
              <a:t>储蓄率</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和技术水平</a:t>
            </a:r>
            <a:r>
              <a:rPr kumimoji="1" lang="zh-CN" altLang="en-US" sz="2000" dirty="0">
                <a:latin typeface="Arial" charset="0"/>
              </a:rPr>
              <a:t> </a:t>
            </a:r>
            <a:endPar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spcBef>
                <a:spcPct val="35000"/>
              </a:spcBef>
              <a:buClr>
                <a:srgbClr val="FF6600"/>
              </a:buClr>
              <a:buSzPct val="120000"/>
              <a:buFont typeface="Wingdings" pitchFamily="2" charset="2"/>
              <a:buChar char="§"/>
              <a:defRPr/>
            </a:pP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在新古典增长理论中，储蓄率提高只有水平效应，没有增长效应。在</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AK</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模型中，即使不存在技术进步</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en-US" altLang="zh-CN" sz="2000" dirty="0">
                <a:solidFill>
                  <a:schemeClr val="tx1"/>
                </a:solidFill>
                <a:effectLst>
                  <a:outerShdw blurRad="38100" dist="38100" dir="2700000" algn="tl">
                    <a:srgbClr val="C0C0C0"/>
                  </a:outerShdw>
                </a:effectLst>
                <a:latin typeface="Times New Roman" pitchFamily="18" charset="0"/>
                <a:cs typeface="Times New Roman" pitchFamily="18" charset="0"/>
              </a:rPr>
              <a:t>A</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为常数</a:t>
            </a:r>
            <a:r>
              <a:rPr kumimoji="1" lang="en-US" altLang="zh-CN" sz="20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000" dirty="0">
                <a:solidFill>
                  <a:schemeClr val="tx1"/>
                </a:solidFill>
                <a:effectLst>
                  <a:outerShdw blurRad="38100" dist="38100" dir="2700000" algn="tl">
                    <a:srgbClr val="C0C0C0"/>
                  </a:outerShdw>
                </a:effectLst>
                <a:latin typeface="宋体" pitchFamily="2" charset="-122"/>
                <a:cs typeface="Times New Roman" pitchFamily="18" charset="0"/>
              </a:rPr>
              <a:t>，只要提高储蓄率，增加资本积累，经济就会增长。 </a:t>
            </a:r>
          </a:p>
        </p:txBody>
      </p:sp>
      <p:grpSp>
        <p:nvGrpSpPr>
          <p:cNvPr id="2" name="Group 26"/>
          <p:cNvGrpSpPr>
            <a:grpSpLocks/>
          </p:cNvGrpSpPr>
          <p:nvPr/>
        </p:nvGrpSpPr>
        <p:grpSpPr bwMode="auto">
          <a:xfrm>
            <a:off x="855663" y="1412875"/>
            <a:ext cx="7820025" cy="547688"/>
            <a:chOff x="784" y="981"/>
            <a:chExt cx="4926" cy="345"/>
          </a:xfrm>
        </p:grpSpPr>
        <p:sp>
          <p:nvSpPr>
            <p:cNvPr id="618501" name="Rectangle 5"/>
            <p:cNvSpPr>
              <a:spLocks noChangeArrowheads="1"/>
            </p:cNvSpPr>
            <p:nvPr/>
          </p:nvSpPr>
          <p:spPr bwMode="auto">
            <a:xfrm>
              <a:off x="784" y="1054"/>
              <a:ext cx="1370"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得</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AK</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a:t>
              </a:r>
              <a:r>
                <a:rPr kumimoji="1" lang="zh-CN" altLang="en-US" sz="2400" b="0" dirty="0">
                  <a:solidFill>
                    <a:schemeClr val="tx1"/>
                  </a:solidFill>
                  <a:latin typeface="黑体" pitchFamily="2" charset="-122"/>
                  <a:ea typeface="黑体" pitchFamily="2" charset="-122"/>
                  <a:cs typeface="Times New Roman" pitchFamily="18" charset="0"/>
                </a:rPr>
                <a:t> </a:t>
              </a:r>
            </a:p>
          </p:txBody>
        </p:sp>
        <p:graphicFrame>
          <p:nvGraphicFramePr>
            <p:cNvPr id="8198" name="Object 11"/>
            <p:cNvGraphicFramePr>
              <a:graphicFrameLocks noChangeAspect="1"/>
            </p:cNvGraphicFramePr>
            <p:nvPr/>
          </p:nvGraphicFramePr>
          <p:xfrm>
            <a:off x="2563" y="1054"/>
            <a:ext cx="751" cy="238"/>
          </p:xfrm>
          <a:graphic>
            <a:graphicData uri="http://schemas.openxmlformats.org/presentationml/2006/ole">
              <mc:AlternateContent xmlns:mc="http://schemas.openxmlformats.org/markup-compatibility/2006">
                <mc:Choice xmlns:v="urn:schemas-microsoft-com:vml" Requires="v">
                  <p:oleObj spid="_x0000_s8249" name="公式" r:id="rId3" imgW="447759" imgH="85648" progId="Equation.3">
                    <p:embed/>
                  </p:oleObj>
                </mc:Choice>
                <mc:Fallback>
                  <p:oleObj name="公式" r:id="rId3" imgW="447759" imgH="856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 y="1054"/>
                          <a:ext cx="75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5" name="AutoShape 16"/>
            <p:cNvSpPr>
              <a:spLocks noChangeArrowheads="1"/>
            </p:cNvSpPr>
            <p:nvPr/>
          </p:nvSpPr>
          <p:spPr bwMode="auto">
            <a:xfrm>
              <a:off x="3969" y="981"/>
              <a:ext cx="1741" cy="345"/>
            </a:xfrm>
            <a:prstGeom prst="wedgeRoundRectCallout">
              <a:avLst>
                <a:gd name="adj1" fmla="val -88583"/>
                <a:gd name="adj2" fmla="val 16574"/>
                <a:gd name="adj3" fmla="val 16667"/>
              </a:avLst>
            </a:prstGeom>
            <a:solidFill>
              <a:srgbClr val="EAEAEA"/>
            </a:solidFill>
            <a:ln w="12700" cap="sq">
              <a:solidFill>
                <a:srgbClr val="FF6600"/>
              </a:solidFill>
              <a:miter lim="800000"/>
              <a:headEnd type="none" w="sm" len="sm"/>
              <a:tailEnd type="none" w="sm" len="sm"/>
            </a:ln>
          </p:spPr>
          <p:txBody>
            <a:bodyPr lIns="54000" tIns="10800" rIns="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楷体" panose="02010609060101010101" pitchFamily="49" charset="-122"/>
                  <a:ea typeface="楷体" panose="02010609060101010101" pitchFamily="49" charset="-122"/>
                </a:rPr>
                <a:t>注意：这个生产函数不具资本边际收益递减性质</a:t>
              </a:r>
            </a:p>
          </p:txBody>
        </p:sp>
      </p:grpSp>
      <p:sp>
        <p:nvSpPr>
          <p:cNvPr id="8202" name="Rectangle 20"/>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3" name="Group 28"/>
          <p:cNvGrpSpPr>
            <a:grpSpLocks/>
          </p:cNvGrpSpPr>
          <p:nvPr/>
        </p:nvGrpSpPr>
        <p:grpSpPr bwMode="auto">
          <a:xfrm>
            <a:off x="871538" y="3140075"/>
            <a:ext cx="4614862" cy="431800"/>
            <a:chOff x="794" y="2069"/>
            <a:chExt cx="2907" cy="272"/>
          </a:xfrm>
        </p:grpSpPr>
        <p:sp>
          <p:nvSpPr>
            <p:cNvPr id="618503" name="Rectangle 7"/>
            <p:cNvSpPr>
              <a:spLocks noChangeArrowheads="1"/>
            </p:cNvSpPr>
            <p:nvPr/>
          </p:nvSpPr>
          <p:spPr bwMode="auto">
            <a:xfrm>
              <a:off x="794" y="2069"/>
              <a:ext cx="1681" cy="272"/>
            </a:xfrm>
            <a:prstGeom prst="rect">
              <a:avLst/>
            </a:prstGeom>
            <a:noFill/>
            <a:ln w="9525">
              <a:noFill/>
              <a:miter lim="800000"/>
              <a:headEnd/>
              <a:tailEnd/>
            </a:ln>
            <a:effectLst/>
          </p:spPr>
          <p:txBody>
            <a:bodyPr/>
            <a:lstStyle/>
            <a:p>
              <a:pPr marL="342900" indent="-342900" algn="just">
                <a:spcBef>
                  <a:spcPct val="20000"/>
                </a:spcBef>
                <a:buClr>
                  <a:srgbClr val="FF6600"/>
                </a:buClr>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资本边际收益不变</a:t>
              </a:r>
            </a:p>
          </p:txBody>
        </p:sp>
        <p:graphicFrame>
          <p:nvGraphicFramePr>
            <p:cNvPr id="8197" name="Object 19"/>
            <p:cNvGraphicFramePr>
              <a:graphicFrameLocks noChangeAspect="1"/>
            </p:cNvGraphicFramePr>
            <p:nvPr/>
          </p:nvGraphicFramePr>
          <p:xfrm>
            <a:off x="2567" y="2069"/>
            <a:ext cx="1134" cy="230"/>
          </p:xfrm>
          <a:graphic>
            <a:graphicData uri="http://schemas.openxmlformats.org/presentationml/2006/ole">
              <mc:AlternateContent xmlns:mc="http://schemas.openxmlformats.org/markup-compatibility/2006">
                <mc:Choice xmlns:v="urn:schemas-microsoft-com:vml" Requires="v">
                  <p:oleObj spid="_x0000_s8250" name="公式" r:id="rId5" imgW="799753" imgH="165028" progId="Equation.3">
                    <p:embed/>
                  </p:oleObj>
                </mc:Choice>
                <mc:Fallback>
                  <p:oleObj name="公式" r:id="rId5" imgW="799753" imgH="1650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7" y="2069"/>
                          <a:ext cx="11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29"/>
          <p:cNvGrpSpPr>
            <a:grpSpLocks/>
          </p:cNvGrpSpPr>
          <p:nvPr/>
        </p:nvGrpSpPr>
        <p:grpSpPr bwMode="auto">
          <a:xfrm>
            <a:off x="844550" y="3716338"/>
            <a:ext cx="6342063" cy="790575"/>
            <a:chOff x="777" y="2432"/>
            <a:chExt cx="3995" cy="498"/>
          </a:xfrm>
        </p:grpSpPr>
        <p:sp>
          <p:nvSpPr>
            <p:cNvPr id="618514" name="Rectangle 18"/>
            <p:cNvSpPr>
              <a:spLocks noChangeArrowheads="1"/>
            </p:cNvSpPr>
            <p:nvPr/>
          </p:nvSpPr>
          <p:spPr bwMode="auto">
            <a:xfrm>
              <a:off x="777" y="2523"/>
              <a:ext cx="1497"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产出增长率 </a:t>
              </a:r>
            </a:p>
          </p:txBody>
        </p:sp>
        <p:graphicFrame>
          <p:nvGraphicFramePr>
            <p:cNvPr id="8196" name="Object 21"/>
            <p:cNvGraphicFramePr>
              <a:graphicFrameLocks noChangeAspect="1"/>
            </p:cNvGraphicFramePr>
            <p:nvPr/>
          </p:nvGraphicFramePr>
          <p:xfrm>
            <a:off x="2277" y="2432"/>
            <a:ext cx="2495" cy="498"/>
          </p:xfrm>
          <a:graphic>
            <a:graphicData uri="http://schemas.openxmlformats.org/presentationml/2006/ole">
              <mc:AlternateContent xmlns:mc="http://schemas.openxmlformats.org/markup-compatibility/2006">
                <mc:Choice xmlns:v="urn:schemas-microsoft-com:vml" Requires="v">
                  <p:oleObj spid="_x0000_s8251" name="Equation" r:id="rId7" imgW="2044700" imgH="393700" progId="Equation.DSMT4">
                    <p:embed/>
                  </p:oleObj>
                </mc:Choice>
                <mc:Fallback>
                  <p:oleObj name="Equation" r:id="rId7" imgW="20447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7" y="2432"/>
                          <a:ext cx="2495"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27"/>
          <p:cNvGrpSpPr>
            <a:grpSpLocks/>
          </p:cNvGrpSpPr>
          <p:nvPr/>
        </p:nvGrpSpPr>
        <p:grpSpPr bwMode="auto">
          <a:xfrm>
            <a:off x="866775" y="2205038"/>
            <a:ext cx="7348538" cy="558800"/>
            <a:chOff x="791" y="1525"/>
            <a:chExt cx="4629" cy="352"/>
          </a:xfrm>
        </p:grpSpPr>
        <p:graphicFrame>
          <p:nvGraphicFramePr>
            <p:cNvPr id="8195" name="Object 3"/>
            <p:cNvGraphicFramePr>
              <a:graphicFrameLocks noChangeAspect="1"/>
            </p:cNvGraphicFramePr>
            <p:nvPr/>
          </p:nvGraphicFramePr>
          <p:xfrm>
            <a:off x="2366" y="1644"/>
            <a:ext cx="1195" cy="233"/>
          </p:xfrm>
          <a:graphic>
            <a:graphicData uri="http://schemas.openxmlformats.org/presentationml/2006/ole">
              <mc:AlternateContent xmlns:mc="http://schemas.openxmlformats.org/markup-compatibility/2006">
                <mc:Choice xmlns:v="urn:schemas-microsoft-com:vml" Requires="v">
                  <p:oleObj spid="_x0000_s8252" name="Equation" r:id="rId9" imgW="926698" imgH="177723" progId="Equation.DSMT4">
                    <p:embed/>
                  </p:oleObj>
                </mc:Choice>
                <mc:Fallback>
                  <p:oleObj name="Equation" r:id="rId9" imgW="926698" imgH="17772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6" y="1644"/>
                          <a:ext cx="11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8502" name="Rectangle 6"/>
            <p:cNvSpPr>
              <a:spLocks noChangeArrowheads="1"/>
            </p:cNvSpPr>
            <p:nvPr/>
          </p:nvSpPr>
          <p:spPr bwMode="auto">
            <a:xfrm>
              <a:off x="791" y="1570"/>
              <a:ext cx="1224"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资本积累</a:t>
              </a:r>
            </a:p>
          </p:txBody>
        </p:sp>
        <p:sp>
          <p:nvSpPr>
            <p:cNvPr id="8211" name="AutoShape 23"/>
            <p:cNvSpPr>
              <a:spLocks noChangeArrowheads="1"/>
            </p:cNvSpPr>
            <p:nvPr/>
          </p:nvSpPr>
          <p:spPr bwMode="auto">
            <a:xfrm>
              <a:off x="4218" y="1525"/>
              <a:ext cx="1202" cy="318"/>
            </a:xfrm>
            <a:prstGeom prst="wedgeRoundRectCallout">
              <a:avLst>
                <a:gd name="adj1" fmla="val -94259"/>
                <a:gd name="adj2" fmla="val 27356"/>
                <a:gd name="adj3" fmla="val 16667"/>
              </a:avLst>
            </a:prstGeom>
            <a:solidFill>
              <a:srgbClr val="EAEAEA"/>
            </a:solidFill>
            <a:ln w="12700" cap="sq">
              <a:solidFill>
                <a:srgbClr val="FF6600"/>
              </a:solidFill>
              <a:miter lim="800000"/>
              <a:headEnd type="none" w="sm" len="sm"/>
              <a:tailEnd type="none" w="sm" len="sm"/>
            </a:ln>
          </p:spPr>
          <p:txBody>
            <a:bodyPr lIns="18000" tIns="10800" rIns="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楷体" panose="02010609060101010101" pitchFamily="49" charset="-122"/>
                  <a:ea typeface="楷体" panose="02010609060101010101" pitchFamily="49" charset="-122"/>
                </a:rPr>
                <a:t>储蓄转化为投资，不考虑折旧</a:t>
              </a:r>
            </a:p>
          </p:txBody>
        </p:sp>
      </p:grpSp>
      <p:grpSp>
        <p:nvGrpSpPr>
          <p:cNvPr id="6" name="Group 30"/>
          <p:cNvGrpSpPr>
            <a:grpSpLocks/>
          </p:cNvGrpSpPr>
          <p:nvPr/>
        </p:nvGrpSpPr>
        <p:grpSpPr bwMode="auto">
          <a:xfrm>
            <a:off x="827088" y="403225"/>
            <a:ext cx="7848600" cy="865188"/>
            <a:chOff x="766" y="345"/>
            <a:chExt cx="4944" cy="545"/>
          </a:xfrm>
        </p:grpSpPr>
        <p:graphicFrame>
          <p:nvGraphicFramePr>
            <p:cNvPr id="8194" name="Object 9"/>
            <p:cNvGraphicFramePr>
              <a:graphicFrameLocks noChangeAspect="1"/>
            </p:cNvGraphicFramePr>
            <p:nvPr/>
          </p:nvGraphicFramePr>
          <p:xfrm>
            <a:off x="2466" y="618"/>
            <a:ext cx="954" cy="238"/>
          </p:xfrm>
          <a:graphic>
            <a:graphicData uri="http://schemas.openxmlformats.org/presentationml/2006/ole">
              <mc:AlternateContent xmlns:mc="http://schemas.openxmlformats.org/markup-compatibility/2006">
                <mc:Choice xmlns:v="urn:schemas-microsoft-com:vml" Requires="v">
                  <p:oleObj spid="_x0000_s8253" name="公式" r:id="rId11" imgW="761669" imgH="190417" progId="Equation.3">
                    <p:embed/>
                  </p:oleObj>
                </mc:Choice>
                <mc:Fallback>
                  <p:oleObj name="公式" r:id="rId11" imgW="761669"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6" y="618"/>
                          <a:ext cx="95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8508" name="Rectangle 12"/>
            <p:cNvSpPr>
              <a:spLocks noChangeArrowheads="1"/>
            </p:cNvSpPr>
            <p:nvPr/>
          </p:nvSpPr>
          <p:spPr bwMode="auto">
            <a:xfrm>
              <a:off x="766" y="618"/>
              <a:ext cx="1633"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如果假定</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C-D</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函数</a:t>
              </a:r>
              <a:r>
                <a:rPr kumimoji="1" lang="zh-CN" altLang="en-US" sz="2400" b="0" dirty="0">
                  <a:solidFill>
                    <a:schemeClr val="tx1"/>
                  </a:solidFill>
                  <a:latin typeface="黑体" pitchFamily="2" charset="-122"/>
                  <a:ea typeface="黑体" pitchFamily="2" charset="-122"/>
                  <a:cs typeface="Times New Roman" pitchFamily="18" charset="0"/>
                </a:rPr>
                <a:t> </a:t>
              </a:r>
            </a:p>
          </p:txBody>
        </p:sp>
        <p:sp>
          <p:nvSpPr>
            <p:cNvPr id="618509" name="Rectangle 13"/>
            <p:cNvSpPr>
              <a:spLocks noChangeArrowheads="1"/>
            </p:cNvSpPr>
            <p:nvPr/>
          </p:nvSpPr>
          <p:spPr bwMode="auto">
            <a:xfrm>
              <a:off x="3465" y="618"/>
              <a:ext cx="1456" cy="27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中的</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α=0</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β=1</a:t>
              </a:r>
              <a:endParaRPr kumimoji="1" lang="en-US" altLang="zh-CN" dirty="0">
                <a:latin typeface="Arial" charset="0"/>
              </a:endParaRPr>
            </a:p>
          </p:txBody>
        </p:sp>
        <p:sp>
          <p:nvSpPr>
            <p:cNvPr id="8209" name="AutoShape 24"/>
            <p:cNvSpPr>
              <a:spLocks noChangeArrowheads="1"/>
            </p:cNvSpPr>
            <p:nvPr/>
          </p:nvSpPr>
          <p:spPr bwMode="auto">
            <a:xfrm>
              <a:off x="4395" y="345"/>
              <a:ext cx="1315" cy="227"/>
            </a:xfrm>
            <a:prstGeom prst="wedgeRoundRectCallout">
              <a:avLst>
                <a:gd name="adj1" fmla="val -54991"/>
                <a:gd name="adj2" fmla="val 89231"/>
                <a:gd name="adj3" fmla="val 16667"/>
              </a:avLst>
            </a:prstGeom>
            <a:solidFill>
              <a:srgbClr val="EAEAEA"/>
            </a:solidFill>
            <a:ln w="12700" cap="sq">
              <a:solidFill>
                <a:srgbClr val="FF6600"/>
              </a:solidFill>
              <a:miter lim="800000"/>
              <a:headEnd type="none" w="sm" len="sm"/>
              <a:tailEnd type="none" w="sm" len="sm"/>
            </a:ln>
          </p:spPr>
          <p:txBody>
            <a:bodyPr lIns="18000" tIns="10800" rIns="0" bIns="10800" anchor="ct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zh-CN" altLang="en-US" sz="1800">
                  <a:solidFill>
                    <a:schemeClr val="tx1"/>
                  </a:solidFill>
                  <a:latin typeface="楷体" panose="02010609060101010101" pitchFamily="49" charset="-122"/>
                  <a:ea typeface="楷体" panose="02010609060101010101" pitchFamily="49" charset="-122"/>
                </a:rPr>
                <a:t>规模收益仍然不变</a:t>
              </a:r>
            </a:p>
          </p:txBody>
        </p:sp>
      </p:grpSp>
    </p:spTree>
    <p:extLst>
      <p:ext uri="{BB962C8B-B14F-4D97-AF65-F5344CB8AC3E}">
        <p14:creationId xmlns:p14="http://schemas.microsoft.com/office/powerpoint/2010/main" val="3955332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8504"/>
                                        </p:tgtEl>
                                        <p:attrNameLst>
                                          <p:attrName>style.visibility</p:attrName>
                                        </p:attrNameLst>
                                      </p:cBhvr>
                                      <p:to>
                                        <p:strVal val="visible"/>
                                      </p:to>
                                    </p:set>
                                    <p:animEffect transition="in" filter="blinds(horizontal)">
                                      <p:cBhvr>
                                        <p:cTn id="32" dur="500"/>
                                        <p:tgtEl>
                                          <p:spTgt spid="618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F2401185-1D25-40D4-9C85-E1FD08BE6219}" type="slidenum">
              <a:rPr lang="en-GB" altLang="zh-CN" sz="1200" b="0">
                <a:solidFill>
                  <a:schemeClr val="bg1"/>
                </a:solidFill>
              </a:rPr>
              <a:pPr/>
              <a:t>24</a:t>
            </a:fld>
            <a:endParaRPr lang="en-GB" altLang="zh-CN" sz="1200" b="0">
              <a:solidFill>
                <a:schemeClr val="bg1"/>
              </a:solidFill>
            </a:endParaRPr>
          </a:p>
        </p:txBody>
      </p:sp>
      <p:sp>
        <p:nvSpPr>
          <p:cNvPr id="583690" name="Rectangle 10"/>
          <p:cNvSpPr>
            <a:spLocks noChangeArrowheads="1"/>
          </p:cNvSpPr>
          <p:nvPr/>
        </p:nvSpPr>
        <p:spPr bwMode="auto">
          <a:xfrm>
            <a:off x="827088" y="1772815"/>
            <a:ext cx="7632700" cy="3959647"/>
          </a:xfrm>
          <a:prstGeom prst="rect">
            <a:avLst/>
          </a:prstGeom>
          <a:noFill/>
          <a:ln w="9525">
            <a:noFill/>
            <a:miter lim="800000"/>
            <a:headEnd/>
            <a:tailEnd/>
          </a:ln>
          <a:effectLst/>
        </p:spPr>
        <p:txBody>
          <a:bodyPr/>
          <a:lstStyle/>
          <a:p>
            <a:pPr marL="342900" indent="-342900" algn="just">
              <a:lnSpc>
                <a:spcPct val="95000"/>
              </a:lnSpc>
              <a:spcBef>
                <a:spcPts val="600"/>
              </a:spcBef>
              <a:buClr>
                <a:srgbClr val="FF6600"/>
              </a:buClr>
              <a:buFont typeface="Wingdings" pitchFamily="2" charset="2"/>
              <a:buChar char="§"/>
              <a:defRPr/>
            </a:pPr>
            <a:r>
              <a:rPr kumimoji="1" lang="zh-CN" altLang="en-US" sz="2800" dirty="0">
                <a:solidFill>
                  <a:srgbClr val="800000"/>
                </a:solidFill>
                <a:effectLst>
                  <a:outerShdw blurRad="38100" dist="38100" dir="2700000" algn="tl">
                    <a:srgbClr val="C0C0C0"/>
                  </a:outerShdw>
                </a:effectLst>
                <a:latin typeface="Times New Roman" pitchFamily="18" charset="0"/>
                <a:cs typeface="Times New Roman" pitchFamily="18" charset="0"/>
              </a:rPr>
              <a:t>问题：放弃资本边际收益递减假设是否合理？</a:t>
            </a:r>
            <a:endParaRPr kumimoji="1" lang="en-US" altLang="zh-CN" sz="2800" dirty="0">
              <a:solidFill>
                <a:srgbClr val="800000"/>
              </a:solidFill>
              <a:effectLst>
                <a:outerShdw blurRad="38100" dist="38100" dir="2700000" algn="tl">
                  <a:srgbClr val="C0C0C0"/>
                </a:outerShdw>
              </a:effectLst>
              <a:latin typeface="Times New Roman" pitchFamily="18" charset="0"/>
              <a:cs typeface="Times New Roman" pitchFamily="18" charset="0"/>
            </a:endParaRPr>
          </a:p>
          <a:p>
            <a:pPr marL="342900" indent="-342900" algn="just">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答案取决于人们如何解释生产函数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Y=AK</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中的变量</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K</a:t>
            </a:r>
          </a:p>
          <a:p>
            <a:pPr marL="342900" indent="-342900" algn="just">
              <a:lnSpc>
                <a:spcPct val="95000"/>
              </a:lnSpc>
              <a:spcBef>
                <a:spcPts val="1800"/>
              </a:spcBef>
              <a:buClr>
                <a:srgbClr val="FF6600"/>
              </a:buClr>
              <a:buSzPct val="120000"/>
              <a:buFont typeface="Wingdings" pitchFamily="2" charset="2"/>
              <a:buChar char="§"/>
              <a:defRPr/>
            </a:pP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主要</a:t>
            </a:r>
            <a:r>
              <a:rPr kumimoji="1" lang="zh-CN" altLang="zh-CN" sz="2400" dirty="0">
                <a:solidFill>
                  <a:srgbClr val="800000"/>
                </a:solidFill>
                <a:effectLst>
                  <a:outerShdw blurRad="38100" dist="38100" dir="2700000" algn="tl">
                    <a:srgbClr val="C0C0C0"/>
                  </a:outerShdw>
                </a:effectLst>
                <a:latin typeface="宋体" pitchFamily="2" charset="-122"/>
                <a:cs typeface="Times New Roman" pitchFamily="18" charset="0"/>
              </a:rPr>
              <a:t>批评</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资本边际收益不变假定违背了经济学共识</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a:lnSpc>
                <a:spcPct val="95000"/>
              </a:lnSpc>
              <a:spcBef>
                <a:spcPts val="1800"/>
              </a:spcBef>
              <a:buClr>
                <a:srgbClr val="FF6600"/>
              </a:buClr>
              <a:buSzPct val="120000"/>
              <a:buFont typeface="Wingdings" pitchFamily="2" charset="2"/>
              <a:buChar char="§"/>
              <a:defRPr/>
            </a:pPr>
            <a:r>
              <a:rPr kumimoji="1" lang="zh-CN" altLang="zh-CN" sz="2400" dirty="0">
                <a:solidFill>
                  <a:srgbClr val="800000"/>
                </a:solidFill>
                <a:effectLst>
                  <a:outerShdw blurRad="38100" dist="38100" dir="2700000" algn="tl">
                    <a:srgbClr val="C0C0C0"/>
                  </a:outerShdw>
                </a:effectLst>
                <a:latin typeface="宋体" pitchFamily="2" charset="-122"/>
                <a:cs typeface="Times New Roman" pitchFamily="18" charset="0"/>
              </a:rPr>
              <a:t>支持者</a:t>
            </a:r>
            <a:r>
              <a:rPr kumimoji="1" lang="zh-CN" altLang="en-US" sz="2400" dirty="0">
                <a:solidFill>
                  <a:srgbClr val="800000"/>
                </a:solidFill>
                <a:effectLst>
                  <a:outerShdw blurRad="38100" dist="38100" dir="2700000" algn="tl">
                    <a:srgbClr val="C0C0C0"/>
                  </a:outerShdw>
                </a:effectLst>
                <a:latin typeface="宋体" pitchFamily="2" charset="-122"/>
                <a:cs typeface="Times New Roman" pitchFamily="18" charset="0"/>
              </a:rPr>
              <a:t>回应</a:t>
            </a:r>
            <a:r>
              <a:rPr kumimoji="1" lang="zh-CN" altLang="zh-CN" sz="2400" dirty="0">
                <a:solidFill>
                  <a:srgbClr val="800000"/>
                </a:solidFill>
                <a:effectLst>
                  <a:outerShdw blurRad="38100" dist="38100" dir="2700000" algn="tl">
                    <a:srgbClr val="C0C0C0"/>
                  </a:outerShdw>
                </a:effectLst>
                <a:latin typeface="宋体" pitchFamily="2" charset="-122"/>
                <a:cs typeface="Times New Roman" pitchFamily="18"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如果将资本扩展为包括知识资本和人力资本等广义的资本，资本边际收益</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不变的假设更合理（</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一些学者认为，过去几百年来的实践说明，知识的边际收益递增</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endParaRPr kumimoji="1" lang="en-US" altLang="zh-CN" sz="2400" dirty="0">
              <a:solidFill>
                <a:schemeClr val="tx1"/>
              </a:solidFill>
              <a:effectLst>
                <a:outerShdw blurRad="38100" dist="38100" dir="2700000" algn="tl">
                  <a:srgbClr val="C0C0C0"/>
                </a:outerShdw>
              </a:effectLst>
              <a:latin typeface="宋体" pitchFamily="2" charset="-122"/>
              <a:ea typeface="楷体_GB2312" pitchFamily="49" charset="-122"/>
            </a:endParaRPr>
          </a:p>
        </p:txBody>
      </p:sp>
    </p:spTree>
    <p:extLst>
      <p:ext uri="{BB962C8B-B14F-4D97-AF65-F5344CB8AC3E}">
        <p14:creationId xmlns:p14="http://schemas.microsoft.com/office/powerpoint/2010/main" val="242441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90">
                                            <p:txEl>
                                              <p:pRg st="0" end="0"/>
                                            </p:txEl>
                                          </p:spTgt>
                                        </p:tgtEl>
                                        <p:attrNameLst>
                                          <p:attrName>style.visibility</p:attrName>
                                        </p:attrNameLst>
                                      </p:cBhvr>
                                      <p:to>
                                        <p:strVal val="visible"/>
                                      </p:to>
                                    </p:set>
                                    <p:animEffect transition="in" filter="blinds(horizontal)">
                                      <p:cBhvr>
                                        <p:cTn id="7" dur="500"/>
                                        <p:tgtEl>
                                          <p:spTgt spid="583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690">
                                            <p:txEl>
                                              <p:pRg st="1" end="1"/>
                                            </p:txEl>
                                          </p:spTgt>
                                        </p:tgtEl>
                                        <p:attrNameLst>
                                          <p:attrName>style.visibility</p:attrName>
                                        </p:attrNameLst>
                                      </p:cBhvr>
                                      <p:to>
                                        <p:strVal val="visible"/>
                                      </p:to>
                                    </p:set>
                                    <p:animEffect transition="in" filter="blinds(horizontal)">
                                      <p:cBhvr>
                                        <p:cTn id="12" dur="500"/>
                                        <p:tgtEl>
                                          <p:spTgt spid="5836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690">
                                            <p:txEl>
                                              <p:pRg st="2" end="2"/>
                                            </p:txEl>
                                          </p:spTgt>
                                        </p:tgtEl>
                                        <p:attrNameLst>
                                          <p:attrName>style.visibility</p:attrName>
                                        </p:attrNameLst>
                                      </p:cBhvr>
                                      <p:to>
                                        <p:strVal val="visible"/>
                                      </p:to>
                                    </p:set>
                                    <p:animEffect transition="in" filter="blinds(horizontal)">
                                      <p:cBhvr>
                                        <p:cTn id="17" dur="500"/>
                                        <p:tgtEl>
                                          <p:spTgt spid="5836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690">
                                            <p:txEl>
                                              <p:pRg st="3" end="3"/>
                                            </p:txEl>
                                          </p:spTgt>
                                        </p:tgtEl>
                                        <p:attrNameLst>
                                          <p:attrName>style.visibility</p:attrName>
                                        </p:attrNameLst>
                                      </p:cBhvr>
                                      <p:to>
                                        <p:strVal val="visible"/>
                                      </p:to>
                                    </p:set>
                                    <p:animEffect transition="in" filter="blinds(horizontal)">
                                      <p:cBhvr>
                                        <p:cTn id="22" dur="500"/>
                                        <p:tgtEl>
                                          <p:spTgt spid="5836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ED9CF5EA-9120-4604-9666-AF3CAC1AEE0F}" type="slidenum">
              <a:rPr lang="en-GB" altLang="zh-CN" sz="1200" b="0">
                <a:solidFill>
                  <a:schemeClr val="bg1"/>
                </a:solidFill>
              </a:rPr>
              <a:pPr/>
              <a:t>25</a:t>
            </a:fld>
            <a:endParaRPr lang="en-GB" altLang="zh-CN" sz="1200" b="0">
              <a:solidFill>
                <a:schemeClr val="bg1"/>
              </a:solidFill>
            </a:endParaRPr>
          </a:p>
        </p:txBody>
      </p:sp>
      <p:sp>
        <p:nvSpPr>
          <p:cNvPr id="43011" name="Rectangle 4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zh-CN" sz="900"/>
          </a:p>
          <a:p>
            <a:r>
              <a:rPr lang="zh-CN" altLang="zh-CN"/>
              <a:t/>
            </a:r>
            <a:br>
              <a:rPr lang="zh-CN" altLang="zh-CN"/>
            </a:br>
            <a:endParaRPr lang="zh-CN" altLang="zh-CN"/>
          </a:p>
        </p:txBody>
      </p:sp>
      <p:grpSp>
        <p:nvGrpSpPr>
          <p:cNvPr id="43012" name="Group 104"/>
          <p:cNvGrpSpPr>
            <a:grpSpLocks/>
          </p:cNvGrpSpPr>
          <p:nvPr/>
        </p:nvGrpSpPr>
        <p:grpSpPr bwMode="auto">
          <a:xfrm>
            <a:off x="1042988" y="1196975"/>
            <a:ext cx="5062537" cy="3600450"/>
            <a:chOff x="3923" y="11815"/>
            <a:chExt cx="4104" cy="2376"/>
          </a:xfrm>
        </p:grpSpPr>
        <p:sp>
          <p:nvSpPr>
            <p:cNvPr id="43015" name="AutoShape 117"/>
            <p:cNvSpPr>
              <a:spLocks noChangeAspect="1" noChangeArrowheads="1" noTextEdit="1"/>
            </p:cNvSpPr>
            <p:nvPr/>
          </p:nvSpPr>
          <p:spPr bwMode="auto">
            <a:xfrm>
              <a:off x="3923" y="11861"/>
              <a:ext cx="4104" cy="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43016" name="Group 105"/>
            <p:cNvGrpSpPr>
              <a:grpSpLocks/>
            </p:cNvGrpSpPr>
            <p:nvPr/>
          </p:nvGrpSpPr>
          <p:grpSpPr bwMode="auto">
            <a:xfrm>
              <a:off x="4112" y="11815"/>
              <a:ext cx="3675" cy="2376"/>
              <a:chOff x="4112" y="11815"/>
              <a:chExt cx="3675" cy="2376"/>
            </a:xfrm>
          </p:grpSpPr>
          <p:sp>
            <p:nvSpPr>
              <p:cNvPr id="43017" name="Line 116"/>
              <p:cNvSpPr>
                <a:spLocks noChangeShapeType="1"/>
              </p:cNvSpPr>
              <p:nvPr/>
            </p:nvSpPr>
            <p:spPr bwMode="auto">
              <a:xfrm>
                <a:off x="4316" y="13985"/>
                <a:ext cx="3221" cy="0"/>
              </a:xfrm>
              <a:prstGeom prst="line">
                <a:avLst/>
              </a:prstGeom>
              <a:noFill/>
              <a:ln w="381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8" name="Line 115"/>
              <p:cNvSpPr>
                <a:spLocks noChangeShapeType="1"/>
              </p:cNvSpPr>
              <p:nvPr/>
            </p:nvSpPr>
            <p:spPr bwMode="auto">
              <a:xfrm flipV="1">
                <a:off x="4316" y="11815"/>
                <a:ext cx="1" cy="2160"/>
              </a:xfrm>
              <a:prstGeom prst="line">
                <a:avLst/>
              </a:prstGeom>
              <a:noFill/>
              <a:ln w="38100">
                <a:solidFill>
                  <a:srgbClr val="33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9" name="Text Box 114"/>
              <p:cNvSpPr txBox="1">
                <a:spLocks noChangeArrowheads="1"/>
              </p:cNvSpPr>
              <p:nvPr/>
            </p:nvSpPr>
            <p:spPr bwMode="auto">
              <a:xfrm>
                <a:off x="6658" y="11952"/>
                <a:ext cx="54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f(k)</a:t>
                </a:r>
              </a:p>
            </p:txBody>
          </p:sp>
          <p:sp>
            <p:nvSpPr>
              <p:cNvPr id="43020" name="Text Box 113"/>
              <p:cNvSpPr txBox="1">
                <a:spLocks noChangeArrowheads="1"/>
              </p:cNvSpPr>
              <p:nvPr/>
            </p:nvSpPr>
            <p:spPr bwMode="auto">
              <a:xfrm>
                <a:off x="7627" y="13853"/>
                <a:ext cx="160"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k</a:t>
                </a:r>
              </a:p>
            </p:txBody>
          </p:sp>
          <p:sp>
            <p:nvSpPr>
              <p:cNvPr id="43021" name="Text Box 112"/>
              <p:cNvSpPr txBox="1">
                <a:spLocks noChangeArrowheads="1"/>
              </p:cNvSpPr>
              <p:nvPr/>
            </p:nvSpPr>
            <p:spPr bwMode="auto">
              <a:xfrm>
                <a:off x="4112" y="11861"/>
                <a:ext cx="16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y</a:t>
                </a:r>
              </a:p>
            </p:txBody>
          </p:sp>
          <p:sp>
            <p:nvSpPr>
              <p:cNvPr id="43022" name="Text Box 111"/>
              <p:cNvSpPr txBox="1">
                <a:spLocks noChangeArrowheads="1"/>
              </p:cNvSpPr>
              <p:nvPr/>
            </p:nvSpPr>
            <p:spPr bwMode="auto">
              <a:xfrm>
                <a:off x="4137" y="13925"/>
                <a:ext cx="161"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O</a:t>
                </a:r>
              </a:p>
            </p:txBody>
          </p:sp>
          <p:sp>
            <p:nvSpPr>
              <p:cNvPr id="43023" name="Text Box 110"/>
              <p:cNvSpPr txBox="1">
                <a:spLocks noChangeArrowheads="1"/>
              </p:cNvSpPr>
              <p:nvPr/>
            </p:nvSpPr>
            <p:spPr bwMode="auto">
              <a:xfrm>
                <a:off x="6829" y="12528"/>
                <a:ext cx="548"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sf(k)</a:t>
                </a:r>
              </a:p>
            </p:txBody>
          </p:sp>
          <p:sp>
            <p:nvSpPr>
              <p:cNvPr id="43024" name="Line 109"/>
              <p:cNvSpPr>
                <a:spLocks noChangeShapeType="1"/>
              </p:cNvSpPr>
              <p:nvPr/>
            </p:nvSpPr>
            <p:spPr bwMode="auto">
              <a:xfrm flipV="1">
                <a:off x="4316" y="12657"/>
                <a:ext cx="2342" cy="1317"/>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Text Box 108"/>
              <p:cNvSpPr txBox="1">
                <a:spLocks noChangeArrowheads="1"/>
              </p:cNvSpPr>
              <p:nvPr/>
            </p:nvSpPr>
            <p:spPr bwMode="auto">
              <a:xfrm>
                <a:off x="6949" y="13140"/>
                <a:ext cx="716"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r>
                  <a:rPr lang="en-US" altLang="zh-CN" sz="1800">
                    <a:solidFill>
                      <a:srgbClr val="006699"/>
                    </a:solidFill>
                    <a:latin typeface="Times New Roman" panose="02020603050405020304" pitchFamily="18" charset="0"/>
                    <a:cs typeface="Times New Roman" panose="02020603050405020304" pitchFamily="18" charset="0"/>
                  </a:rPr>
                  <a:t>(n+δ)k</a:t>
                </a:r>
              </a:p>
            </p:txBody>
          </p:sp>
          <p:sp>
            <p:nvSpPr>
              <p:cNvPr id="43026" name="Line 107"/>
              <p:cNvSpPr>
                <a:spLocks noChangeShapeType="1"/>
              </p:cNvSpPr>
              <p:nvPr/>
            </p:nvSpPr>
            <p:spPr bwMode="auto">
              <a:xfrm flipV="1">
                <a:off x="4317" y="12127"/>
                <a:ext cx="2202" cy="1836"/>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106"/>
              <p:cNvSpPr>
                <a:spLocks noChangeShapeType="1"/>
              </p:cNvSpPr>
              <p:nvPr/>
            </p:nvSpPr>
            <p:spPr bwMode="auto">
              <a:xfrm flipV="1">
                <a:off x="4316" y="13197"/>
                <a:ext cx="2464" cy="777"/>
              </a:xfrm>
              <a:prstGeom prst="line">
                <a:avLst/>
              </a:prstGeom>
              <a:noFill/>
              <a:ln w="4445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7" name="Rectangle 5"/>
          <p:cNvSpPr>
            <a:spLocks noChangeArrowheads="1"/>
          </p:cNvSpPr>
          <p:nvPr/>
        </p:nvSpPr>
        <p:spPr bwMode="auto">
          <a:xfrm>
            <a:off x="1179513" y="4905375"/>
            <a:ext cx="4321175"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dirty="0">
                <a:solidFill>
                  <a:schemeClr val="tx1"/>
                </a:solidFill>
                <a:effectLst>
                  <a:outerShdw blurRad="38100" dist="38100" dir="2700000" algn="tl">
                    <a:srgbClr val="C0C0C0"/>
                  </a:outerShdw>
                </a:effectLst>
                <a:latin typeface="黑体" pitchFamily="2" charset="-122"/>
                <a:ea typeface="黑体" pitchFamily="2" charset="-122"/>
              </a:rPr>
              <a:t>内生增长</a:t>
            </a:r>
          </a:p>
        </p:txBody>
      </p:sp>
      <p:sp>
        <p:nvSpPr>
          <p:cNvPr id="43" name="AutoShape 46"/>
          <p:cNvSpPr>
            <a:spLocks noChangeArrowheads="1"/>
          </p:cNvSpPr>
          <p:nvPr/>
        </p:nvSpPr>
        <p:spPr bwMode="auto">
          <a:xfrm>
            <a:off x="6105525" y="1265238"/>
            <a:ext cx="2484438" cy="2879725"/>
          </a:xfrm>
          <a:prstGeom prst="roundRect">
            <a:avLst>
              <a:gd name="adj" fmla="val 16667"/>
            </a:avLst>
          </a:prstGeom>
          <a:noFill/>
          <a:ln w="9525">
            <a:solidFill>
              <a:srgbClr val="FF6600"/>
            </a:solidFill>
            <a:round/>
            <a:headEnd/>
            <a:tailEnd/>
          </a:ln>
          <a:effectLst/>
        </p:spPr>
        <p:txBody>
          <a:bodyPr/>
          <a:lstStyle/>
          <a:p>
            <a:pPr algn="just">
              <a:lnSpc>
                <a:spcPct val="95000"/>
              </a:lnSpc>
              <a:spcBef>
                <a:spcPct val="50000"/>
              </a:spcBef>
              <a:defRPr/>
            </a:pPr>
            <a:r>
              <a:rPr kumimoji="1" lang="zh-CN" altLang="en-US" sz="2000" dirty="0">
                <a:effectLst>
                  <a:outerShdw blurRad="38100" dist="38100" dir="2700000" algn="tl">
                    <a:srgbClr val="C0C0C0"/>
                  </a:outerShdw>
                </a:effectLst>
                <a:latin typeface="楷体" pitchFamily="49" charset="-122"/>
                <a:ea typeface="楷体" pitchFamily="49" charset="-122"/>
              </a:rPr>
              <a:t>生产函数与相应的储蓄（投资）曲线都成了直线。所以储蓄率（投资率）越高，储蓄曲线</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sf(k)</a:t>
            </a:r>
            <a:r>
              <a:rPr kumimoji="1" lang="zh-CN" altLang="en-US" sz="2000" dirty="0">
                <a:effectLst>
                  <a:outerShdw blurRad="38100" dist="38100" dir="2700000" algn="tl">
                    <a:srgbClr val="C0C0C0"/>
                  </a:outerShdw>
                </a:effectLst>
                <a:latin typeface="楷体" pitchFamily="49" charset="-122"/>
                <a:ea typeface="楷体" pitchFamily="49" charset="-122"/>
              </a:rPr>
              <a:t>与资本广化线</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a:t>
            </a:r>
            <a:r>
              <a:rPr kumimoji="1" lang="en-US" altLang="zh-CN" sz="2000" dirty="0" err="1">
                <a:effectLst>
                  <a:outerShdw blurRad="38100" dist="38100" dir="2700000" algn="tl">
                    <a:srgbClr val="C0C0C0"/>
                  </a:outerShdw>
                </a:effectLst>
                <a:latin typeface="Times New Roman" pitchFamily="18" charset="0"/>
                <a:ea typeface="楷体" pitchFamily="49" charset="-122"/>
                <a:cs typeface="Times New Roman" pitchFamily="18" charset="0"/>
              </a:rPr>
              <a:t>n+δ</a:t>
            </a:r>
            <a:r>
              <a:rPr kumimoji="1" lang="en-US" altLang="zh-CN" sz="2000" dirty="0">
                <a:effectLst>
                  <a:outerShdw blurRad="38100" dist="38100" dir="2700000" algn="tl">
                    <a:srgbClr val="C0C0C0"/>
                  </a:outerShdw>
                </a:effectLst>
                <a:latin typeface="Times New Roman" pitchFamily="18" charset="0"/>
                <a:ea typeface="楷体" pitchFamily="49" charset="-122"/>
                <a:cs typeface="Times New Roman" pitchFamily="18" charset="0"/>
              </a:rPr>
              <a:t>)k</a:t>
            </a:r>
            <a:r>
              <a:rPr kumimoji="1" lang="zh-CN" altLang="en-US" sz="2000" dirty="0">
                <a:effectLst>
                  <a:outerShdw blurRad="38100" dist="38100" dir="2700000" algn="tl">
                    <a:srgbClr val="C0C0C0"/>
                  </a:outerShdw>
                </a:effectLst>
                <a:latin typeface="楷体" pitchFamily="49" charset="-122"/>
                <a:ea typeface="楷体" pitchFamily="49" charset="-122"/>
              </a:rPr>
              <a:t>之间的差距就越大，增长也就越快 </a:t>
            </a:r>
          </a:p>
        </p:txBody>
      </p:sp>
    </p:spTree>
    <p:extLst>
      <p:ext uri="{BB962C8B-B14F-4D97-AF65-F5344CB8AC3E}">
        <p14:creationId xmlns:p14="http://schemas.microsoft.com/office/powerpoint/2010/main" val="138309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525463" y="1897920"/>
            <a:ext cx="8008937" cy="3886944"/>
          </a:xfrm>
        </p:spPr>
        <p:txBody>
          <a:bodyPr/>
          <a:lstStyle/>
          <a:p>
            <a:r>
              <a:rPr lang="zh-CN" altLang="en-US" dirty="0"/>
              <a:t>经济中初始水平的资本存量会对经济增长率产生怎样的影响当然是大家关心的一个问题。如果初始资本存量小的经济将会比初始资本存量大的经济有更快的增长，那就意味着贫穷国家将会有比富裕国家有更快的增长，这就意味着世界经济将趋同；反之，则意味着各国间的经济发展水平差距将越来越大。 </a:t>
            </a:r>
          </a:p>
        </p:txBody>
      </p:sp>
      <p:sp>
        <p:nvSpPr>
          <p:cNvPr id="3" name="日期占位符 2"/>
          <p:cNvSpPr>
            <a:spLocks noGrp="1"/>
          </p:cNvSpPr>
          <p:nvPr>
            <p:ph type="dt" sz="half" idx="10"/>
          </p:nvPr>
        </p:nvSpPr>
        <p:spPr/>
        <p:txBody>
          <a:bodyPr/>
          <a:lstStyle/>
          <a:p>
            <a:pPr>
              <a:defRPr/>
            </a:pPr>
            <a:fld id="{D2E3BF62-0C9F-4532-871C-50418ED61B43}" type="datetime1">
              <a:rPr lang="zh-CN" altLang="en-US" smtClean="0"/>
              <a:pPr>
                <a:defRPr/>
              </a:pPr>
              <a:t>2018/12/23</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第八讲   宏观经济调控政策</a:t>
            </a:r>
            <a:endParaRPr lang="en-US" altLang="zh-CN"/>
          </a:p>
        </p:txBody>
      </p:sp>
      <p:sp>
        <p:nvSpPr>
          <p:cNvPr id="5" name="灯片编号占位符 4"/>
          <p:cNvSpPr>
            <a:spLocks noGrp="1"/>
          </p:cNvSpPr>
          <p:nvPr>
            <p:ph type="sldNum" sz="quarter" idx="12"/>
          </p:nvPr>
        </p:nvSpPr>
        <p:spPr/>
        <p:txBody>
          <a:bodyPr/>
          <a:lstStyle/>
          <a:p>
            <a:pPr>
              <a:defRPr/>
            </a:pPr>
            <a:fld id="{189D4047-AA6E-425E-A65A-0D26727AA550}" type="slidenum">
              <a:rPr lang="en-US" altLang="zh-CN" smtClean="0"/>
              <a:pPr>
                <a:defRPr/>
              </a:pPr>
              <a:t>26</a:t>
            </a:fld>
            <a:endParaRPr lang="en-US" altLang="zh-CN"/>
          </a:p>
        </p:txBody>
      </p:sp>
      <p:sp>
        <p:nvSpPr>
          <p:cNvPr id="6" name="Comment 16">
            <a:hlinkClick r:id="rId2" action="ppaction://hlinksldjump"/>
          </p:cNvPr>
          <p:cNvSpPr>
            <a:spLocks noChangeArrowheads="1"/>
          </p:cNvSpPr>
          <p:nvPr/>
        </p:nvSpPr>
        <p:spPr bwMode="auto">
          <a:xfrm>
            <a:off x="534105" y="202512"/>
            <a:ext cx="3846513"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.4</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经验运用</a:t>
            </a:r>
            <a:endParaRPr lang="zh-CN" altLang="en-US" dirty="0">
              <a:latin typeface="微软雅黑" pitchFamily="34" charset="-122"/>
              <a:ea typeface="微软雅黑" pitchFamily="34" charset="-122"/>
              <a:cs typeface="Times New Roman" pitchFamily="18" charset="0"/>
            </a:endParaRPr>
          </a:p>
        </p:txBody>
      </p:sp>
      <p:sp>
        <p:nvSpPr>
          <p:cNvPr id="7" name="Comment 2">
            <a:hlinkClick r:id="rId3" action="ppaction://hlinksldjump"/>
          </p:cNvPr>
          <p:cNvSpPr>
            <a:spLocks noChangeArrowheads="1"/>
          </p:cNvSpPr>
          <p:nvPr/>
        </p:nvSpPr>
        <p:spPr bwMode="auto">
          <a:xfrm>
            <a:off x="566738" y="1005759"/>
            <a:ext cx="35274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.4.1 </a:t>
            </a:r>
            <a:r>
              <a:rPr lang="zh-CN" altLang="en-US" sz="2800" dirty="0" smtClean="0">
                <a:solidFill>
                  <a:srgbClr val="336699"/>
                </a:solidFill>
                <a:latin typeface="微软雅黑" pitchFamily="34" charset="-122"/>
                <a:ea typeface="微软雅黑" pitchFamily="34" charset="-122"/>
              </a:rPr>
              <a:t>趋同</a:t>
            </a:r>
            <a:endParaRPr lang="zh-CN" altLang="en-US" sz="2800" dirty="0">
              <a:solidFill>
                <a:srgbClr val="336699"/>
              </a:solidFill>
              <a:latin typeface="微软雅黑" pitchFamily="34" charset="-122"/>
              <a:ea typeface="微软雅黑" pitchFamily="34" charset="-122"/>
            </a:endParaRPr>
          </a:p>
        </p:txBody>
      </p:sp>
    </p:spTree>
    <p:extLst>
      <p:ext uri="{BB962C8B-B14F-4D97-AF65-F5344CB8AC3E}">
        <p14:creationId xmlns:p14="http://schemas.microsoft.com/office/powerpoint/2010/main" val="66751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F922CF-67C3-4996-B3E5-0A1CC6A4A7A7}" type="datetime1">
              <a:rPr lang="zh-CN" altLang="en-US" sz="1400" smtClean="0"/>
              <a:pPr>
                <a:spcBef>
                  <a:spcPct val="0"/>
                </a:spcBef>
                <a:buClrTx/>
                <a:buSzTx/>
                <a:buFontTx/>
                <a:buNone/>
              </a:pPr>
              <a:t>2018/12/23</a:t>
            </a:fld>
            <a:endParaRPr lang="en-US" altLang="zh-CN" sz="1400" smtClean="0"/>
          </a:p>
        </p:txBody>
      </p:sp>
      <p:sp>
        <p:nvSpPr>
          <p:cNvPr id="144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3925FA-6C75-48A1-A4D4-99F7ADB45187}" type="slidenum">
              <a:rPr lang="en-US" altLang="zh-CN" sz="1400" smtClean="0"/>
              <a:pPr>
                <a:spcBef>
                  <a:spcPct val="0"/>
                </a:spcBef>
                <a:buClrTx/>
                <a:buSzTx/>
                <a:buFontTx/>
                <a:buNone/>
              </a:pPr>
              <a:t>27</a:t>
            </a:fld>
            <a:endParaRPr lang="en-US" altLang="zh-CN" sz="1400" smtClean="0"/>
          </a:p>
        </p:txBody>
      </p:sp>
      <p:graphicFrame>
        <p:nvGraphicFramePr>
          <p:cNvPr id="144389" name="Object 4"/>
          <p:cNvGraphicFramePr>
            <a:graphicFrameLocks noGrp="1" noChangeAspect="1"/>
          </p:cNvGraphicFramePr>
          <p:nvPr>
            <p:ph idx="1"/>
            <p:extLst>
              <p:ext uri="{D42A27DB-BD31-4B8C-83A1-F6EECF244321}">
                <p14:modId xmlns:p14="http://schemas.microsoft.com/office/powerpoint/2010/main" val="3251836219"/>
              </p:ext>
            </p:extLst>
          </p:nvPr>
        </p:nvGraphicFramePr>
        <p:xfrm>
          <a:off x="179512" y="655043"/>
          <a:ext cx="8646095" cy="5590182"/>
        </p:xfrm>
        <a:graphic>
          <a:graphicData uri="http://schemas.openxmlformats.org/presentationml/2006/ole">
            <mc:AlternateContent xmlns:mc="http://schemas.openxmlformats.org/markup-compatibility/2006">
              <mc:Choice xmlns:v="urn:schemas-microsoft-com:vml" Requires="v">
                <p:oleObj spid="_x0000_s10246" name="Document" r:id="rId5" imgW="5255542" imgH="3368401" progId="Word.Document.8">
                  <p:embed/>
                </p:oleObj>
              </mc:Choice>
              <mc:Fallback>
                <p:oleObj name="Document" r:id="rId5" imgW="5255542" imgH="3368401" progId="Word.Document.8">
                  <p:embed/>
                  <p:pic>
                    <p:nvPicPr>
                      <p:cNvPr id="0" name=""/>
                      <p:cNvPicPr>
                        <a:picLocks noChangeAspect="1" noChangeArrowheads="1"/>
                      </p:cNvPicPr>
                      <p:nvPr/>
                    </p:nvPicPr>
                    <p:blipFill>
                      <a:blip r:embed="rId6"/>
                      <a:srcRect/>
                      <a:stretch>
                        <a:fillRect/>
                      </a:stretch>
                    </p:blipFill>
                    <p:spPr bwMode="auto">
                      <a:xfrm>
                        <a:off x="179512" y="655043"/>
                        <a:ext cx="8646095" cy="559018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206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987B4F85-BC2A-4B13-BC02-AB31D6FDCBDC}" type="slidenum">
              <a:rPr lang="en-GB" altLang="zh-CN" sz="1200" b="0">
                <a:solidFill>
                  <a:schemeClr val="bg1"/>
                </a:solidFill>
              </a:rPr>
              <a:pPr/>
              <a:t>28</a:t>
            </a:fld>
            <a:endParaRPr lang="en-GB" altLang="zh-CN" sz="1200" b="0">
              <a:solidFill>
                <a:schemeClr val="bg1"/>
              </a:solidFill>
            </a:endParaRPr>
          </a:p>
        </p:txBody>
      </p:sp>
      <p:sp>
        <p:nvSpPr>
          <p:cNvPr id="588802" name="Comment 2">
            <a:hlinkClick r:id="rId3" action="ppaction://hlinksldjump"/>
          </p:cNvPr>
          <p:cNvSpPr>
            <a:spLocks noChangeArrowheads="1"/>
          </p:cNvSpPr>
          <p:nvPr/>
        </p:nvSpPr>
        <p:spPr bwMode="auto">
          <a:xfrm>
            <a:off x="684213" y="525867"/>
            <a:ext cx="352742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8.4.2</a:t>
            </a:r>
            <a:r>
              <a:rPr lang="zh-CN" altLang="en-US" sz="2800" dirty="0" smtClean="0">
                <a:solidFill>
                  <a:srgbClr val="336699"/>
                </a:solidFill>
                <a:latin typeface="微软雅黑" pitchFamily="34" charset="-122"/>
                <a:ea typeface="微软雅黑" pitchFamily="34" charset="-122"/>
              </a:rPr>
              <a:t>增长</a:t>
            </a:r>
            <a:r>
              <a:rPr lang="zh-CN" altLang="en-US" sz="2800" dirty="0">
                <a:solidFill>
                  <a:srgbClr val="336699"/>
                </a:solidFill>
                <a:latin typeface="微软雅黑" pitchFamily="34" charset="-122"/>
                <a:ea typeface="微软雅黑" pitchFamily="34" charset="-122"/>
              </a:rPr>
              <a:t>核算方程  </a:t>
            </a:r>
          </a:p>
        </p:txBody>
      </p:sp>
      <p:graphicFrame>
        <p:nvGraphicFramePr>
          <p:cNvPr id="588803" name="Object 3"/>
          <p:cNvGraphicFramePr>
            <a:graphicFrameLocks noChangeAspect="1"/>
          </p:cNvGraphicFramePr>
          <p:nvPr/>
        </p:nvGraphicFramePr>
        <p:xfrm>
          <a:off x="3940175" y="1706563"/>
          <a:ext cx="1585913" cy="357187"/>
        </p:xfrm>
        <a:graphic>
          <a:graphicData uri="http://schemas.openxmlformats.org/presentationml/2006/ole">
            <mc:AlternateContent xmlns:mc="http://schemas.openxmlformats.org/markup-compatibility/2006">
              <mc:Choice xmlns:v="urn:schemas-microsoft-com:vml" Requires="v">
                <p:oleObj spid="_x0000_s9290" name="Equation" r:id="rId4" imgW="926698" imgH="203112" progId="Equation.DSMT4">
                  <p:embed/>
                </p:oleObj>
              </mc:Choice>
              <mc:Fallback>
                <p:oleObj name="Equation" r:id="rId4" imgW="926698"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0175" y="1706563"/>
                        <a:ext cx="15859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04" name="Rectangle 4"/>
          <p:cNvSpPr>
            <a:spLocks noChangeArrowheads="1"/>
          </p:cNvSpPr>
          <p:nvPr/>
        </p:nvSpPr>
        <p:spPr bwMode="auto">
          <a:xfrm>
            <a:off x="900113" y="2152650"/>
            <a:ext cx="28797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a:solidFill>
                  <a:schemeClr val="tx1"/>
                </a:solidFill>
                <a:effectLst>
                  <a:outerShdw blurRad="38100" dist="38100" dir="2700000" algn="tl">
                    <a:srgbClr val="C0C0C0"/>
                  </a:outerShdw>
                </a:effectLst>
                <a:latin typeface="宋体" pitchFamily="2" charset="-122"/>
                <a:cs typeface="Times New Roman" pitchFamily="18" charset="0"/>
              </a:rPr>
              <a:t>产出的变动</a:t>
            </a:r>
            <a:r>
              <a:rPr kumimoji="1" lang="zh-CN" altLang="en-US" sz="2400" b="0">
                <a:solidFill>
                  <a:schemeClr val="tx1"/>
                </a:solidFill>
                <a:latin typeface="黑体" pitchFamily="2" charset="-122"/>
                <a:ea typeface="黑体" pitchFamily="2" charset="-122"/>
                <a:cs typeface="Times New Roman" pitchFamily="18" charset="0"/>
              </a:rPr>
              <a:t>： </a:t>
            </a:r>
          </a:p>
        </p:txBody>
      </p:sp>
      <p:sp>
        <p:nvSpPr>
          <p:cNvPr id="588805" name="Rectangle 5"/>
          <p:cNvSpPr>
            <a:spLocks noChangeArrowheads="1"/>
          </p:cNvSpPr>
          <p:nvPr/>
        </p:nvSpPr>
        <p:spPr bwMode="auto">
          <a:xfrm>
            <a:off x="900113" y="2863850"/>
            <a:ext cx="3240087" cy="503238"/>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两边同除</a:t>
            </a:r>
            <a:r>
              <a:rPr kumimoji="1" lang="en-US" altLang="zh-CN" sz="2200" b="0" dirty="0">
                <a:solidFill>
                  <a:schemeClr val="tx1"/>
                </a:solidFill>
                <a:latin typeface="Times New Roman" pitchFamily="18" charset="0"/>
                <a:ea typeface="黑体" pitchFamily="49" charset="-122"/>
              </a:rPr>
              <a:t>Y=AF(L,K)</a:t>
            </a:r>
            <a:r>
              <a:rPr kumimoji="1" lang="zh-CN" altLang="en-US" sz="2400" b="0" dirty="0">
                <a:solidFill>
                  <a:schemeClr val="tx1"/>
                </a:solidFill>
                <a:latin typeface="黑体" pitchFamily="49" charset="-122"/>
                <a:ea typeface="黑体" pitchFamily="49" charset="-122"/>
              </a:rPr>
              <a:t>：</a:t>
            </a:r>
            <a:r>
              <a:rPr kumimoji="1" lang="zh-CN" altLang="en-US" dirty="0">
                <a:latin typeface="Arial" charset="0"/>
                <a:ea typeface="黑体" pitchFamily="49" charset="-122"/>
              </a:rPr>
              <a:t> </a:t>
            </a:r>
          </a:p>
        </p:txBody>
      </p:sp>
      <p:sp>
        <p:nvSpPr>
          <p:cNvPr id="588806" name="Rectangle 6"/>
          <p:cNvSpPr>
            <a:spLocks noChangeArrowheads="1"/>
          </p:cNvSpPr>
          <p:nvPr/>
        </p:nvSpPr>
        <p:spPr bwMode="auto">
          <a:xfrm>
            <a:off x="900113" y="1597025"/>
            <a:ext cx="33115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设生产函数</a:t>
            </a:r>
            <a:r>
              <a:rPr kumimoji="1" lang="zh-CN" altLang="en-US" sz="2400" b="0" dirty="0">
                <a:solidFill>
                  <a:schemeClr val="tx1"/>
                </a:solidFill>
                <a:latin typeface="黑体" pitchFamily="2" charset="-122"/>
                <a:ea typeface="黑体" pitchFamily="2" charset="-122"/>
                <a:cs typeface="Times New Roman" pitchFamily="18" charset="0"/>
              </a:rPr>
              <a:t>：</a:t>
            </a:r>
          </a:p>
        </p:txBody>
      </p:sp>
      <p:graphicFrame>
        <p:nvGraphicFramePr>
          <p:cNvPr id="588807" name="Object 7"/>
          <p:cNvGraphicFramePr>
            <a:graphicFrameLocks noChangeAspect="1"/>
          </p:cNvGraphicFramePr>
          <p:nvPr/>
        </p:nvGraphicFramePr>
        <p:xfrm>
          <a:off x="3871913" y="2214563"/>
          <a:ext cx="4546600" cy="450850"/>
        </p:xfrm>
        <a:graphic>
          <a:graphicData uri="http://schemas.openxmlformats.org/presentationml/2006/ole">
            <mc:AlternateContent xmlns:mc="http://schemas.openxmlformats.org/markup-compatibility/2006">
              <mc:Choice xmlns:v="urn:schemas-microsoft-com:vml" Requires="v">
                <p:oleObj spid="_x0000_s9291" name="Equation" r:id="rId6" imgW="2755900" imgH="254000" progId="Equation.DSMT4">
                  <p:embed/>
                </p:oleObj>
              </mc:Choice>
              <mc:Fallback>
                <p:oleObj name="Equation" r:id="rId6" imgW="27559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1913" y="2214563"/>
                        <a:ext cx="45466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8808" name="Object 8"/>
          <p:cNvGraphicFramePr>
            <a:graphicFrameLocks noChangeAspect="1"/>
          </p:cNvGraphicFramePr>
          <p:nvPr/>
        </p:nvGraphicFramePr>
        <p:xfrm>
          <a:off x="3929063" y="2781300"/>
          <a:ext cx="3630612" cy="669925"/>
        </p:xfrm>
        <a:graphic>
          <a:graphicData uri="http://schemas.openxmlformats.org/presentationml/2006/ole">
            <mc:AlternateContent xmlns:mc="http://schemas.openxmlformats.org/markup-compatibility/2006">
              <mc:Choice xmlns:v="urn:schemas-microsoft-com:vml" Requires="v">
                <p:oleObj spid="_x0000_s9292" name="Equation" r:id="rId8" imgW="1981200" imgH="393700" progId="Equation.DSMT4">
                  <p:embed/>
                </p:oleObj>
              </mc:Choice>
              <mc:Fallback>
                <p:oleObj name="Equation" r:id="rId8" imgW="1981200" imgH="393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9063" y="2781300"/>
                        <a:ext cx="36306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8809" name="Object 9"/>
          <p:cNvGraphicFramePr>
            <a:graphicFrameLocks noChangeAspect="1"/>
          </p:cNvGraphicFramePr>
          <p:nvPr/>
        </p:nvGraphicFramePr>
        <p:xfrm>
          <a:off x="3933825" y="4344988"/>
          <a:ext cx="2803525" cy="601662"/>
        </p:xfrm>
        <a:graphic>
          <a:graphicData uri="http://schemas.openxmlformats.org/presentationml/2006/ole">
            <mc:AlternateContent xmlns:mc="http://schemas.openxmlformats.org/markup-compatibility/2006">
              <mc:Choice xmlns:v="urn:schemas-microsoft-com:vml" Requires="v">
                <p:oleObj spid="_x0000_s9293" name="Equation" r:id="rId10" imgW="1815312" imgH="393529" progId="Equation.DSMT4">
                  <p:embed/>
                </p:oleObj>
              </mc:Choice>
              <mc:Fallback>
                <p:oleObj name="Equation" r:id="rId10" imgW="1815312"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3825" y="4344988"/>
                        <a:ext cx="280352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10" name="Rectangle 10"/>
          <p:cNvSpPr>
            <a:spLocks noChangeArrowheads="1"/>
          </p:cNvSpPr>
          <p:nvPr/>
        </p:nvSpPr>
        <p:spPr bwMode="auto">
          <a:xfrm>
            <a:off x="3132138" y="5046663"/>
            <a:ext cx="5832475" cy="719137"/>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　产出增长率</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劳动产出弹性</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劳动增长率</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资本产出弹性</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资本增长率</a:t>
            </a:r>
            <a:r>
              <a:rPr kumimoji="1" lang="en-US" altLang="zh-CN" sz="2000" dirty="0">
                <a:solidFill>
                  <a:srgbClr val="336699"/>
                </a:solidFill>
                <a:effectLst>
                  <a:outerShdw blurRad="38100" dist="38100" dir="2700000" algn="tl">
                    <a:srgbClr val="C0C0C0"/>
                  </a:outerShdw>
                </a:effectLst>
                <a:latin typeface="楷体" pitchFamily="49" charset="-122"/>
                <a:ea typeface="楷体" pitchFamily="49" charset="-122"/>
              </a:rPr>
              <a:t>)+</a:t>
            </a:r>
            <a:r>
              <a:rPr kumimoji="1" lang="zh-CN" altLang="en-US" sz="2000" dirty="0">
                <a:solidFill>
                  <a:srgbClr val="336699"/>
                </a:solidFill>
                <a:effectLst>
                  <a:outerShdw blurRad="38100" dist="38100" dir="2700000" algn="tl">
                    <a:srgbClr val="C0C0C0"/>
                  </a:outerShdw>
                </a:effectLst>
                <a:latin typeface="楷体" pitchFamily="49" charset="-122"/>
                <a:ea typeface="楷体" pitchFamily="49" charset="-122"/>
              </a:rPr>
              <a:t>技术进步率 </a:t>
            </a:r>
          </a:p>
        </p:txBody>
      </p:sp>
      <p:sp>
        <p:nvSpPr>
          <p:cNvPr id="588812" name="Rectangle 12"/>
          <p:cNvSpPr>
            <a:spLocks noChangeArrowheads="1"/>
          </p:cNvSpPr>
          <p:nvPr/>
        </p:nvSpPr>
        <p:spPr bwMode="auto">
          <a:xfrm>
            <a:off x="971550" y="5807075"/>
            <a:ext cx="28797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a:solidFill>
                  <a:srgbClr val="800000"/>
                </a:solidFill>
                <a:effectLst>
                  <a:outerShdw blurRad="38100" dist="38100" dir="2700000" algn="tl">
                    <a:srgbClr val="C0C0C0"/>
                  </a:outerShdw>
                </a:effectLst>
                <a:latin typeface="宋体" pitchFamily="2" charset="-122"/>
                <a:cs typeface="Times New Roman" pitchFamily="18" charset="0"/>
              </a:rPr>
              <a:t>技术进步贡献率</a:t>
            </a:r>
            <a:r>
              <a:rPr kumimoji="1" lang="zh-CN" altLang="en-US" sz="2400" b="0">
                <a:solidFill>
                  <a:srgbClr val="800000"/>
                </a:solidFill>
                <a:latin typeface="黑体" pitchFamily="2" charset="-122"/>
                <a:ea typeface="黑体" pitchFamily="2" charset="-122"/>
                <a:cs typeface="Times New Roman" pitchFamily="18" charset="0"/>
              </a:rPr>
              <a:t>：</a:t>
            </a:r>
            <a:r>
              <a:rPr kumimoji="1" lang="zh-CN" altLang="en-US" sz="2400" b="0">
                <a:solidFill>
                  <a:schemeClr val="tx1"/>
                </a:solidFill>
                <a:latin typeface="黑体" pitchFamily="2" charset="-122"/>
                <a:ea typeface="黑体" pitchFamily="2" charset="-122"/>
                <a:cs typeface="Times New Roman" pitchFamily="18" charset="0"/>
              </a:rPr>
              <a:t> </a:t>
            </a:r>
          </a:p>
        </p:txBody>
      </p:sp>
      <p:graphicFrame>
        <p:nvGraphicFramePr>
          <p:cNvPr id="588814" name="Object 14"/>
          <p:cNvGraphicFramePr>
            <a:graphicFrameLocks noChangeAspect="1"/>
          </p:cNvGraphicFramePr>
          <p:nvPr/>
        </p:nvGraphicFramePr>
        <p:xfrm>
          <a:off x="3884613" y="3573463"/>
          <a:ext cx="4295775" cy="638175"/>
        </p:xfrm>
        <a:graphic>
          <a:graphicData uri="http://schemas.openxmlformats.org/presentationml/2006/ole">
            <mc:AlternateContent xmlns:mc="http://schemas.openxmlformats.org/markup-compatibility/2006">
              <mc:Choice xmlns:v="urn:schemas-microsoft-com:vml" Requires="v">
                <p:oleObj spid="_x0000_s9294" name="Equation" r:id="rId12" imgW="2819400" imgH="431800" progId="Equation.DSMT4">
                  <p:embed/>
                </p:oleObj>
              </mc:Choice>
              <mc:Fallback>
                <p:oleObj name="Equation" r:id="rId12" imgW="2819400" imgH="431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4613" y="3573463"/>
                        <a:ext cx="4295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15" name="AutoShape 15"/>
          <p:cNvSpPr>
            <a:spLocks noChangeArrowheads="1"/>
          </p:cNvSpPr>
          <p:nvPr/>
        </p:nvSpPr>
        <p:spPr bwMode="auto">
          <a:xfrm>
            <a:off x="8459788" y="2957513"/>
            <a:ext cx="144462" cy="900112"/>
          </a:xfrm>
          <a:prstGeom prst="curvedLeftArrow">
            <a:avLst>
              <a:gd name="adj1" fmla="val 139587"/>
              <a:gd name="adj2" fmla="val 279145"/>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88816" name="AutoShape 16"/>
          <p:cNvSpPr>
            <a:spLocks noChangeArrowheads="1"/>
          </p:cNvSpPr>
          <p:nvPr/>
        </p:nvSpPr>
        <p:spPr bwMode="auto">
          <a:xfrm>
            <a:off x="8474075" y="4006850"/>
            <a:ext cx="144463" cy="900113"/>
          </a:xfrm>
          <a:prstGeom prst="curvedLeftArrow">
            <a:avLst>
              <a:gd name="adj1" fmla="val 139586"/>
              <a:gd name="adj2" fmla="val 279143"/>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588817" name="Object 17"/>
          <p:cNvGraphicFramePr>
            <a:graphicFrameLocks noChangeAspect="1"/>
          </p:cNvGraphicFramePr>
          <p:nvPr/>
        </p:nvGraphicFramePr>
        <p:xfrm>
          <a:off x="3922713" y="5792788"/>
          <a:ext cx="2678112" cy="444500"/>
        </p:xfrm>
        <a:graphic>
          <a:graphicData uri="http://schemas.openxmlformats.org/presentationml/2006/ole">
            <mc:AlternateContent xmlns:mc="http://schemas.openxmlformats.org/markup-compatibility/2006">
              <mc:Choice xmlns:v="urn:schemas-microsoft-com:vml" Requires="v">
                <p:oleObj spid="_x0000_s9295" name="Equation" r:id="rId14" imgW="1352449" imgH="181022" progId="Equation.DSMT4">
                  <p:embed/>
                </p:oleObj>
              </mc:Choice>
              <mc:Fallback>
                <p:oleObj name="Equation" r:id="rId14" imgW="1352449" imgH="18102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2713" y="5792788"/>
                        <a:ext cx="26781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8819" name="AutoShape 19"/>
          <p:cNvSpPr>
            <a:spLocks noChangeArrowheads="1"/>
          </p:cNvSpPr>
          <p:nvPr/>
        </p:nvSpPr>
        <p:spPr bwMode="auto">
          <a:xfrm>
            <a:off x="6443663" y="1196975"/>
            <a:ext cx="2016125" cy="649288"/>
          </a:xfrm>
          <a:prstGeom prst="wedgeRoundRectCallout">
            <a:avLst>
              <a:gd name="adj1" fmla="val -86380"/>
              <a:gd name="adj2" fmla="val 51468"/>
              <a:gd name="adj3" fmla="val 16667"/>
            </a:avLst>
          </a:prstGeom>
          <a:solidFill>
            <a:srgbClr val="EAEAEA"/>
          </a:solidFill>
          <a:ln w="12700" cap="sq">
            <a:solidFill>
              <a:srgbClr val="FF6600"/>
            </a:solidFill>
            <a:miter lim="800000"/>
            <a:headEnd type="none" w="sm" len="sm"/>
            <a:tailEnd type="none" w="sm" len="sm"/>
          </a:ln>
        </p:spPr>
        <p:txBody>
          <a:bodyPr r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85000"/>
              </a:lnSpc>
              <a:spcBef>
                <a:spcPct val="5000"/>
              </a:spcBef>
              <a:buClr>
                <a:srgbClr val="FF6600"/>
              </a:buClr>
              <a:buFont typeface="Wingdings" panose="05000000000000000000" pitchFamily="2" charset="2"/>
              <a:buNone/>
            </a:pPr>
            <a:r>
              <a:rPr kumimoji="1" lang="en-US" altLang="zh-CN" sz="2000">
                <a:solidFill>
                  <a:schemeClr val="tx1"/>
                </a:solidFill>
                <a:latin typeface="Times New Roman" panose="02020603050405020304" pitchFamily="18" charset="0"/>
                <a:ea typeface="楷体_GB2312" panose="02010609030101010101" pitchFamily="49" charset="-122"/>
              </a:rPr>
              <a:t>A - </a:t>
            </a:r>
            <a:r>
              <a:rPr kumimoji="1" lang="zh-CN" altLang="en-US" sz="2000">
                <a:solidFill>
                  <a:schemeClr val="tx1"/>
                </a:solidFill>
                <a:latin typeface="楷体" panose="02010609060101010101" pitchFamily="49" charset="-122"/>
                <a:ea typeface="楷体" panose="02010609060101010101" pitchFamily="49" charset="-122"/>
              </a:rPr>
              <a:t>技术状况，</a:t>
            </a:r>
            <a:endParaRPr kumimoji="1" lang="en-US" altLang="zh-CN" sz="2000">
              <a:solidFill>
                <a:schemeClr val="tx1"/>
              </a:solidFill>
              <a:latin typeface="楷体" panose="02010609060101010101" pitchFamily="49" charset="-122"/>
              <a:ea typeface="楷体" panose="02010609060101010101" pitchFamily="49" charset="-122"/>
            </a:endParaRPr>
          </a:p>
          <a:p>
            <a:pPr eaLnBrk="1" hangingPunct="1">
              <a:lnSpc>
                <a:spcPct val="85000"/>
              </a:lnSpc>
              <a:spcBef>
                <a:spcPct val="5000"/>
              </a:spcBef>
              <a:buClr>
                <a:srgbClr val="FF6600"/>
              </a:buClr>
              <a:buFont typeface="Wingdings" panose="05000000000000000000" pitchFamily="2" charset="2"/>
              <a:buNone/>
            </a:pPr>
            <a:r>
              <a:rPr kumimoji="1" lang="zh-CN" altLang="en-US" sz="2000">
                <a:solidFill>
                  <a:schemeClr val="tx1"/>
                </a:solidFill>
                <a:latin typeface="楷体" panose="02010609060101010101" pitchFamily="49" charset="-122"/>
                <a:ea typeface="楷体" panose="02010609060101010101" pitchFamily="49" charset="-122"/>
              </a:rPr>
              <a:t>全要素生产率</a:t>
            </a:r>
            <a:endParaRPr kumimoji="1" lang="zh-CN" altLang="en-US" sz="2000" b="0">
              <a:solidFill>
                <a:schemeClr val="tx1"/>
              </a:solidFill>
              <a:latin typeface="楷体" panose="02010609060101010101" pitchFamily="49" charset="-122"/>
              <a:ea typeface="楷体" panose="02010609060101010101" pitchFamily="49" charset="-122"/>
            </a:endParaRPr>
          </a:p>
        </p:txBody>
      </p:sp>
      <p:sp>
        <p:nvSpPr>
          <p:cNvPr id="588820" name="Rectangle 20"/>
          <p:cNvSpPr>
            <a:spLocks noChangeArrowheads="1"/>
          </p:cNvSpPr>
          <p:nvPr/>
        </p:nvSpPr>
        <p:spPr bwMode="auto">
          <a:xfrm>
            <a:off x="971550" y="5014913"/>
            <a:ext cx="2879725"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a:solidFill>
                  <a:schemeClr val="tx1"/>
                </a:solidFill>
                <a:effectLst>
                  <a:outerShdw blurRad="38100" dist="38100" dir="2700000" algn="tl">
                    <a:srgbClr val="C0C0C0"/>
                  </a:outerShdw>
                </a:effectLst>
                <a:latin typeface="宋体" pitchFamily="2" charset="-122"/>
                <a:cs typeface="Times New Roman" pitchFamily="18" charset="0"/>
              </a:rPr>
              <a:t>增长核算方程</a:t>
            </a:r>
            <a:r>
              <a:rPr kumimoji="1" lang="zh-CN" altLang="en-US" sz="2400" b="0">
                <a:solidFill>
                  <a:schemeClr val="tx1"/>
                </a:solidFill>
                <a:latin typeface="黑体" pitchFamily="2" charset="-122"/>
                <a:ea typeface="黑体" pitchFamily="2" charset="-122"/>
                <a:cs typeface="Times New Roman" pitchFamily="18" charset="0"/>
              </a:rPr>
              <a:t>： </a:t>
            </a:r>
          </a:p>
        </p:txBody>
      </p:sp>
    </p:spTree>
    <p:extLst>
      <p:ext uri="{BB962C8B-B14F-4D97-AF65-F5344CB8AC3E}">
        <p14:creationId xmlns:p14="http://schemas.microsoft.com/office/powerpoint/2010/main" val="136334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2"/>
                                        </p:tgtEl>
                                        <p:attrNameLst>
                                          <p:attrName>style.visibility</p:attrName>
                                        </p:attrNameLst>
                                      </p:cBhvr>
                                      <p:to>
                                        <p:strVal val="visible"/>
                                      </p:to>
                                    </p:set>
                                    <p:animEffect transition="in" filter="blinds(horizontal)">
                                      <p:cBhvr>
                                        <p:cTn id="7" dur="500"/>
                                        <p:tgtEl>
                                          <p:spTgt spid="588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6"/>
                                        </p:tgtEl>
                                        <p:attrNameLst>
                                          <p:attrName>style.visibility</p:attrName>
                                        </p:attrNameLst>
                                      </p:cBhvr>
                                      <p:to>
                                        <p:strVal val="visible"/>
                                      </p:to>
                                    </p:set>
                                    <p:animEffect transition="in" filter="blinds(horizontal)">
                                      <p:cBhvr>
                                        <p:cTn id="12" dur="500"/>
                                        <p:tgtEl>
                                          <p:spTgt spid="588806"/>
                                        </p:tgtEl>
                                      </p:cBhvr>
                                    </p:animEffect>
                                  </p:childTnLst>
                                </p:cTn>
                              </p:par>
                              <p:par>
                                <p:cTn id="13" presetID="3" presetClass="entr" presetSubtype="10" fill="hold" nodeType="withEffect">
                                  <p:stCondLst>
                                    <p:cond delay="0"/>
                                  </p:stCondLst>
                                  <p:childTnLst>
                                    <p:set>
                                      <p:cBhvr>
                                        <p:cTn id="14" dur="1" fill="hold">
                                          <p:stCondLst>
                                            <p:cond delay="0"/>
                                          </p:stCondLst>
                                        </p:cTn>
                                        <p:tgtEl>
                                          <p:spTgt spid="588803"/>
                                        </p:tgtEl>
                                        <p:attrNameLst>
                                          <p:attrName>style.visibility</p:attrName>
                                        </p:attrNameLst>
                                      </p:cBhvr>
                                      <p:to>
                                        <p:strVal val="visible"/>
                                      </p:to>
                                    </p:set>
                                    <p:animEffect transition="in" filter="blinds(horizontal)">
                                      <p:cBhvr>
                                        <p:cTn id="15" dur="500"/>
                                        <p:tgtEl>
                                          <p:spTgt spid="58880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88819"/>
                                        </p:tgtEl>
                                        <p:attrNameLst>
                                          <p:attrName>style.visibility</p:attrName>
                                        </p:attrNameLst>
                                      </p:cBhvr>
                                      <p:to>
                                        <p:strVal val="visible"/>
                                      </p:to>
                                    </p:set>
                                    <p:animEffect transition="in" filter="blinds(horizontal)">
                                      <p:cBhvr>
                                        <p:cTn id="18" dur="500"/>
                                        <p:tgtEl>
                                          <p:spTgt spid="5888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88804"/>
                                        </p:tgtEl>
                                        <p:attrNameLst>
                                          <p:attrName>style.visibility</p:attrName>
                                        </p:attrNameLst>
                                      </p:cBhvr>
                                      <p:to>
                                        <p:strVal val="visible"/>
                                      </p:to>
                                    </p:set>
                                    <p:animEffect transition="in" filter="blinds(horizontal)">
                                      <p:cBhvr>
                                        <p:cTn id="23" dur="500"/>
                                        <p:tgtEl>
                                          <p:spTgt spid="588804"/>
                                        </p:tgtEl>
                                      </p:cBhvr>
                                    </p:animEffect>
                                  </p:childTnLst>
                                </p:cTn>
                              </p:par>
                              <p:par>
                                <p:cTn id="24" presetID="3" presetClass="entr" presetSubtype="10" fill="hold" nodeType="withEffect">
                                  <p:stCondLst>
                                    <p:cond delay="0"/>
                                  </p:stCondLst>
                                  <p:childTnLst>
                                    <p:set>
                                      <p:cBhvr>
                                        <p:cTn id="25" dur="1" fill="hold">
                                          <p:stCondLst>
                                            <p:cond delay="0"/>
                                          </p:stCondLst>
                                        </p:cTn>
                                        <p:tgtEl>
                                          <p:spTgt spid="588807"/>
                                        </p:tgtEl>
                                        <p:attrNameLst>
                                          <p:attrName>style.visibility</p:attrName>
                                        </p:attrNameLst>
                                      </p:cBhvr>
                                      <p:to>
                                        <p:strVal val="visible"/>
                                      </p:to>
                                    </p:set>
                                    <p:animEffect transition="in" filter="blinds(horizontal)">
                                      <p:cBhvr>
                                        <p:cTn id="26" dur="500"/>
                                        <p:tgtEl>
                                          <p:spTgt spid="5888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88805"/>
                                        </p:tgtEl>
                                        <p:attrNameLst>
                                          <p:attrName>style.visibility</p:attrName>
                                        </p:attrNameLst>
                                      </p:cBhvr>
                                      <p:to>
                                        <p:strVal val="visible"/>
                                      </p:to>
                                    </p:set>
                                    <p:animEffect transition="in" filter="blinds(horizontal)">
                                      <p:cBhvr>
                                        <p:cTn id="31" dur="500"/>
                                        <p:tgtEl>
                                          <p:spTgt spid="588805"/>
                                        </p:tgtEl>
                                      </p:cBhvr>
                                    </p:animEffect>
                                  </p:childTnLst>
                                </p:cTn>
                              </p:par>
                              <p:par>
                                <p:cTn id="32" presetID="3" presetClass="entr" presetSubtype="10" fill="hold" nodeType="withEffect">
                                  <p:stCondLst>
                                    <p:cond delay="0"/>
                                  </p:stCondLst>
                                  <p:childTnLst>
                                    <p:set>
                                      <p:cBhvr>
                                        <p:cTn id="33" dur="1" fill="hold">
                                          <p:stCondLst>
                                            <p:cond delay="0"/>
                                          </p:stCondLst>
                                        </p:cTn>
                                        <p:tgtEl>
                                          <p:spTgt spid="588808"/>
                                        </p:tgtEl>
                                        <p:attrNameLst>
                                          <p:attrName>style.visibility</p:attrName>
                                        </p:attrNameLst>
                                      </p:cBhvr>
                                      <p:to>
                                        <p:strVal val="visible"/>
                                      </p:to>
                                    </p:set>
                                    <p:animEffect transition="in" filter="blinds(horizontal)">
                                      <p:cBhvr>
                                        <p:cTn id="34" dur="500"/>
                                        <p:tgtEl>
                                          <p:spTgt spid="5888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88815"/>
                                        </p:tgtEl>
                                        <p:attrNameLst>
                                          <p:attrName>style.visibility</p:attrName>
                                        </p:attrNameLst>
                                      </p:cBhvr>
                                      <p:to>
                                        <p:strVal val="visible"/>
                                      </p:to>
                                    </p:set>
                                    <p:animEffect transition="in" filter="blinds(horizontal)">
                                      <p:cBhvr>
                                        <p:cTn id="39" dur="500"/>
                                        <p:tgtEl>
                                          <p:spTgt spid="588815"/>
                                        </p:tgtEl>
                                      </p:cBhvr>
                                    </p:animEffect>
                                  </p:childTnLst>
                                </p:cTn>
                              </p:par>
                              <p:par>
                                <p:cTn id="40" presetID="3" presetClass="entr" presetSubtype="10" fill="hold" nodeType="withEffect">
                                  <p:stCondLst>
                                    <p:cond delay="0"/>
                                  </p:stCondLst>
                                  <p:childTnLst>
                                    <p:set>
                                      <p:cBhvr>
                                        <p:cTn id="41" dur="1" fill="hold">
                                          <p:stCondLst>
                                            <p:cond delay="0"/>
                                          </p:stCondLst>
                                        </p:cTn>
                                        <p:tgtEl>
                                          <p:spTgt spid="588814"/>
                                        </p:tgtEl>
                                        <p:attrNameLst>
                                          <p:attrName>style.visibility</p:attrName>
                                        </p:attrNameLst>
                                      </p:cBhvr>
                                      <p:to>
                                        <p:strVal val="visible"/>
                                      </p:to>
                                    </p:set>
                                    <p:animEffect transition="in" filter="blinds(horizontal)">
                                      <p:cBhvr>
                                        <p:cTn id="42" dur="500"/>
                                        <p:tgtEl>
                                          <p:spTgt spid="5888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8816"/>
                                        </p:tgtEl>
                                        <p:attrNameLst>
                                          <p:attrName>style.visibility</p:attrName>
                                        </p:attrNameLst>
                                      </p:cBhvr>
                                      <p:to>
                                        <p:strVal val="visible"/>
                                      </p:to>
                                    </p:set>
                                    <p:animEffect transition="in" filter="blinds(horizontal)">
                                      <p:cBhvr>
                                        <p:cTn id="47" dur="500"/>
                                        <p:tgtEl>
                                          <p:spTgt spid="588816"/>
                                        </p:tgtEl>
                                      </p:cBhvr>
                                    </p:animEffect>
                                  </p:childTnLst>
                                </p:cTn>
                              </p:par>
                              <p:par>
                                <p:cTn id="48" presetID="3" presetClass="entr" presetSubtype="10" fill="hold" nodeType="withEffect">
                                  <p:stCondLst>
                                    <p:cond delay="0"/>
                                  </p:stCondLst>
                                  <p:childTnLst>
                                    <p:set>
                                      <p:cBhvr>
                                        <p:cTn id="49" dur="1" fill="hold">
                                          <p:stCondLst>
                                            <p:cond delay="0"/>
                                          </p:stCondLst>
                                        </p:cTn>
                                        <p:tgtEl>
                                          <p:spTgt spid="588809"/>
                                        </p:tgtEl>
                                        <p:attrNameLst>
                                          <p:attrName>style.visibility</p:attrName>
                                        </p:attrNameLst>
                                      </p:cBhvr>
                                      <p:to>
                                        <p:strVal val="visible"/>
                                      </p:to>
                                    </p:set>
                                    <p:animEffect transition="in" filter="blinds(horizontal)">
                                      <p:cBhvr>
                                        <p:cTn id="50" dur="500"/>
                                        <p:tgtEl>
                                          <p:spTgt spid="58880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88810"/>
                                        </p:tgtEl>
                                        <p:attrNameLst>
                                          <p:attrName>style.visibility</p:attrName>
                                        </p:attrNameLst>
                                      </p:cBhvr>
                                      <p:to>
                                        <p:strVal val="visible"/>
                                      </p:to>
                                    </p:set>
                                    <p:animEffect transition="in" filter="blinds(horizontal)">
                                      <p:cBhvr>
                                        <p:cTn id="55" dur="500"/>
                                        <p:tgtEl>
                                          <p:spTgt spid="5888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8820"/>
                                        </p:tgtEl>
                                        <p:attrNameLst>
                                          <p:attrName>style.visibility</p:attrName>
                                        </p:attrNameLst>
                                      </p:cBhvr>
                                      <p:to>
                                        <p:strVal val="visible"/>
                                      </p:to>
                                    </p:set>
                                    <p:animEffect transition="in" filter="blinds(horizontal)">
                                      <p:cBhvr>
                                        <p:cTn id="58" dur="500"/>
                                        <p:tgtEl>
                                          <p:spTgt spid="5888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88812"/>
                                        </p:tgtEl>
                                        <p:attrNameLst>
                                          <p:attrName>style.visibility</p:attrName>
                                        </p:attrNameLst>
                                      </p:cBhvr>
                                      <p:to>
                                        <p:strVal val="visible"/>
                                      </p:to>
                                    </p:set>
                                    <p:animEffect transition="in" filter="blinds(horizontal)">
                                      <p:cBhvr>
                                        <p:cTn id="63" dur="500"/>
                                        <p:tgtEl>
                                          <p:spTgt spid="588812"/>
                                        </p:tgtEl>
                                      </p:cBhvr>
                                    </p:animEffect>
                                  </p:childTnLst>
                                </p:cTn>
                              </p:par>
                              <p:par>
                                <p:cTn id="64" presetID="3" presetClass="entr" presetSubtype="10" fill="hold" nodeType="withEffect">
                                  <p:stCondLst>
                                    <p:cond delay="0"/>
                                  </p:stCondLst>
                                  <p:childTnLst>
                                    <p:set>
                                      <p:cBhvr>
                                        <p:cTn id="65" dur="1" fill="hold">
                                          <p:stCondLst>
                                            <p:cond delay="0"/>
                                          </p:stCondLst>
                                        </p:cTn>
                                        <p:tgtEl>
                                          <p:spTgt spid="588817"/>
                                        </p:tgtEl>
                                        <p:attrNameLst>
                                          <p:attrName>style.visibility</p:attrName>
                                        </p:attrNameLst>
                                      </p:cBhvr>
                                      <p:to>
                                        <p:strVal val="visible"/>
                                      </p:to>
                                    </p:set>
                                    <p:animEffect transition="in" filter="blinds(horizontal)">
                                      <p:cBhvr>
                                        <p:cTn id="66" dur="500"/>
                                        <p:tgtEl>
                                          <p:spTgt spid="588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p:bldP spid="588804" grpId="0"/>
      <p:bldP spid="588805" grpId="0"/>
      <p:bldP spid="588806" grpId="0"/>
      <p:bldP spid="588810" grpId="0"/>
      <p:bldP spid="588812" grpId="0"/>
      <p:bldP spid="588815" grpId="0" animBg="1"/>
      <p:bldP spid="588816" grpId="0" animBg="1"/>
      <p:bldP spid="588819" grpId="0" animBg="1"/>
      <p:bldP spid="58882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24825DB-81C0-4CFB-BFD5-CA799E48B8DC}" type="slidenum">
              <a:rPr lang="en-GB" altLang="zh-CN" sz="1200" b="0">
                <a:solidFill>
                  <a:schemeClr val="bg1"/>
                </a:solidFill>
              </a:rPr>
              <a:pPr/>
              <a:t>29</a:t>
            </a:fld>
            <a:endParaRPr lang="en-GB" altLang="zh-CN" sz="1200" b="0">
              <a:solidFill>
                <a:schemeClr val="bg1"/>
              </a:solidFill>
            </a:endParaRPr>
          </a:p>
        </p:txBody>
      </p:sp>
      <p:sp>
        <p:nvSpPr>
          <p:cNvPr id="617474" name="Comment 2">
            <a:hlinkClick r:id="rId2" action="ppaction://hlinksldjump"/>
          </p:cNvPr>
          <p:cNvSpPr>
            <a:spLocks noChangeArrowheads="1"/>
          </p:cNvSpPr>
          <p:nvPr/>
        </p:nvSpPr>
        <p:spPr bwMode="auto">
          <a:xfrm>
            <a:off x="682625" y="692150"/>
            <a:ext cx="45370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8.4.3</a:t>
            </a:r>
            <a:r>
              <a:rPr lang="zh-CN" altLang="en-US" sz="2800" dirty="0" smtClean="0">
                <a:solidFill>
                  <a:srgbClr val="336699"/>
                </a:solidFill>
                <a:latin typeface="微软雅黑" pitchFamily="34" charset="-122"/>
                <a:ea typeface="微软雅黑" pitchFamily="34" charset="-122"/>
              </a:rPr>
              <a:t>经济</a:t>
            </a:r>
            <a:r>
              <a:rPr lang="zh-CN" altLang="en-US" sz="2800" dirty="0">
                <a:solidFill>
                  <a:srgbClr val="336699"/>
                </a:solidFill>
                <a:latin typeface="微软雅黑" pitchFamily="34" charset="-122"/>
                <a:ea typeface="微软雅黑" pitchFamily="34" charset="-122"/>
              </a:rPr>
              <a:t>增长因素分析</a:t>
            </a:r>
          </a:p>
        </p:txBody>
      </p:sp>
      <p:sp>
        <p:nvSpPr>
          <p:cNvPr id="617480" name="Rectangle 8"/>
          <p:cNvSpPr>
            <a:spLocks noChangeArrowheads="1"/>
          </p:cNvSpPr>
          <p:nvPr/>
        </p:nvSpPr>
        <p:spPr bwMode="auto">
          <a:xfrm>
            <a:off x="898525" y="1268413"/>
            <a:ext cx="7705725" cy="1152525"/>
          </a:xfrm>
          <a:prstGeom prst="rect">
            <a:avLst/>
          </a:prstGeom>
          <a:noFill/>
          <a:ln w="9525">
            <a:noFill/>
            <a:miter lim="800000"/>
            <a:headEnd/>
            <a:tailEnd/>
          </a:ln>
          <a:effectLst/>
        </p:spPr>
        <p:txBody>
          <a:bodyPr/>
          <a:lstStyle/>
          <a:p>
            <a:pPr marL="273050" indent="-273050" algn="just">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丹尼森把经济增长因素分为劳动、资本、土地投入的增加（其中土地不变）和由于知识进展、资源配置状况改进、规模经济等因素带来的要素生产率提高</a:t>
            </a:r>
          </a:p>
        </p:txBody>
      </p:sp>
      <p:sp>
        <p:nvSpPr>
          <p:cNvPr id="7" name="AutoShape 41"/>
          <p:cNvSpPr>
            <a:spLocks noChangeArrowheads="1"/>
          </p:cNvSpPr>
          <p:nvPr/>
        </p:nvSpPr>
        <p:spPr bwMode="auto">
          <a:xfrm>
            <a:off x="1979613" y="2492375"/>
            <a:ext cx="5400675" cy="377825"/>
          </a:xfrm>
          <a:prstGeom prst="roundRect">
            <a:avLst>
              <a:gd name="adj" fmla="val 16667"/>
            </a:avLst>
          </a:prstGeom>
          <a:noFill/>
          <a:ln w="9525">
            <a:noFill/>
            <a:round/>
            <a:headEnd/>
            <a:tailEnd/>
          </a:ln>
          <a:effectLst/>
        </p:spPr>
        <p:txBody>
          <a:bodyPr/>
          <a:lstStyle/>
          <a:p>
            <a:pPr algn="ctr">
              <a:lnSpc>
                <a:spcPct val="95000"/>
              </a:lnSpc>
              <a:spcBef>
                <a:spcPct val="50000"/>
              </a:spcBef>
              <a:defRPr/>
            </a:pPr>
            <a:r>
              <a:rPr kumimoji="1" lang="en-US" altLang="zh-CN" sz="2000" dirty="0">
                <a:solidFill>
                  <a:srgbClr val="336699"/>
                </a:solidFill>
                <a:effectLst>
                  <a:outerShdw blurRad="38100" dist="38100" dir="2700000" algn="tl">
                    <a:srgbClr val="C0C0C0"/>
                  </a:outerShdw>
                </a:effectLst>
                <a:latin typeface="黑体" pitchFamily="49" charset="-122"/>
                <a:ea typeface="黑体" pitchFamily="49" charset="-122"/>
              </a:rPr>
              <a:t>1929—1982</a:t>
            </a:r>
            <a:r>
              <a:rPr kumimoji="1" lang="zh-CN" altLang="en-US" sz="2000" dirty="0">
                <a:solidFill>
                  <a:srgbClr val="336699"/>
                </a:solidFill>
                <a:effectLst>
                  <a:outerShdw blurRad="38100" dist="38100" dir="2700000" algn="tl">
                    <a:srgbClr val="C0C0C0"/>
                  </a:outerShdw>
                </a:effectLst>
                <a:latin typeface="黑体" pitchFamily="49" charset="-122"/>
                <a:ea typeface="黑体" pitchFamily="49" charset="-122"/>
              </a:rPr>
              <a:t>年美国国民收入增长的源泉 </a:t>
            </a:r>
          </a:p>
        </p:txBody>
      </p:sp>
      <p:graphicFrame>
        <p:nvGraphicFramePr>
          <p:cNvPr id="2" name="表格 1"/>
          <p:cNvGraphicFramePr>
            <a:graphicFrameLocks noGrp="1"/>
          </p:cNvGraphicFramePr>
          <p:nvPr/>
        </p:nvGraphicFramePr>
        <p:xfrm>
          <a:off x="1835150" y="2870200"/>
          <a:ext cx="5545138" cy="3240090"/>
        </p:xfrm>
        <a:graphic>
          <a:graphicData uri="http://schemas.openxmlformats.org/drawingml/2006/table">
            <a:tbl>
              <a:tblPr firstRow="1" firstCol="1" bandRow="1">
                <a:tableStyleId>{5C22544A-7EE6-4342-B048-85BDC9FD1C3A}</a:tableStyleId>
              </a:tblPr>
              <a:tblGrid>
                <a:gridCol w="2935163"/>
                <a:gridCol w="2609975"/>
              </a:tblGrid>
              <a:tr h="324009">
                <a:tc>
                  <a:txBody>
                    <a:bodyPr/>
                    <a:lstStyle/>
                    <a:p>
                      <a:pPr algn="ctr">
                        <a:spcAft>
                          <a:spcPts val="0"/>
                        </a:spcAft>
                      </a:pPr>
                      <a:r>
                        <a:rPr lang="zh-CN" sz="1600" kern="100" dirty="0">
                          <a:solidFill>
                            <a:schemeClr val="tx1"/>
                          </a:solidFill>
                          <a:effectLst/>
                        </a:rPr>
                        <a:t>增长因素</a:t>
                      </a:r>
                      <a:endParaRPr lang="zh-CN" sz="1600" kern="100" dirty="0">
                        <a:solidFill>
                          <a:schemeClr val="tx1"/>
                        </a:solidFill>
                        <a:effectLst/>
                        <a:latin typeface="Times New Roman"/>
                        <a:ea typeface="宋体"/>
                      </a:endParaRPr>
                    </a:p>
                  </a:txBody>
                  <a:tcPr marL="68586" marR="68586" marT="0" marB="0" anchor="ctr"/>
                </a:tc>
                <a:tc>
                  <a:txBody>
                    <a:bodyPr/>
                    <a:lstStyle/>
                    <a:p>
                      <a:pPr algn="ctr">
                        <a:spcAft>
                          <a:spcPts val="0"/>
                        </a:spcAft>
                      </a:pPr>
                      <a:r>
                        <a:rPr lang="zh-CN" sz="1600" kern="100">
                          <a:solidFill>
                            <a:schemeClr val="tx1"/>
                          </a:solidFill>
                          <a:effectLst/>
                        </a:rPr>
                        <a:t>增长率</a:t>
                      </a:r>
                      <a:endParaRPr lang="zh-CN" sz="1600" kern="100">
                        <a:solidFill>
                          <a:schemeClr val="tx1"/>
                        </a:solidFill>
                        <a:effectLst/>
                        <a:latin typeface="Times New Roman"/>
                        <a:ea typeface="宋体"/>
                      </a:endParaRPr>
                    </a:p>
                  </a:txBody>
                  <a:tcPr marL="68586" marR="68586" marT="0" marB="0" anchor="ctr"/>
                </a:tc>
              </a:tr>
              <a:tr h="324009">
                <a:tc>
                  <a:txBody>
                    <a:bodyPr/>
                    <a:lstStyle/>
                    <a:p>
                      <a:pPr indent="133350" algn="just">
                        <a:spcAft>
                          <a:spcPts val="0"/>
                        </a:spcAft>
                      </a:pPr>
                      <a:r>
                        <a:rPr lang="zh-CN" sz="1600" kern="100" dirty="0">
                          <a:solidFill>
                            <a:schemeClr val="tx1"/>
                          </a:solidFill>
                          <a:effectLst/>
                        </a:rPr>
                        <a:t>要素投入</a:t>
                      </a:r>
                      <a:endParaRPr lang="zh-CN" sz="1600" kern="100" dirty="0">
                        <a:solidFill>
                          <a:schemeClr val="tx1"/>
                        </a:solidFill>
                        <a:effectLst/>
                        <a:latin typeface="Times New Roman"/>
                        <a:ea typeface="宋体"/>
                      </a:endParaRPr>
                    </a:p>
                  </a:txBody>
                  <a:tcPr marL="68586" marR="68586" marT="0" marB="0" anchor="ctr">
                    <a:solidFill>
                      <a:schemeClr val="accent5"/>
                    </a:solidFill>
                  </a:tcPr>
                </a:tc>
                <a:tc>
                  <a:txBody>
                    <a:bodyPr/>
                    <a:lstStyle/>
                    <a:p>
                      <a:pPr indent="866775" algn="just">
                        <a:spcAft>
                          <a:spcPts val="0"/>
                        </a:spcAft>
                      </a:pPr>
                      <a:r>
                        <a:rPr lang="en-US" sz="1600" kern="100" dirty="0" smtClean="0">
                          <a:solidFill>
                            <a:schemeClr val="tx1"/>
                          </a:solidFill>
                          <a:effectLst/>
                        </a:rPr>
                        <a:t> 1.90</a:t>
                      </a:r>
                      <a:endParaRPr lang="zh-CN" sz="1600" kern="100" dirty="0">
                        <a:solidFill>
                          <a:schemeClr val="tx1"/>
                        </a:solidFill>
                        <a:effectLst/>
                        <a:latin typeface="Times New Roman"/>
                        <a:ea typeface="宋体"/>
                      </a:endParaRPr>
                    </a:p>
                  </a:txBody>
                  <a:tcPr marL="68586" marR="68586" marT="0" marB="0" anchor="ctr">
                    <a:solidFill>
                      <a:schemeClr val="accent5"/>
                    </a:solidFill>
                  </a:tcPr>
                </a:tc>
              </a:tr>
              <a:tr h="324009">
                <a:tc>
                  <a:txBody>
                    <a:bodyPr/>
                    <a:lstStyle/>
                    <a:p>
                      <a:pPr indent="400050" algn="just">
                        <a:spcAft>
                          <a:spcPts val="0"/>
                        </a:spcAft>
                      </a:pPr>
                      <a:r>
                        <a:rPr lang="zh-CN" sz="1600" kern="100" dirty="0">
                          <a:solidFill>
                            <a:schemeClr val="tx1"/>
                          </a:solidFill>
                          <a:effectLst/>
                        </a:rPr>
                        <a:t>劳动</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1.34</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dirty="0">
                          <a:solidFill>
                            <a:schemeClr val="tx1"/>
                          </a:solidFill>
                          <a:effectLst/>
                        </a:rPr>
                        <a:t>资本</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0.56</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133350" algn="just">
                        <a:spcAft>
                          <a:spcPts val="0"/>
                        </a:spcAft>
                      </a:pPr>
                      <a:r>
                        <a:rPr lang="zh-CN" sz="1600" kern="100" dirty="0">
                          <a:solidFill>
                            <a:schemeClr val="tx1"/>
                          </a:solidFill>
                          <a:effectLst/>
                        </a:rPr>
                        <a:t>单位投入产量</a:t>
                      </a:r>
                      <a:endParaRPr lang="zh-CN" sz="1600" kern="100" dirty="0">
                        <a:solidFill>
                          <a:schemeClr val="tx1"/>
                        </a:solidFill>
                        <a:effectLst/>
                        <a:latin typeface="Times New Roman"/>
                        <a:ea typeface="宋体"/>
                      </a:endParaRPr>
                    </a:p>
                  </a:txBody>
                  <a:tcPr marL="68586" marR="68586" marT="0" marB="0" anchor="ctr">
                    <a:solidFill>
                      <a:schemeClr val="accent5"/>
                    </a:solidFill>
                  </a:tcPr>
                </a:tc>
                <a:tc>
                  <a:txBody>
                    <a:bodyPr/>
                    <a:lstStyle/>
                    <a:p>
                      <a:pPr indent="866775" algn="just">
                        <a:spcAft>
                          <a:spcPts val="0"/>
                        </a:spcAft>
                      </a:pPr>
                      <a:r>
                        <a:rPr lang="en-US" sz="1600" kern="100" dirty="0" smtClean="0">
                          <a:solidFill>
                            <a:schemeClr val="tx1"/>
                          </a:solidFill>
                          <a:effectLst/>
                        </a:rPr>
                        <a:t> 1.02</a:t>
                      </a:r>
                      <a:endParaRPr lang="zh-CN" sz="1600" kern="100" dirty="0">
                        <a:solidFill>
                          <a:schemeClr val="tx1"/>
                        </a:solidFill>
                        <a:effectLst/>
                        <a:latin typeface="Times New Roman"/>
                        <a:ea typeface="宋体"/>
                      </a:endParaRPr>
                    </a:p>
                  </a:txBody>
                  <a:tcPr marL="68586" marR="68586" marT="0" marB="0" anchor="ctr">
                    <a:solidFill>
                      <a:schemeClr val="accent5"/>
                    </a:solidFill>
                  </a:tcPr>
                </a:tc>
              </a:tr>
              <a:tr h="324009">
                <a:tc>
                  <a:txBody>
                    <a:bodyPr/>
                    <a:lstStyle/>
                    <a:p>
                      <a:pPr indent="400050" algn="just">
                        <a:spcAft>
                          <a:spcPts val="0"/>
                        </a:spcAft>
                      </a:pPr>
                      <a:r>
                        <a:rPr lang="zh-CN" sz="1600" kern="100" dirty="0">
                          <a:solidFill>
                            <a:schemeClr val="tx1"/>
                          </a:solidFill>
                          <a:effectLst/>
                        </a:rPr>
                        <a:t>知识</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0.66</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dirty="0">
                          <a:solidFill>
                            <a:schemeClr val="tx1"/>
                          </a:solidFill>
                          <a:effectLst/>
                        </a:rPr>
                        <a:t>资源配置</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0.23</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dirty="0">
                          <a:solidFill>
                            <a:schemeClr val="tx1"/>
                          </a:solidFill>
                          <a:effectLst/>
                        </a:rPr>
                        <a:t>规模经济</a:t>
                      </a:r>
                      <a:endParaRPr lang="zh-CN" sz="1600" kern="100" dirty="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0.26</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400050" algn="just">
                        <a:spcAft>
                          <a:spcPts val="0"/>
                        </a:spcAft>
                      </a:pPr>
                      <a:r>
                        <a:rPr lang="zh-CN" sz="1600" kern="100">
                          <a:solidFill>
                            <a:schemeClr val="tx1"/>
                          </a:solidFill>
                          <a:effectLst/>
                        </a:rPr>
                        <a:t>其他</a:t>
                      </a:r>
                      <a:endParaRPr lang="zh-CN" sz="1600" kern="100">
                        <a:solidFill>
                          <a:schemeClr val="tx1"/>
                        </a:solidFill>
                        <a:effectLst/>
                        <a:latin typeface="Times New Roman"/>
                        <a:ea typeface="宋体"/>
                      </a:endParaRPr>
                    </a:p>
                  </a:txBody>
                  <a:tcPr marL="68586" marR="68586" marT="0" marB="0" anchor="ctr">
                    <a:solidFill>
                      <a:schemeClr val="bg1"/>
                    </a:solidFill>
                  </a:tcPr>
                </a:tc>
                <a:tc>
                  <a:txBody>
                    <a:bodyPr/>
                    <a:lstStyle/>
                    <a:p>
                      <a:pPr indent="1133475" algn="just">
                        <a:spcAft>
                          <a:spcPts val="0"/>
                        </a:spcAft>
                      </a:pPr>
                      <a:r>
                        <a:rPr lang="en-US" sz="1600" kern="100" dirty="0" smtClean="0">
                          <a:solidFill>
                            <a:schemeClr val="tx1"/>
                          </a:solidFill>
                          <a:effectLst/>
                        </a:rPr>
                        <a:t> -</a:t>
                      </a:r>
                      <a:r>
                        <a:rPr lang="en-US" sz="1600" kern="100" dirty="0">
                          <a:solidFill>
                            <a:schemeClr val="tx1"/>
                          </a:solidFill>
                          <a:effectLst/>
                        </a:rPr>
                        <a:t>0.13</a:t>
                      </a:r>
                      <a:endParaRPr lang="zh-CN" sz="1600" kern="100" dirty="0">
                        <a:solidFill>
                          <a:schemeClr val="tx1"/>
                        </a:solidFill>
                        <a:effectLst/>
                        <a:latin typeface="Times New Roman"/>
                        <a:ea typeface="宋体"/>
                      </a:endParaRPr>
                    </a:p>
                  </a:txBody>
                  <a:tcPr marL="68586" marR="68586" marT="0" marB="0" anchor="ctr">
                    <a:solidFill>
                      <a:schemeClr val="bg1"/>
                    </a:solidFill>
                  </a:tcPr>
                </a:tc>
              </a:tr>
              <a:tr h="324009">
                <a:tc>
                  <a:txBody>
                    <a:bodyPr/>
                    <a:lstStyle/>
                    <a:p>
                      <a:pPr indent="200025" algn="just">
                        <a:spcAft>
                          <a:spcPts val="0"/>
                        </a:spcAft>
                      </a:pPr>
                      <a:r>
                        <a:rPr lang="zh-CN" sz="1600" kern="100" dirty="0">
                          <a:solidFill>
                            <a:schemeClr val="tx1"/>
                          </a:solidFill>
                          <a:effectLst/>
                        </a:rPr>
                        <a:t>国民收入</a:t>
                      </a:r>
                      <a:endParaRPr lang="zh-CN" sz="1600" kern="100" dirty="0">
                        <a:solidFill>
                          <a:schemeClr val="tx1"/>
                        </a:solidFill>
                        <a:effectLst/>
                        <a:latin typeface="Times New Roman"/>
                        <a:ea typeface="宋体"/>
                      </a:endParaRPr>
                    </a:p>
                  </a:txBody>
                  <a:tcPr marL="68586" marR="68586" marT="0" marB="0" anchor="ctr">
                    <a:solidFill>
                      <a:schemeClr val="accent5"/>
                    </a:solidFill>
                  </a:tcPr>
                </a:tc>
                <a:tc>
                  <a:txBody>
                    <a:bodyPr/>
                    <a:lstStyle/>
                    <a:p>
                      <a:pPr indent="866775" algn="just">
                        <a:spcAft>
                          <a:spcPts val="0"/>
                        </a:spcAft>
                      </a:pPr>
                      <a:r>
                        <a:rPr lang="en-US" sz="1600" kern="100" dirty="0" smtClean="0">
                          <a:solidFill>
                            <a:schemeClr val="tx1"/>
                          </a:solidFill>
                          <a:effectLst/>
                        </a:rPr>
                        <a:t> 2.92</a:t>
                      </a:r>
                      <a:endParaRPr lang="zh-CN" sz="1600" kern="100" dirty="0">
                        <a:solidFill>
                          <a:schemeClr val="tx1"/>
                        </a:solidFill>
                        <a:effectLst/>
                        <a:latin typeface="Times New Roman"/>
                        <a:ea typeface="宋体"/>
                      </a:endParaRPr>
                    </a:p>
                  </a:txBody>
                  <a:tcPr marL="68586" marR="68586" marT="0" marB="0" anchor="ctr">
                    <a:solidFill>
                      <a:schemeClr val="accent5"/>
                    </a:solidFill>
                  </a:tcPr>
                </a:tc>
              </a:tr>
            </a:tbl>
          </a:graphicData>
        </a:graphic>
      </p:graphicFrame>
    </p:spTree>
    <p:extLst>
      <p:ext uri="{BB962C8B-B14F-4D97-AF65-F5344CB8AC3E}">
        <p14:creationId xmlns:p14="http://schemas.microsoft.com/office/powerpoint/2010/main" val="226255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0"/>
                                        </p:tgtEl>
                                        <p:attrNameLst>
                                          <p:attrName>style.visibility</p:attrName>
                                        </p:attrNameLst>
                                      </p:cBhvr>
                                      <p:to>
                                        <p:strVal val="visible"/>
                                      </p:to>
                                    </p:set>
                                    <p:animEffect transition="in" filter="blinds(horizontal)">
                                      <p:cBhvr>
                                        <p:cTn id="12" dur="500"/>
                                        <p:tgtEl>
                                          <p:spTgt spid="617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43C494B-7709-4642-8BD4-E8D1DD11C2E1}" type="slidenum">
              <a:rPr lang="en-GB" altLang="zh-CN" sz="1200" b="0">
                <a:solidFill>
                  <a:schemeClr val="bg1"/>
                </a:solidFill>
              </a:rPr>
              <a:pPr/>
              <a:t>3</a:t>
            </a:fld>
            <a:endParaRPr lang="en-GB" altLang="zh-CN" sz="1200" b="0">
              <a:solidFill>
                <a:schemeClr val="bg1"/>
              </a:solidFill>
            </a:endParaRPr>
          </a:p>
        </p:txBody>
      </p:sp>
      <p:sp>
        <p:nvSpPr>
          <p:cNvPr id="501762" name="Comment 2">
            <a:hlinkClick r:id="rId2" action="ppaction://hlinksldjump"/>
          </p:cNvPr>
          <p:cNvSpPr>
            <a:spLocks noChangeArrowheads="1"/>
          </p:cNvSpPr>
          <p:nvPr/>
        </p:nvSpPr>
        <p:spPr bwMode="auto">
          <a:xfrm>
            <a:off x="612775" y="1052513"/>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.1.2 </a:t>
            </a:r>
            <a:r>
              <a:rPr lang="zh-CN" altLang="en-US" sz="2800" dirty="0">
                <a:solidFill>
                  <a:srgbClr val="336699"/>
                </a:solidFill>
                <a:latin typeface="微软雅黑" pitchFamily="34" charset="-122"/>
                <a:ea typeface="微软雅黑" pitchFamily="34" charset="-122"/>
              </a:rPr>
              <a:t>经济增长的重要性</a:t>
            </a:r>
            <a:endPar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endParaRPr>
          </a:p>
        </p:txBody>
      </p:sp>
      <p:sp>
        <p:nvSpPr>
          <p:cNvPr id="501764" name="Rectangle 4"/>
          <p:cNvSpPr>
            <a:spLocks noChangeArrowheads="1"/>
          </p:cNvSpPr>
          <p:nvPr/>
        </p:nvSpPr>
        <p:spPr bwMode="auto">
          <a:xfrm>
            <a:off x="1185863" y="1643063"/>
            <a:ext cx="7273925" cy="4465637"/>
          </a:xfrm>
          <a:prstGeom prst="rect">
            <a:avLst/>
          </a:prstGeom>
          <a:noFill/>
          <a:ln w="9525">
            <a:noFill/>
            <a:miter lim="800000"/>
            <a:headEnd/>
            <a:tailEnd/>
          </a:ln>
          <a:effectLst/>
        </p:spPr>
        <p:txBody>
          <a:bodyPr/>
          <a:lstStyle/>
          <a:p>
            <a:pPr marL="342900" indent="-342900" algn="just">
              <a:lnSpc>
                <a:spcPct val="150000"/>
              </a:lnSpc>
              <a:spcBef>
                <a:spcPts val="600"/>
              </a:spcBef>
              <a:buClr>
                <a:srgbClr val="FF6600"/>
              </a:buClr>
              <a:buSzPct val="120000"/>
              <a:buFont typeface="Wingdings" pitchFamily="2" charset="2"/>
              <a:buChar char="§"/>
              <a:defRPr/>
            </a:pPr>
            <a:r>
              <a:rPr kumimoji="1" lang="zh-CN" altLang="en-US" sz="2800" dirty="0">
                <a:solidFill>
                  <a:schemeClr val="tx1"/>
                </a:solidFill>
                <a:effectLst>
                  <a:outerShdw blurRad="38100" dist="38100" dir="2700000" algn="tl">
                    <a:srgbClr val="C0C0C0"/>
                  </a:outerShdw>
                </a:effectLst>
                <a:latin typeface="+mn-ea"/>
                <a:ea typeface="+mn-ea"/>
                <a:cs typeface="Times New Roman" pitchFamily="18" charset="0"/>
              </a:rPr>
              <a:t>经济增长是提高国民福利的基本前提</a:t>
            </a:r>
            <a:endParaRPr kumimoji="1" lang="zh-CN" altLang="en-US" sz="2800" dirty="0">
              <a:solidFill>
                <a:schemeClr val="tx1"/>
              </a:solidFill>
              <a:effectLst>
                <a:outerShdw blurRad="38100" dist="38100" dir="2700000" algn="tl">
                  <a:srgbClr val="C0C0C0"/>
                </a:outerShdw>
              </a:effectLst>
              <a:latin typeface="+mn-ea"/>
              <a:ea typeface="+mn-ea"/>
            </a:endParaRPr>
          </a:p>
          <a:p>
            <a:pPr marL="342900" indent="-342900" algn="just">
              <a:lnSpc>
                <a:spcPct val="150000"/>
              </a:lnSpc>
              <a:spcBef>
                <a:spcPts val="600"/>
              </a:spcBef>
              <a:buClr>
                <a:srgbClr val="FF6600"/>
              </a:buClr>
              <a:buSzPct val="120000"/>
              <a:buFont typeface="Wingdings" pitchFamily="2" charset="2"/>
              <a:buChar char="§"/>
              <a:defRPr/>
            </a:pPr>
            <a:r>
              <a:rPr kumimoji="1" lang="zh-CN" altLang="en-US" sz="2800" dirty="0">
                <a:solidFill>
                  <a:schemeClr val="tx1"/>
                </a:solidFill>
                <a:effectLst>
                  <a:outerShdw blurRad="38100" dist="38100" dir="2700000" algn="tl">
                    <a:srgbClr val="C0C0C0"/>
                  </a:outerShdw>
                </a:effectLst>
                <a:latin typeface="+mn-ea"/>
                <a:ea typeface="+mn-ea"/>
                <a:cs typeface="Times New Roman" pitchFamily="18" charset="0"/>
              </a:rPr>
              <a:t>经济增长是实现充分就业的基本途径</a:t>
            </a:r>
            <a:endParaRPr kumimoji="1" lang="zh-CN" altLang="en-US" sz="2800" dirty="0">
              <a:solidFill>
                <a:schemeClr val="tx1"/>
              </a:solidFill>
              <a:effectLst>
                <a:outerShdw blurRad="38100" dist="38100" dir="2700000" algn="tl">
                  <a:srgbClr val="C0C0C0"/>
                </a:outerShdw>
              </a:effectLst>
              <a:latin typeface="+mn-ea"/>
              <a:ea typeface="+mn-ea"/>
            </a:endParaRPr>
          </a:p>
          <a:p>
            <a:pPr marL="342900" indent="-342900" algn="just">
              <a:lnSpc>
                <a:spcPct val="150000"/>
              </a:lnSpc>
              <a:spcBef>
                <a:spcPts val="600"/>
              </a:spcBef>
              <a:buClr>
                <a:srgbClr val="FF6600"/>
              </a:buClr>
              <a:buSzPct val="120000"/>
              <a:buFont typeface="Wingdings" pitchFamily="2" charset="2"/>
              <a:buChar char="§"/>
              <a:defRPr/>
            </a:pPr>
            <a:r>
              <a:rPr kumimoji="1" lang="zh-CN" altLang="en-US" sz="2800" dirty="0">
                <a:solidFill>
                  <a:schemeClr val="tx1"/>
                </a:solidFill>
                <a:effectLst>
                  <a:outerShdw blurRad="38100" dist="38100" dir="2700000" algn="tl">
                    <a:srgbClr val="C0C0C0"/>
                  </a:outerShdw>
                </a:effectLst>
                <a:latin typeface="+mn-ea"/>
                <a:ea typeface="+mn-ea"/>
                <a:cs typeface="Times New Roman" pitchFamily="18" charset="0"/>
              </a:rPr>
              <a:t>经济增长是保持物价稳定的重要途径</a:t>
            </a:r>
            <a:endParaRPr kumimoji="1" lang="zh-CN" altLang="en-US" sz="2800" dirty="0">
              <a:solidFill>
                <a:schemeClr val="tx1"/>
              </a:solidFill>
              <a:effectLst>
                <a:outerShdw blurRad="38100" dist="38100" dir="2700000" algn="tl">
                  <a:srgbClr val="C0C0C0"/>
                </a:outerShdw>
              </a:effectLst>
              <a:latin typeface="+mn-ea"/>
              <a:ea typeface="+mn-ea"/>
            </a:endParaRPr>
          </a:p>
        </p:txBody>
      </p:sp>
    </p:spTree>
    <p:extLst>
      <p:ext uri="{BB962C8B-B14F-4D97-AF65-F5344CB8AC3E}">
        <p14:creationId xmlns:p14="http://schemas.microsoft.com/office/powerpoint/2010/main" val="2407201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764">
                                            <p:txEl>
                                              <p:pRg st="2" end="2"/>
                                            </p:txEl>
                                          </p:spTgt>
                                        </p:tgtEl>
                                        <p:attrNameLst>
                                          <p:attrName>style.visibility</p:attrName>
                                        </p:attrNameLst>
                                      </p:cBhvr>
                                      <p:to>
                                        <p:strVal val="visible"/>
                                      </p:to>
                                    </p:set>
                                    <p:animEffect transition="in" filter="wipe(up)">
                                      <p:cBhvr>
                                        <p:cTn id="22" dur="500"/>
                                        <p:tgtEl>
                                          <p:spTgt spid="5017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DB6AEE5F-225D-4910-95FD-92C9BCFDCE89}" type="slidenum">
              <a:rPr lang="en-GB" altLang="zh-CN" sz="1200" b="0">
                <a:solidFill>
                  <a:schemeClr val="bg1"/>
                </a:solidFill>
              </a:rPr>
              <a:pPr/>
              <a:t>30</a:t>
            </a:fld>
            <a:endParaRPr lang="en-GB" altLang="zh-CN" sz="1200" b="0">
              <a:solidFill>
                <a:schemeClr val="bg1"/>
              </a:solidFill>
            </a:endParaRPr>
          </a:p>
        </p:txBody>
      </p:sp>
      <p:sp>
        <p:nvSpPr>
          <p:cNvPr id="617474" name="Comment 2">
            <a:hlinkClick r:id="rId2" action="ppaction://hlinksldjump"/>
          </p:cNvPr>
          <p:cNvSpPr>
            <a:spLocks noChangeArrowheads="1"/>
          </p:cNvSpPr>
          <p:nvPr/>
        </p:nvSpPr>
        <p:spPr bwMode="auto">
          <a:xfrm>
            <a:off x="1690688" y="981075"/>
            <a:ext cx="5545137"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algn="ctr" eaLnBrk="0" hangingPunct="0">
              <a:lnSpc>
                <a:spcPct val="90000"/>
              </a:lnSpc>
              <a:defRPr/>
            </a:pPr>
            <a:r>
              <a:rPr lang="en-US" altLang="zh-CN" sz="2400">
                <a:solidFill>
                  <a:srgbClr val="336699"/>
                </a:solidFill>
                <a:latin typeface="微软雅黑" pitchFamily="34" charset="-122"/>
                <a:ea typeface="微软雅黑" pitchFamily="34" charset="-122"/>
              </a:rPr>
              <a:t>1979-2010</a:t>
            </a:r>
            <a:r>
              <a:rPr lang="zh-CN" altLang="en-US" sz="2400">
                <a:solidFill>
                  <a:srgbClr val="336699"/>
                </a:solidFill>
                <a:latin typeface="微软雅黑" pitchFamily="34" charset="-122"/>
                <a:ea typeface="微软雅黑" pitchFamily="34" charset="-122"/>
              </a:rPr>
              <a:t>年中国经济增长核算</a:t>
            </a:r>
          </a:p>
        </p:txBody>
      </p:sp>
      <p:graphicFrame>
        <p:nvGraphicFramePr>
          <p:cNvPr id="2" name="表格 1"/>
          <p:cNvGraphicFramePr>
            <a:graphicFrameLocks noGrp="1"/>
          </p:cNvGraphicFramePr>
          <p:nvPr/>
        </p:nvGraphicFramePr>
        <p:xfrm>
          <a:off x="468313" y="1484313"/>
          <a:ext cx="8280400" cy="3338300"/>
        </p:xfrm>
        <a:graphic>
          <a:graphicData uri="http://schemas.openxmlformats.org/drawingml/2006/table">
            <a:tbl>
              <a:tblPr firstRow="1" firstCol="1" bandRow="1">
                <a:tableStyleId>{5C22544A-7EE6-4342-B048-85BDC9FD1C3A}</a:tableStyleId>
              </a:tblPr>
              <a:tblGrid>
                <a:gridCol w="1213505"/>
                <a:gridCol w="961856"/>
                <a:gridCol w="1192939"/>
                <a:gridCol w="1228025"/>
                <a:gridCol w="1228025"/>
                <a:gridCol w="1228025"/>
                <a:gridCol w="1228025"/>
              </a:tblGrid>
              <a:tr h="449950">
                <a:tc rowSpan="2">
                  <a:txBody>
                    <a:bodyPr/>
                    <a:lstStyle/>
                    <a:p>
                      <a:pPr algn="ctr">
                        <a:spcAft>
                          <a:spcPts val="0"/>
                        </a:spcAft>
                      </a:pPr>
                      <a:r>
                        <a:rPr lang="zh-CN" sz="1600" kern="100" dirty="0">
                          <a:solidFill>
                            <a:schemeClr val="tx1"/>
                          </a:solidFill>
                          <a:effectLst/>
                        </a:rPr>
                        <a:t>指标</a:t>
                      </a:r>
                      <a:endParaRPr lang="zh-CN" sz="1600" kern="100" dirty="0">
                        <a:solidFill>
                          <a:schemeClr val="tx1"/>
                        </a:solidFill>
                        <a:effectLst/>
                        <a:latin typeface="Times New Roman"/>
                        <a:ea typeface="宋体"/>
                      </a:endParaRPr>
                    </a:p>
                  </a:txBody>
                  <a:tcPr marL="68576" marR="68576" marT="0" marB="0" anchor="ctr">
                    <a:solidFill>
                      <a:schemeClr val="accent5"/>
                    </a:solidFill>
                  </a:tcPr>
                </a:tc>
                <a:tc rowSpan="2">
                  <a:txBody>
                    <a:bodyPr/>
                    <a:lstStyle/>
                    <a:p>
                      <a:pPr algn="ctr">
                        <a:spcAft>
                          <a:spcPts val="0"/>
                        </a:spcAft>
                      </a:pPr>
                      <a:r>
                        <a:rPr lang="zh-CN" sz="1600" kern="100" dirty="0">
                          <a:solidFill>
                            <a:schemeClr val="tx1"/>
                          </a:solidFill>
                          <a:effectLst/>
                        </a:rPr>
                        <a:t>变量</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zh-CN" sz="1600" kern="100" dirty="0">
                          <a:solidFill>
                            <a:schemeClr val="tx1"/>
                          </a:solidFill>
                          <a:effectLst/>
                        </a:rPr>
                        <a:t>总时间段</a:t>
                      </a:r>
                      <a:endParaRPr lang="zh-CN" sz="1600" kern="100" dirty="0">
                        <a:solidFill>
                          <a:schemeClr val="tx1"/>
                        </a:solidFill>
                        <a:effectLst/>
                        <a:latin typeface="Times New Roman"/>
                        <a:ea typeface="宋体"/>
                      </a:endParaRPr>
                    </a:p>
                  </a:txBody>
                  <a:tcPr marL="68576" marR="68576" marT="0" marB="0" anchor="ctr">
                    <a:solidFill>
                      <a:schemeClr val="accent5"/>
                    </a:solidFill>
                  </a:tcPr>
                </a:tc>
                <a:tc gridSpan="4">
                  <a:txBody>
                    <a:bodyPr/>
                    <a:lstStyle/>
                    <a:p>
                      <a:pPr algn="ctr">
                        <a:spcAft>
                          <a:spcPts val="0"/>
                        </a:spcAft>
                      </a:pPr>
                      <a:r>
                        <a:rPr lang="zh-CN" sz="1600" kern="100" dirty="0">
                          <a:solidFill>
                            <a:schemeClr val="tx1"/>
                          </a:solidFill>
                          <a:effectLst/>
                        </a:rPr>
                        <a:t>子时间段</a:t>
                      </a:r>
                      <a:endParaRPr lang="zh-CN" sz="1600" kern="100" dirty="0">
                        <a:solidFill>
                          <a:schemeClr val="tx1"/>
                        </a:solidFill>
                        <a:effectLst/>
                        <a:latin typeface="Times New Roman"/>
                        <a:ea typeface="宋体"/>
                      </a:endParaRPr>
                    </a:p>
                  </a:txBody>
                  <a:tcPr marL="68576" marR="68576" marT="0" marB="0" anchor="c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4995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solidFill>
                            <a:schemeClr val="tx1"/>
                          </a:solidFill>
                          <a:effectLst/>
                        </a:rPr>
                        <a:t>1979-2010</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1979-1989</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1990-1999</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2000-2007</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dirty="0">
                          <a:solidFill>
                            <a:schemeClr val="tx1"/>
                          </a:solidFill>
                          <a:effectLst/>
                        </a:rPr>
                        <a:t>2008-2010</a:t>
                      </a:r>
                      <a:endParaRPr lang="zh-CN" sz="1600" kern="100" dirty="0">
                        <a:solidFill>
                          <a:schemeClr val="tx1"/>
                        </a:solidFill>
                        <a:effectLst/>
                        <a:latin typeface="Times New Roman"/>
                        <a:ea typeface="宋体"/>
                      </a:endParaRPr>
                    </a:p>
                  </a:txBody>
                  <a:tcPr marL="68576" marR="68576" marT="0" marB="0" anchor="ctr">
                    <a:solidFill>
                      <a:schemeClr val="accent5"/>
                    </a:solidFill>
                  </a:tcPr>
                </a:tc>
              </a:tr>
              <a:tr h="449950">
                <a:tc>
                  <a:txBody>
                    <a:bodyPr/>
                    <a:lstStyle/>
                    <a:p>
                      <a:pPr algn="ctr">
                        <a:spcAft>
                          <a:spcPts val="0"/>
                        </a:spcAft>
                      </a:pPr>
                      <a:r>
                        <a:rPr lang="zh-CN" sz="1600" kern="100" dirty="0">
                          <a:solidFill>
                            <a:schemeClr val="tx1"/>
                          </a:solidFill>
                          <a:effectLst/>
                        </a:rPr>
                        <a:t>年均增速</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en-US" sz="1600" kern="100">
                          <a:solidFill>
                            <a:schemeClr val="tx1"/>
                          </a:solidFill>
                          <a:effectLst/>
                        </a:rPr>
                        <a:t>GDP</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9.95</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9.54</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10.00</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10.51</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9.76</a:t>
                      </a:r>
                      <a:endParaRPr lang="zh-CN" sz="1600" kern="100">
                        <a:solidFill>
                          <a:schemeClr val="tx1"/>
                        </a:solidFill>
                        <a:effectLst/>
                        <a:latin typeface="Times New Roman"/>
                        <a:ea typeface="宋体"/>
                      </a:endParaRPr>
                    </a:p>
                  </a:txBody>
                  <a:tcPr marL="68576" marR="68576" marT="0" marB="0" anchor="ctr"/>
                </a:tc>
              </a:tr>
              <a:tr h="449900">
                <a:tc rowSpan="4">
                  <a:txBody>
                    <a:bodyPr/>
                    <a:lstStyle/>
                    <a:p>
                      <a:pPr algn="ctr">
                        <a:spcAft>
                          <a:spcPts val="0"/>
                        </a:spcAft>
                      </a:pPr>
                      <a:r>
                        <a:rPr lang="zh-CN" sz="1600" kern="100" dirty="0">
                          <a:solidFill>
                            <a:schemeClr val="tx1"/>
                          </a:solidFill>
                          <a:effectLst/>
                        </a:rPr>
                        <a:t>年均增速</a:t>
                      </a:r>
                    </a:p>
                    <a:p>
                      <a:pPr algn="ctr">
                        <a:spcAft>
                          <a:spcPts val="0"/>
                        </a:spcAft>
                      </a:pPr>
                      <a:r>
                        <a:rPr lang="zh-CN" sz="1600" kern="100" dirty="0">
                          <a:solidFill>
                            <a:schemeClr val="tx1"/>
                          </a:solidFill>
                          <a:effectLst/>
                        </a:rPr>
                        <a:t>（贡献率）</a:t>
                      </a:r>
                      <a:endParaRPr lang="zh-CN" sz="1600" kern="100" dirty="0">
                        <a:solidFill>
                          <a:schemeClr val="tx1"/>
                        </a:solidFill>
                        <a:effectLst/>
                        <a:latin typeface="Times New Roman"/>
                        <a:ea typeface="宋体"/>
                      </a:endParaRPr>
                    </a:p>
                  </a:txBody>
                  <a:tcPr marL="68576" marR="68576" marT="0" marB="0" anchor="ctr">
                    <a:solidFill>
                      <a:schemeClr val="accent5"/>
                    </a:solidFill>
                  </a:tcPr>
                </a:tc>
                <a:tc>
                  <a:txBody>
                    <a:bodyPr/>
                    <a:lstStyle/>
                    <a:p>
                      <a:pPr algn="ctr">
                        <a:spcAft>
                          <a:spcPts val="0"/>
                        </a:spcAft>
                      </a:pPr>
                      <a:r>
                        <a:rPr lang="zh-CN" sz="1600" kern="100" dirty="0">
                          <a:solidFill>
                            <a:schemeClr val="tx1"/>
                          </a:solidFill>
                          <a:effectLst/>
                        </a:rPr>
                        <a:t>物质资本</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11.68(59.3)</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8.29(45.3)</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11.06(58.0)</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14.22(65.9)</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19.38(97.0)</a:t>
                      </a:r>
                      <a:endParaRPr lang="zh-CN" sz="1600" kern="100" dirty="0">
                        <a:solidFill>
                          <a:schemeClr val="tx1"/>
                        </a:solidFill>
                        <a:effectLst/>
                        <a:latin typeface="Times New Roman"/>
                        <a:ea typeface="宋体"/>
                      </a:endParaRPr>
                    </a:p>
                  </a:txBody>
                  <a:tcPr marL="68576" marR="68576" marT="0" marB="0" anchor="ctr"/>
                </a:tc>
              </a:tr>
              <a:tr h="449950">
                <a:tc vMerge="1">
                  <a:txBody>
                    <a:bodyPr/>
                    <a:lstStyle/>
                    <a:p>
                      <a:endParaRPr lang="zh-CN" altLang="en-US"/>
                    </a:p>
                  </a:txBody>
                  <a:tcPr/>
                </a:tc>
                <a:tc>
                  <a:txBody>
                    <a:bodyPr/>
                    <a:lstStyle/>
                    <a:p>
                      <a:pPr algn="ctr">
                        <a:spcAft>
                          <a:spcPts val="0"/>
                        </a:spcAft>
                      </a:pPr>
                      <a:r>
                        <a:rPr lang="zh-CN" sz="1600" kern="100" dirty="0">
                          <a:solidFill>
                            <a:schemeClr val="tx1"/>
                          </a:solidFill>
                          <a:effectLst/>
                        </a:rPr>
                        <a:t>劳动力</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1.18(10.9)</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3.52(21.2)</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1.31(8.3)</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0.67(3.5)</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0.36(1.8)</a:t>
                      </a:r>
                      <a:endParaRPr lang="zh-CN" sz="1600" kern="100" dirty="0">
                        <a:solidFill>
                          <a:schemeClr val="tx1"/>
                        </a:solidFill>
                        <a:effectLst/>
                        <a:latin typeface="Times New Roman"/>
                        <a:ea typeface="宋体"/>
                      </a:endParaRPr>
                    </a:p>
                  </a:txBody>
                  <a:tcPr marL="68576" marR="68576" marT="0" marB="0" anchor="ctr"/>
                </a:tc>
              </a:tr>
              <a:tr h="449950">
                <a:tc vMerge="1">
                  <a:txBody>
                    <a:bodyPr/>
                    <a:lstStyle/>
                    <a:p>
                      <a:endParaRPr lang="zh-CN" altLang="en-US"/>
                    </a:p>
                  </a:txBody>
                  <a:tcPr/>
                </a:tc>
                <a:tc>
                  <a:txBody>
                    <a:bodyPr/>
                    <a:lstStyle/>
                    <a:p>
                      <a:pPr algn="ctr">
                        <a:spcAft>
                          <a:spcPts val="0"/>
                        </a:spcAft>
                      </a:pPr>
                      <a:r>
                        <a:rPr lang="zh-CN" sz="1600" kern="100">
                          <a:solidFill>
                            <a:schemeClr val="tx1"/>
                          </a:solidFill>
                          <a:effectLst/>
                        </a:rPr>
                        <a:t>人力资本</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1.76(11.4)</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3.29(22.1)</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0.83(5.8)</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0.83(4.6)</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a:solidFill>
                            <a:schemeClr val="tx1"/>
                          </a:solidFill>
                          <a:effectLst/>
                        </a:rPr>
                        <a:t>1.69(8.8)</a:t>
                      </a:r>
                      <a:endParaRPr lang="zh-CN" sz="1600" kern="100">
                        <a:solidFill>
                          <a:schemeClr val="tx1"/>
                        </a:solidFill>
                        <a:effectLst/>
                        <a:latin typeface="Times New Roman"/>
                        <a:ea typeface="宋体"/>
                      </a:endParaRPr>
                    </a:p>
                  </a:txBody>
                  <a:tcPr marL="68576" marR="68576" marT="0" marB="0" anchor="ctr"/>
                </a:tc>
              </a:tr>
              <a:tr h="449950">
                <a:tc vMerge="1">
                  <a:txBody>
                    <a:bodyPr/>
                    <a:lstStyle/>
                    <a:p>
                      <a:endParaRPr lang="zh-CN" altLang="en-US"/>
                    </a:p>
                  </a:txBody>
                  <a:tcPr/>
                </a:tc>
                <a:tc>
                  <a:txBody>
                    <a:bodyPr/>
                    <a:lstStyle/>
                    <a:p>
                      <a:pPr algn="ctr">
                        <a:spcAft>
                          <a:spcPts val="0"/>
                        </a:spcAft>
                      </a:pPr>
                      <a:r>
                        <a:rPr lang="en-US" sz="1600" kern="100">
                          <a:solidFill>
                            <a:schemeClr val="tx1"/>
                          </a:solidFill>
                          <a:effectLst/>
                        </a:rPr>
                        <a:t>TFP</a:t>
                      </a:r>
                      <a:endParaRPr lang="zh-CN" sz="1600" kern="10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2.4(18.1)</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1.95(10.7)</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3.5(27.8)</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2.81(25.9)</a:t>
                      </a:r>
                      <a:endParaRPr lang="zh-CN" sz="1600" kern="100" dirty="0">
                        <a:solidFill>
                          <a:schemeClr val="tx1"/>
                        </a:solidFill>
                        <a:effectLst/>
                        <a:latin typeface="Times New Roman"/>
                        <a:ea typeface="宋体"/>
                      </a:endParaRPr>
                    </a:p>
                  </a:txBody>
                  <a:tcPr marL="68576" marR="68576" marT="0" marB="0" anchor="ctr"/>
                </a:tc>
                <a:tc>
                  <a:txBody>
                    <a:bodyPr/>
                    <a:lstStyle/>
                    <a:p>
                      <a:pPr algn="ctr">
                        <a:spcAft>
                          <a:spcPts val="0"/>
                        </a:spcAft>
                      </a:pPr>
                      <a:r>
                        <a:rPr lang="en-US" sz="1600" kern="100" dirty="0">
                          <a:solidFill>
                            <a:schemeClr val="tx1"/>
                          </a:solidFill>
                          <a:effectLst/>
                        </a:rPr>
                        <a:t>-0.73(-7.6)</a:t>
                      </a:r>
                      <a:endParaRPr lang="zh-CN" sz="1600" kern="100" dirty="0">
                        <a:solidFill>
                          <a:schemeClr val="tx1"/>
                        </a:solidFill>
                        <a:effectLst/>
                        <a:latin typeface="Times New Roman"/>
                        <a:ea typeface="宋体"/>
                      </a:endParaRPr>
                    </a:p>
                  </a:txBody>
                  <a:tcPr marL="68576" marR="68576" marT="0" marB="0" anchor="ctr"/>
                </a:tc>
              </a:tr>
            </a:tbl>
          </a:graphicData>
        </a:graphic>
      </p:graphicFrame>
    </p:spTree>
    <p:extLst>
      <p:ext uri="{BB962C8B-B14F-4D97-AF65-F5344CB8AC3E}">
        <p14:creationId xmlns:p14="http://schemas.microsoft.com/office/powerpoint/2010/main" val="3457870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0431A431-5FC7-4424-A015-E6E0B7E1C60E}" type="slidenum">
              <a:rPr lang="en-GB" altLang="zh-CN" sz="1200" b="0">
                <a:solidFill>
                  <a:schemeClr val="bg1"/>
                </a:solidFill>
              </a:rPr>
              <a:pPr/>
              <a:t>31</a:t>
            </a:fld>
            <a:endParaRPr lang="en-GB" altLang="zh-CN" sz="1200" b="0">
              <a:solidFill>
                <a:schemeClr val="bg1"/>
              </a:solidFill>
            </a:endParaRPr>
          </a:p>
        </p:txBody>
      </p:sp>
      <p:sp>
        <p:nvSpPr>
          <p:cNvPr id="617474" name="Comment 2">
            <a:hlinkClick r:id="rId2" action="ppaction://hlinksldjump"/>
          </p:cNvPr>
          <p:cNvSpPr>
            <a:spLocks noChangeArrowheads="1"/>
          </p:cNvSpPr>
          <p:nvPr/>
        </p:nvSpPr>
        <p:spPr bwMode="auto">
          <a:xfrm>
            <a:off x="682625" y="692150"/>
            <a:ext cx="4537075"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8.4.4</a:t>
            </a:r>
            <a:r>
              <a:rPr lang="zh-CN" altLang="en-US" sz="2800" dirty="0" smtClean="0">
                <a:solidFill>
                  <a:srgbClr val="336699"/>
                </a:solidFill>
                <a:latin typeface="微软雅黑" pitchFamily="34" charset="-122"/>
                <a:ea typeface="微软雅黑" pitchFamily="34" charset="-122"/>
              </a:rPr>
              <a:t>促进</a:t>
            </a:r>
            <a:r>
              <a:rPr lang="zh-CN" altLang="en-US" sz="2800" dirty="0">
                <a:solidFill>
                  <a:srgbClr val="336699"/>
                </a:solidFill>
                <a:latin typeface="微软雅黑" pitchFamily="34" charset="-122"/>
                <a:ea typeface="微软雅黑" pitchFamily="34" charset="-122"/>
              </a:rPr>
              <a:t>经济增长的政策</a:t>
            </a:r>
          </a:p>
        </p:txBody>
      </p:sp>
      <p:sp>
        <p:nvSpPr>
          <p:cNvPr id="617480" name="Rectangle 8"/>
          <p:cNvSpPr>
            <a:spLocks noChangeArrowheads="1"/>
          </p:cNvSpPr>
          <p:nvPr/>
        </p:nvSpPr>
        <p:spPr bwMode="auto">
          <a:xfrm>
            <a:off x="898525" y="1772816"/>
            <a:ext cx="7705725" cy="4248572"/>
          </a:xfrm>
          <a:prstGeom prst="rect">
            <a:avLst/>
          </a:prstGeom>
          <a:noFill/>
          <a:ln w="9525">
            <a:noFill/>
            <a:miter lim="800000"/>
            <a:headEnd/>
            <a:tailEnd/>
          </a:ln>
          <a:effectLst/>
        </p:spPr>
        <p:txBody>
          <a:bodyPr/>
          <a:lstStyle/>
          <a:p>
            <a:pPr marL="273050" indent="-273050" algn="just">
              <a:lnSpc>
                <a:spcPct val="95000"/>
              </a:lnSpc>
              <a:spcBef>
                <a:spcPts val="12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鼓励技术进步</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设立科研基金，对大学和研究机构进行研究资助</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设立专利制度支持发明创造</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对研究和开发活动提供税收减免等优惠</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重视技术推广应用</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鼓励资本形成</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改善投资环境（包括基础设施和软环境）</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273050" indent="-273050" algn="just">
              <a:lnSpc>
                <a:spcPct val="95000"/>
              </a:lnSpc>
              <a:spcBef>
                <a:spcPts val="1800"/>
              </a:spcBef>
              <a:buClr>
                <a:srgbClr val="FF6600"/>
              </a:buClr>
              <a:buSzPct val="120000"/>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增加劳动供给</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降低个人所得税</a:t>
            </a:r>
            <a:endParaRPr kumimoji="1" lang="en-US" altLang="zh-CN" sz="2200" dirty="0">
              <a:solidFill>
                <a:schemeClr val="tx1"/>
              </a:solidFill>
              <a:effectLst>
                <a:outerShdw blurRad="38100" dist="38100" dir="2700000" algn="tl">
                  <a:srgbClr val="C0C0C0"/>
                </a:outerShdw>
              </a:effectLst>
              <a:latin typeface="宋体" pitchFamily="2" charset="-122"/>
              <a:cs typeface="Times New Roman" pitchFamily="18" charset="0"/>
            </a:endParaRPr>
          </a:p>
          <a:p>
            <a:pPr marL="703262" lvl="1" indent="-342900" algn="just">
              <a:lnSpc>
                <a:spcPct val="95000"/>
              </a:lnSpc>
              <a:spcBef>
                <a:spcPts val="600"/>
              </a:spcBef>
              <a:buClr>
                <a:srgbClr val="FF6600"/>
              </a:buClr>
              <a:buSzPct val="70000"/>
              <a:buFont typeface="Wingdings" pitchFamily="2" charset="2"/>
              <a:buChar char="l"/>
              <a:defRPr/>
            </a:pP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提供良好的教育、培训体系</a:t>
            </a:r>
          </a:p>
        </p:txBody>
      </p:sp>
    </p:spTree>
    <p:extLst>
      <p:ext uri="{BB962C8B-B14F-4D97-AF65-F5344CB8AC3E}">
        <p14:creationId xmlns:p14="http://schemas.microsoft.com/office/powerpoint/2010/main" val="359581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4"/>
                                        </p:tgtEl>
                                        <p:attrNameLst>
                                          <p:attrName>style.visibility</p:attrName>
                                        </p:attrNameLst>
                                      </p:cBhvr>
                                      <p:to>
                                        <p:strVal val="visible"/>
                                      </p:to>
                                    </p:set>
                                    <p:animEffect transition="in" filter="blinds(horizontal)">
                                      <p:cBhvr>
                                        <p:cTn id="7" dur="500"/>
                                        <p:tgtEl>
                                          <p:spTgt spid="6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7480">
                                            <p:txEl>
                                              <p:pRg st="0" end="0"/>
                                            </p:txEl>
                                          </p:spTgt>
                                        </p:tgtEl>
                                        <p:attrNameLst>
                                          <p:attrName>style.visibility</p:attrName>
                                        </p:attrNameLst>
                                      </p:cBhvr>
                                      <p:to>
                                        <p:strVal val="visible"/>
                                      </p:to>
                                    </p:set>
                                    <p:animEffect transition="in" filter="blinds(horizontal)">
                                      <p:cBhvr>
                                        <p:cTn id="12" dur="500"/>
                                        <p:tgtEl>
                                          <p:spTgt spid="617480">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7480">
                                            <p:txEl>
                                              <p:pRg st="1" end="1"/>
                                            </p:txEl>
                                          </p:spTgt>
                                        </p:tgtEl>
                                        <p:attrNameLst>
                                          <p:attrName>style.visibility</p:attrName>
                                        </p:attrNameLst>
                                      </p:cBhvr>
                                      <p:to>
                                        <p:strVal val="visible"/>
                                      </p:to>
                                    </p:set>
                                    <p:animEffect transition="in" filter="blinds(horizontal)">
                                      <p:cBhvr>
                                        <p:cTn id="15" dur="500"/>
                                        <p:tgtEl>
                                          <p:spTgt spid="617480">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7480">
                                            <p:txEl>
                                              <p:pRg st="2" end="2"/>
                                            </p:txEl>
                                          </p:spTgt>
                                        </p:tgtEl>
                                        <p:attrNameLst>
                                          <p:attrName>style.visibility</p:attrName>
                                        </p:attrNameLst>
                                      </p:cBhvr>
                                      <p:to>
                                        <p:strVal val="visible"/>
                                      </p:to>
                                    </p:set>
                                    <p:animEffect transition="in" filter="blinds(horizontal)">
                                      <p:cBhvr>
                                        <p:cTn id="18" dur="500"/>
                                        <p:tgtEl>
                                          <p:spTgt spid="617480">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7480">
                                            <p:txEl>
                                              <p:pRg st="3" end="3"/>
                                            </p:txEl>
                                          </p:spTgt>
                                        </p:tgtEl>
                                        <p:attrNameLst>
                                          <p:attrName>style.visibility</p:attrName>
                                        </p:attrNameLst>
                                      </p:cBhvr>
                                      <p:to>
                                        <p:strVal val="visible"/>
                                      </p:to>
                                    </p:set>
                                    <p:animEffect transition="in" filter="blinds(horizontal)">
                                      <p:cBhvr>
                                        <p:cTn id="21" dur="500"/>
                                        <p:tgtEl>
                                          <p:spTgt spid="617480">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7480">
                                            <p:txEl>
                                              <p:pRg st="4" end="4"/>
                                            </p:txEl>
                                          </p:spTgt>
                                        </p:tgtEl>
                                        <p:attrNameLst>
                                          <p:attrName>style.visibility</p:attrName>
                                        </p:attrNameLst>
                                      </p:cBhvr>
                                      <p:to>
                                        <p:strVal val="visible"/>
                                      </p:to>
                                    </p:set>
                                    <p:animEffect transition="in" filter="blinds(horizontal)">
                                      <p:cBhvr>
                                        <p:cTn id="24" dur="500"/>
                                        <p:tgtEl>
                                          <p:spTgt spid="617480">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17480">
                                            <p:txEl>
                                              <p:pRg st="5" end="5"/>
                                            </p:txEl>
                                          </p:spTgt>
                                        </p:tgtEl>
                                        <p:attrNameLst>
                                          <p:attrName>style.visibility</p:attrName>
                                        </p:attrNameLst>
                                      </p:cBhvr>
                                      <p:to>
                                        <p:strVal val="visible"/>
                                      </p:to>
                                    </p:set>
                                    <p:animEffect transition="in" filter="blinds(horizontal)">
                                      <p:cBhvr>
                                        <p:cTn id="29" dur="500"/>
                                        <p:tgtEl>
                                          <p:spTgt spid="617480">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17480">
                                            <p:txEl>
                                              <p:pRg st="6" end="6"/>
                                            </p:txEl>
                                          </p:spTgt>
                                        </p:tgtEl>
                                        <p:attrNameLst>
                                          <p:attrName>style.visibility</p:attrName>
                                        </p:attrNameLst>
                                      </p:cBhvr>
                                      <p:to>
                                        <p:strVal val="visible"/>
                                      </p:to>
                                    </p:set>
                                    <p:animEffect transition="in" filter="blinds(horizontal)">
                                      <p:cBhvr>
                                        <p:cTn id="32" dur="500"/>
                                        <p:tgtEl>
                                          <p:spTgt spid="61748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7480">
                                            <p:txEl>
                                              <p:pRg st="7" end="7"/>
                                            </p:txEl>
                                          </p:spTgt>
                                        </p:tgtEl>
                                        <p:attrNameLst>
                                          <p:attrName>style.visibility</p:attrName>
                                        </p:attrNameLst>
                                      </p:cBhvr>
                                      <p:to>
                                        <p:strVal val="visible"/>
                                      </p:to>
                                    </p:set>
                                    <p:animEffect transition="in" filter="blinds(horizontal)">
                                      <p:cBhvr>
                                        <p:cTn id="37" dur="500"/>
                                        <p:tgtEl>
                                          <p:spTgt spid="617480">
                                            <p:txEl>
                                              <p:pRg st="7" end="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17480">
                                            <p:txEl>
                                              <p:pRg st="8" end="8"/>
                                            </p:txEl>
                                          </p:spTgt>
                                        </p:tgtEl>
                                        <p:attrNameLst>
                                          <p:attrName>style.visibility</p:attrName>
                                        </p:attrNameLst>
                                      </p:cBhvr>
                                      <p:to>
                                        <p:strVal val="visible"/>
                                      </p:to>
                                    </p:set>
                                    <p:animEffect transition="in" filter="blinds(horizontal)">
                                      <p:cBhvr>
                                        <p:cTn id="40" dur="500"/>
                                        <p:tgtEl>
                                          <p:spTgt spid="617480">
                                            <p:txEl>
                                              <p:pRg st="8" end="8"/>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17480">
                                            <p:txEl>
                                              <p:pRg st="9" end="9"/>
                                            </p:txEl>
                                          </p:spTgt>
                                        </p:tgtEl>
                                        <p:attrNameLst>
                                          <p:attrName>style.visibility</p:attrName>
                                        </p:attrNameLst>
                                      </p:cBhvr>
                                      <p:to>
                                        <p:strVal val="visible"/>
                                      </p:to>
                                    </p:set>
                                    <p:animEffect transition="in" filter="blinds(horizontal)">
                                      <p:cBhvr>
                                        <p:cTn id="43" dur="500"/>
                                        <p:tgtEl>
                                          <p:spTgt spid="61748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61748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AEE71B2B-A29F-4324-935E-A57DE5FDA79B}" type="slidenum">
              <a:rPr lang="en-GB" altLang="zh-CN" sz="1200" b="0">
                <a:solidFill>
                  <a:schemeClr val="bg1"/>
                </a:solidFill>
              </a:rPr>
              <a:pPr/>
              <a:t>4</a:t>
            </a:fld>
            <a:endParaRPr lang="en-GB" altLang="zh-CN" sz="1200" b="0">
              <a:solidFill>
                <a:schemeClr val="bg1"/>
              </a:solidFill>
            </a:endParaRPr>
          </a:p>
        </p:txBody>
      </p:sp>
      <p:sp>
        <p:nvSpPr>
          <p:cNvPr id="6" name="Rectangle 3"/>
          <p:cNvSpPr>
            <a:spLocks noChangeArrowheads="1"/>
          </p:cNvSpPr>
          <p:nvPr/>
        </p:nvSpPr>
        <p:spPr bwMode="auto">
          <a:xfrm>
            <a:off x="1907704" y="973138"/>
            <a:ext cx="4857750" cy="369888"/>
          </a:xfrm>
          <a:prstGeom prst="rect">
            <a:avLst/>
          </a:prstGeom>
          <a:noFill/>
          <a:ln w="9525">
            <a:noFill/>
            <a:miter lim="800000"/>
            <a:headEnd/>
            <a:tailEnd/>
          </a:ln>
          <a:effectLst/>
        </p:spPr>
        <p:txBody>
          <a:bodyPr lIns="0" tIns="0" rIns="0" bIns="0" anchor="ctr">
            <a:spAutoFit/>
          </a:bodyPr>
          <a:lstStyle/>
          <a:p>
            <a:pPr algn="ctr" eaLnBrk="0" hangingPunct="0">
              <a:buClr>
                <a:srgbClr val="FF6600"/>
              </a:buClr>
              <a:defRPr/>
            </a:pPr>
            <a:r>
              <a:rPr lang="en-US" altLang="zh-CN" sz="2400" dirty="0" smtClean="0">
                <a:solidFill>
                  <a:srgbClr val="336699"/>
                </a:solidFill>
                <a:effectLst>
                  <a:outerShdw blurRad="38100" dist="38100" dir="2700000" algn="tl">
                    <a:srgbClr val="C0C0C0"/>
                  </a:outerShdw>
                </a:effectLst>
                <a:latin typeface="黑体" pitchFamily="2" charset="-122"/>
                <a:ea typeface="黑体" pitchFamily="2" charset="-122"/>
              </a:rPr>
              <a:t>1991</a:t>
            </a:r>
            <a:r>
              <a:rPr lang="zh-CN" altLang="en-US" sz="2400" dirty="0" smtClean="0">
                <a:solidFill>
                  <a:srgbClr val="336699"/>
                </a:solidFill>
                <a:effectLst>
                  <a:outerShdw blurRad="38100" dist="38100" dir="2700000" algn="tl">
                    <a:srgbClr val="C0C0C0"/>
                  </a:outerShdw>
                </a:effectLst>
                <a:latin typeface="黑体" pitchFamily="2" charset="-122"/>
                <a:ea typeface="黑体" pitchFamily="2" charset="-122"/>
              </a:rPr>
              <a:t>年以来中国</a:t>
            </a:r>
            <a:r>
              <a:rPr lang="en-US" altLang="zh-CN" sz="2400" dirty="0">
                <a:solidFill>
                  <a:srgbClr val="336699"/>
                </a:solidFill>
                <a:effectLst>
                  <a:outerShdw blurRad="38100" dist="38100" dir="2700000" algn="tl">
                    <a:srgbClr val="C0C0C0"/>
                  </a:outerShdw>
                </a:effectLst>
                <a:latin typeface="黑体" pitchFamily="2" charset="-122"/>
                <a:ea typeface="黑体" pitchFamily="2" charset="-122"/>
              </a:rPr>
              <a:t>GDP</a:t>
            </a:r>
            <a:r>
              <a:rPr lang="zh-CN" altLang="en-US" sz="2400" dirty="0">
                <a:solidFill>
                  <a:srgbClr val="336699"/>
                </a:solidFill>
                <a:effectLst>
                  <a:outerShdw blurRad="38100" dist="38100" dir="2700000" algn="tl">
                    <a:srgbClr val="C0C0C0"/>
                  </a:outerShdw>
                </a:effectLst>
                <a:latin typeface="黑体" pitchFamily="2" charset="-122"/>
                <a:ea typeface="黑体" pitchFamily="2" charset="-122"/>
              </a:rPr>
              <a:t>与增长率</a:t>
            </a:r>
          </a:p>
        </p:txBody>
      </p:sp>
      <p:graphicFrame>
        <p:nvGraphicFramePr>
          <p:cNvPr id="8" name="图表 7"/>
          <p:cNvGraphicFramePr>
            <a:graphicFrameLocks/>
          </p:cNvGraphicFramePr>
          <p:nvPr>
            <p:extLst>
              <p:ext uri="{D42A27DB-BD31-4B8C-83A1-F6EECF244321}">
                <p14:modId xmlns:p14="http://schemas.microsoft.com/office/powerpoint/2010/main" val="215717058"/>
              </p:ext>
            </p:extLst>
          </p:nvPr>
        </p:nvGraphicFramePr>
        <p:xfrm>
          <a:off x="323528" y="1680210"/>
          <a:ext cx="8568952" cy="43410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214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1FE513B4-C1CB-4B40-8C14-0375B776D8B0}" type="slidenum">
              <a:rPr lang="en-GB" altLang="zh-CN" sz="1200" b="0">
                <a:solidFill>
                  <a:schemeClr val="bg1"/>
                </a:solidFill>
              </a:rPr>
              <a:pPr/>
              <a:t>5</a:t>
            </a:fld>
            <a:endParaRPr lang="en-GB" altLang="zh-CN" sz="1200" b="0">
              <a:solidFill>
                <a:schemeClr val="bg1"/>
              </a:solidFill>
            </a:endParaRPr>
          </a:p>
        </p:txBody>
      </p:sp>
      <p:sp>
        <p:nvSpPr>
          <p:cNvPr id="501762" name="Comment 2">
            <a:hlinkClick r:id="rId2" action="ppaction://hlinksldjump"/>
          </p:cNvPr>
          <p:cNvSpPr>
            <a:spLocks noChangeArrowheads="1"/>
          </p:cNvSpPr>
          <p:nvPr/>
        </p:nvSpPr>
        <p:spPr bwMode="auto">
          <a:xfrm>
            <a:off x="612775" y="765175"/>
            <a:ext cx="5183188"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smtClean="0">
                <a:solidFill>
                  <a:srgbClr val="336699"/>
                </a:solidFill>
                <a:latin typeface="微软雅黑" pitchFamily="34" charset="-122"/>
                <a:ea typeface="微软雅黑" pitchFamily="34" charset="-122"/>
              </a:rPr>
              <a:t>8.1.3 </a:t>
            </a:r>
            <a:r>
              <a:rPr lang="zh-CN" altLang="en-US" sz="2800" dirty="0">
                <a:solidFill>
                  <a:srgbClr val="336699"/>
                </a:solidFill>
                <a:latin typeface="微软雅黑" pitchFamily="34" charset="-122"/>
                <a:ea typeface="微软雅黑" pitchFamily="34" charset="-122"/>
              </a:rPr>
              <a:t>经济增长的研究视角</a:t>
            </a:r>
            <a:r>
              <a:rPr lang="zh-CN" altLang="en-US" sz="2800" dirty="0">
                <a:solidFill>
                  <a:srgbClr val="006699"/>
                </a:solidFill>
                <a:effectLst>
                  <a:outerShdw blurRad="38100" dist="38100" dir="2700000" algn="tl">
                    <a:srgbClr val="C0C0C0"/>
                  </a:outerShdw>
                </a:effectLst>
                <a:latin typeface="微软雅黑" pitchFamily="34" charset="-122"/>
                <a:ea typeface="微软雅黑" pitchFamily="34" charset="-122"/>
              </a:rPr>
              <a:t> </a:t>
            </a:r>
          </a:p>
        </p:txBody>
      </p:sp>
      <p:sp>
        <p:nvSpPr>
          <p:cNvPr id="501764" name="Rectangle 4"/>
          <p:cNvSpPr>
            <a:spLocks noChangeArrowheads="1"/>
          </p:cNvSpPr>
          <p:nvPr/>
        </p:nvSpPr>
        <p:spPr bwMode="auto">
          <a:xfrm>
            <a:off x="827088" y="1844824"/>
            <a:ext cx="7273925" cy="4105126"/>
          </a:xfrm>
          <a:prstGeom prst="rect">
            <a:avLst/>
          </a:prstGeom>
          <a:noFill/>
          <a:ln w="9525">
            <a:noFill/>
            <a:miter lim="800000"/>
            <a:headEnd/>
            <a:tailEnd/>
          </a:ln>
          <a:effectLst/>
        </p:spPr>
        <p:txBody>
          <a:bodyPr/>
          <a:lstStyle/>
          <a:p>
            <a:pPr marL="273050" indent="-273050" algn="just">
              <a:spcBef>
                <a:spcPct val="450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经济增长模型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特点是运用微观和宏观经济分析的均衡分析法，分析在长期中经济实现稳定、均衡增长所需的条件，把经济增长中生产要素供给、技术进步、储蓄和投资的互动关系模型化</a:t>
            </a:r>
            <a:endParaRPr kumimoji="1" lang="en-US" altLang="zh-CN"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endParaRPr>
          </a:p>
          <a:p>
            <a:pPr marL="273050" indent="-273050" algn="just">
              <a:spcBef>
                <a:spcPts val="1200"/>
              </a:spcBef>
              <a:buClr>
                <a:srgbClr val="FF6600"/>
              </a:buClr>
              <a:buSzPct val="120000"/>
              <a:buFont typeface="Wingdings" pitchFamily="2" charset="2"/>
              <a:buChar char="§"/>
              <a:defRPr/>
            </a:pPr>
            <a:r>
              <a:rPr kumimoji="1" lang="zh-CN" altLang="en-US" sz="2400" dirty="0">
                <a:solidFill>
                  <a:srgbClr val="C00000"/>
                </a:solidFill>
                <a:effectLst>
                  <a:outerShdw blurRad="38100" dist="38100" dir="2700000" algn="tl">
                    <a:srgbClr val="C0C0C0"/>
                  </a:outerShdw>
                </a:effectLst>
                <a:latin typeface="宋体" pitchFamily="2" charset="-122"/>
                <a:cs typeface="Times New Roman" pitchFamily="18" charset="0"/>
              </a:rPr>
              <a:t>经济增长核算 </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特点是以一定的增长理论为基础，根据历史统计资料，具体估算一个国家或地区经济增长的各个源泉对经济增长的贡献，反映各个增长源泉对经济增长所起的作用</a:t>
            </a:r>
          </a:p>
        </p:txBody>
      </p:sp>
    </p:spTree>
    <p:extLst>
      <p:ext uri="{BB962C8B-B14F-4D97-AF65-F5344CB8AC3E}">
        <p14:creationId xmlns:p14="http://schemas.microsoft.com/office/powerpoint/2010/main" val="89718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Effect transition="in" filter="blinds(horizontal)">
                                      <p:cBhvr>
                                        <p:cTn id="7" dur="500"/>
                                        <p:tgtEl>
                                          <p:spTgt spid="50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764">
                                            <p:txEl>
                                              <p:pRg st="0" end="0"/>
                                            </p:txEl>
                                          </p:spTgt>
                                        </p:tgtEl>
                                        <p:attrNameLst>
                                          <p:attrName>style.visibility</p:attrName>
                                        </p:attrNameLst>
                                      </p:cBhvr>
                                      <p:to>
                                        <p:strVal val="visible"/>
                                      </p:to>
                                    </p:set>
                                    <p:animEffect transition="in" filter="wipe(up)">
                                      <p:cBhvr>
                                        <p:cTn id="12" dur="500"/>
                                        <p:tgtEl>
                                          <p:spTgt spid="501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1764">
                                            <p:txEl>
                                              <p:pRg st="1" end="1"/>
                                            </p:txEl>
                                          </p:spTgt>
                                        </p:tgtEl>
                                        <p:attrNameLst>
                                          <p:attrName>style.visibility</p:attrName>
                                        </p:attrNameLst>
                                      </p:cBhvr>
                                      <p:to>
                                        <p:strVal val="visible"/>
                                      </p:to>
                                    </p:set>
                                    <p:animEffect transition="in" filter="wipe(up)">
                                      <p:cBhvr>
                                        <p:cTn id="17" dur="500"/>
                                        <p:tgtEl>
                                          <p:spTgt spid="501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2C4D618A-8980-48F4-BA5E-75A009C2DE3A}" type="slidenum">
              <a:rPr lang="en-GB" altLang="zh-CN" sz="1200" b="0">
                <a:solidFill>
                  <a:schemeClr val="bg1"/>
                </a:solidFill>
              </a:rPr>
              <a:pPr/>
              <a:t>6</a:t>
            </a:fld>
            <a:endParaRPr lang="en-GB" altLang="zh-CN" sz="1200" b="0" dirty="0">
              <a:solidFill>
                <a:schemeClr val="bg1"/>
              </a:solidFill>
            </a:endParaRPr>
          </a:p>
        </p:txBody>
      </p:sp>
      <p:sp>
        <p:nvSpPr>
          <p:cNvPr id="515077" name="Rectangle 5"/>
          <p:cNvSpPr>
            <a:spLocks noChangeArrowheads="1"/>
          </p:cNvSpPr>
          <p:nvPr/>
        </p:nvSpPr>
        <p:spPr bwMode="auto">
          <a:xfrm>
            <a:off x="900113" y="2133600"/>
            <a:ext cx="7307262" cy="3960813"/>
          </a:xfrm>
          <a:prstGeom prst="rect">
            <a:avLst/>
          </a:prstGeom>
          <a:noFill/>
          <a:ln w="9525">
            <a:noFill/>
            <a:miter lim="800000"/>
            <a:headEnd/>
            <a:tailEnd/>
          </a:ln>
          <a:effectLst/>
        </p:spPr>
        <p:txBody>
          <a:bodyPr/>
          <a:lstStyle/>
          <a:p>
            <a:pPr marL="342900" indent="-342900" algn="just">
              <a:spcBef>
                <a:spcPts val="900"/>
              </a:spcBef>
              <a:buClr>
                <a:srgbClr val="FF6600"/>
              </a:buClr>
              <a:buFont typeface="Wingdings" pitchFamily="2" charset="2"/>
              <a:buChar char="§"/>
              <a:defRPr/>
            </a:pP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社会只生产一种产品</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既可以消费，也可以投资</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endPar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储蓄函数为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S=</a:t>
            </a:r>
            <a:r>
              <a:rPr kumimoji="1" lang="en-US" altLang="zh-CN" sz="2400" dirty="0" err="1">
                <a:solidFill>
                  <a:schemeClr val="tx1"/>
                </a:solidFill>
                <a:effectLst>
                  <a:outerShdw blurRad="38100" dist="38100" dir="2700000" algn="tl">
                    <a:srgbClr val="C0C0C0"/>
                  </a:outerShdw>
                </a:effectLst>
                <a:latin typeface="Times New Roman" pitchFamily="18" charset="0"/>
                <a:cs typeface="Times New Roman" pitchFamily="18" charset="0"/>
              </a:rPr>
              <a:t>sY</a:t>
            </a:r>
            <a:r>
              <a:rPr lang="zh-CN" altLang="zh-CN" sz="2400" dirty="0">
                <a:latin typeface="Arial" charset="0"/>
              </a:rPr>
              <a:t>，</a:t>
            </a: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全部储蓄都转化为投资</a:t>
            </a: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a:p>
            <a:pPr marL="342900" indent="-342900" algn="just">
              <a:spcBef>
                <a:spcPts val="900"/>
              </a:spcBef>
              <a:buClr>
                <a:srgbClr val="FF6600"/>
              </a:buClr>
              <a:buFont typeface="Wingdings" pitchFamily="2" charset="2"/>
              <a:buChar char="§"/>
              <a:defRPr/>
            </a:pPr>
            <a:r>
              <a:rPr kumimoji="1" lang="zh-CN" altLang="zh-CN" sz="2400" dirty="0">
                <a:solidFill>
                  <a:schemeClr val="tx1"/>
                </a:solidFill>
                <a:effectLst>
                  <a:outerShdw blurRad="38100" dist="38100" dir="2700000" algn="tl">
                    <a:srgbClr val="C0C0C0"/>
                  </a:outerShdw>
                </a:effectLst>
                <a:latin typeface="宋体" pitchFamily="2" charset="-122"/>
                <a:cs typeface="Times New Roman" pitchFamily="18" charset="0"/>
              </a:rPr>
              <a:t>资本的折旧率为</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δ</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，为外生变量</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生产的规模报酬不变（规模产出弹性</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=1</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劳动力（人口）按不变的比例</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n</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增长，为外生变量</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技术进步率为不变的常数</a:t>
            </a:r>
            <a:r>
              <a:rPr kumimoji="1" lang="en-US" altLang="zh-CN" sz="2400" dirty="0">
                <a:solidFill>
                  <a:schemeClr val="tx1"/>
                </a:solidFill>
                <a:effectLst>
                  <a:outerShdw blurRad="38100" dist="38100" dir="2700000" algn="tl">
                    <a:srgbClr val="C0C0C0"/>
                  </a:outerShdw>
                </a:effectLst>
                <a:latin typeface="Times New Roman" pitchFamily="18" charset="0"/>
                <a:cs typeface="Times New Roman" pitchFamily="18" charset="0"/>
              </a:rPr>
              <a:t>g</a:t>
            </a:r>
            <a:r>
              <a:rPr kumimoji="1" lang="zh-CN" altLang="en-US" sz="2400" dirty="0">
                <a:solidFill>
                  <a:schemeClr val="tx1"/>
                </a:solidFill>
                <a:effectLst>
                  <a:outerShdw blurRad="38100" dist="38100" dir="2700000" algn="tl">
                    <a:srgbClr val="C0C0C0"/>
                  </a:outerShdw>
                </a:effectLst>
                <a:latin typeface="Times New Roman" pitchFamily="18" charset="0"/>
                <a:cs typeface="Times New Roman" pitchFamily="18" charset="0"/>
              </a:rPr>
              <a:t>，为</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外生变量</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p>
          <a:p>
            <a:pPr marL="342900" indent="-342900" algn="just">
              <a:spcBef>
                <a:spcPts val="9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生产中劳动</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资本的比率（技术系数）可变</a:t>
            </a:r>
            <a:endParaRPr kumimoji="1" lang="zh-CN" altLang="en-US" sz="2400" dirty="0">
              <a:solidFill>
                <a:srgbClr val="800000"/>
              </a:solidFill>
              <a:effectLst>
                <a:outerShdw blurRad="38100" dist="38100" dir="2700000" algn="tl">
                  <a:srgbClr val="C0C0C0"/>
                </a:outerShdw>
              </a:effectLst>
              <a:latin typeface="楷体_GB2312" pitchFamily="49" charset="-122"/>
              <a:ea typeface="楷体_GB2312" pitchFamily="49" charset="-122"/>
              <a:cs typeface="Times New Roman" pitchFamily="18" charset="0"/>
            </a:endParaRPr>
          </a:p>
        </p:txBody>
      </p:sp>
      <p:sp>
        <p:nvSpPr>
          <p:cNvPr id="515080" name="Comment 8">
            <a:hlinkClick r:id="rId2" action="ppaction://hlinksldjump"/>
          </p:cNvPr>
          <p:cNvSpPr>
            <a:spLocks noChangeArrowheads="1"/>
          </p:cNvSpPr>
          <p:nvPr/>
        </p:nvSpPr>
        <p:spPr bwMode="auto">
          <a:xfrm>
            <a:off x="609600" y="1071203"/>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.2.1 </a:t>
            </a:r>
            <a:r>
              <a:rPr lang="zh-CN" altLang="en-US" sz="2800" dirty="0">
                <a:solidFill>
                  <a:srgbClr val="336699"/>
                </a:solidFill>
                <a:latin typeface="微软雅黑" pitchFamily="34" charset="-122"/>
                <a:ea typeface="微软雅黑" pitchFamily="34" charset="-122"/>
              </a:rPr>
              <a:t>基本假定</a:t>
            </a:r>
          </a:p>
        </p:txBody>
      </p:sp>
      <p:sp>
        <p:nvSpPr>
          <p:cNvPr id="559106" name="Comment 2">
            <a:hlinkClick r:id="rId3" action="ppaction://hlinksldjump"/>
          </p:cNvPr>
          <p:cNvSpPr>
            <a:spLocks noChangeArrowheads="1"/>
          </p:cNvSpPr>
          <p:nvPr/>
        </p:nvSpPr>
        <p:spPr bwMode="auto">
          <a:xfrm>
            <a:off x="467544" y="332656"/>
            <a:ext cx="3960812" cy="53975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nchorCtr="1"/>
          <a:lstStyle/>
          <a:p>
            <a:pPr eaLnBrk="0" hangingPunct="0">
              <a:lnSpc>
                <a:spcPct val="80000"/>
              </a:lnSpc>
              <a:defRPr/>
            </a:pPr>
            <a:r>
              <a:rPr lang="en-US" altLang="zh-CN" sz="3200" dirty="0">
                <a:solidFill>
                  <a:srgbClr val="336699"/>
                </a:solidFill>
                <a:latin typeface="微软雅黑" pitchFamily="34" charset="-122"/>
                <a:ea typeface="微软雅黑" pitchFamily="34" charset="-122"/>
                <a:cs typeface="Times New Roman" pitchFamily="18" charset="0"/>
              </a:rPr>
              <a:t>8</a:t>
            </a:r>
            <a:r>
              <a:rPr lang="en-US" altLang="zh-CN" sz="3200" dirty="0" smtClean="0">
                <a:solidFill>
                  <a:srgbClr val="336699"/>
                </a:solidFill>
                <a:latin typeface="微软雅黑" pitchFamily="34" charset="-122"/>
                <a:ea typeface="微软雅黑" pitchFamily="34" charset="-122"/>
                <a:cs typeface="Times New Roman" pitchFamily="18" charset="0"/>
              </a:rPr>
              <a:t>.2</a:t>
            </a:r>
            <a:r>
              <a:rPr lang="en-US" altLang="zh-CN" sz="3200" dirty="0" smtClean="0">
                <a:solidFill>
                  <a:srgbClr val="3366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lang="zh-CN" altLang="en-US" sz="3200" dirty="0">
                <a:solidFill>
                  <a:srgbClr val="336699"/>
                </a:solidFill>
                <a:latin typeface="微软雅黑" pitchFamily="34" charset="-122"/>
                <a:ea typeface="微软雅黑" pitchFamily="34" charset="-122"/>
                <a:cs typeface="Times New Roman" pitchFamily="18" charset="0"/>
              </a:rPr>
              <a:t>新古典增长模型</a:t>
            </a:r>
            <a:r>
              <a:rPr lang="zh-CN" altLang="en-US" dirty="0">
                <a:latin typeface="微软雅黑" pitchFamily="34" charset="-122"/>
                <a:ea typeface="微软雅黑" pitchFamily="34" charset="-122"/>
                <a:cs typeface="Times New Roman" pitchFamily="18" charset="0"/>
              </a:rPr>
              <a:t> </a:t>
            </a:r>
          </a:p>
        </p:txBody>
      </p:sp>
    </p:spTree>
    <p:extLst>
      <p:ext uri="{BB962C8B-B14F-4D97-AF65-F5344CB8AC3E}">
        <p14:creationId xmlns:p14="http://schemas.microsoft.com/office/powerpoint/2010/main" val="331104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9106"/>
                                        </p:tgtEl>
                                        <p:attrNameLst>
                                          <p:attrName>style.visibility</p:attrName>
                                        </p:attrNameLst>
                                      </p:cBhvr>
                                      <p:to>
                                        <p:strVal val="visible"/>
                                      </p:to>
                                    </p:set>
                                    <p:animEffect transition="in" filter="blinds(horizontal)">
                                      <p:cBhvr>
                                        <p:cTn id="7" dur="500"/>
                                        <p:tgtEl>
                                          <p:spTgt spid="559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5080"/>
                                        </p:tgtEl>
                                        <p:attrNameLst>
                                          <p:attrName>style.visibility</p:attrName>
                                        </p:attrNameLst>
                                      </p:cBhvr>
                                      <p:to>
                                        <p:strVal val="visible"/>
                                      </p:to>
                                    </p:set>
                                    <p:animEffect transition="in" filter="blinds(horizontal)">
                                      <p:cBhvr>
                                        <p:cTn id="12" dur="500"/>
                                        <p:tgtEl>
                                          <p:spTgt spid="515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5077"/>
                                        </p:tgtEl>
                                        <p:attrNameLst>
                                          <p:attrName>style.visibility</p:attrName>
                                        </p:attrNameLst>
                                      </p:cBhvr>
                                      <p:to>
                                        <p:strVal val="visible"/>
                                      </p:to>
                                    </p:set>
                                    <p:animEffect transition="in" filter="wipe(up)">
                                      <p:cBhvr>
                                        <p:cTn id="17" dur="500"/>
                                        <p:tgtEl>
                                          <p:spTgt spid="515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7" grpId="0" autoUpdateAnimBg="0"/>
      <p:bldP spid="515080" grpId="0"/>
      <p:bldP spid="5591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BFED483-C5B3-4730-BE21-6E0C46568917}" type="slidenum">
              <a:rPr lang="en-GB" altLang="zh-CN" sz="1200" b="0">
                <a:solidFill>
                  <a:schemeClr val="bg1"/>
                </a:solidFill>
              </a:rPr>
              <a:pPr/>
              <a:t>7</a:t>
            </a:fld>
            <a:endParaRPr lang="en-GB" altLang="zh-CN" sz="1200" b="0">
              <a:solidFill>
                <a:schemeClr val="bg1"/>
              </a:solidFill>
            </a:endParaRPr>
          </a:p>
        </p:txBody>
      </p:sp>
      <p:graphicFrame>
        <p:nvGraphicFramePr>
          <p:cNvPr id="23555" name="Object 5"/>
          <p:cNvGraphicFramePr>
            <a:graphicFrameLocks/>
          </p:cNvGraphicFramePr>
          <p:nvPr/>
        </p:nvGraphicFramePr>
        <p:xfrm>
          <a:off x="4278313" y="2139950"/>
          <a:ext cx="1497012" cy="431800"/>
        </p:xfrm>
        <a:graphic>
          <a:graphicData uri="http://schemas.openxmlformats.org/presentationml/2006/ole">
            <mc:AlternateContent xmlns:mc="http://schemas.openxmlformats.org/markup-compatibility/2006">
              <mc:Choice xmlns:v="urn:schemas-microsoft-com:vml" Requires="v">
                <p:oleObj spid="_x0000_s1070" name="Equation" r:id="rId3" imgW="825500" imgH="203200" progId="Equation.DSMT4">
                  <p:embed/>
                </p:oleObj>
              </mc:Choice>
              <mc:Fallback>
                <p:oleObj name="Equation" r:id="rId3" imgW="825500" imgH="203200"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313" y="2139950"/>
                        <a:ext cx="1497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7"/>
          <p:cNvGraphicFramePr>
            <a:graphicFrameLocks noChangeAspect="1"/>
          </p:cNvGraphicFramePr>
          <p:nvPr/>
        </p:nvGraphicFramePr>
        <p:xfrm>
          <a:off x="4197350" y="2724150"/>
          <a:ext cx="2097088" cy="384175"/>
        </p:xfrm>
        <a:graphic>
          <a:graphicData uri="http://schemas.openxmlformats.org/presentationml/2006/ole">
            <mc:AlternateContent xmlns:mc="http://schemas.openxmlformats.org/markup-compatibility/2006">
              <mc:Choice xmlns:v="urn:schemas-microsoft-com:vml" Requires="v">
                <p:oleObj spid="_x0000_s1071" name="Equation" r:id="rId5" imgW="1091726" imgH="203112" progId="Equation.DSMT4">
                  <p:embed/>
                </p:oleObj>
              </mc:Choice>
              <mc:Fallback>
                <p:oleObj name="Equation" r:id="rId5" imgW="1091726"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50" y="2724150"/>
                        <a:ext cx="20970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11"/>
          <p:cNvGraphicFramePr>
            <a:graphicFrameLocks/>
          </p:cNvGraphicFramePr>
          <p:nvPr/>
        </p:nvGraphicFramePr>
        <p:xfrm>
          <a:off x="3652838" y="5157788"/>
          <a:ext cx="1233487" cy="514350"/>
        </p:xfrm>
        <a:graphic>
          <a:graphicData uri="http://schemas.openxmlformats.org/presentationml/2006/ole">
            <mc:AlternateContent xmlns:mc="http://schemas.openxmlformats.org/markup-compatibility/2006">
              <mc:Choice xmlns:v="urn:schemas-microsoft-com:vml" Requires="v">
                <p:oleObj spid="_x0000_s1072" name="Equation" r:id="rId7" imgW="504943" imgH="123744" progId="Equation.DSMT4">
                  <p:embed/>
                </p:oleObj>
              </mc:Choice>
              <mc:Fallback>
                <p:oleObj name="Equation" r:id="rId7" imgW="504943" imgH="123744"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2838" y="5157788"/>
                        <a:ext cx="12334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8093" name="Rectangle 13"/>
          <p:cNvSpPr>
            <a:spLocks noChangeArrowheads="1"/>
          </p:cNvSpPr>
          <p:nvPr/>
        </p:nvSpPr>
        <p:spPr bwMode="auto">
          <a:xfrm>
            <a:off x="684213" y="2068513"/>
            <a:ext cx="2087562"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宋体" pitchFamily="2" charset="-122"/>
              </a:rPr>
              <a:t>　</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生产函数： </a:t>
            </a:r>
            <a:endParaRPr kumimoji="1" lang="zh-CN" altLang="en-US" sz="2400" dirty="0">
              <a:solidFill>
                <a:schemeClr val="tx1"/>
              </a:solidFill>
              <a:effectLst>
                <a:outerShdw blurRad="38100" dist="38100" dir="2700000" algn="tl">
                  <a:srgbClr val="C0C0C0"/>
                </a:outerShdw>
              </a:effectLst>
              <a:latin typeface="宋体" pitchFamily="2" charset="-122"/>
            </a:endParaRPr>
          </a:p>
        </p:txBody>
      </p:sp>
      <p:sp>
        <p:nvSpPr>
          <p:cNvPr id="558094" name="Rectangle 14"/>
          <p:cNvSpPr>
            <a:spLocks noChangeArrowheads="1"/>
          </p:cNvSpPr>
          <p:nvPr/>
        </p:nvSpPr>
        <p:spPr bwMode="auto">
          <a:xfrm>
            <a:off x="755650" y="2651125"/>
            <a:ext cx="2879725"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黑体" pitchFamily="2" charset="-122"/>
                <a:ea typeface="黑体" pitchFamily="2" charset="-122"/>
              </a:rPr>
              <a:t>　</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规模报酬不变下 </a:t>
            </a:r>
            <a:endPar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endParaRPr>
          </a:p>
        </p:txBody>
      </p:sp>
      <p:sp>
        <p:nvSpPr>
          <p:cNvPr id="558095" name="Rectangle 15"/>
          <p:cNvSpPr>
            <a:spLocks noChangeArrowheads="1"/>
          </p:cNvSpPr>
          <p:nvPr/>
        </p:nvSpPr>
        <p:spPr bwMode="auto">
          <a:xfrm>
            <a:off x="755650" y="3294063"/>
            <a:ext cx="2879725"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dirty="0">
                <a:solidFill>
                  <a:schemeClr val="tx1"/>
                </a:solidFill>
                <a:effectLst>
                  <a:outerShdw blurRad="38100" dist="38100" dir="2700000" algn="tl">
                    <a:srgbClr val="C0C0C0"/>
                  </a:outerShdw>
                </a:effectLst>
                <a:latin typeface="楷体" pitchFamily="49" charset="-122"/>
                <a:ea typeface="楷体" pitchFamily="49" charset="-122"/>
                <a:cs typeface="Times New Roman" pitchFamily="18" charset="0"/>
              </a:rPr>
              <a:t>取</a:t>
            </a:r>
            <a:r>
              <a:rPr kumimoji="1" lang="en-US" altLang="zh-CN" sz="2400" dirty="0" smtClean="0">
                <a:solidFill>
                  <a:schemeClr val="tx1"/>
                </a:solidFill>
                <a:effectLst>
                  <a:outerShdw blurRad="38100" dist="38100" dir="2700000" algn="tl">
                    <a:srgbClr val="C0C0C0"/>
                  </a:outerShdw>
                </a:effectLst>
                <a:latin typeface="Times New Roman" pitchFamily="18" charset="0"/>
                <a:ea typeface="楷体_GB2312" pitchFamily="49" charset="-122"/>
              </a:rPr>
              <a:t>λ=1/N</a:t>
            </a:r>
            <a:r>
              <a:rPr kumimoji="1" lang="en-US" altLang="zh-CN" sz="2400" dirty="0" smtClean="0">
                <a:effectLst>
                  <a:outerShdw blurRad="38100" dist="38100" dir="2700000" algn="tl">
                    <a:srgbClr val="C0C0C0"/>
                  </a:outerShdw>
                </a:effectLst>
                <a:latin typeface="Times New Roman" pitchFamily="18" charset="0"/>
                <a:ea typeface="楷体_GB2312" pitchFamily="49" charset="-122"/>
              </a:rPr>
              <a:t> </a:t>
            </a:r>
            <a:endParaRPr kumimoji="1" lang="en-US" altLang="zh-CN" sz="2400" dirty="0">
              <a:effectLst>
                <a:outerShdw blurRad="38100" dist="38100" dir="2700000" algn="tl">
                  <a:srgbClr val="C0C0C0"/>
                </a:outerShdw>
              </a:effectLst>
              <a:latin typeface="Times New Roman" pitchFamily="18" charset="0"/>
              <a:ea typeface="楷体_GB2312" pitchFamily="49" charset="-122"/>
            </a:endParaRPr>
          </a:p>
        </p:txBody>
      </p:sp>
      <p:sp>
        <p:nvSpPr>
          <p:cNvPr id="558098" name="Rectangle 18"/>
          <p:cNvSpPr>
            <a:spLocks noChangeArrowheads="1"/>
          </p:cNvSpPr>
          <p:nvPr/>
        </p:nvSpPr>
        <p:spPr bwMode="auto">
          <a:xfrm>
            <a:off x="1115616" y="1527176"/>
            <a:ext cx="5329237" cy="576262"/>
          </a:xfrm>
          <a:prstGeom prst="rect">
            <a:avLst/>
          </a:prstGeom>
          <a:noFill/>
          <a:ln w="9525">
            <a:noFill/>
            <a:miter lim="800000"/>
            <a:headEnd/>
            <a:tailEnd/>
          </a:ln>
          <a:effectLst/>
        </p:spPr>
        <p:txBody>
          <a:bodyPr anchor="ctr"/>
          <a:lstStyle/>
          <a:p>
            <a:pPr marL="342900" indent="-342900">
              <a:spcBef>
                <a:spcPct val="20000"/>
              </a:spcBef>
              <a:buClr>
                <a:srgbClr val="FF6600"/>
              </a:buClr>
              <a:buFont typeface="Wingdings" pitchFamily="2" charset="2"/>
              <a:buNone/>
              <a:defRPr/>
            </a:pPr>
            <a:r>
              <a:rPr kumimoji="1" lang="zh-CN" altLang="en-US" sz="2400" dirty="0">
                <a:solidFill>
                  <a:srgbClr val="990000"/>
                </a:solidFill>
                <a:effectLst>
                  <a:outerShdw blurRad="38100" dist="38100" dir="2700000" algn="tl">
                    <a:srgbClr val="C0C0C0"/>
                  </a:outerShdw>
                </a:effectLst>
                <a:latin typeface="宋体" pitchFamily="2" charset="-122"/>
                <a:cs typeface="Times New Roman" pitchFamily="18" charset="0"/>
              </a:rPr>
              <a:t>暂不考虑技术进步</a:t>
            </a:r>
            <a:r>
              <a:rPr kumimoji="1" lang="en-US" altLang="zh-CN" sz="2400" dirty="0">
                <a:solidFill>
                  <a:srgbClr val="990000"/>
                </a:solidFill>
                <a:effectLst>
                  <a:outerShdw blurRad="38100" dist="38100" dir="2700000" algn="tl">
                    <a:srgbClr val="C0C0C0"/>
                  </a:outerShdw>
                </a:effectLst>
                <a:latin typeface="宋体" pitchFamily="2" charset="-122"/>
                <a:cs typeface="Times New Roman" pitchFamily="18" charset="0"/>
              </a:rPr>
              <a:t>--</a:t>
            </a:r>
            <a:endParaRPr kumimoji="1" lang="en-US" altLang="zh-CN" sz="2400" dirty="0">
              <a:solidFill>
                <a:srgbClr val="990000"/>
              </a:solidFill>
              <a:effectLst>
                <a:outerShdw blurRad="38100" dist="38100" dir="2700000" algn="tl">
                  <a:srgbClr val="C0C0C0"/>
                </a:outerShdw>
              </a:effectLst>
              <a:latin typeface="宋体" pitchFamily="2" charset="-122"/>
            </a:endParaRPr>
          </a:p>
        </p:txBody>
      </p:sp>
      <p:sp>
        <p:nvSpPr>
          <p:cNvPr id="558099" name="Rectangle 19"/>
          <p:cNvSpPr>
            <a:spLocks noChangeArrowheads="1"/>
          </p:cNvSpPr>
          <p:nvPr/>
        </p:nvSpPr>
        <p:spPr bwMode="auto">
          <a:xfrm>
            <a:off x="755650" y="4086225"/>
            <a:ext cx="7848600" cy="998538"/>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200" dirty="0">
                <a:solidFill>
                  <a:schemeClr val="tx1"/>
                </a:solidFill>
                <a:effectLst>
                  <a:outerShdw blurRad="38100" dist="38100" dir="2700000" algn="tl">
                    <a:srgbClr val="C0C0C0"/>
                  </a:outerShdw>
                </a:effectLst>
                <a:latin typeface="宋体" pitchFamily="2" charset="-122"/>
              </a:rPr>
              <a:t>　</a:t>
            </a:r>
            <a:r>
              <a:rPr kumimoji="1" lang="zh-CN" altLang="en-US" sz="2200" dirty="0">
                <a:solidFill>
                  <a:schemeClr val="tx1"/>
                </a:solidFill>
                <a:effectLst>
                  <a:outerShdw blurRad="38100" dist="38100" dir="2700000" algn="tl">
                    <a:srgbClr val="C0C0C0"/>
                  </a:outerShdw>
                </a:effectLst>
                <a:latin typeface="宋体" pitchFamily="2" charset="-122"/>
                <a:cs typeface="Times New Roman" pitchFamily="18" charset="0"/>
              </a:rPr>
              <a:t>上式表明：人均产量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Y/N</a:t>
            </a:r>
            <a:r>
              <a:rPr kumimoji="1" lang="zh-CN" altLang="en-US" sz="2200" dirty="0">
                <a:solidFill>
                  <a:schemeClr val="tx1"/>
                </a:solidFill>
                <a:effectLst>
                  <a:outerShdw blurRad="38100" dist="38100" dir="2700000" algn="tl">
                    <a:srgbClr val="C0C0C0"/>
                  </a:outerShdw>
                </a:effectLst>
                <a:latin typeface="宋体" pitchFamily="2" charset="-122"/>
              </a:rPr>
              <a:t>取决于人均资本量</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K/N</a:t>
            </a:r>
            <a:r>
              <a:rPr kumimoji="1" lang="zh-CN" altLang="en-US" sz="2200" dirty="0">
                <a:solidFill>
                  <a:schemeClr val="tx1"/>
                </a:solidFill>
                <a:effectLst>
                  <a:outerShdw blurRad="38100" dist="38100" dir="2700000" algn="tl">
                    <a:srgbClr val="C0C0C0"/>
                  </a:outerShdw>
                </a:effectLst>
                <a:latin typeface="宋体" pitchFamily="2" charset="-122"/>
              </a:rPr>
              <a:t>。</a:t>
            </a:r>
            <a:endParaRPr kumimoji="1" lang="en-US" altLang="zh-CN" sz="2200" dirty="0">
              <a:solidFill>
                <a:schemeClr val="tx1"/>
              </a:solidFill>
              <a:effectLst>
                <a:outerShdw blurRad="38100" dist="38100" dir="2700000" algn="tl">
                  <a:srgbClr val="C0C0C0"/>
                </a:outerShdw>
              </a:effectLst>
              <a:latin typeface="宋体" pitchFamily="2" charset="-122"/>
            </a:endParaRPr>
          </a:p>
          <a:p>
            <a:pPr algn="just">
              <a:spcBef>
                <a:spcPts val="1200"/>
              </a:spcBef>
              <a:buClr>
                <a:srgbClr val="FF6600"/>
              </a:buClr>
              <a:buFont typeface="Wingdings" pitchFamily="2" charset="2"/>
              <a:buNone/>
              <a:defRPr/>
            </a:pPr>
            <a:r>
              <a:rPr kumimoji="1" lang="zh-CN" altLang="en-US" sz="2200" dirty="0">
                <a:solidFill>
                  <a:schemeClr val="tx1"/>
                </a:solidFill>
                <a:effectLst>
                  <a:outerShdw blurRad="38100" dist="38100" dir="2700000" algn="tl">
                    <a:srgbClr val="C0C0C0"/>
                  </a:outerShdw>
                </a:effectLst>
                <a:latin typeface="宋体" pitchFamily="2" charset="-122"/>
              </a:rPr>
              <a:t>  记 </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y=Y/N</a:t>
            </a:r>
            <a:r>
              <a:rPr kumimoji="1" lang="zh-CN" altLang="en-US" sz="2200" dirty="0">
                <a:solidFill>
                  <a:schemeClr val="tx1"/>
                </a:solidFill>
                <a:effectLst>
                  <a:outerShdw blurRad="38100" dist="38100" dir="2700000" algn="tl">
                    <a:srgbClr val="C0C0C0"/>
                  </a:outerShdw>
                </a:effectLst>
                <a:latin typeface="宋体" pitchFamily="2" charset="-122"/>
              </a:rPr>
              <a:t>，</a:t>
            </a:r>
            <a:r>
              <a:rPr kumimoji="1" lang="en-US" altLang="zh-CN" sz="2200" dirty="0">
                <a:solidFill>
                  <a:schemeClr val="tx1"/>
                </a:solidFill>
                <a:effectLst>
                  <a:outerShdw blurRad="38100" dist="38100" dir="2700000" algn="tl">
                    <a:srgbClr val="C0C0C0"/>
                  </a:outerShdw>
                </a:effectLst>
                <a:latin typeface="Times New Roman" pitchFamily="18" charset="0"/>
                <a:cs typeface="Times New Roman" pitchFamily="18" charset="0"/>
              </a:rPr>
              <a:t>k=K/N</a:t>
            </a:r>
            <a:r>
              <a:rPr kumimoji="1" lang="zh-CN" altLang="en-US" sz="2200" dirty="0">
                <a:solidFill>
                  <a:schemeClr val="tx1"/>
                </a:solidFill>
                <a:effectLst>
                  <a:outerShdw blurRad="38100" dist="38100" dir="2700000" algn="tl">
                    <a:srgbClr val="C0C0C0"/>
                  </a:outerShdw>
                </a:effectLst>
                <a:latin typeface="Times New Roman" pitchFamily="18" charset="0"/>
                <a:cs typeface="Times New Roman" pitchFamily="18" charset="0"/>
              </a:rPr>
              <a:t>，</a:t>
            </a:r>
            <a:r>
              <a:rPr kumimoji="1" lang="zh-CN" altLang="en-US" sz="2200" dirty="0">
                <a:solidFill>
                  <a:schemeClr val="tx1"/>
                </a:solidFill>
                <a:effectLst>
                  <a:outerShdw blurRad="38100" dist="38100" dir="2700000" algn="tl">
                    <a:srgbClr val="C0C0C0"/>
                  </a:outerShdw>
                </a:effectLst>
                <a:latin typeface="宋体" pitchFamily="2" charset="-122"/>
              </a:rPr>
              <a:t>则生产函数的人均形式（密集形式）： </a:t>
            </a:r>
          </a:p>
        </p:txBody>
      </p:sp>
      <p:graphicFrame>
        <p:nvGraphicFramePr>
          <p:cNvPr id="23563" name="Object 20"/>
          <p:cNvGraphicFramePr>
            <a:graphicFrameLocks noChangeAspect="1"/>
          </p:cNvGraphicFramePr>
          <p:nvPr/>
        </p:nvGraphicFramePr>
        <p:xfrm>
          <a:off x="4260850" y="3222625"/>
          <a:ext cx="1522413" cy="719138"/>
        </p:xfrm>
        <a:graphic>
          <a:graphicData uri="http://schemas.openxmlformats.org/presentationml/2006/ole">
            <mc:AlternateContent xmlns:mc="http://schemas.openxmlformats.org/markup-compatibility/2006">
              <mc:Choice xmlns:v="urn:schemas-microsoft-com:vml" Requires="v">
                <p:oleObj spid="_x0000_s1073" name="Equation" r:id="rId9" imgW="825500" imgH="393700" progId="Equation.DSMT4">
                  <p:embed/>
                </p:oleObj>
              </mc:Choice>
              <mc:Fallback>
                <p:oleObj name="Equation" r:id="rId9" imgW="825500" imgH="393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0850" y="3222625"/>
                        <a:ext cx="15224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Comment 23">
            <a:hlinkClick r:id="rId11" action="ppaction://hlinksldjump"/>
          </p:cNvPr>
          <p:cNvSpPr>
            <a:spLocks noChangeArrowheads="1"/>
          </p:cNvSpPr>
          <p:nvPr/>
        </p:nvSpPr>
        <p:spPr bwMode="auto">
          <a:xfrm>
            <a:off x="611188" y="692150"/>
            <a:ext cx="4608512" cy="431800"/>
          </a:xfrm>
          <a:prstGeom prst="rect">
            <a:avLst/>
          </a:prstGeom>
          <a:noFill/>
          <a:ln w="9525">
            <a:noFill/>
            <a:miter lim="800000"/>
            <a:headEnd type="none" w="sm" len="sm"/>
            <a:tailEnd type="none" w="sm" len="sm"/>
          </a:ln>
          <a:effectLst>
            <a:outerShdw dist="17961" dir="2700000" algn="ctr" rotWithShape="0">
              <a:srgbClr val="B2B2B2"/>
            </a:outerShdw>
          </a:effectLst>
        </p:spPr>
        <p:txBody>
          <a:bodyPr anchor="ctr"/>
          <a:lstStyle/>
          <a:p>
            <a:pPr eaLnBrk="0" hangingPunct="0">
              <a:lnSpc>
                <a:spcPct val="90000"/>
              </a:lnSpc>
              <a:defRPr/>
            </a:pPr>
            <a:r>
              <a:rPr lang="en-US" altLang="zh-CN" sz="2800" dirty="0">
                <a:solidFill>
                  <a:srgbClr val="336699"/>
                </a:solidFill>
                <a:latin typeface="微软雅黑" pitchFamily="34" charset="-122"/>
                <a:ea typeface="微软雅黑" pitchFamily="34" charset="-122"/>
              </a:rPr>
              <a:t>8</a:t>
            </a:r>
            <a:r>
              <a:rPr lang="en-US" altLang="zh-CN" sz="2800" dirty="0" smtClean="0">
                <a:solidFill>
                  <a:srgbClr val="336699"/>
                </a:solidFill>
                <a:latin typeface="微软雅黑" pitchFamily="34" charset="-122"/>
                <a:ea typeface="微软雅黑" pitchFamily="34" charset="-122"/>
              </a:rPr>
              <a:t>.2.2 </a:t>
            </a:r>
            <a:r>
              <a:rPr lang="zh-CN" altLang="en-US" sz="2800" dirty="0">
                <a:solidFill>
                  <a:srgbClr val="336699"/>
                </a:solidFill>
                <a:latin typeface="微软雅黑" pitchFamily="34" charset="-122"/>
                <a:ea typeface="微软雅黑" pitchFamily="34" charset="-122"/>
              </a:rPr>
              <a:t>基本方程</a:t>
            </a:r>
          </a:p>
        </p:txBody>
      </p:sp>
    </p:spTree>
    <p:extLst>
      <p:ext uri="{BB962C8B-B14F-4D97-AF65-F5344CB8AC3E}">
        <p14:creationId xmlns:p14="http://schemas.microsoft.com/office/powerpoint/2010/main" val="286782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blinds(horizontal)">
                                      <p:cBhvr>
                                        <p:cTn id="7" dur="500"/>
                                        <p:tgtEl>
                                          <p:spTgt spid="23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98"/>
                                        </p:tgtEl>
                                        <p:attrNameLst>
                                          <p:attrName>style.visibility</p:attrName>
                                        </p:attrNameLst>
                                      </p:cBhvr>
                                      <p:to>
                                        <p:strVal val="visible"/>
                                      </p:to>
                                    </p:set>
                                    <p:animEffect transition="in" filter="blinds(horizontal)">
                                      <p:cBhvr>
                                        <p:cTn id="12" dur="500"/>
                                        <p:tgtEl>
                                          <p:spTgt spid="558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blinds(horizontal)">
                                      <p:cBhvr>
                                        <p:cTn id="17" dur="500"/>
                                        <p:tgtEl>
                                          <p:spTgt spid="2355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8093"/>
                                        </p:tgtEl>
                                        <p:attrNameLst>
                                          <p:attrName>style.visibility</p:attrName>
                                        </p:attrNameLst>
                                      </p:cBhvr>
                                      <p:to>
                                        <p:strVal val="visible"/>
                                      </p:to>
                                    </p:set>
                                    <p:animEffect transition="in" filter="blinds(horizontal)">
                                      <p:cBhvr>
                                        <p:cTn id="20" dur="500"/>
                                        <p:tgtEl>
                                          <p:spTgt spid="5580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3556"/>
                                        </p:tgtEl>
                                        <p:attrNameLst>
                                          <p:attrName>style.visibility</p:attrName>
                                        </p:attrNameLst>
                                      </p:cBhvr>
                                      <p:to>
                                        <p:strVal val="visible"/>
                                      </p:to>
                                    </p:set>
                                    <p:animEffect transition="in" filter="blinds(horizontal)">
                                      <p:cBhvr>
                                        <p:cTn id="25" dur="500"/>
                                        <p:tgtEl>
                                          <p:spTgt spid="2355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8094"/>
                                        </p:tgtEl>
                                        <p:attrNameLst>
                                          <p:attrName>style.visibility</p:attrName>
                                        </p:attrNameLst>
                                      </p:cBhvr>
                                      <p:to>
                                        <p:strVal val="visible"/>
                                      </p:to>
                                    </p:set>
                                    <p:animEffect transition="in" filter="blinds(horizontal)">
                                      <p:cBhvr>
                                        <p:cTn id="28" dur="500"/>
                                        <p:tgtEl>
                                          <p:spTgt spid="5580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58095"/>
                                        </p:tgtEl>
                                        <p:attrNameLst>
                                          <p:attrName>style.visibility</p:attrName>
                                        </p:attrNameLst>
                                      </p:cBhvr>
                                      <p:to>
                                        <p:strVal val="visible"/>
                                      </p:to>
                                    </p:set>
                                    <p:animEffect transition="in" filter="blinds(horizontal)">
                                      <p:cBhvr>
                                        <p:cTn id="33" dur="500"/>
                                        <p:tgtEl>
                                          <p:spTgt spid="558095"/>
                                        </p:tgtEl>
                                      </p:cBhvr>
                                    </p:animEffect>
                                  </p:childTnLst>
                                </p:cTn>
                              </p:par>
                              <p:par>
                                <p:cTn id="34" presetID="3" presetClass="entr" presetSubtype="10" fill="hold" nodeType="withEffect">
                                  <p:stCondLst>
                                    <p:cond delay="0"/>
                                  </p:stCondLst>
                                  <p:childTnLst>
                                    <p:set>
                                      <p:cBhvr>
                                        <p:cTn id="35" dur="1" fill="hold">
                                          <p:stCondLst>
                                            <p:cond delay="0"/>
                                          </p:stCondLst>
                                        </p:cTn>
                                        <p:tgtEl>
                                          <p:spTgt spid="23563"/>
                                        </p:tgtEl>
                                        <p:attrNameLst>
                                          <p:attrName>style.visibility</p:attrName>
                                        </p:attrNameLst>
                                      </p:cBhvr>
                                      <p:to>
                                        <p:strVal val="visible"/>
                                      </p:to>
                                    </p:set>
                                    <p:animEffect transition="in" filter="blinds(horizontal)">
                                      <p:cBhvr>
                                        <p:cTn id="36" dur="500"/>
                                        <p:tgtEl>
                                          <p:spTgt spid="235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58099">
                                            <p:txEl>
                                              <p:pRg st="0" end="0"/>
                                            </p:txEl>
                                          </p:spTgt>
                                        </p:tgtEl>
                                        <p:attrNameLst>
                                          <p:attrName>style.visibility</p:attrName>
                                        </p:attrNameLst>
                                      </p:cBhvr>
                                      <p:to>
                                        <p:strVal val="visible"/>
                                      </p:to>
                                    </p:set>
                                    <p:animEffect transition="in" filter="blinds(horizontal)">
                                      <p:cBhvr>
                                        <p:cTn id="41" dur="500"/>
                                        <p:tgtEl>
                                          <p:spTgt spid="558099">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58099">
                                            <p:txEl>
                                              <p:pRg st="1" end="1"/>
                                            </p:txEl>
                                          </p:spTgt>
                                        </p:tgtEl>
                                        <p:attrNameLst>
                                          <p:attrName>style.visibility</p:attrName>
                                        </p:attrNameLst>
                                      </p:cBhvr>
                                      <p:to>
                                        <p:strVal val="visible"/>
                                      </p:to>
                                    </p:set>
                                    <p:animEffect transition="in" filter="blinds(horizontal)">
                                      <p:cBhvr>
                                        <p:cTn id="46" dur="500"/>
                                        <p:tgtEl>
                                          <p:spTgt spid="558099">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3557"/>
                                        </p:tgtEl>
                                        <p:attrNameLst>
                                          <p:attrName>style.visibility</p:attrName>
                                        </p:attrNameLst>
                                      </p:cBhvr>
                                      <p:to>
                                        <p:strVal val="visible"/>
                                      </p:to>
                                    </p:set>
                                    <p:animEffect transition="in" filter="blinds(horizontal)">
                                      <p:cBhvr>
                                        <p:cTn id="51"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3" grpId="0"/>
      <p:bldP spid="558094" grpId="0"/>
      <p:bldP spid="558095" grpId="0"/>
      <p:bldP spid="558098" grpId="0"/>
      <p:bldP spid="558099" grpId="0" build="p"/>
      <p:bldP spid="235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5578084A-5D7B-4494-8335-01505587485E}" type="slidenum">
              <a:rPr lang="en-GB" altLang="zh-CN" sz="1200" b="0">
                <a:solidFill>
                  <a:schemeClr val="bg1"/>
                </a:solidFill>
              </a:rPr>
              <a:pPr/>
              <a:t>8</a:t>
            </a:fld>
            <a:endParaRPr lang="en-GB" altLang="zh-CN" sz="1200" b="0">
              <a:solidFill>
                <a:schemeClr val="bg1"/>
              </a:solidFill>
            </a:endParaRPr>
          </a:p>
        </p:txBody>
      </p:sp>
      <p:sp>
        <p:nvSpPr>
          <p:cNvPr id="561182" name="Rectangle 30"/>
          <p:cNvSpPr>
            <a:spLocks noChangeArrowheads="1"/>
          </p:cNvSpPr>
          <p:nvPr/>
        </p:nvSpPr>
        <p:spPr bwMode="auto">
          <a:xfrm>
            <a:off x="2627313" y="5084763"/>
            <a:ext cx="4032250" cy="381000"/>
          </a:xfrm>
          <a:prstGeom prst="rect">
            <a:avLst/>
          </a:prstGeom>
          <a:noFill/>
          <a:ln w="9525">
            <a:noFill/>
            <a:miter lim="800000"/>
            <a:headEnd/>
            <a:tailEnd/>
          </a:ln>
          <a:effectLst/>
        </p:spPr>
        <p:txBody>
          <a:bodyPr/>
          <a:lstStyle/>
          <a:p>
            <a:pPr marL="342900" indent="-342900" algn="ctr">
              <a:spcBef>
                <a:spcPct val="20000"/>
              </a:spcBef>
              <a:buClr>
                <a:srgbClr val="FF6600"/>
              </a:buClr>
              <a:buFont typeface="Wingdings" pitchFamily="2" charset="2"/>
              <a:buNone/>
              <a:defRPr/>
            </a:pPr>
            <a:r>
              <a:rPr kumimoji="1" lang="zh-CN" altLang="en-US" sz="2000">
                <a:solidFill>
                  <a:schemeClr val="tx1"/>
                </a:solidFill>
                <a:effectLst>
                  <a:outerShdw blurRad="38100" dist="38100" dir="2700000" algn="tl">
                    <a:srgbClr val="C0C0C0"/>
                  </a:outerShdw>
                </a:effectLst>
                <a:latin typeface="黑体" pitchFamily="2" charset="-122"/>
                <a:ea typeface="黑体" pitchFamily="2" charset="-122"/>
              </a:rPr>
              <a:t>人均生产函数曲线</a:t>
            </a:r>
            <a:endParaRPr kumimoji="1" lang="zh-CN" altLang="en-US" sz="2000">
              <a:solidFill>
                <a:schemeClr val="tx1"/>
              </a:solidFill>
              <a:effectLst>
                <a:outerShdw blurRad="38100" dist="38100" dir="2700000" algn="tl">
                  <a:srgbClr val="C0C0C0"/>
                </a:outerShdw>
              </a:effectLst>
              <a:latin typeface="黑体" pitchFamily="2" charset="-122"/>
              <a:ea typeface="黑体" pitchFamily="2" charset="-122"/>
              <a:cs typeface="Times New Roman" pitchFamily="18" charset="0"/>
            </a:endParaRPr>
          </a:p>
        </p:txBody>
      </p:sp>
      <p:grpSp>
        <p:nvGrpSpPr>
          <p:cNvPr id="31748" name="Group 40"/>
          <p:cNvGrpSpPr>
            <a:grpSpLocks/>
          </p:cNvGrpSpPr>
          <p:nvPr/>
        </p:nvGrpSpPr>
        <p:grpSpPr bwMode="auto">
          <a:xfrm>
            <a:off x="2195513" y="1196975"/>
            <a:ext cx="5327650" cy="3779838"/>
            <a:chOff x="1565" y="890"/>
            <a:chExt cx="3356" cy="2381"/>
          </a:xfrm>
        </p:grpSpPr>
        <p:sp>
          <p:nvSpPr>
            <p:cNvPr id="31749" name="AutoShape 32"/>
            <p:cNvSpPr>
              <a:spLocks noChangeAspect="1" noChangeArrowheads="1"/>
            </p:cNvSpPr>
            <p:nvPr/>
          </p:nvSpPr>
          <p:spPr bwMode="auto">
            <a:xfrm>
              <a:off x="1565" y="890"/>
              <a:ext cx="3356"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1750" name="Line 33"/>
            <p:cNvSpPr>
              <a:spLocks noChangeShapeType="1"/>
            </p:cNvSpPr>
            <p:nvPr/>
          </p:nvSpPr>
          <p:spPr bwMode="auto">
            <a:xfrm>
              <a:off x="1730" y="3147"/>
              <a:ext cx="2961" cy="0"/>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1" name="Line 34"/>
            <p:cNvSpPr>
              <a:spLocks noChangeShapeType="1"/>
            </p:cNvSpPr>
            <p:nvPr/>
          </p:nvSpPr>
          <p:spPr bwMode="auto">
            <a:xfrm flipV="1">
              <a:off x="1730" y="949"/>
              <a:ext cx="0" cy="2198"/>
            </a:xfrm>
            <a:prstGeom prst="line">
              <a:avLst/>
            </a:prstGeom>
            <a:noFill/>
            <a:ln w="38100">
              <a:solidFill>
                <a:srgbClr val="0066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2" name="Arc 35"/>
            <p:cNvSpPr>
              <a:spLocks/>
            </p:cNvSpPr>
            <p:nvPr/>
          </p:nvSpPr>
          <p:spPr bwMode="auto">
            <a:xfrm flipH="1">
              <a:off x="1730" y="1438"/>
              <a:ext cx="2385" cy="17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3" name="Text Box 36"/>
            <p:cNvSpPr txBox="1">
              <a:spLocks noChangeArrowheads="1"/>
            </p:cNvSpPr>
            <p:nvPr/>
          </p:nvSpPr>
          <p:spPr bwMode="auto">
            <a:xfrm>
              <a:off x="4198" y="1315"/>
              <a:ext cx="502"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y=f(k)</a:t>
              </a:r>
              <a:endParaRPr lang="en-US" altLang="zh-CN" sz="2000">
                <a:solidFill>
                  <a:srgbClr val="006699"/>
                </a:solidFill>
              </a:endParaRPr>
            </a:p>
          </p:txBody>
        </p:sp>
        <p:sp>
          <p:nvSpPr>
            <p:cNvPr id="31754" name="Text Box 37"/>
            <p:cNvSpPr txBox="1">
              <a:spLocks noChangeArrowheads="1"/>
            </p:cNvSpPr>
            <p:nvPr/>
          </p:nvSpPr>
          <p:spPr bwMode="auto">
            <a:xfrm>
              <a:off x="4774" y="3026"/>
              <a:ext cx="14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k</a:t>
              </a:r>
              <a:endParaRPr lang="en-US" altLang="zh-CN" sz="2000">
                <a:solidFill>
                  <a:srgbClr val="006699"/>
                </a:solidFill>
              </a:endParaRPr>
            </a:p>
          </p:txBody>
        </p:sp>
        <p:sp>
          <p:nvSpPr>
            <p:cNvPr id="31755" name="Text Box 38"/>
            <p:cNvSpPr txBox="1">
              <a:spLocks noChangeArrowheads="1"/>
            </p:cNvSpPr>
            <p:nvPr/>
          </p:nvSpPr>
          <p:spPr bwMode="auto">
            <a:xfrm>
              <a:off x="1565" y="890"/>
              <a:ext cx="14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y</a:t>
              </a:r>
              <a:endParaRPr lang="en-US" altLang="zh-CN" sz="2000">
                <a:solidFill>
                  <a:srgbClr val="006699"/>
                </a:solidFill>
              </a:endParaRPr>
            </a:p>
          </p:txBody>
        </p:sp>
        <p:sp>
          <p:nvSpPr>
            <p:cNvPr id="31756" name="Text Box 39"/>
            <p:cNvSpPr txBox="1">
              <a:spLocks noChangeArrowheads="1"/>
            </p:cNvSpPr>
            <p:nvPr/>
          </p:nvSpPr>
          <p:spPr bwMode="auto">
            <a:xfrm>
              <a:off x="1565" y="3026"/>
              <a:ext cx="147"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algn="just"/>
              <a:r>
                <a:rPr lang="en-US" altLang="zh-CN" sz="2000">
                  <a:solidFill>
                    <a:srgbClr val="006699"/>
                  </a:solidFill>
                  <a:latin typeface="Times New Roman" panose="02020603050405020304" pitchFamily="18" charset="0"/>
                </a:rPr>
                <a:t>O</a:t>
              </a:r>
              <a:endParaRPr lang="en-US" altLang="zh-CN" sz="2000">
                <a:solidFill>
                  <a:srgbClr val="006699"/>
                </a:solidFill>
              </a:endParaRPr>
            </a:p>
          </p:txBody>
        </p:sp>
      </p:grpSp>
    </p:spTree>
    <p:extLst>
      <p:ext uri="{BB962C8B-B14F-4D97-AF65-F5344CB8AC3E}">
        <p14:creationId xmlns:p14="http://schemas.microsoft.com/office/powerpoint/2010/main" val="2152657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7C53EE34-06C5-43F8-9F16-082F0086E0A8}" type="slidenum">
              <a:rPr lang="en-GB" altLang="zh-CN" sz="1200" b="0">
                <a:solidFill>
                  <a:schemeClr val="bg1"/>
                </a:solidFill>
              </a:rPr>
              <a:pPr/>
              <a:t>9</a:t>
            </a:fld>
            <a:endParaRPr lang="en-GB" altLang="zh-CN" sz="1200" b="0">
              <a:solidFill>
                <a:schemeClr val="bg1"/>
              </a:solidFill>
            </a:endParaRPr>
          </a:p>
        </p:txBody>
      </p:sp>
      <p:sp>
        <p:nvSpPr>
          <p:cNvPr id="15" name="Rectangle 10"/>
          <p:cNvSpPr>
            <a:spLocks noChangeArrowheads="1"/>
          </p:cNvSpPr>
          <p:nvPr/>
        </p:nvSpPr>
        <p:spPr bwMode="auto">
          <a:xfrm>
            <a:off x="982663" y="985838"/>
            <a:ext cx="5534025"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根据假设，折旧率</a:t>
            </a:r>
            <a:r>
              <a:rPr kumimoji="1" lang="en-US" altLang="zh-CN" sz="2400" dirty="0">
                <a:solidFill>
                  <a:schemeClr val="tx1"/>
                </a:solidFill>
                <a:effectLst>
                  <a:outerShdw blurRad="38100" dist="38100" dir="2700000" algn="tl">
                    <a:srgbClr val="C0C0C0"/>
                  </a:outerShdw>
                </a:effectLst>
                <a:latin typeface="宋体" pitchFamily="2" charset="-122"/>
                <a:cs typeface="Times New Roman" pitchFamily="18" charset="0"/>
              </a:rPr>
              <a:t>= </a:t>
            </a:r>
            <a:r>
              <a:rPr lang="en-US" altLang="zh-CN" sz="2400" dirty="0">
                <a:solidFill>
                  <a:schemeClr val="tx1"/>
                </a:solidFill>
                <a:latin typeface="Times New Roman" pitchFamily="18" charset="0"/>
              </a:rPr>
              <a:t>δ</a:t>
            </a:r>
            <a:r>
              <a:rPr lang="zh-CN" altLang="en-US" sz="2400" dirty="0">
                <a:solidFill>
                  <a:schemeClr val="tx1"/>
                </a:solidFill>
                <a:latin typeface="Times New Roman" pitchFamily="18" charset="0"/>
              </a:rPr>
              <a:t>，</a:t>
            </a: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储蓄</a:t>
            </a:r>
            <a:r>
              <a:rPr kumimoji="1" lang="en-US" altLang="zh-CN" sz="2400" b="0" dirty="0" err="1">
                <a:solidFill>
                  <a:schemeClr val="tx1"/>
                </a:solidFill>
                <a:latin typeface="Times New Roman" pitchFamily="18" charset="0"/>
                <a:ea typeface="黑体" pitchFamily="49" charset="-122"/>
              </a:rPr>
              <a:t>S﹦sY</a:t>
            </a:r>
            <a:r>
              <a:rPr kumimoji="1" lang="en-US" altLang="zh-CN" sz="2400" dirty="0">
                <a:latin typeface="Times New Roman" pitchFamily="18" charset="0"/>
              </a:rPr>
              <a:t> </a:t>
            </a:r>
          </a:p>
          <a:p>
            <a:pPr marL="342900" indent="-342900" algn="just">
              <a:spcBef>
                <a:spcPct val="20000"/>
              </a:spcBef>
              <a:buClr>
                <a:srgbClr val="FF6600"/>
              </a:buClr>
              <a:buFont typeface="Wingdings" pitchFamily="2" charset="2"/>
              <a:buChar char="§"/>
              <a:defRPr/>
            </a:pPr>
            <a:endPar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endParaRPr>
          </a:p>
        </p:txBody>
      </p:sp>
      <p:sp>
        <p:nvSpPr>
          <p:cNvPr id="19" name="Rectangle 19"/>
          <p:cNvSpPr>
            <a:spLocks noChangeArrowheads="1"/>
          </p:cNvSpPr>
          <p:nvPr/>
        </p:nvSpPr>
        <p:spPr bwMode="auto">
          <a:xfrm>
            <a:off x="982663" y="2455863"/>
            <a:ext cx="2922587"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人均资本变化量</a:t>
            </a:r>
            <a:endParaRPr kumimoji="1" lang="zh-CN" altLang="en-US" dirty="0">
              <a:latin typeface="Arial" charset="0"/>
            </a:endParaRPr>
          </a:p>
        </p:txBody>
      </p:sp>
      <p:sp>
        <p:nvSpPr>
          <p:cNvPr id="21" name="Rectangle 21"/>
          <p:cNvSpPr>
            <a:spLocks noChangeArrowheads="1"/>
          </p:cNvSpPr>
          <p:nvPr/>
        </p:nvSpPr>
        <p:spPr bwMode="auto">
          <a:xfrm>
            <a:off x="982663" y="4573588"/>
            <a:ext cx="3167062" cy="576262"/>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基本方程</a:t>
            </a:r>
            <a:r>
              <a:rPr kumimoji="1" lang="zh-CN" altLang="en-US" dirty="0">
                <a:latin typeface="Arial" charset="0"/>
              </a:rPr>
              <a:t> </a:t>
            </a:r>
          </a:p>
        </p:txBody>
      </p:sp>
      <p:sp>
        <p:nvSpPr>
          <p:cNvPr id="25" name="Rectangle 31"/>
          <p:cNvSpPr>
            <a:spLocks noChangeArrowheads="1"/>
          </p:cNvSpPr>
          <p:nvPr/>
        </p:nvSpPr>
        <p:spPr bwMode="auto">
          <a:xfrm>
            <a:off x="2566988" y="5149850"/>
            <a:ext cx="6037262" cy="10080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None/>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人均资本变化</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人均储蓄（投资）</a:t>
            </a:r>
            <a:r>
              <a:rPr kumimoji="1" lang="en-US" altLang="en-US" sz="2400" dirty="0">
                <a:solidFill>
                  <a:srgbClr val="990000"/>
                </a:solidFill>
                <a:effectLst>
                  <a:outerShdw blurRad="38100" dist="38100" dir="2700000" algn="tl">
                    <a:srgbClr val="C0C0C0"/>
                  </a:outerShdw>
                </a:effectLst>
                <a:latin typeface="楷体" pitchFamily="49" charset="-122"/>
                <a:ea typeface="楷体" pitchFamily="49" charset="-122"/>
                <a:cs typeface="楷体_GB2312"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cs typeface="楷体_GB2312" pitchFamily="49" charset="-122"/>
              </a:rPr>
              <a:t>持平投资</a:t>
            </a:r>
            <a:endPar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cs typeface="楷体_GB2312" pitchFamily="49" charset="-122"/>
            </a:endParaRPr>
          </a:p>
          <a:p>
            <a:pPr marL="342900" indent="-342900" algn="just">
              <a:spcBef>
                <a:spcPct val="20000"/>
              </a:spcBef>
              <a:buClr>
                <a:srgbClr val="FF6600"/>
              </a:buClr>
              <a:buFont typeface="Wingdings" pitchFamily="2" charset="2"/>
              <a:buNone/>
              <a:defRPr/>
            </a:pP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    资本深化</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人均储蓄（投资）</a:t>
            </a:r>
            <a:r>
              <a:rPr kumimoji="1" lang="en-US" altLang="zh-CN" sz="2400" dirty="0">
                <a:solidFill>
                  <a:srgbClr val="990000"/>
                </a:solidFill>
                <a:effectLst>
                  <a:outerShdw blurRad="38100" dist="38100" dir="2700000" algn="tl">
                    <a:srgbClr val="C0C0C0"/>
                  </a:outerShdw>
                </a:effectLst>
                <a:latin typeface="楷体" pitchFamily="49" charset="-122"/>
                <a:ea typeface="楷体" pitchFamily="49" charset="-122"/>
              </a:rPr>
              <a:t>-</a:t>
            </a:r>
            <a:r>
              <a:rPr kumimoji="1" lang="zh-CN" altLang="en-US" sz="2400" dirty="0">
                <a:solidFill>
                  <a:srgbClr val="990000"/>
                </a:solidFill>
                <a:effectLst>
                  <a:outerShdw blurRad="38100" dist="38100" dir="2700000" algn="tl">
                    <a:srgbClr val="C0C0C0"/>
                  </a:outerShdw>
                </a:effectLst>
                <a:latin typeface="楷体" pitchFamily="49" charset="-122"/>
                <a:ea typeface="楷体" pitchFamily="49" charset="-122"/>
              </a:rPr>
              <a:t>资本广化</a:t>
            </a:r>
          </a:p>
        </p:txBody>
      </p:sp>
      <p:sp>
        <p:nvSpPr>
          <p:cNvPr id="27" name="AutoShape 35"/>
          <p:cNvSpPr>
            <a:spLocks noChangeArrowheads="1"/>
          </p:cNvSpPr>
          <p:nvPr/>
        </p:nvSpPr>
        <p:spPr bwMode="auto">
          <a:xfrm>
            <a:off x="8388350" y="3571875"/>
            <a:ext cx="288925" cy="1116013"/>
          </a:xfrm>
          <a:prstGeom prst="curvedLeftArrow">
            <a:avLst>
              <a:gd name="adj1" fmla="val 54846"/>
              <a:gd name="adj2" fmla="val 109674"/>
              <a:gd name="adj3" fmla="val 33333"/>
            </a:avLst>
          </a:prstGeom>
          <a:gradFill rotWithShape="0">
            <a:gsLst>
              <a:gs pos="0">
                <a:schemeClr val="accent1"/>
              </a:gs>
              <a:gs pos="100000">
                <a:schemeClr val="bg1"/>
              </a:gs>
            </a:gsLst>
            <a:lin ang="5400000" scaled="1"/>
          </a:gradFill>
          <a:ln w="9525">
            <a:solidFill>
              <a:schemeClr val="tx1"/>
            </a:solidFill>
            <a:miter lim="800000"/>
            <a:headEnd/>
            <a:tailEnd/>
          </a:ln>
        </p:spPr>
        <p:txBody>
          <a:bodyPr lIns="0" tIns="0" rIns="0" bIns="0"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 name="Line 41"/>
          <p:cNvSpPr>
            <a:spLocks noChangeShapeType="1"/>
          </p:cNvSpPr>
          <p:nvPr/>
        </p:nvSpPr>
        <p:spPr bwMode="auto">
          <a:xfrm>
            <a:off x="1042988" y="4221163"/>
            <a:ext cx="72009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nchorCtr="1">
            <a:spAutoFit/>
          </a:bodyPr>
          <a:lstStyle/>
          <a:p>
            <a:endParaRPr lang="zh-CN" altLang="en-US"/>
          </a:p>
        </p:txBody>
      </p:sp>
      <p:sp>
        <p:nvSpPr>
          <p:cNvPr id="35" name="Rectangle 10"/>
          <p:cNvSpPr>
            <a:spLocks noChangeArrowheads="1"/>
          </p:cNvSpPr>
          <p:nvPr/>
        </p:nvSpPr>
        <p:spPr bwMode="auto">
          <a:xfrm>
            <a:off x="982663" y="1628775"/>
            <a:ext cx="2509837" cy="576263"/>
          </a:xfrm>
          <a:prstGeom prst="rect">
            <a:avLst/>
          </a:prstGeom>
          <a:noFill/>
          <a:ln w="9525">
            <a:noFill/>
            <a:miter lim="800000"/>
            <a:headEnd/>
            <a:tailEnd/>
          </a:ln>
          <a:effectLst/>
        </p:spPr>
        <p:txBody>
          <a:bodyPr/>
          <a:lstStyle/>
          <a:p>
            <a:pPr marL="342900" indent="-342900" algn="just">
              <a:spcBef>
                <a:spcPct val="20000"/>
              </a:spcBef>
              <a:buClr>
                <a:srgbClr val="FF6600"/>
              </a:buClr>
              <a:buFont typeface="Wingdings" pitchFamily="2" charset="2"/>
              <a:buChar char="§"/>
              <a:defRPr/>
            </a:pPr>
            <a:r>
              <a:rPr kumimoji="1" lang="zh-CN" altLang="en-US" sz="2400" dirty="0">
                <a:solidFill>
                  <a:schemeClr val="tx1"/>
                </a:solidFill>
                <a:effectLst>
                  <a:outerShdw blurRad="38100" dist="38100" dir="2700000" algn="tl">
                    <a:srgbClr val="C0C0C0"/>
                  </a:outerShdw>
                </a:effectLst>
                <a:latin typeface="宋体" pitchFamily="2" charset="-122"/>
                <a:cs typeface="Times New Roman" pitchFamily="18" charset="0"/>
              </a:rPr>
              <a:t>资本积累方程</a:t>
            </a:r>
          </a:p>
        </p:txBody>
      </p:sp>
      <p:sp>
        <p:nvSpPr>
          <p:cNvPr id="2064"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4" name="Object 24"/>
          <p:cNvGraphicFramePr>
            <a:graphicFrameLocks noChangeAspect="1"/>
          </p:cNvGraphicFramePr>
          <p:nvPr/>
        </p:nvGraphicFramePr>
        <p:xfrm>
          <a:off x="3779838" y="1565275"/>
          <a:ext cx="1512887" cy="498475"/>
        </p:xfrm>
        <a:graphic>
          <a:graphicData uri="http://schemas.openxmlformats.org/presentationml/2006/ole">
            <mc:AlternateContent xmlns:mc="http://schemas.openxmlformats.org/markup-compatibility/2006">
              <mc:Choice xmlns:v="urn:schemas-microsoft-com:vml" Requires="v">
                <p:oleObj spid="_x0000_s2116" name="Equation" r:id="rId3" imgW="838200" imgH="279400" progId="Equation.DSMT4">
                  <p:embed/>
                </p:oleObj>
              </mc:Choice>
              <mc:Fallback>
                <p:oleObj name="Equation" r:id="rId3" imgW="8382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565275"/>
                        <a:ext cx="15128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5"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5" name="Object 26"/>
          <p:cNvGraphicFramePr>
            <a:graphicFrameLocks noChangeAspect="1"/>
          </p:cNvGraphicFramePr>
          <p:nvPr/>
        </p:nvGraphicFramePr>
        <p:xfrm>
          <a:off x="3717925" y="2246313"/>
          <a:ext cx="2811463" cy="792162"/>
        </p:xfrm>
        <a:graphic>
          <a:graphicData uri="http://schemas.openxmlformats.org/presentationml/2006/ole">
            <mc:AlternateContent xmlns:mc="http://schemas.openxmlformats.org/markup-compatibility/2006">
              <mc:Choice xmlns:v="urn:schemas-microsoft-com:vml" Requires="v">
                <p:oleObj spid="_x0000_s2117" name="Equation" r:id="rId5" imgW="1726451" imgH="482391" progId="Equation.DSMT4">
                  <p:embed/>
                </p:oleObj>
              </mc:Choice>
              <mc:Fallback>
                <p:oleObj name="Equation" r:id="rId5" imgW="1726451" imgH="4823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7925" y="2246313"/>
                        <a:ext cx="28114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6"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6" name="Object 28"/>
          <p:cNvGraphicFramePr>
            <a:graphicFrameLocks noChangeAspect="1"/>
          </p:cNvGraphicFramePr>
          <p:nvPr/>
        </p:nvGraphicFramePr>
        <p:xfrm>
          <a:off x="3779838" y="3184525"/>
          <a:ext cx="4021137" cy="719138"/>
        </p:xfrm>
        <a:graphic>
          <a:graphicData uri="http://schemas.openxmlformats.org/presentationml/2006/ole">
            <mc:AlternateContent xmlns:mc="http://schemas.openxmlformats.org/markup-compatibility/2006">
              <mc:Choice xmlns:v="urn:schemas-microsoft-com:vml" Requires="v">
                <p:oleObj spid="_x0000_s2118" name="Equation" r:id="rId7" imgW="2184400" imgH="393700" progId="Equation.DSMT4">
                  <p:embed/>
                </p:oleObj>
              </mc:Choice>
              <mc:Fallback>
                <p:oleObj name="Equation" r:id="rId7" imgW="21844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184525"/>
                        <a:ext cx="40211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7" name="Rectangle 3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7" name="Object 30"/>
          <p:cNvGraphicFramePr>
            <a:graphicFrameLocks noChangeAspect="1"/>
          </p:cNvGraphicFramePr>
          <p:nvPr/>
        </p:nvGraphicFramePr>
        <p:xfrm>
          <a:off x="3779838" y="4364038"/>
          <a:ext cx="2322512" cy="576262"/>
        </p:xfrm>
        <a:graphic>
          <a:graphicData uri="http://schemas.openxmlformats.org/presentationml/2006/ole">
            <mc:AlternateContent xmlns:mc="http://schemas.openxmlformats.org/markup-compatibility/2006">
              <mc:Choice xmlns:v="urn:schemas-microsoft-com:vml" Requires="v">
                <p:oleObj spid="_x0000_s2119" name="Equation" r:id="rId9" imgW="1231366" imgH="304668" progId="Equation.DSMT4">
                  <p:embed/>
                </p:oleObj>
              </mc:Choice>
              <mc:Fallback>
                <p:oleObj name="Equation" r:id="rId9" imgW="1231366" imgH="30466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4364038"/>
                        <a:ext cx="23225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19"/>
          <p:cNvSpPr>
            <a:spLocks noChangeArrowheads="1"/>
          </p:cNvSpPr>
          <p:nvPr/>
        </p:nvSpPr>
        <p:spPr bwMode="auto">
          <a:xfrm>
            <a:off x="1403350" y="3284538"/>
            <a:ext cx="2305050" cy="431800"/>
          </a:xfrm>
          <a:prstGeom prst="rect">
            <a:avLst/>
          </a:prstGeom>
          <a:noFill/>
          <a:ln w="9525">
            <a:noFill/>
            <a:miter lim="800000"/>
            <a:headEnd/>
            <a:tailEnd/>
          </a:ln>
          <a:effectLst/>
        </p:spPr>
        <p:txBody>
          <a:bodyPr/>
          <a:lstStyle/>
          <a:p>
            <a:pPr marL="342900" indent="-342900" algn="just">
              <a:spcBef>
                <a:spcPct val="20000"/>
              </a:spcBef>
              <a:buClr>
                <a:srgbClr val="FF6600"/>
              </a:buClr>
              <a:defRPr/>
            </a:pPr>
            <a:r>
              <a:rPr kumimoji="1" lang="zh-CN" altLang="en-US" sz="2000" dirty="0">
                <a:solidFill>
                  <a:schemeClr val="tx1"/>
                </a:solidFill>
                <a:effectLst>
                  <a:outerShdw blurRad="38100" dist="38100" dir="2700000" algn="tl">
                    <a:srgbClr val="C0C0C0"/>
                  </a:outerShdw>
                </a:effectLst>
                <a:latin typeface="楷体_GB2312" pitchFamily="49" charset="-122"/>
                <a:ea typeface="楷体_GB2312" pitchFamily="49" charset="-122"/>
                <a:cs typeface="Times New Roman" pitchFamily="18" charset="0"/>
              </a:rPr>
              <a:t>代入资本积累方程</a:t>
            </a:r>
            <a:endParaRPr kumimoji="1" lang="zh-CN" altLang="en-US" sz="2000" dirty="0">
              <a:latin typeface="楷体_GB2312" pitchFamily="49" charset="-122"/>
              <a:ea typeface="楷体_GB2312" pitchFamily="49" charset="-122"/>
            </a:endParaRPr>
          </a:p>
        </p:txBody>
      </p:sp>
      <p:sp>
        <p:nvSpPr>
          <p:cNvPr id="37" name="AutoShape 16"/>
          <p:cNvSpPr>
            <a:spLocks noChangeArrowheads="1"/>
          </p:cNvSpPr>
          <p:nvPr/>
        </p:nvSpPr>
        <p:spPr bwMode="auto">
          <a:xfrm>
            <a:off x="6300788" y="620713"/>
            <a:ext cx="2303462" cy="1655762"/>
          </a:xfrm>
          <a:prstGeom prst="wedgeRoundRectCallout">
            <a:avLst>
              <a:gd name="adj1" fmla="val -85301"/>
              <a:gd name="adj2" fmla="val 27477"/>
              <a:gd name="adj3" fmla="val 16667"/>
            </a:avLst>
          </a:prstGeom>
          <a:solidFill>
            <a:srgbClr val="EAEAEA"/>
          </a:solidFill>
          <a:ln w="12700" cap="sq">
            <a:solidFill>
              <a:srgbClr val="FF6600"/>
            </a:solidFill>
            <a:miter lim="800000"/>
            <a:headEnd type="none" w="sm" len="sm"/>
            <a:tailEnd type="none" w="sm" len="sm"/>
          </a:ln>
        </p:spPr>
        <p:txBody>
          <a:bodyPr lIns="54000" tIns="10800" rIns="0" bIns="10800"/>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lnSpc>
                <a:spcPct val="125000"/>
              </a:lnSpc>
              <a:buClr>
                <a:srgbClr val="FF6600"/>
              </a:buClr>
              <a:buFont typeface="Wingdings" panose="05000000000000000000" pitchFamily="2" charset="2"/>
              <a:buNone/>
            </a:pPr>
            <a:r>
              <a:rPr kumimoji="1" lang="zh-CN" altLang="en-US" sz="1800">
                <a:solidFill>
                  <a:schemeClr val="tx1"/>
                </a:solidFill>
                <a:latin typeface="楷体_GB2312" panose="02010609030101010101" pitchFamily="49" charset="-122"/>
                <a:ea typeface="楷体_GB2312" panose="02010609030101010101" pitchFamily="49" charset="-122"/>
              </a:rPr>
              <a:t>注意：</a:t>
            </a:r>
            <a:r>
              <a:rPr kumimoji="1" lang="zh-CN" altLang="zh-CN" sz="1800">
                <a:solidFill>
                  <a:schemeClr val="tx1"/>
                </a:solidFill>
                <a:latin typeface="楷体_GB2312" panose="02010609030101010101" pitchFamily="49" charset="-122"/>
                <a:ea typeface="楷体_GB2312" panose="02010609030101010101" pitchFamily="49" charset="-122"/>
              </a:rPr>
              <a:t>一个变量上加一个点表示该变量对时间求导，</a:t>
            </a:r>
            <a:r>
              <a:rPr kumimoji="1" lang="zh-CN" altLang="en-US" sz="1800">
                <a:solidFill>
                  <a:schemeClr val="tx1"/>
                </a:solidFill>
                <a:latin typeface="楷体_GB2312" panose="02010609030101010101" pitchFamily="49" charset="-122"/>
                <a:ea typeface="楷体_GB2312" panose="02010609030101010101" pitchFamily="49" charset="-122"/>
              </a:rPr>
              <a:t>即   </a:t>
            </a:r>
            <a:r>
              <a:rPr kumimoji="1" lang="zh-CN" altLang="zh-CN" sz="1800">
                <a:solidFill>
                  <a:schemeClr val="tx1"/>
                </a:solidFill>
                <a:latin typeface="楷体_GB2312" panose="02010609030101010101" pitchFamily="49" charset="-122"/>
                <a:ea typeface="楷体_GB2312" panose="02010609030101010101" pitchFamily="49" charset="-122"/>
              </a:rPr>
              <a:t>是</a:t>
            </a:r>
            <a:endParaRPr kumimoji="1" lang="en-US" altLang="zh-CN" sz="1800">
              <a:solidFill>
                <a:schemeClr val="tx1"/>
              </a:solidFill>
              <a:latin typeface="楷体_GB2312" panose="02010609030101010101" pitchFamily="49" charset="-122"/>
              <a:ea typeface="楷体_GB2312" panose="02010609030101010101" pitchFamily="49" charset="-122"/>
            </a:endParaRPr>
          </a:p>
          <a:p>
            <a:pPr eaLnBrk="1" hangingPunct="1">
              <a:lnSpc>
                <a:spcPct val="125000"/>
              </a:lnSpc>
              <a:buClr>
                <a:srgbClr val="FF6600"/>
              </a:buClr>
              <a:buFont typeface="Wingdings" panose="05000000000000000000" pitchFamily="2" charset="2"/>
              <a:buNone/>
            </a:pPr>
            <a:r>
              <a:rPr kumimoji="1" lang="en-US" altLang="zh-CN" sz="1800">
                <a:solidFill>
                  <a:schemeClr val="tx1"/>
                </a:solidFill>
                <a:latin typeface="楷体_GB2312" panose="02010609030101010101" pitchFamily="49" charset="-122"/>
                <a:ea typeface="楷体_GB2312" panose="02010609030101010101" pitchFamily="49" charset="-122"/>
              </a:rPr>
              <a:t>       </a:t>
            </a:r>
            <a:r>
              <a:rPr kumimoji="1" lang="zh-CN" altLang="zh-CN" sz="1800">
                <a:solidFill>
                  <a:schemeClr val="tx1"/>
                </a:solidFill>
                <a:latin typeface="楷体_GB2312" panose="02010609030101010101" pitchFamily="49" charset="-122"/>
                <a:ea typeface="楷体_GB2312" panose="02010609030101010101" pitchFamily="49" charset="-122"/>
              </a:rPr>
              <a:t>的简写形式。</a:t>
            </a:r>
            <a:endParaRPr kumimoji="1" lang="zh-CN" altLang="en-US" sz="1800">
              <a:solidFill>
                <a:schemeClr val="tx1"/>
              </a:solidFill>
              <a:latin typeface="楷体_GB2312" panose="02010609030101010101" pitchFamily="49" charset="-122"/>
              <a:ea typeface="楷体_GB2312" panose="02010609030101010101" pitchFamily="49" charset="-122"/>
            </a:endParaRPr>
          </a:p>
        </p:txBody>
      </p:sp>
      <p:sp>
        <p:nvSpPr>
          <p:cNvPr id="2070" name="Rectangle 3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96" name="Object 32"/>
          <p:cNvGraphicFramePr>
            <a:graphicFrameLocks noChangeAspect="1"/>
          </p:cNvGraphicFramePr>
          <p:nvPr/>
        </p:nvGraphicFramePr>
        <p:xfrm>
          <a:off x="6443663" y="1700213"/>
          <a:ext cx="649287" cy="542925"/>
        </p:xfrm>
        <a:graphic>
          <a:graphicData uri="http://schemas.openxmlformats.org/presentationml/2006/ole">
            <mc:AlternateContent xmlns:mc="http://schemas.openxmlformats.org/markup-compatibility/2006">
              <mc:Choice xmlns:v="urn:schemas-microsoft-com:vml" Requires="v">
                <p:oleObj spid="_x0000_s2120" name="Equation" r:id="rId11" imgW="418918" imgH="393529" progId="Equation.DSMT4">
                  <p:embed/>
                </p:oleObj>
              </mc:Choice>
              <mc:Fallback>
                <p:oleObj name="Equation" r:id="rId11" imgW="418918"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3663" y="1700213"/>
                        <a:ext cx="6492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71" name="Rectangle 3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300" b="1">
                <a:solidFill>
                  <a:srgbClr val="000000"/>
                </a:solidFill>
                <a:latin typeface="Arial" panose="020B0604020202020204" pitchFamily="34" charset="0"/>
                <a:ea typeface="宋体" panose="02010600030101010101" pitchFamily="2" charset="-122"/>
              </a:defRPr>
            </a:lvl1pPr>
            <a:lvl2pPr marL="742950" indent="-285750" eaLnBrk="0" hangingPunct="0">
              <a:defRPr sz="1300" b="1">
                <a:solidFill>
                  <a:srgbClr val="000000"/>
                </a:solidFill>
                <a:latin typeface="Arial" panose="020B0604020202020204" pitchFamily="34" charset="0"/>
                <a:ea typeface="宋体" panose="02010600030101010101" pitchFamily="2" charset="-122"/>
              </a:defRPr>
            </a:lvl2pPr>
            <a:lvl3pPr marL="1143000" indent="-228600" eaLnBrk="0" hangingPunct="0">
              <a:defRPr sz="1300" b="1">
                <a:solidFill>
                  <a:srgbClr val="000000"/>
                </a:solidFill>
                <a:latin typeface="Arial" panose="020B0604020202020204" pitchFamily="34" charset="0"/>
                <a:ea typeface="宋体" panose="02010600030101010101" pitchFamily="2" charset="-122"/>
              </a:defRPr>
            </a:lvl3pPr>
            <a:lvl4pPr marL="1600200" indent="-228600" eaLnBrk="0" hangingPunct="0">
              <a:defRPr sz="1300" b="1">
                <a:solidFill>
                  <a:srgbClr val="000000"/>
                </a:solidFill>
                <a:latin typeface="Arial" panose="020B0604020202020204" pitchFamily="34" charset="0"/>
                <a:ea typeface="宋体" panose="02010600030101010101" pitchFamily="2" charset="-122"/>
              </a:defRPr>
            </a:lvl4pPr>
            <a:lvl5pPr marL="2057400" indent="-228600" eaLnBrk="0" hangingPunct="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98" name="Object 34"/>
          <p:cNvGraphicFramePr>
            <a:graphicFrameLocks noChangeAspect="1"/>
          </p:cNvGraphicFramePr>
          <p:nvPr/>
        </p:nvGraphicFramePr>
        <p:xfrm>
          <a:off x="7885113" y="1411288"/>
          <a:ext cx="180975" cy="266700"/>
        </p:xfrm>
        <a:graphic>
          <a:graphicData uri="http://schemas.openxmlformats.org/presentationml/2006/ole">
            <mc:AlternateContent xmlns:mc="http://schemas.openxmlformats.org/markup-compatibility/2006">
              <mc:Choice xmlns:v="urn:schemas-microsoft-com:vml" Requires="v">
                <p:oleObj spid="_x0000_s2121" name="Equation" r:id="rId13" imgW="177569" imgH="266353" progId="Equation.DSMT4">
                  <p:embed/>
                </p:oleObj>
              </mc:Choice>
              <mc:Fallback>
                <p:oleObj name="Equation" r:id="rId13" imgW="177569" imgH="26635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5113" y="1411288"/>
                        <a:ext cx="180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869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blinds(horizontal)">
                                      <p:cBhvr>
                                        <p:cTn id="16" dur="500"/>
                                        <p:tgtEl>
                                          <p:spTgt spid="81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par>
                                <p:cTn id="22" presetID="3" presetClass="entr" presetSubtype="10" fill="hold" nodeType="withEffect">
                                  <p:stCondLst>
                                    <p:cond delay="0"/>
                                  </p:stCondLst>
                                  <p:childTnLst>
                                    <p:set>
                                      <p:cBhvr>
                                        <p:cTn id="23" dur="1" fill="hold">
                                          <p:stCondLst>
                                            <p:cond delay="0"/>
                                          </p:stCondLst>
                                        </p:cTn>
                                        <p:tgtEl>
                                          <p:spTgt spid="11296"/>
                                        </p:tgtEl>
                                        <p:attrNameLst>
                                          <p:attrName>style.visibility</p:attrName>
                                        </p:attrNameLst>
                                      </p:cBhvr>
                                      <p:to>
                                        <p:strVal val="visible"/>
                                      </p:to>
                                    </p:set>
                                    <p:animEffect transition="in" filter="blinds(horizontal)">
                                      <p:cBhvr>
                                        <p:cTn id="24" dur="500"/>
                                        <p:tgtEl>
                                          <p:spTgt spid="11296"/>
                                        </p:tgtEl>
                                      </p:cBhvr>
                                    </p:animEffect>
                                  </p:childTnLst>
                                </p:cTn>
                              </p:par>
                              <p:par>
                                <p:cTn id="25" presetID="3" presetClass="entr" presetSubtype="10" fill="hold" nodeType="withEffect">
                                  <p:stCondLst>
                                    <p:cond delay="0"/>
                                  </p:stCondLst>
                                  <p:childTnLst>
                                    <p:set>
                                      <p:cBhvr>
                                        <p:cTn id="26" dur="1" fill="hold">
                                          <p:stCondLst>
                                            <p:cond delay="0"/>
                                          </p:stCondLst>
                                        </p:cTn>
                                        <p:tgtEl>
                                          <p:spTgt spid="11298"/>
                                        </p:tgtEl>
                                        <p:attrNameLst>
                                          <p:attrName>style.visibility</p:attrName>
                                        </p:attrNameLst>
                                      </p:cBhvr>
                                      <p:to>
                                        <p:strVal val="visible"/>
                                      </p:to>
                                    </p:set>
                                    <p:animEffect transition="in" filter="blinds(horizontal)">
                                      <p:cBhvr>
                                        <p:cTn id="27" dur="500"/>
                                        <p:tgtEl>
                                          <p:spTgt spid="112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8195"/>
                                        </p:tgtEl>
                                        <p:attrNameLst>
                                          <p:attrName>style.visibility</p:attrName>
                                        </p:attrNameLst>
                                      </p:cBhvr>
                                      <p:to>
                                        <p:strVal val="visible"/>
                                      </p:to>
                                    </p:set>
                                    <p:animEffect transition="in" filter="blinds(horizontal)">
                                      <p:cBhvr>
                                        <p:cTn id="36" dur="500"/>
                                        <p:tgtEl>
                                          <p:spTgt spid="819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8196"/>
                                        </p:tgtEl>
                                        <p:attrNameLst>
                                          <p:attrName>style.visibility</p:attrName>
                                        </p:attrNameLst>
                                      </p:cBhvr>
                                      <p:to>
                                        <p:strVal val="visible"/>
                                      </p:to>
                                    </p:set>
                                    <p:animEffect transition="in" filter="blinds(horizontal)">
                                      <p:cBhvr>
                                        <p:cTn id="41" dur="500"/>
                                        <p:tgtEl>
                                          <p:spTgt spid="8196"/>
                                        </p:tgtEl>
                                      </p:cBhvr>
                                    </p:animEffect>
                                  </p:childTnLst>
                                </p:cTn>
                              </p:par>
                            </p:childTnLst>
                          </p:cTn>
                        </p:par>
                        <p:par>
                          <p:cTn id="42" fill="hold" nodeType="afterGroup">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linds(horizontal)">
                                      <p:cBhvr>
                                        <p:cTn id="45" dur="500"/>
                                        <p:tgtEl>
                                          <p:spTgt spid="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linds(horizontal)">
                                      <p:cBhvr>
                                        <p:cTn id="50" dur="500"/>
                                        <p:tgtEl>
                                          <p:spTgt spid="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childTnLst>
                          </p:cTn>
                        </p:par>
                        <p:par>
                          <p:cTn id="61" fill="hold" nodeType="afterGroup">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linds(horizontal)">
                                      <p:cBhvr>
                                        <p:cTn id="64" dur="500"/>
                                        <p:tgtEl>
                                          <p:spTgt spid="25"/>
                                        </p:tgtEl>
                                      </p:cBhvr>
                                    </p:animEffect>
                                  </p:childTnLst>
                                </p:cTn>
                              </p:par>
                            </p:childTnLst>
                          </p:cTn>
                        </p:par>
                        <p:par>
                          <p:cTn id="65" fill="hold" nodeType="afterGroup">
                            <p:stCondLst>
                              <p:cond delay="1000"/>
                            </p:stCondLst>
                            <p:childTnLst>
                              <p:par>
                                <p:cTn id="66" presetID="3" presetClass="entr" presetSubtype="10" fill="hold" nodeType="afterEffect">
                                  <p:stCondLst>
                                    <p:cond delay="0"/>
                                  </p:stCondLst>
                                  <p:childTnLst>
                                    <p:set>
                                      <p:cBhvr>
                                        <p:cTn id="67" dur="1" fill="hold">
                                          <p:stCondLst>
                                            <p:cond delay="0"/>
                                          </p:stCondLst>
                                        </p:cTn>
                                        <p:tgtEl>
                                          <p:spTgt spid="8197"/>
                                        </p:tgtEl>
                                        <p:attrNameLst>
                                          <p:attrName>style.visibility</p:attrName>
                                        </p:attrNameLst>
                                      </p:cBhvr>
                                      <p:to>
                                        <p:strVal val="visible"/>
                                      </p:to>
                                    </p:set>
                                    <p:animEffect transition="in" filter="blinds(horizontal)">
                                      <p:cBhvr>
                                        <p:cTn id="68"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9" grpId="0" autoUpdateAnimBg="0"/>
      <p:bldP spid="21" grpId="0" autoUpdateAnimBg="0"/>
      <p:bldP spid="25" grpId="0" autoUpdateAnimBg="0"/>
      <p:bldP spid="27" grpId="0" animBg="1" autoUpdateAnimBg="0"/>
      <p:bldP spid="30" grpId="0" animBg="1"/>
      <p:bldP spid="35" grpId="0" autoUpdateAnimBg="0"/>
      <p:bldP spid="36" grpId="0" autoUpdateAnimBg="0"/>
      <p:bldP spid="37"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3565</TotalTime>
  <Words>1986</Words>
  <Application>Microsoft Office PowerPoint</Application>
  <PresentationFormat>全屏显示(4:3)</PresentationFormat>
  <Paragraphs>307</Paragraphs>
  <Slides>31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6" baseType="lpstr">
      <vt:lpstr>黑体</vt:lpstr>
      <vt:lpstr>楷体</vt:lpstr>
      <vt:lpstr>楷体_GB2312</vt:lpstr>
      <vt:lpstr>宋体</vt:lpstr>
      <vt:lpstr>微软雅黑</vt:lpstr>
      <vt:lpstr>幼圆</vt:lpstr>
      <vt:lpstr>Arial</vt:lpstr>
      <vt:lpstr>Tahoma</vt:lpstr>
      <vt:lpstr>Times New Roman</vt:lpstr>
      <vt:lpstr>Verdana</vt:lpstr>
      <vt:lpstr>Wingdings</vt:lpstr>
      <vt:lpstr>Profile</vt:lpstr>
      <vt:lpstr>Equation</vt:lpstr>
      <vt:lpstr>公式</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hzy</dc:creator>
  <cp:lastModifiedBy>hzy</cp:lastModifiedBy>
  <cp:revision>171</cp:revision>
  <dcterms:created xsi:type="dcterms:W3CDTF">2005-05-30T03:33:01Z</dcterms:created>
  <dcterms:modified xsi:type="dcterms:W3CDTF">2018-12-23T13:15:52Z</dcterms:modified>
</cp:coreProperties>
</file>