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7"/>
  </p:notesMasterIdLst>
  <p:sldIdLst>
    <p:sldId id="591" r:id="rId2"/>
    <p:sldId id="592" r:id="rId3"/>
    <p:sldId id="593" r:id="rId4"/>
    <p:sldId id="594" r:id="rId5"/>
    <p:sldId id="595" r:id="rId6"/>
    <p:sldId id="596" r:id="rId7"/>
    <p:sldId id="597" r:id="rId8"/>
    <p:sldId id="598" r:id="rId9"/>
    <p:sldId id="644" r:id="rId10"/>
    <p:sldId id="599"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615" r:id="rId27"/>
    <p:sldId id="616" r:id="rId28"/>
    <p:sldId id="617" r:id="rId29"/>
    <p:sldId id="645" r:id="rId30"/>
    <p:sldId id="618" r:id="rId31"/>
    <p:sldId id="619" r:id="rId32"/>
    <p:sldId id="620" r:id="rId33"/>
    <p:sldId id="621" r:id="rId34"/>
    <p:sldId id="622" r:id="rId35"/>
    <p:sldId id="624" r:id="rId36"/>
    <p:sldId id="625" r:id="rId37"/>
    <p:sldId id="626" r:id="rId38"/>
    <p:sldId id="627" r:id="rId39"/>
    <p:sldId id="628" r:id="rId40"/>
    <p:sldId id="629" r:id="rId41"/>
    <p:sldId id="630" r:id="rId42"/>
    <p:sldId id="631" r:id="rId43"/>
    <p:sldId id="632" r:id="rId44"/>
    <p:sldId id="633" r:id="rId45"/>
    <p:sldId id="634" r:id="rId46"/>
    <p:sldId id="636" r:id="rId47"/>
    <p:sldId id="637" r:id="rId48"/>
    <p:sldId id="638" r:id="rId49"/>
    <p:sldId id="639" r:id="rId50"/>
    <p:sldId id="640" r:id="rId51"/>
    <p:sldId id="641" r:id="rId52"/>
    <p:sldId id="642" r:id="rId53"/>
    <p:sldId id="649" r:id="rId54"/>
    <p:sldId id="646" r:id="rId55"/>
    <p:sldId id="647"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3624442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a:t>
            </a:fld>
            <a:endParaRPr lang="en-US" altLang="zh-CN"/>
          </a:p>
        </p:txBody>
      </p:sp>
    </p:spTree>
    <p:extLst>
      <p:ext uri="{BB962C8B-B14F-4D97-AF65-F5344CB8AC3E}">
        <p14:creationId xmlns:p14="http://schemas.microsoft.com/office/powerpoint/2010/main" val="357629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10</a:t>
            </a:fld>
            <a:endParaRPr lang="en-US" altLang="zh-CN"/>
          </a:p>
        </p:txBody>
      </p:sp>
    </p:spTree>
    <p:extLst>
      <p:ext uri="{BB962C8B-B14F-4D97-AF65-F5344CB8AC3E}">
        <p14:creationId xmlns:p14="http://schemas.microsoft.com/office/powerpoint/2010/main" val="95633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11</a:t>
            </a:fld>
            <a:endParaRPr lang="en-US" altLang="zh-CN"/>
          </a:p>
        </p:txBody>
      </p:sp>
    </p:spTree>
    <p:extLst>
      <p:ext uri="{BB962C8B-B14F-4D97-AF65-F5344CB8AC3E}">
        <p14:creationId xmlns:p14="http://schemas.microsoft.com/office/powerpoint/2010/main" val="401785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54</a:t>
            </a:fld>
            <a:endParaRPr lang="en-US" altLang="zh-CN"/>
          </a:p>
        </p:txBody>
      </p:sp>
    </p:spTree>
    <p:extLst>
      <p:ext uri="{BB962C8B-B14F-4D97-AF65-F5344CB8AC3E}">
        <p14:creationId xmlns:p14="http://schemas.microsoft.com/office/powerpoint/2010/main" val="352070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B64B59F4-AB96-4685-A2A3-97BBC0C24B07}" type="datetime1">
              <a:rPr lang="zh-CN" altLang="en-US" smtClean="0"/>
              <a:t>2018/12/2</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第六讲   宏观经济政策</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CDF3D18-FBDB-4B1D-845B-F775B2B95679}" type="datetime1">
              <a:rPr lang="zh-CN" altLang="en-US" smtClean="0"/>
              <a:t>2018/12/2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10E9EC-8FEF-42D9-928B-94CF86635A4D}" type="datetime1">
              <a:rPr lang="zh-CN" altLang="en-US" smtClean="0"/>
              <a:t>2018/12/2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BA52BF2-CE9E-4B1C-9201-2311C3C09A1D}" type="datetime1">
              <a:rPr lang="zh-CN" altLang="en-US" smtClean="0"/>
              <a:t>2018/12/2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641893436"/>
      </p:ext>
    </p:extLst>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54340325"/>
      </p:ext>
    </p:extLst>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077496373"/>
      </p:ext>
    </p:extLst>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397864487"/>
      </p:ext>
    </p:extLst>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5BCDC90C-89C7-4804-AC21-5F97BC16EF07}" type="slidenum">
              <a:rPr lang="en-GB" altLang="zh-CN"/>
              <a:pPr/>
              <a:t>‹#›</a:t>
            </a:fld>
            <a:endParaRPr lang="en-GB" altLang="zh-CN"/>
          </a:p>
        </p:txBody>
      </p:sp>
    </p:spTree>
    <p:extLst>
      <p:ext uri="{BB962C8B-B14F-4D97-AF65-F5344CB8AC3E}">
        <p14:creationId xmlns:p14="http://schemas.microsoft.com/office/powerpoint/2010/main" val="1883108271"/>
      </p:ext>
    </p:extLst>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874896585"/>
      </p:ext>
    </p:extLst>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40003432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DBFE1D0-D56C-4E01-95AA-FD3BFE6786FD}" type="datetime1">
              <a:rPr lang="zh-CN" altLang="en-US" smtClean="0"/>
              <a:t>2018/12/2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984081260"/>
      </p:ext>
    </p:extLst>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22309974"/>
      </p:ext>
    </p:extLst>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532007942"/>
      </p:ext>
    </p:extLst>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155451021"/>
      </p:ext>
    </p:extLst>
  </p:cSld>
  <p:clrMapOvr>
    <a:masterClrMapping/>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369085519"/>
      </p:ext>
    </p:extLst>
  </p:cSld>
  <p:clrMapOvr>
    <a:masterClrMapping/>
  </p:clrMapOvr>
  <p:transition>
    <p:pull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96180637"/>
      </p:ext>
    </p:extLst>
  </p:cSld>
  <p:clrMapOvr>
    <a:masterClrMapping/>
  </p:clrMapOvr>
  <p:transition>
    <p:pull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439242676"/>
      </p:ext>
    </p:extLst>
  </p:cSld>
  <p:clrMapOvr>
    <a:masterClrMapping/>
  </p:clrMapOvr>
  <p:transition>
    <p:pull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868647313"/>
      </p:ext>
    </p:extLst>
  </p:cSld>
  <p:clrMapOvr>
    <a:masterClrMapping/>
  </p:clrMapOvr>
  <p:transition>
    <p:pull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67363263"/>
      </p:ext>
    </p:extLst>
  </p:cSld>
  <p:clrMapOvr>
    <a:masterClrMapping/>
  </p:clrMapOvr>
  <p:transition>
    <p:pull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290834003"/>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FB451FC-05C4-4335-A0B7-D51DF3C49AE9}" type="datetime1">
              <a:rPr lang="zh-CN" altLang="en-US" smtClean="0"/>
              <a:t>2018/12/2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fld id="{F4ED83E5-499B-433D-A01B-AFB21F6D424E}" type="slidenum">
              <a:rPr lang="en-GB" altLang="zh-CN"/>
              <a:pPr/>
              <a:t>‹#›</a:t>
            </a:fld>
            <a:endParaRPr lang="en-GB" altLang="zh-CN"/>
          </a:p>
        </p:txBody>
      </p:sp>
    </p:spTree>
    <p:extLst>
      <p:ext uri="{BB962C8B-B14F-4D97-AF65-F5344CB8AC3E}">
        <p14:creationId xmlns:p14="http://schemas.microsoft.com/office/powerpoint/2010/main" val="2266859244"/>
      </p:ext>
    </p:extLst>
  </p:cSld>
  <p:clrMapOvr>
    <a:masterClrMapping/>
  </p:clrMapOvr>
  <p:transition>
    <p:pull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935041229"/>
      </p:ext>
    </p:extLst>
  </p:cSld>
  <p:clrMapOvr>
    <a:masterClrMapping/>
  </p:clrMapOvr>
  <p:transition>
    <p:pull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内容">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fld id="{F4ED83E5-499B-433D-A01B-AFB21F6D424E}" type="slidenum">
              <a:rPr lang="en-GB" altLang="zh-CN"/>
              <a:pPr/>
              <a:t>‹#›</a:t>
            </a:fld>
            <a:endParaRPr lang="en-GB" altLang="zh-CN"/>
          </a:p>
        </p:txBody>
      </p:sp>
    </p:spTree>
    <p:extLst>
      <p:ext uri="{BB962C8B-B14F-4D97-AF65-F5344CB8AC3E}">
        <p14:creationId xmlns:p14="http://schemas.microsoft.com/office/powerpoint/2010/main" val="723183496"/>
      </p:ext>
    </p:extLst>
  </p:cSld>
  <p:clrMapOvr>
    <a:masterClrMapping/>
  </p:clrMapOvr>
  <p:transition>
    <p:pull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02320711"/>
      </p:ext>
    </p:extLst>
  </p:cSld>
  <p:clrMapOvr>
    <a:masterClrMapping/>
  </p:clrMapOvr>
  <p:transition>
    <p:pull dir="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830737208"/>
      </p:ext>
    </p:extLst>
  </p:cSld>
  <p:clrMapOvr>
    <a:masterClrMapping/>
  </p:clrMapOvr>
  <p:transition>
    <p:pull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203121059"/>
      </p:ext>
    </p:extLst>
  </p:cSld>
  <p:clrMapOvr>
    <a:masterClrMapping/>
  </p:clrMapOvr>
  <p:transition>
    <p:pull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80468843"/>
      </p:ext>
    </p:extLst>
  </p:cSld>
  <p:clrMapOvr>
    <a:masterClrMapping/>
  </p:clrMapOvr>
  <p:transition>
    <p:pull dir="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582650154"/>
      </p:ext>
    </p:extLst>
  </p:cSld>
  <p:clrMapOvr>
    <a:masterClrMapping/>
  </p:clrMapOvr>
  <p:transition>
    <p:pull dir="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211049771"/>
      </p:ext>
    </p:extLst>
  </p:cSld>
  <p:clrMapOvr>
    <a:masterClrMapping/>
  </p:clrMapOvr>
  <p:transition>
    <p:pull dir="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78131117"/>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32E0FF2-5DC0-4F7F-B20A-4FA36CDAA640}" type="datetime1">
              <a:rPr lang="zh-CN" altLang="en-US" smtClean="0"/>
              <a:t>2018/12/2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14714608"/>
      </p:ext>
    </p:extLst>
  </p:cSld>
  <p:clrMapOvr>
    <a:masterClrMapping/>
  </p:clrMapOvr>
  <p:transition>
    <p:pull dir="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457558083"/>
      </p:ext>
    </p:extLst>
  </p:cSld>
  <p:clrMapOvr>
    <a:masterClrMapping/>
  </p:clrMapOvr>
  <p:transition>
    <p:pull dir="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120954819"/>
      </p:ext>
    </p:extLst>
  </p:cSld>
  <p:clrMapOvr>
    <a:masterClrMapping/>
  </p:clrMapOvr>
  <p:transition>
    <p:pull dir="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644948735"/>
      </p:ext>
    </p:extLst>
  </p:cSld>
  <p:clrMapOvr>
    <a:masterClrMapping/>
  </p:clrMapOvr>
  <p:transition>
    <p:pull dir="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063138081"/>
      </p:ext>
    </p:extLst>
  </p:cSld>
  <p:clrMapOvr>
    <a:masterClrMapping/>
  </p:clrMapOvr>
  <p:transition>
    <p:pull dir="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659520926"/>
      </p:ext>
    </p:extLst>
  </p:cSld>
  <p:clrMapOvr>
    <a:masterClrMapping/>
  </p:clrMapOvr>
  <p:transition>
    <p:pull dir="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466698959"/>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C3493632-0E61-48B4-9DE6-D89FAA8E5296}" type="datetime1">
              <a:rPr lang="zh-CN" altLang="en-US" smtClean="0"/>
              <a:t>2018/12/2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A0160B4F-A70C-44BF-9AA6-0E7673CF6A1F}" type="datetime1">
              <a:rPr lang="zh-CN" altLang="en-US" smtClean="0"/>
              <a:t>2018/12/2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5E68D46-D946-495A-BAD7-04DF89BB92F1}" type="datetime1">
              <a:rPr lang="zh-CN" altLang="en-US" smtClean="0"/>
              <a:t>2018/12/2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8BB33AED-AA42-4F4E-9361-00627B7753CD}" type="datetime1">
              <a:rPr lang="zh-CN" altLang="en-US" smtClean="0"/>
              <a:t>2018/12/2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C31174C-25AA-42DC-8347-E9CBEBD2A6E0}" type="datetime1">
              <a:rPr lang="zh-CN" altLang="en-US" smtClean="0"/>
              <a:t>2018/12/2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635F1076-BFB5-46C6-8A17-49D9B7831E52}" type="datetime1">
              <a:rPr lang="zh-CN" altLang="en-US" smtClean="0"/>
              <a:t>2018/12/2</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第六讲   宏观经济政策</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9" r:id="rId43"/>
    <p:sldLayoutId id="2147483710" r:id="rId44"/>
    <p:sldLayoutId id="2147483711" r:id="rId45"/>
    <p:sldLayoutId id="2147483712" r:id="rId46"/>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6.xml"/><Relationship Id="rId1" Type="http://schemas.openxmlformats.org/officeDocument/2006/relationships/vmlDrawing" Target="../drawings/vmlDrawing8.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8.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148"/>
          <p:cNvGrpSpPr>
            <a:grpSpLocks/>
          </p:cNvGrpSpPr>
          <p:nvPr/>
        </p:nvGrpSpPr>
        <p:grpSpPr bwMode="auto">
          <a:xfrm>
            <a:off x="395288" y="5229225"/>
            <a:ext cx="727075" cy="955675"/>
            <a:chOff x="5171" y="2672"/>
            <a:chExt cx="511" cy="669"/>
          </a:xfrm>
        </p:grpSpPr>
        <p:sp>
          <p:nvSpPr>
            <p:cNvPr id="17414"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5"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6"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9"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0"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1"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0"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3"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4"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5"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6"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8"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1"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2"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5"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7"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8"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9"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1"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5"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6"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7"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9"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0"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1"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2"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3"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4"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5"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7"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8"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9"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1"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2"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3"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5"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6"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7"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9"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0"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1"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2"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3"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4"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6"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7"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8"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9"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0"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1"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2"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3"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4"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5"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7"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9"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1"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2"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3"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4"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5"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8"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0"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4"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8"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0"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2"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3"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4"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6"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8"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0"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2"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3"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4"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5"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7536"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7"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8"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9"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0"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1"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8" name="Comment 5"/>
          <p:cNvSpPr>
            <a:spLocks noChangeArrowheads="1"/>
          </p:cNvSpPr>
          <p:nvPr/>
        </p:nvSpPr>
        <p:spPr bwMode="auto">
          <a:xfrm>
            <a:off x="1636061" y="2400300"/>
            <a:ext cx="6624637" cy="38481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.1 </a:t>
            </a:r>
            <a:r>
              <a:rPr lang="zh-CN" altLang="en-US" sz="3600" dirty="0">
                <a:solidFill>
                  <a:srgbClr val="336699"/>
                </a:solidFill>
                <a:latin typeface="微软雅黑" pitchFamily="34" charset="-122"/>
                <a:ea typeface="微软雅黑" pitchFamily="34" charset="-122"/>
              </a:rPr>
              <a:t>宏观经济政策目标</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.2 </a:t>
            </a:r>
            <a:r>
              <a:rPr lang="zh-CN" altLang="en-US" sz="3600" dirty="0">
                <a:solidFill>
                  <a:srgbClr val="336699"/>
                </a:solidFill>
                <a:latin typeface="微软雅黑" pitchFamily="34" charset="-122"/>
                <a:ea typeface="微软雅黑" pitchFamily="34" charset="-122"/>
              </a:rPr>
              <a:t>财政政策</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.3 </a:t>
            </a:r>
            <a:r>
              <a:rPr lang="zh-CN" altLang="en-US" sz="3600" dirty="0">
                <a:solidFill>
                  <a:srgbClr val="336699"/>
                </a:solidFill>
                <a:latin typeface="微软雅黑" pitchFamily="34" charset="-122"/>
                <a:ea typeface="微软雅黑" pitchFamily="34" charset="-122"/>
              </a:rPr>
              <a:t>货币政策</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.4 </a:t>
            </a:r>
            <a:r>
              <a:rPr lang="zh-CN" altLang="en-US" sz="3600" dirty="0">
                <a:solidFill>
                  <a:srgbClr val="336699"/>
                </a:solidFill>
                <a:latin typeface="微软雅黑" pitchFamily="34" charset="-122"/>
                <a:ea typeface="微软雅黑" pitchFamily="34" charset="-122"/>
              </a:rPr>
              <a:t>财政政策和货币政策的运用</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.5 </a:t>
            </a:r>
            <a:r>
              <a:rPr lang="zh-CN" altLang="en-US" sz="3600" dirty="0">
                <a:solidFill>
                  <a:srgbClr val="336699"/>
                </a:solidFill>
                <a:latin typeface="微软雅黑" pitchFamily="34" charset="-122"/>
                <a:ea typeface="微软雅黑" pitchFamily="34" charset="-122"/>
              </a:rPr>
              <a:t>供给管理政策</a:t>
            </a:r>
          </a:p>
        </p:txBody>
      </p:sp>
      <p:sp>
        <p:nvSpPr>
          <p:cNvPr id="136" name="Rectangle 275"/>
          <p:cNvSpPr>
            <a:spLocks noChangeArrowheads="1"/>
          </p:cNvSpPr>
          <p:nvPr/>
        </p:nvSpPr>
        <p:spPr bwMode="auto">
          <a:xfrm>
            <a:off x="684213" y="1052513"/>
            <a:ext cx="7200900" cy="576262"/>
          </a:xfrm>
          <a:prstGeom prst="rect">
            <a:avLst/>
          </a:prstGeom>
          <a:noFill/>
          <a:ln w="9525">
            <a:noFill/>
            <a:miter lim="800000"/>
            <a:headEnd/>
            <a:tailEnd/>
          </a:ln>
          <a:effectLst/>
        </p:spPr>
        <p:txBody>
          <a:bodyPr lIns="0" tIns="0" rIns="0" bIns="0"/>
          <a:lstStyle/>
          <a:p>
            <a:pPr algn="ctr" eaLnBrk="1" hangingPunct="1">
              <a:lnSpc>
                <a:spcPct val="90000"/>
              </a:lnSpc>
              <a:defRPr/>
            </a:pPr>
            <a:r>
              <a:rPr kumimoji="1" lang="en-US" altLang="zh-CN" sz="44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kumimoji="1" lang="en-US" altLang="zh-CN"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r>
              <a:rPr kumimoji="1" lang="zh-CN" altLang="en-US" sz="4400" dirty="0">
                <a:solidFill>
                  <a:srgbClr val="336699"/>
                </a:solidFill>
                <a:effectLst>
                  <a:outerShdw blurRad="38100" dist="38100" dir="2700000" algn="tl">
                    <a:srgbClr val="C0C0C0"/>
                  </a:outerShdw>
                </a:effectLst>
                <a:latin typeface="微软雅黑" pitchFamily="34" charset="-122"/>
                <a:ea typeface="微软雅黑" pitchFamily="34" charset="-122"/>
              </a:rPr>
              <a:t>宏观经济政策</a:t>
            </a:r>
            <a:endParaRPr lang="en-US" altLang="de-DE" sz="4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93641409"/>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20C1302-ABCD-49E1-8488-832107AB9739}" type="slidenum">
              <a:rPr lang="en-GB" altLang="zh-CN" sz="1200" b="0">
                <a:solidFill>
                  <a:schemeClr val="bg1"/>
                </a:solidFill>
              </a:rPr>
              <a:pPr/>
              <a:t>10</a:t>
            </a:fld>
            <a:endParaRPr lang="en-GB" altLang="zh-CN" sz="1200" b="0">
              <a:solidFill>
                <a:schemeClr val="bg1"/>
              </a:solidFill>
            </a:endParaRPr>
          </a:p>
        </p:txBody>
      </p:sp>
      <p:sp>
        <p:nvSpPr>
          <p:cNvPr id="12" name="Rectangle 2"/>
          <p:cNvSpPr txBox="1">
            <a:spLocks noChangeArrowheads="1"/>
          </p:cNvSpPr>
          <p:nvPr/>
        </p:nvSpPr>
        <p:spPr bwMode="auto">
          <a:xfrm>
            <a:off x="863600" y="1844675"/>
            <a:ext cx="7237413" cy="2314575"/>
          </a:xfrm>
          <a:prstGeom prst="rect">
            <a:avLst/>
          </a:prstGeom>
          <a:noFill/>
          <a:ln w="9525">
            <a:noFill/>
            <a:miter lim="800000"/>
            <a:headEnd/>
            <a:tailEnd/>
          </a:ln>
        </p:spPr>
        <p:txBody>
          <a:bodyPr/>
          <a:lstStyle/>
          <a:p>
            <a:pPr marL="360363" lvl="1" indent="-360363">
              <a:lnSpc>
                <a:spcPct val="110000"/>
              </a:lnSpc>
              <a:spcBef>
                <a:spcPct val="20000"/>
              </a:spcBef>
              <a:buClr>
                <a:srgbClr val="FF6600"/>
              </a:buClr>
              <a:buSzPct val="120000"/>
              <a:buFont typeface="Wingdings" pitchFamily="2" charset="2"/>
              <a:buChar char="@"/>
              <a:defRPr/>
            </a:pPr>
            <a:r>
              <a:rPr lang="zh-CN" altLang="en-US" sz="2400" kern="0" dirty="0">
                <a:solidFill>
                  <a:schemeClr val="tx1"/>
                </a:solidFill>
                <a:effectLst>
                  <a:outerShdw blurRad="38100" dist="38100" dir="2700000" algn="tl">
                    <a:srgbClr val="C0C0C0"/>
                  </a:outerShdw>
                </a:effectLst>
                <a:latin typeface="宋体" pitchFamily="2" charset="-122"/>
              </a:rPr>
              <a:t>又称内在稳定器，是指经济系统本身所具有的能够减少各种干扰因素对宏观经济冲击的机制</a:t>
            </a:r>
            <a:r>
              <a:rPr lang="en-US" altLang="zh-CN" sz="2400" kern="0" dirty="0">
                <a:solidFill>
                  <a:schemeClr val="tx1"/>
                </a:solidFill>
                <a:effectLst>
                  <a:outerShdw blurRad="38100" dist="38100" dir="2700000" algn="tl">
                    <a:srgbClr val="C0C0C0"/>
                  </a:outerShdw>
                </a:effectLst>
                <a:latin typeface="宋体" pitchFamily="2" charset="-122"/>
              </a:rPr>
              <a:t>——</a:t>
            </a:r>
            <a:r>
              <a:rPr lang="zh-CN" altLang="en-US" sz="2400" kern="0" dirty="0">
                <a:solidFill>
                  <a:schemeClr val="tx1"/>
                </a:solidFill>
                <a:effectLst>
                  <a:outerShdw blurRad="38100" dist="38100" dir="2700000" algn="tl">
                    <a:srgbClr val="C0C0C0"/>
                  </a:outerShdw>
                </a:effectLst>
                <a:latin typeface="宋体" pitchFamily="2" charset="-122"/>
              </a:rPr>
              <a:t>能够在经济繁荣时自动抑制通胀，在经济衰退时自动减轻萧条，无需政府采取任何行动</a:t>
            </a:r>
          </a:p>
          <a:p>
            <a:pPr marL="360363" lvl="1" indent="-360363">
              <a:lnSpc>
                <a:spcPct val="110000"/>
              </a:lnSpc>
              <a:spcBef>
                <a:spcPct val="5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C0C0C0"/>
                  </a:outerShdw>
                </a:effectLst>
                <a:latin typeface="宋体" pitchFamily="2" charset="-122"/>
              </a:rPr>
              <a:t>财政制度具有自动稳定器的功能</a:t>
            </a:r>
            <a:r>
              <a:rPr lang="zh-CN" altLang="en-US" sz="2800" kern="0" dirty="0">
                <a:solidFill>
                  <a:schemeClr val="tx1"/>
                </a:solidFill>
                <a:effectLst>
                  <a:outerShdw blurRad="38100" dist="38100" dir="2700000" algn="tl">
                    <a:srgbClr val="C0C0C0"/>
                  </a:outerShdw>
                </a:effectLst>
                <a:latin typeface="宋体" pitchFamily="2" charset="-122"/>
              </a:rPr>
              <a:t> </a:t>
            </a:r>
          </a:p>
        </p:txBody>
      </p:sp>
      <p:sp>
        <p:nvSpPr>
          <p:cNvPr id="13" name="Rectangle 4"/>
          <p:cNvSpPr>
            <a:spLocks noChangeArrowheads="1"/>
          </p:cNvSpPr>
          <p:nvPr/>
        </p:nvSpPr>
        <p:spPr bwMode="auto">
          <a:xfrm>
            <a:off x="684213" y="1044575"/>
            <a:ext cx="3413125"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自动稳定器</a:t>
            </a:r>
          </a:p>
        </p:txBody>
      </p:sp>
    </p:spTree>
    <p:extLst>
      <p:ext uri="{BB962C8B-B14F-4D97-AF65-F5344CB8AC3E}">
        <p14:creationId xmlns:p14="http://schemas.microsoft.com/office/powerpoint/2010/main" val="172144243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3"/>
      <p:bldP spid="1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1B7610D-51C0-410B-92E6-629993787FC5}" type="slidenum">
              <a:rPr lang="en-GB" altLang="zh-CN" sz="1200" b="0">
                <a:solidFill>
                  <a:schemeClr val="bg1"/>
                </a:solidFill>
              </a:rPr>
              <a:pPr/>
              <a:t>11</a:t>
            </a:fld>
            <a:endParaRPr lang="en-GB" altLang="zh-CN" sz="1200" b="0">
              <a:solidFill>
                <a:schemeClr val="bg1"/>
              </a:solidFill>
            </a:endParaRPr>
          </a:p>
        </p:txBody>
      </p:sp>
      <p:sp>
        <p:nvSpPr>
          <p:cNvPr id="11" name="Rectangle 4"/>
          <p:cNvSpPr>
            <a:spLocks noChangeArrowheads="1"/>
          </p:cNvSpPr>
          <p:nvPr/>
        </p:nvSpPr>
        <p:spPr bwMode="auto">
          <a:xfrm>
            <a:off x="971550" y="1227138"/>
            <a:ext cx="7559675" cy="4875212"/>
          </a:xfrm>
          <a:prstGeom prst="rect">
            <a:avLst/>
          </a:prstGeom>
          <a:noFill/>
          <a:ln w="6350">
            <a:noFill/>
            <a:miter lim="800000"/>
            <a:headEnd/>
            <a:tailEnd/>
          </a:ln>
          <a:effectLst/>
        </p:spPr>
        <p:txBody>
          <a:bodyPr lIns="0" tIns="0" rIns="0" bIns="0">
            <a:spAutoFit/>
          </a:bodyPr>
          <a:lstStyle/>
          <a:p>
            <a:pPr marL="273050" lvl="1" indent="-271463" defTabSz="330200">
              <a:lnSpc>
                <a:spcPct val="95000"/>
              </a:lnSpc>
              <a:buClr>
                <a:srgbClr val="FF6600"/>
              </a:buClr>
              <a:buSzPct val="60000"/>
              <a:buFont typeface="Wingdings" pitchFamily="2" charset="2"/>
              <a:buChar char="n"/>
              <a:defRPr/>
            </a:pPr>
            <a:r>
              <a:rPr kumimoji="1" lang="zh-CN" altLang="en-US" sz="2400" dirty="0">
                <a:solidFill>
                  <a:srgbClr val="990000"/>
                </a:solidFill>
                <a:effectLst>
                  <a:outerShdw blurRad="38100" dist="38100" dir="2700000" algn="tl">
                    <a:srgbClr val="C0C0C0"/>
                  </a:outerShdw>
                </a:effectLst>
                <a:latin typeface="宋体" pitchFamily="2" charset="-122"/>
              </a:rPr>
              <a:t>税收自动变化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经济衰退时，产出水平下降，个人收入和企业利润减少，税收自动减少，留给个人的可支配收入和企业的税后利润相对少减少，从而使消费和投资也少下降（</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在累进税的情况下，经济衰退使纳税人的收入自动进入较低的纳税档次，政府税收下降的幅度会超过收入下降的幅度</a:t>
            </a:r>
            <a:r>
              <a:rPr kumimoji="1" lang="zh-CN" altLang="en-US" sz="2400" dirty="0">
                <a:solidFill>
                  <a:schemeClr val="tx1"/>
                </a:solidFill>
                <a:effectLst>
                  <a:outerShdw blurRad="38100" dist="38100" dir="2700000" algn="tl">
                    <a:srgbClr val="C0C0C0"/>
                  </a:outerShdw>
                </a:effectLst>
                <a:latin typeface="宋体" pitchFamily="2" charset="-122"/>
              </a:rPr>
              <a:t>）。反之，则反是</a:t>
            </a:r>
          </a:p>
          <a:p>
            <a:pPr marL="273050" lvl="1" indent="-271463" defTabSz="330200">
              <a:lnSpc>
                <a:spcPct val="95000"/>
              </a:lnSpc>
              <a:spcBef>
                <a:spcPct val="35000"/>
              </a:spcBef>
              <a:buClr>
                <a:srgbClr val="FF6600"/>
              </a:buClr>
              <a:buSzPct val="60000"/>
              <a:buFont typeface="Wingdings" pitchFamily="2" charset="2"/>
              <a:buChar char="n"/>
              <a:defRPr/>
            </a:pPr>
            <a:r>
              <a:rPr kumimoji="1" lang="zh-CN" altLang="en-US" sz="2400" dirty="0">
                <a:solidFill>
                  <a:srgbClr val="990000"/>
                </a:solidFill>
                <a:effectLst>
                  <a:outerShdw blurRad="38100" dist="38100" dir="2700000" algn="tl">
                    <a:srgbClr val="C0C0C0"/>
                  </a:outerShdw>
                </a:effectLst>
                <a:latin typeface="宋体" pitchFamily="2" charset="-122"/>
              </a:rPr>
              <a:t>转移支付自动变化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经济衰退时，失业率上升，符合救济条件的人数增多，社会保障支出相应增加，这样就可以抑制人们的可支配收入和消费需求下降。反之则反是</a:t>
            </a:r>
          </a:p>
          <a:p>
            <a:pPr marL="273050" lvl="1" indent="-271463" defTabSz="330200">
              <a:lnSpc>
                <a:spcPct val="95000"/>
              </a:lnSpc>
              <a:spcBef>
                <a:spcPct val="50000"/>
              </a:spcBef>
              <a:buClr>
                <a:srgbClr val="FF6600"/>
              </a:buClr>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自动稳定器功能的大小取决于：（</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）税收的起征水平和税率的累进幅度；（</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）转移支付的结构（社会保障福利支出在转移支付中的比重）</a:t>
            </a:r>
            <a:r>
              <a:rPr kumimoji="1" lang="zh-CN" altLang="en-US" sz="2400" dirty="0">
                <a:solidFill>
                  <a:schemeClr val="tx1"/>
                </a:solidFill>
                <a:latin typeface="Arial" charset="0"/>
                <a:ea typeface="黑体" pitchFamily="2" charset="-122"/>
              </a:rPr>
              <a:t> </a:t>
            </a:r>
          </a:p>
        </p:txBody>
      </p:sp>
      <p:sp>
        <p:nvSpPr>
          <p:cNvPr id="12" name="Rectangle 5"/>
          <p:cNvSpPr>
            <a:spLocks noChangeArrowheads="1"/>
          </p:cNvSpPr>
          <p:nvPr/>
        </p:nvSpPr>
        <p:spPr bwMode="auto">
          <a:xfrm>
            <a:off x="706438" y="692150"/>
            <a:ext cx="2786062"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作用机制</a:t>
            </a:r>
          </a:p>
        </p:txBody>
      </p:sp>
    </p:spTree>
    <p:extLst>
      <p:ext uri="{BB962C8B-B14F-4D97-AF65-F5344CB8AC3E}">
        <p14:creationId xmlns:p14="http://schemas.microsoft.com/office/powerpoint/2010/main" val="194555201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C45217F-1D6C-4771-9107-90BC7F798E3A}" type="slidenum">
              <a:rPr lang="en-GB" altLang="zh-CN" sz="1200" b="0">
                <a:solidFill>
                  <a:schemeClr val="bg1"/>
                </a:solidFill>
              </a:rPr>
              <a:pPr/>
              <a:t>12</a:t>
            </a:fld>
            <a:endParaRPr lang="en-GB" altLang="zh-CN" sz="1200" b="0">
              <a:solidFill>
                <a:schemeClr val="bg1"/>
              </a:solidFill>
            </a:endParaRPr>
          </a:p>
        </p:txBody>
      </p:sp>
      <p:sp>
        <p:nvSpPr>
          <p:cNvPr id="8" name="Rectangle 3"/>
          <p:cNvSpPr>
            <a:spLocks noChangeArrowheads="1"/>
          </p:cNvSpPr>
          <p:nvPr/>
        </p:nvSpPr>
        <p:spPr bwMode="auto">
          <a:xfrm>
            <a:off x="738188" y="765175"/>
            <a:ext cx="4697412"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相机抉择的财政政策</a:t>
            </a:r>
          </a:p>
        </p:txBody>
      </p:sp>
      <p:sp>
        <p:nvSpPr>
          <p:cNvPr id="9" name="Rectangle 4"/>
          <p:cNvSpPr>
            <a:spLocks noChangeArrowheads="1"/>
          </p:cNvSpPr>
          <p:nvPr/>
        </p:nvSpPr>
        <p:spPr bwMode="auto">
          <a:xfrm>
            <a:off x="987425" y="1565275"/>
            <a:ext cx="7596188" cy="4271963"/>
          </a:xfrm>
          <a:prstGeom prst="rect">
            <a:avLst/>
          </a:prstGeom>
          <a:noFill/>
          <a:ln w="6350">
            <a:noFill/>
            <a:miter lim="800000"/>
            <a:headEnd/>
            <a:tailEnd/>
          </a:ln>
          <a:effectLst/>
        </p:spPr>
        <p:txBody>
          <a:bodyPr lIns="0" tIns="0" rIns="0" bIns="0">
            <a:spAutoFit/>
          </a:bodyPr>
          <a:lstStyle/>
          <a:p>
            <a:pPr marL="273050" lvl="1" indent="-271463" defTabSz="330200">
              <a:lnSpc>
                <a:spcPct val="110000"/>
              </a:lnSpc>
              <a:buClr>
                <a:srgbClr val="FF6600"/>
              </a:buClr>
              <a:buSzPct val="120000"/>
              <a:buFont typeface="Wingdings" pitchFamily="2" charset="2"/>
              <a:buChar cha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相机抉择的财政政策，指政府为了达到预定的产出水平而采取的变动政府收入和支出的政策</a:t>
            </a:r>
            <a:endParaRPr kumimoji="1" lang="zh-CN" altLang="en-US" sz="2400" dirty="0">
              <a:solidFill>
                <a:srgbClr val="CC3300"/>
              </a:solidFill>
              <a:effectLst>
                <a:outerShdw blurRad="38100" dist="38100" dir="2700000" algn="tl">
                  <a:srgbClr val="C0C0C0"/>
                </a:outerShdw>
              </a:effectLst>
              <a:latin typeface="宋体" pitchFamily="2" charset="-122"/>
            </a:endParaRPr>
          </a:p>
          <a:p>
            <a:pPr marL="273050" lvl="1" indent="-271463" defTabSz="330200">
              <a:spcBef>
                <a:spcPct val="50000"/>
              </a:spcBef>
              <a:buClr>
                <a:srgbClr val="FF6600"/>
              </a:buClr>
              <a:buSzPct val="60000"/>
              <a:buFont typeface="Wingdings" pitchFamily="2" charset="2"/>
              <a:buChar char="n"/>
              <a:tabLst>
                <a:tab pos="273050" algn="l"/>
              </a:tabLst>
              <a:defRPr/>
            </a:pPr>
            <a:r>
              <a:rPr kumimoji="1" lang="zh-CN" altLang="en-US" sz="2400" dirty="0">
                <a:solidFill>
                  <a:srgbClr val="990000"/>
                </a:solidFill>
                <a:effectLst>
                  <a:outerShdw blurRad="38100" dist="38100" dir="2700000" algn="tl">
                    <a:srgbClr val="C0C0C0"/>
                  </a:outerShdw>
                </a:effectLst>
                <a:latin typeface="宋体" pitchFamily="2" charset="-122"/>
              </a:rPr>
              <a:t>使用原则</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补偿性财政政策</a:t>
            </a:r>
            <a:r>
              <a:rPr kumimoji="1" lang="zh-CN" altLang="en-US" sz="2400" dirty="0">
                <a:solidFill>
                  <a:schemeClr val="tx1"/>
                </a:solidFill>
                <a:effectLst>
                  <a:outerShdw blurRad="38100" dist="38100" dir="2700000" algn="tl">
                    <a:srgbClr val="C0C0C0"/>
                  </a:outerShdw>
                </a:effectLst>
                <a:latin typeface="宋体" pitchFamily="2" charset="-122"/>
              </a:rPr>
              <a:t>）</a:t>
            </a:r>
          </a:p>
          <a:p>
            <a:pPr marL="273050" lvl="1" indent="-271463" defTabSz="330200">
              <a:lnSpc>
                <a:spcPct val="110000"/>
              </a:lnSpc>
              <a:spcBef>
                <a:spcPct val="50000"/>
              </a:spcBef>
              <a:buClr>
                <a:srgbClr val="FF6600"/>
              </a:buClr>
              <a:buSzPct val="60000"/>
              <a:buFont typeface="Wingdings" pitchFamily="2" charset="2"/>
              <a:buChar char="n"/>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扩张性财政政策</a:t>
            </a:r>
            <a:r>
              <a:rPr kumimoji="1" lang="zh-CN" altLang="en-US" sz="2800" b="0" dirty="0">
                <a:solidFill>
                  <a:schemeClr val="tx1"/>
                </a:solidFill>
                <a:latin typeface="宋体" pitchFamily="2" charset="-122"/>
                <a:ea typeface="黑体" pitchFamily="2" charset="-122"/>
              </a:rPr>
              <a:t>：</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）减税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免税、退税、降低税率</a:t>
            </a:r>
            <a:r>
              <a:rPr kumimoji="1" lang="en-US" altLang="zh-CN" sz="2400" dirty="0">
                <a:solidFill>
                  <a:schemeClr val="tx1"/>
                </a:solidFill>
                <a:effectLst>
                  <a:outerShdw blurRad="38100" dist="38100" dir="2700000" algn="tl">
                    <a:srgbClr val="C0C0C0"/>
                  </a:outerShdw>
                </a:effectLst>
                <a:latin typeface="宋体" pitchFamily="2" charset="-122"/>
              </a:rPr>
              <a:t>)</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）增加政府支出</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增加公共品购买，增加转移支付</a:t>
            </a:r>
            <a:r>
              <a:rPr kumimoji="1" lang="en-US" altLang="zh-CN" sz="2400" dirty="0">
                <a:solidFill>
                  <a:schemeClr val="tx1"/>
                </a:solidFill>
                <a:effectLst>
                  <a:outerShdw blurRad="38100" dist="38100" dir="2700000" algn="tl">
                    <a:srgbClr val="C0C0C0"/>
                  </a:outerShdw>
                </a:effectLst>
                <a:latin typeface="宋体" pitchFamily="2" charset="-122"/>
              </a:rPr>
              <a:t>)</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273050" lvl="1" indent="-271463" defTabSz="330200">
              <a:lnSpc>
                <a:spcPct val="110000"/>
              </a:lnSpc>
              <a:spcBef>
                <a:spcPct val="50000"/>
              </a:spcBef>
              <a:buClr>
                <a:srgbClr val="FF6600"/>
              </a:buClr>
              <a:buSzPct val="60000"/>
              <a:buFont typeface="Wingdings" pitchFamily="2" charset="2"/>
              <a:buChar char="n"/>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紧缩性财政政策：</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）增税</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）减少政府支出</a:t>
            </a:r>
          </a:p>
        </p:txBody>
      </p:sp>
    </p:spTree>
    <p:extLst>
      <p:ext uri="{BB962C8B-B14F-4D97-AF65-F5344CB8AC3E}">
        <p14:creationId xmlns:p14="http://schemas.microsoft.com/office/powerpoint/2010/main" val="15198652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blinds(horizontal)">
                                      <p:cBhvr>
                                        <p:cTn id="32" dur="500"/>
                                        <p:tgtEl>
                                          <p:spTgt spid="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blinds(horizontal)">
                                      <p:cBhvr>
                                        <p:cTn id="37" dur="500"/>
                                        <p:tgtEl>
                                          <p:spTgt spid="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blinds(horizontal)">
                                      <p:cBhvr>
                                        <p:cTn id="42" dur="500"/>
                                        <p:tgtEl>
                                          <p:spTgt spid="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blinds(horizontal)">
                                      <p:cBhvr>
                                        <p:cTn id="4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E60E5E5-968F-47BC-910A-B3AEAD85A70D}" type="slidenum">
              <a:rPr lang="en-GB" altLang="zh-CN" sz="1200" b="0">
                <a:solidFill>
                  <a:schemeClr val="bg1"/>
                </a:solidFill>
              </a:rPr>
              <a:pPr/>
              <a:t>13</a:t>
            </a:fld>
            <a:endParaRPr lang="en-GB" altLang="zh-CN" sz="1200" b="0">
              <a:solidFill>
                <a:schemeClr val="bg1"/>
              </a:solidFill>
            </a:endParaRPr>
          </a:p>
        </p:txBody>
      </p:sp>
      <p:sp>
        <p:nvSpPr>
          <p:cNvPr id="11" name="Rectangle 4"/>
          <p:cNvSpPr>
            <a:spLocks noChangeArrowheads="1"/>
          </p:cNvSpPr>
          <p:nvPr/>
        </p:nvSpPr>
        <p:spPr bwMode="auto">
          <a:xfrm>
            <a:off x="971550" y="1227138"/>
            <a:ext cx="7559675" cy="4340225"/>
          </a:xfrm>
          <a:prstGeom prst="rect">
            <a:avLst/>
          </a:prstGeom>
          <a:noFill/>
          <a:ln w="6350">
            <a:noFill/>
            <a:miter lim="800000"/>
            <a:headEnd/>
            <a:tailEnd/>
          </a:ln>
          <a:effectLst/>
        </p:spPr>
        <p:txBody>
          <a:bodyPr lIns="0" tIns="0" rIns="0" bIns="0">
            <a:spAutoFit/>
          </a:bodyPr>
          <a:lstStyle/>
          <a:p>
            <a:pPr marL="273050" lvl="1" indent="-271463" defTabSz="330200">
              <a:lnSpc>
                <a:spcPct val="95000"/>
              </a:lnSpc>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功能财政是指国家关于财政活动不能仅以预算平衡为目的，而应以充分发挥财政的经济职能，保持整个经济稳定发展为目的的理论</a:t>
            </a:r>
          </a:p>
          <a:p>
            <a:pPr marL="273050" lvl="1" indent="-271463" defTabSz="330200">
              <a:lnSpc>
                <a:spcPct val="95000"/>
              </a:lnSpc>
              <a:spcBef>
                <a:spcPct val="3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凯恩斯主义认为，不能机械地用财政预算收支平衡的观点来对待赤字和预算盈余，而应从反经济周期的需要来利用预算赤字和预算盈余。当国民收入低于充分就业的收入水平时，政府有义务实行扩张性财政政策，以实现充分就业。如果期初存在财政盈余，那么政府有责任减少盈余甚至不惜出现赤字，坚定地实行扩张政策；反之，如果总需求过旺，引起通货膨胀，则实行收缩性财政政策。总之，政府为实现充分就业和消除通货膨胀，需要赤字就赤字，需要盈余就盈余。</a:t>
            </a:r>
          </a:p>
        </p:txBody>
      </p:sp>
      <p:sp>
        <p:nvSpPr>
          <p:cNvPr id="12" name="Rectangle 5"/>
          <p:cNvSpPr>
            <a:spLocks noChangeArrowheads="1"/>
          </p:cNvSpPr>
          <p:nvPr/>
        </p:nvSpPr>
        <p:spPr bwMode="auto">
          <a:xfrm>
            <a:off x="706438" y="676275"/>
            <a:ext cx="2786062"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600" spc="300" dirty="0">
                <a:solidFill>
                  <a:srgbClr val="990000"/>
                </a:solidFill>
                <a:effectLst>
                  <a:outerShdw blurRad="38100" dist="38100" dir="2700000" algn="tl">
                    <a:srgbClr val="C0C0C0"/>
                  </a:outerShdw>
                </a:effectLst>
                <a:latin typeface="微软雅黑" pitchFamily="34" charset="-122"/>
                <a:ea typeface="微软雅黑" pitchFamily="34" charset="-122"/>
              </a:rPr>
              <a:t> </a:t>
            </a:r>
            <a:r>
              <a:rPr kumimoji="1" lang="zh-CN" altLang="en-US" sz="2600" spc="300" dirty="0">
                <a:solidFill>
                  <a:srgbClr val="336699"/>
                </a:solidFill>
                <a:effectLst>
                  <a:outerShdw blurRad="38100" dist="38100" dir="2700000" algn="tl">
                    <a:srgbClr val="C0C0C0"/>
                  </a:outerShdw>
                </a:effectLst>
                <a:latin typeface="微软雅黑" pitchFamily="34" charset="-122"/>
                <a:ea typeface="微软雅黑" pitchFamily="34" charset="-122"/>
              </a:rPr>
              <a:t>功能财政</a:t>
            </a:r>
          </a:p>
        </p:txBody>
      </p:sp>
    </p:spTree>
    <p:extLst>
      <p:ext uri="{BB962C8B-B14F-4D97-AF65-F5344CB8AC3E}">
        <p14:creationId xmlns:p14="http://schemas.microsoft.com/office/powerpoint/2010/main" val="68761956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E5327EC-297C-4987-B605-6AC514EE0A3A}" type="slidenum">
              <a:rPr lang="en-GB" altLang="zh-CN" sz="1200" b="0">
                <a:solidFill>
                  <a:schemeClr val="bg1"/>
                </a:solidFill>
              </a:rPr>
              <a:pPr/>
              <a:t>14</a:t>
            </a:fld>
            <a:endParaRPr lang="en-GB" altLang="zh-CN" sz="1200" b="0">
              <a:solidFill>
                <a:schemeClr val="bg1"/>
              </a:solidFill>
            </a:endParaRPr>
          </a:p>
        </p:txBody>
      </p:sp>
      <p:sp>
        <p:nvSpPr>
          <p:cNvPr id="9" name="Rectangle 2"/>
          <p:cNvSpPr>
            <a:spLocks noChangeArrowheads="1"/>
          </p:cNvSpPr>
          <p:nvPr/>
        </p:nvSpPr>
        <p:spPr bwMode="auto">
          <a:xfrm>
            <a:off x="684213" y="620713"/>
            <a:ext cx="4697412"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财政政策的调控效应</a:t>
            </a:r>
          </a:p>
        </p:txBody>
      </p:sp>
      <p:sp>
        <p:nvSpPr>
          <p:cNvPr id="10" name="Rectangle 4"/>
          <p:cNvSpPr>
            <a:spLocks noChangeArrowheads="1"/>
          </p:cNvSpPr>
          <p:nvPr/>
        </p:nvSpPr>
        <p:spPr bwMode="auto">
          <a:xfrm>
            <a:off x="665163" y="1679575"/>
            <a:ext cx="381317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产出效应和挤出效应</a:t>
            </a:r>
          </a:p>
        </p:txBody>
      </p:sp>
      <p:sp>
        <p:nvSpPr>
          <p:cNvPr id="11" name="Rectangle 5"/>
          <p:cNvSpPr>
            <a:spLocks noChangeArrowheads="1"/>
          </p:cNvSpPr>
          <p:nvPr/>
        </p:nvSpPr>
        <p:spPr bwMode="auto">
          <a:xfrm>
            <a:off x="687388" y="2078038"/>
            <a:ext cx="3311525" cy="3944937"/>
          </a:xfrm>
          <a:prstGeom prst="rect">
            <a:avLst/>
          </a:prstGeom>
          <a:noFill/>
          <a:ln w="6350">
            <a:noFill/>
            <a:miter lim="800000"/>
            <a:headEnd/>
            <a:tailEnd/>
          </a:ln>
          <a:effectLst/>
        </p:spPr>
        <p:txBody>
          <a:bodyPr lIns="0" tIns="0" rIns="0" bIns="0">
            <a:spAutoFit/>
          </a:bodyPr>
          <a:lstStyle/>
          <a:p>
            <a:pPr marL="392113" lvl="1" indent="-390525" defTabSz="330200">
              <a:lnSpc>
                <a:spcPct val="95000"/>
              </a:lnSpc>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财政政策的产出效应：财政政策引起的产出水平的变化</a:t>
            </a:r>
          </a:p>
          <a:p>
            <a:pPr marL="392113" lvl="1" indent="-390525" defTabSz="330200">
              <a:lnSpc>
                <a:spcPct val="95000"/>
              </a:lnSpc>
              <a:spcBef>
                <a:spcPct val="55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财政政策的挤出效应：由于政府支出增加使利率水平上升，从而抑制</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挤出</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部分社会</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私人</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投资的现象</a:t>
            </a:r>
          </a:p>
          <a:p>
            <a:pPr marL="392113" lvl="1" indent="-390525" defTabSz="330200">
              <a:lnSpc>
                <a:spcPct val="95000"/>
              </a:lnSpc>
              <a:spcBef>
                <a:spcPct val="65000"/>
              </a:spcBef>
              <a:buClr>
                <a:srgbClr val="FF6600"/>
              </a:buClr>
              <a:buSzPct val="8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政府投资→产出→货币需求→利率→私人投资→产出</a:t>
            </a:r>
          </a:p>
        </p:txBody>
      </p:sp>
      <p:grpSp>
        <p:nvGrpSpPr>
          <p:cNvPr id="2" name="Group 39"/>
          <p:cNvGrpSpPr>
            <a:grpSpLocks/>
          </p:cNvGrpSpPr>
          <p:nvPr/>
        </p:nvGrpSpPr>
        <p:grpSpPr bwMode="auto">
          <a:xfrm>
            <a:off x="4427538" y="1577975"/>
            <a:ext cx="4402137" cy="4403725"/>
            <a:chOff x="3186" y="1158"/>
            <a:chExt cx="2773" cy="2774"/>
          </a:xfrm>
        </p:grpSpPr>
        <p:sp>
          <p:nvSpPr>
            <p:cNvPr id="13" name="Text Box 33"/>
            <p:cNvSpPr txBox="1">
              <a:spLocks noChangeArrowheads="1"/>
            </p:cNvSpPr>
            <p:nvPr/>
          </p:nvSpPr>
          <p:spPr bwMode="auto">
            <a:xfrm>
              <a:off x="5172" y="2374"/>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14" name="Text Box 31"/>
            <p:cNvSpPr txBox="1">
              <a:spLocks noChangeArrowheads="1"/>
            </p:cNvSpPr>
            <p:nvPr/>
          </p:nvSpPr>
          <p:spPr bwMode="auto">
            <a:xfrm>
              <a:off x="4302" y="227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15" name="Text Box 32"/>
            <p:cNvSpPr txBox="1">
              <a:spLocks noChangeArrowheads="1"/>
            </p:cNvSpPr>
            <p:nvPr/>
          </p:nvSpPr>
          <p:spPr bwMode="auto">
            <a:xfrm>
              <a:off x="4711" y="1895"/>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16" name="Text Box 7"/>
            <p:cNvSpPr txBox="1">
              <a:spLocks noChangeArrowheads="1"/>
            </p:cNvSpPr>
            <p:nvPr/>
          </p:nvSpPr>
          <p:spPr bwMode="auto">
            <a:xfrm>
              <a:off x="3186" y="2030"/>
              <a:ext cx="181" cy="20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17" name="Text Box 8"/>
            <p:cNvSpPr txBox="1">
              <a:spLocks noChangeArrowheads="1"/>
            </p:cNvSpPr>
            <p:nvPr/>
          </p:nvSpPr>
          <p:spPr bwMode="auto">
            <a:xfrm>
              <a:off x="3218" y="3461"/>
              <a:ext cx="194"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8" name="Text Box 9"/>
            <p:cNvSpPr txBox="1">
              <a:spLocks noChangeArrowheads="1"/>
            </p:cNvSpPr>
            <p:nvPr/>
          </p:nvSpPr>
          <p:spPr bwMode="auto">
            <a:xfrm>
              <a:off x="3193" y="2410"/>
              <a:ext cx="184" cy="17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19" name="Text Box 10"/>
            <p:cNvSpPr txBox="1">
              <a:spLocks noChangeArrowheads="1"/>
            </p:cNvSpPr>
            <p:nvPr/>
          </p:nvSpPr>
          <p:spPr bwMode="auto">
            <a:xfrm>
              <a:off x="3197" y="1158"/>
              <a:ext cx="151"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9710" name="Line 11"/>
            <p:cNvSpPr>
              <a:spLocks noChangeShapeType="1"/>
            </p:cNvSpPr>
            <p:nvPr/>
          </p:nvSpPr>
          <p:spPr bwMode="auto">
            <a:xfrm>
              <a:off x="3353" y="3550"/>
              <a:ext cx="2349"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1" name="Line 12"/>
            <p:cNvSpPr>
              <a:spLocks noChangeShapeType="1"/>
            </p:cNvSpPr>
            <p:nvPr/>
          </p:nvSpPr>
          <p:spPr bwMode="auto">
            <a:xfrm flipV="1">
              <a:off x="3353" y="1203"/>
              <a:ext cx="0" cy="235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2" name="Line 13"/>
            <p:cNvSpPr>
              <a:spLocks noChangeShapeType="1"/>
            </p:cNvSpPr>
            <p:nvPr/>
          </p:nvSpPr>
          <p:spPr bwMode="auto">
            <a:xfrm>
              <a:off x="4787" y="2181"/>
              <a:ext cx="0" cy="133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3" name="Line 14"/>
            <p:cNvSpPr>
              <a:spLocks noChangeShapeType="1"/>
            </p:cNvSpPr>
            <p:nvPr/>
          </p:nvSpPr>
          <p:spPr bwMode="auto">
            <a:xfrm flipH="1">
              <a:off x="3348" y="2550"/>
              <a:ext cx="1786"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Text Box 15"/>
            <p:cNvSpPr txBox="1">
              <a:spLocks noChangeArrowheads="1"/>
            </p:cNvSpPr>
            <p:nvPr/>
          </p:nvSpPr>
          <p:spPr bwMode="auto">
            <a:xfrm>
              <a:off x="5766" y="3421"/>
              <a:ext cx="193"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5" name="Text Box 16"/>
            <p:cNvSpPr txBox="1">
              <a:spLocks noChangeArrowheads="1"/>
            </p:cNvSpPr>
            <p:nvPr/>
          </p:nvSpPr>
          <p:spPr bwMode="auto">
            <a:xfrm>
              <a:off x="4328" y="358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26" name="Text Box 17"/>
            <p:cNvSpPr txBox="1">
              <a:spLocks noChangeArrowheads="1"/>
            </p:cNvSpPr>
            <p:nvPr/>
          </p:nvSpPr>
          <p:spPr bwMode="auto">
            <a:xfrm>
              <a:off x="5221" y="3197"/>
              <a:ext cx="361" cy="26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7" name="Text Box 18"/>
            <p:cNvSpPr txBox="1">
              <a:spLocks noChangeArrowheads="1"/>
            </p:cNvSpPr>
            <p:nvPr/>
          </p:nvSpPr>
          <p:spPr bwMode="auto">
            <a:xfrm>
              <a:off x="5299" y="1454"/>
              <a:ext cx="361" cy="26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nvGrpSpPr>
            <p:cNvPr id="29718" name="Group 19"/>
            <p:cNvGrpSpPr>
              <a:grpSpLocks/>
            </p:cNvGrpSpPr>
            <p:nvPr/>
          </p:nvGrpSpPr>
          <p:grpSpPr bwMode="auto">
            <a:xfrm>
              <a:off x="3509" y="1318"/>
              <a:ext cx="2101" cy="2076"/>
              <a:chOff x="1824" y="1111"/>
              <a:chExt cx="2101" cy="2076"/>
            </a:xfrm>
          </p:grpSpPr>
          <p:sp>
            <p:nvSpPr>
              <p:cNvPr id="29728" name="Line 20"/>
              <p:cNvSpPr>
                <a:spLocks noChangeShapeType="1"/>
              </p:cNvSpPr>
              <p:nvPr/>
            </p:nvSpPr>
            <p:spPr bwMode="auto">
              <a:xfrm rot="277722">
                <a:off x="1824" y="1538"/>
                <a:ext cx="1747" cy="15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9" name="Line 21"/>
              <p:cNvSpPr>
                <a:spLocks noChangeShapeType="1"/>
              </p:cNvSpPr>
              <p:nvPr/>
            </p:nvSpPr>
            <p:spPr bwMode="auto">
              <a:xfrm rot="277722" flipV="1">
                <a:off x="1979" y="1392"/>
                <a:ext cx="1561" cy="179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30" name="Line 22"/>
              <p:cNvSpPr>
                <a:spLocks noChangeShapeType="1"/>
              </p:cNvSpPr>
              <p:nvPr/>
            </p:nvSpPr>
            <p:spPr bwMode="auto">
              <a:xfrm rot="277722">
                <a:off x="2178" y="1111"/>
                <a:ext cx="1747" cy="158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9719" name="Line 23"/>
            <p:cNvSpPr>
              <a:spLocks noChangeShapeType="1"/>
            </p:cNvSpPr>
            <p:nvPr/>
          </p:nvSpPr>
          <p:spPr bwMode="auto">
            <a:xfrm flipH="1">
              <a:off x="3353" y="2181"/>
              <a:ext cx="1450"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0" name="Line 24"/>
            <p:cNvSpPr>
              <a:spLocks noChangeShapeType="1"/>
            </p:cNvSpPr>
            <p:nvPr/>
          </p:nvSpPr>
          <p:spPr bwMode="auto">
            <a:xfrm>
              <a:off x="4387" y="2574"/>
              <a:ext cx="0" cy="96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1" name="Line 25"/>
            <p:cNvSpPr>
              <a:spLocks noChangeShapeType="1"/>
            </p:cNvSpPr>
            <p:nvPr/>
          </p:nvSpPr>
          <p:spPr bwMode="auto">
            <a:xfrm>
              <a:off x="5143" y="2560"/>
              <a:ext cx="0" cy="96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26"/>
            <p:cNvSpPr txBox="1">
              <a:spLocks noChangeArrowheads="1"/>
            </p:cNvSpPr>
            <p:nvPr/>
          </p:nvSpPr>
          <p:spPr bwMode="auto">
            <a:xfrm>
              <a:off x="4736" y="3597"/>
              <a:ext cx="181"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33" name="Text Box 27"/>
            <p:cNvSpPr txBox="1">
              <a:spLocks noChangeArrowheads="1"/>
            </p:cNvSpPr>
            <p:nvPr/>
          </p:nvSpPr>
          <p:spPr bwMode="auto">
            <a:xfrm>
              <a:off x="5087" y="360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34" name="Text Box 28"/>
            <p:cNvSpPr txBox="1">
              <a:spLocks noChangeArrowheads="1"/>
            </p:cNvSpPr>
            <p:nvPr/>
          </p:nvSpPr>
          <p:spPr bwMode="auto">
            <a:xfrm>
              <a:off x="5532" y="2762"/>
              <a:ext cx="362" cy="26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9725" name="AutoShape 35"/>
            <p:cNvSpPr>
              <a:spLocks/>
            </p:cNvSpPr>
            <p:nvPr/>
          </p:nvSpPr>
          <p:spPr bwMode="auto">
            <a:xfrm rot="5255309">
              <a:off x="4520" y="3298"/>
              <a:ext cx="122" cy="382"/>
            </a:xfrm>
            <a:prstGeom prst="leftBrace">
              <a:avLst>
                <a:gd name="adj1" fmla="val 26093"/>
                <a:gd name="adj2" fmla="val 50046"/>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9726" name="AutoShape 36"/>
            <p:cNvSpPr>
              <a:spLocks/>
            </p:cNvSpPr>
            <p:nvPr/>
          </p:nvSpPr>
          <p:spPr bwMode="auto">
            <a:xfrm rot="5327994" flipH="1">
              <a:off x="4669" y="3462"/>
              <a:ext cx="175" cy="766"/>
            </a:xfrm>
            <a:prstGeom prst="leftBrace">
              <a:avLst>
                <a:gd name="adj1" fmla="val 36476"/>
                <a:gd name="adj2" fmla="val 50046"/>
              </a:avLst>
            </a:prstGeom>
            <a:noFill/>
            <a:ln w="28575">
              <a:solidFill>
                <a:srgbClr val="00B0EE"/>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9727" name="AutoShape 37"/>
            <p:cNvSpPr>
              <a:spLocks/>
            </p:cNvSpPr>
            <p:nvPr/>
          </p:nvSpPr>
          <p:spPr bwMode="auto">
            <a:xfrm rot="5400000">
              <a:off x="4909" y="3313"/>
              <a:ext cx="124" cy="327"/>
            </a:xfrm>
            <a:prstGeom prst="leftBrace">
              <a:avLst>
                <a:gd name="adj1" fmla="val 27433"/>
                <a:gd name="adj2" fmla="val 50046"/>
              </a:avLst>
            </a:prstGeom>
            <a:noFill/>
            <a:ln w="25400">
              <a:solidFill>
                <a:srgbClr val="FFAA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409269387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P spid="10" grpId="0"/>
      <p:bldP spid="11" grpId="0"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AD70B11-BB44-4B57-B973-444F45BA6FB0}" type="slidenum">
              <a:rPr lang="en-GB" altLang="zh-CN" sz="1200" b="0">
                <a:solidFill>
                  <a:schemeClr val="bg1"/>
                </a:solidFill>
              </a:rPr>
              <a:pPr/>
              <a:t>15</a:t>
            </a:fld>
            <a:endParaRPr lang="en-GB" altLang="zh-CN" sz="1200" b="0">
              <a:solidFill>
                <a:schemeClr val="bg1"/>
              </a:solidFill>
            </a:endParaRPr>
          </a:p>
        </p:txBody>
      </p:sp>
      <p:sp>
        <p:nvSpPr>
          <p:cNvPr id="18" name="Rectangle 3"/>
          <p:cNvSpPr>
            <a:spLocks noChangeArrowheads="1"/>
          </p:cNvSpPr>
          <p:nvPr/>
        </p:nvSpPr>
        <p:spPr bwMode="auto">
          <a:xfrm>
            <a:off x="539750" y="692150"/>
            <a:ext cx="8027988" cy="10334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dirty="0" smtClean="0">
                <a:solidFill>
                  <a:srgbClr val="800000"/>
                </a:solidFill>
                <a:latin typeface="Times New Roman" pitchFamily="18" charset="0"/>
                <a:ea typeface="楷体_GB2312" pitchFamily="49" charset="-122"/>
              </a:rPr>
              <a:t>例</a:t>
            </a:r>
            <a:r>
              <a:rPr kumimoji="1" lang="en-US" altLang="zh-CN" dirty="0">
                <a:solidFill>
                  <a:srgbClr val="800000"/>
                </a:solidFill>
                <a:latin typeface="Times New Roman" pitchFamily="18" charset="0"/>
                <a:ea typeface="楷体_GB2312" pitchFamily="49" charset="-122"/>
              </a:rPr>
              <a:t>6</a:t>
            </a:r>
            <a:r>
              <a:rPr kumimoji="1" lang="en-US" altLang="zh-CN" sz="1800" dirty="0" smtClean="0">
                <a:solidFill>
                  <a:srgbClr val="800000"/>
                </a:solidFill>
                <a:latin typeface="Times New Roman" pitchFamily="18" charset="0"/>
                <a:ea typeface="楷体_GB2312" pitchFamily="49" charset="-122"/>
              </a:rPr>
              <a:t>.1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某宏观经济模型的参数为</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C =</a:t>
            </a:r>
            <a:r>
              <a:rPr kumimoji="1" lang="zh-CN" altLang="en-US" sz="1800" dirty="0">
                <a:solidFill>
                  <a:schemeClr val="tx1"/>
                </a:solidFill>
                <a:effectLst>
                  <a:outerShdw blurRad="38100" dist="38100" dir="2700000" algn="tl">
                    <a:srgbClr val="C0C0C0"/>
                  </a:outerShdw>
                </a:effectLst>
                <a:ea typeface="黑体"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1000+0.8Y</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 = 2000</a:t>
            </a:r>
            <a:r>
              <a:rPr kumimoji="1" lang="en-US" altLang="en-US" sz="1800" dirty="0">
                <a:solidFill>
                  <a:schemeClr val="tx1"/>
                </a:solidFill>
                <a:effectLst>
                  <a:outerShdw blurRad="38100" dist="38100" dir="2700000" algn="tl">
                    <a:srgbClr val="C0C0C0"/>
                  </a:outerShdw>
                </a:effectLst>
                <a:ea typeface="黑体" pitchFamily="49" charset="-122"/>
                <a:cs typeface="黑体"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10r</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0.3Y</a:t>
            </a:r>
            <a:r>
              <a:rPr kumimoji="1" lang="en-US" altLang="en-US" sz="1800" dirty="0">
                <a:solidFill>
                  <a:schemeClr val="tx1"/>
                </a:solidFill>
                <a:effectLst>
                  <a:outerShdw blurRad="38100" dist="38100" dir="2700000" algn="tl">
                    <a:srgbClr val="C0C0C0"/>
                  </a:outerShdw>
                </a:effectLst>
                <a:ea typeface="黑体" pitchFamily="49" charset="-122"/>
                <a:cs typeface="黑体"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5r</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M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2200</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。若政府投资增加</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100</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亿元，分别用有效需求决定模型和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模型计算该财政政策的产出效应，并比较它们的差别。</a:t>
            </a:r>
          </a:p>
        </p:txBody>
      </p:sp>
      <p:sp>
        <p:nvSpPr>
          <p:cNvPr id="19" name="Rectangle 5"/>
          <p:cNvSpPr>
            <a:spLocks noChangeArrowheads="1"/>
          </p:cNvSpPr>
          <p:nvPr/>
        </p:nvSpPr>
        <p:spPr bwMode="auto">
          <a:xfrm>
            <a:off x="539750" y="1854200"/>
            <a:ext cx="7935913" cy="300038"/>
          </a:xfrm>
          <a:prstGeom prst="rect">
            <a:avLst/>
          </a:prstGeom>
          <a:noFill/>
          <a:ln w="6350">
            <a:noFill/>
            <a:miter lim="800000"/>
            <a:headEnd/>
            <a:tailEnd/>
          </a:ln>
          <a:effectLst/>
        </p:spPr>
        <p:txBody>
          <a:bodyPr lIns="0" tIns="0" rIns="0" bIns="0">
            <a:spAutoFit/>
          </a:bodyPr>
          <a:lstStyle/>
          <a:p>
            <a:pPr marL="392113" lvl="1" indent="-390525" defTabSz="330200">
              <a:lnSpc>
                <a:spcPct val="120000"/>
              </a:lnSpc>
              <a:spcBef>
                <a:spcPct val="25000"/>
              </a:spcBef>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解：（</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）用有效需求决定模型计算            </a:t>
            </a:r>
          </a:p>
        </p:txBody>
      </p:sp>
      <p:sp>
        <p:nvSpPr>
          <p:cNvPr id="20" name="Rectangle 6"/>
          <p:cNvSpPr>
            <a:spLocks noChangeArrowheads="1"/>
          </p:cNvSpPr>
          <p:nvPr/>
        </p:nvSpPr>
        <p:spPr bwMode="auto">
          <a:xfrm>
            <a:off x="755650" y="2947988"/>
            <a:ext cx="7935913" cy="2641600"/>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2</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）用</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模型计算</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政府投资</a:t>
            </a:r>
            <a:r>
              <a:rPr kumimoji="1" lang="zh-CN" altLang="en-US" sz="1800" dirty="0">
                <a:solidFill>
                  <a:srgbClr val="990000"/>
                </a:solidFill>
                <a:effectLst>
                  <a:outerShdw blurRad="38100" dist="38100" dir="2700000" algn="tl">
                    <a:srgbClr val="C0C0C0"/>
                  </a:outerShdw>
                </a:effectLst>
                <a:latin typeface="Times New Roman" pitchFamily="18" charset="0"/>
                <a:ea typeface="楷体_GB2312" pitchFamily="49" charset="-122"/>
              </a:rPr>
              <a:t>增加前</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的</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曲线的方程分别为：</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300</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0.02Y        LM</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440+0.06Y</a:t>
            </a:r>
          </a:p>
          <a:p>
            <a:pPr marL="392113" lvl="1" indent="-390525" defTabSz="330200">
              <a:lnSpc>
                <a:spcPct val="120000"/>
              </a:lnSpc>
              <a:defRPr/>
            </a:pP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解得政府投资增加前的市场均衡状态：</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115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Y = 9250</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政府投资</a:t>
            </a:r>
            <a:r>
              <a:rPr kumimoji="1" lang="zh-CN" altLang="en-US" sz="1800" dirty="0">
                <a:solidFill>
                  <a:srgbClr val="990000"/>
                </a:solidFill>
                <a:effectLst>
                  <a:outerShdw blurRad="38100" dist="38100" dir="2700000" algn="tl">
                    <a:srgbClr val="C0C0C0"/>
                  </a:outerShdw>
                </a:effectLst>
                <a:latin typeface="Times New Roman" pitchFamily="18" charset="0"/>
                <a:ea typeface="楷体_GB2312" pitchFamily="49" charset="-122"/>
              </a:rPr>
              <a:t>增加后</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的</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曲线的方程分别为：</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310</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0.02Y       LM</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440+0.06Y</a:t>
            </a:r>
          </a:p>
          <a:p>
            <a:pPr marL="392113" lvl="1" indent="-390525" defTabSz="330200">
              <a:lnSpc>
                <a:spcPct val="120000"/>
              </a:lnSpc>
              <a:defRPr/>
            </a:pP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解得政府投资增加后的市场均衡状态：</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Y’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9375</a:t>
            </a:r>
          </a:p>
          <a:p>
            <a:pPr marL="392113" lvl="1" indent="-390525" defTabSz="330200">
              <a:lnSpc>
                <a:spcPct val="120000"/>
              </a:lnSpc>
              <a:defRPr/>
            </a:pP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           △Y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9375</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9250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亿元，即财政政策的产出效应为</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a:t>
            </a:r>
          </a:p>
        </p:txBody>
      </p:sp>
      <p:sp>
        <p:nvSpPr>
          <p:cNvPr id="21" name="Rectangle 7"/>
          <p:cNvSpPr>
            <a:spLocks noChangeArrowheads="1"/>
          </p:cNvSpPr>
          <p:nvPr/>
        </p:nvSpPr>
        <p:spPr bwMode="auto">
          <a:xfrm>
            <a:off x="1057275" y="5732463"/>
            <a:ext cx="7935913" cy="330200"/>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3</a:t>
            </a: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）两种计算方法的差距即挤出效应为：</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500</a:t>
            </a:r>
            <a:r>
              <a:rPr kumimoji="1" lang="en-US" altLang="en-US" sz="1800">
                <a:solidFill>
                  <a:schemeClr val="tx1"/>
                </a:solidFill>
                <a:effectLst>
                  <a:outerShdw blurRad="38100" dist="38100" dir="2700000" algn="tl">
                    <a:srgbClr val="C0C0C0"/>
                  </a:outerShdw>
                </a:effectLst>
                <a:latin typeface="Arial" charset="0"/>
                <a:ea typeface="黑体" pitchFamily="2" charset="-122"/>
              </a:rPr>
              <a:t>﹣</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125 = 375</a:t>
            </a: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亿元。</a:t>
            </a:r>
          </a:p>
        </p:txBody>
      </p:sp>
      <p:sp>
        <p:nvSpPr>
          <p:cNvPr id="10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82945" name="Object 1"/>
          <p:cNvGraphicFramePr>
            <a:graphicFrameLocks noChangeAspect="1"/>
          </p:cNvGraphicFramePr>
          <p:nvPr/>
        </p:nvGraphicFramePr>
        <p:xfrm>
          <a:off x="2241550" y="2227263"/>
          <a:ext cx="3186113" cy="576262"/>
        </p:xfrm>
        <a:graphic>
          <a:graphicData uri="http://schemas.openxmlformats.org/presentationml/2006/ole">
            <mc:AlternateContent xmlns:mc="http://schemas.openxmlformats.org/markup-compatibility/2006">
              <mc:Choice xmlns:v="urn:schemas-microsoft-com:vml" Requires="v">
                <p:oleObj spid="_x0000_s1038" name="Equation" r:id="rId3" imgW="2159000" imgH="393700" progId="Equation.DSMT4">
                  <p:embed/>
                </p:oleObj>
              </mc:Choice>
              <mc:Fallback>
                <p:oleObj name="Equation" r:id="rId3" imgW="2159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2227263"/>
                        <a:ext cx="31861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322483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945"/>
                                        </p:tgtEl>
                                        <p:attrNameLst>
                                          <p:attrName>style.visibility</p:attrName>
                                        </p:attrNameLst>
                                      </p:cBhvr>
                                      <p:to>
                                        <p:strVal val="visible"/>
                                      </p:to>
                                    </p:set>
                                    <p:animEffect transition="in" filter="blinds(horizontal)">
                                      <p:cBhvr>
                                        <p:cTn id="17" dur="500"/>
                                        <p:tgtEl>
                                          <p:spTgt spid="82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A4B9ABA-BC68-4584-92FC-D53C027C8C42}" type="slidenum">
              <a:rPr lang="en-GB" altLang="zh-CN" sz="1200" b="0">
                <a:solidFill>
                  <a:schemeClr val="bg1"/>
                </a:solidFill>
              </a:rPr>
              <a:pPr/>
              <a:t>16</a:t>
            </a:fld>
            <a:endParaRPr lang="en-GB" altLang="zh-CN" sz="1200" b="0">
              <a:solidFill>
                <a:schemeClr val="bg1"/>
              </a:solidFill>
            </a:endParaRPr>
          </a:p>
        </p:txBody>
      </p:sp>
      <p:grpSp>
        <p:nvGrpSpPr>
          <p:cNvPr id="2" name="组合 31"/>
          <p:cNvGrpSpPr>
            <a:grpSpLocks/>
          </p:cNvGrpSpPr>
          <p:nvPr/>
        </p:nvGrpSpPr>
        <p:grpSpPr bwMode="auto">
          <a:xfrm>
            <a:off x="2786063" y="2454275"/>
            <a:ext cx="1857375" cy="942975"/>
            <a:chOff x="4732050" y="2454780"/>
            <a:chExt cx="1858215" cy="942660"/>
          </a:xfrm>
        </p:grpSpPr>
        <p:sp>
          <p:nvSpPr>
            <p:cNvPr id="37" name="Text Box 17"/>
            <p:cNvSpPr txBox="1">
              <a:spLocks noChangeArrowheads="1"/>
            </p:cNvSpPr>
            <p:nvPr/>
          </p:nvSpPr>
          <p:spPr bwMode="auto">
            <a:xfrm>
              <a:off x="4732050" y="3045133"/>
              <a:ext cx="287467" cy="28724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0</a:t>
              </a:r>
            </a:p>
          </p:txBody>
        </p:sp>
        <p:sp>
          <p:nvSpPr>
            <p:cNvPr id="38" name="Text Box 17"/>
            <p:cNvSpPr txBox="1">
              <a:spLocks noChangeArrowheads="1"/>
            </p:cNvSpPr>
            <p:nvPr/>
          </p:nvSpPr>
          <p:spPr bwMode="auto">
            <a:xfrm>
              <a:off x="5356219" y="2454780"/>
              <a:ext cx="287468" cy="28724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1</a:t>
              </a:r>
            </a:p>
          </p:txBody>
        </p:sp>
        <p:sp>
          <p:nvSpPr>
            <p:cNvPr id="39" name="Text Box 17"/>
            <p:cNvSpPr txBox="1">
              <a:spLocks noChangeArrowheads="1"/>
            </p:cNvSpPr>
            <p:nvPr/>
          </p:nvSpPr>
          <p:spPr bwMode="auto">
            <a:xfrm>
              <a:off x="6302797" y="3110199"/>
              <a:ext cx="287468" cy="28724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2</a:t>
              </a:r>
            </a:p>
          </p:txBody>
        </p:sp>
      </p:grpSp>
      <p:sp>
        <p:nvSpPr>
          <p:cNvPr id="40" name="Rectangle 3"/>
          <p:cNvSpPr>
            <a:spLocks noChangeArrowheads="1"/>
          </p:cNvSpPr>
          <p:nvPr/>
        </p:nvSpPr>
        <p:spPr bwMode="auto">
          <a:xfrm>
            <a:off x="1544638" y="5516563"/>
            <a:ext cx="3748087" cy="334962"/>
          </a:xfrm>
          <a:prstGeom prst="rect">
            <a:avLst/>
          </a:prstGeom>
          <a:noFill/>
          <a:ln w="6350">
            <a:noFill/>
            <a:miter lim="800000"/>
            <a:headEnd/>
            <a:tailEnd/>
          </a:ln>
          <a:effectLst/>
        </p:spPr>
        <p:txBody>
          <a:bodyPr lIns="0" tIns="0" rIns="0" bIns="0">
            <a:spAutoFit/>
          </a:bodyPr>
          <a:lstStyle/>
          <a:p>
            <a:pPr marL="392113" lvl="1" indent="-390525" defTabSz="330200">
              <a:lnSpc>
                <a:spcPct val="110000"/>
              </a:lnSpc>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财政政策的产出效应与挤出效应</a:t>
            </a:r>
          </a:p>
        </p:txBody>
      </p:sp>
      <p:grpSp>
        <p:nvGrpSpPr>
          <p:cNvPr id="30725" name="组合 28"/>
          <p:cNvGrpSpPr>
            <a:grpSpLocks/>
          </p:cNvGrpSpPr>
          <p:nvPr/>
        </p:nvGrpSpPr>
        <p:grpSpPr bwMode="auto">
          <a:xfrm>
            <a:off x="931863" y="1123950"/>
            <a:ext cx="4719637" cy="4116388"/>
            <a:chOff x="2611438" y="1123950"/>
            <a:chExt cx="4719637" cy="4115663"/>
          </a:xfrm>
        </p:grpSpPr>
        <p:sp>
          <p:nvSpPr>
            <p:cNvPr id="42" name="Text Box 24"/>
            <p:cNvSpPr txBox="1">
              <a:spLocks noChangeArrowheads="1"/>
            </p:cNvSpPr>
            <p:nvPr/>
          </p:nvSpPr>
          <p:spPr bwMode="auto">
            <a:xfrm>
              <a:off x="5246688" y="4952326"/>
              <a:ext cx="574675" cy="287287"/>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9375</a:t>
              </a:r>
            </a:p>
          </p:txBody>
        </p:sp>
        <p:sp>
          <p:nvSpPr>
            <p:cNvPr id="43" name="Text Box 23"/>
            <p:cNvSpPr txBox="1">
              <a:spLocks noChangeArrowheads="1"/>
            </p:cNvSpPr>
            <p:nvPr/>
          </p:nvSpPr>
          <p:spPr bwMode="auto">
            <a:xfrm>
              <a:off x="2611438" y="2508006"/>
              <a:ext cx="574675" cy="46346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122.5</a:t>
              </a:r>
            </a:p>
          </p:txBody>
        </p:sp>
        <p:sp>
          <p:nvSpPr>
            <p:cNvPr id="44" name="Text Box 13"/>
            <p:cNvSpPr txBox="1">
              <a:spLocks noChangeArrowheads="1"/>
            </p:cNvSpPr>
            <p:nvPr/>
          </p:nvSpPr>
          <p:spPr bwMode="auto">
            <a:xfrm>
              <a:off x="2979738" y="4779319"/>
              <a:ext cx="307975" cy="41743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5" name="Text Box 6"/>
            <p:cNvSpPr txBox="1">
              <a:spLocks noChangeArrowheads="1"/>
            </p:cNvSpPr>
            <p:nvPr/>
          </p:nvSpPr>
          <p:spPr bwMode="auto">
            <a:xfrm>
              <a:off x="2787650" y="3193685"/>
              <a:ext cx="506413" cy="46346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115</a:t>
              </a:r>
            </a:p>
          </p:txBody>
        </p:sp>
        <p:sp>
          <p:nvSpPr>
            <p:cNvPr id="46" name="Text Box 7"/>
            <p:cNvSpPr txBox="1">
              <a:spLocks noChangeArrowheads="1"/>
            </p:cNvSpPr>
            <p:nvPr/>
          </p:nvSpPr>
          <p:spPr bwMode="auto">
            <a:xfrm>
              <a:off x="2946400" y="1123950"/>
              <a:ext cx="239713" cy="41743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30739" name="Line 8"/>
            <p:cNvSpPr>
              <a:spLocks noChangeShapeType="1"/>
            </p:cNvSpPr>
            <p:nvPr/>
          </p:nvSpPr>
          <p:spPr bwMode="auto">
            <a:xfrm>
              <a:off x="3194050" y="4921250"/>
              <a:ext cx="3729037"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0" name="Line 9"/>
            <p:cNvSpPr>
              <a:spLocks noChangeShapeType="1"/>
            </p:cNvSpPr>
            <p:nvPr/>
          </p:nvSpPr>
          <p:spPr bwMode="auto">
            <a:xfrm flipV="1">
              <a:off x="3194050" y="1195388"/>
              <a:ext cx="0" cy="3744913"/>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1" name="Line 11"/>
            <p:cNvSpPr>
              <a:spLocks noChangeShapeType="1"/>
            </p:cNvSpPr>
            <p:nvPr/>
          </p:nvSpPr>
          <p:spPr bwMode="auto">
            <a:xfrm>
              <a:off x="5470525" y="2747963"/>
              <a:ext cx="0" cy="2119313"/>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2" name="Line 12"/>
            <p:cNvSpPr>
              <a:spLocks noChangeShapeType="1"/>
            </p:cNvSpPr>
            <p:nvPr/>
          </p:nvSpPr>
          <p:spPr bwMode="auto">
            <a:xfrm flipH="1">
              <a:off x="3186113" y="3333750"/>
              <a:ext cx="283527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 name="Text Box 14"/>
            <p:cNvSpPr txBox="1">
              <a:spLocks noChangeArrowheads="1"/>
            </p:cNvSpPr>
            <p:nvPr/>
          </p:nvSpPr>
          <p:spPr bwMode="auto">
            <a:xfrm>
              <a:off x="7024688" y="4715830"/>
              <a:ext cx="306387" cy="41743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2" name="Text Box 15"/>
            <p:cNvSpPr txBox="1">
              <a:spLocks noChangeArrowheads="1"/>
            </p:cNvSpPr>
            <p:nvPr/>
          </p:nvSpPr>
          <p:spPr bwMode="auto">
            <a:xfrm>
              <a:off x="4535488" y="4950739"/>
              <a:ext cx="574675" cy="288874"/>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9250</a:t>
              </a:r>
            </a:p>
          </p:txBody>
        </p:sp>
        <p:sp>
          <p:nvSpPr>
            <p:cNvPr id="53" name="Text Box 16"/>
            <p:cNvSpPr txBox="1">
              <a:spLocks noChangeArrowheads="1"/>
            </p:cNvSpPr>
            <p:nvPr/>
          </p:nvSpPr>
          <p:spPr bwMode="auto">
            <a:xfrm>
              <a:off x="6159500" y="4360293"/>
              <a:ext cx="573088" cy="41743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54" name="Text Box 17"/>
            <p:cNvSpPr txBox="1">
              <a:spLocks noChangeArrowheads="1"/>
            </p:cNvSpPr>
            <p:nvPr/>
          </p:nvSpPr>
          <p:spPr bwMode="auto">
            <a:xfrm>
              <a:off x="6283325" y="1593767"/>
              <a:ext cx="573088" cy="41743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p>
          </p:txBody>
        </p:sp>
        <p:grpSp>
          <p:nvGrpSpPr>
            <p:cNvPr id="30747" name="Group 27"/>
            <p:cNvGrpSpPr>
              <a:grpSpLocks/>
            </p:cNvGrpSpPr>
            <p:nvPr/>
          </p:nvGrpSpPr>
          <p:grpSpPr bwMode="auto">
            <a:xfrm>
              <a:off x="3441700" y="1377950"/>
              <a:ext cx="3335337" cy="3295650"/>
              <a:chOff x="1824" y="1111"/>
              <a:chExt cx="2101" cy="2076"/>
            </a:xfrm>
          </p:grpSpPr>
          <p:sp>
            <p:nvSpPr>
              <p:cNvPr id="30753" name="Line 10"/>
              <p:cNvSpPr>
                <a:spLocks noChangeShapeType="1"/>
              </p:cNvSpPr>
              <p:nvPr/>
            </p:nvSpPr>
            <p:spPr bwMode="auto">
              <a:xfrm rot="277722">
                <a:off x="1824" y="1538"/>
                <a:ext cx="1747" cy="15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4" name="Line 18"/>
              <p:cNvSpPr>
                <a:spLocks noChangeShapeType="1"/>
              </p:cNvSpPr>
              <p:nvPr/>
            </p:nvSpPr>
            <p:spPr bwMode="auto">
              <a:xfrm rot="277722" flipV="1">
                <a:off x="1979" y="1392"/>
                <a:ext cx="1561" cy="179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5" name="Line 19"/>
              <p:cNvSpPr>
                <a:spLocks noChangeShapeType="1"/>
              </p:cNvSpPr>
              <p:nvPr/>
            </p:nvSpPr>
            <p:spPr bwMode="auto">
              <a:xfrm rot="277722">
                <a:off x="2178" y="1111"/>
                <a:ext cx="1747" cy="158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30748" name="Line 20"/>
            <p:cNvSpPr>
              <a:spLocks noChangeShapeType="1"/>
            </p:cNvSpPr>
            <p:nvPr/>
          </p:nvSpPr>
          <p:spPr bwMode="auto">
            <a:xfrm flipH="1">
              <a:off x="3194050" y="2747963"/>
              <a:ext cx="230187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9" name="Line 21"/>
            <p:cNvSpPr>
              <a:spLocks noChangeShapeType="1"/>
            </p:cNvSpPr>
            <p:nvPr/>
          </p:nvSpPr>
          <p:spPr bwMode="auto">
            <a:xfrm>
              <a:off x="4835525" y="3371850"/>
              <a:ext cx="0" cy="15335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0" name="Line 22"/>
            <p:cNvSpPr>
              <a:spLocks noChangeShapeType="1"/>
            </p:cNvSpPr>
            <p:nvPr/>
          </p:nvSpPr>
          <p:spPr bwMode="auto">
            <a:xfrm>
              <a:off x="6035675" y="3349625"/>
              <a:ext cx="0" cy="15335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Text Box 25"/>
            <p:cNvSpPr txBox="1">
              <a:spLocks noChangeArrowheads="1"/>
            </p:cNvSpPr>
            <p:nvPr/>
          </p:nvSpPr>
          <p:spPr bwMode="auto">
            <a:xfrm>
              <a:off x="5840413" y="4950739"/>
              <a:ext cx="574675" cy="288874"/>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9750</a:t>
              </a:r>
            </a:p>
          </p:txBody>
        </p:sp>
        <p:sp>
          <p:nvSpPr>
            <p:cNvPr id="60" name="Text Box 26"/>
            <p:cNvSpPr txBox="1">
              <a:spLocks noChangeArrowheads="1"/>
            </p:cNvSpPr>
            <p:nvPr/>
          </p:nvSpPr>
          <p:spPr bwMode="auto">
            <a:xfrm>
              <a:off x="6653213" y="3669852"/>
              <a:ext cx="574675" cy="41585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grpSp>
      <p:sp>
        <p:nvSpPr>
          <p:cNvPr id="71" name="WordArt 21"/>
          <p:cNvSpPr>
            <a:spLocks noChangeArrowheads="1" noChangeShapeType="1" noTextEdit="1"/>
          </p:cNvSpPr>
          <p:nvPr/>
        </p:nvSpPr>
        <p:spPr bwMode="auto">
          <a:xfrm>
            <a:off x="6661150" y="3398838"/>
            <a:ext cx="762000" cy="1030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dirty="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105299247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754914C-E259-4693-8D8C-014B2762CB26}" type="slidenum">
              <a:rPr lang="en-GB" altLang="zh-CN" sz="1200" b="0">
                <a:solidFill>
                  <a:schemeClr val="bg1"/>
                </a:solidFill>
              </a:rPr>
              <a:pPr/>
              <a:t>17</a:t>
            </a:fld>
            <a:endParaRPr lang="en-GB" altLang="zh-CN" sz="1200" b="0">
              <a:solidFill>
                <a:schemeClr val="bg1"/>
              </a:solidFill>
            </a:endParaRPr>
          </a:p>
        </p:txBody>
      </p:sp>
      <p:grpSp>
        <p:nvGrpSpPr>
          <p:cNvPr id="2" name="组合 32"/>
          <p:cNvGrpSpPr>
            <a:grpSpLocks/>
          </p:cNvGrpSpPr>
          <p:nvPr/>
        </p:nvGrpSpPr>
        <p:grpSpPr bwMode="auto">
          <a:xfrm>
            <a:off x="887413" y="1341438"/>
            <a:ext cx="4405312" cy="4192587"/>
            <a:chOff x="1479550" y="1340768"/>
            <a:chExt cx="4405313" cy="4193258"/>
          </a:xfrm>
        </p:grpSpPr>
        <p:sp>
          <p:nvSpPr>
            <p:cNvPr id="23" name="Text Box 57"/>
            <p:cNvSpPr txBox="1">
              <a:spLocks noChangeArrowheads="1"/>
            </p:cNvSpPr>
            <p:nvPr/>
          </p:nvSpPr>
          <p:spPr bwMode="auto">
            <a:xfrm>
              <a:off x="1479550" y="4897337"/>
              <a:ext cx="379412" cy="506493"/>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58" name="Line 58"/>
            <p:cNvSpPr>
              <a:spLocks noChangeShapeType="1"/>
            </p:cNvSpPr>
            <p:nvPr/>
          </p:nvSpPr>
          <p:spPr bwMode="auto">
            <a:xfrm flipV="1">
              <a:off x="1716088" y="1384300"/>
              <a:ext cx="0" cy="369093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59" name="Line 59"/>
            <p:cNvSpPr>
              <a:spLocks noChangeShapeType="1"/>
            </p:cNvSpPr>
            <p:nvPr/>
          </p:nvSpPr>
          <p:spPr bwMode="auto">
            <a:xfrm>
              <a:off x="1716088" y="5072063"/>
              <a:ext cx="380682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60"/>
            <p:cNvSpPr txBox="1">
              <a:spLocks noChangeArrowheads="1"/>
            </p:cNvSpPr>
            <p:nvPr/>
          </p:nvSpPr>
          <p:spPr bwMode="auto">
            <a:xfrm>
              <a:off x="5580063" y="4944970"/>
              <a:ext cx="304800" cy="414403"/>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061" name="Line 61"/>
            <p:cNvSpPr>
              <a:spLocks noChangeShapeType="1"/>
            </p:cNvSpPr>
            <p:nvPr/>
          </p:nvSpPr>
          <p:spPr bwMode="auto">
            <a:xfrm>
              <a:off x="4032251" y="2924175"/>
              <a:ext cx="0" cy="2141538"/>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62"/>
            <p:cNvSpPr txBox="1">
              <a:spLocks noChangeArrowheads="1"/>
            </p:cNvSpPr>
            <p:nvPr/>
          </p:nvSpPr>
          <p:spPr bwMode="auto">
            <a:xfrm>
              <a:off x="3227387" y="5094219"/>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63" name="Line 63"/>
            <p:cNvSpPr>
              <a:spLocks noChangeShapeType="1"/>
            </p:cNvSpPr>
            <p:nvPr/>
          </p:nvSpPr>
          <p:spPr bwMode="auto">
            <a:xfrm rot="-279882">
              <a:off x="2119313" y="1820863"/>
              <a:ext cx="2195513" cy="29289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64"/>
            <p:cNvSpPr txBox="1">
              <a:spLocks noChangeArrowheads="1"/>
            </p:cNvSpPr>
            <p:nvPr/>
          </p:nvSpPr>
          <p:spPr bwMode="auto">
            <a:xfrm>
              <a:off x="1481137" y="3215905"/>
              <a:ext cx="304800" cy="414404"/>
            </a:xfrm>
            <a:prstGeom prst="rect">
              <a:avLst/>
            </a:prstGeom>
            <a:no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2" name="Text Box 65"/>
            <p:cNvSpPr txBox="1">
              <a:spLocks noChangeArrowheads="1"/>
            </p:cNvSpPr>
            <p:nvPr/>
          </p:nvSpPr>
          <p:spPr bwMode="auto">
            <a:xfrm>
              <a:off x="4032251" y="5103745"/>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66" name="Line 66"/>
            <p:cNvSpPr>
              <a:spLocks noChangeShapeType="1"/>
            </p:cNvSpPr>
            <p:nvPr/>
          </p:nvSpPr>
          <p:spPr bwMode="auto">
            <a:xfrm rot="302182" flipV="1">
              <a:off x="2300288" y="2152650"/>
              <a:ext cx="2538413" cy="228441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67"/>
            <p:cNvSpPr txBox="1">
              <a:spLocks noChangeArrowheads="1"/>
            </p:cNvSpPr>
            <p:nvPr/>
          </p:nvSpPr>
          <p:spPr bwMode="auto">
            <a:xfrm>
              <a:off x="4959351" y="2039380"/>
              <a:ext cx="609600"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p>
          </p:txBody>
        </p:sp>
        <p:sp>
          <p:nvSpPr>
            <p:cNvPr id="35" name="Text Box 68"/>
            <p:cNvSpPr txBox="1">
              <a:spLocks noChangeArrowheads="1"/>
            </p:cNvSpPr>
            <p:nvPr/>
          </p:nvSpPr>
          <p:spPr bwMode="auto">
            <a:xfrm>
              <a:off x="2863850" y="1351882"/>
              <a:ext cx="457200" cy="506494"/>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r>
                <a:rPr lang="en-US" altLang="zh-CN" sz="1800">
                  <a:solidFill>
                    <a:srgbClr val="336699"/>
                  </a:solidFill>
                  <a:effectLst>
                    <a:outerShdw blurRad="38100" dist="38100" dir="2700000" algn="tl">
                      <a:srgbClr val="C0C0C0"/>
                    </a:outerShdw>
                  </a:effectLst>
                  <a:latin typeface="Times New Roman" pitchFamily="18" charset="0"/>
                </a:rPr>
                <a:t>’</a:t>
              </a:r>
            </a:p>
          </p:txBody>
        </p:sp>
        <p:sp>
          <p:nvSpPr>
            <p:cNvPr id="2069" name="Line 69"/>
            <p:cNvSpPr>
              <a:spLocks noChangeShapeType="1"/>
            </p:cNvSpPr>
            <p:nvPr/>
          </p:nvSpPr>
          <p:spPr bwMode="auto">
            <a:xfrm>
              <a:off x="1708151" y="3432175"/>
              <a:ext cx="274002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0" name="Line 70"/>
            <p:cNvSpPr>
              <a:spLocks noChangeShapeType="1"/>
            </p:cNvSpPr>
            <p:nvPr/>
          </p:nvSpPr>
          <p:spPr bwMode="auto">
            <a:xfrm>
              <a:off x="3327401" y="3422650"/>
              <a:ext cx="0" cy="1658938"/>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71"/>
            <p:cNvSpPr txBox="1">
              <a:spLocks noChangeArrowheads="1"/>
            </p:cNvSpPr>
            <p:nvPr/>
          </p:nvSpPr>
          <p:spPr bwMode="auto">
            <a:xfrm>
              <a:off x="1917700" y="1604335"/>
              <a:ext cx="457200" cy="508081"/>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39" name="Text Box 72"/>
            <p:cNvSpPr txBox="1">
              <a:spLocks noChangeArrowheads="1"/>
            </p:cNvSpPr>
            <p:nvPr/>
          </p:nvSpPr>
          <p:spPr bwMode="auto">
            <a:xfrm>
              <a:off x="1498600" y="1340768"/>
              <a:ext cx="228600" cy="414403"/>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073" name="Line 73"/>
            <p:cNvSpPr>
              <a:spLocks noChangeShapeType="1"/>
            </p:cNvSpPr>
            <p:nvPr/>
          </p:nvSpPr>
          <p:spPr bwMode="auto">
            <a:xfrm rot="-279882">
              <a:off x="3065463" y="1604963"/>
              <a:ext cx="2195513" cy="293052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4" name="Line 74"/>
            <p:cNvSpPr>
              <a:spLocks noChangeShapeType="1"/>
            </p:cNvSpPr>
            <p:nvPr/>
          </p:nvSpPr>
          <p:spPr bwMode="auto">
            <a:xfrm>
              <a:off x="4495801" y="3455988"/>
              <a:ext cx="0" cy="16224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75"/>
            <p:cNvSpPr txBox="1">
              <a:spLocks noChangeArrowheads="1"/>
            </p:cNvSpPr>
            <p:nvPr/>
          </p:nvSpPr>
          <p:spPr bwMode="auto">
            <a:xfrm>
              <a:off x="4475163" y="5094219"/>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76" name="Line 76"/>
            <p:cNvSpPr>
              <a:spLocks noChangeShapeType="1"/>
            </p:cNvSpPr>
            <p:nvPr/>
          </p:nvSpPr>
          <p:spPr bwMode="auto">
            <a:xfrm rot="-279882">
              <a:off x="2020888" y="2547938"/>
              <a:ext cx="2963863" cy="19335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7" name="Line 77"/>
            <p:cNvSpPr>
              <a:spLocks noChangeShapeType="1"/>
            </p:cNvSpPr>
            <p:nvPr/>
          </p:nvSpPr>
          <p:spPr bwMode="auto">
            <a:xfrm rot="-279882">
              <a:off x="2403476" y="2162175"/>
              <a:ext cx="2963863" cy="19335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78"/>
            <p:cNvSpPr txBox="1">
              <a:spLocks noChangeArrowheads="1"/>
            </p:cNvSpPr>
            <p:nvPr/>
          </p:nvSpPr>
          <p:spPr bwMode="auto">
            <a:xfrm>
              <a:off x="2444750" y="2050494"/>
              <a:ext cx="533400"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IS’</a:t>
              </a:r>
            </a:p>
          </p:txBody>
        </p:sp>
        <p:sp>
          <p:nvSpPr>
            <p:cNvPr id="46" name="Text Box 79"/>
            <p:cNvSpPr txBox="1">
              <a:spLocks noChangeArrowheads="1"/>
            </p:cNvSpPr>
            <p:nvPr/>
          </p:nvSpPr>
          <p:spPr bwMode="auto">
            <a:xfrm>
              <a:off x="1763712" y="2410914"/>
              <a:ext cx="379413"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IS</a:t>
              </a:r>
            </a:p>
          </p:txBody>
        </p:sp>
        <p:sp>
          <p:nvSpPr>
            <p:cNvPr id="2080" name="Line 80"/>
            <p:cNvSpPr>
              <a:spLocks noChangeShapeType="1"/>
            </p:cNvSpPr>
            <p:nvPr/>
          </p:nvSpPr>
          <p:spPr bwMode="auto">
            <a:xfrm>
              <a:off x="3854451" y="3128963"/>
              <a:ext cx="0" cy="196215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81"/>
            <p:cNvSpPr txBox="1">
              <a:spLocks noChangeArrowheads="1"/>
            </p:cNvSpPr>
            <p:nvPr/>
          </p:nvSpPr>
          <p:spPr bwMode="auto">
            <a:xfrm>
              <a:off x="3692526" y="5119623"/>
              <a:ext cx="304800" cy="4144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
        <p:nvSpPr>
          <p:cNvPr id="49" name="Rectangle 84"/>
          <p:cNvSpPr>
            <a:spLocks noChangeArrowheads="1"/>
          </p:cNvSpPr>
          <p:nvPr/>
        </p:nvSpPr>
        <p:spPr bwMode="auto">
          <a:xfrm>
            <a:off x="901700" y="566102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曲线斜率与财政政策的产出效应</a:t>
            </a:r>
          </a:p>
        </p:txBody>
      </p:sp>
      <p:sp>
        <p:nvSpPr>
          <p:cNvPr id="50" name="Rectangle 85"/>
          <p:cNvSpPr>
            <a:spLocks noChangeArrowheads="1"/>
          </p:cNvSpPr>
          <p:nvPr/>
        </p:nvSpPr>
        <p:spPr bwMode="auto">
          <a:xfrm>
            <a:off x="5651500" y="2197100"/>
            <a:ext cx="2735263" cy="1016000"/>
          </a:xfrm>
          <a:prstGeom prst="rect">
            <a:avLst/>
          </a:prstGeom>
          <a:noFill/>
          <a:ln w="6350">
            <a:noFill/>
            <a:miter lim="800000"/>
            <a:headEnd/>
            <a:tailEnd/>
          </a:ln>
          <a:effectLst/>
        </p:spPr>
        <p:txBody>
          <a:bodyPr lIns="0" tIns="0" rIns="0" bIns="0">
            <a:spAutoFit/>
          </a:bodyPr>
          <a:lstStyle/>
          <a:p>
            <a:pPr marL="392113" lvl="1" indent="-390525" defTabSz="330200">
              <a:buClr>
                <a:srgbClr val="FF6600"/>
              </a:buClr>
              <a:buSzPct val="60000"/>
              <a:buFont typeface="Wingdings" pitchFamily="2" charset="2"/>
              <a:buChar char="n"/>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曲线斜率大，财政政策的产出效应大，挤出效应小</a:t>
            </a:r>
            <a:r>
              <a:rPr kumimoji="1" lang="zh-CN" altLang="en-US" sz="2200" dirty="0">
                <a:solidFill>
                  <a:schemeClr val="tx1"/>
                </a:solidFill>
                <a:latin typeface="楷体" panose="02010609060101010101" pitchFamily="49" charset="-122"/>
                <a:ea typeface="楷体" panose="02010609060101010101" pitchFamily="49" charset="-122"/>
              </a:rPr>
              <a:t> </a:t>
            </a:r>
          </a:p>
        </p:txBody>
      </p:sp>
      <p:sp>
        <p:nvSpPr>
          <p:cNvPr id="51" name="Rectangle 86"/>
          <p:cNvSpPr>
            <a:spLocks noChangeArrowheads="1"/>
          </p:cNvSpPr>
          <p:nvPr/>
        </p:nvSpPr>
        <p:spPr bwMode="auto">
          <a:xfrm>
            <a:off x="5673725" y="3392488"/>
            <a:ext cx="2735263" cy="169227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(1-</a:t>
            </a:r>
            <a:r>
              <a:rPr kumimoji="1" lang="el-GR"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反映了边际消费倾向</a:t>
            </a:r>
            <a:r>
              <a:rPr kumimoji="1" lang="el-GR"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和投资利率系数</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的相对大小</a:t>
            </a:r>
            <a:r>
              <a:rPr kumimoji="1" lang="zh-CN" altLang="en-US" sz="2200" dirty="0" smtClean="0">
                <a:solidFill>
                  <a:schemeClr val="tx1"/>
                </a:solidFill>
                <a:latin typeface="Times New Roman" pitchFamily="18" charset="0"/>
                <a:ea typeface="楷体" pitchFamily="49" charset="-122"/>
              </a:rPr>
              <a:t> </a:t>
            </a:r>
          </a:p>
        </p:txBody>
      </p:sp>
      <p:graphicFrame>
        <p:nvGraphicFramePr>
          <p:cNvPr id="52" name="Object 87"/>
          <p:cNvGraphicFramePr>
            <a:graphicFrameLocks noChangeAspect="1"/>
          </p:cNvGraphicFramePr>
          <p:nvPr/>
        </p:nvGraphicFramePr>
        <p:xfrm>
          <a:off x="6372225" y="1258888"/>
          <a:ext cx="1563688" cy="585787"/>
        </p:xfrm>
        <a:graphic>
          <a:graphicData uri="http://schemas.openxmlformats.org/presentationml/2006/ole">
            <mc:AlternateContent xmlns:mc="http://schemas.openxmlformats.org/markup-compatibility/2006">
              <mc:Choice xmlns:v="urn:schemas-microsoft-com:vml" Requires="v">
                <p:oleObj spid="_x0000_s2062" name="Equation" r:id="rId3" imgW="1095392" imgH="333406" progId="Equation.DSMT4">
                  <p:embed/>
                </p:oleObj>
              </mc:Choice>
              <mc:Fallback>
                <p:oleObj name="Equation" r:id="rId3" imgW="1095392" imgH="33340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258888"/>
                        <a:ext cx="15636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4"/>
          <p:cNvSpPr>
            <a:spLocks noChangeArrowheads="1"/>
          </p:cNvSpPr>
          <p:nvPr/>
        </p:nvSpPr>
        <p:spPr bwMode="auto">
          <a:xfrm>
            <a:off x="684213" y="549275"/>
            <a:ext cx="53276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Times New Roman" pitchFamily="18" charset="0"/>
                <a:ea typeface="黑体" pitchFamily="2" charset="-122"/>
              </a:rPr>
              <a:t> </a:t>
            </a:r>
            <a:r>
              <a:rPr kumimoji="1"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IS-LM</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曲线的斜率对财政政策的影响</a:t>
            </a:r>
            <a:r>
              <a:rPr kumimoji="1" lang="zh-CN" altLang="en-US" sz="2400" dirty="0">
                <a:latin typeface="微软雅黑" pitchFamily="34" charset="-122"/>
                <a:ea typeface="微软雅黑" pitchFamily="34" charset="-122"/>
              </a:rPr>
              <a:t> </a:t>
            </a:r>
          </a:p>
        </p:txBody>
      </p:sp>
    </p:spTree>
    <p:extLst>
      <p:ext uri="{BB962C8B-B14F-4D97-AF65-F5344CB8AC3E}">
        <p14:creationId xmlns:p14="http://schemas.microsoft.com/office/powerpoint/2010/main" val="125237425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blinds(horizontal)">
                                      <p:cBhvr>
                                        <p:cTn id="12" dur="500"/>
                                        <p:tgtEl>
                                          <p:spTgt spid="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
                                            <p:txEl>
                                              <p:pRg st="0" end="0"/>
                                            </p:txEl>
                                          </p:spTgt>
                                        </p:tgtEl>
                                        <p:attrNameLst>
                                          <p:attrName>style.visibility</p:attrName>
                                        </p:attrNameLst>
                                      </p:cBhvr>
                                      <p:to>
                                        <p:strVal val="visible"/>
                                      </p:to>
                                    </p:set>
                                    <p:animEffect transition="in" filter="blinds(horizontal)">
                                      <p:cBhvr>
                                        <p:cTn id="22" dur="500"/>
                                        <p:tgtEl>
                                          <p:spTgt spid="50">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horizontal)">
                                      <p:cBhvr>
                                        <p:cTn id="25" dur="500"/>
                                        <p:tgtEl>
                                          <p:spTgt spid="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blinds(horizontal)">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bldLvl="3"/>
      <p:bldP spid="50" grpId="0" build="p" bldLvl="3"/>
      <p:bldP spid="51"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1E1354-AADC-4ED6-A42B-32B1A5C5A6E9}" type="slidenum">
              <a:rPr lang="en-GB" altLang="zh-CN" sz="1200" b="0">
                <a:solidFill>
                  <a:schemeClr val="bg1"/>
                </a:solidFill>
              </a:rPr>
              <a:pPr/>
              <a:t>18</a:t>
            </a:fld>
            <a:endParaRPr lang="en-GB" altLang="zh-CN" sz="1200" b="0">
              <a:solidFill>
                <a:schemeClr val="bg1"/>
              </a:solidFill>
            </a:endParaRPr>
          </a:p>
        </p:txBody>
      </p:sp>
      <p:sp>
        <p:nvSpPr>
          <p:cNvPr id="9" name="Rectangle 2"/>
          <p:cNvSpPr txBox="1">
            <a:spLocks noChangeArrowheads="1"/>
          </p:cNvSpPr>
          <p:nvPr/>
        </p:nvSpPr>
        <p:spPr bwMode="auto">
          <a:xfrm>
            <a:off x="539750" y="2349500"/>
            <a:ext cx="7991475" cy="2855913"/>
          </a:xfrm>
          <a:prstGeom prst="rect">
            <a:avLst/>
          </a:prstGeom>
          <a:noFill/>
          <a:ln w="9525">
            <a:noFill/>
            <a:miter lim="800000"/>
            <a:headEnd/>
            <a:tailEnd/>
          </a:ln>
        </p:spPr>
        <p:txBody>
          <a:bodyPr/>
          <a:lstStyle>
            <a:lvl1pPr marL="342900" indent="-342900">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spcBef>
                <a:spcPct val="20000"/>
              </a:spcBef>
              <a:buClr>
                <a:srgbClr val="FF6600"/>
              </a:buClr>
              <a:buSzPct val="80000"/>
              <a:buFont typeface="Wingdings" pitchFamily="2" charset="2"/>
              <a:buChar char="§"/>
              <a:defRPr/>
            </a:pP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边际消费倾向</a:t>
            </a:r>
            <a:r>
              <a:rPr lang="el-GR"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比较稳定。决定</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曲线斜率的因素是投资利率系数</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a:t>
            </a:r>
          </a:p>
          <a:p>
            <a:pPr lvl="1">
              <a:spcBef>
                <a:spcPct val="50000"/>
              </a:spcBef>
              <a:buClr>
                <a:srgbClr val="FF6600"/>
              </a:buClr>
              <a:buSzPct val="80000"/>
              <a:buFont typeface="Wingdings" pitchFamily="2" charset="2"/>
              <a:buChar char="§"/>
              <a:defRPr/>
            </a:pP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在边际消费倾向</a:t>
            </a:r>
            <a:r>
              <a:rPr lang="el-GR"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一定的情况下，</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曲线斜率越大，意味着投资的利率系数</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越小，而</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小就意味着私人投资对利率的反应不敏感，当扩张性财政政策引起利率上升时，对私人投资的挤出效应就小，相应的产出效应就大。 </a:t>
            </a:r>
          </a:p>
        </p:txBody>
      </p:sp>
      <p:graphicFrame>
        <p:nvGraphicFramePr>
          <p:cNvPr id="3074" name="Object 7"/>
          <p:cNvGraphicFramePr>
            <a:graphicFrameLocks noChangeAspect="1"/>
          </p:cNvGraphicFramePr>
          <p:nvPr>
            <p:extLst>
              <p:ext uri="{D42A27DB-BD31-4B8C-83A1-F6EECF244321}">
                <p14:modId xmlns:p14="http://schemas.microsoft.com/office/powerpoint/2010/main" val="564300287"/>
              </p:ext>
            </p:extLst>
          </p:nvPr>
        </p:nvGraphicFramePr>
        <p:xfrm>
          <a:off x="4932040" y="924979"/>
          <a:ext cx="1160463" cy="431800"/>
        </p:xfrm>
        <a:graphic>
          <a:graphicData uri="http://schemas.openxmlformats.org/presentationml/2006/ole">
            <mc:AlternateContent xmlns:mc="http://schemas.openxmlformats.org/markup-compatibility/2006">
              <mc:Choice xmlns:v="urn:schemas-microsoft-com:vml" Requires="v">
                <p:oleObj spid="_x0000_s3098" name="Equation" r:id="rId3" imgW="561857" imgH="123744" progId="Equation.DSMT4">
                  <p:embed/>
                </p:oleObj>
              </mc:Choice>
              <mc:Fallback>
                <p:oleObj name="Equation" r:id="rId3" imgW="561857" imgH="12374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924979"/>
                        <a:ext cx="11604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对象 1"/>
          <p:cNvGraphicFramePr>
            <a:graphicFrameLocks noChangeAspect="1"/>
          </p:cNvGraphicFramePr>
          <p:nvPr>
            <p:extLst>
              <p:ext uri="{D42A27DB-BD31-4B8C-83A1-F6EECF244321}">
                <p14:modId xmlns:p14="http://schemas.microsoft.com/office/powerpoint/2010/main" val="1102547268"/>
              </p:ext>
            </p:extLst>
          </p:nvPr>
        </p:nvGraphicFramePr>
        <p:xfrm>
          <a:off x="2195736" y="727336"/>
          <a:ext cx="2206625" cy="827087"/>
        </p:xfrm>
        <a:graphic>
          <a:graphicData uri="http://schemas.openxmlformats.org/presentationml/2006/ole">
            <mc:AlternateContent xmlns:mc="http://schemas.openxmlformats.org/markup-compatibility/2006">
              <mc:Choice xmlns:v="urn:schemas-microsoft-com:vml" Requires="v">
                <p:oleObj spid="_x0000_s3099" name="Equation" r:id="rId5" imgW="1085951" imgH="323949" progId="Equation.DSMT4">
                  <p:embed/>
                </p:oleObj>
              </mc:Choice>
              <mc:Fallback>
                <p:oleObj name="Equation" r:id="rId5" imgW="1085951" imgH="32394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727336"/>
                        <a:ext cx="22066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84051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3BB0AC2-E477-4320-8875-73E6E86B505F}" type="slidenum">
              <a:rPr lang="en-GB" altLang="zh-CN" sz="1200" b="0">
                <a:solidFill>
                  <a:schemeClr val="bg1"/>
                </a:solidFill>
              </a:rPr>
              <a:pPr/>
              <a:t>19</a:t>
            </a:fld>
            <a:endParaRPr lang="en-GB" altLang="zh-CN" sz="1200" b="0">
              <a:solidFill>
                <a:schemeClr val="bg1"/>
              </a:solidFill>
            </a:endParaRPr>
          </a:p>
        </p:txBody>
      </p:sp>
      <p:grpSp>
        <p:nvGrpSpPr>
          <p:cNvPr id="2" name="Group 88"/>
          <p:cNvGrpSpPr>
            <a:grpSpLocks/>
          </p:cNvGrpSpPr>
          <p:nvPr/>
        </p:nvGrpSpPr>
        <p:grpSpPr bwMode="auto">
          <a:xfrm>
            <a:off x="763588" y="836613"/>
            <a:ext cx="4927600" cy="4154487"/>
            <a:chOff x="1367" y="1272"/>
            <a:chExt cx="3104" cy="2617"/>
          </a:xfrm>
        </p:grpSpPr>
        <p:sp>
          <p:nvSpPr>
            <p:cNvPr id="18" name="Text Box 60"/>
            <p:cNvSpPr txBox="1">
              <a:spLocks noChangeArrowheads="1"/>
            </p:cNvSpPr>
            <p:nvPr/>
          </p:nvSpPr>
          <p:spPr bwMode="auto">
            <a:xfrm>
              <a:off x="1379" y="1919"/>
              <a:ext cx="161" cy="21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61"/>
            <p:cNvSpPr txBox="1">
              <a:spLocks noChangeArrowheads="1"/>
            </p:cNvSpPr>
            <p:nvPr/>
          </p:nvSpPr>
          <p:spPr bwMode="auto">
            <a:xfrm>
              <a:off x="1367" y="2449"/>
              <a:ext cx="161" cy="21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 name="Text Box 62"/>
            <p:cNvSpPr txBox="1">
              <a:spLocks noChangeArrowheads="1"/>
            </p:cNvSpPr>
            <p:nvPr/>
          </p:nvSpPr>
          <p:spPr bwMode="auto">
            <a:xfrm>
              <a:off x="3590" y="1476"/>
              <a:ext cx="31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21" name="Text Box 63"/>
            <p:cNvSpPr txBox="1">
              <a:spLocks noChangeArrowheads="1"/>
            </p:cNvSpPr>
            <p:nvPr/>
          </p:nvSpPr>
          <p:spPr bwMode="auto">
            <a:xfrm>
              <a:off x="1854" y="2066"/>
              <a:ext cx="262"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2" name="Text Box 64"/>
            <p:cNvSpPr txBox="1">
              <a:spLocks noChangeArrowheads="1"/>
            </p:cNvSpPr>
            <p:nvPr/>
          </p:nvSpPr>
          <p:spPr bwMode="auto">
            <a:xfrm>
              <a:off x="1383" y="3455"/>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3" name="Text Box 65"/>
            <p:cNvSpPr txBox="1">
              <a:spLocks noChangeArrowheads="1"/>
            </p:cNvSpPr>
            <p:nvPr/>
          </p:nvSpPr>
          <p:spPr bwMode="auto">
            <a:xfrm>
              <a:off x="1367" y="1272"/>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4" name="Text Box 66"/>
            <p:cNvSpPr txBox="1">
              <a:spLocks noChangeArrowheads="1"/>
            </p:cNvSpPr>
            <p:nvPr/>
          </p:nvSpPr>
          <p:spPr bwMode="auto">
            <a:xfrm>
              <a:off x="2491" y="3552"/>
              <a:ext cx="207" cy="31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5" name="Text Box 67"/>
            <p:cNvSpPr txBox="1">
              <a:spLocks noChangeArrowheads="1"/>
            </p:cNvSpPr>
            <p:nvPr/>
          </p:nvSpPr>
          <p:spPr bwMode="auto">
            <a:xfrm>
              <a:off x="3312" y="3577"/>
              <a:ext cx="20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6" name="Text Box 68"/>
            <p:cNvSpPr txBox="1">
              <a:spLocks noChangeArrowheads="1"/>
            </p:cNvSpPr>
            <p:nvPr/>
          </p:nvSpPr>
          <p:spPr bwMode="auto">
            <a:xfrm>
              <a:off x="3016" y="3564"/>
              <a:ext cx="206"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113" name="Line 69"/>
            <p:cNvSpPr>
              <a:spLocks noChangeShapeType="1"/>
            </p:cNvSpPr>
            <p:nvPr/>
          </p:nvSpPr>
          <p:spPr bwMode="auto">
            <a:xfrm>
              <a:off x="1523" y="3552"/>
              <a:ext cx="2679" cy="0"/>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4" name="Line 70"/>
            <p:cNvSpPr>
              <a:spLocks noChangeShapeType="1"/>
            </p:cNvSpPr>
            <p:nvPr/>
          </p:nvSpPr>
          <p:spPr bwMode="auto">
            <a:xfrm flipV="1">
              <a:off x="1523" y="1311"/>
              <a:ext cx="0" cy="2228"/>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5" name="Line 71"/>
            <p:cNvSpPr>
              <a:spLocks noChangeShapeType="1"/>
            </p:cNvSpPr>
            <p:nvPr/>
          </p:nvSpPr>
          <p:spPr bwMode="auto">
            <a:xfrm>
              <a:off x="2016" y="2172"/>
              <a:ext cx="1362" cy="9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6" name="Line 72"/>
            <p:cNvSpPr>
              <a:spLocks noChangeShapeType="1"/>
            </p:cNvSpPr>
            <p:nvPr/>
          </p:nvSpPr>
          <p:spPr bwMode="auto">
            <a:xfrm>
              <a:off x="2603" y="2582"/>
              <a:ext cx="0" cy="949"/>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7" name="Line 73"/>
            <p:cNvSpPr>
              <a:spLocks noChangeShapeType="1"/>
            </p:cNvSpPr>
            <p:nvPr/>
          </p:nvSpPr>
          <p:spPr bwMode="auto">
            <a:xfrm>
              <a:off x="3091" y="2133"/>
              <a:ext cx="0" cy="140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8" name="Line 74"/>
            <p:cNvSpPr>
              <a:spLocks noChangeShapeType="1"/>
            </p:cNvSpPr>
            <p:nvPr/>
          </p:nvSpPr>
          <p:spPr bwMode="auto">
            <a:xfrm>
              <a:off x="3403" y="2342"/>
              <a:ext cx="0" cy="120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9" name="Line 75"/>
            <p:cNvSpPr>
              <a:spLocks noChangeShapeType="1"/>
            </p:cNvSpPr>
            <p:nvPr/>
          </p:nvSpPr>
          <p:spPr bwMode="auto">
            <a:xfrm>
              <a:off x="3765" y="2582"/>
              <a:ext cx="0" cy="96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4" name="Text Box 76"/>
            <p:cNvSpPr txBox="1">
              <a:spLocks noChangeArrowheads="1"/>
            </p:cNvSpPr>
            <p:nvPr/>
          </p:nvSpPr>
          <p:spPr bwMode="auto">
            <a:xfrm>
              <a:off x="3699" y="3577"/>
              <a:ext cx="20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5" name="Text Box 77"/>
            <p:cNvSpPr txBox="1">
              <a:spLocks noChangeArrowheads="1"/>
            </p:cNvSpPr>
            <p:nvPr/>
          </p:nvSpPr>
          <p:spPr bwMode="auto">
            <a:xfrm>
              <a:off x="2466" y="1622"/>
              <a:ext cx="262"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4122" name="Line 78"/>
            <p:cNvSpPr>
              <a:spLocks noChangeShapeType="1"/>
            </p:cNvSpPr>
            <p:nvPr/>
          </p:nvSpPr>
          <p:spPr bwMode="auto">
            <a:xfrm flipV="1">
              <a:off x="1941" y="1653"/>
              <a:ext cx="1574" cy="15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Line 79"/>
            <p:cNvSpPr>
              <a:spLocks noChangeShapeType="1"/>
            </p:cNvSpPr>
            <p:nvPr/>
          </p:nvSpPr>
          <p:spPr bwMode="auto">
            <a:xfrm flipV="1">
              <a:off x="1754" y="2184"/>
              <a:ext cx="2098" cy="663"/>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80"/>
            <p:cNvSpPr>
              <a:spLocks noChangeShapeType="1"/>
            </p:cNvSpPr>
            <p:nvPr/>
          </p:nvSpPr>
          <p:spPr bwMode="auto">
            <a:xfrm>
              <a:off x="2628" y="1786"/>
              <a:ext cx="1362" cy="9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 name="Text Box 81"/>
            <p:cNvSpPr txBox="1">
              <a:spLocks noChangeArrowheads="1"/>
            </p:cNvSpPr>
            <p:nvPr/>
          </p:nvSpPr>
          <p:spPr bwMode="auto">
            <a:xfrm>
              <a:off x="3927" y="2033"/>
              <a:ext cx="318"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126" name="Line 82"/>
            <p:cNvSpPr>
              <a:spLocks noChangeShapeType="1"/>
            </p:cNvSpPr>
            <p:nvPr/>
          </p:nvSpPr>
          <p:spPr bwMode="auto">
            <a:xfrm>
              <a:off x="1529" y="2115"/>
              <a:ext cx="154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Line 83"/>
            <p:cNvSpPr>
              <a:spLocks noChangeShapeType="1"/>
            </p:cNvSpPr>
            <p:nvPr/>
          </p:nvSpPr>
          <p:spPr bwMode="auto">
            <a:xfrm>
              <a:off x="1517" y="2582"/>
              <a:ext cx="2251"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84"/>
            <p:cNvSpPr txBox="1">
              <a:spLocks noChangeArrowheads="1"/>
            </p:cNvSpPr>
            <p:nvPr/>
          </p:nvSpPr>
          <p:spPr bwMode="auto">
            <a:xfrm>
              <a:off x="4265" y="3500"/>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grpSp>
      <p:sp>
        <p:nvSpPr>
          <p:cNvPr id="43" name="Rectangle 87"/>
          <p:cNvSpPr>
            <a:spLocks noChangeArrowheads="1"/>
          </p:cNvSpPr>
          <p:nvPr/>
        </p:nvSpPr>
        <p:spPr bwMode="auto">
          <a:xfrm>
            <a:off x="1108075" y="529272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曲线斜率与财政政策的产出效应</a:t>
            </a:r>
          </a:p>
        </p:txBody>
      </p:sp>
      <p:sp>
        <p:nvSpPr>
          <p:cNvPr id="44" name="Rectangle 90"/>
          <p:cNvSpPr>
            <a:spLocks noChangeArrowheads="1"/>
          </p:cNvSpPr>
          <p:nvPr/>
        </p:nvSpPr>
        <p:spPr bwMode="auto">
          <a:xfrm>
            <a:off x="6121400" y="1909763"/>
            <a:ext cx="2555875" cy="1014412"/>
          </a:xfrm>
          <a:prstGeom prst="rect">
            <a:avLst/>
          </a:prstGeom>
          <a:noFill/>
          <a:ln w="6350">
            <a:noFill/>
            <a:miter lim="800000"/>
            <a:headEnd/>
            <a:tailEnd/>
          </a:ln>
          <a:effectLst/>
        </p:spPr>
        <p:txBody>
          <a:bodyPr lIns="0" tIns="0" rIns="0" bIns="0">
            <a:spAutoFit/>
          </a:bodyPr>
          <a:lstStyle/>
          <a:p>
            <a:pPr marL="273050" lvl="1" indent="-271463" defTabSz="330200">
              <a:buClr>
                <a:srgbClr val="FF6600"/>
              </a:buClr>
              <a:buSzPct val="60000"/>
              <a:buFont typeface="Wingdings" pitchFamily="2" charset="2"/>
              <a:buChar char="n"/>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曲线斜率大，财政政策的产出效应小，挤出效应大</a:t>
            </a:r>
            <a:r>
              <a:rPr kumimoji="1" lang="zh-CN" altLang="en-US" sz="2200" dirty="0">
                <a:solidFill>
                  <a:schemeClr val="tx1"/>
                </a:solidFill>
                <a:latin typeface="楷体" panose="02010609060101010101" pitchFamily="49" charset="-122"/>
                <a:ea typeface="楷体" panose="02010609060101010101" pitchFamily="49" charset="-122"/>
              </a:rPr>
              <a:t> </a:t>
            </a:r>
          </a:p>
        </p:txBody>
      </p:sp>
      <p:sp>
        <p:nvSpPr>
          <p:cNvPr id="45" name="Rectangle 91"/>
          <p:cNvSpPr>
            <a:spLocks noChangeArrowheads="1"/>
          </p:cNvSpPr>
          <p:nvPr/>
        </p:nvSpPr>
        <p:spPr bwMode="auto">
          <a:xfrm>
            <a:off x="6153150" y="3146425"/>
            <a:ext cx="2555875" cy="2032000"/>
          </a:xfrm>
          <a:prstGeom prst="rect">
            <a:avLst/>
          </a:prstGeom>
          <a:noFill/>
          <a:ln w="6350">
            <a:noFill/>
            <a:miter lim="800000"/>
            <a:headEnd/>
            <a:tailEnd/>
          </a:ln>
          <a:effectLst/>
        </p:spPr>
        <p:txBody>
          <a:bodyPr lIns="0" tIns="0" rIns="0" bIns="0">
            <a:spAutoFit/>
          </a:bodyPr>
          <a:lstStyle/>
          <a:p>
            <a:pPr marL="273050" lvl="1" indent="-271463" defTabSz="330200">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原因：</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a:t>
            </a:r>
            <a:r>
              <a:rPr kumimoji="1" lang="zh-CN" altLang="en-US" sz="22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k/h</a:t>
            </a:r>
            <a:r>
              <a:rPr kumimoji="1" lang="zh-CN" altLang="en-US" sz="22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反映了交易性货币需求系数</a:t>
            </a:r>
            <a:r>
              <a:rPr kumimoji="1" lang="en-US" altLang="zh-CN" sz="22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和投机性货币需求的利率影响系数</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h</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的相对大小</a:t>
            </a:r>
          </a:p>
        </p:txBody>
      </p:sp>
      <p:graphicFrame>
        <p:nvGraphicFramePr>
          <p:cNvPr id="46" name="Object 92"/>
          <p:cNvGraphicFramePr>
            <a:graphicFrameLocks noChangeAspect="1"/>
          </p:cNvGraphicFramePr>
          <p:nvPr/>
        </p:nvGraphicFramePr>
        <p:xfrm>
          <a:off x="6816725" y="1017588"/>
          <a:ext cx="1227138" cy="539750"/>
        </p:xfrm>
        <a:graphic>
          <a:graphicData uri="http://schemas.openxmlformats.org/presentationml/2006/ole">
            <mc:AlternateContent xmlns:mc="http://schemas.openxmlformats.org/markup-compatibility/2006">
              <mc:Choice xmlns:v="urn:schemas-microsoft-com:vml" Requires="v">
                <p:oleObj spid="_x0000_s4110"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725" y="1017588"/>
                        <a:ext cx="1227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377156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blinds(horizontal)">
                                      <p:cBhvr>
                                        <p:cTn id="7" dur="500"/>
                                        <p:tgtEl>
                                          <p:spTgt spid="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
                                            <p:txEl>
                                              <p:pRg st="0" end="0"/>
                                            </p:txEl>
                                          </p:spTgt>
                                        </p:tgtEl>
                                        <p:attrNameLst>
                                          <p:attrName>style.visibility</p:attrName>
                                        </p:attrNameLst>
                                      </p:cBhvr>
                                      <p:to>
                                        <p:strVal val="visible"/>
                                      </p:to>
                                    </p:set>
                                    <p:animEffect transition="in" filter="blinds(horizontal)">
                                      <p:cBhvr>
                                        <p:cTn id="20" dur="500"/>
                                        <p:tgtEl>
                                          <p:spTgt spid="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linds(horizontal)">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3"/>
      <p:bldP spid="44" grpId="0" build="p" bldLvl="3"/>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FD335A5-5C5E-414B-8141-F8BA577772F2}" type="slidenum">
              <a:rPr lang="en-GB" altLang="zh-CN" sz="1200" b="0">
                <a:solidFill>
                  <a:schemeClr val="bg1"/>
                </a:solidFill>
              </a:rPr>
              <a:pPr/>
              <a:t>2</a:t>
            </a:fld>
            <a:endParaRPr lang="en-GB" altLang="zh-CN" sz="1200" b="0">
              <a:solidFill>
                <a:schemeClr val="bg1"/>
              </a:solidFill>
            </a:endParaRPr>
          </a:p>
        </p:txBody>
      </p:sp>
      <p:sp>
        <p:nvSpPr>
          <p:cNvPr id="5" name="Rectangle 9"/>
          <p:cNvSpPr>
            <a:spLocks noChangeArrowheads="1"/>
          </p:cNvSpPr>
          <p:nvPr/>
        </p:nvSpPr>
        <p:spPr bwMode="auto">
          <a:xfrm>
            <a:off x="468313" y="765175"/>
            <a:ext cx="4276725"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a:t>
            </a:r>
            <a:r>
              <a:rPr lang="en-US" altLang="zh-CN" sz="3200" dirty="0" smtClean="0">
                <a:solidFill>
                  <a:srgbClr val="006699"/>
                </a:solidFill>
                <a:effectLst>
                  <a:outerShdw blurRad="38100" dist="38100" dir="2700000" algn="tl">
                    <a:srgbClr val="C0C0C0"/>
                  </a:outerShdw>
                </a:effectLst>
                <a:latin typeface="微软雅黑" pitchFamily="34" charset="-122"/>
                <a:ea typeface="微软雅黑" pitchFamily="34" charset="-122"/>
              </a:rPr>
              <a:t> </a:t>
            </a:r>
            <a:r>
              <a:rPr lang="zh-CN" altLang="en-US" sz="3200" dirty="0">
                <a:solidFill>
                  <a:srgbClr val="006699"/>
                </a:solidFill>
                <a:effectLst>
                  <a:outerShdw blurRad="38100" dist="38100" dir="2700000" algn="tl">
                    <a:srgbClr val="C0C0C0"/>
                  </a:outerShdw>
                </a:effectLst>
                <a:latin typeface="微软雅黑" pitchFamily="34" charset="-122"/>
                <a:ea typeface="微软雅黑" pitchFamily="34" charset="-122"/>
              </a:rPr>
              <a:t>宏观</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经济政策目标</a:t>
            </a:r>
          </a:p>
        </p:txBody>
      </p:sp>
      <p:sp>
        <p:nvSpPr>
          <p:cNvPr id="6" name="Rectangle 10"/>
          <p:cNvSpPr>
            <a:spLocks noChangeArrowheads="1"/>
          </p:cNvSpPr>
          <p:nvPr/>
        </p:nvSpPr>
        <p:spPr bwMode="auto">
          <a:xfrm>
            <a:off x="693738" y="1547813"/>
            <a:ext cx="351790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政策目标体系</a:t>
            </a:r>
          </a:p>
        </p:txBody>
      </p:sp>
      <p:sp>
        <p:nvSpPr>
          <p:cNvPr id="7" name="Rectangle 22"/>
          <p:cNvSpPr>
            <a:spLocks noChangeArrowheads="1"/>
          </p:cNvSpPr>
          <p:nvPr/>
        </p:nvSpPr>
        <p:spPr bwMode="auto">
          <a:xfrm>
            <a:off x="971550" y="2320925"/>
            <a:ext cx="7451725" cy="2908300"/>
          </a:xfrm>
          <a:prstGeom prst="rect">
            <a:avLst/>
          </a:prstGeom>
          <a:noFill/>
          <a:ln w="6350">
            <a:noFill/>
            <a:miter lim="800000"/>
            <a:headEnd/>
            <a:tailEnd/>
          </a:ln>
          <a:effectLst/>
        </p:spPr>
        <p:txBody>
          <a:bodyPr lIns="0" tIns="0" rIns="0" bIns="0">
            <a:spAutoFit/>
          </a:bodyPr>
          <a:lstStyle/>
          <a:p>
            <a:pPr marL="392113" lvl="1" indent="-390525" defTabSz="330200">
              <a:spcBef>
                <a:spcPts val="12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充分就业</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泛指所有生产要素都得到充分利用的状态</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通常指劳动力充分就业</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物价稳定</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价格指数的相对稳定，即不出现通货膨胀 </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经济增长</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社会生产的总产出的持续增长，通常用实际</a:t>
            </a:r>
            <a:r>
              <a:rPr kumimoji="1"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GDP</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的年均增长率来衡量</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国际收支平衡</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既无国际收支盈余又无国际收支赤字 </a:t>
            </a:r>
          </a:p>
        </p:txBody>
      </p:sp>
    </p:spTree>
    <p:extLst>
      <p:ext uri="{BB962C8B-B14F-4D97-AF65-F5344CB8AC3E}">
        <p14:creationId xmlns:p14="http://schemas.microsoft.com/office/powerpoint/2010/main" val="247941784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P spid="6" grpId="0" build="p" bldLvl="3"/>
      <p:bldP spid="7" grpId="0" build="p" bldLvl="3"/>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29B1172-4542-4B88-83B3-0628D256AD9F}" type="slidenum">
              <a:rPr lang="en-GB" altLang="zh-CN" sz="1200" b="0">
                <a:solidFill>
                  <a:schemeClr val="bg1"/>
                </a:solidFill>
              </a:rPr>
              <a:pPr/>
              <a:t>20</a:t>
            </a:fld>
            <a:endParaRPr lang="en-GB" altLang="zh-CN" sz="1200" b="0">
              <a:solidFill>
                <a:schemeClr val="bg1"/>
              </a:solidFill>
            </a:endParaRPr>
          </a:p>
        </p:txBody>
      </p:sp>
      <p:graphicFrame>
        <p:nvGraphicFramePr>
          <p:cNvPr id="5122" name="Object 37"/>
          <p:cNvGraphicFramePr>
            <a:graphicFrameLocks noChangeAspect="1"/>
          </p:cNvGraphicFramePr>
          <p:nvPr/>
        </p:nvGraphicFramePr>
        <p:xfrm>
          <a:off x="1476375" y="692150"/>
          <a:ext cx="1439863" cy="681038"/>
        </p:xfrm>
        <a:graphic>
          <a:graphicData uri="http://schemas.openxmlformats.org/presentationml/2006/ole">
            <mc:AlternateContent xmlns:mc="http://schemas.openxmlformats.org/markup-compatibility/2006">
              <mc:Choice xmlns:v="urn:schemas-microsoft-com:vml" Requires="v">
                <p:oleObj spid="_x0000_s5134"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92150"/>
                        <a:ext cx="143986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Rectangle 40"/>
          <p:cNvSpPr>
            <a:spLocks noChangeArrowheads="1"/>
          </p:cNvSpPr>
          <p:nvPr/>
        </p:nvSpPr>
        <p:spPr bwMode="auto">
          <a:xfrm>
            <a:off x="539750" y="1508125"/>
            <a:ext cx="4956175" cy="1938338"/>
          </a:xfrm>
          <a:prstGeom prst="rect">
            <a:avLst/>
          </a:prstGeom>
          <a:noFill/>
          <a:ln w="6350">
            <a:noFill/>
            <a:miter lim="800000"/>
            <a:headEnd/>
            <a:tailEnd/>
          </a:ln>
          <a:effectLst/>
        </p:spPr>
        <p:txBody>
          <a:bodyPr lIns="0" tIns="0" rIns="0" bIns="0">
            <a:spAutoFit/>
          </a:bodyPr>
          <a:lstStyle/>
          <a:p>
            <a:pPr marL="392113" lvl="1" indent="-390525" defTabSz="330200">
              <a:spcBef>
                <a:spcPct val="100000"/>
              </a:spcBef>
              <a:buClr>
                <a:srgbClr val="FF6600"/>
              </a:buClr>
              <a:buFont typeface="Wingdings" pitchFamily="2" charset="2"/>
              <a:buChar char="§"/>
              <a:defRPr/>
            </a:pP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在投机性货币需求的利率影响系数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一定的情况下，</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LM</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曲线的斜率越大，意味着交易性货币需求系数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越大。因此，政府支出增加使产出增加时，交易性货币需求增加较多（总的货币需求曲线右移较多），从而使利率上升较多，对私人投资的挤出较大，结果财政政策的产出效应就会比较小。</a:t>
            </a:r>
          </a:p>
        </p:txBody>
      </p:sp>
      <p:grpSp>
        <p:nvGrpSpPr>
          <p:cNvPr id="2" name="组合 48"/>
          <p:cNvGrpSpPr>
            <a:grpSpLocks/>
          </p:cNvGrpSpPr>
          <p:nvPr/>
        </p:nvGrpSpPr>
        <p:grpSpPr bwMode="auto">
          <a:xfrm>
            <a:off x="5795963" y="3810000"/>
            <a:ext cx="2868612" cy="2359025"/>
            <a:chOff x="6697582" y="4246953"/>
            <a:chExt cx="2868330" cy="2359103"/>
          </a:xfrm>
        </p:grpSpPr>
        <p:sp>
          <p:nvSpPr>
            <p:cNvPr id="50" name="Text Box 57"/>
            <p:cNvSpPr txBox="1">
              <a:spLocks noChangeArrowheads="1"/>
            </p:cNvSpPr>
            <p:nvPr/>
          </p:nvSpPr>
          <p:spPr bwMode="auto">
            <a:xfrm>
              <a:off x="6710281" y="6290134"/>
              <a:ext cx="241276" cy="315922"/>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143" name="Line 58"/>
            <p:cNvSpPr>
              <a:spLocks noChangeShapeType="1"/>
            </p:cNvSpPr>
            <p:nvPr/>
          </p:nvSpPr>
          <p:spPr bwMode="auto">
            <a:xfrm flipV="1">
              <a:off x="6888410" y="4277454"/>
              <a:ext cx="0" cy="212400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4" name="Line 59"/>
            <p:cNvSpPr>
              <a:spLocks noChangeShapeType="1"/>
            </p:cNvSpPr>
            <p:nvPr/>
          </p:nvSpPr>
          <p:spPr bwMode="auto">
            <a:xfrm>
              <a:off x="6888410" y="6398749"/>
              <a:ext cx="2411965"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3" name="Text Box 60"/>
            <p:cNvSpPr txBox="1">
              <a:spLocks noChangeArrowheads="1"/>
            </p:cNvSpPr>
            <p:nvPr/>
          </p:nvSpPr>
          <p:spPr bwMode="auto">
            <a:xfrm>
              <a:off x="9372256" y="6271083"/>
              <a:ext cx="193656" cy="25877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L</a:t>
              </a:r>
            </a:p>
          </p:txBody>
        </p:sp>
        <p:sp>
          <p:nvSpPr>
            <p:cNvPr id="54" name="Text Box 62"/>
            <p:cNvSpPr txBox="1">
              <a:spLocks noChangeArrowheads="1"/>
            </p:cNvSpPr>
            <p:nvPr/>
          </p:nvSpPr>
          <p:spPr bwMode="auto">
            <a:xfrm>
              <a:off x="7894439" y="4246953"/>
              <a:ext cx="192068" cy="260359"/>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M</a:t>
              </a:r>
            </a:p>
          </p:txBody>
        </p:sp>
        <p:sp>
          <p:nvSpPr>
            <p:cNvPr id="5147" name="Line 63"/>
            <p:cNvSpPr>
              <a:spLocks noChangeShapeType="1"/>
            </p:cNvSpPr>
            <p:nvPr/>
          </p:nvSpPr>
          <p:spPr bwMode="auto">
            <a:xfrm rot="-279882">
              <a:off x="7143889" y="4482850"/>
              <a:ext cx="1391054" cy="1830045"/>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Text Box 64"/>
            <p:cNvSpPr txBox="1">
              <a:spLocks noChangeArrowheads="1"/>
            </p:cNvSpPr>
            <p:nvPr/>
          </p:nvSpPr>
          <p:spPr bwMode="auto">
            <a:xfrm>
              <a:off x="6697582" y="5366178"/>
              <a:ext cx="193656" cy="258771"/>
            </a:xfrm>
            <a:prstGeom prst="rect">
              <a:avLst/>
            </a:prstGeom>
            <a:noFill/>
            <a:ln w="9525">
              <a:noFill/>
              <a:miter lim="800000"/>
              <a:headEnd/>
              <a:tailEnd/>
            </a:ln>
          </p:spPr>
          <p:txBody>
            <a:bodyPr lIns="0" tIns="0" rIns="0" bIns="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r</a:t>
              </a:r>
              <a:r>
                <a:rPr lang="en-US" altLang="zh-CN" sz="1200" baseline="-25000" dirty="0">
                  <a:solidFill>
                    <a:srgbClr val="336699"/>
                  </a:solidFill>
                  <a:effectLst>
                    <a:outerShdw blurRad="38100" dist="38100" dir="2700000" algn="tl">
                      <a:srgbClr val="C0C0C0"/>
                    </a:outerShdw>
                  </a:effectLst>
                  <a:latin typeface="Times New Roman" pitchFamily="18" charset="0"/>
                </a:rPr>
                <a:t>0</a:t>
              </a:r>
              <a:endParaRPr lang="en-US" altLang="zh-CN" sz="1200" dirty="0">
                <a:solidFill>
                  <a:srgbClr val="336699"/>
                </a:solidFill>
                <a:effectLst>
                  <a:outerShdw blurRad="38100" dist="38100" dir="2700000" algn="tl">
                    <a:srgbClr val="C0C0C0"/>
                  </a:outerShdw>
                </a:effectLst>
                <a:latin typeface="Times New Roman" pitchFamily="18" charset="0"/>
              </a:endParaRPr>
            </a:p>
          </p:txBody>
        </p:sp>
        <p:sp>
          <p:nvSpPr>
            <p:cNvPr id="57" name="Text Box 68"/>
            <p:cNvSpPr txBox="1">
              <a:spLocks noChangeArrowheads="1"/>
            </p:cNvSpPr>
            <p:nvPr/>
          </p:nvSpPr>
          <p:spPr bwMode="auto">
            <a:xfrm>
              <a:off x="7442046" y="4258066"/>
              <a:ext cx="290484" cy="315922"/>
            </a:xfrm>
            <a:prstGeom prst="rect">
              <a:avLst/>
            </a:prstGeom>
            <a:noFill/>
            <a:ln w="9525">
              <a:noFill/>
              <a:miter lim="800000"/>
              <a:headEnd/>
              <a:tailEnd/>
            </a:ln>
          </p:spPr>
          <p:txBody>
            <a:bodyPr lIns="18000" tIns="0" rIns="18000" bIns="1080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L</a:t>
              </a:r>
              <a:r>
                <a:rPr lang="en-US" altLang="zh-CN" sz="1200" baseline="-25000" dirty="0">
                  <a:solidFill>
                    <a:srgbClr val="336699"/>
                  </a:solidFill>
                  <a:effectLst>
                    <a:outerShdw blurRad="38100" dist="38100" dir="2700000" algn="tl">
                      <a:srgbClr val="C0C0C0"/>
                    </a:outerShdw>
                  </a:effectLst>
                  <a:latin typeface="Times New Roman" pitchFamily="18" charset="0"/>
                </a:rPr>
                <a:t>2</a:t>
              </a:r>
              <a:r>
                <a:rPr lang="en-US" altLang="zh-CN" sz="1200" dirty="0">
                  <a:solidFill>
                    <a:srgbClr val="336699"/>
                  </a:solidFill>
                  <a:effectLst>
                    <a:outerShdw blurRad="38100" dist="38100" dir="2700000" algn="tl">
                      <a:srgbClr val="C0C0C0"/>
                    </a:outerShdw>
                  </a:effectLst>
                  <a:latin typeface="Times New Roman" pitchFamily="18" charset="0"/>
                </a:rPr>
                <a:t>’</a:t>
              </a:r>
            </a:p>
          </p:txBody>
        </p:sp>
        <p:sp>
          <p:nvSpPr>
            <p:cNvPr id="5150" name="Line 69"/>
            <p:cNvSpPr>
              <a:spLocks noChangeShapeType="1"/>
            </p:cNvSpPr>
            <p:nvPr/>
          </p:nvSpPr>
          <p:spPr bwMode="auto">
            <a:xfrm>
              <a:off x="6883381" y="5489623"/>
              <a:ext cx="1736051"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Line 70"/>
            <p:cNvSpPr>
              <a:spLocks noChangeShapeType="1"/>
            </p:cNvSpPr>
            <p:nvPr/>
          </p:nvSpPr>
          <p:spPr bwMode="auto">
            <a:xfrm>
              <a:off x="7909321" y="4434537"/>
              <a:ext cx="0" cy="1944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Text Box 71"/>
            <p:cNvSpPr txBox="1">
              <a:spLocks noChangeArrowheads="1"/>
            </p:cNvSpPr>
            <p:nvPr/>
          </p:nvSpPr>
          <p:spPr bwMode="auto">
            <a:xfrm>
              <a:off x="7016638" y="4348556"/>
              <a:ext cx="288897"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L</a:t>
              </a:r>
              <a:r>
                <a:rPr lang="en-US" altLang="zh-CN" sz="1200" baseline="-25000" dirty="0">
                  <a:solidFill>
                    <a:srgbClr val="336699"/>
                  </a:solidFill>
                  <a:effectLst>
                    <a:outerShdw blurRad="38100" dist="38100" dir="2700000" algn="tl">
                      <a:srgbClr val="C0C0C0"/>
                    </a:outerShdw>
                  </a:effectLst>
                  <a:latin typeface="Times New Roman" pitchFamily="18" charset="0"/>
                </a:rPr>
                <a:t>2</a:t>
              </a:r>
            </a:p>
          </p:txBody>
        </p:sp>
        <p:sp>
          <p:nvSpPr>
            <p:cNvPr id="61" name="Text Box 72"/>
            <p:cNvSpPr txBox="1">
              <a:spLocks noChangeArrowheads="1"/>
            </p:cNvSpPr>
            <p:nvPr/>
          </p:nvSpPr>
          <p:spPr bwMode="auto">
            <a:xfrm>
              <a:off x="6716630" y="4281879"/>
              <a:ext cx="146036" cy="258772"/>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154" name="Line 73"/>
            <p:cNvSpPr>
              <a:spLocks noChangeShapeType="1"/>
            </p:cNvSpPr>
            <p:nvPr/>
          </p:nvSpPr>
          <p:spPr bwMode="auto">
            <a:xfrm rot="-279882">
              <a:off x="7743360" y="4347953"/>
              <a:ext cx="1391054" cy="1831037"/>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76"/>
            <p:cNvSpPr>
              <a:spLocks noChangeShapeType="1"/>
            </p:cNvSpPr>
            <p:nvPr/>
          </p:nvSpPr>
          <p:spPr bwMode="auto">
            <a:xfrm rot="-279882">
              <a:off x="7081528" y="4937138"/>
              <a:ext cx="1877873" cy="120812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77"/>
            <p:cNvSpPr>
              <a:spLocks noChangeShapeType="1"/>
            </p:cNvSpPr>
            <p:nvPr/>
          </p:nvSpPr>
          <p:spPr bwMode="auto">
            <a:xfrm rot="-279882">
              <a:off x="7323932" y="4696107"/>
              <a:ext cx="1877873" cy="120812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78"/>
            <p:cNvSpPr txBox="1">
              <a:spLocks noChangeArrowheads="1"/>
            </p:cNvSpPr>
            <p:nvPr/>
          </p:nvSpPr>
          <p:spPr bwMode="auto">
            <a:xfrm>
              <a:off x="9121456" y="5559859"/>
              <a:ext cx="338105"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FF6600"/>
                  </a:solidFill>
                  <a:effectLst>
                    <a:outerShdw blurRad="38100" dist="38100" dir="2700000" algn="tl">
                      <a:srgbClr val="C0C0C0"/>
                    </a:outerShdw>
                  </a:effectLst>
                  <a:latin typeface="Times New Roman" pitchFamily="18" charset="0"/>
                </a:rPr>
                <a:t>L</a:t>
              </a:r>
              <a:r>
                <a:rPr lang="en-US" altLang="zh-CN" sz="1200" baseline="-25000" dirty="0">
                  <a:solidFill>
                    <a:srgbClr val="FF6600"/>
                  </a:solidFill>
                  <a:effectLst>
                    <a:outerShdw blurRad="38100" dist="38100" dir="2700000" algn="tl">
                      <a:srgbClr val="C0C0C0"/>
                    </a:outerShdw>
                  </a:effectLst>
                  <a:latin typeface="Times New Roman" pitchFamily="18" charset="0"/>
                </a:rPr>
                <a:t>2</a:t>
              </a:r>
              <a:r>
                <a:rPr lang="en-US" altLang="zh-CN" sz="1200" dirty="0">
                  <a:solidFill>
                    <a:srgbClr val="FF6600"/>
                  </a:solidFill>
                  <a:effectLst>
                    <a:outerShdw blurRad="38100" dist="38100" dir="2700000" algn="tl">
                      <a:srgbClr val="C0C0C0"/>
                    </a:outerShdw>
                  </a:effectLst>
                  <a:latin typeface="Times New Roman" pitchFamily="18" charset="0"/>
                </a:rPr>
                <a:t>’</a:t>
              </a:r>
            </a:p>
          </p:txBody>
        </p:sp>
        <p:sp>
          <p:nvSpPr>
            <p:cNvPr id="66" name="Text Box 79"/>
            <p:cNvSpPr txBox="1">
              <a:spLocks noChangeArrowheads="1"/>
            </p:cNvSpPr>
            <p:nvPr/>
          </p:nvSpPr>
          <p:spPr bwMode="auto">
            <a:xfrm>
              <a:off x="8969071" y="6055176"/>
              <a:ext cx="239689"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FF6600"/>
                  </a:solidFill>
                  <a:effectLst>
                    <a:outerShdw blurRad="38100" dist="38100" dir="2700000" algn="tl">
                      <a:srgbClr val="C0C0C0"/>
                    </a:outerShdw>
                  </a:effectLst>
                  <a:latin typeface="Times New Roman" pitchFamily="18" charset="0"/>
                </a:rPr>
                <a:t>L</a:t>
              </a:r>
              <a:r>
                <a:rPr lang="en-US" altLang="zh-CN" sz="1200" baseline="-25000" dirty="0">
                  <a:solidFill>
                    <a:srgbClr val="FF6600"/>
                  </a:solidFill>
                  <a:effectLst>
                    <a:outerShdw blurRad="38100" dist="38100" dir="2700000" algn="tl">
                      <a:srgbClr val="C0C0C0"/>
                    </a:outerShdw>
                  </a:effectLst>
                  <a:latin typeface="Times New Roman" pitchFamily="18" charset="0"/>
                </a:rPr>
                <a:t>2</a:t>
              </a:r>
            </a:p>
          </p:txBody>
        </p:sp>
      </p:grpSp>
      <p:grpSp>
        <p:nvGrpSpPr>
          <p:cNvPr id="3" name="组合 51"/>
          <p:cNvGrpSpPr>
            <a:grpSpLocks/>
          </p:cNvGrpSpPr>
          <p:nvPr/>
        </p:nvGrpSpPr>
        <p:grpSpPr bwMode="auto">
          <a:xfrm>
            <a:off x="5797550" y="1052513"/>
            <a:ext cx="2868613" cy="2368550"/>
            <a:chOff x="6699182" y="1784553"/>
            <a:chExt cx="2868330" cy="2368728"/>
          </a:xfrm>
        </p:grpSpPr>
        <p:sp>
          <p:nvSpPr>
            <p:cNvPr id="68" name="Text Box 57"/>
            <p:cNvSpPr txBox="1">
              <a:spLocks noChangeArrowheads="1"/>
            </p:cNvSpPr>
            <p:nvPr/>
          </p:nvSpPr>
          <p:spPr bwMode="auto">
            <a:xfrm>
              <a:off x="6711881" y="3837344"/>
              <a:ext cx="241276" cy="31593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130" name="Line 58"/>
            <p:cNvSpPr>
              <a:spLocks noChangeShapeType="1"/>
            </p:cNvSpPr>
            <p:nvPr/>
          </p:nvSpPr>
          <p:spPr bwMode="auto">
            <a:xfrm flipV="1">
              <a:off x="6890010" y="1824679"/>
              <a:ext cx="0" cy="212400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31" name="Line 59"/>
            <p:cNvSpPr>
              <a:spLocks noChangeShapeType="1"/>
            </p:cNvSpPr>
            <p:nvPr/>
          </p:nvSpPr>
          <p:spPr bwMode="auto">
            <a:xfrm>
              <a:off x="6890010" y="3945974"/>
              <a:ext cx="2411965"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 name="Text Box 60"/>
            <p:cNvSpPr txBox="1">
              <a:spLocks noChangeArrowheads="1"/>
            </p:cNvSpPr>
            <p:nvPr/>
          </p:nvSpPr>
          <p:spPr bwMode="auto">
            <a:xfrm>
              <a:off x="9373856" y="3818293"/>
              <a:ext cx="193656" cy="258782"/>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L</a:t>
              </a:r>
            </a:p>
          </p:txBody>
        </p:sp>
        <p:sp>
          <p:nvSpPr>
            <p:cNvPr id="72" name="Text Box 62"/>
            <p:cNvSpPr txBox="1">
              <a:spLocks noChangeArrowheads="1"/>
            </p:cNvSpPr>
            <p:nvPr/>
          </p:nvSpPr>
          <p:spPr bwMode="auto">
            <a:xfrm>
              <a:off x="7905563" y="1784553"/>
              <a:ext cx="192069" cy="260370"/>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M</a:t>
              </a:r>
            </a:p>
          </p:txBody>
        </p:sp>
        <p:sp>
          <p:nvSpPr>
            <p:cNvPr id="5134" name="Line 63"/>
            <p:cNvSpPr>
              <a:spLocks noChangeShapeType="1"/>
            </p:cNvSpPr>
            <p:nvPr/>
          </p:nvSpPr>
          <p:spPr bwMode="auto">
            <a:xfrm rot="-279882">
              <a:off x="7123818" y="2022501"/>
              <a:ext cx="1320086" cy="173833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Text Box 64"/>
            <p:cNvSpPr txBox="1">
              <a:spLocks noChangeArrowheads="1"/>
            </p:cNvSpPr>
            <p:nvPr/>
          </p:nvSpPr>
          <p:spPr bwMode="auto">
            <a:xfrm>
              <a:off x="6699182" y="2913350"/>
              <a:ext cx="193656" cy="258782"/>
            </a:xfrm>
            <a:prstGeom prst="rect">
              <a:avLst/>
            </a:prstGeom>
            <a:noFill/>
            <a:ln w="9525">
              <a:noFill/>
              <a:miter lim="800000"/>
              <a:headEnd/>
              <a:tailEnd/>
            </a:ln>
          </p:spPr>
          <p:txBody>
            <a:bodyPr lIns="0" tIns="0" rIns="0" bIns="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r</a:t>
              </a:r>
              <a:r>
                <a:rPr lang="en-US" altLang="zh-CN" sz="1200" baseline="-25000" dirty="0">
                  <a:solidFill>
                    <a:srgbClr val="336699"/>
                  </a:solidFill>
                  <a:effectLst>
                    <a:outerShdw blurRad="38100" dist="38100" dir="2700000" algn="tl">
                      <a:srgbClr val="C0C0C0"/>
                    </a:outerShdw>
                  </a:effectLst>
                  <a:latin typeface="Times New Roman" pitchFamily="18" charset="0"/>
                </a:rPr>
                <a:t>0</a:t>
              </a:r>
              <a:endParaRPr lang="en-US" altLang="zh-CN" sz="1200" dirty="0">
                <a:solidFill>
                  <a:srgbClr val="336699"/>
                </a:solidFill>
                <a:effectLst>
                  <a:outerShdw blurRad="38100" dist="38100" dir="2700000" algn="tl">
                    <a:srgbClr val="C0C0C0"/>
                  </a:outerShdw>
                </a:effectLst>
                <a:latin typeface="Times New Roman" pitchFamily="18" charset="0"/>
              </a:endParaRPr>
            </a:p>
          </p:txBody>
        </p:sp>
        <p:sp>
          <p:nvSpPr>
            <p:cNvPr id="5136" name="Line 69"/>
            <p:cNvSpPr>
              <a:spLocks noChangeShapeType="1"/>
            </p:cNvSpPr>
            <p:nvPr/>
          </p:nvSpPr>
          <p:spPr bwMode="auto">
            <a:xfrm>
              <a:off x="6884981" y="3036848"/>
              <a:ext cx="1044000"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70"/>
            <p:cNvSpPr>
              <a:spLocks noChangeShapeType="1"/>
            </p:cNvSpPr>
            <p:nvPr/>
          </p:nvSpPr>
          <p:spPr bwMode="auto">
            <a:xfrm>
              <a:off x="7910921" y="1962521"/>
              <a:ext cx="0" cy="1980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Text Box 71"/>
            <p:cNvSpPr txBox="1">
              <a:spLocks noChangeArrowheads="1"/>
            </p:cNvSpPr>
            <p:nvPr/>
          </p:nvSpPr>
          <p:spPr bwMode="auto">
            <a:xfrm>
              <a:off x="8461133" y="3675407"/>
              <a:ext cx="211117" cy="193690"/>
            </a:xfrm>
            <a:prstGeom prst="rect">
              <a:avLst/>
            </a:prstGeom>
            <a:noFill/>
            <a:ln w="9525">
              <a:noFill/>
              <a:miter lim="800000"/>
              <a:headEnd/>
              <a:tailEnd/>
            </a:ln>
          </p:spPr>
          <p:txBody>
            <a:bodyPr lIns="18000" tIns="0" rIns="18000" bIns="10800"/>
            <a:lstStyle/>
            <a:p>
              <a:pPr algn="just">
                <a:defRPr/>
              </a:pPr>
              <a:r>
                <a:rPr lang="en-US" altLang="zh-CN" sz="1200" dirty="0">
                  <a:solidFill>
                    <a:srgbClr val="990000"/>
                  </a:solidFill>
                  <a:effectLst>
                    <a:outerShdw blurRad="38100" dist="38100" dir="2700000" algn="tl">
                      <a:srgbClr val="C0C0C0"/>
                    </a:outerShdw>
                  </a:effectLst>
                  <a:latin typeface="Times New Roman" pitchFamily="18" charset="0"/>
                </a:rPr>
                <a:t>L</a:t>
              </a:r>
              <a:endParaRPr lang="en-US" altLang="zh-CN" sz="1200" baseline="-25000" dirty="0">
                <a:solidFill>
                  <a:srgbClr val="990000"/>
                </a:solidFill>
                <a:effectLst>
                  <a:outerShdw blurRad="38100" dist="38100" dir="2700000" algn="tl">
                    <a:srgbClr val="C0C0C0"/>
                  </a:outerShdw>
                </a:effectLst>
                <a:latin typeface="Times New Roman" pitchFamily="18" charset="0"/>
              </a:endParaRPr>
            </a:p>
          </p:txBody>
        </p:sp>
        <p:sp>
          <p:nvSpPr>
            <p:cNvPr id="78" name="Text Box 72"/>
            <p:cNvSpPr txBox="1">
              <a:spLocks noChangeArrowheads="1"/>
            </p:cNvSpPr>
            <p:nvPr/>
          </p:nvSpPr>
          <p:spPr bwMode="auto">
            <a:xfrm>
              <a:off x="6718230" y="1829006"/>
              <a:ext cx="146036" cy="25878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140" name="Line 63"/>
            <p:cNvSpPr>
              <a:spLocks noChangeShapeType="1"/>
            </p:cNvSpPr>
            <p:nvPr/>
          </p:nvSpPr>
          <p:spPr bwMode="auto">
            <a:xfrm rot="-279882">
              <a:off x="7382093" y="2040151"/>
              <a:ext cx="1320086" cy="173833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63"/>
            <p:cNvSpPr>
              <a:spLocks noChangeShapeType="1"/>
            </p:cNvSpPr>
            <p:nvPr/>
          </p:nvSpPr>
          <p:spPr bwMode="auto">
            <a:xfrm rot="-279882">
              <a:off x="7651591" y="2059402"/>
              <a:ext cx="1320086" cy="173833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 name="Rectangle 40"/>
          <p:cNvSpPr>
            <a:spLocks noChangeArrowheads="1"/>
          </p:cNvSpPr>
          <p:nvPr/>
        </p:nvSpPr>
        <p:spPr bwMode="auto">
          <a:xfrm>
            <a:off x="611188" y="3670300"/>
            <a:ext cx="4860925" cy="2216150"/>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Font typeface="Wingdings" pitchFamily="2" charset="2"/>
              <a:buChar char="§"/>
              <a:defRPr/>
            </a:pP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在交易性货币需求系数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一定的情况下，</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LM</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曲线的斜率越大，意味着投机性货币需求的利率影响系数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越小（投机性货币需求曲线斜率较大</a:t>
            </a:r>
            <a:r>
              <a:rPr kumimoji="1" lang="en-US" altLang="zh-CN"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注意图中是</a:t>
            </a:r>
            <a:r>
              <a:rPr kumimoji="1" lang="zh-CN" altLang="en-US" sz="1800" dirty="0">
                <a:solidFill>
                  <a:srgbClr val="800000"/>
                </a:solidFill>
                <a:effectLst>
                  <a:outerShdw blurRad="38100" dist="38100" dir="2700000" algn="tl">
                    <a:srgbClr val="C0C0C0"/>
                  </a:outerShdw>
                </a:effectLst>
                <a:latin typeface="楷体" panose="02010609060101010101" pitchFamily="49" charset="-122"/>
                <a:ea typeface="楷体" panose="02010609060101010101" pitchFamily="49" charset="-122"/>
              </a:rPr>
              <a:t>紫红色</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曲线，因为其斜率为</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1/h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），一定量的交易性货币需求增加会引起利率的大幅度上升。因此，当政府支出增加引起交易性货币需求增加时，利率上升较多，对私人投资的挤出较大。 </a:t>
            </a:r>
          </a:p>
        </p:txBody>
      </p:sp>
      <p:sp>
        <p:nvSpPr>
          <p:cNvPr id="83" name="Rectangle 33"/>
          <p:cNvSpPr txBox="1">
            <a:spLocks noChangeArrowheads="1"/>
          </p:cNvSpPr>
          <p:nvPr/>
        </p:nvSpPr>
        <p:spPr bwMode="auto">
          <a:xfrm>
            <a:off x="3348038" y="879475"/>
            <a:ext cx="1862137" cy="307975"/>
          </a:xfrm>
          <a:prstGeom prst="rect">
            <a:avLst/>
          </a:prstGeom>
          <a:noFill/>
          <a:ln w="9525">
            <a:noFill/>
            <a:miter lim="800000"/>
            <a:headEnd/>
            <a:tailEnd/>
          </a:ln>
        </p:spPr>
        <p:txBody>
          <a:bodyPr/>
          <a:lstStyle/>
          <a:p>
            <a:pPr marL="742950" lvl="1" indent="-285750">
              <a:spcBef>
                <a:spcPct val="20000"/>
              </a:spcBef>
              <a:buClr>
                <a:srgbClr val="FF6600"/>
              </a:buClr>
              <a:buSzPct val="80000"/>
              <a:buFont typeface="Wingdings" pitchFamily="2" charset="2"/>
              <a:buNone/>
              <a:defRPr/>
            </a:pPr>
            <a:r>
              <a:rPr lang="en-US" altLang="zh-CN" sz="2000" kern="0" dirty="0">
                <a:solidFill>
                  <a:srgbClr val="990000"/>
                </a:solidFill>
                <a:latin typeface="Times New Roman" pitchFamily="18" charset="0"/>
                <a:ea typeface="+mj-ea"/>
              </a:rPr>
              <a:t>L=</a:t>
            </a:r>
            <a:r>
              <a:rPr lang="en-US" altLang="zh-CN" sz="2000" kern="0" dirty="0" err="1">
                <a:solidFill>
                  <a:srgbClr val="990000"/>
                </a:solidFill>
                <a:latin typeface="Times New Roman" pitchFamily="18" charset="0"/>
                <a:ea typeface="+mj-ea"/>
              </a:rPr>
              <a:t>kY﹣hr</a:t>
            </a:r>
            <a:endParaRPr lang="zh-CN" altLang="en-US" sz="2000" kern="0" dirty="0">
              <a:solidFill>
                <a:srgbClr val="990000"/>
              </a:solidFill>
              <a:latin typeface="Times New Roman" pitchFamily="18" charset="0"/>
              <a:ea typeface="楷体_GB2312" pitchFamily="49" charset="-122"/>
            </a:endParaRPr>
          </a:p>
        </p:txBody>
      </p:sp>
    </p:spTree>
    <p:extLst>
      <p:ext uri="{BB962C8B-B14F-4D97-AF65-F5344CB8AC3E}">
        <p14:creationId xmlns:p14="http://schemas.microsoft.com/office/powerpoint/2010/main" val="255694425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
                                            <p:txEl>
                                              <p:pRg st="0" end="0"/>
                                            </p:txEl>
                                          </p:spTgt>
                                        </p:tgtEl>
                                        <p:attrNameLst>
                                          <p:attrName>style.visibility</p:attrName>
                                        </p:attrNameLst>
                                      </p:cBhvr>
                                      <p:to>
                                        <p:strVal val="visible"/>
                                      </p:to>
                                    </p:set>
                                    <p:animEffect transition="in" filter="blinds(horizontal)">
                                      <p:cBhvr>
                                        <p:cTn id="17" dur="500"/>
                                        <p:tgtEl>
                                          <p:spTgt spid="8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bldLvl="2"/>
      <p:bldP spid="8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FDB127E-5E28-4910-B45F-16B0F881705F}" type="slidenum">
              <a:rPr lang="en-GB" altLang="zh-CN" sz="1200" b="0">
                <a:solidFill>
                  <a:schemeClr val="bg1"/>
                </a:solidFill>
              </a:rPr>
              <a:pPr/>
              <a:t>21</a:t>
            </a:fld>
            <a:endParaRPr lang="en-GB" altLang="zh-CN" sz="1200" b="0">
              <a:solidFill>
                <a:schemeClr val="bg1"/>
              </a:solidFill>
            </a:endParaRPr>
          </a:p>
        </p:txBody>
      </p:sp>
      <p:grpSp>
        <p:nvGrpSpPr>
          <p:cNvPr id="31747" name="Group 2"/>
          <p:cNvGrpSpPr>
            <a:grpSpLocks/>
          </p:cNvGrpSpPr>
          <p:nvPr/>
        </p:nvGrpSpPr>
        <p:grpSpPr bwMode="auto">
          <a:xfrm>
            <a:off x="754063" y="765175"/>
            <a:ext cx="7778750" cy="5257800"/>
            <a:chOff x="1066" y="704"/>
            <a:chExt cx="3707" cy="2742"/>
          </a:xfrm>
        </p:grpSpPr>
        <p:sp>
          <p:nvSpPr>
            <p:cNvPr id="31749" name="AutoShape 3"/>
            <p:cNvSpPr>
              <a:spLocks noChangeArrowheads="1"/>
            </p:cNvSpPr>
            <p:nvPr/>
          </p:nvSpPr>
          <p:spPr bwMode="auto">
            <a:xfrm>
              <a:off x="1066" y="993"/>
              <a:ext cx="3707" cy="2453"/>
            </a:xfrm>
            <a:prstGeom prst="foldedCorner">
              <a:avLst>
                <a:gd name="adj" fmla="val 12500"/>
              </a:avLst>
            </a:prstGeom>
            <a:solidFill>
              <a:schemeClr val="bg1"/>
            </a:solidFill>
            <a:ln w="12700">
              <a:solidFill>
                <a:schemeClr val="tx1"/>
              </a:solidFill>
              <a:round/>
              <a:headEnd/>
              <a:tailEnd/>
            </a:ln>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sz="1400" b="0">
                <a:solidFill>
                  <a:schemeClr val="tx1"/>
                </a:solidFill>
                <a:latin typeface="华文楷体" panose="02010600040101010101" pitchFamily="2" charset="-122"/>
                <a:ea typeface="华文楷体" panose="02010600040101010101" pitchFamily="2" charset="-122"/>
              </a:endParaRPr>
            </a:p>
          </p:txBody>
        </p:sp>
        <p:sp>
          <p:nvSpPr>
            <p:cNvPr id="37894" name="Rectangle 4"/>
            <p:cNvSpPr>
              <a:spLocks noChangeArrowheads="1"/>
            </p:cNvSpPr>
            <p:nvPr/>
          </p:nvSpPr>
          <p:spPr bwMode="auto">
            <a:xfrm>
              <a:off x="1066" y="704"/>
              <a:ext cx="3707" cy="301"/>
            </a:xfrm>
            <a:prstGeom prst="rect">
              <a:avLst/>
            </a:prstGeom>
            <a:solidFill>
              <a:srgbClr val="DDDDDD"/>
            </a:solidFill>
            <a:ln w="9525">
              <a:solidFill>
                <a:schemeClr val="tx1"/>
              </a:solidFill>
              <a:miter lim="800000"/>
              <a:headEnd/>
              <a:tailEnd/>
            </a:ln>
          </p:spPr>
          <p:txBody>
            <a:bodyPr anchor="ctr"/>
            <a:lstStyle>
              <a:lvl1pPr>
                <a:spcBef>
                  <a:spcPct val="20000"/>
                </a:spcBef>
                <a:buClr>
                  <a:srgbClr val="CC6600"/>
                </a:buClr>
                <a:buSzPct val="80000"/>
                <a:buFont typeface="Wingdings" pitchFamily="2" charset="2"/>
                <a:buChar char="n"/>
                <a:defRPr sz="2800">
                  <a:solidFill>
                    <a:schemeClr val="tx1"/>
                  </a:solidFill>
                  <a:latin typeface="Arial" pitchFamily="34" charset="0"/>
                  <a:ea typeface="宋体" pitchFamily="2" charset="-122"/>
                </a:defRPr>
              </a:lvl1pPr>
              <a:lvl2pPr marL="742950" indent="-285750">
                <a:spcBef>
                  <a:spcPct val="20000"/>
                </a:spcBef>
                <a:buClr>
                  <a:srgbClr val="CC6600"/>
                </a:buClr>
                <a:buSzPct val="80000"/>
                <a:buFont typeface="Wingdings" pitchFamily="2" charset="2"/>
                <a:buChar char="n"/>
                <a:defRPr sz="2400">
                  <a:solidFill>
                    <a:schemeClr val="tx1"/>
                  </a:solidFill>
                  <a:latin typeface="Arial" pitchFamily="34" charset="0"/>
                  <a:ea typeface="黑体" pitchFamily="49" charset="-122"/>
                </a:defRPr>
              </a:lvl2pPr>
              <a:lvl3pPr marL="1143000" indent="-228600">
                <a:spcBef>
                  <a:spcPct val="20000"/>
                </a:spcBef>
                <a:buClr>
                  <a:srgbClr val="CC6600"/>
                </a:buClr>
                <a:buFont typeface="Arial" pitchFamily="34" charset="0"/>
                <a:buChar char="–"/>
                <a:defRPr sz="2400">
                  <a:solidFill>
                    <a:schemeClr val="tx1"/>
                  </a:solidFill>
                  <a:latin typeface="Arial" pitchFamily="34" charset="0"/>
                  <a:ea typeface="黑体" pitchFamily="49" charset="-122"/>
                </a:defRPr>
              </a:lvl3pPr>
              <a:lvl4pPr marL="1600200" indent="-228600">
                <a:spcBef>
                  <a:spcPct val="20000"/>
                </a:spcBef>
                <a:buClr>
                  <a:srgbClr val="CC6600"/>
                </a:buClr>
                <a:buFont typeface="Arial" pitchFamily="34" charset="0"/>
                <a:buChar char="–"/>
                <a:defRPr sz="2800">
                  <a:solidFill>
                    <a:schemeClr val="tx1"/>
                  </a:solidFill>
                  <a:latin typeface="Arial" pitchFamily="34" charset="0"/>
                  <a:ea typeface="黑体" pitchFamily="49"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defRPr/>
              </a:pPr>
              <a:r>
                <a:rPr kumimoji="1" lang="zh-CN" altLang="en-US" sz="2400" dirty="0" smtClean="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小结：决定财政支出 “挤出效应” 大小的因素</a:t>
              </a:r>
              <a:r>
                <a:rPr kumimoji="1" lang="zh-CN" altLang="en-US" sz="1300" dirty="0" smtClean="0">
                  <a:solidFill>
                    <a:srgbClr val="0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p>
          </p:txBody>
        </p:sp>
      </p:grpSp>
      <p:sp>
        <p:nvSpPr>
          <p:cNvPr id="10" name="Rectangle 5"/>
          <p:cNvSpPr>
            <a:spLocks noChangeArrowheads="1"/>
          </p:cNvSpPr>
          <p:nvPr/>
        </p:nvSpPr>
        <p:spPr bwMode="auto">
          <a:xfrm>
            <a:off x="804863" y="1501775"/>
            <a:ext cx="7524750" cy="4403725"/>
          </a:xfrm>
          <a:prstGeom prst="rect">
            <a:avLst/>
          </a:prstGeom>
          <a:noFill/>
          <a:ln w="9525">
            <a:noFill/>
            <a:miter lim="800000"/>
            <a:headEnd/>
            <a:tailEnd/>
          </a:ln>
          <a:effectLst/>
        </p:spPr>
        <p:txBody>
          <a:bodyPr/>
          <a:lstStyle/>
          <a:p>
            <a:pPr marL="342900" indent="-342900" algn="just" eaLnBrk="1" hangingPunct="1">
              <a:lnSpc>
                <a:spcPct val="95000"/>
              </a:lnSpc>
              <a:spcBef>
                <a:spcPct val="3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货币需求对产出变动的敏感程度，即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kY</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-hr</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越大，政府支出增加引起的一定量产出增加导致的交易性货币需求的增加也越多，因而使利率上升越多，挤出效应越大。</a:t>
            </a:r>
            <a:r>
              <a:rPr kumimoji="1" lang="zh-CN" altLang="en-US" sz="2200" dirty="0">
                <a:latin typeface="Arial" charset="0"/>
              </a:rPr>
              <a:t> </a:t>
            </a:r>
            <a:endPar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lnSpc>
                <a:spcPct val="95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货币需求对利率变动的敏感程度，即货币需求函数</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kY</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-hr</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越小，一定量的交易性货币需求变动会引起利率的较大幅度变动。因此，当政府支出增加引起交易性货币需求增加时，利率上升较多，挤出效应越大。 </a:t>
            </a:r>
          </a:p>
          <a:p>
            <a:pPr marL="342900" indent="-342900" algn="just" eaLnBrk="1" hangingPunct="1">
              <a:lnSpc>
                <a:spcPct val="95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投资对利率变动的敏感程度，即投资函数</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I=e-</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dr</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d</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d</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越大</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，一定的利率变动对投资的影响越大。因此，当政府支出增加引起货币需求增加进而导致利率上升时，挤出效应就越大。 </a:t>
            </a:r>
          </a:p>
        </p:txBody>
      </p:sp>
    </p:spTree>
    <p:extLst>
      <p:ext uri="{BB962C8B-B14F-4D97-AF65-F5344CB8AC3E}">
        <p14:creationId xmlns:p14="http://schemas.microsoft.com/office/powerpoint/2010/main" val="1157157983"/>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752F10C-6020-4A71-85F3-CEAAF53E3CE4}" type="slidenum">
              <a:rPr lang="en-GB" altLang="zh-CN" sz="1200" b="0">
                <a:solidFill>
                  <a:schemeClr val="bg1"/>
                </a:solidFill>
              </a:rPr>
              <a:pPr/>
              <a:t>22</a:t>
            </a:fld>
            <a:endParaRPr lang="en-GB" altLang="zh-CN" sz="1200" b="0" dirty="0">
              <a:solidFill>
                <a:schemeClr val="bg1"/>
              </a:solidFill>
            </a:endParaRPr>
          </a:p>
        </p:txBody>
      </p:sp>
      <p:sp>
        <p:nvSpPr>
          <p:cNvPr id="43" name="Rectangle 2"/>
          <p:cNvSpPr txBox="1">
            <a:spLocks noChangeArrowheads="1"/>
          </p:cNvSpPr>
          <p:nvPr/>
        </p:nvSpPr>
        <p:spPr bwMode="auto">
          <a:xfrm>
            <a:off x="539750" y="1916113"/>
            <a:ext cx="7993063" cy="4176712"/>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与财政政策直接影响总需求不同，货币政策通过利率的变动对总需求发生影响，是间接地发挥作用</a:t>
            </a:r>
          </a:p>
          <a:p>
            <a:pPr marL="622300" lvl="1" indent="-261938">
              <a:lnSpc>
                <a:spcPct val="95000"/>
              </a:lnSpc>
              <a:spcBef>
                <a:spcPts val="9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货币政策分类：</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bg2">
                    <a:lumMod val="75000"/>
                  </a:schemeClr>
                </a:solidFill>
                <a:effectLst>
                  <a:outerShdw blurRad="38100" dist="38100" dir="2700000" algn="tl">
                    <a:srgbClr val="000000">
                      <a:alpha val="43137"/>
                    </a:srgbClr>
                  </a:outerShdw>
                </a:effectLst>
                <a:latin typeface="宋体" pitchFamily="2" charset="-122"/>
              </a:rPr>
              <a:t>平衡的货币政策</a:t>
            </a:r>
            <a:r>
              <a:rPr lang="en-US" altLang="zh-CN" sz="2400" kern="0" dirty="0">
                <a:solidFill>
                  <a:schemeClr val="bg2">
                    <a:lumMod val="75000"/>
                  </a:schemeClr>
                </a:solidFill>
                <a:effectLst>
                  <a:outerShdw blurRad="38100" dist="38100" dir="2700000" algn="tl">
                    <a:srgbClr val="000000">
                      <a:alpha val="43137"/>
                    </a:srgbClr>
                  </a:outerShdw>
                </a:effectLst>
                <a:latin typeface="宋体" pitchFamily="2" charset="-122"/>
              </a:rPr>
              <a:t>—</a:t>
            </a:r>
            <a:r>
              <a:rPr lang="zh-CN" altLang="en-US" sz="2400" kern="0" dirty="0">
                <a:solidFill>
                  <a:schemeClr val="bg2">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保持货币供给和利率水平稳定 </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扩张性货币政策</a:t>
            </a:r>
            <a:r>
              <a:rPr lang="en-US" altLang="zh-CN" sz="2400" kern="0" dirty="0">
                <a:solidFill>
                  <a:schemeClr val="tx1"/>
                </a:solidFill>
                <a:effectLst>
                  <a:outerShdw blurRad="38100" dist="38100" dir="2700000" algn="tl">
                    <a:srgbClr val="000000">
                      <a:alpha val="43137"/>
                    </a:srgbClr>
                  </a:outerShdw>
                </a:effectLst>
                <a:latin typeface="宋体" pitchFamily="2"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增加货币供给量，降低利率，扩大需求，刺激经济增长（经济萧条时用）</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紧缩性货币政策</a:t>
            </a:r>
            <a:r>
              <a:rPr lang="en-US" altLang="zh-CN" sz="2400" kern="0" dirty="0">
                <a:solidFill>
                  <a:schemeClr val="tx1"/>
                </a:solidFill>
                <a:effectLst>
                  <a:outerShdw blurRad="38100" dist="38100" dir="2700000" algn="tl">
                    <a:srgbClr val="000000">
                      <a:alpha val="43137"/>
                    </a:srgbClr>
                  </a:outerShdw>
                </a:effectLst>
                <a:latin typeface="宋体" pitchFamily="2"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减少货币供给量，提高利率，减少需求，抑制经济增长（通货膨胀时用） </a:t>
            </a:r>
          </a:p>
          <a:p>
            <a:pPr marL="622300" lvl="1" indent="-261938">
              <a:lnSpc>
                <a:spcPct val="95000"/>
              </a:lnSpc>
              <a:spcBef>
                <a:spcPts val="900"/>
              </a:spcBef>
              <a:buClr>
                <a:srgbClr val="FF6600"/>
              </a:buClr>
              <a:buSzPct val="115000"/>
              <a:buFont typeface="Wingdings" pitchFamily="2" charset="2"/>
              <a:buChar char="§"/>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政策工具：</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公开市场业务；调整再贴现率；改变存款准备率 </a:t>
            </a:r>
          </a:p>
        </p:txBody>
      </p:sp>
      <p:sp>
        <p:nvSpPr>
          <p:cNvPr id="44" name="Rectangle 3"/>
          <p:cNvSpPr>
            <a:spLocks noChangeArrowheads="1"/>
          </p:cNvSpPr>
          <p:nvPr/>
        </p:nvSpPr>
        <p:spPr bwMode="auto">
          <a:xfrm>
            <a:off x="469901" y="188640"/>
            <a:ext cx="2795587"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货币政策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5" name="Rectangle 4"/>
          <p:cNvSpPr>
            <a:spLocks noChangeArrowheads="1"/>
          </p:cNvSpPr>
          <p:nvPr/>
        </p:nvSpPr>
        <p:spPr bwMode="auto">
          <a:xfrm>
            <a:off x="683568" y="1052736"/>
            <a:ext cx="506095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货币政策的工具</a:t>
            </a:r>
          </a:p>
        </p:txBody>
      </p:sp>
    </p:spTree>
    <p:extLst>
      <p:ext uri="{BB962C8B-B14F-4D97-AF65-F5344CB8AC3E}">
        <p14:creationId xmlns:p14="http://schemas.microsoft.com/office/powerpoint/2010/main" val="28676763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blinds(horizontal)">
                                      <p:cBhvr>
                                        <p:cTn id="12" dur="500"/>
                                        <p:tgtEl>
                                          <p:spTgt spid="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linds(horizontal)">
                                      <p:cBhvr>
                                        <p:cTn id="17" dur="500"/>
                                        <p:tgtEl>
                                          <p:spTgt spid="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blinds(horizontal)">
                                      <p:cBhvr>
                                        <p:cTn id="22" dur="500"/>
                                        <p:tgtEl>
                                          <p:spTgt spid="43">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animEffect transition="in" filter="blinds(horizontal)">
                                      <p:cBhvr>
                                        <p:cTn id="25" dur="500"/>
                                        <p:tgtEl>
                                          <p:spTgt spid="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animEffect transition="in" filter="blinds(horizontal)">
                                      <p:cBhvr>
                                        <p:cTn id="28" dur="500"/>
                                        <p:tgtEl>
                                          <p:spTgt spid="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blinds(horizontal)">
                                      <p:cBhvr>
                                        <p:cTn id="31" dur="500"/>
                                        <p:tgtEl>
                                          <p:spTgt spid="4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
                                            <p:txEl>
                                              <p:pRg st="5" end="5"/>
                                            </p:txEl>
                                          </p:spTgt>
                                        </p:tgtEl>
                                        <p:attrNameLst>
                                          <p:attrName>style.visibility</p:attrName>
                                        </p:attrNameLst>
                                      </p:cBhvr>
                                      <p:to>
                                        <p:strVal val="visible"/>
                                      </p:to>
                                    </p:set>
                                    <p:animEffect transition="in" filter="blinds(horizontal)">
                                      <p:cBhvr>
                                        <p:cTn id="36" dur="500"/>
                                        <p:tgtEl>
                                          <p:spTgt spid="43">
                                            <p:txEl>
                                              <p:pRg st="5" end="5"/>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3">
                                            <p:txEl>
                                              <p:pRg st="6" end="6"/>
                                            </p:txEl>
                                          </p:spTgt>
                                        </p:tgtEl>
                                        <p:attrNameLst>
                                          <p:attrName>style.visibility</p:attrName>
                                        </p:attrNameLst>
                                      </p:cBhvr>
                                      <p:to>
                                        <p:strVal val="visible"/>
                                      </p:to>
                                    </p:set>
                                    <p:animEffect transition="in" filter="blinds(horizontal)">
                                      <p:cBhvr>
                                        <p:cTn id="39" dur="500"/>
                                        <p:tgtEl>
                                          <p:spTgt spid="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4" grpId="0" build="p" bldLvl="3"/>
      <p:bldP spid="4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49F9129-0732-4846-98CD-15137D0308DE}" type="slidenum">
              <a:rPr lang="en-GB" altLang="zh-CN" sz="1200" b="0">
                <a:solidFill>
                  <a:schemeClr val="bg1"/>
                </a:solidFill>
              </a:rPr>
              <a:pPr/>
              <a:t>23</a:t>
            </a:fld>
            <a:endParaRPr lang="en-GB" altLang="zh-CN" sz="1200" b="0">
              <a:solidFill>
                <a:schemeClr val="bg1"/>
              </a:solidFill>
            </a:endParaRPr>
          </a:p>
        </p:txBody>
      </p:sp>
      <p:sp>
        <p:nvSpPr>
          <p:cNvPr id="31" name="Rectangle 5"/>
          <p:cNvSpPr>
            <a:spLocks noChangeArrowheads="1"/>
          </p:cNvSpPr>
          <p:nvPr/>
        </p:nvSpPr>
        <p:spPr bwMode="auto">
          <a:xfrm>
            <a:off x="900113" y="1250950"/>
            <a:ext cx="7740650" cy="1108075"/>
          </a:xfrm>
          <a:prstGeom prst="rect">
            <a:avLst/>
          </a:prstGeom>
          <a:noFill/>
          <a:ln w="6350">
            <a:noFill/>
            <a:miter lim="800000"/>
            <a:headEnd/>
            <a:tailEnd/>
          </a:ln>
          <a:effectLst/>
        </p:spPr>
        <p:txBody>
          <a:bodyPr lIns="0" tIns="0" rIns="0" bIns="0">
            <a:spAutoFit/>
          </a:bodyPr>
          <a:lstStyle/>
          <a:p>
            <a:pPr marL="392113" lvl="1" indent="-390525" defTabSz="330200">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指中央银行在金融市场上公开买卖有价证券（政府债券和银行承兑汇票），以调节货币供应量和利息率的一种政策手段</a:t>
            </a:r>
          </a:p>
        </p:txBody>
      </p:sp>
      <p:sp>
        <p:nvSpPr>
          <p:cNvPr id="32" name="Rectangle 6"/>
          <p:cNvSpPr>
            <a:spLocks noChangeArrowheads="1"/>
          </p:cNvSpPr>
          <p:nvPr/>
        </p:nvSpPr>
        <p:spPr bwMode="auto">
          <a:xfrm>
            <a:off x="687388" y="692150"/>
            <a:ext cx="2679700"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公开市场业务</a:t>
            </a:r>
          </a:p>
        </p:txBody>
      </p:sp>
      <p:sp>
        <p:nvSpPr>
          <p:cNvPr id="33" name="Rectangle 8"/>
          <p:cNvSpPr>
            <a:spLocks noChangeArrowheads="1"/>
          </p:cNvSpPr>
          <p:nvPr/>
        </p:nvSpPr>
        <p:spPr bwMode="auto">
          <a:xfrm>
            <a:off x="1312863" y="3786188"/>
            <a:ext cx="7307262" cy="1108075"/>
          </a:xfrm>
          <a:prstGeom prst="rect">
            <a:avLst/>
          </a:prstGeom>
          <a:noFill/>
          <a:ln w="6350">
            <a:noFill/>
            <a:miter lim="800000"/>
            <a:headEnd/>
            <a:tailEnd/>
          </a:ln>
          <a:effectLst/>
        </p:spPr>
        <p:txBody>
          <a:bodyPr lIns="0" tIns="0" rIns="0" bIns="0">
            <a:spAutoFit/>
          </a:bodyPr>
          <a:lstStyle/>
          <a:p>
            <a:pPr marL="268288" lvl="1" indent="-266700" defTabSz="330200">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总需求不足→买进有价证券→货币投入市场→商业银行存款增加→ 贷款增加→货币供应量成倍增加→利息率下降→投资增加→总需求扩大→总产出增加</a:t>
            </a:r>
          </a:p>
        </p:txBody>
      </p:sp>
      <p:sp>
        <p:nvSpPr>
          <p:cNvPr id="34" name="AutoShape 92"/>
          <p:cNvSpPr>
            <a:spLocks noChangeArrowheads="1"/>
          </p:cNvSpPr>
          <p:nvPr/>
        </p:nvSpPr>
        <p:spPr bwMode="auto">
          <a:xfrm>
            <a:off x="1258888" y="2420938"/>
            <a:ext cx="6985000" cy="658812"/>
          </a:xfrm>
          <a:prstGeom prst="roundRect">
            <a:avLst>
              <a:gd name="adj" fmla="val 16667"/>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600">
                <a:latin typeface="楷体" panose="02010609060101010101" pitchFamily="49" charset="-122"/>
                <a:ea typeface="楷体" panose="02010609060101010101" pitchFamily="49" charset="-122"/>
              </a:rPr>
              <a:t>银行承兑汇票是是由存款人出票，向开户银行申请并经银行审查同意承兑的，保证在指定日期无条件支付确定的金额给收款人或持票人的票据。</a:t>
            </a:r>
          </a:p>
        </p:txBody>
      </p:sp>
      <p:sp>
        <p:nvSpPr>
          <p:cNvPr id="35" name="Rectangle 5"/>
          <p:cNvSpPr>
            <a:spLocks noChangeArrowheads="1"/>
          </p:cNvSpPr>
          <p:nvPr/>
        </p:nvSpPr>
        <p:spPr bwMode="auto">
          <a:xfrm>
            <a:off x="900113" y="3284538"/>
            <a:ext cx="7977187" cy="431800"/>
          </a:xfrm>
          <a:prstGeom prst="rect">
            <a:avLst/>
          </a:prstGeom>
          <a:noFill/>
          <a:ln w="6350">
            <a:noFill/>
            <a:miter lim="800000"/>
            <a:headEnd/>
            <a:tailEnd/>
          </a:ln>
          <a:effectLst/>
        </p:spPr>
        <p:txBody>
          <a:bodyPr lIns="0" tIns="0" rIns="0" bIns="0">
            <a:spAutoFit/>
          </a:bodyPr>
          <a:lstStyle/>
          <a:p>
            <a:pPr marL="268288" lvl="1" indent="-266700" defTabSz="330200">
              <a:buClr>
                <a:srgbClr val="FF6600"/>
              </a:buClr>
              <a:buSzPct val="80000"/>
              <a:buFont typeface="Wingdings" pitchFamily="2" charset="2"/>
              <a:buChar char="n"/>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r>
              <a:rPr kumimoji="1" lang="zh-CN" altLang="en-US" sz="2800" b="0" dirty="0">
                <a:solidFill>
                  <a:schemeClr val="tx1"/>
                </a:solidFill>
                <a:latin typeface="宋体" pitchFamily="2" charset="-122"/>
                <a:ea typeface="黑体" pitchFamily="2" charset="-122"/>
              </a:rPr>
              <a:t> </a:t>
            </a:r>
            <a:endParaRPr kumimoji="1" lang="zh-CN" altLang="en-US" sz="2800" dirty="0">
              <a:solidFill>
                <a:srgbClr val="CC3300"/>
              </a:solidFill>
              <a:latin typeface="宋体" pitchFamily="2" charset="-122"/>
              <a:ea typeface="楷体_GB2312" pitchFamily="49" charset="-122"/>
            </a:endParaRPr>
          </a:p>
        </p:txBody>
      </p:sp>
      <p:sp>
        <p:nvSpPr>
          <p:cNvPr id="8" name="TextBox 7"/>
          <p:cNvSpPr txBox="1">
            <a:spLocks noChangeArrowheads="1"/>
          </p:cNvSpPr>
          <p:nvPr/>
        </p:nvSpPr>
        <p:spPr bwMode="auto">
          <a:xfrm>
            <a:off x="1619250" y="5121275"/>
            <a:ext cx="6121400" cy="7080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14375" indent="-71437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zh-CN" altLang="en-US" sz="2000">
                <a:solidFill>
                  <a:schemeClr val="tx1"/>
                </a:solidFill>
                <a:latin typeface="Times New Roman" panose="02020603050405020304" pitchFamily="18" charset="0"/>
                <a:ea typeface="楷体" panose="02010609060101010101" pitchFamily="49" charset="-122"/>
              </a:rPr>
              <a:t>优点：时间灵活，见效较快，数量可控，期限可选，力度可掌，操作可逆</a:t>
            </a:r>
            <a:endParaRPr lang="zh-CN" altLang="en-US" sz="2000"/>
          </a:p>
        </p:txBody>
      </p:sp>
    </p:spTree>
    <p:extLst>
      <p:ext uri="{BB962C8B-B14F-4D97-AF65-F5344CB8AC3E}">
        <p14:creationId xmlns:p14="http://schemas.microsoft.com/office/powerpoint/2010/main" val="392955452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blinds(horizontal)">
                                      <p:cBhvr>
                                        <p:cTn id="12" dur="500"/>
                                        <p:tgtEl>
                                          <p:spTgt spid="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blinds(horizontal)">
                                      <p:cBhvr>
                                        <p:cTn id="24" dur="500"/>
                                        <p:tgtEl>
                                          <p:spTgt spid="35">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3">
                                            <p:txEl>
                                              <p:pRg st="0" end="0"/>
                                            </p:txEl>
                                          </p:spTgt>
                                        </p:tgtEl>
                                        <p:attrNameLst>
                                          <p:attrName>style.visibility</p:attrName>
                                        </p:attrNameLst>
                                      </p:cBhvr>
                                      <p:to>
                                        <p:strVal val="visible"/>
                                      </p:to>
                                    </p:set>
                                    <p:animEffect transition="in" filter="blinds(horizontal)">
                                      <p:cBhvr>
                                        <p:cTn id="29" dur="500"/>
                                        <p:tgtEl>
                                          <p:spTgt spid="33">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3"/>
      <p:bldP spid="32" grpId="0"/>
      <p:bldP spid="33" grpId="0" build="p" bldLvl="3"/>
      <p:bldP spid="34" grpId="0" animBg="1"/>
      <p:bldP spid="35" grpId="0" build="p" bldLvl="3"/>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75DDFE9-ADE6-487A-B8D6-29C40EA79BA0}" type="slidenum">
              <a:rPr lang="en-GB" altLang="zh-CN" sz="1200" b="0">
                <a:solidFill>
                  <a:schemeClr val="bg1"/>
                </a:solidFill>
              </a:rPr>
              <a:pPr/>
              <a:t>24</a:t>
            </a:fld>
            <a:endParaRPr lang="en-GB" altLang="zh-CN" sz="1200" b="0">
              <a:solidFill>
                <a:schemeClr val="bg1"/>
              </a:solidFill>
            </a:endParaRPr>
          </a:p>
        </p:txBody>
      </p:sp>
      <p:sp>
        <p:nvSpPr>
          <p:cNvPr id="49" name="Rectangle 2"/>
          <p:cNvSpPr txBox="1">
            <a:spLocks noChangeArrowheads="1"/>
          </p:cNvSpPr>
          <p:nvPr/>
        </p:nvSpPr>
        <p:spPr>
          <a:xfrm>
            <a:off x="395288" y="1195388"/>
            <a:ext cx="8280400" cy="4752975"/>
          </a:xfrm>
          <a:prstGeom prst="rect">
            <a:avLst/>
          </a:prstGeom>
        </p:spPr>
        <p:txBody>
          <a:bodyPr/>
          <a:lstStyle/>
          <a:p>
            <a:pPr marL="742950" lvl="1" indent="-285750">
              <a:spcBef>
                <a:spcPct val="30000"/>
              </a:spcBef>
              <a:buClr>
                <a:srgbClr val="FF6600"/>
              </a:buClr>
              <a:buSzPct val="60000"/>
              <a:buFont typeface="Wingdings" pitchFamily="2" charset="2"/>
              <a:buChar char="n"/>
              <a:defRPr/>
            </a:pPr>
            <a:r>
              <a:rPr lang="zh-CN" altLang="en-US" sz="1800" dirty="0">
                <a:latin typeface="楷体" panose="02010609060101010101" pitchFamily="49" charset="-122"/>
                <a:ea typeface="楷体" panose="02010609060101010101" pitchFamily="49" charset="-122"/>
              </a:rPr>
              <a:t>中国人民银行从</a:t>
            </a:r>
            <a:r>
              <a:rPr lang="en-US" altLang="zh-CN" sz="1800" dirty="0">
                <a:latin typeface="楷体" panose="02010609060101010101" pitchFamily="49" charset="-122"/>
                <a:ea typeface="楷体" panose="02010609060101010101" pitchFamily="49" charset="-122"/>
              </a:rPr>
              <a:t>1998</a:t>
            </a:r>
            <a:r>
              <a:rPr lang="zh-CN" altLang="en-US" sz="1800" dirty="0">
                <a:latin typeface="楷体" panose="02010609060101010101" pitchFamily="49" charset="-122"/>
                <a:ea typeface="楷体" panose="02010609060101010101" pitchFamily="49" charset="-122"/>
              </a:rPr>
              <a:t>年开始建立公开市场业务一级交易商制度，选择一批能够承担大额债券交易的商业银行（</a:t>
            </a:r>
            <a:r>
              <a:rPr lang="en-US" altLang="zh-CN" sz="1800" dirty="0">
                <a:latin typeface="楷体" panose="02010609060101010101" pitchFamily="49" charset="-122"/>
                <a:ea typeface="楷体" panose="02010609060101010101" pitchFamily="49" charset="-122"/>
              </a:rPr>
              <a:t>40</a:t>
            </a:r>
            <a:r>
              <a:rPr lang="zh-CN" altLang="en-US" sz="1800" dirty="0">
                <a:latin typeface="楷体" panose="02010609060101010101" pitchFamily="49" charset="-122"/>
                <a:ea typeface="楷体" panose="02010609060101010101" pitchFamily="49" charset="-122"/>
              </a:rPr>
              <a:t>家）作为公开市场业务的交易对象。这些交易商可以运用国债、政策性金融债券等作为交易工具与中国人民银行开展公开市场业务。公开市场业务债券交易的品种主要包括回购交易、现券交易、发行央行票据。</a:t>
            </a:r>
            <a:endParaRPr lang="en-US" altLang="zh-CN" sz="1800" dirty="0">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回购交易</a:t>
            </a:r>
            <a:r>
              <a:rPr lang="zh-CN" altLang="en-US" sz="1800" kern="0" dirty="0">
                <a:solidFill>
                  <a:schemeClr val="tx1"/>
                </a:solidFill>
                <a:latin typeface="楷体" panose="02010609060101010101" pitchFamily="49" charset="-122"/>
                <a:ea typeface="楷体" panose="02010609060101010101" pitchFamily="49" charset="-122"/>
              </a:rPr>
              <a:t>分正回购和逆回购：正回购为央行向一级交易商卖出有价证券，并约定在未来特定日期买回有价证券的交易行为</a:t>
            </a:r>
            <a:r>
              <a:rPr lang="en-US" altLang="zh-CN" sz="1800" kern="0" dirty="0">
                <a:solidFill>
                  <a:schemeClr val="tx1"/>
                </a:solidFill>
                <a:latin typeface="楷体" panose="02010609060101010101" pitchFamily="49" charset="-122"/>
                <a:ea typeface="楷体" panose="02010609060101010101" pitchFamily="49" charset="-122"/>
              </a:rPr>
              <a:t>,</a:t>
            </a:r>
            <a:r>
              <a:rPr lang="zh-CN" altLang="en-US" sz="1800" kern="0" dirty="0">
                <a:solidFill>
                  <a:schemeClr val="tx1"/>
                </a:solidFill>
                <a:latin typeface="楷体" panose="02010609060101010101" pitchFamily="49" charset="-122"/>
                <a:ea typeface="楷体" panose="02010609060101010101" pitchFamily="49" charset="-122"/>
              </a:rPr>
              <a:t>正回购为央行从市场收回流动性的操作，正回购到期则为央行向市场投放流动性的操作；逆回购为央行向一级交易商购买有价证券，并约定在未来特定日期将有价证券卖给一级交易商的交易行为，逆回购为央行向市场上投放流动性的操作，逆回购到期则为央行从市场收回流动性的操作。</a:t>
            </a:r>
            <a:endParaRPr lang="en-US" altLang="zh-CN" sz="1800" kern="0" dirty="0">
              <a:solidFill>
                <a:schemeClr val="tx1"/>
              </a:solidFill>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现券交易</a:t>
            </a:r>
            <a:r>
              <a:rPr lang="zh-CN" altLang="en-US" sz="1800" kern="0" dirty="0">
                <a:solidFill>
                  <a:schemeClr val="tx1"/>
                </a:solidFill>
                <a:latin typeface="楷体" panose="02010609060101010101" pitchFamily="49" charset="-122"/>
                <a:ea typeface="楷体" panose="02010609060101010101" pitchFamily="49" charset="-122"/>
              </a:rPr>
              <a:t>分现券买断和现券卖断两种，前者为央行直接从二级市场买入债券，一次性地投放基础货币；后者为央行直接卖出持有债券，一次性地回笼基础货币。</a:t>
            </a:r>
            <a:endParaRPr lang="en-US" altLang="zh-CN" sz="1800" kern="0" dirty="0">
              <a:solidFill>
                <a:schemeClr val="tx1"/>
              </a:solidFill>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发行央行票据</a:t>
            </a:r>
            <a:r>
              <a:rPr lang="zh-CN" altLang="en-US" sz="1800" kern="0" dirty="0">
                <a:solidFill>
                  <a:schemeClr val="tx1"/>
                </a:solidFill>
                <a:latin typeface="楷体" panose="02010609060101010101" pitchFamily="49" charset="-122"/>
                <a:ea typeface="楷体" panose="02010609060101010101" pitchFamily="49" charset="-122"/>
              </a:rPr>
              <a:t>即央行发行短期债券，央行通过发行央行票据可以回笼基础货币，央行票据到期则体现为投放基础货币。</a:t>
            </a:r>
          </a:p>
          <a:p>
            <a:pPr marL="742950" lvl="1" indent="-285750">
              <a:spcBef>
                <a:spcPct val="30000"/>
              </a:spcBef>
              <a:buClr>
                <a:srgbClr val="FF6600"/>
              </a:buClr>
              <a:buSzPct val="60000"/>
              <a:buFont typeface="Wingdings" pitchFamily="2" charset="2"/>
              <a:buChar char="n"/>
              <a:defRPr/>
            </a:pPr>
            <a:endParaRPr lang="zh-CN" altLang="en-US" sz="1800" kern="0" dirty="0">
              <a:solidFill>
                <a:schemeClr val="tx1"/>
              </a:solidFill>
              <a:latin typeface="楷体" panose="02010609060101010101" pitchFamily="49" charset="-122"/>
              <a:ea typeface="楷体" panose="02010609060101010101" pitchFamily="49" charset="-122"/>
            </a:endParaRPr>
          </a:p>
        </p:txBody>
      </p:sp>
      <p:sp>
        <p:nvSpPr>
          <p:cNvPr id="51" name="Rectangle 4"/>
          <p:cNvSpPr>
            <a:spLocks noChangeArrowheads="1"/>
          </p:cNvSpPr>
          <p:nvPr/>
        </p:nvSpPr>
        <p:spPr bwMode="auto">
          <a:xfrm>
            <a:off x="671513" y="692150"/>
            <a:ext cx="6492875" cy="40481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央行公开市场业务交易的品种</a:t>
            </a:r>
          </a:p>
        </p:txBody>
      </p:sp>
      <p:sp>
        <p:nvSpPr>
          <p:cNvPr id="2" name="矩形 1"/>
          <p:cNvSpPr>
            <a:spLocks noChangeArrowheads="1"/>
          </p:cNvSpPr>
          <p:nvPr/>
        </p:nvSpPr>
        <p:spPr bwMode="auto">
          <a:xfrm>
            <a:off x="395288" y="549275"/>
            <a:ext cx="8424862" cy="5616575"/>
          </a:xfrm>
          <a:prstGeom prst="rect">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a:p>
        </p:txBody>
      </p:sp>
    </p:spTree>
    <p:extLst>
      <p:ext uri="{BB962C8B-B14F-4D97-AF65-F5344CB8AC3E}">
        <p14:creationId xmlns:p14="http://schemas.microsoft.com/office/powerpoint/2010/main" val="68524566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linds(horizontal)">
                                      <p:cBhvr>
                                        <p:cTn id="10" dur="500"/>
                                        <p:tgtEl>
                                          <p:spTgt spid="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linds(horizontal)">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D727CA3-65B7-44CB-858D-250F52B3996D}" type="slidenum">
              <a:rPr lang="en-GB" altLang="zh-CN" sz="1200" b="0">
                <a:solidFill>
                  <a:schemeClr val="bg1"/>
                </a:solidFill>
              </a:rPr>
              <a:pPr/>
              <a:t>25</a:t>
            </a:fld>
            <a:endParaRPr lang="en-GB" altLang="zh-CN" sz="1200" b="0">
              <a:solidFill>
                <a:schemeClr val="bg1"/>
              </a:solidFill>
            </a:endParaRPr>
          </a:p>
        </p:txBody>
      </p:sp>
      <p:sp>
        <p:nvSpPr>
          <p:cNvPr id="8" name="Rectangle 2"/>
          <p:cNvSpPr>
            <a:spLocks noChangeArrowheads="1"/>
          </p:cNvSpPr>
          <p:nvPr/>
        </p:nvSpPr>
        <p:spPr bwMode="auto">
          <a:xfrm>
            <a:off x="947738" y="1196975"/>
            <a:ext cx="7559675" cy="3695700"/>
          </a:xfrm>
          <a:prstGeom prst="rect">
            <a:avLst/>
          </a:prstGeom>
          <a:noFill/>
          <a:ln w="6350">
            <a:noFill/>
            <a:miter lim="800000"/>
            <a:headEnd/>
            <a:tailEnd/>
          </a:ln>
          <a:effectLst/>
        </p:spPr>
        <p:txBody>
          <a:bodyPr lIns="0" tIns="0" rIns="0" bIns="0">
            <a:spAutoFit/>
          </a:bodyPr>
          <a:lstStyle/>
          <a:p>
            <a:pPr marL="268288" lvl="1" indent="-266700" defTabSz="330200">
              <a:lnSpc>
                <a:spcPct val="95000"/>
              </a:lnSpc>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再贴现是相对于贴现而言的。当厂商需要资金时可以用未到期的商业票据向商业银行贴现。当商业银行资金不足时，可以用客户已贴现但尚未到期的商业票据到中央银行要求再贴现</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68288" lvl="1" indent="-266700" defTabSz="330200">
              <a:lnSpc>
                <a:spcPct val="95000"/>
              </a:lnSpc>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再贴现是商业银行向中央银行贷款的方式。再贴现率是商业银行向中央银行进行再贴现时的利率</a:t>
            </a:r>
          </a:p>
          <a:p>
            <a:pPr marL="268288" lvl="1" indent="-266700" defTabSz="330200">
              <a:lnSpc>
                <a:spcPct val="95000"/>
              </a:lnSpc>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再贴现政策包括调整再贴现率和改变再贴现条件（主要是调整贴现率）</a:t>
            </a:r>
          </a:p>
          <a:p>
            <a:pPr marL="268288" lvl="1" indent="-266700" defTabSz="330200">
              <a:lnSpc>
                <a:spcPct val="95000"/>
              </a:lnSpc>
              <a:spcBef>
                <a:spcPts val="1800"/>
              </a:spcBef>
              <a:buClr>
                <a:srgbClr val="FF6600"/>
              </a:buClr>
              <a:buFont typeface="Wingdings" pitchFamily="2" charset="2"/>
              <a:buChar char="§"/>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 </a:t>
            </a:r>
          </a:p>
        </p:txBody>
      </p:sp>
      <p:sp>
        <p:nvSpPr>
          <p:cNvPr id="9" name="Rectangle 3"/>
          <p:cNvSpPr>
            <a:spLocks noChangeArrowheads="1"/>
          </p:cNvSpPr>
          <p:nvPr/>
        </p:nvSpPr>
        <p:spPr bwMode="auto">
          <a:xfrm>
            <a:off x="687388" y="620713"/>
            <a:ext cx="2476500"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调整再贴现率</a:t>
            </a:r>
          </a:p>
        </p:txBody>
      </p:sp>
      <p:sp>
        <p:nvSpPr>
          <p:cNvPr id="10" name="Rectangle 7"/>
          <p:cNvSpPr>
            <a:spLocks noChangeArrowheads="1"/>
          </p:cNvSpPr>
          <p:nvPr/>
        </p:nvSpPr>
        <p:spPr bwMode="auto">
          <a:xfrm>
            <a:off x="1368425" y="4968875"/>
            <a:ext cx="7415213" cy="1052513"/>
          </a:xfrm>
          <a:prstGeom prst="rect">
            <a:avLst/>
          </a:prstGeom>
          <a:noFill/>
          <a:ln w="6350">
            <a:noFill/>
            <a:miter lim="800000"/>
            <a:headEnd/>
            <a:tailEnd/>
          </a:ln>
          <a:effectLst/>
        </p:spPr>
        <p:txBody>
          <a:bodyPr lIns="0" tIns="0" rIns="0" bIns="0">
            <a:spAutoFit/>
          </a:bodyPr>
          <a:lstStyle/>
          <a:p>
            <a:pPr marL="268288" lvl="1" indent="-266700" defTabSz="330200">
              <a:lnSpc>
                <a:spcPct val="95000"/>
              </a:lnSpc>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总需求不足→降低再贴现率→商业银行向中央银行增加借款→商业银行扩大放款→货币供应量增加→利息率下降→投资增加→总需求扩大→总产出增加 </a:t>
            </a:r>
          </a:p>
        </p:txBody>
      </p:sp>
    </p:spTree>
    <p:extLst>
      <p:ext uri="{BB962C8B-B14F-4D97-AF65-F5344CB8AC3E}">
        <p14:creationId xmlns:p14="http://schemas.microsoft.com/office/powerpoint/2010/main" val="39813966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10"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E1BD13-2946-4E3D-95CD-52EC9F20877A}" type="slidenum">
              <a:rPr lang="en-GB" altLang="zh-CN" sz="1200" b="0">
                <a:solidFill>
                  <a:schemeClr val="bg1"/>
                </a:solidFill>
              </a:rPr>
              <a:pPr/>
              <a:t>26</a:t>
            </a:fld>
            <a:endParaRPr lang="en-GB" altLang="zh-CN" sz="1200" b="0">
              <a:solidFill>
                <a:schemeClr val="bg1"/>
              </a:solidFill>
            </a:endParaRPr>
          </a:p>
        </p:txBody>
      </p:sp>
      <p:sp>
        <p:nvSpPr>
          <p:cNvPr id="4" name="Rectangle 2"/>
          <p:cNvSpPr>
            <a:spLocks noChangeArrowheads="1"/>
          </p:cNvSpPr>
          <p:nvPr/>
        </p:nvSpPr>
        <p:spPr bwMode="auto">
          <a:xfrm>
            <a:off x="969963" y="1268413"/>
            <a:ext cx="7561262" cy="3956050"/>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商业银行保留一定数量的准备金对确保银行的信誉与整个银行体系的稳定具有重要意义，这种做法称为存款准备金制度</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存款准备金率是商业银行吸收的存款中用作准备金的比率</a:t>
            </a:r>
          </a:p>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存款准备金率的变动会引起商业银行的贷款总量与其成反比例数倍地变动（货币乘数的作用） </a:t>
            </a:r>
          </a:p>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中央银行可以变动准备金率来调节货币供给量</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800"/>
              </a:spcBef>
              <a:buClr>
                <a:srgbClr val="FF6600"/>
              </a:buClr>
              <a:buFont typeface="Wingdings" pitchFamily="2" charset="2"/>
              <a:buChar char="§"/>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p>
        </p:txBody>
      </p:sp>
      <p:sp>
        <p:nvSpPr>
          <p:cNvPr id="5" name="Rectangle 3"/>
          <p:cNvSpPr>
            <a:spLocks noChangeArrowheads="1"/>
          </p:cNvSpPr>
          <p:nvPr/>
        </p:nvSpPr>
        <p:spPr bwMode="auto">
          <a:xfrm>
            <a:off x="687388" y="6921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改变存款准备金率 </a:t>
            </a:r>
          </a:p>
        </p:txBody>
      </p:sp>
      <p:sp>
        <p:nvSpPr>
          <p:cNvPr id="6" name="Rectangle 4"/>
          <p:cNvSpPr>
            <a:spLocks noChangeArrowheads="1"/>
          </p:cNvSpPr>
          <p:nvPr/>
        </p:nvSpPr>
        <p:spPr bwMode="auto">
          <a:xfrm>
            <a:off x="1111250" y="5373688"/>
            <a:ext cx="7451725" cy="665162"/>
          </a:xfrm>
          <a:prstGeom prst="rect">
            <a:avLst/>
          </a:prstGeom>
          <a:noFill/>
          <a:ln w="6350">
            <a:noFill/>
            <a:miter lim="800000"/>
            <a:headEnd/>
            <a:tailEnd/>
          </a:ln>
          <a:effectLst/>
        </p:spPr>
        <p:txBody>
          <a:bodyPr lIns="0" tIns="0" rIns="0" bIns="0">
            <a:spAutoFit/>
          </a:bodyPr>
          <a:lstStyle/>
          <a:p>
            <a:pPr marL="268288" lvl="1" indent="-266700" defTabSz="330200">
              <a:lnSpc>
                <a:spcPct val="90000"/>
              </a:lnSpc>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总需求不足→降低存款准备金率→货币供应量增加→利息率下降→投资增加→总需求扩大→总产出增加</a:t>
            </a:r>
          </a:p>
        </p:txBody>
      </p:sp>
    </p:spTree>
    <p:extLst>
      <p:ext uri="{BB962C8B-B14F-4D97-AF65-F5344CB8AC3E}">
        <p14:creationId xmlns:p14="http://schemas.microsoft.com/office/powerpoint/2010/main" val="135067015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p:bldP spid="6"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F1E300B-D145-43A8-9D2C-86CD377D2264}" type="slidenum">
              <a:rPr lang="en-GB" altLang="zh-CN" sz="1200" b="0">
                <a:solidFill>
                  <a:schemeClr val="bg1"/>
                </a:solidFill>
              </a:rPr>
              <a:pPr/>
              <a:t>27</a:t>
            </a:fld>
            <a:endParaRPr lang="en-GB" altLang="zh-CN" sz="1200" b="0" dirty="0">
              <a:solidFill>
                <a:schemeClr val="bg1"/>
              </a:solidFill>
            </a:endParaRPr>
          </a:p>
        </p:txBody>
      </p:sp>
      <p:sp>
        <p:nvSpPr>
          <p:cNvPr id="14" name="Rectangle 56"/>
          <p:cNvSpPr>
            <a:spLocks noChangeArrowheads="1"/>
          </p:cNvSpPr>
          <p:nvPr/>
        </p:nvSpPr>
        <p:spPr bwMode="auto">
          <a:xfrm>
            <a:off x="1069181" y="192881"/>
            <a:ext cx="7075488" cy="415925"/>
          </a:xfrm>
          <a:prstGeom prst="rect">
            <a:avLst/>
          </a:prstGeom>
          <a:noFill/>
          <a:ln w="9525">
            <a:noFill/>
            <a:miter lim="800000"/>
            <a:headEnd/>
            <a:tailEnd/>
          </a:ln>
        </p:spPr>
        <p:txBody>
          <a:bodyPr/>
          <a:lstStyle/>
          <a:p>
            <a:pPr marL="342900" indent="-342900" algn="ctr" eaLnBrk="1" hangingPunct="1">
              <a:spcBef>
                <a:spcPct val="20000"/>
              </a:spcBef>
              <a:buClr>
                <a:srgbClr val="FF6600"/>
              </a:buClr>
              <a:defRPr/>
            </a:pPr>
            <a:r>
              <a:rPr kumimoji="1" lang="en-US" altLang="zh-CN" sz="2800" dirty="0">
                <a:solidFill>
                  <a:srgbClr val="800000"/>
                </a:solidFill>
                <a:effectLst>
                  <a:outerShdw blurRad="38100" dist="38100" dir="2700000" algn="tl">
                    <a:srgbClr val="C0C0C0"/>
                  </a:outerShdw>
                </a:effectLst>
                <a:latin typeface="Times New Roman" pitchFamily="18" charset="0"/>
                <a:ea typeface="楷体" pitchFamily="49" charset="-122"/>
              </a:rPr>
              <a:t>2007</a:t>
            </a:r>
            <a:r>
              <a:rPr kumimoji="1" lang="zh-CN" altLang="en-US" sz="2800" dirty="0">
                <a:solidFill>
                  <a:srgbClr val="800000"/>
                </a:solidFill>
                <a:effectLst>
                  <a:outerShdw blurRad="38100" dist="38100" dir="2700000" algn="tl">
                    <a:srgbClr val="C0C0C0"/>
                  </a:outerShdw>
                </a:effectLst>
                <a:latin typeface="Times New Roman" pitchFamily="18" charset="0"/>
                <a:ea typeface="楷体" pitchFamily="49" charset="-122"/>
              </a:rPr>
              <a:t>年</a:t>
            </a:r>
            <a:r>
              <a:rPr kumimoji="1" lang="zh-CN" altLang="en-US" sz="2800" dirty="0">
                <a:solidFill>
                  <a:srgbClr val="800000"/>
                </a:solidFill>
                <a:effectLst>
                  <a:outerShdw blurRad="38100" dist="38100" dir="2700000" algn="tl">
                    <a:srgbClr val="C0C0C0"/>
                  </a:outerShdw>
                </a:effectLst>
                <a:latin typeface="楷体" pitchFamily="49" charset="-122"/>
                <a:ea typeface="楷体" pitchFamily="49" charset="-122"/>
              </a:rPr>
              <a:t>以来我国存款准备金率的变化</a:t>
            </a:r>
            <a:endParaRPr kumimoji="1" lang="zh-CN" altLang="en-US" sz="2800" dirty="0">
              <a:solidFill>
                <a:srgbClr val="990000"/>
              </a:solidFill>
              <a:effectLst>
                <a:outerShdw blurRad="38100" dist="38100" dir="2700000" algn="tl">
                  <a:srgbClr val="C0C0C0"/>
                </a:outerShdw>
              </a:effectLst>
              <a:latin typeface="楷体" pitchFamily="49" charset="-122"/>
              <a:ea typeface="楷体" pitchFamily="49" charset="-122"/>
            </a:endParaRPr>
          </a:p>
        </p:txBody>
      </p:sp>
      <p:sp>
        <p:nvSpPr>
          <p:cNvPr id="37892" name="Rectangle 56"/>
          <p:cNvSpPr>
            <a:spLocks noChangeArrowheads="1"/>
          </p:cNvSpPr>
          <p:nvPr/>
        </p:nvSpPr>
        <p:spPr bwMode="auto">
          <a:xfrm>
            <a:off x="1547813" y="4186238"/>
            <a:ext cx="3059112"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2007</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9.5%/9.5% </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9</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17.5%/16.5%</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10</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17.0%/16.0% </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12</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15.5%/13.5%</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2010</a:t>
            </a:r>
            <a:r>
              <a:rPr kumimoji="1" lang="zh-CN" altLang="en-US" sz="1400" dirty="0">
                <a:solidFill>
                  <a:srgbClr val="606060"/>
                </a:solidFill>
                <a:latin typeface="宋体" panose="02010600030101010101" pitchFamily="2" charset="-122"/>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宋体" panose="02010600030101010101" pitchFamily="2" charset="-122"/>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18</a:t>
            </a:r>
            <a:r>
              <a:rPr kumimoji="1" lang="zh-CN" altLang="en-US" sz="1400" dirty="0">
                <a:solidFill>
                  <a:srgbClr val="606060"/>
                </a:solidFill>
                <a:latin typeface="宋体" panose="02010600030101010101" pitchFamily="2" charset="-122"/>
                <a:ea typeface="楷体_GB2312" panose="02010609030101010101" pitchFamily="49" charset="-122"/>
              </a:rPr>
              <a:t>日</a:t>
            </a:r>
            <a:r>
              <a:rPr kumimoji="1" lang="en-US" altLang="zh-CN" sz="1400" dirty="0">
                <a:solidFill>
                  <a:srgbClr val="606060"/>
                </a:solidFill>
                <a:latin typeface="Times New Roman" panose="02020603050405020304" pitchFamily="18" charset="0"/>
                <a:ea typeface="楷体_GB2312" panose="02010609030101010101" pitchFamily="49" charset="-122"/>
              </a:rPr>
              <a:t>     16.0% /</a:t>
            </a:r>
            <a:r>
              <a:rPr kumimoji="1" lang="en-US" altLang="zh-CN" sz="1400" dirty="0" smtClean="0">
                <a:solidFill>
                  <a:srgbClr val="606060"/>
                </a:solidFill>
                <a:latin typeface="Times New Roman" panose="02020603050405020304" pitchFamily="18" charset="0"/>
                <a:ea typeface="楷体_GB2312" panose="02010609030101010101" pitchFamily="49" charset="-122"/>
              </a:rPr>
              <a:t>14.0% </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FF0000"/>
                </a:solidFill>
                <a:latin typeface="Times New Roman" panose="02020603050405020304" pitchFamily="18" charset="0"/>
                <a:ea typeface="楷体_GB2312" panose="02010609030101010101" pitchFamily="49" charset="-122"/>
              </a:rPr>
              <a:t>2011</a:t>
            </a:r>
            <a:r>
              <a:rPr kumimoji="1" lang="zh-CN" altLang="en-US" sz="1400" dirty="0">
                <a:solidFill>
                  <a:srgbClr val="FF0000"/>
                </a:solidFill>
                <a:latin typeface="宋体" panose="02010600030101010101" pitchFamily="2" charset="-122"/>
                <a:ea typeface="楷体_GB2312" panose="02010609030101010101" pitchFamily="49" charset="-122"/>
              </a:rPr>
              <a:t>年</a:t>
            </a:r>
            <a:r>
              <a:rPr kumimoji="1" lang="en-US" altLang="zh-CN" sz="1400" dirty="0">
                <a:solidFill>
                  <a:srgbClr val="FF0000"/>
                </a:solidFill>
                <a:latin typeface="Times New Roman" panose="02020603050405020304" pitchFamily="18" charset="0"/>
                <a:ea typeface="楷体_GB2312" panose="02010609030101010101" pitchFamily="49" charset="-122"/>
              </a:rPr>
              <a:t>6</a:t>
            </a:r>
            <a:r>
              <a:rPr kumimoji="1" lang="zh-CN" altLang="en-US" sz="1400" dirty="0" smtClean="0">
                <a:solidFill>
                  <a:srgbClr val="FF0000"/>
                </a:solidFill>
                <a:latin typeface="宋体" panose="02010600030101010101" pitchFamily="2" charset="-122"/>
                <a:ea typeface="楷体_GB2312" panose="02010609030101010101" pitchFamily="49" charset="-122"/>
              </a:rPr>
              <a:t>月</a:t>
            </a:r>
            <a:r>
              <a:rPr kumimoji="1" lang="en-US" altLang="zh-CN" sz="1400" dirty="0" smtClean="0">
                <a:solidFill>
                  <a:srgbClr val="FF0000"/>
                </a:solidFill>
                <a:latin typeface="Times New Roman" panose="02020603050405020304" pitchFamily="18" charset="0"/>
                <a:ea typeface="楷体_GB2312" panose="02010609030101010101" pitchFamily="49" charset="-122"/>
              </a:rPr>
              <a:t>20</a:t>
            </a:r>
            <a:r>
              <a:rPr kumimoji="1" lang="zh-CN" altLang="en-US" sz="1400" dirty="0" smtClean="0">
                <a:solidFill>
                  <a:srgbClr val="FF0000"/>
                </a:solidFill>
                <a:latin typeface="宋体" panose="02010600030101010101" pitchFamily="2" charset="-122"/>
                <a:ea typeface="楷体_GB2312" panose="02010609030101010101" pitchFamily="49" charset="-122"/>
              </a:rPr>
              <a:t>日</a:t>
            </a:r>
            <a:r>
              <a:rPr kumimoji="1" lang="en-US" altLang="zh-CN" sz="1400" dirty="0" smtClean="0">
                <a:solidFill>
                  <a:srgbClr val="FF0000"/>
                </a:solidFill>
                <a:latin typeface="Times New Roman" panose="02020603050405020304" pitchFamily="18" charset="0"/>
                <a:ea typeface="楷体_GB2312" panose="02010609030101010101" pitchFamily="49" charset="-122"/>
              </a:rPr>
              <a:t>     </a:t>
            </a:r>
            <a:r>
              <a:rPr kumimoji="1" lang="en-US" altLang="zh-CN" sz="1400" dirty="0">
                <a:solidFill>
                  <a:srgbClr val="FF0000"/>
                </a:solidFill>
                <a:latin typeface="Times New Roman" panose="02020603050405020304" pitchFamily="18" charset="0"/>
                <a:ea typeface="楷体_GB2312" panose="02010609030101010101" pitchFamily="49" charset="-122"/>
              </a:rPr>
              <a:t>21.5% /</a:t>
            </a:r>
            <a:r>
              <a:rPr kumimoji="1" lang="en-US" altLang="zh-CN" sz="1400" dirty="0" smtClean="0">
                <a:solidFill>
                  <a:srgbClr val="FF0000"/>
                </a:solidFill>
                <a:latin typeface="Times New Roman" panose="02020603050405020304" pitchFamily="18" charset="0"/>
                <a:ea typeface="楷体_GB2312" panose="02010609030101010101" pitchFamily="49" charset="-122"/>
              </a:rPr>
              <a:t>19.5%</a:t>
            </a:r>
            <a:endParaRPr kumimoji="1" lang="en-US" altLang="zh-CN" sz="1400" dirty="0">
              <a:solidFill>
                <a:srgbClr val="FF000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2011</a:t>
            </a:r>
            <a:r>
              <a:rPr kumimoji="1" lang="zh-CN" altLang="en-US" sz="1400" dirty="0">
                <a:solidFill>
                  <a:srgbClr val="606060"/>
                </a:solidFill>
                <a:latin typeface="宋体" panose="02010600030101010101" pitchFamily="2" charset="-122"/>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12</a:t>
            </a:r>
            <a:r>
              <a:rPr kumimoji="1" lang="zh-CN" altLang="en-US" sz="1400" dirty="0">
                <a:solidFill>
                  <a:srgbClr val="606060"/>
                </a:solidFill>
                <a:latin typeface="宋体" panose="02010600030101010101" pitchFamily="2" charset="-122"/>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宋体" panose="02010600030101010101" pitchFamily="2" charset="-122"/>
                <a:ea typeface="楷体_GB2312" panose="02010609030101010101" pitchFamily="49" charset="-122"/>
              </a:rPr>
              <a:t>日</a:t>
            </a:r>
            <a:r>
              <a:rPr kumimoji="1" lang="en-US" altLang="zh-CN" sz="1400" dirty="0">
                <a:solidFill>
                  <a:srgbClr val="606060"/>
                </a:solidFill>
                <a:latin typeface="Times New Roman" panose="02020603050405020304" pitchFamily="18" charset="0"/>
                <a:ea typeface="楷体_GB2312" panose="02010609030101010101" pitchFamily="49" charset="-122"/>
              </a:rPr>
              <a:t>     21.0% /</a:t>
            </a:r>
            <a:r>
              <a:rPr kumimoji="1" lang="en-US" altLang="zh-CN" sz="1400" dirty="0" smtClean="0">
                <a:solidFill>
                  <a:srgbClr val="606060"/>
                </a:solidFill>
                <a:latin typeface="Times New Roman" panose="02020603050405020304" pitchFamily="18" charset="0"/>
                <a:ea typeface="楷体_GB2312" panose="02010609030101010101" pitchFamily="49" charset="-122"/>
              </a:rPr>
              <a:t>19.0%</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2012</a:t>
            </a:r>
            <a:r>
              <a:rPr kumimoji="1" lang="zh-CN" altLang="en-US" sz="1400" dirty="0">
                <a:solidFill>
                  <a:srgbClr val="606060"/>
                </a:solidFill>
                <a:latin typeface="宋体" panose="02010600030101010101" pitchFamily="2" charset="-122"/>
                <a:ea typeface="楷体_GB2312" panose="02010609030101010101" pitchFamily="49" charset="-122"/>
              </a:rPr>
              <a:t>年下调</a:t>
            </a:r>
            <a:r>
              <a:rPr kumimoji="1" lang="en-US" altLang="zh-CN" sz="1400" dirty="0">
                <a:solidFill>
                  <a:srgbClr val="606060"/>
                </a:solidFill>
                <a:latin typeface="Times New Roman" panose="02020603050405020304" pitchFamily="18" charset="0"/>
                <a:ea typeface="楷体_GB2312" panose="02010609030101010101" pitchFamily="49" charset="-122"/>
              </a:rPr>
              <a:t>2</a:t>
            </a:r>
            <a:r>
              <a:rPr kumimoji="1" lang="zh-CN" altLang="en-US" sz="1400" dirty="0">
                <a:solidFill>
                  <a:srgbClr val="606060"/>
                </a:solidFill>
                <a:latin typeface="宋体" panose="02010600030101010101" pitchFamily="2" charset="-122"/>
                <a:ea typeface="楷体_GB2312" panose="02010609030101010101" pitchFamily="49" charset="-122"/>
              </a:rPr>
              <a:t>次</a:t>
            </a:r>
            <a:r>
              <a:rPr kumimoji="1" lang="en-US" altLang="zh-CN" sz="1400" dirty="0">
                <a:solidFill>
                  <a:srgbClr val="606060"/>
                </a:solidFill>
                <a:latin typeface="Times New Roman" panose="02020603050405020304" pitchFamily="18" charset="0"/>
                <a:ea typeface="楷体_GB2312" panose="02010609030101010101" pitchFamily="49" charset="-122"/>
              </a:rPr>
              <a:t> </a:t>
            </a:r>
          </a:p>
        </p:txBody>
      </p:sp>
      <p:sp>
        <p:nvSpPr>
          <p:cNvPr id="37893" name="Rectangle 56"/>
          <p:cNvSpPr>
            <a:spLocks noChangeArrowheads="1"/>
          </p:cNvSpPr>
          <p:nvPr/>
        </p:nvSpPr>
        <p:spPr bwMode="auto">
          <a:xfrm>
            <a:off x="5003800" y="4179888"/>
            <a:ext cx="3060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pPr>
            <a:r>
              <a:rPr kumimoji="1" lang="en-US" altLang="zh-CN" sz="1400" dirty="0">
                <a:solidFill>
                  <a:srgbClr val="00B050"/>
                </a:solidFill>
                <a:latin typeface="Times New Roman" panose="02020603050405020304" pitchFamily="18" charset="0"/>
                <a:ea typeface="楷体_GB2312" panose="02010609030101010101" pitchFamily="49" charset="-122"/>
              </a:rPr>
              <a:t>2013</a:t>
            </a:r>
            <a:r>
              <a:rPr kumimoji="1" lang="zh-CN" altLang="en-US" sz="1400" dirty="0">
                <a:solidFill>
                  <a:srgbClr val="00B050"/>
                </a:solidFill>
                <a:latin typeface="宋体" panose="02010600030101010101" pitchFamily="2" charset="-122"/>
                <a:ea typeface="楷体_GB2312" panose="02010609030101010101" pitchFamily="49" charset="-122"/>
              </a:rPr>
              <a:t>年、</a:t>
            </a:r>
            <a:r>
              <a:rPr kumimoji="1" lang="en-US" altLang="zh-CN" sz="1400" dirty="0">
                <a:solidFill>
                  <a:srgbClr val="00B050"/>
                </a:solidFill>
                <a:latin typeface="Times New Roman" panose="02020603050405020304" pitchFamily="18" charset="0"/>
                <a:ea typeface="楷体_GB2312" panose="02010609030101010101" pitchFamily="49" charset="-122"/>
              </a:rPr>
              <a:t>2014</a:t>
            </a:r>
            <a:r>
              <a:rPr kumimoji="1" lang="zh-CN" altLang="en-US" sz="1400" dirty="0">
                <a:solidFill>
                  <a:srgbClr val="00B050"/>
                </a:solidFill>
                <a:latin typeface="宋体" panose="02010600030101010101" pitchFamily="2" charset="-122"/>
                <a:ea typeface="楷体_GB2312" panose="02010609030101010101" pitchFamily="49" charset="-122"/>
              </a:rPr>
              <a:t>年未调</a:t>
            </a:r>
            <a:endParaRPr kumimoji="1" lang="en-US" altLang="zh-CN" sz="1400" dirty="0">
              <a:solidFill>
                <a:srgbClr val="00B05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2015</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2</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19.5%/16.0% </a:t>
            </a:r>
          </a:p>
          <a:p>
            <a:pPr eaLnBrk="1" hangingPunct="1">
              <a:buClr>
                <a:srgbClr val="FF6600"/>
              </a:buClr>
            </a:pPr>
            <a:r>
              <a:rPr kumimoji="1" lang="en-US" altLang="zh-CN" sz="1400" dirty="0" smtClean="0">
                <a:solidFill>
                  <a:srgbClr val="606060"/>
                </a:solidFill>
                <a:latin typeface="Times New Roman" panose="02020603050405020304" pitchFamily="18" charset="0"/>
                <a:ea typeface="楷体_GB2312" panose="02010609030101010101" pitchFamily="49" charset="-122"/>
              </a:rPr>
              <a:t>2015</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10</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24</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17.0%/</a:t>
            </a:r>
            <a:r>
              <a:rPr kumimoji="1" lang="en-US" altLang="zh-CN" sz="1400" dirty="0" smtClean="0">
                <a:solidFill>
                  <a:srgbClr val="606060"/>
                </a:solidFill>
                <a:latin typeface="Times New Roman" panose="02020603050405020304" pitchFamily="18" charset="0"/>
                <a:ea typeface="楷体_GB2312" panose="02010609030101010101" pitchFamily="49" charset="-122"/>
              </a:rPr>
              <a:t>15.5</a:t>
            </a:r>
            <a:r>
              <a:rPr kumimoji="1" lang="en-US" altLang="zh-CN" sz="1400" dirty="0">
                <a:solidFill>
                  <a:srgbClr val="606060"/>
                </a:solidFill>
                <a:latin typeface="Times New Roman" panose="02020603050405020304" pitchFamily="18" charset="0"/>
                <a:ea typeface="楷体_GB2312" panose="02010609030101010101" pitchFamily="49" charset="-122"/>
              </a:rPr>
              <a:t>%</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2016</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3</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smtClean="0">
                <a:solidFill>
                  <a:srgbClr val="606060"/>
                </a:solidFill>
                <a:latin typeface="Times New Roman" panose="02020603050405020304" pitchFamily="18" charset="0"/>
                <a:ea typeface="楷体_GB2312" panose="02010609030101010101" pitchFamily="49" charset="-122"/>
              </a:rPr>
              <a:t>17.0%/15.0</a:t>
            </a:r>
            <a:r>
              <a:rPr kumimoji="1" lang="en-US" altLang="zh-CN" sz="1400" dirty="0">
                <a:solidFill>
                  <a:srgbClr val="606060"/>
                </a:solidFill>
                <a:latin typeface="Times New Roman" panose="02020603050405020304" pitchFamily="18" charset="0"/>
                <a:ea typeface="楷体_GB2312" panose="02010609030101010101" pitchFamily="49" charset="-122"/>
              </a:rPr>
              <a:t>%  </a:t>
            </a:r>
          </a:p>
          <a:p>
            <a:pPr eaLnBrk="1" hangingPunct="1">
              <a:buClr>
                <a:srgbClr val="FF6600"/>
              </a:buClr>
            </a:pPr>
            <a:r>
              <a:rPr kumimoji="1" lang="en-US" altLang="zh-CN" sz="1400" dirty="0" smtClean="0">
                <a:solidFill>
                  <a:srgbClr val="00B050"/>
                </a:solidFill>
                <a:latin typeface="Times New Roman" panose="02020603050405020304" pitchFamily="18" charset="0"/>
                <a:ea typeface="楷体_GB2312" panose="02010609030101010101" pitchFamily="49" charset="-122"/>
              </a:rPr>
              <a:t>2017</a:t>
            </a:r>
            <a:r>
              <a:rPr kumimoji="1" lang="zh-CN" altLang="en-US" sz="1400" dirty="0" smtClean="0">
                <a:solidFill>
                  <a:srgbClr val="00B050"/>
                </a:solidFill>
                <a:latin typeface="宋体" panose="02010600030101010101" pitchFamily="2" charset="-122"/>
                <a:ea typeface="楷体_GB2312" panose="02010609030101010101" pitchFamily="49" charset="-122"/>
              </a:rPr>
              <a:t>年</a:t>
            </a:r>
            <a:r>
              <a:rPr kumimoji="1" lang="zh-CN" altLang="en-US" sz="1400" dirty="0">
                <a:solidFill>
                  <a:srgbClr val="00B050"/>
                </a:solidFill>
                <a:latin typeface="宋体" panose="02010600030101010101" pitchFamily="2" charset="-122"/>
                <a:ea typeface="楷体_GB2312" panose="02010609030101010101" pitchFamily="49" charset="-122"/>
              </a:rPr>
              <a:t>未调</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a:buClr>
                <a:srgbClr val="FF6600"/>
              </a:buClr>
            </a:pPr>
            <a:r>
              <a:rPr kumimoji="1" lang="en-US" altLang="zh-CN" sz="1400" dirty="0" smtClean="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4</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smtClean="0">
                <a:solidFill>
                  <a:srgbClr val="606060"/>
                </a:solidFill>
                <a:latin typeface="Times New Roman" panose="02020603050405020304" pitchFamily="18" charset="0"/>
                <a:ea typeface="楷体_GB2312" panose="02010609030101010101" pitchFamily="49" charset="-122"/>
              </a:rPr>
              <a:t>25</a:t>
            </a:r>
            <a:r>
              <a:rPr kumimoji="1" lang="zh-CN" altLang="en-US" sz="1400" dirty="0" smtClean="0">
                <a:solidFill>
                  <a:srgbClr val="606060"/>
                </a:solidFill>
                <a:latin typeface="Times New Roman" panose="02020603050405020304" pitchFamily="18" charset="0"/>
                <a:ea typeface="楷体_GB2312" panose="02010609030101010101" pitchFamily="49" charset="-122"/>
              </a:rPr>
              <a:t>日      </a:t>
            </a:r>
            <a:r>
              <a:rPr kumimoji="1" lang="en-US" altLang="zh-CN" sz="1400" dirty="0" smtClean="0">
                <a:solidFill>
                  <a:srgbClr val="606060"/>
                </a:solidFill>
                <a:latin typeface="Times New Roman" panose="02020603050405020304" pitchFamily="18" charset="0"/>
                <a:ea typeface="楷体_GB2312" panose="02010609030101010101" pitchFamily="49" charset="-122"/>
              </a:rPr>
              <a:t>16.0</a:t>
            </a:r>
            <a:r>
              <a:rPr kumimoji="1" lang="en-US" altLang="zh-CN" sz="1400" dirty="0">
                <a:solidFill>
                  <a:srgbClr val="606060"/>
                </a:solidFill>
                <a:latin typeface="Times New Roman" panose="02020603050405020304" pitchFamily="18" charset="0"/>
                <a:ea typeface="楷体_GB2312" panose="02010609030101010101" pitchFamily="49" charset="-122"/>
              </a:rPr>
              <a:t>%/</a:t>
            </a:r>
            <a:r>
              <a:rPr kumimoji="1" lang="en-US" altLang="zh-CN" sz="1400" dirty="0" smtClean="0">
                <a:solidFill>
                  <a:srgbClr val="606060"/>
                </a:solidFill>
                <a:latin typeface="Times New Roman" panose="02020603050405020304" pitchFamily="18" charset="0"/>
                <a:ea typeface="楷体_GB2312" panose="02010609030101010101" pitchFamily="49" charset="-122"/>
              </a:rPr>
              <a:t>14.0</a:t>
            </a:r>
            <a:r>
              <a:rPr kumimoji="1" lang="en-US" altLang="zh-CN" sz="1400" dirty="0">
                <a:solidFill>
                  <a:srgbClr val="606060"/>
                </a:solidFill>
                <a:latin typeface="Times New Roman" panose="02020603050405020304" pitchFamily="18" charset="0"/>
                <a:ea typeface="楷体_GB2312" panose="02010609030101010101" pitchFamily="49" charset="-122"/>
              </a:rPr>
              <a:t>%  </a:t>
            </a:r>
          </a:p>
          <a:p>
            <a:pPr>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7</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smtClean="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zh-CN" altLang="en-US" sz="1400" dirty="0" smtClean="0">
                <a:solidFill>
                  <a:srgbClr val="606060"/>
                </a:solidFill>
                <a:latin typeface="Times New Roman" panose="02020603050405020304" pitchFamily="18" charset="0"/>
                <a:ea typeface="楷体_GB2312" panose="02010609030101010101" pitchFamily="49" charset="-122"/>
              </a:rPr>
              <a:t>  </a:t>
            </a:r>
            <a:r>
              <a:rPr kumimoji="1" lang="en-US" altLang="zh-CN" sz="1400" dirty="0" smtClean="0">
                <a:solidFill>
                  <a:srgbClr val="606060"/>
                </a:solidFill>
                <a:latin typeface="Times New Roman" panose="02020603050405020304" pitchFamily="18" charset="0"/>
                <a:ea typeface="楷体_GB2312" panose="02010609030101010101" pitchFamily="49" charset="-122"/>
              </a:rPr>
              <a:t>15.5%/13.5%  </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10</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en-US" altLang="zh-CN" sz="1400" dirty="0" smtClean="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zh-CN" altLang="en-US" sz="1400" dirty="0" smtClean="0">
                <a:solidFill>
                  <a:srgbClr val="606060"/>
                </a:solidFill>
                <a:latin typeface="Times New Roman" panose="02020603050405020304" pitchFamily="18" charset="0"/>
                <a:ea typeface="楷体_GB2312" panose="02010609030101010101" pitchFamily="49" charset="-122"/>
              </a:rPr>
              <a:t>   </a:t>
            </a:r>
            <a:r>
              <a:rPr kumimoji="1" lang="en-US" altLang="zh-CN" sz="1400" dirty="0" smtClean="0">
                <a:solidFill>
                  <a:srgbClr val="606060"/>
                </a:solidFill>
                <a:latin typeface="Times New Roman" panose="02020603050405020304" pitchFamily="18" charset="0"/>
                <a:ea typeface="楷体_GB2312" panose="02010609030101010101" pitchFamily="49" charset="-122"/>
              </a:rPr>
              <a:t>14.5</a:t>
            </a:r>
            <a:r>
              <a:rPr kumimoji="1" lang="en-US" altLang="zh-CN" sz="1400" dirty="0">
                <a:solidFill>
                  <a:srgbClr val="606060"/>
                </a:solidFill>
                <a:latin typeface="Times New Roman" panose="02020603050405020304" pitchFamily="18" charset="0"/>
                <a:ea typeface="楷体_GB2312" panose="02010609030101010101" pitchFamily="49" charset="-122"/>
              </a:rPr>
              <a:t>%/</a:t>
            </a:r>
            <a:r>
              <a:rPr kumimoji="1" lang="en-US" altLang="zh-CN" sz="1400" dirty="0" smtClean="0">
                <a:solidFill>
                  <a:srgbClr val="606060"/>
                </a:solidFill>
                <a:latin typeface="Times New Roman" panose="02020603050405020304" pitchFamily="18" charset="0"/>
                <a:ea typeface="楷体_GB2312" panose="02010609030101010101" pitchFamily="49" charset="-122"/>
              </a:rPr>
              <a:t>12.5</a:t>
            </a:r>
            <a:r>
              <a:rPr kumimoji="1" lang="en-US" altLang="zh-CN" sz="1400" dirty="0">
                <a:solidFill>
                  <a:srgbClr val="606060"/>
                </a:solidFill>
                <a:latin typeface="Times New Roman" panose="02020603050405020304" pitchFamily="18" charset="0"/>
                <a:ea typeface="楷体_GB2312" panose="02010609030101010101" pitchFamily="49" charset="-122"/>
              </a:rPr>
              <a:t>% </a:t>
            </a:r>
          </a:p>
        </p:txBody>
      </p:sp>
      <p:pic>
        <p:nvPicPr>
          <p:cNvPr id="2" name="图片 1"/>
          <p:cNvPicPr>
            <a:picLocks noChangeAspect="1"/>
          </p:cNvPicPr>
          <p:nvPr/>
        </p:nvPicPr>
        <p:blipFill>
          <a:blip r:embed="rId2"/>
          <a:stretch>
            <a:fillRect/>
          </a:stretch>
        </p:blipFill>
        <p:spPr>
          <a:xfrm>
            <a:off x="470664" y="875420"/>
            <a:ext cx="7674005" cy="3170195"/>
          </a:xfrm>
          <a:prstGeom prst="rect">
            <a:avLst/>
          </a:prstGeom>
        </p:spPr>
      </p:pic>
    </p:spTree>
    <p:extLst>
      <p:ext uri="{BB962C8B-B14F-4D97-AF65-F5344CB8AC3E}">
        <p14:creationId xmlns:p14="http://schemas.microsoft.com/office/powerpoint/2010/main" val="1265292342"/>
      </p:ext>
    </p:extLst>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713B7A-AD7A-4025-8135-1E89B596D813}" type="slidenum">
              <a:rPr lang="en-GB" altLang="zh-CN" sz="1200" b="0">
                <a:solidFill>
                  <a:schemeClr val="bg1"/>
                </a:solidFill>
              </a:rPr>
              <a:pPr/>
              <a:t>28</a:t>
            </a:fld>
            <a:endParaRPr lang="en-GB" altLang="zh-CN" sz="1200" b="0">
              <a:solidFill>
                <a:schemeClr val="bg1"/>
              </a:solidFill>
            </a:endParaRPr>
          </a:p>
        </p:txBody>
      </p:sp>
      <p:sp>
        <p:nvSpPr>
          <p:cNvPr id="13" name="Rectangle 2"/>
          <p:cNvSpPr txBox="1">
            <a:spLocks noChangeArrowheads="1"/>
          </p:cNvSpPr>
          <p:nvPr/>
        </p:nvSpPr>
        <p:spPr bwMode="auto">
          <a:xfrm>
            <a:off x="396875" y="1817688"/>
            <a:ext cx="8135938" cy="3987800"/>
          </a:xfrm>
          <a:prstGeom prst="rect">
            <a:avLst/>
          </a:prstGeom>
          <a:noFill/>
          <a:ln w="9525">
            <a:noFill/>
            <a:miter lim="800000"/>
            <a:headEnd/>
            <a:tailEnd/>
          </a:ln>
        </p:spPr>
        <p:txBody>
          <a:bodyPr/>
          <a:lstStyle/>
          <a:p>
            <a:pPr marL="884238" lvl="1" indent="-427038">
              <a:spcBef>
                <a:spcPct val="300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消费信贷控制（</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规定应支付现款的最低限额和付清全部贷款的最长期限</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抵押贷款控制（</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规定抵押条件，用于房地产购买</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endParaRPr lang="en-US" altLang="zh-CN" sz="2400" kern="0" dirty="0">
              <a:solidFill>
                <a:schemeClr val="tx1"/>
              </a:solidFill>
              <a:effectLst>
                <a:outerShdw blurRad="38100" dist="38100" dir="2700000" algn="tl">
                  <a:srgbClr val="000000">
                    <a:alpha val="43137"/>
                  </a:srgbClr>
                </a:outerShdw>
              </a:effectLst>
              <a:latin typeface="宋体" pitchFamily="2" charset="-122"/>
            </a:endParaRP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窗口指导（</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根据物价变动趋势和金融市场状况，规定商业银行每季度贷款的增减额度，并要求执行</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endParaRPr lang="en-US" altLang="zh-CN" sz="2400" kern="0" dirty="0">
              <a:solidFill>
                <a:schemeClr val="tx1"/>
              </a:solidFill>
              <a:effectLst>
                <a:outerShdw blurRad="38100" dist="38100" dir="2700000" algn="tl">
                  <a:srgbClr val="000000">
                    <a:alpha val="43137"/>
                  </a:srgbClr>
                </a:outerShdw>
              </a:effectLst>
              <a:latin typeface="宋体" pitchFamily="2" charset="-122"/>
            </a:endParaRP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道义劝告（</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对商业银行及其他金融机构的贷款、投资业务进行口头或书面劝告，影响其贷款和投资方向</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p>
        </p:txBody>
      </p:sp>
      <p:sp>
        <p:nvSpPr>
          <p:cNvPr id="14" name="Rectangle 4"/>
          <p:cNvSpPr>
            <a:spLocks noChangeArrowheads="1"/>
          </p:cNvSpPr>
          <p:nvPr/>
        </p:nvSpPr>
        <p:spPr bwMode="auto">
          <a:xfrm>
            <a:off x="671513" y="1185863"/>
            <a:ext cx="3971925" cy="44291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辅助性货币政策工具 </a:t>
            </a:r>
          </a:p>
        </p:txBody>
      </p:sp>
      <p:sp>
        <p:nvSpPr>
          <p:cNvPr id="2" name="矩形 1"/>
          <p:cNvSpPr>
            <a:spLocks noChangeArrowheads="1"/>
          </p:cNvSpPr>
          <p:nvPr/>
        </p:nvSpPr>
        <p:spPr bwMode="auto">
          <a:xfrm>
            <a:off x="396875" y="836613"/>
            <a:ext cx="8351838" cy="4464050"/>
          </a:xfrm>
          <a:prstGeom prst="rect">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a:p>
        </p:txBody>
      </p:sp>
    </p:spTree>
    <p:extLst>
      <p:ext uri="{BB962C8B-B14F-4D97-AF65-F5344CB8AC3E}">
        <p14:creationId xmlns:p14="http://schemas.microsoft.com/office/powerpoint/2010/main" val="8543361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95E7749-28A1-40AA-B31F-6509479B7647}" type="slidenum">
              <a:rPr lang="zh-CN" altLang="en-US"/>
              <a:pPr/>
              <a:t>29</a:t>
            </a:fld>
            <a:endParaRPr lang="en-US" altLang="zh-CN"/>
          </a:p>
        </p:txBody>
      </p:sp>
      <p:sp>
        <p:nvSpPr>
          <p:cNvPr id="2494466" name="Rectangle 2"/>
          <p:cNvSpPr>
            <a:spLocks noGrp="1" noChangeArrowheads="1"/>
          </p:cNvSpPr>
          <p:nvPr>
            <p:ph type="title"/>
          </p:nvPr>
        </p:nvSpPr>
        <p:spPr>
          <a:xfrm>
            <a:off x="467544" y="188640"/>
            <a:ext cx="8229600" cy="724942"/>
          </a:xfrm>
        </p:spPr>
        <p:txBody>
          <a:bodyPr/>
          <a:lstStyle/>
          <a:p>
            <a:r>
              <a:rPr lang="zh-CN" altLang="en-US" sz="4000" dirty="0"/>
              <a:t>货币政策的三大</a:t>
            </a:r>
            <a:r>
              <a:rPr lang="zh-CN" altLang="en-US" sz="4000" dirty="0" smtClean="0"/>
              <a:t>工具的作用</a:t>
            </a:r>
            <a:r>
              <a:rPr lang="zh-CN" altLang="en-US" sz="4000" dirty="0"/>
              <a:t>机理</a:t>
            </a:r>
          </a:p>
        </p:txBody>
      </p:sp>
      <p:sp>
        <p:nvSpPr>
          <p:cNvPr id="2494467" name="Rectangle 3"/>
          <p:cNvSpPr>
            <a:spLocks noGrp="1" noChangeArrowheads="1"/>
          </p:cNvSpPr>
          <p:nvPr>
            <p:ph type="body" idx="1"/>
          </p:nvPr>
        </p:nvSpPr>
        <p:spPr>
          <a:xfrm>
            <a:off x="323850" y="980728"/>
            <a:ext cx="8208963" cy="5050185"/>
          </a:xfrm>
        </p:spPr>
        <p:txBody>
          <a:bodyPr/>
          <a:lstStyle/>
          <a:p>
            <a:pPr>
              <a:lnSpc>
                <a:spcPct val="80000"/>
              </a:lnSpc>
            </a:pPr>
            <a:r>
              <a:rPr lang="zh-CN" altLang="en-US" sz="2400" dirty="0">
                <a:solidFill>
                  <a:schemeClr val="tx2"/>
                </a:solidFill>
              </a:rPr>
              <a:t>公开市场业务</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卖出债券</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买进债券</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p>
          <a:p>
            <a:pPr>
              <a:lnSpc>
                <a:spcPct val="80000"/>
              </a:lnSpc>
            </a:pPr>
            <a:r>
              <a:rPr lang="zh-CN" altLang="en-US" sz="2400" dirty="0">
                <a:solidFill>
                  <a:schemeClr val="tx2"/>
                </a:solidFill>
              </a:rPr>
              <a:t>法定准备金率</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提高法定准备金率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降低法定准备金率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pPr>
            <a:r>
              <a:rPr lang="zh-CN" altLang="en-US" sz="2400" dirty="0">
                <a:solidFill>
                  <a:schemeClr val="tx2"/>
                </a:solidFill>
              </a:rPr>
              <a:t>再贴现利率</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提高再贴现率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降低再贴现率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pPr>
            <a:endParaRPr lang="zh-CN" altLang="en-US" sz="1800" dirty="0"/>
          </a:p>
        </p:txBody>
      </p:sp>
      <p:sp>
        <p:nvSpPr>
          <p:cNvPr id="5" name="日期占位符 4"/>
          <p:cNvSpPr>
            <a:spLocks noGrp="1"/>
          </p:cNvSpPr>
          <p:nvPr>
            <p:ph type="dt" sz="half" idx="10"/>
          </p:nvPr>
        </p:nvSpPr>
        <p:spPr/>
        <p:txBody>
          <a:bodyPr/>
          <a:lstStyle/>
          <a:p>
            <a:pPr>
              <a:defRPr/>
            </a:pPr>
            <a:fld id="{5972FCA9-C615-47DB-8433-C5FDEACDAB9E}" type="datetime1">
              <a:rPr lang="zh-CN" altLang="en-US" smtClean="0"/>
              <a:t>2018/12/2</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327173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7005245-78C1-4A24-8A4E-63574B11C217}" type="slidenum">
              <a:rPr lang="en-GB" altLang="zh-CN" sz="1200" b="0">
                <a:solidFill>
                  <a:schemeClr val="bg1"/>
                </a:solidFill>
              </a:rPr>
              <a:pPr/>
              <a:t>3</a:t>
            </a:fld>
            <a:endParaRPr lang="en-GB" altLang="zh-CN" sz="1200" b="0">
              <a:solidFill>
                <a:schemeClr val="bg1"/>
              </a:solidFill>
            </a:endParaRPr>
          </a:p>
        </p:txBody>
      </p:sp>
      <p:sp>
        <p:nvSpPr>
          <p:cNvPr id="194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Rectangle 2"/>
          <p:cNvSpPr>
            <a:spLocks noChangeArrowheads="1"/>
          </p:cNvSpPr>
          <p:nvPr/>
        </p:nvSpPr>
        <p:spPr bwMode="auto">
          <a:xfrm>
            <a:off x="971550" y="3717925"/>
            <a:ext cx="7559675" cy="2374900"/>
          </a:xfrm>
          <a:prstGeom prst="rect">
            <a:avLst/>
          </a:prstGeom>
          <a:noFill/>
          <a:ln w="6350">
            <a:noFill/>
            <a:miter lim="800000"/>
            <a:headEnd/>
            <a:tailEnd/>
          </a:ln>
          <a:effectLst/>
        </p:spPr>
        <p:txBody>
          <a:bodyPr lIns="0" tIns="0" rIns="0" bIns="0">
            <a:spAutoFit/>
          </a:bodyPr>
          <a:lstStyle/>
          <a:p>
            <a:pPr marL="273050" lvl="1" indent="-271463" defTabSz="330200">
              <a:lnSpc>
                <a:spcPct val="95000"/>
              </a:lnSpc>
              <a:spcBef>
                <a:spcPts val="12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充分就业与物价稳定</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若要实现充分就业，往往需要运用扩张性经济政策，其后果极可能导致财政赤字和通货膨胀 </a:t>
            </a:r>
          </a:p>
          <a:p>
            <a:pPr marL="273050" lvl="1" indent="-271463" defTabSz="330200">
              <a:lnSpc>
                <a:spcPct val="95000"/>
              </a:lnSpc>
              <a:spcBef>
                <a:spcPts val="6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经济增长与物价稳定</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经济增长总是伴随着对生产要素需求的增长，从而往往导致物价水平上升  </a:t>
            </a:r>
          </a:p>
          <a:p>
            <a:pPr marL="273050" lvl="1" indent="-271463" defTabSz="330200">
              <a:lnSpc>
                <a:spcPct val="95000"/>
              </a:lnSpc>
              <a:spcBef>
                <a:spcPts val="6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经济增长与国际收支平衡</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由经济增长引起的收入增加会引起进口增加，如果出口不能相应增加，国际收支状况就会恶化。且随着收入增加，边际进口倾向有提高趋势</a:t>
            </a:r>
          </a:p>
        </p:txBody>
      </p:sp>
      <p:sp>
        <p:nvSpPr>
          <p:cNvPr id="39" name="Rectangle 4"/>
          <p:cNvSpPr>
            <a:spLocks noChangeArrowheads="1"/>
          </p:cNvSpPr>
          <p:nvPr/>
        </p:nvSpPr>
        <p:spPr bwMode="auto">
          <a:xfrm>
            <a:off x="755650" y="3233738"/>
            <a:ext cx="3409950" cy="339725"/>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200" dirty="0">
                <a:solidFill>
                  <a:srgbClr val="336699"/>
                </a:solidFill>
                <a:effectLst>
                  <a:outerShdw blurRad="38100" dist="38100" dir="2700000" algn="tl">
                    <a:srgbClr val="C0C0C0"/>
                  </a:outerShdw>
                </a:effectLst>
                <a:latin typeface="微软雅黑" pitchFamily="34" charset="-122"/>
                <a:ea typeface="微软雅黑" pitchFamily="34" charset="-122"/>
              </a:rPr>
              <a:t> 政策目标之间的冲突</a:t>
            </a:r>
          </a:p>
        </p:txBody>
      </p:sp>
      <p:sp>
        <p:nvSpPr>
          <p:cNvPr id="6" name="Rectangle 4"/>
          <p:cNvSpPr>
            <a:spLocks noChangeArrowheads="1"/>
          </p:cNvSpPr>
          <p:nvPr/>
        </p:nvSpPr>
        <p:spPr bwMode="auto">
          <a:xfrm>
            <a:off x="755650" y="1557338"/>
            <a:ext cx="4619625" cy="339725"/>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200" dirty="0">
                <a:solidFill>
                  <a:srgbClr val="336699"/>
                </a:solidFill>
                <a:effectLst>
                  <a:outerShdw blurRad="38100" dist="38100" dir="2700000" algn="tl">
                    <a:srgbClr val="C0C0C0"/>
                  </a:outerShdw>
                </a:effectLst>
                <a:latin typeface="黑体" pitchFamily="2" charset="-122"/>
                <a:ea typeface="黑体" pitchFamily="2" charset="-122"/>
              </a:rPr>
              <a:t> </a:t>
            </a:r>
            <a:r>
              <a:rPr lang="zh-CN" altLang="en-US" sz="2200" dirty="0">
                <a:solidFill>
                  <a:srgbClr val="336699"/>
                </a:solidFill>
                <a:effectLst>
                  <a:outerShdw blurRad="38100" dist="38100" dir="2700000" algn="tl">
                    <a:srgbClr val="C0C0C0"/>
                  </a:outerShdw>
                </a:effectLst>
                <a:latin typeface="微软雅黑" pitchFamily="34" charset="-122"/>
                <a:ea typeface="微软雅黑" pitchFamily="34" charset="-122"/>
              </a:rPr>
              <a:t>政策目标之间的一致性</a:t>
            </a:r>
          </a:p>
        </p:txBody>
      </p:sp>
      <p:sp>
        <p:nvSpPr>
          <p:cNvPr id="7" name="Rectangle 22"/>
          <p:cNvSpPr>
            <a:spLocks noChangeArrowheads="1"/>
          </p:cNvSpPr>
          <p:nvPr/>
        </p:nvSpPr>
        <p:spPr bwMode="auto">
          <a:xfrm>
            <a:off x="971549" y="1973263"/>
            <a:ext cx="7559675" cy="1108075"/>
          </a:xfrm>
          <a:prstGeom prst="rect">
            <a:avLst/>
          </a:prstGeom>
          <a:noFill/>
          <a:ln w="6350">
            <a:noFill/>
            <a:miter lim="800000"/>
            <a:headEnd/>
            <a:tailEnd/>
          </a:ln>
          <a:effectLst/>
        </p:spPr>
        <p:txBody>
          <a:bodyPr lIns="0" tIns="0" rIns="0" bIns="0">
            <a:spAutoFit/>
          </a:bodyPr>
          <a:lstStyle/>
          <a:p>
            <a:pPr marL="273050" lvl="1" indent="-271463"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经济稳定增长，就业率高，物价稳定</a:t>
            </a:r>
            <a:r>
              <a:rPr kumimoji="1" lang="zh-CN" altLang="zh-CN" sz="2400" dirty="0">
                <a:solidFill>
                  <a:schemeClr val="tx1"/>
                </a:solidFill>
                <a:effectLst>
                  <a:outerShdw blurRad="38100" dist="38100" dir="2700000" algn="tl">
                    <a:srgbClr val="C0C0C0"/>
                  </a:outerShdw>
                </a:effectLst>
                <a:latin typeface="宋体" pitchFamily="2" charset="-122"/>
              </a:rPr>
              <a:t>，国际收支也能保持平衡</a:t>
            </a:r>
            <a:r>
              <a:rPr kumimoji="1" lang="zh-CN" altLang="en-US" sz="2400" dirty="0">
                <a:solidFill>
                  <a:schemeClr val="tx1"/>
                </a:solidFill>
                <a:effectLst>
                  <a:outerShdw blurRad="38100" dist="38100" dir="2700000" algn="tl">
                    <a:srgbClr val="C0C0C0"/>
                  </a:outerShdw>
                </a:effectLst>
                <a:latin typeface="宋体" pitchFamily="2" charset="-122"/>
              </a:rPr>
              <a:t>；物价稳定、国际收支平衡是经济增长、充分就业的前提条件</a:t>
            </a:r>
            <a:r>
              <a:rPr kumimoji="1" lang="zh-CN" altLang="en-US" sz="2400" dirty="0">
                <a:latin typeface="Arial" charset="0"/>
              </a:rPr>
              <a:t> </a:t>
            </a:r>
          </a:p>
        </p:txBody>
      </p:sp>
      <p:sp>
        <p:nvSpPr>
          <p:cNvPr id="8" name="Rectangle 10"/>
          <p:cNvSpPr>
            <a:spLocks noChangeArrowheads="1"/>
          </p:cNvSpPr>
          <p:nvPr/>
        </p:nvSpPr>
        <p:spPr bwMode="auto">
          <a:xfrm>
            <a:off x="693738" y="620713"/>
            <a:ext cx="351790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政策目标选择</a:t>
            </a:r>
          </a:p>
        </p:txBody>
      </p:sp>
    </p:spTree>
    <p:extLst>
      <p:ext uri="{BB962C8B-B14F-4D97-AF65-F5344CB8AC3E}">
        <p14:creationId xmlns:p14="http://schemas.microsoft.com/office/powerpoint/2010/main" val="131788765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animEffect transition="in" filter="blinds(horizontal)">
                                      <p:cBhvr>
                                        <p:cTn id="17" dur="500"/>
                                        <p:tgtEl>
                                          <p:spTgt spid="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blinds(horizontal)">
                                      <p:cBhvr>
                                        <p:cTn id="22" dur="500"/>
                                        <p:tgtEl>
                                          <p:spTgt spid="3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xEl>
                                              <p:pRg st="2" end="2"/>
                                            </p:txEl>
                                          </p:spTgt>
                                        </p:tgtEl>
                                        <p:attrNameLst>
                                          <p:attrName>style.visibility</p:attrName>
                                        </p:attrNameLst>
                                      </p:cBhvr>
                                      <p:to>
                                        <p:strVal val="visible"/>
                                      </p:to>
                                    </p:set>
                                    <p:animEffect transition="in" filter="blinds(horizontal)">
                                      <p:cBhvr>
                                        <p:cTn id="27" dur="500"/>
                                        <p:tgtEl>
                                          <p:spTgt spid="3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bldLvl="3"/>
      <p:bldP spid="39" grpId="0"/>
      <p:bldP spid="7" grpId="0" build="p" bldLvl="3"/>
      <p:bldP spid="8"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168037C-C912-4383-95E9-D5C4EFEDC1E6}" type="slidenum">
              <a:rPr lang="en-GB" altLang="zh-CN" sz="1200" b="0">
                <a:solidFill>
                  <a:schemeClr val="bg1"/>
                </a:solidFill>
              </a:rPr>
              <a:pPr/>
              <a:t>30</a:t>
            </a:fld>
            <a:endParaRPr lang="en-GB" altLang="zh-CN" sz="1200" b="0">
              <a:solidFill>
                <a:schemeClr val="bg1"/>
              </a:solidFill>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基础货币与货币创造</a:t>
            </a:r>
          </a:p>
        </p:txBody>
      </p:sp>
      <p:sp>
        <p:nvSpPr>
          <p:cNvPr id="8" name="Rectangle 2"/>
          <p:cNvSpPr>
            <a:spLocks noChangeArrowheads="1"/>
          </p:cNvSpPr>
          <p:nvPr/>
        </p:nvSpPr>
        <p:spPr bwMode="auto">
          <a:xfrm>
            <a:off x="973138" y="2420888"/>
            <a:ext cx="7561262" cy="3424238"/>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基础货币是是构成市场货币供给的基础。它是一种活动能力强大的货币，又称高能货币</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1587" lvl="1" defTabSz="330200">
              <a:lnSpc>
                <a:spcPct val="150000"/>
              </a:lnSpc>
              <a:spcBef>
                <a:spcPct val="25000"/>
              </a:spcBef>
              <a:buClr>
                <a:srgbClr val="FF6600"/>
              </a:buClr>
              <a:defRPr/>
            </a:pPr>
            <a:r>
              <a:rPr kumimoji="1" lang="zh-CN" altLang="en-US" sz="2400" dirty="0">
                <a:solidFill>
                  <a:schemeClr val="tx1"/>
                </a:solidFill>
                <a:effectLst>
                  <a:outerShdw blurRad="38100" dist="38100" dir="2700000" algn="tl">
                    <a:srgbClr val="C0C0C0"/>
                  </a:outerShdw>
                </a:effectLst>
                <a:latin typeface="宋体" pitchFamily="2" charset="-122"/>
              </a:rPr>
              <a:t>       基础货币</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存款准备金</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居民手持现金</a:t>
            </a:r>
          </a:p>
          <a:p>
            <a:pPr marL="273050" lvl="1" indent="-271463" defTabSz="330200">
              <a:spcBef>
                <a:spcPts val="24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基础货币由中央银行投放。主要投放渠道：</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购买黄金、外汇</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在金融市场进行公开市场业务操作</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直接发行通货</a:t>
            </a:r>
            <a:r>
              <a:rPr kumimoji="1" lang="zh-CN" altLang="en-US" sz="2200" dirty="0">
                <a:solidFill>
                  <a:schemeClr val="tx1"/>
                </a:solidFill>
                <a:latin typeface="Arial" charset="0"/>
                <a:ea typeface="黑体" pitchFamily="2" charset="-122"/>
              </a:rPr>
              <a:t> </a:t>
            </a:r>
          </a:p>
        </p:txBody>
      </p:sp>
      <p:sp>
        <p:nvSpPr>
          <p:cNvPr id="9" name="Rectangle 3"/>
          <p:cNvSpPr>
            <a:spLocks noChangeArrowheads="1"/>
          </p:cNvSpPr>
          <p:nvPr/>
        </p:nvSpPr>
        <p:spPr bwMode="auto">
          <a:xfrm>
            <a:off x="734637" y="1652489"/>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基础货币 </a:t>
            </a:r>
          </a:p>
        </p:txBody>
      </p:sp>
    </p:spTree>
    <p:extLst>
      <p:ext uri="{BB962C8B-B14F-4D97-AF65-F5344CB8AC3E}">
        <p14:creationId xmlns:p14="http://schemas.microsoft.com/office/powerpoint/2010/main" val="35290843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blinds(horizontal)">
                                      <p:cBhvr>
                                        <p:cTn id="32" dur="500"/>
                                        <p:tgtEl>
                                          <p:spTgt spid="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blinds(horizontal)">
                                      <p:cBhvr>
                                        <p:cTn id="37" dur="500"/>
                                        <p:tgtEl>
                                          <p:spTgt spid="8">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blinds(horizontal)">
                                      <p:cBhvr>
                                        <p:cTn id="4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8" grpId="0" build="p" bldLvl="3"/>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76"/>
          <p:cNvGraphicFramePr>
            <a:graphicFrameLocks noGrp="1"/>
          </p:cNvGraphicFramePr>
          <p:nvPr>
            <p:ph idx="4294967295"/>
          </p:nvPr>
        </p:nvGraphicFramePr>
        <p:xfrm>
          <a:off x="468313" y="2276475"/>
          <a:ext cx="8229600" cy="3305205"/>
        </p:xfrm>
        <a:graphic>
          <a:graphicData uri="http://schemas.openxmlformats.org/drawingml/2006/table">
            <a:tbl>
              <a:tblPr/>
              <a:tblGrid>
                <a:gridCol w="1404937"/>
                <a:gridCol w="2085975"/>
                <a:gridCol w="2773363"/>
                <a:gridCol w="1965325"/>
              </a:tblGrid>
              <a:tr h="695325">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银行</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存款</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D=R+C</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准备金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p>
                    <a:p>
                      <a:pPr marL="0" marR="0" lvl="0" indent="0" algn="ctr" defTabSz="914400" rtl="0" eaLnBrk="1" fontAlgn="base" latinLnBrk="0" hangingPunct="1">
                        <a:lnSpc>
                          <a:spcPct val="100000"/>
                        </a:lnSpc>
                        <a:spcBef>
                          <a:spcPct val="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R=rD, r=20%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贷款</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某居民</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100 </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80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甲厂商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乙厂商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16</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64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丙厂商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丁厂商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51.2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戊厂商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n</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总计</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r>
            </a:tbl>
          </a:graphicData>
        </a:graphic>
      </p:graphicFrame>
      <p:sp>
        <p:nvSpPr>
          <p:cNvPr id="9" name="Rectangle 3"/>
          <p:cNvSpPr>
            <a:spLocks noChangeArrowheads="1"/>
          </p:cNvSpPr>
          <p:nvPr/>
        </p:nvSpPr>
        <p:spPr bwMode="auto">
          <a:xfrm>
            <a:off x="687388" y="9080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货币创造与货币乘数 </a:t>
            </a:r>
          </a:p>
        </p:txBody>
      </p:sp>
      <p:sp>
        <p:nvSpPr>
          <p:cNvPr id="10" name="Rectangle 12"/>
          <p:cNvSpPr>
            <a:spLocks noChangeArrowheads="1"/>
          </p:cNvSpPr>
          <p:nvPr/>
        </p:nvSpPr>
        <p:spPr bwMode="auto">
          <a:xfrm>
            <a:off x="1909763" y="1711325"/>
            <a:ext cx="4967287" cy="368300"/>
          </a:xfrm>
          <a:prstGeom prst="rect">
            <a:avLst/>
          </a:prstGeom>
          <a:noFill/>
          <a:ln w="9525">
            <a:noFill/>
            <a:miter lim="800000"/>
            <a:headEnd/>
            <a:tailEnd/>
          </a:ln>
          <a:effectLst/>
        </p:spPr>
        <p:txBody>
          <a:bodyPr lIns="0" tIns="0" rIns="0" bIns="0" anchor="ctr">
            <a:spAutoFit/>
          </a:bodyPr>
          <a:lstStyle/>
          <a:p>
            <a:pPr algn="ctr">
              <a:buClr>
                <a:srgbClr val="FF6600"/>
              </a:buClr>
              <a:buFont typeface="Wingdings" pitchFamily="2" charset="2"/>
              <a:buNone/>
              <a:defRPr/>
            </a:pPr>
            <a:r>
              <a:rPr kumimoji="1" lang="en-US" altLang="zh-CN" sz="24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商业银行的存款“创造”过程</a:t>
            </a:r>
            <a:r>
              <a:rPr kumimoji="1" lang="zh-CN" altLang="en-US" sz="2400" dirty="0">
                <a:effectLst>
                  <a:outerShdw blurRad="38100" dist="38100" dir="2700000" algn="tl">
                    <a:srgbClr val="C0C0C0"/>
                  </a:outerShdw>
                </a:effectLst>
                <a:latin typeface="楷体" pitchFamily="49" charset="-122"/>
                <a:ea typeface="楷体" pitchFamily="49" charset="-122"/>
              </a:rPr>
              <a:t> </a:t>
            </a:r>
          </a:p>
        </p:txBody>
      </p:sp>
    </p:spTree>
    <p:extLst>
      <p:ext uri="{BB962C8B-B14F-4D97-AF65-F5344CB8AC3E}">
        <p14:creationId xmlns:p14="http://schemas.microsoft.com/office/powerpoint/2010/main" val="1963103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EEDF41F-9616-4467-B7EE-3C6E7666FB28}" type="slidenum">
              <a:rPr lang="en-GB" altLang="zh-CN" sz="1200" b="0">
                <a:solidFill>
                  <a:schemeClr val="bg1"/>
                </a:solidFill>
              </a:rPr>
              <a:pPr/>
              <a:t>32</a:t>
            </a:fld>
            <a:endParaRPr lang="en-GB" altLang="zh-CN" sz="1200" b="0">
              <a:solidFill>
                <a:schemeClr val="bg1"/>
              </a:solidFill>
            </a:endParaRPr>
          </a:p>
        </p:txBody>
      </p:sp>
      <p:sp>
        <p:nvSpPr>
          <p:cNvPr id="464900" name="Rectangle 4"/>
          <p:cNvSpPr>
            <a:spLocks noChangeArrowheads="1"/>
          </p:cNvSpPr>
          <p:nvPr/>
        </p:nvSpPr>
        <p:spPr bwMode="auto">
          <a:xfrm>
            <a:off x="1476375" y="620713"/>
            <a:ext cx="7056438"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70000"/>
              </a:spcBef>
              <a:buClr>
                <a:srgbClr val="FF6600"/>
              </a:buClr>
              <a:buFont typeface="Wingdings" panose="05000000000000000000" pitchFamily="2" charset="2"/>
              <a:buNone/>
            </a:pPr>
            <a:r>
              <a:rPr kumimoji="1" lang="en-US" altLang="zh-CN" sz="2400" b="0">
                <a:solidFill>
                  <a:schemeClr val="tx1"/>
                </a:solidFill>
                <a:latin typeface="Times New Roman" panose="02020603050405020304" pitchFamily="18" charset="0"/>
              </a:rPr>
              <a:t>M=m</a:t>
            </a:r>
            <a:r>
              <a:rPr kumimoji="1" lang="en-US" altLang="zh-CN" sz="2400" b="0"/>
              <a:t>﹢</a:t>
            </a:r>
            <a:r>
              <a:rPr kumimoji="1" lang="en-US" altLang="zh-CN" sz="2400" b="0">
                <a:solidFill>
                  <a:schemeClr val="tx1"/>
                </a:solidFill>
                <a:latin typeface="Times New Roman" panose="02020603050405020304" pitchFamily="18" charset="0"/>
              </a:rPr>
              <a:t>m(1-r) </a:t>
            </a:r>
            <a:r>
              <a:rPr kumimoji="1" lang="en-US" altLang="zh-CN" sz="2400" b="0"/>
              <a:t>﹢</a:t>
            </a:r>
            <a:r>
              <a:rPr kumimoji="1" lang="en-US" altLang="zh-CN" sz="2400" b="0">
                <a:solidFill>
                  <a:schemeClr val="tx1"/>
                </a:solidFill>
                <a:latin typeface="Times New Roman" panose="02020603050405020304" pitchFamily="18" charset="0"/>
              </a:rPr>
              <a:t>m(1-r)</a:t>
            </a:r>
            <a:r>
              <a:rPr kumimoji="1" lang="en-US" altLang="zh-CN" sz="2400" b="0" baseline="30000">
                <a:solidFill>
                  <a:schemeClr val="tx1"/>
                </a:solidFill>
                <a:latin typeface="Times New Roman" panose="02020603050405020304" pitchFamily="18" charset="0"/>
              </a:rPr>
              <a:t>2</a:t>
            </a:r>
            <a:r>
              <a:rPr kumimoji="1" lang="en-US" altLang="zh-CN" sz="2400" b="0"/>
              <a:t>﹢</a:t>
            </a:r>
            <a:r>
              <a:rPr kumimoji="1" lang="en-US" altLang="zh-CN" sz="2400" b="0">
                <a:solidFill>
                  <a:schemeClr val="tx1"/>
                </a:solidFill>
                <a:latin typeface="Times New Roman" panose="02020603050405020304" pitchFamily="18" charset="0"/>
              </a:rPr>
              <a:t>……</a:t>
            </a:r>
            <a:r>
              <a:rPr kumimoji="1" lang="en-US" altLang="zh-CN" sz="2400" b="0"/>
              <a:t>﹢</a:t>
            </a:r>
            <a:r>
              <a:rPr kumimoji="1" lang="en-US" altLang="zh-CN" sz="2400" b="0">
                <a:solidFill>
                  <a:schemeClr val="tx1"/>
                </a:solidFill>
                <a:latin typeface="Times New Roman" panose="02020603050405020304" pitchFamily="18" charset="0"/>
              </a:rPr>
              <a:t>m(1-r)</a:t>
            </a:r>
            <a:r>
              <a:rPr kumimoji="1" lang="en-US" altLang="zh-CN" sz="2400" b="0" baseline="30000">
                <a:solidFill>
                  <a:schemeClr val="tx1"/>
                </a:solidFill>
                <a:latin typeface="Times New Roman" panose="02020603050405020304" pitchFamily="18" charset="0"/>
              </a:rPr>
              <a:t>n</a:t>
            </a:r>
            <a:endParaRPr kumimoji="1" lang="en-US" altLang="zh-CN" sz="2400" b="0">
              <a:solidFill>
                <a:schemeClr val="tx1"/>
              </a:solidFill>
              <a:latin typeface="Times New Roman" panose="02020603050405020304" pitchFamily="18" charset="0"/>
            </a:endParaRPr>
          </a:p>
          <a:p>
            <a:pPr algn="just" eaLnBrk="1" hangingPunct="1">
              <a:spcBef>
                <a:spcPct val="70000"/>
              </a:spcBef>
              <a:buClr>
                <a:srgbClr val="FF6600"/>
              </a:buClr>
              <a:buFont typeface="Wingdings" panose="05000000000000000000" pitchFamily="2" charset="2"/>
              <a:buNone/>
            </a:pPr>
            <a:r>
              <a:rPr kumimoji="1" lang="en-US" altLang="zh-CN" sz="2400" b="0">
                <a:solidFill>
                  <a:schemeClr val="tx1"/>
                </a:solidFill>
                <a:latin typeface="Times New Roman" panose="02020603050405020304" pitchFamily="18" charset="0"/>
              </a:rPr>
              <a:t>    =m[1</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2</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3</a:t>
            </a:r>
            <a:r>
              <a:rPr kumimoji="1" lang="en-US" altLang="zh-CN" sz="2400" b="0"/>
              <a:t>﹢</a:t>
            </a:r>
            <a:r>
              <a:rPr kumimoji="1" lang="en-US" altLang="zh-CN" sz="2400" b="0">
                <a:solidFill>
                  <a:schemeClr val="tx1"/>
                </a:solidFill>
                <a:latin typeface="Times New Roman" panose="02020603050405020304" pitchFamily="18" charset="0"/>
              </a:rPr>
              <a:t>……</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n</a:t>
            </a:r>
            <a:r>
              <a:rPr kumimoji="1" lang="en-US" altLang="zh-CN" sz="2400" b="0">
                <a:solidFill>
                  <a:schemeClr val="tx1"/>
                </a:solidFill>
                <a:latin typeface="Times New Roman" panose="02020603050405020304" pitchFamily="18" charset="0"/>
              </a:rPr>
              <a:t>]</a:t>
            </a:r>
          </a:p>
        </p:txBody>
      </p:sp>
      <p:graphicFrame>
        <p:nvGraphicFramePr>
          <p:cNvPr id="464959" name="Object 63"/>
          <p:cNvGraphicFramePr>
            <a:graphicFrameLocks noChangeAspect="1"/>
          </p:cNvGraphicFramePr>
          <p:nvPr/>
        </p:nvGraphicFramePr>
        <p:xfrm>
          <a:off x="1917700" y="1758950"/>
          <a:ext cx="2082800" cy="900113"/>
        </p:xfrm>
        <a:graphic>
          <a:graphicData uri="http://schemas.openxmlformats.org/presentationml/2006/ole">
            <mc:AlternateContent xmlns:mc="http://schemas.openxmlformats.org/markup-compatibility/2006">
              <mc:Choice xmlns:v="urn:schemas-microsoft-com:vml" Requires="v">
                <p:oleObj spid="_x0000_s6182" name="Equation" r:id="rId3" imgW="895249" imgH="380958" progId="Equation.DSMT4">
                  <p:embed/>
                </p:oleObj>
              </mc:Choice>
              <mc:Fallback>
                <p:oleObj name="Equation" r:id="rId3" imgW="895249" imgH="38095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1758950"/>
                        <a:ext cx="2082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4961" name="Object 65"/>
          <p:cNvGraphicFramePr>
            <a:graphicFrameLocks noChangeAspect="1"/>
          </p:cNvGraphicFramePr>
          <p:nvPr/>
        </p:nvGraphicFramePr>
        <p:xfrm>
          <a:off x="1908175" y="2735263"/>
          <a:ext cx="1184275" cy="720725"/>
        </p:xfrm>
        <a:graphic>
          <a:graphicData uri="http://schemas.openxmlformats.org/presentationml/2006/ole">
            <mc:AlternateContent xmlns:mc="http://schemas.openxmlformats.org/markup-compatibility/2006">
              <mc:Choice xmlns:v="urn:schemas-microsoft-com:vml" Requires="v">
                <p:oleObj spid="_x0000_s6183" name="Equation" r:id="rId5" imgW="428608" imgH="323949" progId="Equation.DSMT4">
                  <p:embed/>
                </p:oleObj>
              </mc:Choice>
              <mc:Fallback>
                <p:oleObj name="Equation" r:id="rId5" imgW="428608" imgH="32394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735263"/>
                        <a:ext cx="11842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4963" name="Object 67"/>
          <p:cNvGraphicFramePr>
            <a:graphicFrameLocks noChangeAspect="1"/>
          </p:cNvGraphicFramePr>
          <p:nvPr/>
        </p:nvGraphicFramePr>
        <p:xfrm>
          <a:off x="1708150" y="3716338"/>
          <a:ext cx="1709738" cy="782637"/>
        </p:xfrm>
        <a:graphic>
          <a:graphicData uri="http://schemas.openxmlformats.org/presentationml/2006/ole">
            <mc:AlternateContent xmlns:mc="http://schemas.openxmlformats.org/markup-compatibility/2006">
              <mc:Choice xmlns:v="urn:schemas-microsoft-com:vml" Requires="v">
                <p:oleObj spid="_x0000_s6184" name="Equation" r:id="rId7" imgW="685935" imgH="323949" progId="Equation.DSMT4">
                  <p:embed/>
                </p:oleObj>
              </mc:Choice>
              <mc:Fallback>
                <p:oleObj name="Equation" r:id="rId7" imgW="685935" imgH="32394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8150" y="3716338"/>
                        <a:ext cx="17097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5982" name="Rectangle 1086"/>
          <p:cNvSpPr>
            <a:spLocks noChangeArrowheads="1"/>
          </p:cNvSpPr>
          <p:nvPr/>
        </p:nvSpPr>
        <p:spPr bwMode="auto">
          <a:xfrm>
            <a:off x="4643438" y="3932238"/>
            <a:ext cx="15843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_GB2312" panose="02010609030101010101" pitchFamily="49" charset="-122"/>
                <a:ea typeface="楷体_GB2312" panose="02010609030101010101" pitchFamily="49" charset="-122"/>
              </a:rPr>
              <a:t>货币乘数</a:t>
            </a:r>
          </a:p>
        </p:txBody>
      </p:sp>
      <p:sp>
        <p:nvSpPr>
          <p:cNvPr id="8" name="Rectangle 2"/>
          <p:cNvSpPr>
            <a:spLocks noChangeArrowheads="1"/>
          </p:cNvSpPr>
          <p:nvPr/>
        </p:nvSpPr>
        <p:spPr bwMode="auto">
          <a:xfrm>
            <a:off x="900113" y="4797425"/>
            <a:ext cx="7632700" cy="1223963"/>
          </a:xfrm>
          <a:prstGeom prst="rect">
            <a:avLst/>
          </a:prstGeom>
          <a:noFill/>
          <a:ln w="9525">
            <a:noFill/>
            <a:miter lim="800000"/>
            <a:headEnd/>
            <a:tailEnd/>
          </a:ln>
          <a:effectLst/>
        </p:spPr>
        <p:txBody>
          <a:bodyPr/>
          <a:lstStyle/>
          <a:p>
            <a:pPr marL="273050" indent="-273050"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货币乘数的双向作用：当初始存款增加时，货币供给会依据货币乘数进行扩张；反之，当初始存款减少时，货币供给同样会依据货币乘数进行收缩。 </a:t>
            </a:r>
          </a:p>
        </p:txBody>
      </p:sp>
    </p:spTree>
    <p:extLst>
      <p:ext uri="{BB962C8B-B14F-4D97-AF65-F5344CB8AC3E}">
        <p14:creationId xmlns:p14="http://schemas.microsoft.com/office/powerpoint/2010/main" val="1938341197"/>
      </p:ext>
    </p:extLst>
  </p:cSld>
  <p:clrMapOvr>
    <a:masterClrMapping/>
  </p:clrMapOvr>
  <p:transition advClick="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Effect transition="in" filter="blinds(horizontal)">
                                      <p:cBhvr>
                                        <p:cTn id="7" dur="500"/>
                                        <p:tgtEl>
                                          <p:spTgt spid="464900"/>
                                        </p:tgtEl>
                                      </p:cBhvr>
                                    </p:animEffect>
                                  </p:childTnLst>
                                </p:cTn>
                              </p:par>
                              <p:par>
                                <p:cTn id="8" presetID="3" presetClass="entr" presetSubtype="10" fill="hold" nodeType="withEffect">
                                  <p:stCondLst>
                                    <p:cond delay="0"/>
                                  </p:stCondLst>
                                  <p:childTnLst>
                                    <p:set>
                                      <p:cBhvr>
                                        <p:cTn id="9" dur="1" fill="hold">
                                          <p:stCondLst>
                                            <p:cond delay="0"/>
                                          </p:stCondLst>
                                        </p:cTn>
                                        <p:tgtEl>
                                          <p:spTgt spid="464959"/>
                                        </p:tgtEl>
                                        <p:attrNameLst>
                                          <p:attrName>style.visibility</p:attrName>
                                        </p:attrNameLst>
                                      </p:cBhvr>
                                      <p:to>
                                        <p:strVal val="visible"/>
                                      </p:to>
                                    </p:set>
                                    <p:animEffect transition="in" filter="blinds(horizontal)">
                                      <p:cBhvr>
                                        <p:cTn id="10" dur="500"/>
                                        <p:tgtEl>
                                          <p:spTgt spid="464959"/>
                                        </p:tgtEl>
                                      </p:cBhvr>
                                    </p:animEffect>
                                  </p:childTnLst>
                                </p:cTn>
                              </p:par>
                              <p:par>
                                <p:cTn id="11" presetID="3" presetClass="entr" presetSubtype="10" fill="hold" nodeType="withEffect">
                                  <p:stCondLst>
                                    <p:cond delay="0"/>
                                  </p:stCondLst>
                                  <p:childTnLst>
                                    <p:set>
                                      <p:cBhvr>
                                        <p:cTn id="12" dur="1" fill="hold">
                                          <p:stCondLst>
                                            <p:cond delay="0"/>
                                          </p:stCondLst>
                                        </p:cTn>
                                        <p:tgtEl>
                                          <p:spTgt spid="464961"/>
                                        </p:tgtEl>
                                        <p:attrNameLst>
                                          <p:attrName>style.visibility</p:attrName>
                                        </p:attrNameLst>
                                      </p:cBhvr>
                                      <p:to>
                                        <p:strVal val="visible"/>
                                      </p:to>
                                    </p:set>
                                    <p:animEffect transition="in" filter="blinds(horizontal)">
                                      <p:cBhvr>
                                        <p:cTn id="13" dur="500"/>
                                        <p:tgtEl>
                                          <p:spTgt spid="4649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5982"/>
                                        </p:tgtEl>
                                        <p:attrNameLst>
                                          <p:attrName>style.visibility</p:attrName>
                                        </p:attrNameLst>
                                      </p:cBhvr>
                                      <p:to>
                                        <p:strVal val="visible"/>
                                      </p:to>
                                    </p:set>
                                    <p:animEffect transition="in" filter="blinds(horizontal)">
                                      <p:cBhvr>
                                        <p:cTn id="18" dur="500"/>
                                        <p:tgtEl>
                                          <p:spTgt spid="465982"/>
                                        </p:tgtEl>
                                      </p:cBhvr>
                                    </p:animEffect>
                                  </p:childTnLst>
                                </p:cTn>
                              </p:par>
                              <p:par>
                                <p:cTn id="19" presetID="3" presetClass="entr" presetSubtype="10" fill="hold" nodeType="withEffect">
                                  <p:stCondLst>
                                    <p:cond delay="0"/>
                                  </p:stCondLst>
                                  <p:childTnLst>
                                    <p:set>
                                      <p:cBhvr>
                                        <p:cTn id="20" dur="1" fill="hold">
                                          <p:stCondLst>
                                            <p:cond delay="0"/>
                                          </p:stCondLst>
                                        </p:cTn>
                                        <p:tgtEl>
                                          <p:spTgt spid="464963"/>
                                        </p:tgtEl>
                                        <p:attrNameLst>
                                          <p:attrName>style.visibility</p:attrName>
                                        </p:attrNameLst>
                                      </p:cBhvr>
                                      <p:to>
                                        <p:strVal val="visible"/>
                                      </p:to>
                                    </p:set>
                                    <p:animEffect transition="in" filter="blinds(horizontal)">
                                      <p:cBhvr>
                                        <p:cTn id="21" dur="500"/>
                                        <p:tgtEl>
                                          <p:spTgt spid="4649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blinds(horizontal)">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p:bldP spid="465982" grpId="0"/>
      <p:bldP spid="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A97763A-9CAF-4425-9A80-FDDC341989F8}" type="slidenum">
              <a:rPr lang="en-GB" altLang="zh-CN" sz="1200" b="0">
                <a:solidFill>
                  <a:schemeClr val="bg1"/>
                </a:solidFill>
              </a:rPr>
              <a:pPr/>
              <a:t>33</a:t>
            </a:fld>
            <a:endParaRPr lang="en-GB" altLang="zh-CN" sz="1200" b="0">
              <a:solidFill>
                <a:schemeClr val="bg1"/>
              </a:solidFill>
            </a:endParaRPr>
          </a:p>
        </p:txBody>
      </p:sp>
      <p:sp>
        <p:nvSpPr>
          <p:cNvPr id="8" name="Rectangle 2"/>
          <p:cNvSpPr>
            <a:spLocks noChangeArrowheads="1"/>
          </p:cNvSpPr>
          <p:nvPr/>
        </p:nvSpPr>
        <p:spPr bwMode="auto">
          <a:xfrm>
            <a:off x="900113" y="1557338"/>
            <a:ext cx="7632700" cy="1439862"/>
          </a:xfrm>
          <a:prstGeom prst="rect">
            <a:avLst/>
          </a:prstGeom>
          <a:noFill/>
          <a:ln w="9525">
            <a:noFill/>
            <a:miter lim="800000"/>
            <a:headEnd/>
            <a:tailEnd/>
          </a:ln>
          <a:effectLst/>
        </p:spPr>
        <p:txBody>
          <a:bodyPr/>
          <a:lstStyle/>
          <a:p>
            <a:pPr marL="273050" indent="-273050"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货币乘数体现了中央银行发行的基础货币被商业银行创造成具有社会购买力的货币的能力</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基础货币、货币乘数、货币供给量三者的关系： </a:t>
            </a:r>
          </a:p>
        </p:txBody>
      </p:sp>
      <p:sp>
        <p:nvSpPr>
          <p:cNvPr id="9" name="Rectangle 3"/>
          <p:cNvSpPr>
            <a:spLocks noChangeArrowheads="1"/>
          </p:cNvSpPr>
          <p:nvPr/>
        </p:nvSpPr>
        <p:spPr bwMode="auto">
          <a:xfrm>
            <a:off x="687388" y="9080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货币供给量</a:t>
            </a:r>
          </a:p>
        </p:txBody>
      </p:sp>
      <p:sp>
        <p:nvSpPr>
          <p:cNvPr id="71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9158" name="对象 2"/>
          <p:cNvGraphicFramePr>
            <a:graphicFrameLocks noChangeAspect="1"/>
          </p:cNvGraphicFramePr>
          <p:nvPr/>
        </p:nvGraphicFramePr>
        <p:xfrm>
          <a:off x="2051050" y="3284538"/>
          <a:ext cx="4752975" cy="431800"/>
        </p:xfrm>
        <a:graphic>
          <a:graphicData uri="http://schemas.openxmlformats.org/presentationml/2006/ole">
            <mc:AlternateContent xmlns:mc="http://schemas.openxmlformats.org/markup-compatibility/2006">
              <mc:Choice xmlns:v="urn:schemas-microsoft-com:vml" Requires="v">
                <p:oleObj spid="_x0000_s7182" name="Equation" r:id="rId3" imgW="2197100" imgH="203200" progId="Equation.DSMT4">
                  <p:embed/>
                </p:oleObj>
              </mc:Choice>
              <mc:Fallback>
                <p:oleObj name="Equation" r:id="rId3" imgW="21971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84538"/>
                        <a:ext cx="4752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
          <p:cNvSpPr>
            <a:spLocks noChangeArrowheads="1"/>
          </p:cNvSpPr>
          <p:nvPr/>
        </p:nvSpPr>
        <p:spPr bwMode="auto">
          <a:xfrm>
            <a:off x="900113" y="4076700"/>
            <a:ext cx="7632700" cy="1439863"/>
          </a:xfrm>
          <a:prstGeom prst="rect">
            <a:avLst/>
          </a:prstGeom>
          <a:noFill/>
          <a:ln w="9525">
            <a:noFill/>
            <a:miter lim="800000"/>
            <a:headEnd/>
            <a:tailEnd/>
          </a:ln>
          <a:effectLst/>
        </p:spPr>
        <p:txBody>
          <a:bodyPr/>
          <a:lstStyle/>
          <a:p>
            <a:pPr marL="273050" indent="-273050"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基础货币供给量由中央银行控制（可通过公开市场业务），存款准备金率从而货币乘数也由中央银行控制，因此，货币供给量由中央银行控制 </a:t>
            </a:r>
          </a:p>
        </p:txBody>
      </p:sp>
    </p:spTree>
    <p:extLst>
      <p:ext uri="{BB962C8B-B14F-4D97-AF65-F5344CB8AC3E}">
        <p14:creationId xmlns:p14="http://schemas.microsoft.com/office/powerpoint/2010/main" val="94908906"/>
      </p:ext>
    </p:extLst>
  </p:cSld>
  <p:clrMapOvr>
    <a:masterClrMapping/>
  </p:clrMapOvr>
  <p:transition advClick="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blinds(horizontal)">
                                      <p:cBhvr>
                                        <p:cTn id="22" dur="500"/>
                                        <p:tgtEl>
                                          <p:spTgt spid="49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linds(horizontal)">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7234B-6947-40B9-8C44-70DBA563B643}" type="slidenum">
              <a:rPr lang="en-GB" altLang="zh-CN" sz="1200" b="0">
                <a:solidFill>
                  <a:schemeClr val="bg1"/>
                </a:solidFill>
              </a:rPr>
              <a:pPr/>
              <a:t>34</a:t>
            </a:fld>
            <a:endParaRPr lang="en-GB" altLang="zh-CN" sz="1200" b="0">
              <a:solidFill>
                <a:schemeClr val="bg1"/>
              </a:solidFill>
            </a:endParaRPr>
          </a:p>
        </p:txBody>
      </p:sp>
      <p:sp>
        <p:nvSpPr>
          <p:cNvPr id="30" name="Rectangle 2"/>
          <p:cNvSpPr>
            <a:spLocks noChangeArrowheads="1"/>
          </p:cNvSpPr>
          <p:nvPr/>
        </p:nvSpPr>
        <p:spPr bwMode="auto">
          <a:xfrm>
            <a:off x="738188" y="765175"/>
            <a:ext cx="4697412"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货币政策的调控效应</a:t>
            </a:r>
          </a:p>
        </p:txBody>
      </p:sp>
      <p:sp>
        <p:nvSpPr>
          <p:cNvPr id="31" name="Rectangle 4"/>
          <p:cNvSpPr>
            <a:spLocks noChangeArrowheads="1"/>
          </p:cNvSpPr>
          <p:nvPr/>
        </p:nvSpPr>
        <p:spPr bwMode="auto">
          <a:xfrm>
            <a:off x="741363" y="1673225"/>
            <a:ext cx="381317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产出效应</a:t>
            </a:r>
          </a:p>
        </p:txBody>
      </p:sp>
      <p:sp>
        <p:nvSpPr>
          <p:cNvPr id="32" name="Rectangle 32"/>
          <p:cNvSpPr>
            <a:spLocks noChangeArrowheads="1"/>
          </p:cNvSpPr>
          <p:nvPr/>
        </p:nvSpPr>
        <p:spPr bwMode="auto">
          <a:xfrm>
            <a:off x="741363" y="2387600"/>
            <a:ext cx="2068512" cy="1736725"/>
          </a:xfrm>
          <a:prstGeom prst="rect">
            <a:avLst/>
          </a:prstGeom>
          <a:noFill/>
          <a:ln w="6350">
            <a:noFill/>
            <a:miter lim="800000"/>
            <a:headEnd/>
            <a:tailEnd/>
          </a:ln>
          <a:effectLst/>
        </p:spPr>
        <p:txBody>
          <a:bodyPr lIns="0" tIns="0" rIns="0" bIns="0">
            <a:spAutoFit/>
          </a:bodyPr>
          <a:lstStyle/>
          <a:p>
            <a:pPr marL="392113" lvl="1" indent="-390525" defTabSz="330200">
              <a:lnSpc>
                <a:spcPct val="105000"/>
              </a:lnSpc>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货币政策的产出效应：货币政策引起的产出水平的变化</a:t>
            </a:r>
          </a:p>
        </p:txBody>
      </p:sp>
      <p:grpSp>
        <p:nvGrpSpPr>
          <p:cNvPr id="2" name="Group 66"/>
          <p:cNvGrpSpPr>
            <a:grpSpLocks/>
          </p:cNvGrpSpPr>
          <p:nvPr/>
        </p:nvGrpSpPr>
        <p:grpSpPr bwMode="auto">
          <a:xfrm>
            <a:off x="3635375" y="1604963"/>
            <a:ext cx="4787900" cy="4521200"/>
            <a:chOff x="2976" y="1011"/>
            <a:chExt cx="3016" cy="2848"/>
          </a:xfrm>
        </p:grpSpPr>
        <p:grpSp>
          <p:nvGrpSpPr>
            <p:cNvPr id="41991" name="Group 62"/>
            <p:cNvGrpSpPr>
              <a:grpSpLocks/>
            </p:cNvGrpSpPr>
            <p:nvPr/>
          </p:nvGrpSpPr>
          <p:grpSpPr bwMode="auto">
            <a:xfrm>
              <a:off x="2976" y="1011"/>
              <a:ext cx="3016" cy="2848"/>
              <a:chOff x="2926" y="1011"/>
              <a:chExt cx="3016" cy="2848"/>
            </a:xfrm>
          </p:grpSpPr>
          <p:sp>
            <p:nvSpPr>
              <p:cNvPr id="38" name="Text Box 60"/>
              <p:cNvSpPr txBox="1">
                <a:spLocks noChangeArrowheads="1"/>
              </p:cNvSpPr>
              <p:nvPr/>
            </p:nvSpPr>
            <p:spPr bwMode="auto">
              <a:xfrm>
                <a:off x="3986" y="1869"/>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39" name="Text Box 59"/>
              <p:cNvSpPr txBox="1">
                <a:spLocks noChangeArrowheads="1"/>
              </p:cNvSpPr>
              <p:nvPr/>
            </p:nvSpPr>
            <p:spPr bwMode="auto">
              <a:xfrm>
                <a:off x="4577" y="2269"/>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0" name="Text Box 57"/>
              <p:cNvSpPr txBox="1">
                <a:spLocks noChangeArrowheads="1"/>
              </p:cNvSpPr>
              <p:nvPr/>
            </p:nvSpPr>
            <p:spPr bwMode="auto">
              <a:xfrm>
                <a:off x="4011" y="3673"/>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42" name="Text Box 56"/>
              <p:cNvSpPr txBox="1">
                <a:spLocks noChangeArrowheads="1"/>
              </p:cNvSpPr>
              <p:nvPr/>
            </p:nvSpPr>
            <p:spPr bwMode="auto">
              <a:xfrm>
                <a:off x="4593" y="3678"/>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3" name="Text Box 55"/>
              <p:cNvSpPr txBox="1">
                <a:spLocks noChangeArrowheads="1"/>
              </p:cNvSpPr>
              <p:nvPr/>
            </p:nvSpPr>
            <p:spPr bwMode="auto">
              <a:xfrm>
                <a:off x="2941" y="2390"/>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4" name="Text Box 34"/>
              <p:cNvSpPr txBox="1">
                <a:spLocks noChangeArrowheads="1"/>
              </p:cNvSpPr>
              <p:nvPr/>
            </p:nvSpPr>
            <p:spPr bwMode="auto">
              <a:xfrm>
                <a:off x="2926" y="3533"/>
                <a:ext cx="210" cy="287"/>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5" name="Text Box 35"/>
              <p:cNvSpPr txBox="1">
                <a:spLocks noChangeArrowheads="1"/>
              </p:cNvSpPr>
              <p:nvPr/>
            </p:nvSpPr>
            <p:spPr bwMode="auto">
              <a:xfrm>
                <a:off x="2947" y="2001"/>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46" name="Text Box 37"/>
              <p:cNvSpPr txBox="1">
                <a:spLocks noChangeArrowheads="1"/>
              </p:cNvSpPr>
              <p:nvPr/>
            </p:nvSpPr>
            <p:spPr bwMode="auto">
              <a:xfrm>
                <a:off x="2944" y="1011"/>
                <a:ext cx="164" cy="286"/>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2001" name="Line 38"/>
              <p:cNvSpPr>
                <a:spLocks noChangeShapeType="1"/>
              </p:cNvSpPr>
              <p:nvPr/>
            </p:nvSpPr>
            <p:spPr bwMode="auto">
              <a:xfrm>
                <a:off x="3113" y="3618"/>
                <a:ext cx="2549"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2" name="Line 39"/>
              <p:cNvSpPr>
                <a:spLocks noChangeShapeType="1"/>
              </p:cNvSpPr>
              <p:nvPr/>
            </p:nvSpPr>
            <p:spPr bwMode="auto">
              <a:xfrm flipV="1">
                <a:off x="3113" y="1060"/>
                <a:ext cx="0" cy="257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3" name="Line 40"/>
              <p:cNvSpPr>
                <a:spLocks noChangeShapeType="1"/>
              </p:cNvSpPr>
              <p:nvPr/>
            </p:nvSpPr>
            <p:spPr bwMode="auto">
              <a:xfrm>
                <a:off x="4066" y="2119"/>
                <a:ext cx="0" cy="145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4" name="Line 41"/>
              <p:cNvSpPr>
                <a:spLocks noChangeShapeType="1"/>
              </p:cNvSpPr>
              <p:nvPr/>
            </p:nvSpPr>
            <p:spPr bwMode="auto">
              <a:xfrm flipH="1">
                <a:off x="3137" y="2119"/>
                <a:ext cx="952"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 name="Text Box 42"/>
              <p:cNvSpPr txBox="1">
                <a:spLocks noChangeArrowheads="1"/>
              </p:cNvSpPr>
              <p:nvPr/>
            </p:nvSpPr>
            <p:spPr bwMode="auto">
              <a:xfrm>
                <a:off x="5732" y="3476"/>
                <a:ext cx="210" cy="287"/>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2" name="Text Box 44"/>
              <p:cNvSpPr txBox="1">
                <a:spLocks noChangeArrowheads="1"/>
              </p:cNvSpPr>
              <p:nvPr/>
            </p:nvSpPr>
            <p:spPr bwMode="auto">
              <a:xfrm>
                <a:off x="5502" y="3000"/>
                <a:ext cx="234"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53" name="Text Box 45"/>
              <p:cNvSpPr txBox="1">
                <a:spLocks noChangeArrowheads="1"/>
              </p:cNvSpPr>
              <p:nvPr/>
            </p:nvSpPr>
            <p:spPr bwMode="auto">
              <a:xfrm>
                <a:off x="4996" y="1011"/>
                <a:ext cx="392" cy="28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2008" name="Line 46"/>
              <p:cNvSpPr>
                <a:spLocks noChangeShapeType="1"/>
              </p:cNvSpPr>
              <p:nvPr/>
            </p:nvSpPr>
            <p:spPr bwMode="auto">
              <a:xfrm flipH="1">
                <a:off x="3113" y="2517"/>
                <a:ext cx="157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9" name="Line 47"/>
              <p:cNvSpPr>
                <a:spLocks noChangeShapeType="1"/>
              </p:cNvSpPr>
              <p:nvPr/>
            </p:nvSpPr>
            <p:spPr bwMode="auto">
              <a:xfrm>
                <a:off x="4670" y="2548"/>
                <a:ext cx="0" cy="105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0" name="Line 51"/>
              <p:cNvSpPr>
                <a:spLocks noChangeShapeType="1"/>
              </p:cNvSpPr>
              <p:nvPr/>
            </p:nvSpPr>
            <p:spPr bwMode="auto">
              <a:xfrm rot="277722">
                <a:off x="3297" y="1713"/>
                <a:ext cx="2220" cy="125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1" name="Line 52"/>
              <p:cNvSpPr>
                <a:spLocks noChangeShapeType="1"/>
              </p:cNvSpPr>
              <p:nvPr/>
            </p:nvSpPr>
            <p:spPr bwMode="auto">
              <a:xfrm rot="277722" flipV="1">
                <a:off x="3418" y="1156"/>
                <a:ext cx="1504" cy="17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2" name="Line 53"/>
              <p:cNvSpPr>
                <a:spLocks noChangeShapeType="1"/>
              </p:cNvSpPr>
              <p:nvPr/>
            </p:nvSpPr>
            <p:spPr bwMode="auto">
              <a:xfrm rot="277722" flipV="1">
                <a:off x="3897" y="1675"/>
                <a:ext cx="1504" cy="17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Text Box 54"/>
              <p:cNvSpPr txBox="1">
                <a:spLocks noChangeArrowheads="1"/>
              </p:cNvSpPr>
              <p:nvPr/>
            </p:nvSpPr>
            <p:spPr bwMode="auto">
              <a:xfrm>
                <a:off x="5502" y="1644"/>
                <a:ext cx="393" cy="28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41992" name="AutoShape 63"/>
            <p:cNvSpPr>
              <a:spLocks/>
            </p:cNvSpPr>
            <p:nvPr/>
          </p:nvSpPr>
          <p:spPr bwMode="auto">
            <a:xfrm rot="5400000">
              <a:off x="4345" y="3251"/>
              <a:ext cx="138" cy="557"/>
            </a:xfrm>
            <a:prstGeom prst="leftBrace">
              <a:avLst>
                <a:gd name="adj1" fmla="val 33635"/>
                <a:gd name="adj2" fmla="val 50046"/>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6585324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linds(horizontal)">
                                      <p:cBhvr>
                                        <p:cTn id="7" dur="500"/>
                                        <p:tgtEl>
                                          <p:spTgt spid="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3"/>
      <p:bldP spid="31" grpId="0"/>
      <p:bldP spid="32" grpId="0"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9D8F13D-6399-45E8-B75F-532A7F819597}" type="slidenum">
              <a:rPr lang="en-GB" altLang="zh-CN" sz="1200" b="0">
                <a:solidFill>
                  <a:schemeClr val="bg1"/>
                </a:solidFill>
              </a:rPr>
              <a:pPr/>
              <a:t>35</a:t>
            </a:fld>
            <a:endParaRPr lang="en-GB" altLang="zh-CN" sz="1200" b="0">
              <a:solidFill>
                <a:schemeClr val="bg1"/>
              </a:solidFill>
            </a:endParaRPr>
          </a:p>
        </p:txBody>
      </p:sp>
      <p:grpSp>
        <p:nvGrpSpPr>
          <p:cNvPr id="44035" name="Group 27"/>
          <p:cNvGrpSpPr>
            <a:grpSpLocks/>
          </p:cNvGrpSpPr>
          <p:nvPr/>
        </p:nvGrpSpPr>
        <p:grpSpPr bwMode="auto">
          <a:xfrm>
            <a:off x="827088" y="1125538"/>
            <a:ext cx="4941887" cy="4638675"/>
            <a:chOff x="1640" y="1021"/>
            <a:chExt cx="2804" cy="2557"/>
          </a:xfrm>
        </p:grpSpPr>
        <p:sp>
          <p:nvSpPr>
            <p:cNvPr id="15" name="Text Box 12"/>
            <p:cNvSpPr txBox="1">
              <a:spLocks noChangeArrowheads="1"/>
            </p:cNvSpPr>
            <p:nvPr/>
          </p:nvSpPr>
          <p:spPr bwMode="auto">
            <a:xfrm>
              <a:off x="1727" y="3228"/>
              <a:ext cx="186" cy="25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6" name="Text Box 4"/>
            <p:cNvSpPr txBox="1">
              <a:spLocks noChangeArrowheads="1"/>
            </p:cNvSpPr>
            <p:nvPr/>
          </p:nvSpPr>
          <p:spPr bwMode="auto">
            <a:xfrm>
              <a:off x="1646" y="1926"/>
              <a:ext cx="222" cy="15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115</a:t>
              </a:r>
            </a:p>
          </p:txBody>
        </p:sp>
        <p:sp>
          <p:nvSpPr>
            <p:cNvPr id="17" name="Text Box 5"/>
            <p:cNvSpPr txBox="1">
              <a:spLocks noChangeArrowheads="1"/>
            </p:cNvSpPr>
            <p:nvPr/>
          </p:nvSpPr>
          <p:spPr bwMode="auto">
            <a:xfrm>
              <a:off x="1640" y="2264"/>
              <a:ext cx="245" cy="17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110</a:t>
              </a:r>
            </a:p>
          </p:txBody>
        </p:sp>
        <p:sp>
          <p:nvSpPr>
            <p:cNvPr id="18" name="Text Box 6"/>
            <p:cNvSpPr txBox="1">
              <a:spLocks noChangeArrowheads="1"/>
            </p:cNvSpPr>
            <p:nvPr/>
          </p:nvSpPr>
          <p:spPr bwMode="auto">
            <a:xfrm>
              <a:off x="1743" y="1021"/>
              <a:ext cx="150" cy="25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4041" name="Line 7"/>
            <p:cNvSpPr>
              <a:spLocks noChangeShapeType="1"/>
            </p:cNvSpPr>
            <p:nvPr/>
          </p:nvSpPr>
          <p:spPr bwMode="auto">
            <a:xfrm>
              <a:off x="1896" y="3302"/>
              <a:ext cx="229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2" name="Line 8"/>
            <p:cNvSpPr>
              <a:spLocks noChangeShapeType="1"/>
            </p:cNvSpPr>
            <p:nvPr/>
          </p:nvSpPr>
          <p:spPr bwMode="auto">
            <a:xfrm flipV="1">
              <a:off x="1896" y="1064"/>
              <a:ext cx="0" cy="224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3" name="Line 10"/>
            <p:cNvSpPr>
              <a:spLocks noChangeShapeType="1"/>
            </p:cNvSpPr>
            <p:nvPr/>
          </p:nvSpPr>
          <p:spPr bwMode="auto">
            <a:xfrm>
              <a:off x="2754" y="1991"/>
              <a:ext cx="0" cy="1273"/>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4" name="Line 11"/>
            <p:cNvSpPr>
              <a:spLocks noChangeShapeType="1"/>
            </p:cNvSpPr>
            <p:nvPr/>
          </p:nvSpPr>
          <p:spPr bwMode="auto">
            <a:xfrm flipH="1">
              <a:off x="1917" y="1991"/>
              <a:ext cx="85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Text Box 13"/>
            <p:cNvSpPr txBox="1">
              <a:spLocks noChangeArrowheads="1"/>
            </p:cNvSpPr>
            <p:nvPr/>
          </p:nvSpPr>
          <p:spPr bwMode="auto">
            <a:xfrm>
              <a:off x="4255" y="3178"/>
              <a:ext cx="189" cy="25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4" name="Text Box 14"/>
            <p:cNvSpPr txBox="1">
              <a:spLocks noChangeArrowheads="1"/>
            </p:cNvSpPr>
            <p:nvPr/>
          </p:nvSpPr>
          <p:spPr bwMode="auto">
            <a:xfrm>
              <a:off x="2624" y="3314"/>
              <a:ext cx="354" cy="25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9250</a:t>
              </a:r>
            </a:p>
          </p:txBody>
        </p:sp>
        <p:sp>
          <p:nvSpPr>
            <p:cNvPr id="25" name="Text Box 15"/>
            <p:cNvSpPr txBox="1">
              <a:spLocks noChangeArrowheads="1"/>
            </p:cNvSpPr>
            <p:nvPr/>
          </p:nvSpPr>
          <p:spPr bwMode="auto">
            <a:xfrm>
              <a:off x="4048" y="2683"/>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6" name="Text Box 16"/>
            <p:cNvSpPr txBox="1">
              <a:spLocks noChangeArrowheads="1"/>
            </p:cNvSpPr>
            <p:nvPr/>
          </p:nvSpPr>
          <p:spPr bwMode="auto">
            <a:xfrm>
              <a:off x="3592" y="1021"/>
              <a:ext cx="353"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4049" name="Line 18"/>
            <p:cNvSpPr>
              <a:spLocks noChangeShapeType="1"/>
            </p:cNvSpPr>
            <p:nvPr/>
          </p:nvSpPr>
          <p:spPr bwMode="auto">
            <a:xfrm flipH="1">
              <a:off x="1896" y="2339"/>
              <a:ext cx="1417"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0" name="Line 19"/>
            <p:cNvSpPr>
              <a:spLocks noChangeShapeType="1"/>
            </p:cNvSpPr>
            <p:nvPr/>
          </p:nvSpPr>
          <p:spPr bwMode="auto">
            <a:xfrm>
              <a:off x="3298" y="2366"/>
              <a:ext cx="0" cy="92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 name="Text Box 21"/>
            <p:cNvSpPr txBox="1">
              <a:spLocks noChangeArrowheads="1"/>
            </p:cNvSpPr>
            <p:nvPr/>
          </p:nvSpPr>
          <p:spPr bwMode="auto">
            <a:xfrm>
              <a:off x="3124" y="3328"/>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9500</a:t>
              </a:r>
            </a:p>
          </p:txBody>
        </p:sp>
        <p:sp>
          <p:nvSpPr>
            <p:cNvPr id="44052" name="Line 9"/>
            <p:cNvSpPr>
              <a:spLocks noChangeShapeType="1"/>
            </p:cNvSpPr>
            <p:nvPr/>
          </p:nvSpPr>
          <p:spPr bwMode="auto">
            <a:xfrm rot="277722">
              <a:off x="2061" y="1635"/>
              <a:ext cx="2000" cy="110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3" name="Line 17"/>
            <p:cNvSpPr>
              <a:spLocks noChangeShapeType="1"/>
            </p:cNvSpPr>
            <p:nvPr/>
          </p:nvSpPr>
          <p:spPr bwMode="auto">
            <a:xfrm rot="277722" flipV="1">
              <a:off x="2170" y="1148"/>
              <a:ext cx="1355" cy="15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4" name="Line 23"/>
            <p:cNvSpPr>
              <a:spLocks noChangeShapeType="1"/>
            </p:cNvSpPr>
            <p:nvPr/>
          </p:nvSpPr>
          <p:spPr bwMode="auto">
            <a:xfrm rot="277722" flipV="1">
              <a:off x="2602" y="1602"/>
              <a:ext cx="1355" cy="15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 name="Text Box 24"/>
            <p:cNvSpPr txBox="1">
              <a:spLocks noChangeArrowheads="1"/>
            </p:cNvSpPr>
            <p:nvPr/>
          </p:nvSpPr>
          <p:spPr bwMode="auto">
            <a:xfrm>
              <a:off x="4048" y="1575"/>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27" name="Rectangle 2"/>
          <p:cNvSpPr txBox="1">
            <a:spLocks noChangeArrowheads="1"/>
          </p:cNvSpPr>
          <p:nvPr/>
        </p:nvSpPr>
        <p:spPr>
          <a:xfrm>
            <a:off x="5867400" y="1700213"/>
            <a:ext cx="3025775" cy="3122612"/>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174625" lvl="1" indent="-173038">
              <a:spcBef>
                <a:spcPct val="500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扩张性</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财政政策通常会有产出效应和挤出效应。但当政府采取扩张性货币政策时，只有产出效应而没有挤出效应</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a:t>
            </a:r>
            <a:endPar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endParaRPr>
          </a:p>
          <a:p>
            <a:pPr marL="174625" lvl="1" indent="-173038">
              <a:spcBef>
                <a:spcPct val="500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原因：货币政策不能</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直接影响有效需求，</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它能直接</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影响的是利率，通过</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利率对</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投资产生影响，最终影响到有效</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需求</a:t>
            </a:r>
          </a:p>
        </p:txBody>
      </p:sp>
    </p:spTree>
    <p:extLst>
      <p:ext uri="{BB962C8B-B14F-4D97-AF65-F5344CB8AC3E}">
        <p14:creationId xmlns:p14="http://schemas.microsoft.com/office/powerpoint/2010/main" val="28923185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blinds(horizontal)">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4155003-9170-4172-B77F-9BFBE27A4B93}" type="slidenum">
              <a:rPr lang="en-GB" altLang="zh-CN" sz="1200" b="0">
                <a:solidFill>
                  <a:schemeClr val="bg1"/>
                </a:solidFill>
              </a:rPr>
              <a:pPr/>
              <a:t>36</a:t>
            </a:fld>
            <a:endParaRPr lang="en-GB" altLang="zh-CN" sz="1200" b="0">
              <a:solidFill>
                <a:schemeClr val="bg1"/>
              </a:solidFill>
            </a:endParaRPr>
          </a:p>
        </p:txBody>
      </p:sp>
      <p:sp>
        <p:nvSpPr>
          <p:cNvPr id="14" name="Rectangle 4"/>
          <p:cNvSpPr>
            <a:spLocks noChangeArrowheads="1"/>
          </p:cNvSpPr>
          <p:nvPr/>
        </p:nvSpPr>
        <p:spPr bwMode="auto">
          <a:xfrm>
            <a:off x="600075" y="692150"/>
            <a:ext cx="6635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IS-LM</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曲线的斜率对货币政策的影响</a:t>
            </a:r>
          </a:p>
        </p:txBody>
      </p:sp>
      <p:grpSp>
        <p:nvGrpSpPr>
          <p:cNvPr id="2" name="Group 32"/>
          <p:cNvGrpSpPr>
            <a:grpSpLocks/>
          </p:cNvGrpSpPr>
          <p:nvPr/>
        </p:nvGrpSpPr>
        <p:grpSpPr bwMode="auto">
          <a:xfrm>
            <a:off x="615950" y="1547813"/>
            <a:ext cx="4294188" cy="4021137"/>
            <a:chOff x="1438" y="1110"/>
            <a:chExt cx="2705" cy="2533"/>
          </a:xfrm>
        </p:grpSpPr>
        <p:sp>
          <p:nvSpPr>
            <p:cNvPr id="16" name="Text Box 6"/>
            <p:cNvSpPr txBox="1">
              <a:spLocks noChangeArrowheads="1"/>
            </p:cNvSpPr>
            <p:nvPr/>
          </p:nvSpPr>
          <p:spPr bwMode="auto">
            <a:xfrm>
              <a:off x="1497" y="2026"/>
              <a:ext cx="172"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7"/>
            <p:cNvSpPr txBox="1">
              <a:spLocks noChangeArrowheads="1"/>
            </p:cNvSpPr>
            <p:nvPr/>
          </p:nvSpPr>
          <p:spPr bwMode="auto">
            <a:xfrm>
              <a:off x="1507" y="1110"/>
              <a:ext cx="134"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8206" name="Line 8"/>
            <p:cNvSpPr>
              <a:spLocks noChangeShapeType="1"/>
            </p:cNvSpPr>
            <p:nvPr/>
          </p:nvSpPr>
          <p:spPr bwMode="auto">
            <a:xfrm>
              <a:off x="1645" y="3378"/>
              <a:ext cx="2235"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7" name="Line 9"/>
            <p:cNvSpPr>
              <a:spLocks noChangeShapeType="1"/>
            </p:cNvSpPr>
            <p:nvPr/>
          </p:nvSpPr>
          <p:spPr bwMode="auto">
            <a:xfrm flipV="1">
              <a:off x="1645" y="1150"/>
              <a:ext cx="0" cy="2243"/>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8" name="Line 11"/>
            <p:cNvSpPr>
              <a:spLocks noChangeShapeType="1"/>
            </p:cNvSpPr>
            <p:nvPr/>
          </p:nvSpPr>
          <p:spPr bwMode="auto">
            <a:xfrm>
              <a:off x="2554" y="2153"/>
              <a:ext cx="0" cy="1189"/>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9" name="Line 12"/>
            <p:cNvSpPr>
              <a:spLocks noChangeShapeType="1"/>
            </p:cNvSpPr>
            <p:nvPr/>
          </p:nvSpPr>
          <p:spPr bwMode="auto">
            <a:xfrm flipH="1">
              <a:off x="1665" y="2140"/>
              <a:ext cx="907"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2" name="Text Box 13"/>
            <p:cNvSpPr txBox="1">
              <a:spLocks noChangeArrowheads="1"/>
            </p:cNvSpPr>
            <p:nvPr/>
          </p:nvSpPr>
          <p:spPr bwMode="auto">
            <a:xfrm>
              <a:off x="1438" y="3234"/>
              <a:ext cx="172"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3" name="Text Box 14"/>
            <p:cNvSpPr txBox="1">
              <a:spLocks noChangeArrowheads="1"/>
            </p:cNvSpPr>
            <p:nvPr/>
          </p:nvSpPr>
          <p:spPr bwMode="auto">
            <a:xfrm>
              <a:off x="3971" y="3262"/>
              <a:ext cx="172"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4" name="Text Box 15"/>
            <p:cNvSpPr txBox="1">
              <a:spLocks noChangeArrowheads="1"/>
            </p:cNvSpPr>
            <p:nvPr/>
          </p:nvSpPr>
          <p:spPr bwMode="auto">
            <a:xfrm>
              <a:off x="2455" y="338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5" name="Text Box 16"/>
            <p:cNvSpPr txBox="1">
              <a:spLocks noChangeArrowheads="1"/>
            </p:cNvSpPr>
            <p:nvPr/>
          </p:nvSpPr>
          <p:spPr bwMode="auto">
            <a:xfrm>
              <a:off x="3728" y="2541"/>
              <a:ext cx="32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6" name="Text Box 17"/>
            <p:cNvSpPr txBox="1">
              <a:spLocks noChangeArrowheads="1"/>
            </p:cNvSpPr>
            <p:nvPr/>
          </p:nvSpPr>
          <p:spPr bwMode="auto">
            <a:xfrm>
              <a:off x="3225" y="1197"/>
              <a:ext cx="321"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8215" name="Line 19"/>
            <p:cNvSpPr>
              <a:spLocks noChangeShapeType="1"/>
            </p:cNvSpPr>
            <p:nvPr/>
          </p:nvSpPr>
          <p:spPr bwMode="auto">
            <a:xfrm>
              <a:off x="2879" y="2523"/>
              <a:ext cx="0" cy="86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 name="Text Box 21"/>
            <p:cNvSpPr txBox="1">
              <a:spLocks noChangeArrowheads="1"/>
            </p:cNvSpPr>
            <p:nvPr/>
          </p:nvSpPr>
          <p:spPr bwMode="auto">
            <a:xfrm>
              <a:off x="2761" y="339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24"/>
            <p:cNvSpPr txBox="1">
              <a:spLocks noChangeArrowheads="1"/>
            </p:cNvSpPr>
            <p:nvPr/>
          </p:nvSpPr>
          <p:spPr bwMode="auto">
            <a:xfrm>
              <a:off x="3600" y="1690"/>
              <a:ext cx="321"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8218" name="Line 10"/>
            <p:cNvSpPr>
              <a:spLocks noChangeShapeType="1"/>
            </p:cNvSpPr>
            <p:nvPr/>
          </p:nvSpPr>
          <p:spPr bwMode="auto">
            <a:xfrm rot="277722">
              <a:off x="1801" y="1826"/>
              <a:ext cx="1928" cy="83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19" name="Line 18"/>
            <p:cNvSpPr>
              <a:spLocks noChangeShapeType="1"/>
            </p:cNvSpPr>
            <p:nvPr/>
          </p:nvSpPr>
          <p:spPr bwMode="auto">
            <a:xfrm rot="277722" flipV="1">
              <a:off x="2001" y="1376"/>
              <a:ext cx="1230" cy="14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0" name="Line 23"/>
            <p:cNvSpPr>
              <a:spLocks noChangeShapeType="1"/>
            </p:cNvSpPr>
            <p:nvPr/>
          </p:nvSpPr>
          <p:spPr bwMode="auto">
            <a:xfrm rot="277722" flipV="1">
              <a:off x="2287" y="1789"/>
              <a:ext cx="1230" cy="14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1" name="Line 25"/>
            <p:cNvSpPr>
              <a:spLocks noChangeShapeType="1"/>
            </p:cNvSpPr>
            <p:nvPr/>
          </p:nvSpPr>
          <p:spPr bwMode="auto">
            <a:xfrm rot="277722">
              <a:off x="1934" y="1509"/>
              <a:ext cx="1521" cy="1553"/>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2" name="Line 26"/>
            <p:cNvSpPr>
              <a:spLocks noChangeShapeType="1"/>
            </p:cNvSpPr>
            <p:nvPr/>
          </p:nvSpPr>
          <p:spPr bwMode="auto">
            <a:xfrm>
              <a:off x="3037" y="2411"/>
              <a:ext cx="0" cy="95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 name="Text Box 27"/>
            <p:cNvSpPr txBox="1">
              <a:spLocks noChangeArrowheads="1"/>
            </p:cNvSpPr>
            <p:nvPr/>
          </p:nvSpPr>
          <p:spPr bwMode="auto">
            <a:xfrm>
              <a:off x="3452" y="2929"/>
              <a:ext cx="209"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IS’</a:t>
              </a:r>
            </a:p>
          </p:txBody>
        </p:sp>
        <p:sp>
          <p:nvSpPr>
            <p:cNvPr id="38" name="Text Box 28"/>
            <p:cNvSpPr txBox="1">
              <a:spLocks noChangeArrowheads="1"/>
            </p:cNvSpPr>
            <p:nvPr/>
          </p:nvSpPr>
          <p:spPr bwMode="auto">
            <a:xfrm>
              <a:off x="2978" y="340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
        <p:nvSpPr>
          <p:cNvPr id="39" name="Rectangle 30"/>
          <p:cNvSpPr>
            <a:spLocks noChangeArrowheads="1"/>
          </p:cNvSpPr>
          <p:nvPr/>
        </p:nvSpPr>
        <p:spPr bwMode="auto">
          <a:xfrm>
            <a:off x="654050" y="5797550"/>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sp>
        <p:nvSpPr>
          <p:cNvPr id="40" name="Rectangle 34"/>
          <p:cNvSpPr>
            <a:spLocks noChangeArrowheads="1"/>
          </p:cNvSpPr>
          <p:nvPr/>
        </p:nvSpPr>
        <p:spPr bwMode="auto">
          <a:xfrm>
            <a:off x="5254625" y="1322388"/>
            <a:ext cx="3240088" cy="554037"/>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en-US"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曲线斜率大</a:t>
            </a:r>
            <a:r>
              <a:rPr lang="zh-CN" altLang="en-US" sz="1800" dirty="0" smtClean="0">
                <a:latin typeface="Times New Roman" pitchFamily="18" charset="0"/>
                <a:ea typeface="楷体" pitchFamily="49" charset="-122"/>
              </a:rPr>
              <a:t>，</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货币政策的产出效应小</a:t>
            </a:r>
          </a:p>
        </p:txBody>
      </p:sp>
      <p:sp>
        <p:nvSpPr>
          <p:cNvPr id="42" name="Rectangle 86"/>
          <p:cNvSpPr>
            <a:spLocks noChangeArrowheads="1"/>
          </p:cNvSpPr>
          <p:nvPr/>
        </p:nvSpPr>
        <p:spPr bwMode="auto">
          <a:xfrm>
            <a:off x="5254625" y="1998663"/>
            <a:ext cx="3240088" cy="830262"/>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(1-β)/d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反映了边际消费倾向</a:t>
            </a: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和投资利率系数</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的相对大小</a:t>
            </a:r>
            <a:r>
              <a:rPr kumimoji="1" lang="zh-CN" altLang="en-US" sz="1800" dirty="0" smtClean="0">
                <a:solidFill>
                  <a:schemeClr val="tx1"/>
                </a:solidFill>
                <a:latin typeface="Times New Roman" pitchFamily="18" charset="0"/>
                <a:ea typeface="楷体" pitchFamily="49" charset="-122"/>
              </a:rPr>
              <a:t> </a:t>
            </a:r>
          </a:p>
        </p:txBody>
      </p:sp>
      <p:sp>
        <p:nvSpPr>
          <p:cNvPr id="43" name="Rectangle 2"/>
          <p:cNvSpPr txBox="1">
            <a:spLocks noChangeArrowheads="1"/>
          </p:cNvSpPr>
          <p:nvPr/>
        </p:nvSpPr>
        <p:spPr>
          <a:xfrm>
            <a:off x="5184775" y="2894013"/>
            <a:ext cx="3240088" cy="900112"/>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与货币供求没有直接关系。决定</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曲线斜率的因素是投资利率系数</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endPar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44" name="Object 6"/>
          <p:cNvGraphicFramePr>
            <a:graphicFrameLocks/>
          </p:cNvGraphicFramePr>
          <p:nvPr/>
        </p:nvGraphicFramePr>
        <p:xfrm>
          <a:off x="6362700" y="3784600"/>
          <a:ext cx="1223963" cy="323850"/>
        </p:xfrm>
        <a:graphic>
          <a:graphicData uri="http://schemas.openxmlformats.org/presentationml/2006/ole">
            <mc:AlternateContent xmlns:mc="http://schemas.openxmlformats.org/markup-compatibility/2006">
              <mc:Choice xmlns:v="urn:schemas-microsoft-com:vml" Requires="v">
                <p:oleObj spid="_x0000_s8218" name="Equation" r:id="rId3" imgW="571567" imgH="133470" progId="Equation.DSMT4">
                  <p:embed/>
                </p:oleObj>
              </mc:Choice>
              <mc:Fallback>
                <p:oleObj name="Equation" r:id="rId3" imgW="571567" imgH="13347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3784600"/>
                        <a:ext cx="12239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Rectangle 2"/>
          <p:cNvSpPr txBox="1">
            <a:spLocks noChangeArrowheads="1"/>
          </p:cNvSpPr>
          <p:nvPr/>
        </p:nvSpPr>
        <p:spPr>
          <a:xfrm>
            <a:off x="5184775" y="4187825"/>
            <a:ext cx="3455988" cy="1835150"/>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spcBef>
                <a:spcPct val="50000"/>
              </a:spcBef>
              <a:buClr>
                <a:srgbClr val="FF6600"/>
              </a:buClr>
              <a:buSzPct val="60000"/>
              <a:buFont typeface="Wingdings" pitchFamily="2" charset="2"/>
              <a:buChar char="n"/>
              <a:defRPr/>
            </a:pP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曲线的斜率大，意味着</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小，而</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小就意味着投资对利率的反应不敏感，当扩张性货币政策引起利率下降时，投资的反应不积极，相应的产出效应就小</a:t>
            </a:r>
          </a:p>
        </p:txBody>
      </p:sp>
      <p:graphicFrame>
        <p:nvGraphicFramePr>
          <p:cNvPr id="52" name="Object 87"/>
          <p:cNvGraphicFramePr>
            <a:graphicFrameLocks noChangeAspect="1"/>
          </p:cNvGraphicFramePr>
          <p:nvPr/>
        </p:nvGraphicFramePr>
        <p:xfrm>
          <a:off x="1479550" y="1539875"/>
          <a:ext cx="1317625" cy="503238"/>
        </p:xfrm>
        <a:graphic>
          <a:graphicData uri="http://schemas.openxmlformats.org/presentationml/2006/ole">
            <mc:AlternateContent xmlns:mc="http://schemas.openxmlformats.org/markup-compatibility/2006">
              <mc:Choice xmlns:v="urn:schemas-microsoft-com:vml" Requires="v">
                <p:oleObj spid="_x0000_s8219" name="Equation" r:id="rId5" imgW="1104833" imgH="342862" progId="Equation.DSMT4">
                  <p:embed/>
                </p:oleObj>
              </mc:Choice>
              <mc:Fallback>
                <p:oleObj name="Equation" r:id="rId5" imgW="1104833" imgH="34286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550" y="1539875"/>
                        <a:ext cx="13176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402402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blinds(horizontal)">
                                      <p:cBhvr>
                                        <p:cTn id="12" dur="500"/>
                                        <p:tgtEl>
                                          <p:spTgt spid="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blinds(horizontal)">
                                      <p:cBhvr>
                                        <p:cTn id="27" dur="500"/>
                                        <p:tgtEl>
                                          <p:spTgt spid="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xEl>
                                              <p:pRg st="0" end="0"/>
                                            </p:txEl>
                                          </p:spTgt>
                                        </p:tgtEl>
                                        <p:attrNameLst>
                                          <p:attrName>style.visibility</p:attrName>
                                        </p:attrNameLst>
                                      </p:cBhvr>
                                      <p:to>
                                        <p:strVal val="visible"/>
                                      </p:to>
                                    </p:set>
                                    <p:animEffect transition="in" filter="blinds(horizontal)">
                                      <p:cBhvr>
                                        <p:cTn id="37" dur="500"/>
                                        <p:tgtEl>
                                          <p:spTgt spid="4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blinds(horizontal)">
                                      <p:cBhvr>
                                        <p:cTn id="4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build="p" bldLvl="3"/>
      <p:bldP spid="40" grpId="0" build="p" bldLvl="3"/>
      <p:bldP spid="42" grpId="0"/>
      <p:bldP spid="43" grpId="0" build="p" bldLvl="2"/>
      <p:bldP spid="4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EF10AE2-DAB4-4DFB-A826-6EB728ABD04F}" type="slidenum">
              <a:rPr lang="en-GB" altLang="zh-CN" sz="1200" b="0">
                <a:solidFill>
                  <a:schemeClr val="bg1"/>
                </a:solidFill>
              </a:rPr>
              <a:pPr/>
              <a:t>37</a:t>
            </a:fld>
            <a:endParaRPr lang="en-GB" altLang="zh-CN" sz="1200" b="0">
              <a:solidFill>
                <a:schemeClr val="bg1"/>
              </a:solidFill>
            </a:endParaRPr>
          </a:p>
        </p:txBody>
      </p:sp>
      <p:sp>
        <p:nvSpPr>
          <p:cNvPr id="14" name="Rectangle 27"/>
          <p:cNvSpPr>
            <a:spLocks noChangeArrowheads="1"/>
          </p:cNvSpPr>
          <p:nvPr/>
        </p:nvSpPr>
        <p:spPr bwMode="auto">
          <a:xfrm>
            <a:off x="468313" y="5378450"/>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grpSp>
        <p:nvGrpSpPr>
          <p:cNvPr id="2" name="Group 61"/>
          <p:cNvGrpSpPr>
            <a:grpSpLocks noChangeAspect="1"/>
          </p:cNvGrpSpPr>
          <p:nvPr/>
        </p:nvGrpSpPr>
        <p:grpSpPr bwMode="auto">
          <a:xfrm>
            <a:off x="590550" y="985838"/>
            <a:ext cx="4319588" cy="3911600"/>
            <a:chOff x="887" y="815"/>
            <a:chExt cx="3098" cy="2796"/>
          </a:xfrm>
        </p:grpSpPr>
        <p:sp>
          <p:nvSpPr>
            <p:cNvPr id="16" name="Text Box 39"/>
            <p:cNvSpPr txBox="1">
              <a:spLocks noChangeArrowheads="1"/>
            </p:cNvSpPr>
            <p:nvPr/>
          </p:nvSpPr>
          <p:spPr bwMode="auto">
            <a:xfrm>
              <a:off x="893" y="3239"/>
              <a:ext cx="188"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7" name="Text Box 31"/>
            <p:cNvSpPr txBox="1">
              <a:spLocks noChangeArrowheads="1"/>
            </p:cNvSpPr>
            <p:nvPr/>
          </p:nvSpPr>
          <p:spPr bwMode="auto">
            <a:xfrm>
              <a:off x="2701" y="1401"/>
              <a:ext cx="348" cy="26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endParaRPr lang="en-US" altLang="zh-CN" sz="1800" dirty="0">
                <a:solidFill>
                  <a:srgbClr val="FF6600"/>
                </a:solidFill>
                <a:effectLst>
                  <a:outerShdw blurRad="38100" dist="38100" dir="2700000" algn="tl">
                    <a:srgbClr val="C0C0C0"/>
                  </a:outerShdw>
                </a:effectLst>
                <a:latin typeface="Times New Roman" pitchFamily="18" charset="0"/>
              </a:endParaRPr>
            </a:p>
          </p:txBody>
        </p:sp>
        <p:sp>
          <p:nvSpPr>
            <p:cNvPr id="18" name="Text Box 32"/>
            <p:cNvSpPr txBox="1">
              <a:spLocks noChangeArrowheads="1"/>
            </p:cNvSpPr>
            <p:nvPr/>
          </p:nvSpPr>
          <p:spPr bwMode="auto">
            <a:xfrm>
              <a:off x="887" y="1826"/>
              <a:ext cx="186" cy="28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33"/>
            <p:cNvSpPr txBox="1">
              <a:spLocks noChangeArrowheads="1"/>
            </p:cNvSpPr>
            <p:nvPr/>
          </p:nvSpPr>
          <p:spPr bwMode="auto">
            <a:xfrm>
              <a:off x="898" y="815"/>
              <a:ext cx="145" cy="25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9230" name="Line 34"/>
            <p:cNvSpPr>
              <a:spLocks noChangeShapeType="1"/>
            </p:cNvSpPr>
            <p:nvPr/>
          </p:nvSpPr>
          <p:spPr bwMode="auto">
            <a:xfrm>
              <a:off x="1047" y="3318"/>
              <a:ext cx="241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1" name="Line 35"/>
            <p:cNvSpPr>
              <a:spLocks noChangeShapeType="1"/>
            </p:cNvSpPr>
            <p:nvPr/>
          </p:nvSpPr>
          <p:spPr bwMode="auto">
            <a:xfrm flipV="1">
              <a:off x="1047" y="859"/>
              <a:ext cx="0" cy="247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2" name="Line 36"/>
            <p:cNvSpPr>
              <a:spLocks noChangeShapeType="1"/>
            </p:cNvSpPr>
            <p:nvPr/>
          </p:nvSpPr>
          <p:spPr bwMode="auto">
            <a:xfrm rot="277722">
              <a:off x="1216" y="1605"/>
              <a:ext cx="2084" cy="92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3" name="Line 37"/>
            <p:cNvSpPr>
              <a:spLocks noChangeShapeType="1"/>
            </p:cNvSpPr>
            <p:nvPr/>
          </p:nvSpPr>
          <p:spPr bwMode="auto">
            <a:xfrm>
              <a:off x="2029" y="1966"/>
              <a:ext cx="0" cy="131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4" name="Line 38"/>
            <p:cNvSpPr>
              <a:spLocks noChangeShapeType="1"/>
            </p:cNvSpPr>
            <p:nvPr/>
          </p:nvSpPr>
          <p:spPr bwMode="auto">
            <a:xfrm flipH="1">
              <a:off x="1068" y="1952"/>
              <a:ext cx="172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 name="Text Box 40"/>
            <p:cNvSpPr txBox="1">
              <a:spLocks noChangeArrowheads="1"/>
            </p:cNvSpPr>
            <p:nvPr/>
          </p:nvSpPr>
          <p:spPr bwMode="auto">
            <a:xfrm>
              <a:off x="3513" y="3230"/>
              <a:ext cx="184"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6" name="Text Box 41"/>
            <p:cNvSpPr txBox="1">
              <a:spLocks noChangeArrowheads="1"/>
            </p:cNvSpPr>
            <p:nvPr/>
          </p:nvSpPr>
          <p:spPr bwMode="auto">
            <a:xfrm>
              <a:off x="1944" y="3330"/>
              <a:ext cx="188"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42"/>
            <p:cNvSpPr txBox="1">
              <a:spLocks noChangeArrowheads="1"/>
            </p:cNvSpPr>
            <p:nvPr/>
          </p:nvSpPr>
          <p:spPr bwMode="auto">
            <a:xfrm>
              <a:off x="3298" y="2534"/>
              <a:ext cx="345"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8" name="Text Box 43"/>
            <p:cNvSpPr txBox="1">
              <a:spLocks noChangeArrowheads="1"/>
            </p:cNvSpPr>
            <p:nvPr/>
          </p:nvSpPr>
          <p:spPr bwMode="auto">
            <a:xfrm>
              <a:off x="2637" y="1029"/>
              <a:ext cx="348"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9239" name="Line 44"/>
            <p:cNvSpPr>
              <a:spLocks noChangeShapeType="1"/>
            </p:cNvSpPr>
            <p:nvPr/>
          </p:nvSpPr>
          <p:spPr bwMode="auto">
            <a:xfrm rot="277722" flipV="1">
              <a:off x="1567" y="1179"/>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0" name="Line 45"/>
            <p:cNvSpPr>
              <a:spLocks noChangeShapeType="1"/>
            </p:cNvSpPr>
            <p:nvPr/>
          </p:nvSpPr>
          <p:spPr bwMode="auto">
            <a:xfrm>
              <a:off x="2403" y="2147"/>
              <a:ext cx="0" cy="115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47"/>
            <p:cNvSpPr txBox="1">
              <a:spLocks noChangeArrowheads="1"/>
            </p:cNvSpPr>
            <p:nvPr/>
          </p:nvSpPr>
          <p:spPr bwMode="auto">
            <a:xfrm>
              <a:off x="2307" y="3341"/>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4" name="Text Box 49"/>
            <p:cNvSpPr txBox="1">
              <a:spLocks noChangeArrowheads="1"/>
            </p:cNvSpPr>
            <p:nvPr/>
          </p:nvSpPr>
          <p:spPr bwMode="auto">
            <a:xfrm>
              <a:off x="3374" y="1046"/>
              <a:ext cx="34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9243" name="Line 50"/>
            <p:cNvSpPr>
              <a:spLocks noChangeShapeType="1"/>
            </p:cNvSpPr>
            <p:nvPr/>
          </p:nvSpPr>
          <p:spPr bwMode="auto">
            <a:xfrm>
              <a:off x="2563" y="2251"/>
              <a:ext cx="0" cy="105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Text Box 51"/>
            <p:cNvSpPr txBox="1">
              <a:spLocks noChangeArrowheads="1"/>
            </p:cNvSpPr>
            <p:nvPr/>
          </p:nvSpPr>
          <p:spPr bwMode="auto">
            <a:xfrm>
              <a:off x="2488" y="3352"/>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9245" name="Line 52"/>
            <p:cNvSpPr>
              <a:spLocks noChangeShapeType="1"/>
            </p:cNvSpPr>
            <p:nvPr/>
          </p:nvSpPr>
          <p:spPr bwMode="auto">
            <a:xfrm rot="277722" flipV="1">
              <a:off x="1357" y="1529"/>
              <a:ext cx="1361"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6" name="Line 53"/>
            <p:cNvSpPr>
              <a:spLocks noChangeShapeType="1"/>
            </p:cNvSpPr>
            <p:nvPr/>
          </p:nvSpPr>
          <p:spPr bwMode="auto">
            <a:xfrm rot="277722" flipV="1">
              <a:off x="2314" y="1188"/>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7" name="Line 54"/>
            <p:cNvSpPr>
              <a:spLocks noChangeShapeType="1"/>
            </p:cNvSpPr>
            <p:nvPr/>
          </p:nvSpPr>
          <p:spPr bwMode="auto">
            <a:xfrm rot="277722" flipV="1">
              <a:off x="2178" y="1502"/>
              <a:ext cx="1362"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0" name="Text Box 55"/>
            <p:cNvSpPr txBox="1">
              <a:spLocks noChangeArrowheads="1"/>
            </p:cNvSpPr>
            <p:nvPr/>
          </p:nvSpPr>
          <p:spPr bwMode="auto">
            <a:xfrm>
              <a:off x="3598" y="1405"/>
              <a:ext cx="38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r>
                <a:rPr lang="en-US" altLang="zh-CN" sz="1800" dirty="0">
                  <a:solidFill>
                    <a:srgbClr val="FF6600"/>
                  </a:solidFill>
                  <a:effectLst>
                    <a:outerShdw blurRad="38100" dist="38100" dir="2700000" algn="tl">
                      <a:srgbClr val="C0C0C0"/>
                    </a:outerShdw>
                  </a:effectLst>
                  <a:latin typeface="Times New Roman" pitchFamily="18" charset="0"/>
                </a:rPr>
                <a:t>’</a:t>
              </a:r>
            </a:p>
          </p:txBody>
        </p:sp>
      </p:grpSp>
      <p:sp>
        <p:nvSpPr>
          <p:cNvPr id="41" name="Rectangle 57"/>
          <p:cNvSpPr>
            <a:spLocks noChangeArrowheads="1"/>
          </p:cNvSpPr>
          <p:nvPr/>
        </p:nvSpPr>
        <p:spPr bwMode="auto">
          <a:xfrm>
            <a:off x="5218113" y="1165225"/>
            <a:ext cx="3384550" cy="52705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en-US" altLang="zh-CN" sz="180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曲线斜率大，货币政策的产出效应大</a:t>
            </a:r>
          </a:p>
        </p:txBody>
      </p:sp>
      <p:sp>
        <p:nvSpPr>
          <p:cNvPr id="42" name="Rectangle 58"/>
          <p:cNvSpPr>
            <a:spLocks noChangeArrowheads="1"/>
          </p:cNvSpPr>
          <p:nvPr/>
        </p:nvSpPr>
        <p:spPr bwMode="auto">
          <a:xfrm>
            <a:off x="5219700" y="1792288"/>
            <a:ext cx="3384550" cy="79057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lang="en-US" altLang="zh-CN" sz="1800" smtClean="0">
                <a:latin typeface="Times New Roman" pitchFamily="18" charset="0"/>
                <a:ea typeface="楷体" pitchFamily="49" charset="-122"/>
                <a:cs typeface="楷体" pitchFamily="49" charset="-122"/>
              </a:rPr>
              <a:t> </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LM</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k/h</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）由交易性货币需求系数</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k</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和投机性货币需求系数</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h</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决定</a:t>
            </a:r>
          </a:p>
        </p:txBody>
      </p:sp>
      <p:sp>
        <p:nvSpPr>
          <p:cNvPr id="44" name="Rectangle 33"/>
          <p:cNvSpPr txBox="1">
            <a:spLocks noChangeArrowheads="1"/>
          </p:cNvSpPr>
          <p:nvPr/>
        </p:nvSpPr>
        <p:spPr>
          <a:xfrm>
            <a:off x="6132513" y="2592388"/>
            <a:ext cx="1851025" cy="350837"/>
          </a:xfrm>
          <a:prstGeom prst="rect">
            <a:avLst/>
          </a:prstGeom>
        </p:spPr>
        <p:txBody>
          <a:bodyPr/>
          <a:lstStyle/>
          <a:p>
            <a:pPr marL="392113" lvl="1" indent="-390525" defTabSz="330200">
              <a:buClr>
                <a:srgbClr val="FF6600"/>
              </a:buClr>
              <a:buFont typeface="Wingdings" pitchFamily="2" charset="2"/>
              <a:buNone/>
              <a:defRPr/>
            </a:pPr>
            <a:r>
              <a:rPr kumimoji="1" lang="en-US" altLang="zh-CN" sz="1800" kern="0" dirty="0">
                <a:solidFill>
                  <a:srgbClr val="990000"/>
                </a:solidFill>
                <a:effectLst>
                  <a:outerShdw blurRad="38100" dist="38100" dir="2700000" algn="tl">
                    <a:srgbClr val="C0C0C0"/>
                  </a:outerShdw>
                </a:effectLst>
                <a:latin typeface="Times New Roman" pitchFamily="18" charset="0"/>
                <a:ea typeface="+mn-ea"/>
              </a:rPr>
              <a:t>  L=</a:t>
            </a:r>
            <a:r>
              <a:rPr kumimoji="1" lang="en-US" altLang="zh-CN" sz="1800" kern="0" dirty="0" err="1">
                <a:solidFill>
                  <a:srgbClr val="990000"/>
                </a:solidFill>
                <a:effectLst>
                  <a:outerShdw blurRad="38100" dist="38100" dir="2700000" algn="tl">
                    <a:srgbClr val="C0C0C0"/>
                  </a:outerShdw>
                </a:effectLst>
                <a:latin typeface="Times New Roman" pitchFamily="18" charset="0"/>
                <a:ea typeface="+mn-ea"/>
              </a:rPr>
              <a:t>kY﹣hr</a:t>
            </a:r>
            <a:endParaRPr kumimoji="1" lang="zh-CN" altLang="en-US" sz="1800" kern="0"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45" name="Rectangle 58"/>
          <p:cNvSpPr>
            <a:spLocks noChangeArrowheads="1"/>
          </p:cNvSpPr>
          <p:nvPr/>
        </p:nvSpPr>
        <p:spPr bwMode="auto">
          <a:xfrm>
            <a:off x="5291138" y="3065463"/>
            <a:ext cx="3311525" cy="221615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从形式上看，在</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一定的条件下，</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k</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的大小会影响</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曲线的斜率。但根据货币政策传导机制，在</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一定的情况下，一个相同幅度的货币扩张政策应该会引起相同幅度的利率下降。因此，这个系数无法解释货币政策产出效应大小。</a:t>
            </a:r>
            <a:endParaRPr kumimoji="1" lang="en-US" altLang="zh-CN" sz="1800" dirty="0" smtClean="0">
              <a:solidFill>
                <a:srgbClr val="990000"/>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46" name="Object 92"/>
          <p:cNvGraphicFramePr>
            <a:graphicFrameLocks noChangeAspect="1"/>
          </p:cNvGraphicFramePr>
          <p:nvPr/>
        </p:nvGraphicFramePr>
        <p:xfrm>
          <a:off x="3214688" y="692150"/>
          <a:ext cx="1227137" cy="539750"/>
        </p:xfrm>
        <a:graphic>
          <a:graphicData uri="http://schemas.openxmlformats.org/presentationml/2006/ole">
            <mc:AlternateContent xmlns:mc="http://schemas.openxmlformats.org/markup-compatibility/2006">
              <mc:Choice xmlns:v="urn:schemas-microsoft-com:vml" Requires="v">
                <p:oleObj spid="_x0000_s9230"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692150"/>
                        <a:ext cx="1227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859930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blinds(horizontal)">
                                      <p:cBhvr>
                                        <p:cTn id="22" dur="500"/>
                                        <p:tgtEl>
                                          <p:spTgt spid="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
                                            <p:txEl>
                                              <p:pRg st="0" end="0"/>
                                            </p:txEl>
                                          </p:spTgt>
                                        </p:tgtEl>
                                        <p:attrNameLst>
                                          <p:attrName>style.visibility</p:attrName>
                                        </p:attrNameLst>
                                      </p:cBhvr>
                                      <p:to>
                                        <p:strVal val="visible"/>
                                      </p:to>
                                    </p:set>
                                    <p:animEffect transition="in" filter="blinds(horizontal)">
                                      <p:cBhvr>
                                        <p:cTn id="27" dur="500"/>
                                        <p:tgtEl>
                                          <p:spTgt spid="4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
                                            <p:txEl>
                                              <p:pRg st="0" end="0"/>
                                            </p:txEl>
                                          </p:spTgt>
                                        </p:tgtEl>
                                        <p:attrNameLst>
                                          <p:attrName>style.visibility</p:attrName>
                                        </p:attrNameLst>
                                      </p:cBhvr>
                                      <p:to>
                                        <p:strVal val="visible"/>
                                      </p:to>
                                    </p:set>
                                    <p:animEffect transition="in" filter="blinds(horizontal)">
                                      <p:cBhvr>
                                        <p:cTn id="3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3"/>
      <p:bldP spid="41" grpId="0" build="p" bldLvl="3"/>
      <p:bldP spid="42" grpId="0" build="p" bldLvl="3"/>
      <p:bldP spid="44" grpId="0"/>
      <p:bldP spid="45"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5956307-C1CC-40EA-888F-D8CC99C49D0A}" type="slidenum">
              <a:rPr lang="en-GB" altLang="zh-CN" sz="1200" b="0">
                <a:solidFill>
                  <a:schemeClr val="bg1"/>
                </a:solidFill>
              </a:rPr>
              <a:pPr/>
              <a:t>38</a:t>
            </a:fld>
            <a:endParaRPr lang="en-GB" altLang="zh-CN" sz="1200" b="0">
              <a:solidFill>
                <a:schemeClr val="bg1"/>
              </a:solidFill>
            </a:endParaRPr>
          </a:p>
        </p:txBody>
      </p:sp>
      <p:sp>
        <p:nvSpPr>
          <p:cNvPr id="14" name="Rectangle 27"/>
          <p:cNvSpPr>
            <a:spLocks noChangeArrowheads="1"/>
          </p:cNvSpPr>
          <p:nvPr/>
        </p:nvSpPr>
        <p:spPr bwMode="auto">
          <a:xfrm>
            <a:off x="468313" y="521017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grpSp>
        <p:nvGrpSpPr>
          <p:cNvPr id="10245" name="Group 61"/>
          <p:cNvGrpSpPr>
            <a:grpSpLocks noChangeAspect="1"/>
          </p:cNvGrpSpPr>
          <p:nvPr/>
        </p:nvGrpSpPr>
        <p:grpSpPr bwMode="auto">
          <a:xfrm>
            <a:off x="601663" y="1052513"/>
            <a:ext cx="4319587" cy="3911600"/>
            <a:chOff x="887" y="815"/>
            <a:chExt cx="3098" cy="2796"/>
          </a:xfrm>
        </p:grpSpPr>
        <p:sp>
          <p:nvSpPr>
            <p:cNvPr id="16" name="Text Box 39"/>
            <p:cNvSpPr txBox="1">
              <a:spLocks noChangeArrowheads="1"/>
            </p:cNvSpPr>
            <p:nvPr/>
          </p:nvSpPr>
          <p:spPr bwMode="auto">
            <a:xfrm>
              <a:off x="893" y="3239"/>
              <a:ext cx="188"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7" name="Text Box 31"/>
            <p:cNvSpPr txBox="1">
              <a:spLocks noChangeArrowheads="1"/>
            </p:cNvSpPr>
            <p:nvPr/>
          </p:nvSpPr>
          <p:spPr bwMode="auto">
            <a:xfrm>
              <a:off x="2701" y="1401"/>
              <a:ext cx="348" cy="26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endParaRPr lang="en-US" altLang="zh-CN" sz="1800" dirty="0">
                <a:solidFill>
                  <a:srgbClr val="FF6600"/>
                </a:solidFill>
                <a:effectLst>
                  <a:outerShdw blurRad="38100" dist="38100" dir="2700000" algn="tl">
                    <a:srgbClr val="C0C0C0"/>
                  </a:outerShdw>
                </a:effectLst>
                <a:latin typeface="Times New Roman" pitchFamily="18" charset="0"/>
              </a:endParaRPr>
            </a:p>
          </p:txBody>
        </p:sp>
        <p:sp>
          <p:nvSpPr>
            <p:cNvPr id="18" name="Text Box 32"/>
            <p:cNvSpPr txBox="1">
              <a:spLocks noChangeArrowheads="1"/>
            </p:cNvSpPr>
            <p:nvPr/>
          </p:nvSpPr>
          <p:spPr bwMode="auto">
            <a:xfrm>
              <a:off x="887" y="1826"/>
              <a:ext cx="186" cy="28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33"/>
            <p:cNvSpPr txBox="1">
              <a:spLocks noChangeArrowheads="1"/>
            </p:cNvSpPr>
            <p:nvPr/>
          </p:nvSpPr>
          <p:spPr bwMode="auto">
            <a:xfrm>
              <a:off x="898" y="815"/>
              <a:ext cx="145" cy="25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10253" name="Line 34"/>
            <p:cNvSpPr>
              <a:spLocks noChangeShapeType="1"/>
            </p:cNvSpPr>
            <p:nvPr/>
          </p:nvSpPr>
          <p:spPr bwMode="auto">
            <a:xfrm>
              <a:off x="1047" y="3318"/>
              <a:ext cx="241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4" name="Line 35"/>
            <p:cNvSpPr>
              <a:spLocks noChangeShapeType="1"/>
            </p:cNvSpPr>
            <p:nvPr/>
          </p:nvSpPr>
          <p:spPr bwMode="auto">
            <a:xfrm flipV="1">
              <a:off x="1047" y="859"/>
              <a:ext cx="0" cy="247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5" name="Line 36"/>
            <p:cNvSpPr>
              <a:spLocks noChangeShapeType="1"/>
            </p:cNvSpPr>
            <p:nvPr/>
          </p:nvSpPr>
          <p:spPr bwMode="auto">
            <a:xfrm rot="277722">
              <a:off x="1216" y="1605"/>
              <a:ext cx="2084" cy="92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6" name="Line 37"/>
            <p:cNvSpPr>
              <a:spLocks noChangeShapeType="1"/>
            </p:cNvSpPr>
            <p:nvPr/>
          </p:nvSpPr>
          <p:spPr bwMode="auto">
            <a:xfrm>
              <a:off x="2029" y="1966"/>
              <a:ext cx="0" cy="131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7" name="Line 38"/>
            <p:cNvSpPr>
              <a:spLocks noChangeShapeType="1"/>
            </p:cNvSpPr>
            <p:nvPr/>
          </p:nvSpPr>
          <p:spPr bwMode="auto">
            <a:xfrm flipH="1">
              <a:off x="1068" y="1952"/>
              <a:ext cx="172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 name="Text Box 40"/>
            <p:cNvSpPr txBox="1">
              <a:spLocks noChangeArrowheads="1"/>
            </p:cNvSpPr>
            <p:nvPr/>
          </p:nvSpPr>
          <p:spPr bwMode="auto">
            <a:xfrm>
              <a:off x="3513" y="3230"/>
              <a:ext cx="184"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6" name="Text Box 41"/>
            <p:cNvSpPr txBox="1">
              <a:spLocks noChangeArrowheads="1"/>
            </p:cNvSpPr>
            <p:nvPr/>
          </p:nvSpPr>
          <p:spPr bwMode="auto">
            <a:xfrm>
              <a:off x="1944" y="3330"/>
              <a:ext cx="188"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42"/>
            <p:cNvSpPr txBox="1">
              <a:spLocks noChangeArrowheads="1"/>
            </p:cNvSpPr>
            <p:nvPr/>
          </p:nvSpPr>
          <p:spPr bwMode="auto">
            <a:xfrm>
              <a:off x="3298" y="2534"/>
              <a:ext cx="345"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8" name="Text Box 43"/>
            <p:cNvSpPr txBox="1">
              <a:spLocks noChangeArrowheads="1"/>
            </p:cNvSpPr>
            <p:nvPr/>
          </p:nvSpPr>
          <p:spPr bwMode="auto">
            <a:xfrm>
              <a:off x="2637" y="1029"/>
              <a:ext cx="348"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10262" name="Line 44"/>
            <p:cNvSpPr>
              <a:spLocks noChangeShapeType="1"/>
            </p:cNvSpPr>
            <p:nvPr/>
          </p:nvSpPr>
          <p:spPr bwMode="auto">
            <a:xfrm rot="277722" flipV="1">
              <a:off x="1567" y="1179"/>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63" name="Line 45"/>
            <p:cNvSpPr>
              <a:spLocks noChangeShapeType="1"/>
            </p:cNvSpPr>
            <p:nvPr/>
          </p:nvSpPr>
          <p:spPr bwMode="auto">
            <a:xfrm>
              <a:off x="2403" y="2147"/>
              <a:ext cx="0" cy="115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47"/>
            <p:cNvSpPr txBox="1">
              <a:spLocks noChangeArrowheads="1"/>
            </p:cNvSpPr>
            <p:nvPr/>
          </p:nvSpPr>
          <p:spPr bwMode="auto">
            <a:xfrm>
              <a:off x="2307" y="3341"/>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4" name="Text Box 49"/>
            <p:cNvSpPr txBox="1">
              <a:spLocks noChangeArrowheads="1"/>
            </p:cNvSpPr>
            <p:nvPr/>
          </p:nvSpPr>
          <p:spPr bwMode="auto">
            <a:xfrm>
              <a:off x="3374" y="1046"/>
              <a:ext cx="34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10266" name="Line 50"/>
            <p:cNvSpPr>
              <a:spLocks noChangeShapeType="1"/>
            </p:cNvSpPr>
            <p:nvPr/>
          </p:nvSpPr>
          <p:spPr bwMode="auto">
            <a:xfrm>
              <a:off x="2563" y="2251"/>
              <a:ext cx="0" cy="105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Text Box 51"/>
            <p:cNvSpPr txBox="1">
              <a:spLocks noChangeArrowheads="1"/>
            </p:cNvSpPr>
            <p:nvPr/>
          </p:nvSpPr>
          <p:spPr bwMode="auto">
            <a:xfrm>
              <a:off x="2488" y="3352"/>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0268" name="Line 52"/>
            <p:cNvSpPr>
              <a:spLocks noChangeShapeType="1"/>
            </p:cNvSpPr>
            <p:nvPr/>
          </p:nvSpPr>
          <p:spPr bwMode="auto">
            <a:xfrm rot="277722" flipV="1">
              <a:off x="1357" y="1529"/>
              <a:ext cx="1361"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69" name="Line 53"/>
            <p:cNvSpPr>
              <a:spLocks noChangeShapeType="1"/>
            </p:cNvSpPr>
            <p:nvPr/>
          </p:nvSpPr>
          <p:spPr bwMode="auto">
            <a:xfrm rot="277722" flipV="1">
              <a:off x="2314" y="1188"/>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70" name="Line 54"/>
            <p:cNvSpPr>
              <a:spLocks noChangeShapeType="1"/>
            </p:cNvSpPr>
            <p:nvPr/>
          </p:nvSpPr>
          <p:spPr bwMode="auto">
            <a:xfrm rot="277722" flipV="1">
              <a:off x="2178" y="1502"/>
              <a:ext cx="1362"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0" name="Text Box 55"/>
            <p:cNvSpPr txBox="1">
              <a:spLocks noChangeArrowheads="1"/>
            </p:cNvSpPr>
            <p:nvPr/>
          </p:nvSpPr>
          <p:spPr bwMode="auto">
            <a:xfrm>
              <a:off x="3598" y="1405"/>
              <a:ext cx="38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r>
                <a:rPr lang="en-US" altLang="zh-CN" sz="1800" dirty="0">
                  <a:solidFill>
                    <a:srgbClr val="FF6600"/>
                  </a:solidFill>
                  <a:effectLst>
                    <a:outerShdw blurRad="38100" dist="38100" dir="2700000" algn="tl">
                      <a:srgbClr val="C0C0C0"/>
                    </a:outerShdw>
                  </a:effectLst>
                  <a:latin typeface="Times New Roman" pitchFamily="18" charset="0"/>
                </a:rPr>
                <a:t>’</a:t>
              </a:r>
            </a:p>
          </p:txBody>
        </p:sp>
      </p:grpSp>
      <p:sp>
        <p:nvSpPr>
          <p:cNvPr id="45" name="Rectangle 58"/>
          <p:cNvSpPr>
            <a:spLocks noChangeArrowheads="1"/>
          </p:cNvSpPr>
          <p:nvPr/>
        </p:nvSpPr>
        <p:spPr bwMode="auto">
          <a:xfrm>
            <a:off x="5292725" y="1333500"/>
            <a:ext cx="3600450" cy="27622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rPr>
              <a:t>k</a:t>
            </a:r>
            <a:r>
              <a:rPr kumimoji="1" lang="zh-CN" altLang="en-US" sz="1800" smtClean="0">
                <a:solidFill>
                  <a:srgbClr val="800000"/>
                </a:solidFill>
                <a:effectLst>
                  <a:outerShdw blurRad="38100" dist="38100" dir="2700000" algn="tl">
                    <a:srgbClr val="C0C0C0"/>
                  </a:outerShdw>
                </a:effectLst>
                <a:latin typeface="Times New Roman" pitchFamily="18" charset="0"/>
                <a:ea typeface="楷体" pitchFamily="49" charset="-122"/>
              </a:rPr>
              <a:t>一定，</a:t>
            </a:r>
            <a:r>
              <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rPr>
              <a:t>h</a:t>
            </a:r>
            <a:r>
              <a:rPr kumimoji="1" lang="zh-CN" altLang="en-US" sz="1800" smtClean="0">
                <a:solidFill>
                  <a:srgbClr val="800000"/>
                </a:solidFill>
                <a:effectLst>
                  <a:outerShdw blurRad="38100" dist="38100" dir="2700000" algn="tl">
                    <a:srgbClr val="C0C0C0"/>
                  </a:outerShdw>
                </a:effectLst>
                <a:latin typeface="Times New Roman" pitchFamily="18" charset="0"/>
                <a:ea typeface="楷体" pitchFamily="49" charset="-122"/>
              </a:rPr>
              <a:t>可变的情形：</a:t>
            </a:r>
            <a:endPar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10242" name="Object 92"/>
          <p:cNvGraphicFramePr>
            <a:graphicFrameLocks noChangeAspect="1"/>
          </p:cNvGraphicFramePr>
          <p:nvPr/>
        </p:nvGraphicFramePr>
        <p:xfrm>
          <a:off x="3214688" y="765175"/>
          <a:ext cx="1227137" cy="539750"/>
        </p:xfrm>
        <a:graphic>
          <a:graphicData uri="http://schemas.openxmlformats.org/presentationml/2006/ole">
            <mc:AlternateContent xmlns:mc="http://schemas.openxmlformats.org/markup-compatibility/2006">
              <mc:Choice xmlns:v="urn:schemas-microsoft-com:vml" Requires="v">
                <p:oleObj spid="_x0000_s10254"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765175"/>
                        <a:ext cx="1227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58"/>
          <p:cNvSpPr>
            <a:spLocks noChangeArrowheads="1"/>
          </p:cNvSpPr>
          <p:nvPr/>
        </p:nvSpPr>
        <p:spPr bwMode="auto">
          <a:xfrm>
            <a:off x="5292725" y="2235200"/>
            <a:ext cx="3275013" cy="3046413"/>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spcBef>
                <a:spcPts val="9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在货币供给增加的情况下，要保持货币市场的均衡，投机性货币需要相应增加。而要增加投机性货币需求，就必须降低利率。但利率下降的幅度取决于投机性货币需求对利率变动的敏感程度</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越大，利率需要下降的幅度越小。而利率下降的幅度小，对投资的刺激作用就有限，因而货币政策的产出效应就小。</a:t>
            </a:r>
            <a:endParaRPr kumimoji="1" lang="en-US" altLang="zh-CN" sz="1800" dirty="0" smtClean="0">
              <a:solidFill>
                <a:srgbClr val="990000"/>
              </a:solidFill>
              <a:effectLst>
                <a:outerShdw blurRad="38100" dist="38100" dir="2700000" algn="tl">
                  <a:srgbClr val="C0C0C0"/>
                </a:outerShdw>
              </a:effectLst>
              <a:latin typeface="Times New Roman" pitchFamily="18" charset="0"/>
              <a:ea typeface="楷体" pitchFamily="49" charset="-122"/>
            </a:endParaRPr>
          </a:p>
        </p:txBody>
      </p:sp>
      <p:sp>
        <p:nvSpPr>
          <p:cNvPr id="31" name="Rectangle 33"/>
          <p:cNvSpPr txBox="1">
            <a:spLocks noChangeArrowheads="1"/>
          </p:cNvSpPr>
          <p:nvPr/>
        </p:nvSpPr>
        <p:spPr>
          <a:xfrm>
            <a:off x="5651500" y="1690688"/>
            <a:ext cx="1851025" cy="350837"/>
          </a:xfrm>
          <a:prstGeom prst="rect">
            <a:avLst/>
          </a:prstGeom>
        </p:spPr>
        <p:txBody>
          <a:bodyPr/>
          <a:lstStyle/>
          <a:p>
            <a:pPr marL="392113" lvl="1" indent="-390525" defTabSz="330200">
              <a:buClr>
                <a:srgbClr val="FF6600"/>
              </a:buClr>
              <a:buFont typeface="Wingdings" pitchFamily="2" charset="2"/>
              <a:buNone/>
              <a:defRPr/>
            </a:pPr>
            <a:r>
              <a:rPr kumimoji="1" lang="en-US" altLang="zh-CN" sz="1800" kern="0" dirty="0">
                <a:solidFill>
                  <a:srgbClr val="990000"/>
                </a:solidFill>
                <a:effectLst>
                  <a:outerShdw blurRad="38100" dist="38100" dir="2700000" algn="tl">
                    <a:srgbClr val="C0C0C0"/>
                  </a:outerShdw>
                </a:effectLst>
                <a:latin typeface="Times New Roman" pitchFamily="18" charset="0"/>
                <a:ea typeface="+mn-ea"/>
              </a:rPr>
              <a:t>  L=</a:t>
            </a:r>
            <a:r>
              <a:rPr kumimoji="1" lang="en-US" altLang="zh-CN" sz="1800" kern="0" dirty="0" err="1">
                <a:solidFill>
                  <a:srgbClr val="990000"/>
                </a:solidFill>
                <a:effectLst>
                  <a:outerShdw blurRad="38100" dist="38100" dir="2700000" algn="tl">
                    <a:srgbClr val="C0C0C0"/>
                  </a:outerShdw>
                </a:effectLst>
                <a:latin typeface="Times New Roman" pitchFamily="18" charset="0"/>
                <a:ea typeface="+mn-ea"/>
              </a:rPr>
              <a:t>kY﹣hr</a:t>
            </a:r>
            <a:endParaRPr kumimoji="1" lang="zh-CN" altLang="en-US" sz="1800" kern="0"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362312343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blinds(horizontal)">
                                      <p:cBhvr>
                                        <p:cTn id="1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30" grpId="0" build="p" bldLvl="3"/>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13DB663-7460-42EC-80A0-3087FDEE4880}" type="slidenum">
              <a:rPr lang="en-GB" altLang="zh-CN" sz="1200" b="0">
                <a:solidFill>
                  <a:schemeClr val="bg1"/>
                </a:solidFill>
              </a:rPr>
              <a:pPr/>
              <a:t>39</a:t>
            </a:fld>
            <a:endParaRPr lang="en-GB" altLang="zh-CN" sz="1200" b="0">
              <a:solidFill>
                <a:schemeClr val="bg1"/>
              </a:solidFill>
            </a:endParaRPr>
          </a:p>
        </p:txBody>
      </p:sp>
      <p:grpSp>
        <p:nvGrpSpPr>
          <p:cNvPr id="2" name="组合 29"/>
          <p:cNvGrpSpPr>
            <a:grpSpLocks/>
          </p:cNvGrpSpPr>
          <p:nvPr/>
        </p:nvGrpSpPr>
        <p:grpSpPr bwMode="auto">
          <a:xfrm>
            <a:off x="4940300" y="2660650"/>
            <a:ext cx="3724275" cy="3040063"/>
            <a:chOff x="1193800" y="2833688"/>
            <a:chExt cx="3724275" cy="3040062"/>
          </a:xfrm>
        </p:grpSpPr>
        <p:sp>
          <p:nvSpPr>
            <p:cNvPr id="45075" name="Text Box 18"/>
            <p:cNvSpPr txBox="1">
              <a:spLocks noChangeArrowheads="1"/>
            </p:cNvSpPr>
            <p:nvPr/>
          </p:nvSpPr>
          <p:spPr bwMode="auto">
            <a:xfrm>
              <a:off x="1193800" y="2833688"/>
              <a:ext cx="1968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336699"/>
                  </a:solidFill>
                  <a:latin typeface="Times New Roman" panose="02020603050405020304" pitchFamily="18" charset="0"/>
                </a:rPr>
                <a:t>r</a:t>
              </a:r>
            </a:p>
          </p:txBody>
        </p:sp>
        <p:sp>
          <p:nvSpPr>
            <p:cNvPr id="45076" name="Line 7"/>
            <p:cNvSpPr>
              <a:spLocks noChangeShapeType="1"/>
            </p:cNvSpPr>
            <p:nvPr/>
          </p:nvSpPr>
          <p:spPr bwMode="auto">
            <a:xfrm>
              <a:off x="2082294" y="3325016"/>
              <a:ext cx="0" cy="8778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7" name="Line 12"/>
            <p:cNvSpPr>
              <a:spLocks noChangeShapeType="1"/>
            </p:cNvSpPr>
            <p:nvPr/>
          </p:nvSpPr>
          <p:spPr bwMode="auto">
            <a:xfrm>
              <a:off x="1466850" y="5614988"/>
              <a:ext cx="314801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8" name="Line 13"/>
            <p:cNvSpPr>
              <a:spLocks noChangeShapeType="1"/>
            </p:cNvSpPr>
            <p:nvPr/>
          </p:nvSpPr>
          <p:spPr bwMode="auto">
            <a:xfrm flipV="1">
              <a:off x="1466850" y="2994025"/>
              <a:ext cx="0" cy="2627313"/>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9" name="Line 15"/>
            <p:cNvSpPr>
              <a:spLocks noChangeShapeType="1"/>
            </p:cNvSpPr>
            <p:nvPr/>
          </p:nvSpPr>
          <p:spPr bwMode="auto">
            <a:xfrm>
              <a:off x="2957513" y="5100638"/>
              <a:ext cx="1065212"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80" name="Arc 16"/>
            <p:cNvSpPr>
              <a:spLocks/>
            </p:cNvSpPr>
            <p:nvPr/>
          </p:nvSpPr>
          <p:spPr bwMode="auto">
            <a:xfrm flipH="1" flipV="1">
              <a:off x="2081213" y="4191000"/>
              <a:ext cx="971550" cy="9096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zh-CN" altLang="en-US"/>
            </a:p>
          </p:txBody>
        </p:sp>
        <p:sp>
          <p:nvSpPr>
            <p:cNvPr id="45081" name="Text Box 21"/>
            <p:cNvSpPr txBox="1">
              <a:spLocks noChangeArrowheads="1"/>
            </p:cNvSpPr>
            <p:nvPr/>
          </p:nvSpPr>
          <p:spPr bwMode="auto">
            <a:xfrm>
              <a:off x="4719638" y="5500688"/>
              <a:ext cx="19843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a:t>
              </a:r>
            </a:p>
          </p:txBody>
        </p:sp>
        <p:sp>
          <p:nvSpPr>
            <p:cNvPr id="45082" name="Text Box 24"/>
            <p:cNvSpPr txBox="1">
              <a:spLocks noChangeArrowheads="1"/>
            </p:cNvSpPr>
            <p:nvPr/>
          </p:nvSpPr>
          <p:spPr bwMode="auto">
            <a:xfrm>
              <a:off x="4124325" y="4987925"/>
              <a:ext cx="260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45083" name="Text Box 27"/>
            <p:cNvSpPr txBox="1">
              <a:spLocks noChangeArrowheads="1"/>
            </p:cNvSpPr>
            <p:nvPr/>
          </p:nvSpPr>
          <p:spPr bwMode="auto">
            <a:xfrm>
              <a:off x="1255713" y="5427663"/>
              <a:ext cx="1984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O</a:t>
              </a:r>
            </a:p>
          </p:txBody>
        </p:sp>
        <p:sp>
          <p:nvSpPr>
            <p:cNvPr id="24" name="Line 36"/>
            <p:cNvSpPr>
              <a:spLocks noChangeShapeType="1"/>
            </p:cNvSpPr>
            <p:nvPr/>
          </p:nvSpPr>
          <p:spPr bwMode="auto">
            <a:xfrm flipV="1">
              <a:off x="2582863" y="3468688"/>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25" name="Line 36"/>
            <p:cNvSpPr>
              <a:spLocks noChangeShapeType="1"/>
            </p:cNvSpPr>
            <p:nvPr/>
          </p:nvSpPr>
          <p:spPr bwMode="auto">
            <a:xfrm flipV="1">
              <a:off x="2947988" y="3467101"/>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26" name="Line 36"/>
            <p:cNvSpPr>
              <a:spLocks noChangeShapeType="1"/>
            </p:cNvSpPr>
            <p:nvPr/>
          </p:nvSpPr>
          <p:spPr bwMode="auto">
            <a:xfrm flipV="1">
              <a:off x="3263900" y="3475038"/>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45087" name="Text Box 24"/>
            <p:cNvSpPr txBox="1">
              <a:spLocks noChangeArrowheads="1"/>
            </p:cNvSpPr>
            <p:nvPr/>
          </p:nvSpPr>
          <p:spPr bwMode="auto">
            <a:xfrm>
              <a:off x="2428875" y="3214688"/>
              <a:ext cx="260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M</a:t>
              </a:r>
              <a:endParaRPr lang="en-US" altLang="zh-CN" sz="1600" baseline="-25000">
                <a:solidFill>
                  <a:srgbClr val="336699"/>
                </a:solidFill>
                <a:latin typeface="Times New Roman" panose="02020603050405020304" pitchFamily="18" charset="0"/>
              </a:endParaRPr>
            </a:p>
          </p:txBody>
        </p:sp>
      </p:grpSp>
      <p:grpSp>
        <p:nvGrpSpPr>
          <p:cNvPr id="3" name="组合 30"/>
          <p:cNvGrpSpPr>
            <a:grpSpLocks/>
          </p:cNvGrpSpPr>
          <p:nvPr/>
        </p:nvGrpSpPr>
        <p:grpSpPr bwMode="auto">
          <a:xfrm>
            <a:off x="1028700" y="2697163"/>
            <a:ext cx="3359150" cy="2905125"/>
            <a:chOff x="5524500" y="2928938"/>
            <a:chExt cx="3359150" cy="2905125"/>
          </a:xfrm>
        </p:grpSpPr>
        <p:sp>
          <p:nvSpPr>
            <p:cNvPr id="45063" name="Text Box 7"/>
            <p:cNvSpPr txBox="1">
              <a:spLocks noChangeArrowheads="1"/>
            </p:cNvSpPr>
            <p:nvPr/>
          </p:nvSpPr>
          <p:spPr bwMode="auto">
            <a:xfrm>
              <a:off x="7696200" y="3081338"/>
              <a:ext cx="347663"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LM</a:t>
              </a:r>
              <a:endParaRPr lang="en-US" altLang="zh-CN" sz="1600" baseline="-25000">
                <a:solidFill>
                  <a:srgbClr val="336699"/>
                </a:solidFill>
                <a:latin typeface="Times New Roman" panose="02020603050405020304" pitchFamily="18" charset="0"/>
              </a:endParaRPr>
            </a:p>
          </p:txBody>
        </p:sp>
        <p:sp>
          <p:nvSpPr>
            <p:cNvPr id="45064" name="Text Box 8"/>
            <p:cNvSpPr txBox="1">
              <a:spLocks noChangeArrowheads="1"/>
            </p:cNvSpPr>
            <p:nvPr/>
          </p:nvSpPr>
          <p:spPr bwMode="auto">
            <a:xfrm>
              <a:off x="8685213" y="5530850"/>
              <a:ext cx="1984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Y</a:t>
              </a:r>
            </a:p>
          </p:txBody>
        </p:sp>
        <p:sp>
          <p:nvSpPr>
            <p:cNvPr id="45065" name="Text Box 9"/>
            <p:cNvSpPr txBox="1">
              <a:spLocks noChangeArrowheads="1"/>
            </p:cNvSpPr>
            <p:nvPr/>
          </p:nvSpPr>
          <p:spPr bwMode="auto">
            <a:xfrm>
              <a:off x="5524500" y="5535613"/>
              <a:ext cx="1984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O</a:t>
              </a:r>
            </a:p>
          </p:txBody>
        </p:sp>
        <p:sp>
          <p:nvSpPr>
            <p:cNvPr id="45066" name="Text Box 10"/>
            <p:cNvSpPr txBox="1">
              <a:spLocks noChangeArrowheads="1"/>
            </p:cNvSpPr>
            <p:nvPr/>
          </p:nvSpPr>
          <p:spPr bwMode="auto">
            <a:xfrm>
              <a:off x="5543550" y="2928938"/>
              <a:ext cx="27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336699"/>
                  </a:solidFill>
                  <a:latin typeface="Times New Roman" panose="02020603050405020304" pitchFamily="18" charset="0"/>
                </a:rPr>
                <a:t>r</a:t>
              </a:r>
              <a:endParaRPr lang="en-US" altLang="zh-CN" sz="2000" baseline="-25000">
                <a:solidFill>
                  <a:srgbClr val="336699"/>
                </a:solidFill>
                <a:latin typeface="Times New Roman" panose="02020603050405020304" pitchFamily="18" charset="0"/>
              </a:endParaRPr>
            </a:p>
          </p:txBody>
        </p:sp>
        <p:sp>
          <p:nvSpPr>
            <p:cNvPr id="45067" name="Line 14"/>
            <p:cNvSpPr>
              <a:spLocks noChangeShapeType="1"/>
            </p:cNvSpPr>
            <p:nvPr/>
          </p:nvSpPr>
          <p:spPr bwMode="auto">
            <a:xfrm>
              <a:off x="5746750" y="5640388"/>
              <a:ext cx="293846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68" name="Line 15"/>
            <p:cNvSpPr>
              <a:spLocks noChangeShapeType="1"/>
            </p:cNvSpPr>
            <p:nvPr/>
          </p:nvSpPr>
          <p:spPr bwMode="auto">
            <a:xfrm flipV="1">
              <a:off x="5746750" y="3022600"/>
              <a:ext cx="0" cy="2617788"/>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69" name="Line 16"/>
            <p:cNvSpPr>
              <a:spLocks noChangeShapeType="1"/>
            </p:cNvSpPr>
            <p:nvPr/>
          </p:nvSpPr>
          <p:spPr bwMode="auto">
            <a:xfrm>
              <a:off x="5746750" y="5111750"/>
              <a:ext cx="100965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70" name="Arc 17"/>
            <p:cNvSpPr>
              <a:spLocks/>
            </p:cNvSpPr>
            <p:nvPr/>
          </p:nvSpPr>
          <p:spPr bwMode="auto">
            <a:xfrm flipV="1">
              <a:off x="6756400" y="3978275"/>
              <a:ext cx="973138" cy="1133475"/>
            </a:xfrm>
            <a:custGeom>
              <a:avLst/>
              <a:gdLst>
                <a:gd name="T0" fmla="*/ 0 w 20916"/>
                <a:gd name="T1" fmla="*/ 0 h 21600"/>
                <a:gd name="T2" fmla="*/ 2147483647 w 20916"/>
                <a:gd name="T3" fmla="*/ 2147483647 h 21600"/>
                <a:gd name="T4" fmla="*/ 0 w 20916"/>
                <a:gd name="T5" fmla="*/ 2147483647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5071" name="Line 18"/>
            <p:cNvSpPr>
              <a:spLocks noChangeShapeType="1"/>
            </p:cNvSpPr>
            <p:nvPr/>
          </p:nvSpPr>
          <p:spPr bwMode="auto">
            <a:xfrm flipV="1">
              <a:off x="7729538" y="3376613"/>
              <a:ext cx="0" cy="90011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72" name="Text Box 13"/>
            <p:cNvSpPr txBox="1">
              <a:spLocks noChangeArrowheads="1"/>
            </p:cNvSpPr>
            <p:nvPr/>
          </p:nvSpPr>
          <p:spPr bwMode="auto">
            <a:xfrm>
              <a:off x="7872413" y="3506788"/>
              <a:ext cx="830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古典区域</a:t>
              </a:r>
              <a:endParaRPr lang="zh-CN" altLang="en-US" sz="1600" baseline="-25000">
                <a:solidFill>
                  <a:srgbClr val="336699"/>
                </a:solidFill>
                <a:latin typeface="Times New Roman" panose="02020603050405020304" pitchFamily="18" charset="0"/>
              </a:endParaRPr>
            </a:p>
          </p:txBody>
        </p:sp>
        <p:sp>
          <p:nvSpPr>
            <p:cNvPr id="45073" name="Text Box 12"/>
            <p:cNvSpPr txBox="1">
              <a:spLocks noChangeArrowheads="1"/>
            </p:cNvSpPr>
            <p:nvPr/>
          </p:nvSpPr>
          <p:spPr bwMode="auto">
            <a:xfrm>
              <a:off x="7699375" y="4535488"/>
              <a:ext cx="8350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中间区域</a:t>
              </a:r>
              <a:endParaRPr lang="zh-CN" altLang="en-US" sz="1600" baseline="-25000">
                <a:solidFill>
                  <a:srgbClr val="336699"/>
                </a:solidFill>
                <a:latin typeface="Times New Roman" panose="02020603050405020304" pitchFamily="18" charset="0"/>
              </a:endParaRPr>
            </a:p>
          </p:txBody>
        </p:sp>
        <p:sp>
          <p:nvSpPr>
            <p:cNvPr id="45074" name="Text Box 11"/>
            <p:cNvSpPr txBox="1">
              <a:spLocks noChangeArrowheads="1"/>
            </p:cNvSpPr>
            <p:nvPr/>
          </p:nvSpPr>
          <p:spPr bwMode="auto">
            <a:xfrm>
              <a:off x="5929313" y="4737100"/>
              <a:ext cx="1058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凯恩斯区域</a:t>
              </a:r>
              <a:endParaRPr lang="zh-CN" altLang="en-US" sz="1600" baseline="-25000">
                <a:solidFill>
                  <a:srgbClr val="336699"/>
                </a:solidFill>
                <a:latin typeface="Times New Roman" panose="02020603050405020304" pitchFamily="18" charset="0"/>
              </a:endParaRPr>
            </a:p>
          </p:txBody>
        </p:sp>
      </p:grpSp>
      <p:sp>
        <p:nvSpPr>
          <p:cNvPr id="41" name="Rectangle 57"/>
          <p:cNvSpPr>
            <a:spLocks noChangeArrowheads="1"/>
          </p:cNvSpPr>
          <p:nvPr/>
        </p:nvSpPr>
        <p:spPr bwMode="auto">
          <a:xfrm>
            <a:off x="976313" y="1648619"/>
            <a:ext cx="7627937" cy="96520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曲线斜率小，意味货币需求曲线</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L</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的斜率也小，一定量的货币供给增加只能使利率有较少的下降，因而对投资的刺激作用小，即产出效应小。</a:t>
            </a:r>
          </a:p>
        </p:txBody>
      </p:sp>
      <p:sp>
        <p:nvSpPr>
          <p:cNvPr id="42" name="Rectangle 4"/>
          <p:cNvSpPr>
            <a:spLocks noChangeArrowheads="1"/>
          </p:cNvSpPr>
          <p:nvPr/>
        </p:nvSpPr>
        <p:spPr bwMode="auto">
          <a:xfrm>
            <a:off x="704850" y="836613"/>
            <a:ext cx="7899400" cy="44291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en-US"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曲线斜率与货币政策效应关系的另一种解释</a:t>
            </a:r>
          </a:p>
        </p:txBody>
      </p:sp>
    </p:spTree>
    <p:extLst>
      <p:ext uri="{BB962C8B-B14F-4D97-AF65-F5344CB8AC3E}">
        <p14:creationId xmlns:p14="http://schemas.microsoft.com/office/powerpoint/2010/main" val="313279930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DF845C0-460D-4392-A1FA-A01077518675}" type="slidenum">
              <a:rPr lang="en-GB" altLang="zh-CN" sz="1200" b="0">
                <a:solidFill>
                  <a:schemeClr val="bg1"/>
                </a:solidFill>
              </a:rPr>
              <a:pPr/>
              <a:t>4</a:t>
            </a:fld>
            <a:endParaRPr lang="en-GB" altLang="zh-CN" sz="1200" b="0">
              <a:solidFill>
                <a:schemeClr val="bg1"/>
              </a:solidFill>
            </a:endParaRPr>
          </a:p>
        </p:txBody>
      </p:sp>
      <p:sp>
        <p:nvSpPr>
          <p:cNvPr id="9" name="Rectangle 3"/>
          <p:cNvSpPr>
            <a:spLocks noChangeArrowheads="1"/>
          </p:cNvSpPr>
          <p:nvPr/>
        </p:nvSpPr>
        <p:spPr bwMode="auto">
          <a:xfrm>
            <a:off x="392113" y="620713"/>
            <a:ext cx="3027362"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财政政策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10" name="Rectangle 4"/>
          <p:cNvSpPr>
            <a:spLocks noChangeArrowheads="1"/>
          </p:cNvSpPr>
          <p:nvPr/>
        </p:nvSpPr>
        <p:spPr bwMode="auto">
          <a:xfrm>
            <a:off x="755576" y="1684338"/>
            <a:ext cx="5583238"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财政政策的工具</a:t>
            </a:r>
          </a:p>
        </p:txBody>
      </p:sp>
      <p:grpSp>
        <p:nvGrpSpPr>
          <p:cNvPr id="2" name="Group 24"/>
          <p:cNvGrpSpPr>
            <a:grpSpLocks/>
          </p:cNvGrpSpPr>
          <p:nvPr/>
        </p:nvGrpSpPr>
        <p:grpSpPr bwMode="auto">
          <a:xfrm>
            <a:off x="1403350" y="2501900"/>
            <a:ext cx="6534150" cy="2509838"/>
            <a:chOff x="1619" y="1576"/>
            <a:chExt cx="4116" cy="1581"/>
          </a:xfrm>
        </p:grpSpPr>
        <p:sp>
          <p:nvSpPr>
            <p:cNvPr id="20" name="Rectangle 9"/>
            <p:cNvSpPr>
              <a:spLocks noChangeArrowheads="1"/>
            </p:cNvSpPr>
            <p:nvPr/>
          </p:nvSpPr>
          <p:spPr bwMode="auto">
            <a:xfrm>
              <a:off x="1619" y="2282"/>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1" name="Rectangle 10"/>
            <p:cNvSpPr>
              <a:spLocks noChangeArrowheads="1"/>
            </p:cNvSpPr>
            <p:nvPr/>
          </p:nvSpPr>
          <p:spPr bwMode="auto">
            <a:xfrm>
              <a:off x="2203" y="1785"/>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财政收入</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4" name="Rectangle 11"/>
            <p:cNvSpPr>
              <a:spLocks noChangeArrowheads="1"/>
            </p:cNvSpPr>
            <p:nvPr/>
          </p:nvSpPr>
          <p:spPr bwMode="auto">
            <a:xfrm>
              <a:off x="2212" y="2684"/>
              <a:ext cx="843"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财政支出 </a:t>
              </a:r>
            </a:p>
          </p:txBody>
        </p:sp>
        <p:sp>
          <p:nvSpPr>
            <p:cNvPr id="25" name="Rectangle 12"/>
            <p:cNvSpPr>
              <a:spLocks noChangeArrowheads="1"/>
            </p:cNvSpPr>
            <p:nvPr/>
          </p:nvSpPr>
          <p:spPr bwMode="auto">
            <a:xfrm>
              <a:off x="3194" y="2437"/>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政府购买</a:t>
              </a:r>
            </a:p>
          </p:txBody>
        </p:sp>
        <p:sp>
          <p:nvSpPr>
            <p:cNvPr id="26" name="Rectangle 13"/>
            <p:cNvSpPr>
              <a:spLocks noChangeArrowheads="1"/>
            </p:cNvSpPr>
            <p:nvPr/>
          </p:nvSpPr>
          <p:spPr bwMode="auto">
            <a:xfrm>
              <a:off x="3199" y="2924"/>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转移支付</a:t>
              </a:r>
            </a:p>
          </p:txBody>
        </p:sp>
        <p:sp>
          <p:nvSpPr>
            <p:cNvPr id="27" name="Rectangle 14"/>
            <p:cNvSpPr>
              <a:spLocks noChangeArrowheads="1"/>
            </p:cNvSpPr>
            <p:nvPr/>
          </p:nvSpPr>
          <p:spPr bwMode="auto">
            <a:xfrm>
              <a:off x="3190" y="1576"/>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税收</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8" name="Rectangle 15"/>
            <p:cNvSpPr>
              <a:spLocks noChangeArrowheads="1"/>
            </p:cNvSpPr>
            <p:nvPr/>
          </p:nvSpPr>
          <p:spPr bwMode="auto">
            <a:xfrm>
              <a:off x="3185" y="2001"/>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公债</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0493" name="AutoShape 16"/>
            <p:cNvSpPr>
              <a:spLocks/>
            </p:cNvSpPr>
            <p:nvPr/>
          </p:nvSpPr>
          <p:spPr bwMode="auto">
            <a:xfrm>
              <a:off x="3043" y="1652"/>
              <a:ext cx="91" cy="521"/>
            </a:xfrm>
            <a:prstGeom prst="leftBrace">
              <a:avLst>
                <a:gd name="adj1" fmla="val 477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494" name="AutoShape 17"/>
            <p:cNvSpPr>
              <a:spLocks/>
            </p:cNvSpPr>
            <p:nvPr/>
          </p:nvSpPr>
          <p:spPr bwMode="auto">
            <a:xfrm>
              <a:off x="3039" y="2548"/>
              <a:ext cx="91" cy="521"/>
            </a:xfrm>
            <a:prstGeom prst="leftBrace">
              <a:avLst>
                <a:gd name="adj1" fmla="val 477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495" name="AutoShape 18"/>
            <p:cNvSpPr>
              <a:spLocks/>
            </p:cNvSpPr>
            <p:nvPr/>
          </p:nvSpPr>
          <p:spPr bwMode="auto">
            <a:xfrm>
              <a:off x="2060" y="1933"/>
              <a:ext cx="91" cy="907"/>
            </a:xfrm>
            <a:prstGeom prst="leftBrace">
              <a:avLst>
                <a:gd name="adj1" fmla="val 8305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2" name="Rectangle 21"/>
            <p:cNvSpPr>
              <a:spLocks noChangeArrowheads="1"/>
            </p:cNvSpPr>
            <p:nvPr/>
          </p:nvSpPr>
          <p:spPr bwMode="auto">
            <a:xfrm>
              <a:off x="4167" y="2177"/>
              <a:ext cx="156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政府消费</a:t>
              </a:r>
            </a:p>
          </p:txBody>
        </p:sp>
        <p:sp>
          <p:nvSpPr>
            <p:cNvPr id="33" name="Rectangle 22"/>
            <p:cNvSpPr>
              <a:spLocks noChangeArrowheads="1"/>
            </p:cNvSpPr>
            <p:nvPr/>
          </p:nvSpPr>
          <p:spPr bwMode="auto">
            <a:xfrm>
              <a:off x="4172" y="2664"/>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政府投资</a:t>
              </a:r>
            </a:p>
          </p:txBody>
        </p:sp>
        <p:sp>
          <p:nvSpPr>
            <p:cNvPr id="34" name="AutoShape 23"/>
            <p:cNvSpPr>
              <a:spLocks/>
            </p:cNvSpPr>
            <p:nvPr/>
          </p:nvSpPr>
          <p:spPr bwMode="auto">
            <a:xfrm>
              <a:off x="4012" y="2288"/>
              <a:ext cx="91" cy="521"/>
            </a:xfrm>
            <a:prstGeom prst="leftBrace">
              <a:avLst>
                <a:gd name="adj1" fmla="val 47711"/>
                <a:gd name="adj2" fmla="val 50000"/>
              </a:avLst>
            </a:prstGeom>
            <a:noFill/>
            <a:ln w="25400">
              <a:solidFill>
                <a:schemeClr val="bg2">
                  <a:lumMod val="75000"/>
                </a:schemeClr>
              </a:solidFill>
              <a:round/>
              <a:headEnd/>
              <a:tailEnd/>
            </a:ln>
          </p:spPr>
          <p:txBody>
            <a:bodyPr wrap="none" lIns="0" tIns="0" rIns="0" bIns="0" anchor="ctr">
              <a:spAutoFit/>
            </a:bodyPr>
            <a:lstStyle/>
            <a:p>
              <a:pPr>
                <a:defRPr/>
              </a:pPr>
              <a:endParaRPr lang="zh-CN" altLang="en-US">
                <a:latin typeface="Arial" charset="0"/>
              </a:endParaRPr>
            </a:p>
          </p:txBody>
        </p:sp>
      </p:grpSp>
    </p:spTree>
    <p:extLst>
      <p:ext uri="{BB962C8B-B14F-4D97-AF65-F5344CB8AC3E}">
        <p14:creationId xmlns:p14="http://schemas.microsoft.com/office/powerpoint/2010/main" val="400356579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P spid="10"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644E4D-C131-4E00-A377-EC8555B11AB2}" type="slidenum">
              <a:rPr lang="en-GB" altLang="zh-CN" sz="1200" b="0">
                <a:solidFill>
                  <a:schemeClr val="bg1"/>
                </a:solidFill>
              </a:rPr>
              <a:pPr/>
              <a:t>40</a:t>
            </a:fld>
            <a:endParaRPr lang="en-GB" altLang="zh-CN" sz="1200" b="0">
              <a:solidFill>
                <a:schemeClr val="bg1"/>
              </a:solidFill>
            </a:endParaRPr>
          </a:p>
        </p:txBody>
      </p:sp>
      <p:sp>
        <p:nvSpPr>
          <p:cNvPr id="45" name="Rectangle 4"/>
          <p:cNvSpPr>
            <a:spLocks noChangeArrowheads="1"/>
          </p:cNvSpPr>
          <p:nvPr/>
        </p:nvSpPr>
        <p:spPr bwMode="auto">
          <a:xfrm>
            <a:off x="712929" y="332656"/>
            <a:ext cx="59245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“相机抉择”与“单一规则”</a:t>
            </a:r>
          </a:p>
        </p:txBody>
      </p:sp>
      <p:sp>
        <p:nvSpPr>
          <p:cNvPr id="8" name="Rectangle 2"/>
          <p:cNvSpPr>
            <a:spLocks noChangeArrowheads="1"/>
          </p:cNvSpPr>
          <p:nvPr/>
        </p:nvSpPr>
        <p:spPr bwMode="auto">
          <a:xfrm>
            <a:off x="971550" y="1916113"/>
            <a:ext cx="7561263" cy="4154487"/>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相机抉择的货币政策是中央银行依据对经济形势的判断，为达成既定的政策目标而采取的权衡性货币措施</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相机抉择是凯恩斯主义的政策主张。其运用原则是：逆经济风向行事</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rPr>
              <a:t>世纪五六十年代，相机抉择政策有效，西方国家货币当局亦多采用相机抉择货币政策。但</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60</a:t>
            </a:r>
            <a:r>
              <a:rPr kumimoji="1" lang="zh-CN" altLang="en-US" sz="2400" dirty="0">
                <a:solidFill>
                  <a:schemeClr val="tx1"/>
                </a:solidFill>
                <a:effectLst>
                  <a:outerShdw blurRad="38100" dist="38100" dir="2700000" algn="tl">
                    <a:srgbClr val="C0C0C0"/>
                  </a:outerShdw>
                </a:effectLst>
                <a:latin typeface="宋体" pitchFamily="2" charset="-122"/>
              </a:rPr>
              <a:t>年代末，西方国家出现了“滞胀”局面，相机抉择政策无法解决这一难题</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非凯恩斯学派认为，相机抉择是一种效率极低的政策规则，且会造成政策的不稳定性</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708563" y="1124744"/>
            <a:ext cx="2300287"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“相机抉择”</a:t>
            </a:r>
          </a:p>
        </p:txBody>
      </p:sp>
    </p:spTree>
    <p:extLst>
      <p:ext uri="{BB962C8B-B14F-4D97-AF65-F5344CB8AC3E}">
        <p14:creationId xmlns:p14="http://schemas.microsoft.com/office/powerpoint/2010/main" val="3076507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blinds(horizontal)">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8" grpId="0" build="p" bldLvl="3"/>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118F0A-0627-4F24-A963-9A314D8EEC44}" type="slidenum">
              <a:rPr lang="en-GB" altLang="zh-CN" sz="1200" b="0">
                <a:solidFill>
                  <a:schemeClr val="bg1"/>
                </a:solidFill>
              </a:rPr>
              <a:pPr/>
              <a:t>41</a:t>
            </a:fld>
            <a:endParaRPr lang="en-GB" altLang="zh-CN" sz="1200" b="0">
              <a:solidFill>
                <a:schemeClr val="bg1"/>
              </a:solidFill>
            </a:endParaRPr>
          </a:p>
        </p:txBody>
      </p:sp>
      <p:sp>
        <p:nvSpPr>
          <p:cNvPr id="8" name="Rectangle 2"/>
          <p:cNvSpPr>
            <a:spLocks noChangeArrowheads="1"/>
          </p:cNvSpPr>
          <p:nvPr/>
        </p:nvSpPr>
        <p:spPr bwMode="auto">
          <a:xfrm>
            <a:off x="971550" y="1268413"/>
            <a:ext cx="7561263" cy="4524375"/>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50</a:t>
            </a:r>
            <a:r>
              <a:rPr kumimoji="1" lang="zh-CN" altLang="en-US" sz="2400" dirty="0">
                <a:solidFill>
                  <a:schemeClr val="tx1"/>
                </a:solidFill>
                <a:effectLst>
                  <a:outerShdw blurRad="38100" dist="38100" dir="2700000" algn="tl">
                    <a:srgbClr val="C0C0C0"/>
                  </a:outerShdw>
                </a:effectLst>
                <a:latin typeface="宋体" pitchFamily="2" charset="-122"/>
              </a:rPr>
              <a:t>年代后期开始，弗里德曼就批评相机抉择的政策。他主张用一种预先制定的对货币投放有约束力的“规则”取而代之</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单一货币规则是指货币政策不是对经济变化作出反应，而是按照事先制定好的固定规则去实施政策，如固定的货币增长率</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弗里德曼认为，只要实施不变的货币增长率政策，就能抑制通货膨胀，消除价格剧烈波动，使经济趋于稳定，并使企业的那些基本力量得到有效的运用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70</a:t>
            </a:r>
            <a:r>
              <a:rPr kumimoji="1" lang="zh-CN" altLang="en-US" sz="2400" dirty="0">
                <a:solidFill>
                  <a:schemeClr val="tx1"/>
                </a:solidFill>
                <a:effectLst>
                  <a:outerShdw blurRad="38100" dist="38100" dir="2700000" algn="tl">
                    <a:srgbClr val="C0C0C0"/>
                  </a:outerShdw>
                </a:effectLst>
                <a:latin typeface="宋体" pitchFamily="2" charset="-122"/>
              </a:rPr>
              <a:t>年代以后，美联储基本上接受了货币主义的“单一货币规则”</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687388" y="692150"/>
            <a:ext cx="2947987"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“单一货币规则”</a:t>
            </a:r>
          </a:p>
        </p:txBody>
      </p:sp>
    </p:spTree>
    <p:extLst>
      <p:ext uri="{BB962C8B-B14F-4D97-AF65-F5344CB8AC3E}">
        <p14:creationId xmlns:p14="http://schemas.microsoft.com/office/powerpoint/2010/main" val="56277532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2ADA9A-2C34-4FB5-BB60-6F5E365D1429}" type="slidenum">
              <a:rPr lang="en-GB" altLang="zh-CN" sz="1200" b="0">
                <a:solidFill>
                  <a:schemeClr val="bg1"/>
                </a:solidFill>
              </a:rPr>
              <a:pPr/>
              <a:t>42</a:t>
            </a:fld>
            <a:endParaRPr lang="en-GB" altLang="zh-CN" sz="1200" b="0">
              <a:solidFill>
                <a:schemeClr val="bg1"/>
              </a:solidFill>
            </a:endParaRPr>
          </a:p>
        </p:txBody>
      </p:sp>
      <p:sp>
        <p:nvSpPr>
          <p:cNvPr id="8" name="Rectangle 2"/>
          <p:cNvSpPr>
            <a:spLocks noChangeArrowheads="1"/>
          </p:cNvSpPr>
          <p:nvPr/>
        </p:nvSpPr>
        <p:spPr bwMode="auto">
          <a:xfrm>
            <a:off x="971550" y="1268413"/>
            <a:ext cx="7561263" cy="1477962"/>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泰勒认为，货币政策是通过利率影响支出的，所以货币政策应以利率为目标而不是以货币供给增长率为目标。他于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1993</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年提出了一种以利率为货币政策目标的规则：</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687388" y="692150"/>
            <a:ext cx="2947987"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“泰勒规则”</a:t>
            </a:r>
          </a:p>
        </p:txBody>
      </p:sp>
      <p:sp>
        <p:nvSpPr>
          <p:cNvPr id="112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435225" y="2709863"/>
          <a:ext cx="3138488" cy="431800"/>
        </p:xfrm>
        <a:graphic>
          <a:graphicData uri="http://schemas.openxmlformats.org/presentationml/2006/ole">
            <mc:AlternateContent xmlns:mc="http://schemas.openxmlformats.org/markup-compatibility/2006">
              <mc:Choice xmlns:v="urn:schemas-microsoft-com:vml" Requires="v">
                <p:oleObj spid="_x0000_s11278" name="Equation" r:id="rId3" imgW="1663560" imgH="228600" progId="Equation.DSMT4">
                  <p:embed/>
                </p:oleObj>
              </mc:Choice>
              <mc:Fallback>
                <p:oleObj name="Equation" r:id="rId3" imgW="16635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2709863"/>
                        <a:ext cx="3138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a:spLocks noChangeArrowheads="1"/>
          </p:cNvSpPr>
          <p:nvPr/>
        </p:nvSpPr>
        <p:spPr bwMode="auto">
          <a:xfrm>
            <a:off x="971550" y="4868863"/>
            <a:ext cx="7561263" cy="1230312"/>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从上式可知，如果经济处于长期均衡状态，实际</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等于潜在</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，即产出缺口</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为零，实际利率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等于均衡实际利率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；如果通货膨胀率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等于目标通货膨胀率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，则名义利率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加上实际通货膨胀率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endParaRPr kumimoji="1" lang="en-US" altLang="zh-CN" sz="2000" dirty="0">
              <a:solidFill>
                <a:schemeClr val="tx1"/>
              </a:solidFill>
              <a:effectLst>
                <a:outerShdw blurRad="38100" dist="38100" dir="2700000" algn="tl">
                  <a:srgbClr val="C0C0C0"/>
                </a:outerShdw>
              </a:effectLst>
              <a:latin typeface="宋体" pitchFamily="2" charset="-122"/>
            </a:endParaRPr>
          </a:p>
        </p:txBody>
      </p:sp>
      <p:sp>
        <p:nvSpPr>
          <p:cNvPr id="4" name="TextBox 3"/>
          <p:cNvSpPr txBox="1">
            <a:spLocks noChangeArrowheads="1"/>
          </p:cNvSpPr>
          <p:nvPr/>
        </p:nvSpPr>
        <p:spPr bwMode="auto">
          <a:xfrm>
            <a:off x="1258888" y="3357563"/>
            <a:ext cx="6913562" cy="120015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为短期名义利率；</a:t>
            </a:r>
            <a:r>
              <a:rPr kumimoji="1" lang="en-US" altLang="zh-CN" sz="1800">
                <a:solidFill>
                  <a:schemeClr val="tx1"/>
                </a:solidFill>
                <a:latin typeface="Times New Roman" panose="02020603050405020304" pitchFamily="18" charset="0"/>
                <a:ea typeface="楷体" panose="02010609060101010101" pitchFamily="49" charset="-122"/>
              </a:rPr>
              <a:t>π</a:t>
            </a:r>
            <a:r>
              <a:rPr kumimoji="1" lang="zh-CN" altLang="en-US" sz="1800">
                <a:solidFill>
                  <a:schemeClr val="tx1"/>
                </a:solidFill>
                <a:latin typeface="Times New Roman" panose="02020603050405020304" pitchFamily="18" charset="0"/>
                <a:ea typeface="楷体" panose="02010609060101010101" pitchFamily="49" charset="-122"/>
              </a:rPr>
              <a:t>为实际通货膨胀率；</a:t>
            </a:r>
            <a:r>
              <a:rPr kumimoji="1" lang="en-US" altLang="zh-CN" sz="1800">
                <a:solidFill>
                  <a:schemeClr val="tx1"/>
                </a:solidFill>
                <a:latin typeface="Times New Roman" panose="02020603050405020304" pitchFamily="18" charset="0"/>
                <a:ea typeface="楷体" panose="02010609060101010101" pitchFamily="49" charset="-122"/>
              </a:rPr>
              <a:t>y</a:t>
            </a:r>
            <a:r>
              <a:rPr kumimoji="1" lang="zh-CN" altLang="en-US" sz="1800">
                <a:solidFill>
                  <a:schemeClr val="tx1"/>
                </a:solidFill>
                <a:latin typeface="Times New Roman" panose="02020603050405020304" pitchFamily="18" charset="0"/>
                <a:ea typeface="楷体" panose="02010609060101010101" pitchFamily="49" charset="-122"/>
              </a:rPr>
              <a:t>为产出缺口（实际</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偏离潜在</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的百分比）；</a:t>
            </a:r>
            <a:r>
              <a:rPr kumimoji="1" lang="en-US" altLang="zh-CN" sz="1800">
                <a:solidFill>
                  <a:schemeClr val="tx1"/>
                </a:solidFill>
                <a:latin typeface="Times New Roman" panose="02020603050405020304" pitchFamily="18" charset="0"/>
                <a:ea typeface="楷体" panose="02010609060101010101" pitchFamily="49" charset="-122"/>
              </a:rPr>
              <a:t>g</a:t>
            </a:r>
            <a:r>
              <a:rPr kumimoji="1" lang="zh-CN" altLang="en-US" sz="1800">
                <a:solidFill>
                  <a:schemeClr val="tx1"/>
                </a:solidFill>
                <a:latin typeface="Times New Roman" panose="02020603050405020304" pitchFamily="18" charset="0"/>
                <a:ea typeface="楷体" panose="02010609060101010101" pitchFamily="49" charset="-122"/>
              </a:rPr>
              <a:t>和</a:t>
            </a:r>
            <a:r>
              <a:rPr kumimoji="1" lang="en-US" altLang="zh-CN" sz="1800">
                <a:solidFill>
                  <a:schemeClr val="tx1"/>
                </a:solidFill>
                <a:latin typeface="Times New Roman" panose="02020603050405020304" pitchFamily="18" charset="0"/>
                <a:ea typeface="楷体" panose="02010609060101010101" pitchFamily="49" charset="-122"/>
              </a:rPr>
              <a:t>δ</a:t>
            </a:r>
            <a:r>
              <a:rPr kumimoji="1" lang="zh-CN" altLang="en-US" sz="1800">
                <a:solidFill>
                  <a:schemeClr val="tx1"/>
                </a:solidFill>
                <a:latin typeface="Times New Roman" panose="02020603050405020304" pitchFamily="18" charset="0"/>
                <a:ea typeface="楷体" panose="02010609060101010101" pitchFamily="49" charset="-122"/>
              </a:rPr>
              <a:t>为正的系数，表示当实际</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或者通货膨胀率变化时中央银行设定的利率</a:t>
            </a:r>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变化的权重；</a:t>
            </a:r>
            <a:r>
              <a:rPr kumimoji="1" lang="en-US" altLang="zh-CN" sz="1800">
                <a:solidFill>
                  <a:schemeClr val="tx1"/>
                </a:solidFill>
                <a:latin typeface="Times New Roman" panose="02020603050405020304" pitchFamily="18" charset="0"/>
                <a:ea typeface="楷体" panose="02010609060101010101" pitchFamily="49" charset="-122"/>
              </a:rPr>
              <a:t>π*</a:t>
            </a:r>
            <a:r>
              <a:rPr kumimoji="1" lang="zh-CN" altLang="en-US" sz="1800">
                <a:solidFill>
                  <a:schemeClr val="tx1"/>
                </a:solidFill>
                <a:latin typeface="Times New Roman" panose="02020603050405020304" pitchFamily="18" charset="0"/>
                <a:ea typeface="楷体" panose="02010609060101010101" pitchFamily="49" charset="-122"/>
              </a:rPr>
              <a:t>为目标通货膨胀率；</a:t>
            </a:r>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为经济实现充分就业时的实际利率</a:t>
            </a:r>
            <a:endParaRPr lang="zh-CN" altLang="en-US" sz="1800"/>
          </a:p>
        </p:txBody>
      </p:sp>
    </p:spTree>
    <p:extLst>
      <p:ext uri="{BB962C8B-B14F-4D97-AF65-F5344CB8AC3E}">
        <p14:creationId xmlns:p14="http://schemas.microsoft.com/office/powerpoint/2010/main" val="320295738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7" grpId="0" build="p" bldLvl="3"/>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21EA66-E579-40EF-867C-8B8675029482}" type="slidenum">
              <a:rPr lang="en-GB" altLang="zh-CN" sz="1200" b="0">
                <a:solidFill>
                  <a:schemeClr val="bg1"/>
                </a:solidFill>
              </a:rPr>
              <a:pPr/>
              <a:t>43</a:t>
            </a:fld>
            <a:endParaRPr lang="en-GB" altLang="zh-CN" sz="1200" b="0">
              <a:solidFill>
                <a:schemeClr val="bg1"/>
              </a:solidFill>
            </a:endParaRPr>
          </a:p>
        </p:txBody>
      </p:sp>
      <p:sp>
        <p:nvSpPr>
          <p:cNvPr id="14" name="AutoShape 66"/>
          <p:cNvSpPr>
            <a:spLocks noChangeArrowheads="1"/>
          </p:cNvSpPr>
          <p:nvPr/>
        </p:nvSpPr>
        <p:spPr bwMode="auto">
          <a:xfrm>
            <a:off x="490538" y="2462213"/>
            <a:ext cx="1795462" cy="1354137"/>
          </a:xfrm>
          <a:prstGeom prst="wedgeRoundRectCallout">
            <a:avLst>
              <a:gd name="adj1" fmla="val 118588"/>
              <a:gd name="adj2" fmla="val 152181"/>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凯恩斯区域：财政政策有效，货币政策无效</a:t>
            </a:r>
            <a:endParaRPr kumimoji="1" lang="en-US" altLang="zh-CN" sz="2000">
              <a:solidFill>
                <a:schemeClr val="tx1"/>
              </a:solidFill>
              <a:latin typeface="楷体" panose="02010609060101010101" pitchFamily="49" charset="-122"/>
              <a:ea typeface="楷体" panose="02010609060101010101" pitchFamily="49" charset="-122"/>
            </a:endParaRPr>
          </a:p>
        </p:txBody>
      </p:sp>
      <p:grpSp>
        <p:nvGrpSpPr>
          <p:cNvPr id="2" name="Group 68"/>
          <p:cNvGrpSpPr>
            <a:grpSpLocks/>
          </p:cNvGrpSpPr>
          <p:nvPr/>
        </p:nvGrpSpPr>
        <p:grpSpPr bwMode="auto">
          <a:xfrm>
            <a:off x="2246313" y="2060575"/>
            <a:ext cx="4794250" cy="4176713"/>
            <a:chOff x="1415" y="1198"/>
            <a:chExt cx="3020" cy="2811"/>
          </a:xfrm>
        </p:grpSpPr>
        <p:sp>
          <p:nvSpPr>
            <p:cNvPr id="16" name="Text Box 45"/>
            <p:cNvSpPr txBox="1">
              <a:spLocks noChangeArrowheads="1"/>
            </p:cNvSpPr>
            <p:nvPr/>
          </p:nvSpPr>
          <p:spPr bwMode="auto">
            <a:xfrm>
              <a:off x="1668" y="294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29"/>
            <p:cNvSpPr txBox="1">
              <a:spLocks noChangeArrowheads="1"/>
            </p:cNvSpPr>
            <p:nvPr/>
          </p:nvSpPr>
          <p:spPr bwMode="auto">
            <a:xfrm>
              <a:off x="3245" y="1228"/>
              <a:ext cx="316"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8" name="Text Box 30"/>
            <p:cNvSpPr txBox="1">
              <a:spLocks noChangeArrowheads="1"/>
            </p:cNvSpPr>
            <p:nvPr/>
          </p:nvSpPr>
          <p:spPr bwMode="auto">
            <a:xfrm>
              <a:off x="4254" y="3712"/>
              <a:ext cx="181" cy="17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19" name="Text Box 31"/>
            <p:cNvSpPr txBox="1">
              <a:spLocks noChangeArrowheads="1"/>
            </p:cNvSpPr>
            <p:nvPr/>
          </p:nvSpPr>
          <p:spPr bwMode="auto">
            <a:xfrm>
              <a:off x="1415" y="3634"/>
              <a:ext cx="181" cy="28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 name="Text Box 32"/>
            <p:cNvSpPr txBox="1">
              <a:spLocks noChangeArrowheads="1"/>
            </p:cNvSpPr>
            <p:nvPr/>
          </p:nvSpPr>
          <p:spPr bwMode="auto">
            <a:xfrm>
              <a:off x="1435" y="1198"/>
              <a:ext cx="184" cy="23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8142" name="Line 33"/>
            <p:cNvSpPr>
              <a:spLocks noChangeShapeType="1"/>
            </p:cNvSpPr>
            <p:nvPr/>
          </p:nvSpPr>
          <p:spPr bwMode="auto">
            <a:xfrm>
              <a:off x="1582" y="3789"/>
              <a:ext cx="26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3" name="Line 34"/>
            <p:cNvSpPr>
              <a:spLocks noChangeShapeType="1"/>
            </p:cNvSpPr>
            <p:nvPr/>
          </p:nvSpPr>
          <p:spPr bwMode="auto">
            <a:xfrm flipV="1">
              <a:off x="1585" y="1243"/>
              <a:ext cx="0" cy="254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4" name="Line 35"/>
            <p:cNvSpPr>
              <a:spLocks noChangeShapeType="1"/>
            </p:cNvSpPr>
            <p:nvPr/>
          </p:nvSpPr>
          <p:spPr bwMode="auto">
            <a:xfrm>
              <a:off x="1582" y="3324"/>
              <a:ext cx="855"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5" name="Arc 36"/>
            <p:cNvSpPr>
              <a:spLocks/>
            </p:cNvSpPr>
            <p:nvPr/>
          </p:nvSpPr>
          <p:spPr bwMode="auto">
            <a:xfrm flipV="1">
              <a:off x="2421" y="1931"/>
              <a:ext cx="970" cy="1393"/>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146" name="Line 37"/>
            <p:cNvSpPr>
              <a:spLocks noChangeShapeType="1"/>
            </p:cNvSpPr>
            <p:nvPr/>
          </p:nvSpPr>
          <p:spPr bwMode="auto">
            <a:xfrm flipV="1">
              <a:off x="3388" y="1410"/>
              <a:ext cx="0" cy="86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7" name="Line 38"/>
            <p:cNvSpPr>
              <a:spLocks noChangeShapeType="1"/>
            </p:cNvSpPr>
            <p:nvPr/>
          </p:nvSpPr>
          <p:spPr bwMode="auto">
            <a:xfrm>
              <a:off x="1758" y="3143"/>
              <a:ext cx="477" cy="3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39"/>
            <p:cNvSpPr>
              <a:spLocks noChangeShapeType="1"/>
            </p:cNvSpPr>
            <p:nvPr/>
          </p:nvSpPr>
          <p:spPr bwMode="auto">
            <a:xfrm>
              <a:off x="2178" y="3063"/>
              <a:ext cx="590" cy="4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40"/>
            <p:cNvSpPr>
              <a:spLocks noChangeShapeType="1"/>
            </p:cNvSpPr>
            <p:nvPr/>
          </p:nvSpPr>
          <p:spPr bwMode="auto">
            <a:xfrm>
              <a:off x="3180" y="2060"/>
              <a:ext cx="724" cy="56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41"/>
            <p:cNvSpPr txBox="1">
              <a:spLocks noChangeArrowheads="1"/>
            </p:cNvSpPr>
            <p:nvPr/>
          </p:nvSpPr>
          <p:spPr bwMode="auto">
            <a:xfrm>
              <a:off x="2416" y="249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0" name="Text Box 42"/>
            <p:cNvSpPr txBox="1">
              <a:spLocks noChangeArrowheads="1"/>
            </p:cNvSpPr>
            <p:nvPr/>
          </p:nvSpPr>
          <p:spPr bwMode="auto">
            <a:xfrm>
              <a:off x="2923" y="139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5</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43"/>
            <p:cNvSpPr txBox="1">
              <a:spLocks noChangeArrowheads="1"/>
            </p:cNvSpPr>
            <p:nvPr/>
          </p:nvSpPr>
          <p:spPr bwMode="auto">
            <a:xfrm>
              <a:off x="2927" y="1875"/>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4</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2" name="Text Box 44"/>
            <p:cNvSpPr txBox="1">
              <a:spLocks noChangeArrowheads="1"/>
            </p:cNvSpPr>
            <p:nvPr/>
          </p:nvSpPr>
          <p:spPr bwMode="auto">
            <a:xfrm>
              <a:off x="2076" y="277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154" name="Line 46"/>
            <p:cNvSpPr>
              <a:spLocks noChangeShapeType="1"/>
            </p:cNvSpPr>
            <p:nvPr/>
          </p:nvSpPr>
          <p:spPr bwMode="auto">
            <a:xfrm>
              <a:off x="1951" y="3317"/>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47"/>
            <p:cNvSpPr>
              <a:spLocks noChangeShapeType="1"/>
            </p:cNvSpPr>
            <p:nvPr/>
          </p:nvSpPr>
          <p:spPr bwMode="auto">
            <a:xfrm>
              <a:off x="2519" y="3329"/>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48"/>
            <p:cNvSpPr>
              <a:spLocks noChangeShapeType="1"/>
            </p:cNvSpPr>
            <p:nvPr/>
          </p:nvSpPr>
          <p:spPr bwMode="auto">
            <a:xfrm>
              <a:off x="3064" y="3005"/>
              <a:ext cx="0" cy="76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Arc 49"/>
            <p:cNvSpPr>
              <a:spLocks/>
            </p:cNvSpPr>
            <p:nvPr/>
          </p:nvSpPr>
          <p:spPr bwMode="auto">
            <a:xfrm flipV="1">
              <a:off x="2523" y="1934"/>
              <a:ext cx="1142" cy="1393"/>
            </a:xfrm>
            <a:custGeom>
              <a:avLst/>
              <a:gdLst>
                <a:gd name="T0" fmla="*/ 0 w 19975"/>
                <a:gd name="T1" fmla="*/ 0 h 21600"/>
                <a:gd name="T2" fmla="*/ 0 w 19975"/>
                <a:gd name="T3" fmla="*/ 0 h 21600"/>
                <a:gd name="T4" fmla="*/ 0 w 19975"/>
                <a:gd name="T5" fmla="*/ 0 h 21600"/>
                <a:gd name="T6" fmla="*/ 0 60000 65536"/>
                <a:gd name="T7" fmla="*/ 0 60000 65536"/>
                <a:gd name="T8" fmla="*/ 0 60000 65536"/>
                <a:gd name="T9" fmla="*/ 0 w 19975"/>
                <a:gd name="T10" fmla="*/ 0 h 21600"/>
                <a:gd name="T11" fmla="*/ 19975 w 19975"/>
                <a:gd name="T12" fmla="*/ 21600 h 21600"/>
              </a:gdLst>
              <a:ahLst/>
              <a:cxnLst>
                <a:cxn ang="T6">
                  <a:pos x="T0" y="T1"/>
                </a:cxn>
                <a:cxn ang="T7">
                  <a:pos x="T2" y="T3"/>
                </a:cxn>
                <a:cxn ang="T8">
                  <a:pos x="T4" y="T5"/>
                </a:cxn>
              </a:cxnLst>
              <a:rect l="T9" t="T10" r="T11" b="T12"/>
              <a:pathLst>
                <a:path w="19975" h="21600" fill="none" extrusionOk="0">
                  <a:moveTo>
                    <a:pt x="-1" y="0"/>
                  </a:moveTo>
                  <a:cubicBezTo>
                    <a:pt x="8754" y="0"/>
                    <a:pt x="16643" y="5284"/>
                    <a:pt x="19975" y="13380"/>
                  </a:cubicBezTo>
                </a:path>
                <a:path w="19975" h="21600" stroke="0" extrusionOk="0">
                  <a:moveTo>
                    <a:pt x="-1" y="0"/>
                  </a:moveTo>
                  <a:cubicBezTo>
                    <a:pt x="8754" y="0"/>
                    <a:pt x="16643" y="5284"/>
                    <a:pt x="19975" y="13380"/>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158" name="Line 50"/>
            <p:cNvSpPr>
              <a:spLocks noChangeShapeType="1"/>
            </p:cNvSpPr>
            <p:nvPr/>
          </p:nvSpPr>
          <p:spPr bwMode="auto">
            <a:xfrm flipV="1">
              <a:off x="3670" y="1370"/>
              <a:ext cx="0" cy="105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Text Box 51"/>
            <p:cNvSpPr txBox="1">
              <a:spLocks noChangeArrowheads="1"/>
            </p:cNvSpPr>
            <p:nvPr/>
          </p:nvSpPr>
          <p:spPr bwMode="auto">
            <a:xfrm>
              <a:off x="3608" y="1222"/>
              <a:ext cx="316"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8160" name="Line 52"/>
            <p:cNvSpPr>
              <a:spLocks noChangeShapeType="1"/>
            </p:cNvSpPr>
            <p:nvPr/>
          </p:nvSpPr>
          <p:spPr bwMode="auto">
            <a:xfrm>
              <a:off x="3200" y="1494"/>
              <a:ext cx="873" cy="6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53"/>
            <p:cNvSpPr>
              <a:spLocks noChangeShapeType="1"/>
            </p:cNvSpPr>
            <p:nvPr/>
          </p:nvSpPr>
          <p:spPr bwMode="auto">
            <a:xfrm>
              <a:off x="2632" y="2675"/>
              <a:ext cx="1113" cy="78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54"/>
            <p:cNvSpPr>
              <a:spLocks noChangeShapeType="1"/>
            </p:cNvSpPr>
            <p:nvPr/>
          </p:nvSpPr>
          <p:spPr bwMode="auto">
            <a:xfrm>
              <a:off x="3234" y="3105"/>
              <a:ext cx="0" cy="666"/>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55"/>
            <p:cNvSpPr>
              <a:spLocks noChangeShapeType="1"/>
            </p:cNvSpPr>
            <p:nvPr/>
          </p:nvSpPr>
          <p:spPr bwMode="auto">
            <a:xfrm>
              <a:off x="3393" y="2230"/>
              <a:ext cx="0" cy="156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56"/>
            <p:cNvSpPr>
              <a:spLocks noChangeShapeType="1"/>
            </p:cNvSpPr>
            <p:nvPr/>
          </p:nvSpPr>
          <p:spPr bwMode="auto">
            <a:xfrm>
              <a:off x="3665" y="2416"/>
              <a:ext cx="0" cy="137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57"/>
            <p:cNvSpPr txBox="1">
              <a:spLocks noChangeArrowheads="1"/>
            </p:cNvSpPr>
            <p:nvPr/>
          </p:nvSpPr>
          <p:spPr bwMode="auto">
            <a:xfrm>
              <a:off x="1872"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5" name="Text Box 58"/>
            <p:cNvSpPr txBox="1">
              <a:spLocks noChangeArrowheads="1"/>
            </p:cNvSpPr>
            <p:nvPr/>
          </p:nvSpPr>
          <p:spPr bwMode="auto">
            <a:xfrm>
              <a:off x="2469"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46" name="Text Box 59"/>
            <p:cNvSpPr txBox="1">
              <a:spLocks noChangeArrowheads="1"/>
            </p:cNvSpPr>
            <p:nvPr/>
          </p:nvSpPr>
          <p:spPr bwMode="auto">
            <a:xfrm>
              <a:off x="2964"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p>
          </p:txBody>
        </p:sp>
        <p:sp>
          <p:nvSpPr>
            <p:cNvPr id="47" name="Text Box 60"/>
            <p:cNvSpPr txBox="1">
              <a:spLocks noChangeArrowheads="1"/>
            </p:cNvSpPr>
            <p:nvPr/>
          </p:nvSpPr>
          <p:spPr bwMode="auto">
            <a:xfrm>
              <a:off x="3176"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4</a:t>
              </a:r>
            </a:p>
          </p:txBody>
        </p:sp>
        <p:sp>
          <p:nvSpPr>
            <p:cNvPr id="48" name="Text Box 61"/>
            <p:cNvSpPr txBox="1">
              <a:spLocks noChangeArrowheads="1"/>
            </p:cNvSpPr>
            <p:nvPr/>
          </p:nvSpPr>
          <p:spPr bwMode="auto">
            <a:xfrm>
              <a:off x="3358"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5</a:t>
              </a:r>
            </a:p>
          </p:txBody>
        </p:sp>
        <p:sp>
          <p:nvSpPr>
            <p:cNvPr id="49" name="Text Box 62"/>
            <p:cNvSpPr txBox="1">
              <a:spLocks noChangeArrowheads="1"/>
            </p:cNvSpPr>
            <p:nvPr/>
          </p:nvSpPr>
          <p:spPr bwMode="auto">
            <a:xfrm>
              <a:off x="3621" y="384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6</a:t>
              </a:r>
            </a:p>
          </p:txBody>
        </p:sp>
      </p:grpSp>
      <p:sp>
        <p:nvSpPr>
          <p:cNvPr id="50" name="AutoShape 64"/>
          <p:cNvSpPr>
            <a:spLocks noChangeArrowheads="1"/>
          </p:cNvSpPr>
          <p:nvPr/>
        </p:nvSpPr>
        <p:spPr bwMode="auto">
          <a:xfrm>
            <a:off x="6980238" y="1349375"/>
            <a:ext cx="1889125" cy="1096963"/>
          </a:xfrm>
          <a:prstGeom prst="wedgeRoundRectCallout">
            <a:avLst>
              <a:gd name="adj1" fmla="val -108421"/>
              <a:gd name="adj2" fmla="val 83708"/>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古典区域：财政政策无效，货币政策有效</a:t>
            </a:r>
            <a:endParaRPr kumimoji="1" lang="en-US" altLang="zh-CN" sz="2000">
              <a:solidFill>
                <a:schemeClr val="tx1"/>
              </a:solidFill>
              <a:latin typeface="楷体" panose="02010609060101010101" pitchFamily="49" charset="-122"/>
              <a:ea typeface="楷体" panose="02010609060101010101" pitchFamily="49" charset="-122"/>
            </a:endParaRPr>
          </a:p>
        </p:txBody>
      </p:sp>
      <p:sp>
        <p:nvSpPr>
          <p:cNvPr id="51" name="AutoShape 65"/>
          <p:cNvSpPr>
            <a:spLocks noChangeArrowheads="1"/>
          </p:cNvSpPr>
          <p:nvPr/>
        </p:nvSpPr>
        <p:spPr bwMode="auto">
          <a:xfrm>
            <a:off x="7131050" y="3536950"/>
            <a:ext cx="1889125" cy="1096963"/>
          </a:xfrm>
          <a:prstGeom prst="wedgeRoundRectCallout">
            <a:avLst>
              <a:gd name="adj1" fmla="val -138069"/>
              <a:gd name="adj2" fmla="val 42620"/>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中间区域：财政政策和货币政策都有效</a:t>
            </a:r>
            <a:endParaRPr kumimoji="1" lang="en-US" altLang="zh-CN" sz="2000">
              <a:solidFill>
                <a:schemeClr val="tx1"/>
              </a:solidFill>
              <a:latin typeface="楷体" panose="02010609060101010101" pitchFamily="49" charset="-122"/>
              <a:ea typeface="楷体" panose="02010609060101010101" pitchFamily="49" charset="-122"/>
            </a:endParaRPr>
          </a:p>
        </p:txBody>
      </p:sp>
      <p:sp>
        <p:nvSpPr>
          <p:cNvPr id="52" name="Rectangle 3"/>
          <p:cNvSpPr>
            <a:spLocks noChangeArrowheads="1"/>
          </p:cNvSpPr>
          <p:nvPr/>
        </p:nvSpPr>
        <p:spPr bwMode="auto">
          <a:xfrm>
            <a:off x="407107" y="232489"/>
            <a:ext cx="5834062"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.4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财政政策与货币政策的运用 </a:t>
            </a:r>
          </a:p>
        </p:txBody>
      </p:sp>
      <p:sp>
        <p:nvSpPr>
          <p:cNvPr id="53" name="Rectangle 22"/>
          <p:cNvSpPr>
            <a:spLocks noChangeArrowheads="1"/>
          </p:cNvSpPr>
          <p:nvPr/>
        </p:nvSpPr>
        <p:spPr bwMode="auto">
          <a:xfrm>
            <a:off x="544654" y="1050118"/>
            <a:ext cx="4484687"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调控政策的选用</a:t>
            </a:r>
          </a:p>
        </p:txBody>
      </p:sp>
    </p:spTree>
    <p:extLst>
      <p:ext uri="{BB962C8B-B14F-4D97-AF65-F5344CB8AC3E}">
        <p14:creationId xmlns:p14="http://schemas.microsoft.com/office/powerpoint/2010/main" val="66900753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blinds(horizontal)">
                                      <p:cBhvr>
                                        <p:cTn id="7" dur="500"/>
                                        <p:tgtEl>
                                          <p:spTgt spid="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50" grpId="0" animBg="1" autoUpdateAnimBg="0"/>
      <p:bldP spid="51" grpId="0" animBg="1" autoUpdateAnimBg="0"/>
      <p:bldP spid="52" grpId="0" build="p" bldLvl="3"/>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A9A50CD-5306-4AD7-83C0-52D868F290CB}" type="slidenum">
              <a:rPr lang="en-GB" altLang="zh-CN" sz="1200" b="0">
                <a:solidFill>
                  <a:schemeClr val="bg1"/>
                </a:solidFill>
              </a:rPr>
              <a:pPr/>
              <a:t>44</a:t>
            </a:fld>
            <a:endParaRPr lang="en-GB" altLang="zh-CN" sz="1200" b="0">
              <a:solidFill>
                <a:schemeClr val="bg1"/>
              </a:solidFill>
            </a:endParaRPr>
          </a:p>
        </p:txBody>
      </p:sp>
      <p:grpSp>
        <p:nvGrpSpPr>
          <p:cNvPr id="49155" name="Group 68"/>
          <p:cNvGrpSpPr>
            <a:grpSpLocks/>
          </p:cNvGrpSpPr>
          <p:nvPr/>
        </p:nvGrpSpPr>
        <p:grpSpPr bwMode="auto">
          <a:xfrm>
            <a:off x="1116013" y="1125538"/>
            <a:ext cx="4794250" cy="4176712"/>
            <a:chOff x="1415" y="1198"/>
            <a:chExt cx="3020" cy="2811"/>
          </a:xfrm>
        </p:grpSpPr>
        <p:sp>
          <p:nvSpPr>
            <p:cNvPr id="16" name="Text Box 45"/>
            <p:cNvSpPr txBox="1">
              <a:spLocks noChangeArrowheads="1"/>
            </p:cNvSpPr>
            <p:nvPr/>
          </p:nvSpPr>
          <p:spPr bwMode="auto">
            <a:xfrm>
              <a:off x="1668" y="294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29"/>
            <p:cNvSpPr txBox="1">
              <a:spLocks noChangeArrowheads="1"/>
            </p:cNvSpPr>
            <p:nvPr/>
          </p:nvSpPr>
          <p:spPr bwMode="auto">
            <a:xfrm>
              <a:off x="3245" y="1228"/>
              <a:ext cx="316"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8" name="Text Box 30"/>
            <p:cNvSpPr txBox="1">
              <a:spLocks noChangeArrowheads="1"/>
            </p:cNvSpPr>
            <p:nvPr/>
          </p:nvSpPr>
          <p:spPr bwMode="auto">
            <a:xfrm>
              <a:off x="4254" y="3712"/>
              <a:ext cx="181" cy="17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19" name="Text Box 31"/>
            <p:cNvSpPr txBox="1">
              <a:spLocks noChangeArrowheads="1"/>
            </p:cNvSpPr>
            <p:nvPr/>
          </p:nvSpPr>
          <p:spPr bwMode="auto">
            <a:xfrm>
              <a:off x="1415" y="3634"/>
              <a:ext cx="181" cy="28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 name="Text Box 32"/>
            <p:cNvSpPr txBox="1">
              <a:spLocks noChangeArrowheads="1"/>
            </p:cNvSpPr>
            <p:nvPr/>
          </p:nvSpPr>
          <p:spPr bwMode="auto">
            <a:xfrm>
              <a:off x="1435" y="1198"/>
              <a:ext cx="184" cy="23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9162" name="Line 33"/>
            <p:cNvSpPr>
              <a:spLocks noChangeShapeType="1"/>
            </p:cNvSpPr>
            <p:nvPr/>
          </p:nvSpPr>
          <p:spPr bwMode="auto">
            <a:xfrm>
              <a:off x="1582" y="3789"/>
              <a:ext cx="26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3" name="Line 34"/>
            <p:cNvSpPr>
              <a:spLocks noChangeShapeType="1"/>
            </p:cNvSpPr>
            <p:nvPr/>
          </p:nvSpPr>
          <p:spPr bwMode="auto">
            <a:xfrm flipV="1">
              <a:off x="1585" y="1243"/>
              <a:ext cx="0" cy="254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4" name="Line 35"/>
            <p:cNvSpPr>
              <a:spLocks noChangeShapeType="1"/>
            </p:cNvSpPr>
            <p:nvPr/>
          </p:nvSpPr>
          <p:spPr bwMode="auto">
            <a:xfrm>
              <a:off x="1582" y="3324"/>
              <a:ext cx="855"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5" name="Arc 36"/>
            <p:cNvSpPr>
              <a:spLocks/>
            </p:cNvSpPr>
            <p:nvPr/>
          </p:nvSpPr>
          <p:spPr bwMode="auto">
            <a:xfrm flipV="1">
              <a:off x="2421" y="1931"/>
              <a:ext cx="970" cy="1393"/>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6" name="Line 37"/>
            <p:cNvSpPr>
              <a:spLocks noChangeShapeType="1"/>
            </p:cNvSpPr>
            <p:nvPr/>
          </p:nvSpPr>
          <p:spPr bwMode="auto">
            <a:xfrm flipV="1">
              <a:off x="3388" y="1410"/>
              <a:ext cx="0" cy="86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7" name="Line 38"/>
            <p:cNvSpPr>
              <a:spLocks noChangeShapeType="1"/>
            </p:cNvSpPr>
            <p:nvPr/>
          </p:nvSpPr>
          <p:spPr bwMode="auto">
            <a:xfrm>
              <a:off x="1758" y="3143"/>
              <a:ext cx="477" cy="3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39"/>
            <p:cNvSpPr>
              <a:spLocks noChangeShapeType="1"/>
            </p:cNvSpPr>
            <p:nvPr/>
          </p:nvSpPr>
          <p:spPr bwMode="auto">
            <a:xfrm>
              <a:off x="2178" y="3063"/>
              <a:ext cx="590" cy="4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40"/>
            <p:cNvSpPr>
              <a:spLocks noChangeShapeType="1"/>
            </p:cNvSpPr>
            <p:nvPr/>
          </p:nvSpPr>
          <p:spPr bwMode="auto">
            <a:xfrm>
              <a:off x="3180" y="2060"/>
              <a:ext cx="724" cy="56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41"/>
            <p:cNvSpPr txBox="1">
              <a:spLocks noChangeArrowheads="1"/>
            </p:cNvSpPr>
            <p:nvPr/>
          </p:nvSpPr>
          <p:spPr bwMode="auto">
            <a:xfrm>
              <a:off x="2416" y="249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0" name="Text Box 42"/>
            <p:cNvSpPr txBox="1">
              <a:spLocks noChangeArrowheads="1"/>
            </p:cNvSpPr>
            <p:nvPr/>
          </p:nvSpPr>
          <p:spPr bwMode="auto">
            <a:xfrm>
              <a:off x="2923" y="139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5</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43"/>
            <p:cNvSpPr txBox="1">
              <a:spLocks noChangeArrowheads="1"/>
            </p:cNvSpPr>
            <p:nvPr/>
          </p:nvSpPr>
          <p:spPr bwMode="auto">
            <a:xfrm>
              <a:off x="2927" y="1875"/>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4</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2" name="Text Box 44"/>
            <p:cNvSpPr txBox="1">
              <a:spLocks noChangeArrowheads="1"/>
            </p:cNvSpPr>
            <p:nvPr/>
          </p:nvSpPr>
          <p:spPr bwMode="auto">
            <a:xfrm>
              <a:off x="2076" y="277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74" name="Line 46"/>
            <p:cNvSpPr>
              <a:spLocks noChangeShapeType="1"/>
            </p:cNvSpPr>
            <p:nvPr/>
          </p:nvSpPr>
          <p:spPr bwMode="auto">
            <a:xfrm>
              <a:off x="1951" y="3317"/>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47"/>
            <p:cNvSpPr>
              <a:spLocks noChangeShapeType="1"/>
            </p:cNvSpPr>
            <p:nvPr/>
          </p:nvSpPr>
          <p:spPr bwMode="auto">
            <a:xfrm>
              <a:off x="2519" y="3329"/>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48"/>
            <p:cNvSpPr>
              <a:spLocks noChangeShapeType="1"/>
            </p:cNvSpPr>
            <p:nvPr/>
          </p:nvSpPr>
          <p:spPr bwMode="auto">
            <a:xfrm>
              <a:off x="3064" y="3005"/>
              <a:ext cx="0" cy="76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Arc 49"/>
            <p:cNvSpPr>
              <a:spLocks/>
            </p:cNvSpPr>
            <p:nvPr/>
          </p:nvSpPr>
          <p:spPr bwMode="auto">
            <a:xfrm flipV="1">
              <a:off x="2523" y="1934"/>
              <a:ext cx="1142" cy="1393"/>
            </a:xfrm>
            <a:custGeom>
              <a:avLst/>
              <a:gdLst>
                <a:gd name="T0" fmla="*/ 0 w 19975"/>
                <a:gd name="T1" fmla="*/ 0 h 21600"/>
                <a:gd name="T2" fmla="*/ 0 w 19975"/>
                <a:gd name="T3" fmla="*/ 0 h 21600"/>
                <a:gd name="T4" fmla="*/ 0 w 19975"/>
                <a:gd name="T5" fmla="*/ 0 h 21600"/>
                <a:gd name="T6" fmla="*/ 0 60000 65536"/>
                <a:gd name="T7" fmla="*/ 0 60000 65536"/>
                <a:gd name="T8" fmla="*/ 0 60000 65536"/>
                <a:gd name="T9" fmla="*/ 0 w 19975"/>
                <a:gd name="T10" fmla="*/ 0 h 21600"/>
                <a:gd name="T11" fmla="*/ 19975 w 19975"/>
                <a:gd name="T12" fmla="*/ 21600 h 21600"/>
              </a:gdLst>
              <a:ahLst/>
              <a:cxnLst>
                <a:cxn ang="T6">
                  <a:pos x="T0" y="T1"/>
                </a:cxn>
                <a:cxn ang="T7">
                  <a:pos x="T2" y="T3"/>
                </a:cxn>
                <a:cxn ang="T8">
                  <a:pos x="T4" y="T5"/>
                </a:cxn>
              </a:cxnLst>
              <a:rect l="T9" t="T10" r="T11" b="T12"/>
              <a:pathLst>
                <a:path w="19975" h="21600" fill="none" extrusionOk="0">
                  <a:moveTo>
                    <a:pt x="-1" y="0"/>
                  </a:moveTo>
                  <a:cubicBezTo>
                    <a:pt x="8754" y="0"/>
                    <a:pt x="16643" y="5284"/>
                    <a:pt x="19975" y="13380"/>
                  </a:cubicBezTo>
                </a:path>
                <a:path w="19975" h="21600" stroke="0" extrusionOk="0">
                  <a:moveTo>
                    <a:pt x="-1" y="0"/>
                  </a:moveTo>
                  <a:cubicBezTo>
                    <a:pt x="8754" y="0"/>
                    <a:pt x="16643" y="5284"/>
                    <a:pt x="19975" y="13380"/>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8" name="Line 50"/>
            <p:cNvSpPr>
              <a:spLocks noChangeShapeType="1"/>
            </p:cNvSpPr>
            <p:nvPr/>
          </p:nvSpPr>
          <p:spPr bwMode="auto">
            <a:xfrm flipV="1">
              <a:off x="3670" y="1370"/>
              <a:ext cx="0" cy="105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Text Box 51"/>
            <p:cNvSpPr txBox="1">
              <a:spLocks noChangeArrowheads="1"/>
            </p:cNvSpPr>
            <p:nvPr/>
          </p:nvSpPr>
          <p:spPr bwMode="auto">
            <a:xfrm>
              <a:off x="3608" y="1222"/>
              <a:ext cx="316"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180" name="Line 52"/>
            <p:cNvSpPr>
              <a:spLocks noChangeShapeType="1"/>
            </p:cNvSpPr>
            <p:nvPr/>
          </p:nvSpPr>
          <p:spPr bwMode="auto">
            <a:xfrm>
              <a:off x="3200" y="1494"/>
              <a:ext cx="873" cy="6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53"/>
            <p:cNvSpPr>
              <a:spLocks noChangeShapeType="1"/>
            </p:cNvSpPr>
            <p:nvPr/>
          </p:nvSpPr>
          <p:spPr bwMode="auto">
            <a:xfrm>
              <a:off x="2632" y="2675"/>
              <a:ext cx="1113" cy="78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54"/>
            <p:cNvSpPr>
              <a:spLocks noChangeShapeType="1"/>
            </p:cNvSpPr>
            <p:nvPr/>
          </p:nvSpPr>
          <p:spPr bwMode="auto">
            <a:xfrm>
              <a:off x="3234" y="3105"/>
              <a:ext cx="0" cy="666"/>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55"/>
            <p:cNvSpPr>
              <a:spLocks noChangeShapeType="1"/>
            </p:cNvSpPr>
            <p:nvPr/>
          </p:nvSpPr>
          <p:spPr bwMode="auto">
            <a:xfrm>
              <a:off x="3393" y="2230"/>
              <a:ext cx="0" cy="156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56"/>
            <p:cNvSpPr>
              <a:spLocks noChangeShapeType="1"/>
            </p:cNvSpPr>
            <p:nvPr/>
          </p:nvSpPr>
          <p:spPr bwMode="auto">
            <a:xfrm>
              <a:off x="3665" y="2416"/>
              <a:ext cx="0" cy="137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57"/>
            <p:cNvSpPr txBox="1">
              <a:spLocks noChangeArrowheads="1"/>
            </p:cNvSpPr>
            <p:nvPr/>
          </p:nvSpPr>
          <p:spPr bwMode="auto">
            <a:xfrm>
              <a:off x="1872"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5" name="Text Box 58"/>
            <p:cNvSpPr txBox="1">
              <a:spLocks noChangeArrowheads="1"/>
            </p:cNvSpPr>
            <p:nvPr/>
          </p:nvSpPr>
          <p:spPr bwMode="auto">
            <a:xfrm>
              <a:off x="2469"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46" name="Text Box 59"/>
            <p:cNvSpPr txBox="1">
              <a:spLocks noChangeArrowheads="1"/>
            </p:cNvSpPr>
            <p:nvPr/>
          </p:nvSpPr>
          <p:spPr bwMode="auto">
            <a:xfrm>
              <a:off x="2964"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p>
          </p:txBody>
        </p:sp>
        <p:sp>
          <p:nvSpPr>
            <p:cNvPr id="47" name="Text Box 60"/>
            <p:cNvSpPr txBox="1">
              <a:spLocks noChangeArrowheads="1"/>
            </p:cNvSpPr>
            <p:nvPr/>
          </p:nvSpPr>
          <p:spPr bwMode="auto">
            <a:xfrm>
              <a:off x="3176"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4</a:t>
              </a:r>
            </a:p>
          </p:txBody>
        </p:sp>
        <p:sp>
          <p:nvSpPr>
            <p:cNvPr id="48" name="Text Box 61"/>
            <p:cNvSpPr txBox="1">
              <a:spLocks noChangeArrowheads="1"/>
            </p:cNvSpPr>
            <p:nvPr/>
          </p:nvSpPr>
          <p:spPr bwMode="auto">
            <a:xfrm>
              <a:off x="3358"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5</a:t>
              </a:r>
            </a:p>
          </p:txBody>
        </p:sp>
        <p:sp>
          <p:nvSpPr>
            <p:cNvPr id="49" name="Text Box 62"/>
            <p:cNvSpPr txBox="1">
              <a:spLocks noChangeArrowheads="1"/>
            </p:cNvSpPr>
            <p:nvPr/>
          </p:nvSpPr>
          <p:spPr bwMode="auto">
            <a:xfrm>
              <a:off x="3621" y="384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6</a:t>
              </a:r>
            </a:p>
          </p:txBody>
        </p:sp>
      </p:grpSp>
      <p:sp>
        <p:nvSpPr>
          <p:cNvPr id="43" name="AutoShape 92"/>
          <p:cNvSpPr>
            <a:spLocks noChangeArrowheads="1"/>
          </p:cNvSpPr>
          <p:nvPr/>
        </p:nvSpPr>
        <p:spPr bwMode="auto">
          <a:xfrm>
            <a:off x="6156325" y="1557338"/>
            <a:ext cx="2519363" cy="3455987"/>
          </a:xfrm>
          <a:prstGeom prst="roundRect">
            <a:avLst>
              <a:gd name="adj" fmla="val 16667"/>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zh-CN" sz="1800">
                <a:solidFill>
                  <a:srgbClr val="800000"/>
                </a:solidFill>
                <a:latin typeface="楷体" panose="02010609060101010101" pitchFamily="49" charset="-122"/>
                <a:ea typeface="楷体" panose="02010609060101010101" pitchFamily="49" charset="-122"/>
              </a:rPr>
              <a:t>政府在调控经济时必须注意政策选择</a:t>
            </a:r>
            <a:r>
              <a:rPr kumimoji="1" lang="zh-CN" altLang="en-US" sz="1800">
                <a:solidFill>
                  <a:srgbClr val="800000"/>
                </a:solidFill>
                <a:latin typeface="楷体" panose="02010609060101010101" pitchFamily="49" charset="-122"/>
                <a:ea typeface="楷体" panose="02010609060101010101" pitchFamily="49" charset="-122"/>
              </a:rPr>
              <a:t>！</a:t>
            </a:r>
            <a:endParaRPr kumimoji="1" lang="en-US" altLang="zh-CN" sz="1800">
              <a:solidFill>
                <a:srgbClr val="800000"/>
              </a:solidFill>
              <a:latin typeface="楷体" panose="02010609060101010101" pitchFamily="49" charset="-122"/>
              <a:ea typeface="楷体" panose="02010609060101010101" pitchFamily="49" charset="-122"/>
            </a:endParaRPr>
          </a:p>
          <a:p>
            <a:pPr eaLnBrk="1" hangingPunct="1">
              <a:spcBef>
                <a:spcPts val="1200"/>
              </a:spcBef>
            </a:pPr>
            <a:r>
              <a:rPr kumimoji="1" lang="zh-CN" altLang="zh-CN" sz="1800">
                <a:latin typeface="楷体" panose="02010609060101010101" pitchFamily="49" charset="-122"/>
                <a:ea typeface="楷体" panose="02010609060101010101" pitchFamily="49" charset="-122"/>
              </a:rPr>
              <a:t>摆脱衰退和萧条的有效方法是扩张性财政政策</a:t>
            </a:r>
            <a:r>
              <a:rPr kumimoji="1" lang="zh-CN" altLang="en-US" sz="1800">
                <a:latin typeface="楷体" panose="02010609060101010101" pitchFamily="49" charset="-122"/>
                <a:ea typeface="楷体" panose="02010609060101010101" pitchFamily="49" charset="-122"/>
              </a:rPr>
              <a:t>；</a:t>
            </a:r>
            <a:r>
              <a:rPr kumimoji="1" lang="zh-CN" altLang="zh-CN" sz="1800">
                <a:latin typeface="楷体" panose="02010609060101010101" pitchFamily="49" charset="-122"/>
                <a:ea typeface="楷体" panose="02010609060101010101" pitchFamily="49" charset="-122"/>
              </a:rPr>
              <a:t>治理通货膨胀</a:t>
            </a:r>
            <a:r>
              <a:rPr kumimoji="1" lang="zh-CN" altLang="en-US" sz="1800">
                <a:latin typeface="楷体" panose="02010609060101010101" pitchFamily="49" charset="-122"/>
                <a:ea typeface="楷体" panose="02010609060101010101" pitchFamily="49" charset="-122"/>
              </a:rPr>
              <a:t>的</a:t>
            </a:r>
            <a:r>
              <a:rPr kumimoji="1" lang="zh-CN" altLang="zh-CN" sz="1800">
                <a:latin typeface="楷体" panose="02010609060101010101" pitchFamily="49" charset="-122"/>
                <a:ea typeface="楷体" panose="02010609060101010101" pitchFamily="49" charset="-122"/>
              </a:rPr>
              <a:t>有效方法是紧缩性货币政策</a:t>
            </a:r>
            <a:r>
              <a:rPr kumimoji="1" lang="zh-CN" altLang="en-US" sz="1800">
                <a:latin typeface="楷体" panose="02010609060101010101" pitchFamily="49" charset="-122"/>
                <a:ea typeface="楷体" panose="02010609060101010101" pitchFamily="49" charset="-122"/>
              </a:rPr>
              <a:t>。</a:t>
            </a:r>
            <a:r>
              <a:rPr kumimoji="1" lang="zh-CN" altLang="zh-CN" sz="1800">
                <a:latin typeface="楷体" panose="02010609060101010101" pitchFamily="49" charset="-122"/>
                <a:ea typeface="楷体" panose="02010609060101010101" pitchFamily="49" charset="-122"/>
              </a:rPr>
              <a:t>如果不是上述两种极端状况，则需根据具体情况考虑财政政策和货币政策的组合与搭配</a:t>
            </a:r>
            <a:r>
              <a:rPr kumimoji="1" lang="zh-CN" altLang="en-US" sz="180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85440524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9295AEB-3D14-4464-926E-77A4554C5EB0}" type="slidenum">
              <a:rPr lang="en-GB" altLang="zh-CN" sz="1200" b="0">
                <a:solidFill>
                  <a:schemeClr val="bg1"/>
                </a:solidFill>
              </a:rPr>
              <a:pPr/>
              <a:t>45</a:t>
            </a:fld>
            <a:endParaRPr lang="en-GB" altLang="zh-CN" sz="1200" b="0">
              <a:solidFill>
                <a:schemeClr val="bg1"/>
              </a:solidFill>
            </a:endParaRPr>
          </a:p>
        </p:txBody>
      </p:sp>
      <p:sp>
        <p:nvSpPr>
          <p:cNvPr id="14" name="Rectangle 4"/>
          <p:cNvSpPr>
            <a:spLocks noChangeArrowheads="1"/>
          </p:cNvSpPr>
          <p:nvPr/>
        </p:nvSpPr>
        <p:spPr bwMode="auto">
          <a:xfrm>
            <a:off x="755650" y="692150"/>
            <a:ext cx="4538663"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调控政策的组合</a:t>
            </a:r>
          </a:p>
        </p:txBody>
      </p:sp>
      <p:grpSp>
        <p:nvGrpSpPr>
          <p:cNvPr id="50180" name="Group 36"/>
          <p:cNvGrpSpPr>
            <a:grpSpLocks/>
          </p:cNvGrpSpPr>
          <p:nvPr/>
        </p:nvGrpSpPr>
        <p:grpSpPr bwMode="auto">
          <a:xfrm>
            <a:off x="1474788" y="1484313"/>
            <a:ext cx="5473700" cy="4552950"/>
            <a:chOff x="1580" y="1074"/>
            <a:chExt cx="3448" cy="2868"/>
          </a:xfrm>
        </p:grpSpPr>
        <p:sp>
          <p:nvSpPr>
            <p:cNvPr id="16" name="Text Box 7"/>
            <p:cNvSpPr txBox="1">
              <a:spLocks noChangeArrowheads="1"/>
            </p:cNvSpPr>
            <p:nvPr/>
          </p:nvSpPr>
          <p:spPr bwMode="auto">
            <a:xfrm>
              <a:off x="3695" y="2322"/>
              <a:ext cx="213" cy="227"/>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8"/>
            <p:cNvSpPr txBox="1">
              <a:spLocks noChangeArrowheads="1"/>
            </p:cNvSpPr>
            <p:nvPr/>
          </p:nvSpPr>
          <p:spPr bwMode="auto">
            <a:xfrm>
              <a:off x="1580" y="3527"/>
              <a:ext cx="273" cy="34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0183" name="Line 9"/>
            <p:cNvSpPr>
              <a:spLocks noChangeShapeType="1"/>
            </p:cNvSpPr>
            <p:nvPr/>
          </p:nvSpPr>
          <p:spPr bwMode="auto">
            <a:xfrm flipV="1">
              <a:off x="1736" y="1191"/>
              <a:ext cx="0" cy="2466"/>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184" name="Line 10"/>
            <p:cNvSpPr>
              <a:spLocks noChangeShapeType="1"/>
            </p:cNvSpPr>
            <p:nvPr/>
          </p:nvSpPr>
          <p:spPr bwMode="auto">
            <a:xfrm>
              <a:off x="1736" y="3645"/>
              <a:ext cx="3133"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 name="Text Box 11"/>
            <p:cNvSpPr txBox="1">
              <a:spLocks noChangeArrowheads="1"/>
            </p:cNvSpPr>
            <p:nvPr/>
          </p:nvSpPr>
          <p:spPr bwMode="auto">
            <a:xfrm>
              <a:off x="4892" y="3572"/>
              <a:ext cx="136" cy="22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1" name="Text Box 12"/>
            <p:cNvSpPr txBox="1">
              <a:spLocks noChangeArrowheads="1"/>
            </p:cNvSpPr>
            <p:nvPr/>
          </p:nvSpPr>
          <p:spPr bwMode="auto">
            <a:xfrm>
              <a:off x="2890" y="3645"/>
              <a:ext cx="218" cy="277"/>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187" name="Line 13"/>
            <p:cNvSpPr>
              <a:spLocks noChangeShapeType="1"/>
            </p:cNvSpPr>
            <p:nvPr/>
          </p:nvSpPr>
          <p:spPr bwMode="auto">
            <a:xfrm rot="-480686">
              <a:off x="2241" y="1503"/>
              <a:ext cx="1572" cy="195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14"/>
            <p:cNvSpPr txBox="1">
              <a:spLocks noChangeArrowheads="1"/>
            </p:cNvSpPr>
            <p:nvPr/>
          </p:nvSpPr>
          <p:spPr bwMode="auto">
            <a:xfrm>
              <a:off x="1589" y="2290"/>
              <a:ext cx="218" cy="278"/>
            </a:xfrm>
            <a:prstGeom prst="rect">
              <a:avLst/>
            </a:prstGeom>
            <a:no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24" name="Text Box 15"/>
            <p:cNvSpPr txBox="1">
              <a:spLocks noChangeArrowheads="1"/>
            </p:cNvSpPr>
            <p:nvPr/>
          </p:nvSpPr>
          <p:spPr bwMode="auto">
            <a:xfrm>
              <a:off x="3537" y="3665"/>
              <a:ext cx="218" cy="277"/>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f</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190" name="Line 16"/>
            <p:cNvSpPr>
              <a:spLocks noChangeShapeType="1"/>
            </p:cNvSpPr>
            <p:nvPr/>
          </p:nvSpPr>
          <p:spPr bwMode="auto">
            <a:xfrm rot="332208" flipV="1">
              <a:off x="2201" y="1497"/>
              <a:ext cx="1701" cy="16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17"/>
            <p:cNvSpPr txBox="1">
              <a:spLocks noChangeArrowheads="1"/>
            </p:cNvSpPr>
            <p:nvPr/>
          </p:nvSpPr>
          <p:spPr bwMode="auto">
            <a:xfrm>
              <a:off x="3989" y="1486"/>
              <a:ext cx="437" cy="340"/>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18"/>
            <p:cNvSpPr txBox="1">
              <a:spLocks noChangeArrowheads="1"/>
            </p:cNvSpPr>
            <p:nvPr/>
          </p:nvSpPr>
          <p:spPr bwMode="auto">
            <a:xfrm>
              <a:off x="4247" y="2969"/>
              <a:ext cx="236" cy="227"/>
            </a:xfrm>
            <a:prstGeom prst="rect">
              <a:avLst/>
            </a:prstGeom>
            <a:noFill/>
            <a:ln w="9525">
              <a:noFill/>
              <a:miter lim="800000"/>
              <a:headEnd/>
              <a:tailEnd/>
            </a:ln>
          </p:spPr>
          <p:txBody>
            <a:bodyPr lIns="18000" tIns="0" rIns="18000" bIns="10800"/>
            <a:lstStyle/>
            <a:p>
              <a:pPr algn="just">
                <a:defRPr/>
              </a:pPr>
              <a:r>
                <a:rPr lang="en-US" altLang="zh-CN" sz="1800" dirty="0">
                  <a:solidFill>
                    <a:srgbClr val="00B050"/>
                  </a:solidFill>
                  <a:effectLst>
                    <a:outerShdw blurRad="38100" dist="38100" dir="2700000" algn="tl">
                      <a:srgbClr val="C0C0C0"/>
                    </a:outerShdw>
                  </a:effectLst>
                  <a:latin typeface="Times New Roman" pitchFamily="18" charset="0"/>
                </a:rPr>
                <a:t>IS</a:t>
              </a:r>
              <a:r>
                <a:rPr lang="en-US" altLang="zh-CN" sz="1800" baseline="-25000" dirty="0">
                  <a:solidFill>
                    <a:srgbClr val="00B050"/>
                  </a:solidFill>
                  <a:effectLst>
                    <a:outerShdw blurRad="38100" dist="38100" dir="2700000" algn="tl">
                      <a:srgbClr val="C0C0C0"/>
                    </a:outerShdw>
                  </a:effectLst>
                  <a:latin typeface="Times New Roman" pitchFamily="18" charset="0"/>
                </a:rPr>
                <a:t>1</a:t>
              </a:r>
              <a:endParaRPr lang="en-US" altLang="zh-CN" sz="1800" dirty="0">
                <a:solidFill>
                  <a:srgbClr val="00B050"/>
                </a:solidFill>
                <a:effectLst>
                  <a:outerShdw blurRad="38100" dist="38100" dir="2700000" algn="tl">
                    <a:srgbClr val="C0C0C0"/>
                  </a:outerShdw>
                </a:effectLst>
                <a:latin typeface="Times New Roman" pitchFamily="18" charset="0"/>
              </a:endParaRPr>
            </a:p>
          </p:txBody>
        </p:sp>
        <p:sp>
          <p:nvSpPr>
            <p:cNvPr id="50193" name="Line 19"/>
            <p:cNvSpPr>
              <a:spLocks noChangeShapeType="1"/>
            </p:cNvSpPr>
            <p:nvPr/>
          </p:nvSpPr>
          <p:spPr bwMode="auto">
            <a:xfrm>
              <a:off x="1730" y="2418"/>
              <a:ext cx="185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0"/>
            <p:cNvSpPr>
              <a:spLocks noChangeShapeType="1"/>
            </p:cNvSpPr>
            <p:nvPr/>
          </p:nvSpPr>
          <p:spPr bwMode="auto">
            <a:xfrm>
              <a:off x="2947" y="2454"/>
              <a:ext cx="0" cy="117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1"/>
            <p:cNvSpPr txBox="1">
              <a:spLocks noChangeArrowheads="1"/>
            </p:cNvSpPr>
            <p:nvPr/>
          </p:nvSpPr>
          <p:spPr bwMode="auto">
            <a:xfrm>
              <a:off x="3943" y="3227"/>
              <a:ext cx="327" cy="339"/>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22"/>
            <p:cNvSpPr txBox="1">
              <a:spLocks noChangeArrowheads="1"/>
            </p:cNvSpPr>
            <p:nvPr/>
          </p:nvSpPr>
          <p:spPr bwMode="auto">
            <a:xfrm>
              <a:off x="1599" y="1117"/>
              <a:ext cx="163" cy="27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0197" name="Line 23"/>
            <p:cNvSpPr>
              <a:spLocks noChangeShapeType="1"/>
            </p:cNvSpPr>
            <p:nvPr/>
          </p:nvSpPr>
          <p:spPr bwMode="auto">
            <a:xfrm rot="-480686">
              <a:off x="2598" y="1265"/>
              <a:ext cx="1496" cy="1845"/>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25"/>
            <p:cNvSpPr>
              <a:spLocks noChangeShapeType="1"/>
            </p:cNvSpPr>
            <p:nvPr/>
          </p:nvSpPr>
          <p:spPr bwMode="auto">
            <a:xfrm>
              <a:off x="3596" y="1897"/>
              <a:ext cx="0" cy="171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26"/>
            <p:cNvSpPr txBox="1">
              <a:spLocks noChangeArrowheads="1"/>
            </p:cNvSpPr>
            <p:nvPr/>
          </p:nvSpPr>
          <p:spPr bwMode="auto">
            <a:xfrm>
              <a:off x="4284" y="1783"/>
              <a:ext cx="324" cy="227"/>
            </a:xfrm>
            <a:prstGeom prst="rect">
              <a:avLst/>
            </a:prstGeom>
            <a:noFill/>
            <a:ln w="9525">
              <a:noFill/>
              <a:miter lim="800000"/>
              <a:headEnd/>
              <a:tailEnd/>
            </a:ln>
          </p:spPr>
          <p:txBody>
            <a:bodyPr lIns="18000" tIns="0" rIns="18000" bIns="10800"/>
            <a:lstStyle/>
            <a:p>
              <a:pPr algn="just">
                <a:defRPr/>
              </a:pPr>
              <a:r>
                <a:rPr lang="en-US" altLang="zh-CN" sz="1800" dirty="0">
                  <a:solidFill>
                    <a:srgbClr val="00B050"/>
                  </a:solidFill>
                  <a:effectLst>
                    <a:outerShdw blurRad="38100" dist="38100" dir="2700000" algn="tl">
                      <a:srgbClr val="C0C0C0"/>
                    </a:outerShdw>
                  </a:effectLst>
                  <a:latin typeface="Times New Roman" pitchFamily="18" charset="0"/>
                </a:rPr>
                <a:t>LM</a:t>
              </a:r>
              <a:r>
                <a:rPr lang="en-US" altLang="zh-CN" sz="1800" baseline="-25000" dirty="0">
                  <a:solidFill>
                    <a:srgbClr val="00B050"/>
                  </a:solidFill>
                  <a:effectLst>
                    <a:outerShdw blurRad="38100" dist="38100" dir="2700000" algn="tl">
                      <a:srgbClr val="C0C0C0"/>
                    </a:outerShdw>
                  </a:effectLst>
                  <a:latin typeface="Times New Roman" pitchFamily="18" charset="0"/>
                </a:rPr>
                <a:t>1</a:t>
              </a:r>
              <a:endParaRPr lang="en-US" altLang="zh-CN" sz="1800" dirty="0">
                <a:solidFill>
                  <a:srgbClr val="00B050"/>
                </a:solidFill>
                <a:effectLst>
                  <a:outerShdw blurRad="38100" dist="38100" dir="2700000" algn="tl">
                    <a:srgbClr val="C0C0C0"/>
                  </a:outerShdw>
                </a:effectLst>
                <a:latin typeface="Times New Roman" pitchFamily="18" charset="0"/>
              </a:endParaRPr>
            </a:p>
          </p:txBody>
        </p:sp>
        <p:sp>
          <p:nvSpPr>
            <p:cNvPr id="35" name="Text Box 27"/>
            <p:cNvSpPr txBox="1">
              <a:spLocks noChangeArrowheads="1"/>
            </p:cNvSpPr>
            <p:nvPr/>
          </p:nvSpPr>
          <p:spPr bwMode="auto">
            <a:xfrm>
              <a:off x="2910" y="2185"/>
              <a:ext cx="327" cy="339"/>
            </a:xfrm>
            <a:prstGeom prst="rect">
              <a:avLst/>
            </a:prstGeom>
            <a:noFill/>
            <a:ln w="9525">
              <a:noFill/>
              <a:miter lim="800000"/>
              <a:headEnd/>
              <a:tailEnd/>
            </a:ln>
          </p:spPr>
          <p:txBody>
            <a:bodyPr lIns="18000" tIns="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50201" name="Line 29"/>
            <p:cNvSpPr>
              <a:spLocks noChangeShapeType="1"/>
            </p:cNvSpPr>
            <p:nvPr/>
          </p:nvSpPr>
          <p:spPr bwMode="auto">
            <a:xfrm rot="332208" flipV="1">
              <a:off x="2467" y="1803"/>
              <a:ext cx="1701" cy="1669"/>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31"/>
            <p:cNvSpPr>
              <a:spLocks noChangeShapeType="1"/>
            </p:cNvSpPr>
            <p:nvPr/>
          </p:nvSpPr>
          <p:spPr bwMode="auto">
            <a:xfrm rot="-480686">
              <a:off x="2968" y="1074"/>
              <a:ext cx="1453" cy="1776"/>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3"/>
            <p:cNvSpPr txBox="1">
              <a:spLocks noChangeArrowheads="1"/>
            </p:cNvSpPr>
            <p:nvPr/>
          </p:nvSpPr>
          <p:spPr bwMode="auto">
            <a:xfrm>
              <a:off x="4535" y="2670"/>
              <a:ext cx="236" cy="227"/>
            </a:xfrm>
            <a:prstGeom prst="rect">
              <a:avLst/>
            </a:prstGeom>
            <a:noFill/>
            <a:ln w="9525">
              <a:noFill/>
              <a:miter lim="800000"/>
              <a:headEnd/>
              <a:tailEnd/>
            </a:ln>
          </p:spPr>
          <p:txBody>
            <a:bodyPr lIns="18000" tIns="0" rIns="18000" bIns="1080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IS</a:t>
              </a:r>
              <a:r>
                <a:rPr lang="en-US" altLang="zh-CN" sz="1800" baseline="-25000">
                  <a:solidFill>
                    <a:srgbClr val="FF6600"/>
                  </a:solidFill>
                  <a:effectLst>
                    <a:outerShdw blurRad="38100" dist="38100" dir="2700000" algn="tl">
                      <a:srgbClr val="C0C0C0"/>
                    </a:outerShdw>
                  </a:effectLst>
                  <a:latin typeface="Times New Roman" pitchFamily="18" charset="0"/>
                </a:rPr>
                <a:t>2</a:t>
              </a:r>
              <a:endParaRPr lang="en-US" altLang="zh-CN" sz="1800">
                <a:solidFill>
                  <a:srgbClr val="FF6600"/>
                </a:solidFill>
                <a:effectLst>
                  <a:outerShdw blurRad="38100" dist="38100" dir="2700000" algn="tl">
                    <a:srgbClr val="C0C0C0"/>
                  </a:outerShdw>
                </a:effectLst>
                <a:latin typeface="Times New Roman" pitchFamily="18" charset="0"/>
              </a:endParaRPr>
            </a:p>
          </p:txBody>
        </p:sp>
        <p:sp>
          <p:nvSpPr>
            <p:cNvPr id="50204" name="Line 34"/>
            <p:cNvSpPr>
              <a:spLocks noChangeShapeType="1"/>
            </p:cNvSpPr>
            <p:nvPr/>
          </p:nvSpPr>
          <p:spPr bwMode="auto">
            <a:xfrm rot="332208" flipV="1">
              <a:off x="2989" y="2119"/>
              <a:ext cx="1524" cy="15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35"/>
            <p:cNvSpPr txBox="1">
              <a:spLocks noChangeArrowheads="1"/>
            </p:cNvSpPr>
            <p:nvPr/>
          </p:nvSpPr>
          <p:spPr bwMode="auto">
            <a:xfrm>
              <a:off x="4663" y="2010"/>
              <a:ext cx="324" cy="227"/>
            </a:xfrm>
            <a:prstGeom prst="rect">
              <a:avLst/>
            </a:prstGeom>
            <a:noFill/>
            <a:ln w="9525">
              <a:noFill/>
              <a:miter lim="800000"/>
              <a:headEnd/>
              <a:tailEnd/>
            </a:ln>
          </p:spPr>
          <p:txBody>
            <a:bodyPr lIns="18000" tIns="0" rIns="18000" bIns="1080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LM</a:t>
              </a:r>
              <a:r>
                <a:rPr lang="en-US" altLang="zh-CN" sz="1800" baseline="-25000">
                  <a:solidFill>
                    <a:srgbClr val="FF6600"/>
                  </a:solidFill>
                  <a:effectLst>
                    <a:outerShdw blurRad="38100" dist="38100" dir="2700000" algn="tl">
                      <a:srgbClr val="C0C0C0"/>
                    </a:outerShdw>
                  </a:effectLst>
                  <a:latin typeface="Times New Roman" pitchFamily="18" charset="0"/>
                </a:rPr>
                <a:t>2</a:t>
              </a:r>
              <a:endParaRPr lang="en-US" altLang="zh-CN" sz="1800">
                <a:solidFill>
                  <a:srgbClr val="FF66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3685282941"/>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A9A9A44-6AE3-489B-8162-C6E28442A96B}" type="slidenum">
              <a:rPr lang="en-GB" altLang="zh-CN" sz="1200" b="0">
                <a:solidFill>
                  <a:schemeClr val="bg1"/>
                </a:solidFill>
              </a:rPr>
              <a:pPr/>
              <a:t>46</a:t>
            </a:fld>
            <a:endParaRPr lang="en-GB" altLang="zh-CN" sz="1200" b="0">
              <a:solidFill>
                <a:schemeClr val="bg1"/>
              </a:solidFill>
            </a:endParaRPr>
          </a:p>
        </p:txBody>
      </p:sp>
      <p:sp>
        <p:nvSpPr>
          <p:cNvPr id="16" name="Rectangle 63"/>
          <p:cNvSpPr>
            <a:spLocks noChangeArrowheads="1"/>
          </p:cNvSpPr>
          <p:nvPr/>
        </p:nvSpPr>
        <p:spPr bwMode="auto">
          <a:xfrm>
            <a:off x="2032000" y="836613"/>
            <a:ext cx="4987925" cy="406400"/>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财政政策和</a:t>
            </a:r>
            <a:r>
              <a:rPr kumimoji="1" lang="zh-CN" altLang="en-US" sz="2400" dirty="0">
                <a:solidFill>
                  <a:schemeClr val="tx1"/>
                </a:solidFill>
                <a:effectLst>
                  <a:outerShdw blurRad="38100" dist="38100" dir="2700000" algn="tl">
                    <a:srgbClr val="C0C0C0"/>
                  </a:outerShdw>
                </a:effectLst>
                <a:latin typeface="黑体" pitchFamily="2" charset="-122"/>
                <a:ea typeface="黑体" pitchFamily="2" charset="-122"/>
              </a:rPr>
              <a:t>货币政策组合使用的效应</a:t>
            </a:r>
          </a:p>
        </p:txBody>
      </p:sp>
      <p:sp>
        <p:nvSpPr>
          <p:cNvPr id="17" name="AutoShape 92"/>
          <p:cNvSpPr>
            <a:spLocks noChangeArrowheads="1"/>
          </p:cNvSpPr>
          <p:nvPr/>
        </p:nvSpPr>
        <p:spPr bwMode="auto">
          <a:xfrm>
            <a:off x="755650" y="4086225"/>
            <a:ext cx="7777163" cy="1331913"/>
          </a:xfrm>
          <a:prstGeom prst="roundRect">
            <a:avLst>
              <a:gd name="adj" fmla="val 12852"/>
            </a:avLst>
          </a:prstGeom>
          <a:solidFill>
            <a:srgbClr val="CCFF99"/>
          </a:solidFill>
          <a:ln w="9525">
            <a:solidFill>
              <a:schemeClr val="tx1"/>
            </a:solidFill>
            <a:round/>
            <a:headEnd/>
            <a:tailEnd/>
          </a:ln>
          <a:effectLst>
            <a:outerShdw dist="53882" dir="2700000" algn="ctr" rotWithShape="0">
              <a:srgbClr val="B2B2B2"/>
            </a:outerShdw>
          </a:effectLst>
        </p:spPr>
        <p:txBody>
          <a:bodyPr anchor="ctr"/>
          <a:lstStyle/>
          <a:p>
            <a:pPr algn="just" eaLnBrk="1" hangingPunct="1">
              <a:lnSpc>
                <a:spcPct val="95000"/>
              </a:lnSpc>
              <a:defRPr/>
            </a:pPr>
            <a:r>
              <a:rPr kumimoji="1" lang="zh-CN" altLang="en-US" sz="1800">
                <a:latin typeface="楷体_GB2312" pitchFamily="49" charset="-122"/>
                <a:ea typeface="楷体_GB2312" pitchFamily="49" charset="-122"/>
              </a:rPr>
              <a:t>  </a:t>
            </a:r>
            <a:r>
              <a:rPr kumimoji="1" lang="zh-CN" altLang="zh-CN" sz="1800">
                <a:latin typeface="Times New Roman" pitchFamily="18" charset="0"/>
                <a:ea typeface="楷体" pitchFamily="49" charset="-122"/>
              </a:rPr>
              <a:t>考虑如何结合使用两种政策时，不仅要看经济形势，还要考虑各行各业、各个阶层的利益协调。因为，扩张性财政政策和扩张性货币政策虽然都</a:t>
            </a:r>
            <a:r>
              <a:rPr kumimoji="1" lang="zh-CN" altLang="en-US" sz="1800">
                <a:latin typeface="Times New Roman" pitchFamily="18" charset="0"/>
                <a:ea typeface="楷体" pitchFamily="49" charset="-122"/>
              </a:rPr>
              <a:t>能</a:t>
            </a:r>
            <a:r>
              <a:rPr kumimoji="1" lang="zh-CN" altLang="zh-CN" sz="1800">
                <a:latin typeface="Times New Roman" pitchFamily="18" charset="0"/>
                <a:ea typeface="楷体" pitchFamily="49" charset="-122"/>
              </a:rPr>
              <a:t>增加总需求，但不同政策的后果会使</a:t>
            </a:r>
            <a:r>
              <a:rPr kumimoji="1" lang="en-US" altLang="zh-CN" sz="1800">
                <a:latin typeface="Times New Roman" pitchFamily="18" charset="0"/>
                <a:ea typeface="楷体" pitchFamily="49" charset="-122"/>
              </a:rPr>
              <a:t>GDP</a:t>
            </a:r>
            <a:r>
              <a:rPr kumimoji="1" lang="zh-CN" altLang="zh-CN" sz="1800">
                <a:latin typeface="Times New Roman" pitchFamily="18" charset="0"/>
                <a:ea typeface="楷体" pitchFamily="49" charset="-122"/>
              </a:rPr>
              <a:t>的组成比例发生变化，会对不同的人群产生不同的影响。</a:t>
            </a:r>
            <a:endParaRPr kumimoji="1" lang="zh-CN" altLang="en-US" sz="1800">
              <a:latin typeface="Times New Roman" pitchFamily="18" charset="0"/>
              <a:ea typeface="楷体" pitchFamily="49" charset="-122"/>
            </a:endParaRPr>
          </a:p>
        </p:txBody>
      </p:sp>
      <p:graphicFrame>
        <p:nvGraphicFramePr>
          <p:cNvPr id="7" name="表格 6"/>
          <p:cNvGraphicFramePr>
            <a:graphicFrameLocks noGrp="1"/>
          </p:cNvGraphicFramePr>
          <p:nvPr/>
        </p:nvGraphicFramePr>
        <p:xfrm>
          <a:off x="539750" y="1385888"/>
          <a:ext cx="8137525" cy="2376488"/>
        </p:xfrm>
        <a:graphic>
          <a:graphicData uri="http://schemas.openxmlformats.org/drawingml/2006/table">
            <a:tbl>
              <a:tblPr/>
              <a:tblGrid>
                <a:gridCol w="527050"/>
                <a:gridCol w="4219575"/>
                <a:gridCol w="1092200"/>
                <a:gridCol w="1092200"/>
                <a:gridCol w="1206500"/>
              </a:tblGrid>
              <a:tr h="509588">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4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政 策 组 合</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产 出</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利 率</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适用情景</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楷体_GB2312" panose="02010609030101010101" pitchFamily="49"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扩张性财政政策和紧缩性货币政策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上  升</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滞    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楷体_GB2312" panose="02010609030101010101" pitchFamily="49" charset="-122"/>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紧缩性财政政策和紧缩性货币政策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减  少</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严重通胀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楷体_GB2312" panose="02010609030101010101" pitchFamily="49" charset="-122"/>
                        </a:rPr>
                        <a:t>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紧缩性财政政策和扩张性货币政策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下  降</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轻度通胀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楷体_GB2312" panose="02010609030101010101" pitchFamily="49" charset="-122"/>
                        </a:rPr>
                        <a:t>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扩张性财政政策和扩张性货币政策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增  加</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严重萧条</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225558648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1C25155-DFF5-47DA-B5B6-2B4506D8D788}" type="slidenum">
              <a:rPr lang="en-GB" altLang="zh-CN" sz="1200" b="0">
                <a:solidFill>
                  <a:schemeClr val="bg1"/>
                </a:solidFill>
              </a:rPr>
              <a:pPr/>
              <a:t>47</a:t>
            </a:fld>
            <a:endParaRPr lang="en-GB" altLang="zh-CN" sz="1200" b="0">
              <a:solidFill>
                <a:schemeClr val="bg1"/>
              </a:solidFill>
            </a:endParaRPr>
          </a:p>
        </p:txBody>
      </p:sp>
      <p:sp>
        <p:nvSpPr>
          <p:cNvPr id="14" name="Rectangle 2"/>
          <p:cNvSpPr>
            <a:spLocks noChangeArrowheads="1"/>
          </p:cNvSpPr>
          <p:nvPr/>
        </p:nvSpPr>
        <p:spPr bwMode="auto">
          <a:xfrm>
            <a:off x="684213" y="692150"/>
            <a:ext cx="6308725"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政策调控的力度 </a:t>
            </a:r>
          </a:p>
        </p:txBody>
      </p:sp>
      <p:sp>
        <p:nvSpPr>
          <p:cNvPr id="15" name="Rectangle 14"/>
          <p:cNvSpPr>
            <a:spLocks noChangeArrowheads="1"/>
          </p:cNvSpPr>
          <p:nvPr/>
        </p:nvSpPr>
        <p:spPr bwMode="auto">
          <a:xfrm>
            <a:off x="874713" y="1557338"/>
            <a:ext cx="7596187" cy="4175125"/>
          </a:xfrm>
          <a:prstGeom prst="rect">
            <a:avLst/>
          </a:prstGeom>
          <a:noFill/>
          <a:ln w="9525">
            <a:noFill/>
            <a:miter lim="800000"/>
            <a:headEnd/>
            <a:tailEnd/>
          </a:ln>
          <a:effectLst/>
        </p:spPr>
        <p:txBody>
          <a:bodyPr/>
          <a:lstStyle/>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“微调”或“软着陆”：指调控力度较小而调控时间较长的调控方式</a:t>
            </a:r>
          </a:p>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“骤调”或“硬着陆”：指调控力度较大而调控时间较短的调控方式</a:t>
            </a:r>
            <a:r>
              <a:rPr kumimoji="1" lang="zh-CN" altLang="en-US" sz="2400" dirty="0">
                <a:latin typeface="宋体" pitchFamily="2" charset="-122"/>
              </a:rPr>
              <a:t> </a:t>
            </a:r>
            <a:endParaRPr kumimoji="1" lang="zh-CN" altLang="en-US" sz="2400" dirty="0">
              <a:effectLst>
                <a:outerShdw blurRad="38100" dist="38100" dir="2700000" algn="tl">
                  <a:srgbClr val="C0C0C0"/>
                </a:outerShdw>
              </a:effectLst>
              <a:latin typeface="宋体" pitchFamily="2" charset="-122"/>
            </a:endParaRPr>
          </a:p>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不同力度的调控政策，会有不同的调控效应</a:t>
            </a:r>
          </a:p>
          <a:p>
            <a:pPr marL="742950" lvl="1" indent="-285750" algn="just" eaLnBrk="1" hangingPunct="1">
              <a:lnSpc>
                <a:spcPct val="95000"/>
              </a:lnSpc>
              <a:spcBef>
                <a:spcPct val="35000"/>
              </a:spcBef>
              <a:buClr>
                <a:srgbClr val="FF66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软着陆：优点是带来的副作用较小</a:t>
            </a:r>
            <a:r>
              <a:rPr kumimoji="1" lang="en-US" altLang="zh-CN" sz="2400" dirty="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缺点是达到调控目标所需要的时间长</a:t>
            </a:r>
          </a:p>
          <a:p>
            <a:pPr marL="742950" lvl="1" indent="-285750" algn="just" eaLnBrk="1" hangingPunct="1">
              <a:lnSpc>
                <a:spcPct val="95000"/>
              </a:lnSpc>
              <a:spcBef>
                <a:spcPct val="35000"/>
              </a:spcBef>
              <a:buClr>
                <a:srgbClr val="FF66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硬着陆：优点是达到调控目标所需要的时间少，缺点是会带来较大的副作用</a:t>
            </a:r>
          </a:p>
          <a:p>
            <a:pPr marL="742950" lvl="1" indent="-285750" algn="just" eaLnBrk="1" hangingPunct="1">
              <a:lnSpc>
                <a:spcPct val="95000"/>
              </a:lnSpc>
              <a:spcBef>
                <a:spcPct val="35000"/>
              </a:spcBef>
              <a:buClr>
                <a:srgbClr val="FF6600"/>
              </a:buClr>
              <a:buFontTx/>
              <a:buChar char="–"/>
              <a:defRPr/>
            </a:pPr>
            <a:endParaRPr kumimoji="1" lang="zh-CN" altLang="en-US" sz="2400" dirty="0">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4064749391"/>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62A6084-C4C4-46F3-9112-3C8744CF9709}" type="slidenum">
              <a:rPr lang="en-GB" altLang="zh-CN" sz="1200" b="0">
                <a:solidFill>
                  <a:schemeClr val="bg1"/>
                </a:solidFill>
              </a:rPr>
              <a:pPr/>
              <a:t>48</a:t>
            </a:fld>
            <a:endParaRPr lang="en-GB" altLang="zh-CN" sz="1200" b="0">
              <a:solidFill>
                <a:schemeClr val="bg1"/>
              </a:solidFill>
            </a:endParaRPr>
          </a:p>
        </p:txBody>
      </p:sp>
      <p:sp>
        <p:nvSpPr>
          <p:cNvPr id="3" name="Rectangle 2"/>
          <p:cNvSpPr>
            <a:spLocks noChangeArrowheads="1"/>
          </p:cNvSpPr>
          <p:nvPr/>
        </p:nvSpPr>
        <p:spPr bwMode="auto">
          <a:xfrm>
            <a:off x="711200" y="692150"/>
            <a:ext cx="6308725"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政策出台的时机 </a:t>
            </a:r>
          </a:p>
        </p:txBody>
      </p:sp>
      <p:sp>
        <p:nvSpPr>
          <p:cNvPr id="4" name="Text Box 4"/>
          <p:cNvSpPr txBox="1">
            <a:spLocks noChangeArrowheads="1"/>
          </p:cNvSpPr>
          <p:nvPr/>
        </p:nvSpPr>
        <p:spPr bwMode="auto">
          <a:xfrm>
            <a:off x="1895475" y="2276475"/>
            <a:ext cx="6780213" cy="396875"/>
          </a:xfrm>
          <a:prstGeom prst="rect">
            <a:avLst/>
          </a:prstGeom>
          <a:solidFill>
            <a:srgbClr val="FFFFFF"/>
          </a:solidFill>
          <a:ln w="9525">
            <a:noFill/>
            <a:miter lim="800000"/>
            <a:headEnd/>
            <a:tailEnd/>
          </a:ln>
        </p:spPr>
        <p:txBody>
          <a:bodyPr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认识时滞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政府有关部门对宏观经济形势作出判断所需的时间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6" name="Text Box 5"/>
          <p:cNvSpPr txBox="1">
            <a:spLocks noChangeArrowheads="1"/>
          </p:cNvSpPr>
          <p:nvPr/>
        </p:nvSpPr>
        <p:spPr bwMode="auto">
          <a:xfrm>
            <a:off x="1865313" y="2759075"/>
            <a:ext cx="6667500" cy="719138"/>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决策时滞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政府有关部门制定调控政策所需的时间，包括政策选择和文件起草所需的时间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7" name="Text Box 6"/>
          <p:cNvSpPr txBox="1">
            <a:spLocks noChangeArrowheads="1"/>
          </p:cNvSpPr>
          <p:nvPr/>
        </p:nvSpPr>
        <p:spPr bwMode="auto">
          <a:xfrm>
            <a:off x="1865313" y="4100513"/>
            <a:ext cx="6738937" cy="612775"/>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传递时滞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调控政策由决策部门向执行部门传达、布置所需的时间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8" name="Text Box 7"/>
          <p:cNvSpPr txBox="1">
            <a:spLocks noChangeArrowheads="1"/>
          </p:cNvSpPr>
          <p:nvPr/>
        </p:nvSpPr>
        <p:spPr bwMode="auto">
          <a:xfrm>
            <a:off x="1116013" y="4487863"/>
            <a:ext cx="503237" cy="1041400"/>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外时滞</a:t>
            </a:r>
          </a:p>
        </p:txBody>
      </p:sp>
      <p:sp>
        <p:nvSpPr>
          <p:cNvPr id="9" name="Text Box 8"/>
          <p:cNvSpPr txBox="1">
            <a:spLocks noChangeArrowheads="1"/>
          </p:cNvSpPr>
          <p:nvPr/>
        </p:nvSpPr>
        <p:spPr bwMode="auto">
          <a:xfrm>
            <a:off x="1882775" y="5286375"/>
            <a:ext cx="6865938" cy="757238"/>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作用时滞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政策付诸实施以后到其对经济活动产生实质性影响所需的时间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0" name="Text Box 9"/>
          <p:cNvSpPr txBox="1">
            <a:spLocks noChangeArrowheads="1"/>
          </p:cNvSpPr>
          <p:nvPr/>
        </p:nvSpPr>
        <p:spPr bwMode="auto">
          <a:xfrm>
            <a:off x="1882775" y="4757738"/>
            <a:ext cx="6948488" cy="360362"/>
          </a:xfrm>
          <a:prstGeom prst="rect">
            <a:avLst/>
          </a:prstGeom>
          <a:solidFill>
            <a:srgbClr val="FFFFFF"/>
          </a:solidFill>
          <a:ln w="9525">
            <a:noFill/>
            <a:miter lim="800000"/>
            <a:headEnd/>
            <a:tailEnd/>
          </a:ln>
        </p:spPr>
        <p:txBody>
          <a:bodyPr lIns="54000" tIns="36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执行时滞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政府各经济职能部门贯彻、落实有关政策所需的时间</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1" name="Text Box 10"/>
          <p:cNvSpPr txBox="1">
            <a:spLocks noChangeArrowheads="1"/>
          </p:cNvSpPr>
          <p:nvPr/>
        </p:nvSpPr>
        <p:spPr bwMode="auto">
          <a:xfrm>
            <a:off x="1882775" y="3406775"/>
            <a:ext cx="6624638" cy="720725"/>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批准时滞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调控政策的有关文件按法定程序呈报、听证、辩论及通过所需的时间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2" name="Text Box 11"/>
          <p:cNvSpPr txBox="1">
            <a:spLocks noChangeArrowheads="1"/>
          </p:cNvSpPr>
          <p:nvPr/>
        </p:nvSpPr>
        <p:spPr bwMode="auto">
          <a:xfrm>
            <a:off x="468313" y="3335338"/>
            <a:ext cx="431800" cy="1330325"/>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政策时滞</a:t>
            </a:r>
          </a:p>
        </p:txBody>
      </p:sp>
      <p:sp>
        <p:nvSpPr>
          <p:cNvPr id="13" name="Text Box 12"/>
          <p:cNvSpPr txBox="1">
            <a:spLocks noChangeArrowheads="1"/>
          </p:cNvSpPr>
          <p:nvPr/>
        </p:nvSpPr>
        <p:spPr bwMode="auto">
          <a:xfrm>
            <a:off x="1116013" y="2687638"/>
            <a:ext cx="503237" cy="1069975"/>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内时滞</a:t>
            </a:r>
          </a:p>
        </p:txBody>
      </p:sp>
      <p:sp>
        <p:nvSpPr>
          <p:cNvPr id="64527" name="AutoShape 13"/>
          <p:cNvSpPr>
            <a:spLocks/>
          </p:cNvSpPr>
          <p:nvPr/>
        </p:nvSpPr>
        <p:spPr bwMode="auto">
          <a:xfrm>
            <a:off x="1619250" y="2470150"/>
            <a:ext cx="246063" cy="1258888"/>
          </a:xfrm>
          <a:prstGeom prst="leftBrace">
            <a:avLst>
              <a:gd name="adj1" fmla="val 42634"/>
              <a:gd name="adj2" fmla="val 50000"/>
            </a:avLst>
          </a:prstGeom>
          <a:noFill/>
          <a:ln w="28575">
            <a:solidFill>
              <a:srgbClr val="CC6600"/>
            </a:solidFill>
            <a:round/>
            <a:headEnd/>
            <a:tailEnd/>
          </a:ln>
        </p:spPr>
        <p:txBody>
          <a:bodyPr/>
          <a:lstStyle/>
          <a:p>
            <a:pPr>
              <a:defRPr/>
            </a:pPr>
            <a:endParaRPr lang="zh-CN" altLang="en-US">
              <a:ln w="18000">
                <a:solidFill>
                  <a:schemeClr val="tx1"/>
                </a:solidFill>
                <a:prstDash val="solid"/>
                <a:miter lim="800000"/>
              </a:ln>
              <a:noFill/>
              <a:effectLst>
                <a:outerShdw blurRad="25500" dist="23000" dir="7020000" algn="tl">
                  <a:srgbClr val="000000">
                    <a:alpha val="50000"/>
                  </a:srgbClr>
                </a:outerShdw>
              </a:effectLst>
            </a:endParaRPr>
          </a:p>
        </p:txBody>
      </p:sp>
      <p:sp>
        <p:nvSpPr>
          <p:cNvPr id="64528" name="AutoShape 14"/>
          <p:cNvSpPr>
            <a:spLocks/>
          </p:cNvSpPr>
          <p:nvPr/>
        </p:nvSpPr>
        <p:spPr bwMode="auto">
          <a:xfrm>
            <a:off x="1619250" y="4270375"/>
            <a:ext cx="246063" cy="1258888"/>
          </a:xfrm>
          <a:prstGeom prst="leftBrace">
            <a:avLst>
              <a:gd name="adj1" fmla="val 42634"/>
              <a:gd name="adj2" fmla="val 50000"/>
            </a:avLst>
          </a:prstGeom>
          <a:ln w="28575">
            <a:solidFill>
              <a:srgbClr val="CC6600"/>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zh-CN" altLang="en-US">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4529" name="AutoShape 15"/>
          <p:cNvSpPr>
            <a:spLocks/>
          </p:cNvSpPr>
          <p:nvPr/>
        </p:nvSpPr>
        <p:spPr bwMode="auto">
          <a:xfrm>
            <a:off x="838200" y="3108325"/>
            <a:ext cx="279400" cy="1800225"/>
          </a:xfrm>
          <a:prstGeom prst="leftBrace">
            <a:avLst>
              <a:gd name="adj1" fmla="val 53693"/>
              <a:gd name="adj2" fmla="val 50000"/>
            </a:avLst>
          </a:prstGeom>
          <a:noFill/>
          <a:ln w="28575">
            <a:solidFill>
              <a:srgbClr val="CC6600"/>
            </a:solidFill>
            <a:round/>
            <a:headEnd/>
            <a:tailEnd/>
          </a:ln>
        </p:spPr>
        <p:txBody>
          <a:bodyPr/>
          <a:lstStyle/>
          <a:p>
            <a:pPr>
              <a:defRPr/>
            </a:pPr>
            <a:endParaRPr lang="zh-CN" altLang="en-US">
              <a:ln w="18000">
                <a:solidFill>
                  <a:schemeClr val="tx1"/>
                </a:solidFill>
                <a:prstDash val="solid"/>
                <a:miter lim="800000"/>
              </a:ln>
              <a:noFill/>
              <a:effectLst>
                <a:outerShdw blurRad="25500" dist="23000" dir="7020000" algn="tl">
                  <a:srgbClr val="000000">
                    <a:alpha val="50000"/>
                  </a:srgbClr>
                </a:outerShdw>
              </a:effectLst>
            </a:endParaRPr>
          </a:p>
        </p:txBody>
      </p:sp>
      <p:sp>
        <p:nvSpPr>
          <p:cNvPr id="17" name="Rectangle 17"/>
          <p:cNvSpPr>
            <a:spLocks noChangeArrowheads="1"/>
          </p:cNvSpPr>
          <p:nvPr/>
        </p:nvSpPr>
        <p:spPr bwMode="auto">
          <a:xfrm>
            <a:off x="755650" y="1341438"/>
            <a:ext cx="7775575" cy="763587"/>
          </a:xfrm>
          <a:prstGeom prst="rect">
            <a:avLst/>
          </a:prstGeom>
          <a:noFill/>
          <a:ln w="6350">
            <a:noFill/>
            <a:miter lim="800000"/>
            <a:headEnd/>
            <a:tailEnd/>
          </a:ln>
          <a:effectLst/>
        </p:spPr>
        <p:txBody>
          <a:bodyPr lIns="0" tIns="0" rIns="0" bIns="0">
            <a:spAutoFit/>
          </a:bodyPr>
          <a:lstStyle/>
          <a:p>
            <a:pPr marL="392113" lvl="1" indent="-390525" defTabSz="330200">
              <a:lnSpc>
                <a:spcPct val="110000"/>
              </a:lnSpc>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政策时滞：指某项政策从制定到对经济运行产生实质性影响所需要的时间</a:t>
            </a:r>
          </a:p>
        </p:txBody>
      </p:sp>
    </p:spTree>
    <p:extLst>
      <p:ext uri="{BB962C8B-B14F-4D97-AF65-F5344CB8AC3E}">
        <p14:creationId xmlns:p14="http://schemas.microsoft.com/office/powerpoint/2010/main" val="1042922481"/>
      </p:ext>
    </p:extLst>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B587C90-400E-4F73-A2E3-D3CB00BDC71F}" type="slidenum">
              <a:rPr lang="en-GB" altLang="zh-CN" sz="1200" b="0">
                <a:solidFill>
                  <a:schemeClr val="bg1"/>
                </a:solidFill>
              </a:rPr>
              <a:pPr/>
              <a:t>49</a:t>
            </a:fld>
            <a:endParaRPr lang="en-GB" altLang="zh-CN" sz="1200" b="0">
              <a:solidFill>
                <a:schemeClr val="bg1"/>
              </a:solidFill>
            </a:endParaRPr>
          </a:p>
        </p:txBody>
      </p:sp>
      <p:sp>
        <p:nvSpPr>
          <p:cNvPr id="43" name="Rectangle 2"/>
          <p:cNvSpPr txBox="1">
            <a:spLocks noChangeArrowheads="1"/>
          </p:cNvSpPr>
          <p:nvPr/>
        </p:nvSpPr>
        <p:spPr bwMode="auto">
          <a:xfrm>
            <a:off x="541337" y="1988840"/>
            <a:ext cx="7993063" cy="3455988"/>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通过对人力资源的优化配置，增加就业，促进经济增长的政策</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人力资本投资</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完善劳动力市场 </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协助劳动力流动</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降低最低工资标准</a:t>
            </a:r>
          </a:p>
        </p:txBody>
      </p:sp>
      <p:sp>
        <p:nvSpPr>
          <p:cNvPr id="44" name="Rectangle 3"/>
          <p:cNvSpPr>
            <a:spLocks noChangeArrowheads="1"/>
          </p:cNvSpPr>
          <p:nvPr/>
        </p:nvSpPr>
        <p:spPr bwMode="auto">
          <a:xfrm>
            <a:off x="467544" y="332656"/>
            <a:ext cx="3527425"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供给管理政策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5" name="Rectangle 4"/>
          <p:cNvSpPr>
            <a:spLocks noChangeArrowheads="1"/>
          </p:cNvSpPr>
          <p:nvPr/>
        </p:nvSpPr>
        <p:spPr bwMode="auto">
          <a:xfrm>
            <a:off x="683568" y="1087077"/>
            <a:ext cx="5060950"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人力政策</a:t>
            </a:r>
          </a:p>
        </p:txBody>
      </p:sp>
    </p:spTree>
    <p:extLst>
      <p:ext uri="{BB962C8B-B14F-4D97-AF65-F5344CB8AC3E}">
        <p14:creationId xmlns:p14="http://schemas.microsoft.com/office/powerpoint/2010/main" val="322881476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blinds(horizontal)">
                                      <p:cBhvr>
                                        <p:cTn id="12" dur="500"/>
                                        <p:tgtEl>
                                          <p:spTgt spid="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linds(horizontal)">
                                      <p:cBhvr>
                                        <p:cTn id="17" dur="500"/>
                                        <p:tgtEl>
                                          <p:spTgt spid="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blinds(horizontal)">
                                      <p:cBhvr>
                                        <p:cTn id="22" dur="500"/>
                                        <p:tgtEl>
                                          <p:spTgt spid="43">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animEffect transition="in" filter="blinds(horizontal)">
                                      <p:cBhvr>
                                        <p:cTn id="25" dur="500"/>
                                        <p:tgtEl>
                                          <p:spTgt spid="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animEffect transition="in" filter="blinds(horizontal)">
                                      <p:cBhvr>
                                        <p:cTn id="28" dur="500"/>
                                        <p:tgtEl>
                                          <p:spTgt spid="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blinds(horizontal)">
                                      <p:cBhvr>
                                        <p:cTn id="31" dur="500"/>
                                        <p:tgtEl>
                                          <p:spTgt spid="43">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3">
                                            <p:txEl>
                                              <p:pRg st="5" end="5"/>
                                            </p:txEl>
                                          </p:spTgt>
                                        </p:tgtEl>
                                        <p:attrNameLst>
                                          <p:attrName>style.visibility</p:attrName>
                                        </p:attrNameLst>
                                      </p:cBhvr>
                                      <p:to>
                                        <p:strVal val="visible"/>
                                      </p:to>
                                    </p:set>
                                    <p:animEffect transition="in" filter="blinds(horizontal)">
                                      <p:cBhvr>
                                        <p:cTn id="34" dur="500"/>
                                        <p:tgtEl>
                                          <p:spTgt spid="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4" grpId="0" build="p" bldLvl="3"/>
      <p:bldP spid="45"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CF425F9-6FA9-41AD-86A1-A41233856D20}" type="slidenum">
              <a:rPr lang="en-GB" altLang="zh-CN" sz="1200" b="0">
                <a:solidFill>
                  <a:schemeClr val="bg1"/>
                </a:solidFill>
              </a:rPr>
              <a:pPr/>
              <a:t>5</a:t>
            </a:fld>
            <a:endParaRPr lang="en-GB" altLang="zh-CN" sz="1200" b="0">
              <a:solidFill>
                <a:schemeClr val="bg1"/>
              </a:solidFill>
            </a:endParaRPr>
          </a:p>
        </p:txBody>
      </p:sp>
      <p:sp>
        <p:nvSpPr>
          <p:cNvPr id="35" name="Rectangle 5"/>
          <p:cNvSpPr>
            <a:spLocks noChangeArrowheads="1"/>
          </p:cNvSpPr>
          <p:nvPr/>
        </p:nvSpPr>
        <p:spPr bwMode="auto">
          <a:xfrm>
            <a:off x="971600" y="1643062"/>
            <a:ext cx="7307263" cy="4602163"/>
          </a:xfrm>
          <a:prstGeom prst="rect">
            <a:avLst/>
          </a:prstGeom>
          <a:noFill/>
          <a:ln w="6350">
            <a:noFill/>
            <a:miter lim="800000"/>
            <a:headEnd/>
            <a:tailEnd/>
          </a:ln>
          <a:effectLst/>
        </p:spPr>
        <p:txBody>
          <a:bodyPr lIns="0" tIns="0" rIns="0" bIns="0">
            <a:spAutoFit/>
          </a:bodyPr>
          <a:lstStyle/>
          <a:p>
            <a:pPr marL="273050" lvl="1" indent="-271463" defTabSz="330200">
              <a:spcBef>
                <a:spcPct val="50000"/>
              </a:spcBef>
              <a:buClr>
                <a:srgbClr val="FF6600"/>
              </a:buClr>
              <a:buSzPct val="60000"/>
              <a:buFont typeface="Wingdings" pitchFamily="2" charset="2"/>
              <a:buChar char="n"/>
              <a:defRPr/>
            </a:pPr>
            <a:r>
              <a:rPr kumimoji="1" lang="zh-CN" altLang="en-US" sz="2400" dirty="0">
                <a:solidFill>
                  <a:srgbClr val="C00000"/>
                </a:solidFill>
                <a:effectLst>
                  <a:outerShdw blurRad="38100" dist="38100" dir="2700000" algn="tl">
                    <a:srgbClr val="C0C0C0"/>
                  </a:outerShdw>
                </a:effectLst>
                <a:latin typeface="宋体" pitchFamily="2" charset="-122"/>
              </a:rPr>
              <a:t>税收</a:t>
            </a:r>
            <a:r>
              <a:rPr kumimoji="1" lang="zh-CN" altLang="en-US" sz="2400" dirty="0">
                <a:solidFill>
                  <a:schemeClr val="tx1"/>
                </a:solidFill>
                <a:effectLst>
                  <a:outerShdw blurRad="38100" dist="38100" dir="2700000" algn="tl">
                    <a:srgbClr val="C0C0C0"/>
                  </a:outerShdw>
                </a:effectLst>
                <a:latin typeface="宋体" pitchFamily="2" charset="-122"/>
              </a:rPr>
              <a:t>是国家按照法律规定的标准，强制地、无偿地从个人和企业取得财政收入的一种手段</a:t>
            </a: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按课税对象：流转税（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增值税、营业税、消费税</a:t>
            </a:r>
            <a:r>
              <a:rPr kumimoji="1" lang="zh-CN" altLang="en-US" sz="2400" dirty="0">
                <a:solidFill>
                  <a:schemeClr val="tx1"/>
                </a:solidFill>
                <a:effectLst>
                  <a:outerShdw blurRad="38100" dist="38100" dir="2700000" algn="tl">
                    <a:srgbClr val="C0C0C0"/>
                  </a:outerShdw>
                </a:effectLst>
                <a:latin typeface="宋体" pitchFamily="2" charset="-122"/>
              </a:rPr>
              <a:t>），所得税（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个人所得税、企业所得税</a:t>
            </a:r>
            <a:r>
              <a:rPr kumimoji="1" lang="zh-CN" altLang="en-US" sz="2400" dirty="0">
                <a:solidFill>
                  <a:schemeClr val="tx1"/>
                </a:solidFill>
                <a:effectLst>
                  <a:outerShdw blurRad="38100" dist="38100" dir="2700000" algn="tl">
                    <a:srgbClr val="C0C0C0"/>
                  </a:outerShdw>
                </a:effectLst>
                <a:latin typeface="宋体" pitchFamily="2" charset="-122"/>
              </a:rPr>
              <a:t>）， 财产税（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房产税、土地增值税、遗产税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000" dirty="0">
                <a:solidFill>
                  <a:srgbClr val="808080"/>
                </a:solidFill>
                <a:effectLst>
                  <a:outerShdw blurRad="38100" dist="38100" dir="2700000" algn="tl">
                    <a:srgbClr val="C0C0C0"/>
                  </a:outerShdw>
                </a:effectLst>
                <a:latin typeface="宋体" pitchFamily="2" charset="-122"/>
              </a:rPr>
              <a:t>资源税，行为税</a:t>
            </a:r>
            <a:endParaRPr kumimoji="1" lang="zh-CN" altLang="en-US" sz="2000" dirty="0">
              <a:solidFill>
                <a:srgbClr val="808080"/>
              </a:solidFill>
              <a:effectLst>
                <a:outerShdw blurRad="38100" dist="38100" dir="2700000" algn="tl">
                  <a:srgbClr val="C0C0C0"/>
                </a:outerShdw>
              </a:effectLst>
              <a:latin typeface="楷体_GB2312" pitchFamily="49" charset="-122"/>
              <a:ea typeface="楷体_GB2312" pitchFamily="49" charset="-122"/>
            </a:endParaRP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按税负是否转嫁：直接税（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所得税、财产税</a:t>
            </a:r>
            <a:r>
              <a:rPr kumimoji="1" lang="zh-CN" altLang="en-US" sz="2400" dirty="0">
                <a:solidFill>
                  <a:schemeClr val="tx1"/>
                </a:solidFill>
                <a:effectLst>
                  <a:outerShdw blurRad="38100" dist="38100" dir="2700000" algn="tl">
                    <a:srgbClr val="C0C0C0"/>
                  </a:outerShdw>
                </a:effectLst>
                <a:latin typeface="宋体" pitchFamily="2" charset="-122"/>
              </a:rPr>
              <a:t>），间接税（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流转税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latin typeface="Arial" charset="0"/>
                <a:ea typeface="黑体" pitchFamily="2" charset="-122"/>
              </a:rPr>
              <a:t> </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按税率：比例税，累进税，累退税</a:t>
            </a:r>
            <a:r>
              <a:rPr kumimoji="1" lang="zh-CN" altLang="en-US" sz="2400" dirty="0">
                <a:solidFill>
                  <a:schemeClr val="tx1"/>
                </a:solidFill>
                <a:effectLst>
                  <a:outerShdw blurRad="38100" dist="38100" dir="2700000" algn="tl">
                    <a:srgbClr val="C0C0C0"/>
                  </a:outerShdw>
                </a:effectLst>
                <a:latin typeface="Arial"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定额税</a:t>
            </a:r>
            <a:r>
              <a:rPr kumimoji="1" lang="zh-CN" altLang="en-US" sz="2400" dirty="0">
                <a:solidFill>
                  <a:schemeClr val="tx1"/>
                </a:solidFill>
                <a:effectLst>
                  <a:outerShdw blurRad="38100" dist="38100" dir="2700000" algn="tl">
                    <a:srgbClr val="C0C0C0"/>
                  </a:outerShdw>
                </a:effectLst>
                <a:latin typeface="Arial" charset="0"/>
                <a:ea typeface="楷体_GB2312" pitchFamily="49" charset="-122"/>
              </a:rPr>
              <a:t>）</a:t>
            </a:r>
            <a:endParaRPr kumimoji="1" lang="en-US" altLang="zh-CN" sz="2400" dirty="0">
              <a:solidFill>
                <a:schemeClr val="tx1"/>
              </a:solidFill>
              <a:effectLst>
                <a:outerShdw blurRad="38100" dist="38100" dir="2700000" algn="tl">
                  <a:srgbClr val="C0C0C0"/>
                </a:outerShdw>
              </a:effectLst>
              <a:latin typeface="Arial" charset="0"/>
              <a:ea typeface="楷体_GB2312" pitchFamily="49" charset="-122"/>
            </a:endParaRPr>
          </a:p>
          <a:p>
            <a:pPr marL="77788" lvl="1" indent="-261938" defTabSz="330200">
              <a:spcBef>
                <a:spcPts val="1200"/>
              </a:spcBef>
              <a:buClr>
                <a:srgbClr val="FF6600"/>
              </a:buClr>
              <a:buFont typeface="Times New Roman" pitchFamily="18" charset="0"/>
              <a:buChar char="­"/>
              <a:defRPr/>
            </a:pPr>
            <a:r>
              <a:rPr kumimoji="1" lang="zh-CN" altLang="en-US" sz="2400" dirty="0">
                <a:solidFill>
                  <a:srgbClr val="C00000"/>
                </a:solidFill>
                <a:effectLst>
                  <a:outerShdw blurRad="38100" dist="38100" dir="2700000" algn="tl">
                    <a:srgbClr val="C0C0C0"/>
                  </a:outerShdw>
                </a:effectLst>
                <a:latin typeface="宋体" pitchFamily="2" charset="-122"/>
              </a:rPr>
              <a:t>社会保障金</a:t>
            </a:r>
            <a:r>
              <a:rPr kumimoji="1" lang="zh-CN" altLang="en-US" sz="2400" dirty="0">
                <a:solidFill>
                  <a:schemeClr val="tx1"/>
                </a:solidFill>
                <a:effectLst>
                  <a:outerShdw blurRad="38100" dist="38100" dir="2700000" algn="tl">
                    <a:srgbClr val="C0C0C0"/>
                  </a:outerShdw>
                </a:effectLst>
                <a:latin typeface="宋体" pitchFamily="2" charset="-122"/>
              </a:rPr>
              <a:t>也可以看作是一种特殊的税收</a:t>
            </a:r>
          </a:p>
          <a:p>
            <a:pPr marL="273050" lvl="1" indent="-271463" defTabSz="330200">
              <a:spcBef>
                <a:spcPts val="12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政府可以通过改变税率或变动税种来影响经济活动（</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减税会引致总需求和总产出增长，反之则反是</a:t>
            </a:r>
            <a:r>
              <a:rPr lang="zh-CN" altLang="en-US" sz="2400" dirty="0">
                <a:latin typeface="Arial" charset="0"/>
              </a:rPr>
              <a:t>）</a:t>
            </a:r>
            <a:endParaRPr kumimoji="1" lang="zh-CN" altLang="en-US" sz="2400" dirty="0">
              <a:solidFill>
                <a:schemeClr val="tx1"/>
              </a:solidFill>
              <a:effectLst>
                <a:outerShdw blurRad="38100" dist="38100" dir="2700000" algn="tl">
                  <a:srgbClr val="C0C0C0"/>
                </a:outerShdw>
              </a:effectLst>
              <a:latin typeface="宋体" pitchFamily="2" charset="-122"/>
            </a:endParaRPr>
          </a:p>
        </p:txBody>
      </p:sp>
      <p:sp>
        <p:nvSpPr>
          <p:cNvPr id="36" name="Rectangle 6"/>
          <p:cNvSpPr>
            <a:spLocks noChangeArrowheads="1"/>
          </p:cNvSpPr>
          <p:nvPr/>
        </p:nvSpPr>
        <p:spPr bwMode="auto">
          <a:xfrm>
            <a:off x="539750" y="765175"/>
            <a:ext cx="18081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税收</a:t>
            </a:r>
          </a:p>
        </p:txBody>
      </p:sp>
    </p:spTree>
    <p:extLst>
      <p:ext uri="{BB962C8B-B14F-4D97-AF65-F5344CB8AC3E}">
        <p14:creationId xmlns:p14="http://schemas.microsoft.com/office/powerpoint/2010/main" val="15431140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linds(horizontal)">
                                      <p:cBhvr>
                                        <p:cTn id="12" dur="500"/>
                                        <p:tgtEl>
                                          <p:spTgt spid="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animEffect transition="in" filter="blinds(horizontal)">
                                      <p:cBhvr>
                                        <p:cTn id="17" dur="500"/>
                                        <p:tgtEl>
                                          <p:spTgt spid="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animEffect transition="in" filter="blinds(horizontal)">
                                      <p:cBhvr>
                                        <p:cTn id="22" dur="500"/>
                                        <p:tgtEl>
                                          <p:spTgt spid="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Effect transition="in" filter="blinds(horizontal)">
                                      <p:cBhvr>
                                        <p:cTn id="27" dur="500"/>
                                        <p:tgtEl>
                                          <p:spTgt spid="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xEl>
                                              <p:pRg st="4" end="4"/>
                                            </p:txEl>
                                          </p:spTgt>
                                        </p:tgtEl>
                                        <p:attrNameLst>
                                          <p:attrName>style.visibility</p:attrName>
                                        </p:attrNameLst>
                                      </p:cBhvr>
                                      <p:to>
                                        <p:strVal val="visible"/>
                                      </p:to>
                                    </p:set>
                                    <p:animEffect transition="in" filter="blinds(horizontal)">
                                      <p:cBhvr>
                                        <p:cTn id="32" dur="500"/>
                                        <p:tgtEl>
                                          <p:spTgt spid="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
                                            <p:txEl>
                                              <p:pRg st="5" end="5"/>
                                            </p:txEl>
                                          </p:spTgt>
                                        </p:tgtEl>
                                        <p:attrNameLst>
                                          <p:attrName>style.visibility</p:attrName>
                                        </p:attrNameLst>
                                      </p:cBhvr>
                                      <p:to>
                                        <p:strVal val="visible"/>
                                      </p:to>
                                    </p:set>
                                    <p:animEffect transition="in" filter="blinds(horizontal)">
                                      <p:cBhvr>
                                        <p:cTn id="37" dur="500"/>
                                        <p:tgtEl>
                                          <p:spTgt spid="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bldLvl="3"/>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AB44606-E746-4C74-97F4-C5FFA14D8403}" type="slidenum">
              <a:rPr lang="en-GB" altLang="zh-CN" sz="1200" b="0">
                <a:solidFill>
                  <a:schemeClr val="bg1"/>
                </a:solidFill>
              </a:rPr>
              <a:pPr/>
              <a:t>50</a:t>
            </a:fld>
            <a:endParaRPr lang="en-GB" altLang="zh-CN" sz="1200" b="0">
              <a:solidFill>
                <a:schemeClr val="bg1"/>
              </a:solidFill>
            </a:endParaRPr>
          </a:p>
        </p:txBody>
      </p:sp>
      <p:sp>
        <p:nvSpPr>
          <p:cNvPr id="43" name="Rectangle 2"/>
          <p:cNvSpPr txBox="1">
            <a:spLocks noChangeArrowheads="1"/>
          </p:cNvSpPr>
          <p:nvPr/>
        </p:nvSpPr>
        <p:spPr bwMode="auto">
          <a:xfrm>
            <a:off x="539750" y="1412875"/>
            <a:ext cx="7993063" cy="4608513"/>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政府通过某种行政措施强制性或非强制性地限制工资和价格的政策，又称为工资与物价控制政策，目的是制止工资成本推动的通货膨胀</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a:t>
            </a:r>
            <a:r>
              <a:rPr lang="en-US"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物价指导：</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根据劳动生产率和成本等因素，规定工资与物价上涨的限度，同时运用经济方法或劝说的策略去指导工会与企业领导人执行</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a:t>
            </a:r>
            <a:r>
              <a:rPr lang="en-US"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物价冻结：</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法令禁止厂商在一定时期内提高工资与物价。一般在特殊情况时期</a:t>
            </a:r>
            <a:r>
              <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如战争时期、自然灾害时期</a:t>
            </a:r>
            <a:r>
              <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采用，在某些通货膨胀严重时期也可采用。但这种手段会限制甚至破坏价格机制对经济的调节作用</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收入控制政策</a:t>
            </a:r>
          </a:p>
        </p:txBody>
      </p:sp>
    </p:spTree>
    <p:extLst>
      <p:ext uri="{BB962C8B-B14F-4D97-AF65-F5344CB8AC3E}">
        <p14:creationId xmlns:p14="http://schemas.microsoft.com/office/powerpoint/2010/main" val="307863495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xEl>
                                              <p:pRg st="0" end="0"/>
                                            </p:txEl>
                                          </p:spTgt>
                                        </p:tgtEl>
                                        <p:attrNameLst>
                                          <p:attrName>style.visibility</p:attrName>
                                        </p:attrNameLst>
                                      </p:cBhvr>
                                      <p:to>
                                        <p:strVal val="visible"/>
                                      </p:to>
                                    </p:set>
                                    <p:animEffect transition="in" filter="blinds(horizontal)">
                                      <p:cBhvr>
                                        <p:cTn id="12" dur="500"/>
                                        <p:tgtEl>
                                          <p:spTgt spid="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1" end="1"/>
                                            </p:txEl>
                                          </p:spTgt>
                                        </p:tgtEl>
                                        <p:attrNameLst>
                                          <p:attrName>style.visibility</p:attrName>
                                        </p:attrNameLst>
                                      </p:cBhvr>
                                      <p:to>
                                        <p:strVal val="visible"/>
                                      </p:to>
                                    </p:set>
                                    <p:animEffect transition="in" filter="blinds(horizontal)">
                                      <p:cBhvr>
                                        <p:cTn id="17" dur="500"/>
                                        <p:tgtEl>
                                          <p:spTgt spid="4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animEffect transition="in" filter="blinds(horizontal)">
                                      <p:cBhvr>
                                        <p:cTn id="20" dur="500"/>
                                        <p:tgtEl>
                                          <p:spTgt spid="4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
                                            <p:txEl>
                                              <p:pRg st="3" end="3"/>
                                            </p:txEl>
                                          </p:spTgt>
                                        </p:tgtEl>
                                        <p:attrNameLst>
                                          <p:attrName>style.visibility</p:attrName>
                                        </p:attrNameLst>
                                      </p:cBhvr>
                                      <p:to>
                                        <p:strVal val="visible"/>
                                      </p:to>
                                    </p:set>
                                    <p:animEffect transition="in" filter="blinds(horizontal)">
                                      <p:cBhvr>
                                        <p:cTn id="23" dur="500"/>
                                        <p:tgtEl>
                                          <p:spTgt spid="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5"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B639B39-9E5D-42CF-886E-0D8F73096C24}" type="slidenum">
              <a:rPr lang="en-GB" altLang="zh-CN" sz="1200" b="0">
                <a:solidFill>
                  <a:schemeClr val="bg1"/>
                </a:solidFill>
              </a:rPr>
              <a:pPr/>
              <a:t>51</a:t>
            </a:fld>
            <a:endParaRPr lang="en-GB" altLang="zh-CN" sz="1200" b="0">
              <a:solidFill>
                <a:schemeClr val="bg1"/>
              </a:solidFill>
            </a:endParaRPr>
          </a:p>
        </p:txBody>
      </p:sp>
      <p:sp>
        <p:nvSpPr>
          <p:cNvPr id="43" name="Rectangle 2"/>
          <p:cNvSpPr txBox="1">
            <a:spLocks noChangeArrowheads="1"/>
          </p:cNvSpPr>
          <p:nvPr/>
        </p:nvSpPr>
        <p:spPr bwMode="auto">
          <a:xfrm>
            <a:off x="532536" y="1633382"/>
            <a:ext cx="7993063" cy="4608513"/>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收入指数化政策是指按通货膨胀率来调整有关名义变量，使其实际值保持不变</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工资指数化：</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名义工资自动按通胀率调整使实际工资不变</a:t>
            </a:r>
            <a:r>
              <a:rPr lang="zh-CN" altLang="en-US"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（作用：抵消通胀对实际收入的影响；减轻通胀预期的不利作用；促进工资合同的长期化。副作用：导致“工资</a:t>
            </a:r>
            <a:r>
              <a:rPr lang="en-US" altLang="zh-CN"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价格螺旋式上升”）</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税收指数化：</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按通胀率调整纳税的起征点和税率等级，避免名义减除标准或税率级次爬升</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利率指数化</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名义利率自动按通胀率调整使实际利率不变 </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收入指数化政策</a:t>
            </a:r>
          </a:p>
        </p:txBody>
      </p:sp>
    </p:spTree>
    <p:extLst>
      <p:ext uri="{BB962C8B-B14F-4D97-AF65-F5344CB8AC3E}">
        <p14:creationId xmlns:p14="http://schemas.microsoft.com/office/powerpoint/2010/main" val="66113199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xEl>
                                              <p:pRg st="0" end="0"/>
                                            </p:txEl>
                                          </p:spTgt>
                                        </p:tgtEl>
                                        <p:attrNameLst>
                                          <p:attrName>style.visibility</p:attrName>
                                        </p:attrNameLst>
                                      </p:cBhvr>
                                      <p:to>
                                        <p:strVal val="visible"/>
                                      </p:to>
                                    </p:set>
                                    <p:animEffect transition="in" filter="blinds(horizontal)">
                                      <p:cBhvr>
                                        <p:cTn id="12" dur="500"/>
                                        <p:tgtEl>
                                          <p:spTgt spid="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1" end="1"/>
                                            </p:txEl>
                                          </p:spTgt>
                                        </p:tgtEl>
                                        <p:attrNameLst>
                                          <p:attrName>style.visibility</p:attrName>
                                        </p:attrNameLst>
                                      </p:cBhvr>
                                      <p:to>
                                        <p:strVal val="visible"/>
                                      </p:to>
                                    </p:set>
                                    <p:animEffect transition="in" filter="blinds(horizontal)">
                                      <p:cBhvr>
                                        <p:cTn id="17" dur="500"/>
                                        <p:tgtEl>
                                          <p:spTgt spid="4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animEffect transition="in" filter="blinds(horizontal)">
                                      <p:cBhvr>
                                        <p:cTn id="20" dur="500"/>
                                        <p:tgtEl>
                                          <p:spTgt spid="4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
                                            <p:txEl>
                                              <p:pRg st="3" end="3"/>
                                            </p:txEl>
                                          </p:spTgt>
                                        </p:tgtEl>
                                        <p:attrNameLst>
                                          <p:attrName>style.visibility</p:attrName>
                                        </p:attrNameLst>
                                      </p:cBhvr>
                                      <p:to>
                                        <p:strVal val="visible"/>
                                      </p:to>
                                    </p:set>
                                    <p:animEffect transition="in" filter="blinds(horizontal)">
                                      <p:cBhvr>
                                        <p:cTn id="23" dur="500"/>
                                        <p:tgtEl>
                                          <p:spTgt spid="4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3">
                                            <p:txEl>
                                              <p:pRg st="4" end="4"/>
                                            </p:txEl>
                                          </p:spTgt>
                                        </p:tgtEl>
                                        <p:attrNameLst>
                                          <p:attrName>style.visibility</p:attrName>
                                        </p:attrNameLst>
                                      </p:cBhvr>
                                      <p:to>
                                        <p:strVal val="visible"/>
                                      </p:to>
                                    </p:set>
                                    <p:animEffect transition="in" filter="blinds(horizontal)">
                                      <p:cBhvr>
                                        <p:cTn id="26" dur="500"/>
                                        <p:tgtEl>
                                          <p:spTgt spid="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5"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0F40C2F-DA3F-45F0-B51A-7E1DD50F8236}" type="slidenum">
              <a:rPr lang="en-GB" altLang="zh-CN" sz="1200" b="0">
                <a:solidFill>
                  <a:schemeClr val="bg1"/>
                </a:solidFill>
              </a:rPr>
              <a:pPr/>
              <a:t>52</a:t>
            </a:fld>
            <a:endParaRPr lang="en-GB" altLang="zh-CN" sz="1200" b="0">
              <a:solidFill>
                <a:schemeClr val="bg1"/>
              </a:solidFill>
            </a:endParaRPr>
          </a:p>
        </p:txBody>
      </p:sp>
      <p:grpSp>
        <p:nvGrpSpPr>
          <p:cNvPr id="58371" name="Group 2"/>
          <p:cNvGrpSpPr>
            <a:grpSpLocks/>
          </p:cNvGrpSpPr>
          <p:nvPr/>
        </p:nvGrpSpPr>
        <p:grpSpPr bwMode="auto">
          <a:xfrm>
            <a:off x="684213" y="620713"/>
            <a:ext cx="7710487" cy="5473700"/>
            <a:chOff x="612" y="709"/>
            <a:chExt cx="4514" cy="3401"/>
          </a:xfrm>
        </p:grpSpPr>
        <p:sp>
          <p:nvSpPr>
            <p:cNvPr id="58372" name="Rectangle 3"/>
            <p:cNvSpPr>
              <a:spLocks noChangeArrowheads="1"/>
            </p:cNvSpPr>
            <p:nvPr/>
          </p:nvSpPr>
          <p:spPr bwMode="auto">
            <a:xfrm>
              <a:off x="1203" y="933"/>
              <a:ext cx="3826" cy="3095"/>
            </a:xfrm>
            <a:prstGeom prst="rect">
              <a:avLst/>
            </a:prstGeom>
            <a:solidFill>
              <a:srgbClr val="FFFFFF"/>
            </a:solidFill>
            <a:ln w="3175">
              <a:solidFill>
                <a:srgbClr val="006699"/>
              </a:solidFill>
              <a:miter lim="800000"/>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373" name="Freeform 4"/>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58374" name="Freeform 5"/>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5" name="Freeform 6"/>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2147483647 w 57"/>
                <a:gd name="T23" fmla="*/ 0 h 681"/>
                <a:gd name="T24" fmla="*/ 2147483647 w 57"/>
                <a:gd name="T25" fmla="*/ 0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681"/>
                <a:gd name="T41" fmla="*/ 57 w 57"/>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58376" name="Freeform 7"/>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681"/>
                <a:gd name="T35" fmla="*/ 57 w 57"/>
                <a:gd name="T36" fmla="*/ 681 h 6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7" name="Rectangle 8"/>
            <p:cNvSpPr>
              <a:spLocks noChangeArrowheads="1"/>
            </p:cNvSpPr>
            <p:nvPr/>
          </p:nvSpPr>
          <p:spPr bwMode="auto">
            <a:xfrm>
              <a:off x="612" y="709"/>
              <a:ext cx="4514" cy="3401"/>
            </a:xfrm>
            <a:prstGeom prst="rect">
              <a:avLst/>
            </a:prstGeom>
            <a:solidFill>
              <a:srgbClr val="FFFFFF"/>
            </a:solidFill>
            <a:ln w="3175">
              <a:solidFill>
                <a:srgbClr val="006699"/>
              </a:solidFill>
              <a:miter lim="800000"/>
              <a:headEnd/>
              <a:tailEnd/>
            </a:ln>
          </p:spPr>
          <p:txBody>
            <a:bodyPr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378" name="Freeform 32"/>
            <p:cNvSpPr>
              <a:spLocks/>
            </p:cNvSpPr>
            <p:nvPr/>
          </p:nvSpPr>
          <p:spPr bwMode="auto">
            <a:xfrm>
              <a:off x="4952" y="852"/>
              <a:ext cx="1" cy="1191"/>
            </a:xfrm>
            <a:custGeom>
              <a:avLst/>
              <a:gdLst>
                <a:gd name="T0" fmla="*/ 0 w 1"/>
                <a:gd name="T1" fmla="*/ 0 h 585"/>
                <a:gd name="T2" fmla="*/ 0 w 1"/>
                <a:gd name="T3" fmla="*/ 2147483647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9" name="Freeform 33"/>
            <p:cNvSpPr>
              <a:spLocks/>
            </p:cNvSpPr>
            <p:nvPr/>
          </p:nvSpPr>
          <p:spPr bwMode="auto">
            <a:xfrm>
              <a:off x="4467" y="2610"/>
              <a:ext cx="502" cy="1322"/>
            </a:xfrm>
            <a:custGeom>
              <a:avLst/>
              <a:gdLst>
                <a:gd name="T0" fmla="*/ 2147483647 w 257"/>
                <a:gd name="T1" fmla="*/ 0 h 649"/>
                <a:gd name="T2" fmla="*/ 2147483647 w 257"/>
                <a:gd name="T3" fmla="*/ 2147483647 h 649"/>
                <a:gd name="T4" fmla="*/ 0 w 257"/>
                <a:gd name="T5" fmla="*/ 2147483647 h 649"/>
                <a:gd name="T6" fmla="*/ 0 60000 65536"/>
                <a:gd name="T7" fmla="*/ 0 60000 65536"/>
                <a:gd name="T8" fmla="*/ 0 60000 65536"/>
                <a:gd name="T9" fmla="*/ 0 w 257"/>
                <a:gd name="T10" fmla="*/ 0 h 649"/>
                <a:gd name="T11" fmla="*/ 257 w 257"/>
                <a:gd name="T12" fmla="*/ 649 h 649"/>
              </a:gdLst>
              <a:ahLst/>
              <a:cxnLst>
                <a:cxn ang="T6">
                  <a:pos x="T0" y="T1"/>
                </a:cxn>
                <a:cxn ang="T7">
                  <a:pos x="T2" y="T3"/>
                </a:cxn>
                <a:cxn ang="T8">
                  <a:pos x="T4" y="T5"/>
                </a:cxn>
              </a:cxnLst>
              <a:rect l="T9" t="T10" r="T11" b="T12"/>
              <a:pathLst>
                <a:path w="257" h="649">
                  <a:moveTo>
                    <a:pt x="256" y="0"/>
                  </a:moveTo>
                  <a:lnTo>
                    <a:pt x="256" y="648"/>
                  </a:lnTo>
                  <a:lnTo>
                    <a:pt x="0" y="64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0" name="Freeform 34"/>
            <p:cNvSpPr>
              <a:spLocks/>
            </p:cNvSpPr>
            <p:nvPr/>
          </p:nvSpPr>
          <p:spPr bwMode="auto">
            <a:xfrm>
              <a:off x="1156" y="3930"/>
              <a:ext cx="3266" cy="2"/>
            </a:xfrm>
            <a:custGeom>
              <a:avLst/>
              <a:gdLst>
                <a:gd name="T0" fmla="*/ 2147483647 w 1673"/>
                <a:gd name="T1" fmla="*/ 0 h 1"/>
                <a:gd name="T2" fmla="*/ 0 w 1673"/>
                <a:gd name="T3" fmla="*/ 0 h 1"/>
                <a:gd name="T4" fmla="*/ 0 60000 65536"/>
                <a:gd name="T5" fmla="*/ 0 60000 65536"/>
                <a:gd name="T6" fmla="*/ 0 w 1673"/>
                <a:gd name="T7" fmla="*/ 0 h 1"/>
                <a:gd name="T8" fmla="*/ 1673 w 1673"/>
                <a:gd name="T9" fmla="*/ 1 h 1"/>
              </a:gdLst>
              <a:ahLst/>
              <a:cxnLst>
                <a:cxn ang="T4">
                  <a:pos x="T0" y="T1"/>
                </a:cxn>
                <a:cxn ang="T5">
                  <a:pos x="T2" y="T3"/>
                </a:cxn>
              </a:cxnLst>
              <a:rect l="T6" t="T7" r="T8" b="T9"/>
              <a:pathLst>
                <a:path w="1673" h="1">
                  <a:moveTo>
                    <a:pt x="1672"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1" name="Freeform 35"/>
            <p:cNvSpPr>
              <a:spLocks/>
            </p:cNvSpPr>
            <p:nvPr/>
          </p:nvSpPr>
          <p:spPr bwMode="auto">
            <a:xfrm>
              <a:off x="4982" y="901"/>
              <a:ext cx="3" cy="1109"/>
            </a:xfrm>
            <a:custGeom>
              <a:avLst/>
              <a:gdLst>
                <a:gd name="T0" fmla="*/ 0 w 1"/>
                <a:gd name="T1" fmla="*/ 0 h 545"/>
                <a:gd name="T2" fmla="*/ 0 w 1"/>
                <a:gd name="T3" fmla="*/ 2147483647 h 545"/>
                <a:gd name="T4" fmla="*/ 0 60000 65536"/>
                <a:gd name="T5" fmla="*/ 0 60000 65536"/>
                <a:gd name="T6" fmla="*/ 0 w 1"/>
                <a:gd name="T7" fmla="*/ 0 h 545"/>
                <a:gd name="T8" fmla="*/ 1 w 1"/>
                <a:gd name="T9" fmla="*/ 545 h 545"/>
              </a:gdLst>
              <a:ahLst/>
              <a:cxnLst>
                <a:cxn ang="T4">
                  <a:pos x="T0" y="T1"/>
                </a:cxn>
                <a:cxn ang="T5">
                  <a:pos x="T2" y="T3"/>
                </a:cxn>
              </a:cxnLst>
              <a:rect l="T6" t="T7" r="T8" b="T9"/>
              <a:pathLst>
                <a:path w="1" h="545">
                  <a:moveTo>
                    <a:pt x="0" y="0"/>
                  </a:moveTo>
                  <a:lnTo>
                    <a:pt x="0" y="54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2" name="Freeform 36"/>
            <p:cNvSpPr>
              <a:spLocks/>
            </p:cNvSpPr>
            <p:nvPr/>
          </p:nvSpPr>
          <p:spPr bwMode="auto">
            <a:xfrm>
              <a:off x="4452" y="2529"/>
              <a:ext cx="533" cy="1435"/>
            </a:xfrm>
            <a:custGeom>
              <a:avLst/>
              <a:gdLst>
                <a:gd name="T0" fmla="*/ 2147483647 w 273"/>
                <a:gd name="T1" fmla="*/ 0 h 705"/>
                <a:gd name="T2" fmla="*/ 2147483647 w 273"/>
                <a:gd name="T3" fmla="*/ 2147483647 h 705"/>
                <a:gd name="T4" fmla="*/ 0 w 273"/>
                <a:gd name="T5" fmla="*/ 2147483647 h 705"/>
                <a:gd name="T6" fmla="*/ 0 60000 65536"/>
                <a:gd name="T7" fmla="*/ 0 60000 65536"/>
                <a:gd name="T8" fmla="*/ 0 60000 65536"/>
                <a:gd name="T9" fmla="*/ 0 w 273"/>
                <a:gd name="T10" fmla="*/ 0 h 705"/>
                <a:gd name="T11" fmla="*/ 273 w 273"/>
                <a:gd name="T12" fmla="*/ 705 h 705"/>
              </a:gdLst>
              <a:ahLst/>
              <a:cxnLst>
                <a:cxn ang="T6">
                  <a:pos x="T0" y="T1"/>
                </a:cxn>
                <a:cxn ang="T7">
                  <a:pos x="T2" y="T3"/>
                </a:cxn>
                <a:cxn ang="T8">
                  <a:pos x="T4" y="T5"/>
                </a:cxn>
              </a:cxnLst>
              <a:rect l="T9" t="T10" r="T11" b="T12"/>
              <a:pathLst>
                <a:path w="273" h="705">
                  <a:moveTo>
                    <a:pt x="272" y="0"/>
                  </a:moveTo>
                  <a:lnTo>
                    <a:pt x="272" y="704"/>
                  </a:lnTo>
                  <a:lnTo>
                    <a:pt x="0" y="70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3" name="Freeform 37"/>
            <p:cNvSpPr>
              <a:spLocks/>
            </p:cNvSpPr>
            <p:nvPr/>
          </p:nvSpPr>
          <p:spPr bwMode="auto">
            <a:xfrm>
              <a:off x="1186" y="3962"/>
              <a:ext cx="3236" cy="2"/>
            </a:xfrm>
            <a:custGeom>
              <a:avLst/>
              <a:gdLst>
                <a:gd name="T0" fmla="*/ 2147483647 w 1657"/>
                <a:gd name="T1" fmla="*/ 0 h 1"/>
                <a:gd name="T2" fmla="*/ 0 w 1657"/>
                <a:gd name="T3" fmla="*/ 0 h 1"/>
                <a:gd name="T4" fmla="*/ 0 60000 65536"/>
                <a:gd name="T5" fmla="*/ 0 60000 65536"/>
                <a:gd name="T6" fmla="*/ 0 w 1657"/>
                <a:gd name="T7" fmla="*/ 0 h 1"/>
                <a:gd name="T8" fmla="*/ 1657 w 1657"/>
                <a:gd name="T9" fmla="*/ 1 h 1"/>
              </a:gdLst>
              <a:ahLst/>
              <a:cxnLst>
                <a:cxn ang="T4">
                  <a:pos x="T0" y="T1"/>
                </a:cxn>
                <a:cxn ang="T5">
                  <a:pos x="T2" y="T3"/>
                </a:cxn>
              </a:cxnLst>
              <a:rect l="T6" t="T7" r="T8" b="T9"/>
              <a:pathLst>
                <a:path w="1657" h="1">
                  <a:moveTo>
                    <a:pt x="1656"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4" name="Freeform 38"/>
            <p:cNvSpPr>
              <a:spLocks/>
            </p:cNvSpPr>
            <p:nvPr/>
          </p:nvSpPr>
          <p:spPr bwMode="auto">
            <a:xfrm>
              <a:off x="5014" y="916"/>
              <a:ext cx="1" cy="996"/>
            </a:xfrm>
            <a:custGeom>
              <a:avLst/>
              <a:gdLst>
                <a:gd name="T0" fmla="*/ 0 w 1"/>
                <a:gd name="T1" fmla="*/ 0 h 489"/>
                <a:gd name="T2" fmla="*/ 0 w 1"/>
                <a:gd name="T3" fmla="*/ 2147483647 h 489"/>
                <a:gd name="T4" fmla="*/ 0 60000 65536"/>
                <a:gd name="T5" fmla="*/ 0 60000 65536"/>
                <a:gd name="T6" fmla="*/ 0 w 1"/>
                <a:gd name="T7" fmla="*/ 0 h 489"/>
                <a:gd name="T8" fmla="*/ 1 w 1"/>
                <a:gd name="T9" fmla="*/ 489 h 489"/>
              </a:gdLst>
              <a:ahLst/>
              <a:cxnLst>
                <a:cxn ang="T4">
                  <a:pos x="T0" y="T1"/>
                </a:cxn>
                <a:cxn ang="T5">
                  <a:pos x="T2" y="T3"/>
                </a:cxn>
              </a:cxnLst>
              <a:rect l="T6" t="T7" r="T8" b="T9"/>
              <a:pathLst>
                <a:path w="1" h="489">
                  <a:moveTo>
                    <a:pt x="0" y="0"/>
                  </a:moveTo>
                  <a:lnTo>
                    <a:pt x="0" y="48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5" name="Freeform 39"/>
            <p:cNvSpPr>
              <a:spLocks/>
            </p:cNvSpPr>
            <p:nvPr/>
          </p:nvSpPr>
          <p:spPr bwMode="auto">
            <a:xfrm>
              <a:off x="4436" y="2464"/>
              <a:ext cx="579" cy="1532"/>
            </a:xfrm>
            <a:custGeom>
              <a:avLst/>
              <a:gdLst>
                <a:gd name="T0" fmla="*/ 2147483647 w 297"/>
                <a:gd name="T1" fmla="*/ 0 h 753"/>
                <a:gd name="T2" fmla="*/ 2147483647 w 297"/>
                <a:gd name="T3" fmla="*/ 2147483647 h 753"/>
                <a:gd name="T4" fmla="*/ 0 w 297"/>
                <a:gd name="T5" fmla="*/ 2147483647 h 753"/>
                <a:gd name="T6" fmla="*/ 0 60000 65536"/>
                <a:gd name="T7" fmla="*/ 0 60000 65536"/>
                <a:gd name="T8" fmla="*/ 0 60000 65536"/>
                <a:gd name="T9" fmla="*/ 0 w 297"/>
                <a:gd name="T10" fmla="*/ 0 h 753"/>
                <a:gd name="T11" fmla="*/ 297 w 297"/>
                <a:gd name="T12" fmla="*/ 753 h 753"/>
              </a:gdLst>
              <a:ahLst/>
              <a:cxnLst>
                <a:cxn ang="T6">
                  <a:pos x="T0" y="T1"/>
                </a:cxn>
                <a:cxn ang="T7">
                  <a:pos x="T2" y="T3"/>
                </a:cxn>
                <a:cxn ang="T8">
                  <a:pos x="T4" y="T5"/>
                </a:cxn>
              </a:cxnLst>
              <a:rect l="T9" t="T10" r="T11" b="T12"/>
              <a:pathLst>
                <a:path w="297" h="753">
                  <a:moveTo>
                    <a:pt x="296" y="0"/>
                  </a:moveTo>
                  <a:lnTo>
                    <a:pt x="296" y="752"/>
                  </a:lnTo>
                  <a:lnTo>
                    <a:pt x="0" y="752"/>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6" name="Freeform 40"/>
            <p:cNvSpPr>
              <a:spLocks/>
            </p:cNvSpPr>
            <p:nvPr/>
          </p:nvSpPr>
          <p:spPr bwMode="auto">
            <a:xfrm>
              <a:off x="1218" y="3994"/>
              <a:ext cx="3204" cy="2"/>
            </a:xfrm>
            <a:custGeom>
              <a:avLst/>
              <a:gdLst>
                <a:gd name="T0" fmla="*/ 2147483647 w 1641"/>
                <a:gd name="T1" fmla="*/ 0 h 1"/>
                <a:gd name="T2" fmla="*/ 0 w 1641"/>
                <a:gd name="T3" fmla="*/ 0 h 1"/>
                <a:gd name="T4" fmla="*/ 0 60000 65536"/>
                <a:gd name="T5" fmla="*/ 0 60000 65536"/>
                <a:gd name="T6" fmla="*/ 0 w 1641"/>
                <a:gd name="T7" fmla="*/ 0 h 1"/>
                <a:gd name="T8" fmla="*/ 1641 w 1641"/>
                <a:gd name="T9" fmla="*/ 1 h 1"/>
              </a:gdLst>
              <a:ahLst/>
              <a:cxnLst>
                <a:cxn ang="T4">
                  <a:pos x="T0" y="T1"/>
                </a:cxn>
                <a:cxn ang="T5">
                  <a:pos x="T2" y="T3"/>
                </a:cxn>
              </a:cxnLst>
              <a:rect l="T6" t="T7" r="T8" b="T9"/>
              <a:pathLst>
                <a:path w="1641" h="1">
                  <a:moveTo>
                    <a:pt x="1640"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40728" name="Rectangle 56"/>
            <p:cNvSpPr>
              <a:spLocks noChangeArrowheads="1"/>
            </p:cNvSpPr>
            <p:nvPr/>
          </p:nvSpPr>
          <p:spPr bwMode="auto">
            <a:xfrm>
              <a:off x="630" y="779"/>
              <a:ext cx="4283" cy="3059"/>
            </a:xfrm>
            <a:prstGeom prst="rect">
              <a:avLst/>
            </a:prstGeom>
            <a:noFill/>
            <a:ln w="9525">
              <a:noFill/>
              <a:miter lim="800000"/>
              <a:headEnd/>
              <a:tailEnd/>
            </a:ln>
            <a:effectLst/>
          </p:spPr>
          <p:txBody>
            <a:bodyPr/>
            <a:lstStyle/>
            <a:p>
              <a:pPr marL="268288" indent="-268288" algn="just" eaLnBrk="1" hangingPunct="1">
                <a:spcBef>
                  <a:spcPct val="20000"/>
                </a:spcBef>
                <a:buClr>
                  <a:srgbClr val="FF6600"/>
                </a:buClr>
                <a:buFont typeface="Wingdings" pitchFamily="2" charset="2"/>
                <a:buChar char="§"/>
                <a:defRPr/>
              </a:pPr>
              <a:r>
                <a:rPr kumimoji="1" lang="zh-CN" altLang="en-US" sz="240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a:solidFill>
                    <a:srgbClr val="800000"/>
                  </a:solidFill>
                  <a:effectLst>
                    <a:outerShdw blurRad="38100" dist="38100" dir="2700000" algn="tl">
                      <a:srgbClr val="C0C0C0"/>
                    </a:outerShdw>
                  </a:effectLst>
                  <a:latin typeface="楷体" pitchFamily="49" charset="-122"/>
                  <a:ea typeface="楷体" pitchFamily="49" charset="-122"/>
                </a:rPr>
                <a:t>改革开放以来的两次保值储蓄</a:t>
              </a:r>
            </a:p>
            <a:p>
              <a:pPr marL="447675" lvl="1" indent="-179388" eaLnBrk="1" hangingPunct="1">
                <a:lnSpc>
                  <a:spcPct val="105000"/>
                </a:lnSpc>
                <a:spcBef>
                  <a:spcPts val="1200"/>
                </a:spcBef>
                <a:buClr>
                  <a:srgbClr val="FF6600"/>
                </a:buClr>
                <a:buFont typeface="黑体" pitchFamily="49" charset="-122"/>
                <a:buChar char="-"/>
                <a:defRPr/>
              </a:pPr>
              <a:r>
                <a:rPr kumimoji="1" lang="en-US" altLang="zh-CN" sz="1800">
                  <a:effectLst>
                    <a:outerShdw blurRad="38100" dist="38100" dir="2700000" algn="tl">
                      <a:srgbClr val="C0C0C0"/>
                    </a:outerShdw>
                  </a:effectLst>
                  <a:latin typeface="Times New Roman" pitchFamily="18" charset="0"/>
                  <a:ea typeface="楷体" pitchFamily="49" charset="-122"/>
                </a:rPr>
                <a:t>1987</a:t>
              </a:r>
              <a:r>
                <a:rPr kumimoji="1" lang="zh-CN" altLang="en-US" sz="1800">
                  <a:effectLst>
                    <a:outerShdw blurRad="38100" dist="38100" dir="2700000" algn="tl">
                      <a:srgbClr val="C0C0C0"/>
                    </a:outerShdw>
                  </a:effectLst>
                  <a:latin typeface="楷体" pitchFamily="49" charset="-122"/>
                  <a:ea typeface="楷体" pitchFamily="49" charset="-122"/>
                </a:rPr>
                <a:t>年，我国通货膨胀率开始迅速上升，</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年上半年出现了全国范围的抢购风潮</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1987</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为</a:t>
              </a:r>
              <a:r>
                <a:rPr kumimoji="1" lang="en-US" altLang="zh-CN" sz="1800">
                  <a:effectLst>
                    <a:outerShdw blurRad="38100" dist="38100" dir="2700000" algn="tl">
                      <a:srgbClr val="C0C0C0"/>
                    </a:outerShdw>
                  </a:effectLst>
                  <a:latin typeface="Times New Roman" pitchFamily="18" charset="0"/>
                  <a:ea typeface="楷体" pitchFamily="49" charset="-122"/>
                </a:rPr>
                <a:t>7.3</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18.8</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1989</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18.0</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），形成了储蓄存款的负利率。为稳定经济形势，国务院决定从</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9</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10</a:t>
              </a:r>
              <a:r>
                <a:rPr kumimoji="1" lang="zh-CN" altLang="en-US" sz="1800">
                  <a:effectLst>
                    <a:outerShdw blurRad="38100" dist="38100" dir="2700000" algn="tl">
                      <a:srgbClr val="C0C0C0"/>
                    </a:outerShdw>
                  </a:effectLst>
                  <a:latin typeface="楷体" pitchFamily="49" charset="-122"/>
                  <a:ea typeface="楷体" pitchFamily="49" charset="-122"/>
                </a:rPr>
                <a:t>日起开办人民币长期储蓄存款保值业务，对</a:t>
              </a:r>
              <a:r>
                <a:rPr kumimoji="1" lang="en-US" altLang="zh-CN" sz="1800">
                  <a:effectLst>
                    <a:outerShdw blurRad="38100" dist="38100" dir="2700000" algn="tl">
                      <a:srgbClr val="C0C0C0"/>
                    </a:outerShdw>
                  </a:effectLst>
                  <a:latin typeface="Times New Roman" pitchFamily="18" charset="0"/>
                  <a:ea typeface="楷体" pitchFamily="49" charset="-122"/>
                </a:rPr>
                <a:t>3</a:t>
              </a:r>
              <a:r>
                <a:rPr kumimoji="1" lang="zh-CN" altLang="en-US" sz="1800">
                  <a:effectLst>
                    <a:outerShdw blurRad="38100" dist="38100" dir="2700000" algn="tl">
                      <a:srgbClr val="C0C0C0"/>
                    </a:outerShdw>
                  </a:effectLst>
                  <a:latin typeface="楷体" pitchFamily="49" charset="-122"/>
                  <a:ea typeface="楷体" pitchFamily="49" charset="-122"/>
                </a:rPr>
                <a:t>年期、</a:t>
              </a:r>
              <a:r>
                <a:rPr kumimoji="1" lang="en-US" altLang="zh-CN" sz="1800">
                  <a:effectLst>
                    <a:outerShdw blurRad="38100" dist="38100" dir="2700000" algn="tl">
                      <a:srgbClr val="C0C0C0"/>
                    </a:outerShdw>
                  </a:effectLst>
                  <a:latin typeface="Times New Roman" pitchFamily="18" charset="0"/>
                  <a:ea typeface="楷体" pitchFamily="49" charset="-122"/>
                </a:rPr>
                <a:t>5</a:t>
              </a:r>
              <a:r>
                <a:rPr kumimoji="1" lang="zh-CN" altLang="en-US" sz="1800">
                  <a:effectLst>
                    <a:outerShdw blurRad="38100" dist="38100" dir="2700000" algn="tl">
                      <a:srgbClr val="C0C0C0"/>
                    </a:outerShdw>
                  </a:effectLst>
                  <a:latin typeface="楷体" pitchFamily="49" charset="-122"/>
                  <a:ea typeface="楷体" pitchFamily="49" charset="-122"/>
                </a:rPr>
                <a:t>年期、</a:t>
              </a:r>
              <a:r>
                <a:rPr kumimoji="1" lang="en-US" altLang="zh-CN" sz="1800">
                  <a:effectLst>
                    <a:outerShdw blurRad="38100" dist="38100" dir="2700000" algn="tl">
                      <a:srgbClr val="C0C0C0"/>
                    </a:outerShdw>
                  </a:effectLst>
                  <a:latin typeface="Times New Roman" pitchFamily="18" charset="0"/>
                  <a:ea typeface="楷体" pitchFamily="49" charset="-122"/>
                </a:rPr>
                <a:t>8</a:t>
              </a:r>
              <a:r>
                <a:rPr kumimoji="1" lang="zh-CN" altLang="en-US" sz="1800">
                  <a:effectLst>
                    <a:outerShdw blurRad="38100" dist="38100" dir="2700000" algn="tl">
                      <a:srgbClr val="C0C0C0"/>
                    </a:outerShdw>
                  </a:effectLst>
                  <a:latin typeface="楷体" pitchFamily="49" charset="-122"/>
                  <a:ea typeface="楷体" pitchFamily="49" charset="-122"/>
                </a:rPr>
                <a:t>年期的定期储蓄存款实行保值。储蓄期满时，银行除按规定利率支付利息外，把存款期间</a:t>
              </a:r>
              <a:r>
                <a:rPr kumimoji="1" lang="zh-CN" altLang="en-US" sz="1800">
                  <a:solidFill>
                    <a:srgbClr val="FF0000"/>
                  </a:solidFill>
                  <a:effectLst>
                    <a:outerShdw blurRad="38100" dist="38100" dir="2700000" algn="tl">
                      <a:srgbClr val="C0C0C0"/>
                    </a:outerShdw>
                  </a:effectLst>
                  <a:latin typeface="楷体" pitchFamily="49" charset="-122"/>
                  <a:ea typeface="楷体" pitchFamily="49" charset="-122"/>
                </a:rPr>
                <a:t>物价上涨幅度与利率之间的差数</a:t>
              </a:r>
              <a:r>
                <a:rPr kumimoji="1" lang="zh-CN" altLang="en-US" sz="1800">
                  <a:effectLst>
                    <a:outerShdw blurRad="38100" dist="38100" dir="2700000" algn="tl">
                      <a:srgbClr val="C0C0C0"/>
                    </a:outerShdw>
                  </a:effectLst>
                  <a:latin typeface="楷体" pitchFamily="49" charset="-122"/>
                  <a:ea typeface="楷体" pitchFamily="49" charset="-122"/>
                </a:rPr>
                <a:t>补贴给储户。具体的保值补贴率由中国人民银行参照国家统计局公布的零售物价总指数按季平均计算（</a:t>
              </a:r>
              <a:r>
                <a:rPr kumimoji="1" lang="en-US" altLang="zh-CN" sz="1800">
                  <a:effectLst>
                    <a:outerShdw blurRad="38100" dist="38100" dir="2700000" algn="tl">
                      <a:srgbClr val="C0C0C0"/>
                    </a:outerShdw>
                  </a:effectLst>
                  <a:latin typeface="Times New Roman" pitchFamily="18" charset="0"/>
                  <a:ea typeface="楷体" pitchFamily="49" charset="-122"/>
                </a:rPr>
                <a:t>1990</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月起改为按月计算）。</a:t>
              </a:r>
              <a:r>
                <a:rPr kumimoji="1" lang="en-US" altLang="zh-CN" sz="1800">
                  <a:effectLst>
                    <a:outerShdw blurRad="38100" dist="38100" dir="2700000" algn="tl">
                      <a:srgbClr val="C0C0C0"/>
                    </a:outerShdw>
                  </a:effectLst>
                  <a:latin typeface="Times New Roman" pitchFamily="18" charset="0"/>
                  <a:ea typeface="楷体" pitchFamily="49" charset="-122"/>
                </a:rPr>
                <a:t>1990</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6</a:t>
              </a:r>
              <a:r>
                <a:rPr kumimoji="1" lang="zh-CN" altLang="en-US" sz="1800">
                  <a:effectLst>
                    <a:outerShdw blurRad="38100" dist="38100" dir="2700000" algn="tl">
                      <a:srgbClr val="C0C0C0"/>
                    </a:outerShdw>
                  </a:effectLst>
                  <a:latin typeface="楷体" pitchFamily="49" charset="-122"/>
                  <a:ea typeface="楷体" pitchFamily="49" charset="-122"/>
                </a:rPr>
                <a:t>月份，保值补贴率降到了</a:t>
              </a:r>
              <a:r>
                <a:rPr kumimoji="1" lang="en-US" altLang="zh-CN" sz="1800">
                  <a:effectLst>
                    <a:outerShdw blurRad="38100" dist="38100" dir="2700000" algn="tl">
                      <a:srgbClr val="C0C0C0"/>
                    </a:outerShdw>
                  </a:effectLst>
                  <a:latin typeface="Times New Roman" pitchFamily="18" charset="0"/>
                  <a:ea typeface="楷体" pitchFamily="49" charset="-122"/>
                </a:rPr>
                <a:t>0</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1991</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12</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日停办。</a:t>
              </a:r>
              <a:endParaRPr kumimoji="1" lang="en-US" altLang="zh-CN" sz="1800">
                <a:effectLst>
                  <a:outerShdw blurRad="38100" dist="38100" dir="2700000" algn="tl">
                    <a:srgbClr val="C0C0C0"/>
                  </a:outerShdw>
                </a:effectLst>
                <a:latin typeface="楷体" pitchFamily="49" charset="-122"/>
                <a:ea typeface="楷体" pitchFamily="49" charset="-122"/>
              </a:endParaRPr>
            </a:p>
            <a:p>
              <a:pPr marL="447675" lvl="1" indent="-179388" eaLnBrk="1" hangingPunct="1">
                <a:lnSpc>
                  <a:spcPct val="105000"/>
                </a:lnSpc>
                <a:spcBef>
                  <a:spcPct val="50000"/>
                </a:spcBef>
                <a:buClr>
                  <a:srgbClr val="FF6600"/>
                </a:buClr>
                <a:buFont typeface="黑体" pitchFamily="49" charset="-122"/>
                <a:buChar char="-"/>
                <a:defRPr/>
              </a:pPr>
              <a:r>
                <a:rPr kumimoji="1" lang="en-US" altLang="zh-CN" sz="1800">
                  <a:effectLst>
                    <a:outerShdw blurRad="38100" dist="38100" dir="2700000" algn="tl">
                      <a:srgbClr val="C0C0C0"/>
                    </a:outerShdw>
                  </a:effectLst>
                  <a:latin typeface="Times New Roman" pitchFamily="18" charset="0"/>
                  <a:ea typeface="楷体" pitchFamily="49" charset="-122"/>
                </a:rPr>
                <a:t>1992</a:t>
              </a:r>
              <a:r>
                <a:rPr kumimoji="1" lang="zh-CN" altLang="en-US" sz="1800">
                  <a:effectLst>
                    <a:outerShdw blurRad="38100" dist="38100" dir="2700000" algn="tl">
                      <a:srgbClr val="C0C0C0"/>
                    </a:outerShdw>
                  </a:effectLst>
                  <a:latin typeface="楷体" pitchFamily="49" charset="-122"/>
                  <a:ea typeface="楷体" pitchFamily="49" charset="-122"/>
                </a:rPr>
                <a:t>年下半年新一轮通涨又开始了（</a:t>
              </a:r>
              <a:r>
                <a:rPr kumimoji="1" lang="en-US" altLang="zh-CN" sz="1800">
                  <a:effectLst>
                    <a:outerShdw blurRad="38100" dist="38100" dir="2700000" algn="tl">
                      <a:srgbClr val="C0C0C0"/>
                    </a:outerShdw>
                  </a:effectLst>
                  <a:latin typeface="Times New Roman" pitchFamily="18" charset="0"/>
                  <a:ea typeface="楷体" pitchFamily="49" charset="-122"/>
                </a:rPr>
                <a:t>1993</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楷体" pitchFamily="49" charset="-122"/>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14.7</a:t>
              </a:r>
              <a:r>
                <a:rPr kumimoji="1" lang="en-US" altLang="zh-CN" sz="1800">
                  <a:effectLst>
                    <a:outerShdw blurRad="38100" dist="38100" dir="2700000" algn="tl">
                      <a:srgbClr val="C0C0C0"/>
                    </a:outerShdw>
                  </a:effectLst>
                  <a:latin typeface="楷体" pitchFamily="49" charset="-122"/>
                  <a:ea typeface="楷体" pitchFamily="49" charset="-122"/>
                </a:rPr>
                <a:t>%</a:t>
              </a:r>
              <a:r>
                <a:rPr lang="zh-CN" altLang="en-US" sz="1800">
                  <a:latin typeface="Arial" charset="0"/>
                </a:rPr>
                <a:t>，</a:t>
              </a:r>
              <a:r>
                <a:rPr kumimoji="1" lang="en-US" altLang="zh-CN" sz="1800">
                  <a:effectLst>
                    <a:outerShdw blurRad="38100" dist="38100" dir="2700000" algn="tl">
                      <a:srgbClr val="C0C0C0"/>
                    </a:outerShdw>
                  </a:effectLst>
                  <a:latin typeface="Times New Roman" pitchFamily="18" charset="0"/>
                  <a:ea typeface="楷体" pitchFamily="49" charset="-122"/>
                </a:rPr>
                <a:t>1994</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楷体" pitchFamily="49" charset="-122"/>
                  <a:ea typeface="楷体" pitchFamily="49" charset="-122"/>
                </a:rPr>
                <a:t>达到了</a:t>
              </a:r>
              <a:r>
                <a:rPr kumimoji="1" lang="en-US" altLang="zh-CN" sz="1800">
                  <a:effectLst>
                    <a:outerShdw blurRad="38100" dist="38100" dir="2700000" algn="tl">
                      <a:srgbClr val="C0C0C0"/>
                    </a:outerShdw>
                  </a:effectLst>
                  <a:latin typeface="Times New Roman" pitchFamily="18" charset="0"/>
                  <a:ea typeface="楷体" pitchFamily="49" charset="-122"/>
                </a:rPr>
                <a:t>24.1</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1993</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7</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日起，在当年第二次调整利率的基础上，重新开办人民币长期储蓄保值业务。但到</a:t>
              </a:r>
              <a:r>
                <a:rPr kumimoji="1" lang="en-US" altLang="zh-CN" sz="1800">
                  <a:effectLst>
                    <a:outerShdw blurRad="38100" dist="38100" dir="2700000" algn="tl">
                      <a:srgbClr val="C0C0C0"/>
                    </a:outerShdw>
                  </a:effectLst>
                  <a:latin typeface="Times New Roman" pitchFamily="18" charset="0"/>
                  <a:ea typeface="楷体" pitchFamily="49" charset="-122"/>
                </a:rPr>
                <a:t>1994</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4</a:t>
              </a:r>
              <a:r>
                <a:rPr kumimoji="1" lang="zh-CN" altLang="en-US" sz="1800">
                  <a:effectLst>
                    <a:outerShdw blurRad="38100" dist="38100" dir="2700000" algn="tl">
                      <a:srgbClr val="C0C0C0"/>
                    </a:outerShdw>
                  </a:effectLst>
                  <a:latin typeface="楷体" pitchFamily="49" charset="-122"/>
                  <a:ea typeface="楷体" pitchFamily="49" charset="-122"/>
                </a:rPr>
                <a:t>月份保值补贴率才大于</a:t>
              </a:r>
              <a:r>
                <a:rPr kumimoji="1" lang="en-US" altLang="zh-CN" sz="1800">
                  <a:effectLst>
                    <a:outerShdw blurRad="38100" dist="38100" dir="2700000" algn="tl">
                      <a:srgbClr val="C0C0C0"/>
                    </a:outerShdw>
                  </a:effectLst>
                  <a:latin typeface="Times New Roman" pitchFamily="18" charset="0"/>
                  <a:ea typeface="楷体" pitchFamily="49" charset="-122"/>
                </a:rPr>
                <a:t>0</a:t>
              </a:r>
              <a:r>
                <a:rPr kumimoji="1" lang="zh-CN" altLang="en-US" sz="1800">
                  <a:effectLst>
                    <a:outerShdw blurRad="38100" dist="38100" dir="2700000" algn="tl">
                      <a:srgbClr val="C0C0C0"/>
                    </a:outerShdw>
                  </a:effectLst>
                  <a:latin typeface="Times New Roman" pitchFamily="18" charset="0"/>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1995</a:t>
              </a:r>
              <a:r>
                <a:rPr kumimoji="1" lang="zh-CN" altLang="en-US" sz="1800">
                  <a:effectLst>
                    <a:outerShdw blurRad="38100" dist="38100" dir="2700000" algn="tl">
                      <a:srgbClr val="C0C0C0"/>
                    </a:outerShdw>
                  </a:effectLst>
                  <a:latin typeface="楷体" pitchFamily="49" charset="-122"/>
                  <a:ea typeface="楷体" pitchFamily="49" charset="-122"/>
                </a:rPr>
                <a:t>年通涨率降到</a:t>
              </a:r>
              <a:r>
                <a:rPr kumimoji="1" lang="en-US" altLang="zh-CN" sz="1800">
                  <a:effectLst>
                    <a:outerShdw blurRad="38100" dist="38100" dir="2700000" algn="tl">
                      <a:srgbClr val="C0C0C0"/>
                    </a:outerShdw>
                  </a:effectLst>
                  <a:latin typeface="Times New Roman" pitchFamily="18" charset="0"/>
                  <a:ea typeface="楷体" pitchFamily="49" charset="-122"/>
                </a:rPr>
                <a:t>17.1</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1996</a:t>
              </a:r>
              <a:r>
                <a:rPr kumimoji="1" lang="zh-CN" altLang="en-US" sz="1800">
                  <a:effectLst>
                    <a:outerShdw blurRad="38100" dist="38100" dir="2700000" algn="tl">
                      <a:srgbClr val="C0C0C0"/>
                    </a:outerShdw>
                  </a:effectLst>
                  <a:latin typeface="楷体" pitchFamily="49" charset="-122"/>
                  <a:ea typeface="楷体" pitchFamily="49" charset="-122"/>
                </a:rPr>
                <a:t>年第一季度保值补贴率大幅下降，</a:t>
              </a:r>
              <a:r>
                <a:rPr kumimoji="1" lang="en-US" altLang="zh-CN" sz="1800">
                  <a:effectLst>
                    <a:outerShdw blurRad="38100" dist="38100" dir="2700000" algn="tl">
                      <a:srgbClr val="C0C0C0"/>
                    </a:outerShdw>
                  </a:effectLst>
                  <a:latin typeface="Times New Roman" pitchFamily="18" charset="0"/>
                  <a:ea typeface="楷体" pitchFamily="49" charset="-122"/>
                </a:rPr>
                <a:t>1996</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4</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Times New Roman" pitchFamily="18" charset="0"/>
                  <a:ea typeface="楷体" pitchFamily="49" charset="-122"/>
                </a:rPr>
                <a:t>日</a:t>
              </a:r>
              <a:r>
                <a:rPr kumimoji="1" lang="zh-CN" altLang="en-US" sz="1800">
                  <a:effectLst>
                    <a:outerShdw blurRad="38100" dist="38100" dir="2700000" algn="tl">
                      <a:srgbClr val="C0C0C0"/>
                    </a:outerShdw>
                  </a:effectLst>
                  <a:latin typeface="楷体" pitchFamily="49" charset="-122"/>
                  <a:ea typeface="楷体" pitchFamily="49" charset="-122"/>
                </a:rPr>
                <a:t>起停办。</a:t>
              </a:r>
              <a:r>
                <a:rPr kumimoji="1" lang="zh-CN" altLang="en-US" sz="1800">
                  <a:latin typeface="楷体" pitchFamily="49" charset="-122"/>
                  <a:ea typeface="楷体" pitchFamily="49" charset="-122"/>
                </a:rPr>
                <a:t> </a:t>
              </a:r>
            </a:p>
          </p:txBody>
        </p:sp>
      </p:grpSp>
    </p:spTree>
    <p:extLst>
      <p:ext uri="{BB962C8B-B14F-4D97-AF65-F5344CB8AC3E}">
        <p14:creationId xmlns:p14="http://schemas.microsoft.com/office/powerpoint/2010/main" val="1724134475"/>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16832"/>
            <a:ext cx="8424936" cy="3528392"/>
          </a:xfrm>
        </p:spPr>
        <p:txBody>
          <a:bodyPr/>
          <a:lstStyle/>
          <a:p>
            <a:pPr>
              <a:lnSpc>
                <a:spcPct val="150000"/>
              </a:lnSpc>
            </a:pPr>
            <a:r>
              <a:rPr kumimoji="1" lang="en-US" altLang="zh-CN" sz="3200" dirty="0" smtClean="0">
                <a:solidFill>
                  <a:schemeClr val="tx1"/>
                </a:solidFill>
                <a:effectLst>
                  <a:outerShdw blurRad="38100" dist="38100" dir="2700000" algn="tl">
                    <a:srgbClr val="C0C0C0"/>
                  </a:outerShdw>
                </a:effectLst>
                <a:latin typeface="Times New Roman" pitchFamily="18" charset="0"/>
                <a:ea typeface="楷体" pitchFamily="49" charset="-122"/>
              </a:rPr>
              <a:t>1.</a:t>
            </a:r>
            <a:r>
              <a:rPr kumimoji="1" lang="zh-CN" altLang="en-US" sz="3200" dirty="0" smtClean="0">
                <a:solidFill>
                  <a:schemeClr val="tx1"/>
                </a:solidFill>
                <a:effectLst>
                  <a:outerShdw blurRad="38100" dist="38100" dir="2700000" algn="tl">
                    <a:srgbClr val="C0C0C0"/>
                  </a:outerShdw>
                </a:effectLst>
                <a:latin typeface="Times New Roman" pitchFamily="18" charset="0"/>
                <a:ea typeface="楷体" pitchFamily="49" charset="-122"/>
              </a:rPr>
              <a:t>某</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一宏观经济模型的参数为</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C = 1000+0.8Y</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I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2000</a:t>
            </a:r>
            <a:r>
              <a:rPr kumimoji="1" lang="en-US" altLang="en-US" sz="3200" dirty="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10r</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L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0.3Y</a:t>
            </a:r>
            <a:r>
              <a:rPr kumimoji="1" lang="en-US" altLang="en-US" sz="3200" dirty="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5r</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M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2200</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；若政府增加货币</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100</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亿，用</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IS-LM</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模型计算该货币政策的产出效应。</a:t>
            </a:r>
            <a:b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br>
            <a:endParaRPr lang="zh-CN" altLang="en-US" sz="3200" dirty="0"/>
          </a:p>
        </p:txBody>
      </p:sp>
      <p:sp>
        <p:nvSpPr>
          <p:cNvPr id="3" name="灯片编号占位符 2"/>
          <p:cNvSpPr>
            <a:spLocks noGrp="1"/>
          </p:cNvSpPr>
          <p:nvPr>
            <p:ph type="sldNum" sz="quarter" idx="10"/>
          </p:nvPr>
        </p:nvSpPr>
        <p:spPr/>
        <p:txBody>
          <a:bodyPr/>
          <a:lstStyle/>
          <a:p>
            <a:fld id="{C6DC4170-86AC-4E28-AD86-B72E9E24C980}" type="slidenum">
              <a:rPr lang="en-GB" altLang="zh-CN" smtClean="0"/>
              <a:pPr/>
              <a:t>53</a:t>
            </a:fld>
            <a:endParaRPr lang="en-GB" altLang="zh-CN"/>
          </a:p>
        </p:txBody>
      </p:sp>
      <p:sp>
        <p:nvSpPr>
          <p:cNvPr id="4" name="标题 1"/>
          <p:cNvSpPr txBox="1">
            <a:spLocks/>
          </p:cNvSpPr>
          <p:nvPr/>
        </p:nvSpPr>
        <p:spPr bwMode="auto">
          <a:xfrm>
            <a:off x="2195736" y="260648"/>
            <a:ext cx="2557165" cy="7561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b="1" kern="0" smtClean="0"/>
              <a:t>课后习题</a:t>
            </a:r>
            <a:endParaRPr lang="zh-CN" altLang="en-US" b="1" kern="0" dirty="0"/>
          </a:p>
        </p:txBody>
      </p:sp>
    </p:spTree>
    <p:extLst>
      <p:ext uri="{BB962C8B-B14F-4D97-AF65-F5344CB8AC3E}">
        <p14:creationId xmlns:p14="http://schemas.microsoft.com/office/powerpoint/2010/main" val="2618631091"/>
      </p:ext>
    </p:extLst>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A4E062C-B7E5-4469-9711-34A99753EC56}" type="slidenum">
              <a:rPr lang="zh-CN" altLang="en-US"/>
              <a:pPr/>
              <a:t>54</a:t>
            </a:fld>
            <a:endParaRPr lang="en-US" altLang="zh-CN"/>
          </a:p>
        </p:txBody>
      </p:sp>
      <p:sp>
        <p:nvSpPr>
          <p:cNvPr id="2507779" name="Rectangle 3"/>
          <p:cNvSpPr>
            <a:spLocks noGrp="1" noChangeArrowheads="1"/>
          </p:cNvSpPr>
          <p:nvPr>
            <p:ph type="body" idx="1"/>
          </p:nvPr>
        </p:nvSpPr>
        <p:spPr>
          <a:xfrm>
            <a:off x="323528" y="1752600"/>
            <a:ext cx="8244210" cy="4267200"/>
          </a:xfrm>
        </p:spPr>
        <p:txBody>
          <a:bodyPr/>
          <a:lstStyle/>
          <a:p>
            <a:r>
              <a:rPr lang="en-US" altLang="zh-CN" sz="2800" dirty="0" smtClean="0"/>
              <a:t>2.</a:t>
            </a:r>
            <a:r>
              <a:rPr lang="zh-CN" altLang="zh-CN" sz="2800" dirty="0" smtClean="0"/>
              <a:t>若</a:t>
            </a:r>
            <a:r>
              <a:rPr lang="zh-CN" altLang="zh-CN" sz="2800" dirty="0"/>
              <a:t>某一宏观经济模型的参数如下：</a:t>
            </a:r>
          </a:p>
          <a:p>
            <a:r>
              <a:rPr lang="en-US" altLang="zh-CN" sz="2800" dirty="0" smtClean="0"/>
              <a:t>C=200+0.8Y</a:t>
            </a:r>
            <a:r>
              <a:rPr lang="zh-CN" altLang="zh-CN" sz="2800" dirty="0"/>
              <a:t>，</a:t>
            </a:r>
            <a:r>
              <a:rPr lang="en-US" altLang="zh-CN" sz="2800" dirty="0"/>
              <a:t> I=300-5r</a:t>
            </a:r>
            <a:r>
              <a:rPr lang="zh-CN" altLang="zh-CN" sz="2800" dirty="0"/>
              <a:t>，</a:t>
            </a:r>
            <a:r>
              <a:rPr lang="en-US" altLang="zh-CN" sz="2800" dirty="0"/>
              <a:t> L=0.2Y-4r</a:t>
            </a:r>
            <a:r>
              <a:rPr lang="zh-CN" altLang="zh-CN" sz="2800" dirty="0"/>
              <a:t>，</a:t>
            </a:r>
            <a:r>
              <a:rPr lang="en-US" altLang="zh-CN" sz="2800" dirty="0"/>
              <a:t> M=320</a:t>
            </a:r>
            <a:r>
              <a:rPr lang="zh-CN" altLang="zh-CN" sz="2800" dirty="0"/>
              <a:t></a:t>
            </a:r>
            <a:r>
              <a:rPr lang="en-US" altLang="zh-CN" sz="2800" dirty="0"/>
              <a:t>(</a:t>
            </a:r>
            <a:r>
              <a:rPr lang="zh-CN" altLang="zh-CN" sz="2800" dirty="0"/>
              <a:t>单位：亿元</a:t>
            </a:r>
            <a:r>
              <a:rPr lang="en-US" altLang="zh-CN" sz="2800" dirty="0"/>
              <a:t>)</a:t>
            </a:r>
            <a:r>
              <a:rPr lang="zh-CN" altLang="zh-CN" sz="2800" dirty="0"/>
              <a:t>。试求：</a:t>
            </a:r>
          </a:p>
          <a:p>
            <a:r>
              <a:rPr lang="zh-CN" altLang="zh-CN" sz="2800" dirty="0" smtClean="0"/>
              <a:t>（</a:t>
            </a:r>
            <a:r>
              <a:rPr lang="en-US" altLang="zh-CN" sz="2800" dirty="0"/>
              <a:t>1</a:t>
            </a:r>
            <a:r>
              <a:rPr lang="zh-CN" altLang="zh-CN" sz="2800" dirty="0"/>
              <a:t>）均衡条件下的产出水平及利率水平，并作简图。</a:t>
            </a:r>
          </a:p>
          <a:p>
            <a:r>
              <a:rPr lang="zh-CN" altLang="zh-CN" sz="2800" dirty="0" smtClean="0"/>
              <a:t>（</a:t>
            </a:r>
            <a:r>
              <a:rPr lang="en-US" altLang="zh-CN" sz="2800" dirty="0"/>
              <a:t>2</a:t>
            </a:r>
            <a:r>
              <a:rPr lang="zh-CN" altLang="zh-CN" sz="2800" dirty="0"/>
              <a:t>）若充分就业的有效需求水平为</a:t>
            </a:r>
            <a:r>
              <a:rPr lang="en-US" altLang="zh-CN" sz="2800" dirty="0"/>
              <a:t>2500</a:t>
            </a:r>
            <a:r>
              <a:rPr lang="zh-CN" altLang="zh-CN" sz="2800" dirty="0"/>
              <a:t>亿元，政府为了实现充分就业，单独运用扩张的财政政策，追加的投资为多少？该项政策的产出效应和挤出效应分别是多少？并作图进行分析。</a:t>
            </a:r>
            <a:endParaRPr lang="zh-CN" altLang="en-US" sz="2800" dirty="0"/>
          </a:p>
        </p:txBody>
      </p:sp>
      <p:sp>
        <p:nvSpPr>
          <p:cNvPr id="4" name="日期占位符 3"/>
          <p:cNvSpPr>
            <a:spLocks noGrp="1"/>
          </p:cNvSpPr>
          <p:nvPr>
            <p:ph type="dt" sz="half" idx="10"/>
          </p:nvPr>
        </p:nvSpPr>
        <p:spPr/>
        <p:txBody>
          <a:bodyPr/>
          <a:lstStyle/>
          <a:p>
            <a:pPr>
              <a:defRPr/>
            </a:pPr>
            <a:fld id="{E2214C86-D2BC-40B1-9A60-C3A6BAE05AF5}" type="datetime1">
              <a:rPr lang="zh-CN" altLang="en-US" smtClean="0"/>
              <a:t>2018/12/2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12628933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a:t>
            </a:r>
            <a:r>
              <a:rPr lang="en-US" altLang="zh-CN" dirty="0"/>
              <a:t>3</a:t>
            </a:r>
            <a:r>
              <a:rPr lang="zh-CN" altLang="zh-CN" dirty="0"/>
              <a:t>）若充分就业的有效需求水平为</a:t>
            </a:r>
            <a:r>
              <a:rPr lang="en-US" altLang="zh-CN" dirty="0"/>
              <a:t>2500</a:t>
            </a:r>
            <a:r>
              <a:rPr lang="zh-CN" altLang="zh-CN" dirty="0"/>
              <a:t>亿元，政府为了实现充分就业，单独运用扩张的货币政策，追加的货币供应为多少？该项政策的产出效应和挤出效应分别是多少？并作图进行分析。</a:t>
            </a:r>
          </a:p>
          <a:p>
            <a:r>
              <a:rPr lang="en-US" altLang="zh-CN" dirty="0" smtClean="0"/>
              <a:t> </a:t>
            </a:r>
            <a:r>
              <a:rPr lang="en-US" altLang="zh-CN" dirty="0"/>
              <a:t>(4)</a:t>
            </a:r>
            <a:r>
              <a:rPr lang="zh-CN" altLang="zh-CN" dirty="0"/>
              <a:t>若充分就业的有效需求水平为</a:t>
            </a:r>
            <a:r>
              <a:rPr lang="en-US" altLang="zh-CN" dirty="0"/>
              <a:t>2500</a:t>
            </a:r>
            <a:r>
              <a:rPr lang="zh-CN" altLang="zh-CN" dirty="0"/>
              <a:t>亿元，政府为了实现充分就业，综合运用扩张的财政政策和货币政策，追加的投资或货币供应各为多少</a:t>
            </a:r>
            <a:r>
              <a:rPr lang="en-US" altLang="zh-CN" dirty="0"/>
              <a:t>?</a:t>
            </a:r>
            <a:r>
              <a:rPr lang="zh-CN" altLang="zh-CN" dirty="0"/>
              <a:t>并作图进行分析。</a:t>
            </a:r>
            <a:endParaRPr lang="zh-CN" altLang="en-US" dirty="0"/>
          </a:p>
        </p:txBody>
      </p:sp>
      <p:sp>
        <p:nvSpPr>
          <p:cNvPr id="4" name="日期占位符 3"/>
          <p:cNvSpPr>
            <a:spLocks noGrp="1"/>
          </p:cNvSpPr>
          <p:nvPr>
            <p:ph type="dt" sz="half" idx="10"/>
          </p:nvPr>
        </p:nvSpPr>
        <p:spPr/>
        <p:txBody>
          <a:bodyPr/>
          <a:lstStyle/>
          <a:p>
            <a:pPr>
              <a:defRPr/>
            </a:pPr>
            <a:fld id="{14B1EC0A-915B-4172-B355-83D40BDBF6FB}" type="datetime1">
              <a:rPr lang="zh-CN" altLang="en-US" smtClean="0"/>
              <a:t>2018/12/2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第六讲   宏观经济政策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55</a:t>
            </a:fld>
            <a:endParaRPr lang="en-US" altLang="zh-CN"/>
          </a:p>
        </p:txBody>
      </p:sp>
    </p:spTree>
    <p:extLst>
      <p:ext uri="{BB962C8B-B14F-4D97-AF65-F5344CB8AC3E}">
        <p14:creationId xmlns:p14="http://schemas.microsoft.com/office/powerpoint/2010/main" val="33122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0980" name="Group 132"/>
          <p:cNvGraphicFramePr>
            <a:graphicFrameLocks noGrp="1"/>
          </p:cNvGraphicFramePr>
          <p:nvPr>
            <p:ph type="tbl" idx="4294967295"/>
            <p:extLst>
              <p:ext uri="{D42A27DB-BD31-4B8C-83A1-F6EECF244321}">
                <p14:modId xmlns:p14="http://schemas.microsoft.com/office/powerpoint/2010/main" val="2641988540"/>
              </p:ext>
            </p:extLst>
          </p:nvPr>
        </p:nvGraphicFramePr>
        <p:xfrm>
          <a:off x="1187450" y="1802607"/>
          <a:ext cx="6840538" cy="3024186"/>
        </p:xfrm>
        <a:graphic>
          <a:graphicData uri="http://schemas.openxmlformats.org/drawingml/2006/table">
            <a:tbl>
              <a:tblPr/>
              <a:tblGrid>
                <a:gridCol w="1125660"/>
                <a:gridCol w="2280792"/>
                <a:gridCol w="2280792"/>
                <a:gridCol w="1153294"/>
              </a:tblGrid>
              <a:tr h="504032">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cap="none" normalizeH="0" baseline="0" dirty="0" smtClean="0">
                          <a:ln>
                            <a:noFill/>
                          </a:ln>
                          <a:solidFill>
                            <a:schemeClr val="tx1"/>
                          </a:solidFill>
                          <a:effectLst/>
                          <a:latin typeface="Arial" charset="0"/>
                          <a:ea typeface="宋体" pitchFamily="2" charset="-122"/>
                        </a:rPr>
                        <a:t>级数</a:t>
                      </a: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全月应纳税所得额</a:t>
                      </a:r>
                      <a:endPar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（含税级距） </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全月应纳税所得额</a:t>
                      </a:r>
                      <a:endPar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（不含税级距）</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税率</a:t>
                      </a:r>
                      <a:r>
                        <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rPr>
                        <a:t>(%)</a:t>
                      </a:r>
                      <a:endPar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endParaRP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r>
              <a:tr h="360022">
                <a:tc>
                  <a:txBody>
                    <a:bodyPr/>
                    <a:lstStyle/>
                    <a:p>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0-3000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0-2910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3000-12000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2910-11010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12000-25000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11010-21410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25000-35000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21410-28910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35000-55000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28910-42910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55000-80000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42910-59160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80000-</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59160-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25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293DD87-93DD-4AB7-88F3-1C26C5A1433E}" type="slidenum">
              <a:rPr lang="en-GB" altLang="zh-CN" sz="1200" b="0">
                <a:solidFill>
                  <a:schemeClr val="bg1"/>
                </a:solidFill>
              </a:rPr>
              <a:pPr/>
              <a:t>6</a:t>
            </a:fld>
            <a:endParaRPr lang="en-GB" altLang="zh-CN" sz="1200" b="0">
              <a:solidFill>
                <a:schemeClr val="bg1"/>
              </a:solidFill>
            </a:endParaRPr>
          </a:p>
        </p:txBody>
      </p:sp>
      <p:sp>
        <p:nvSpPr>
          <p:cNvPr id="590984" name="Rectangle 136"/>
          <p:cNvSpPr>
            <a:spLocks noChangeArrowheads="1"/>
          </p:cNvSpPr>
          <p:nvPr/>
        </p:nvSpPr>
        <p:spPr bwMode="auto">
          <a:xfrm>
            <a:off x="2124075" y="620713"/>
            <a:ext cx="4824413" cy="863600"/>
          </a:xfrm>
          <a:prstGeom prst="rect">
            <a:avLst/>
          </a:prstGeom>
          <a:noFill/>
          <a:ln w="9525">
            <a:noFill/>
            <a:miter lim="800000"/>
            <a:headEnd/>
            <a:tailEnd/>
          </a:ln>
          <a:effectLst/>
        </p:spPr>
        <p:txBody>
          <a:bodyPr anchor="ctr"/>
          <a:lstStyle/>
          <a:p>
            <a:pPr algn="ctr">
              <a:defRPr/>
            </a:pPr>
            <a:r>
              <a:rPr kumimoji="1" lang="zh-CN" altLang="en-US" sz="2400" dirty="0">
                <a:solidFill>
                  <a:schemeClr val="tx1"/>
                </a:solidFill>
                <a:effectLst>
                  <a:outerShdw blurRad="38100" dist="38100" dir="2700000" algn="tl">
                    <a:srgbClr val="C0C0C0"/>
                  </a:outerShdw>
                </a:effectLst>
                <a:latin typeface="黑体" pitchFamily="49" charset="-122"/>
                <a:ea typeface="黑体" pitchFamily="49" charset="-122"/>
              </a:rPr>
              <a:t>个人所得税税率表</a:t>
            </a:r>
            <a:endParaRPr kumimoji="1" lang="en-US" altLang="zh-CN" sz="2400" dirty="0">
              <a:solidFill>
                <a:schemeClr val="tx1"/>
              </a:solidFill>
              <a:effectLst>
                <a:outerShdw blurRad="38100" dist="38100" dir="2700000" algn="tl">
                  <a:srgbClr val="C0C0C0"/>
                </a:outerShdw>
              </a:effectLst>
              <a:latin typeface="黑体" pitchFamily="49" charset="-122"/>
              <a:ea typeface="黑体" pitchFamily="49" charset="-122"/>
            </a:endParaRPr>
          </a:p>
          <a:p>
            <a:pPr algn="ctr">
              <a:lnSpc>
                <a:spcPct val="150000"/>
              </a:lnSpc>
              <a:defRPr/>
            </a:pP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免征</a:t>
            </a:r>
            <a:r>
              <a:rPr kumimoji="1" lang="zh-CN" altLang="en-US"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额</a:t>
            </a:r>
            <a:r>
              <a:rPr kumimoji="1" lang="en-US" altLang="zh-CN"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5000</a:t>
            </a:r>
            <a:r>
              <a:rPr kumimoji="1" lang="zh-CN" altLang="en-US"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元</a:t>
            </a: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（工资薪金所得适用）</a:t>
            </a:r>
          </a:p>
        </p:txBody>
      </p:sp>
      <p:sp>
        <p:nvSpPr>
          <p:cNvPr id="22578" name="Rectangle 13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AutoShape 41"/>
          <p:cNvSpPr>
            <a:spLocks noChangeArrowheads="1"/>
          </p:cNvSpPr>
          <p:nvPr/>
        </p:nvSpPr>
        <p:spPr bwMode="auto">
          <a:xfrm>
            <a:off x="1187450" y="5069830"/>
            <a:ext cx="6840538" cy="431800"/>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企业所得税税率为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25%</a:t>
            </a: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，高新技术企业为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15%</a:t>
            </a: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，小型微利企业为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20%</a:t>
            </a:r>
            <a:endParaRPr kumimoji="1" lang="zh-CN" altLang="en-US" sz="180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0234774"/>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951133-E9B7-4743-A36A-D44B7D42407E}" type="slidenum">
              <a:rPr lang="en-GB" altLang="zh-CN" sz="1200" b="0">
                <a:solidFill>
                  <a:schemeClr val="bg1"/>
                </a:solidFill>
              </a:rPr>
              <a:pPr/>
              <a:t>7</a:t>
            </a:fld>
            <a:endParaRPr lang="en-GB" altLang="zh-CN" sz="1200" b="0">
              <a:solidFill>
                <a:schemeClr val="bg1"/>
              </a:solidFill>
            </a:endParaRPr>
          </a:p>
        </p:txBody>
      </p:sp>
      <p:sp>
        <p:nvSpPr>
          <p:cNvPr id="8" name="Rectangle 2"/>
          <p:cNvSpPr>
            <a:spLocks noChangeArrowheads="1"/>
          </p:cNvSpPr>
          <p:nvPr/>
        </p:nvSpPr>
        <p:spPr bwMode="auto">
          <a:xfrm>
            <a:off x="971550" y="1700213"/>
            <a:ext cx="7415213" cy="3694112"/>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公债是政府运用国家信用向公众借钱筹集财政资金时形成的债务，包括中央政府的债务和地方政府的债务</a:t>
            </a:r>
          </a:p>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公债的种类：短期债券</a:t>
            </a:r>
            <a:r>
              <a:rPr kumimoji="1" lang="zh-CN" altLang="en-US" sz="2000" dirty="0">
                <a:solidFill>
                  <a:srgbClr val="808080"/>
                </a:solidFill>
                <a:effectLst>
                  <a:outerShdw blurRad="38100" dist="38100" dir="2700000" algn="tl">
                    <a:srgbClr val="C0C0C0"/>
                  </a:outerShdw>
                </a:effectLst>
                <a:latin typeface="宋体" pitchFamily="2" charset="-122"/>
              </a:rPr>
              <a:t>（国库券</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个月、</a:t>
            </a:r>
            <a:r>
              <a:rPr kumimoji="1" lang="en-US" altLang="zh-CN" sz="2000" dirty="0">
                <a:solidFill>
                  <a:srgbClr val="808080"/>
                </a:solidFill>
                <a:effectLst>
                  <a:outerShdw blurRad="38100" dist="38100" dir="2700000" algn="tl">
                    <a:srgbClr val="C0C0C0"/>
                  </a:outerShdw>
                </a:effectLst>
                <a:latin typeface="宋体" pitchFamily="2" charset="-122"/>
              </a:rPr>
              <a:t>3</a:t>
            </a:r>
            <a:r>
              <a:rPr kumimoji="1" lang="zh-CN" altLang="en-US" sz="2000" dirty="0">
                <a:solidFill>
                  <a:srgbClr val="808080"/>
                </a:solidFill>
                <a:effectLst>
                  <a:outerShdw blurRad="38100" dist="38100" dir="2700000" algn="tl">
                    <a:srgbClr val="C0C0C0"/>
                  </a:outerShdw>
                </a:effectLst>
                <a:latin typeface="宋体" pitchFamily="2" charset="-122"/>
              </a:rPr>
              <a:t>个月、</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年）</a:t>
            </a:r>
            <a:r>
              <a:rPr kumimoji="1" lang="zh-CN" altLang="en-US" sz="2400" dirty="0">
                <a:solidFill>
                  <a:schemeClr val="tx1"/>
                </a:solidFill>
                <a:effectLst>
                  <a:outerShdw blurRad="38100" dist="38100" dir="2700000" algn="tl">
                    <a:srgbClr val="C0C0C0"/>
                  </a:outerShdw>
                </a:effectLst>
                <a:latin typeface="宋体" pitchFamily="2" charset="-122"/>
              </a:rPr>
              <a:t>，中期债券</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5</a:t>
            </a:r>
            <a:r>
              <a:rPr kumimoji="1" lang="zh-CN" altLang="en-US" sz="2000" dirty="0">
                <a:solidFill>
                  <a:srgbClr val="808080"/>
                </a:solidFill>
                <a:effectLst>
                  <a:outerShdw blurRad="38100" dist="38100" dir="2700000" algn="tl">
                    <a:srgbClr val="C0C0C0"/>
                  </a:outerShdw>
                </a:effectLst>
                <a:latin typeface="宋体" pitchFamily="2" charset="-122"/>
              </a:rPr>
              <a:t>年）</a:t>
            </a:r>
            <a:r>
              <a:rPr kumimoji="1" lang="zh-CN" altLang="en-US" sz="2400" dirty="0">
                <a:solidFill>
                  <a:schemeClr val="tx1"/>
                </a:solidFill>
                <a:effectLst>
                  <a:outerShdw blurRad="38100" dist="38100" dir="2700000" algn="tl">
                    <a:srgbClr val="C0C0C0"/>
                  </a:outerShdw>
                </a:effectLst>
                <a:latin typeface="宋体" pitchFamily="2" charset="-122"/>
              </a:rPr>
              <a:t>，长期债券</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5</a:t>
            </a:r>
            <a:r>
              <a:rPr kumimoji="1" lang="zh-CN" altLang="en-US" sz="2000" dirty="0">
                <a:solidFill>
                  <a:srgbClr val="808080"/>
                </a:solidFill>
                <a:effectLst>
                  <a:outerShdw blurRad="38100" dist="38100" dir="2700000" algn="tl">
                    <a:srgbClr val="C0C0C0"/>
                  </a:outerShdw>
                </a:effectLst>
                <a:latin typeface="宋体" pitchFamily="2" charset="-122"/>
              </a:rPr>
              <a:t>年以上）</a:t>
            </a:r>
          </a:p>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政府发行公债，一方面能增加财政收入，影响财政收支规模，属于财政政策；另一方面又可以通过其在市场上的流通来调节货币供求，因此也是货币政策工具</a:t>
            </a:r>
          </a:p>
        </p:txBody>
      </p:sp>
      <p:sp>
        <p:nvSpPr>
          <p:cNvPr id="9" name="Rectangle 3"/>
          <p:cNvSpPr>
            <a:spLocks noChangeArrowheads="1"/>
          </p:cNvSpPr>
          <p:nvPr/>
        </p:nvSpPr>
        <p:spPr bwMode="auto">
          <a:xfrm>
            <a:off x="676275" y="1052513"/>
            <a:ext cx="180816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公债</a:t>
            </a:r>
          </a:p>
        </p:txBody>
      </p:sp>
    </p:spTree>
    <p:extLst>
      <p:ext uri="{BB962C8B-B14F-4D97-AF65-F5344CB8AC3E}">
        <p14:creationId xmlns:p14="http://schemas.microsoft.com/office/powerpoint/2010/main" val="18064491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9966726-E09D-4BC1-A516-0F9B3E3CE57E}" type="slidenum">
              <a:rPr lang="en-GB" altLang="zh-CN" sz="1200" b="0">
                <a:solidFill>
                  <a:schemeClr val="bg1"/>
                </a:solidFill>
              </a:rPr>
              <a:pPr/>
              <a:t>8</a:t>
            </a:fld>
            <a:endParaRPr lang="en-GB" altLang="zh-CN" sz="1200" b="0">
              <a:solidFill>
                <a:schemeClr val="bg1"/>
              </a:solidFill>
            </a:endParaRPr>
          </a:p>
        </p:txBody>
      </p:sp>
      <p:sp>
        <p:nvSpPr>
          <p:cNvPr id="8" name="Rectangle 4"/>
          <p:cNvSpPr>
            <a:spLocks noChangeArrowheads="1"/>
          </p:cNvSpPr>
          <p:nvPr/>
        </p:nvSpPr>
        <p:spPr bwMode="auto">
          <a:xfrm>
            <a:off x="973138" y="976313"/>
            <a:ext cx="7559675" cy="2308225"/>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政府对商品和劳务的购买，如购买机关办公用品、警察装备用品、军需品的支出，支付给政府雇员薪金，以及公共工程建设</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政府购买是实质性支出，直接形成社会需求，是总需求的组成部分，其规模变化直接关系到社会总需求增减。因此，政府购买变动对社会总需求有调节作用 </a:t>
            </a:r>
          </a:p>
        </p:txBody>
      </p:sp>
      <p:sp>
        <p:nvSpPr>
          <p:cNvPr id="9" name="Rectangle 5"/>
          <p:cNvSpPr>
            <a:spLocks noChangeArrowheads="1"/>
          </p:cNvSpPr>
          <p:nvPr/>
        </p:nvSpPr>
        <p:spPr bwMode="auto">
          <a:xfrm>
            <a:off x="727075" y="549275"/>
            <a:ext cx="26209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政府购买</a:t>
            </a:r>
          </a:p>
        </p:txBody>
      </p:sp>
      <p:sp>
        <p:nvSpPr>
          <p:cNvPr id="10" name="Rectangle 6"/>
          <p:cNvSpPr>
            <a:spLocks noChangeArrowheads="1"/>
          </p:cNvSpPr>
          <p:nvPr/>
        </p:nvSpPr>
        <p:spPr bwMode="auto">
          <a:xfrm>
            <a:off x="727075" y="3435350"/>
            <a:ext cx="26209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转移支付</a:t>
            </a:r>
          </a:p>
        </p:txBody>
      </p:sp>
      <p:sp>
        <p:nvSpPr>
          <p:cNvPr id="11" name="Rectangle 7"/>
          <p:cNvSpPr>
            <a:spLocks noChangeArrowheads="1"/>
          </p:cNvSpPr>
          <p:nvPr/>
        </p:nvSpPr>
        <p:spPr bwMode="auto">
          <a:xfrm>
            <a:off x="973138" y="3835400"/>
            <a:ext cx="7559675" cy="1570038"/>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转移支付是政府无偿支付给个人的资金，主要包括社会保障福利支出、政府公债利息、政府对农业的补贴</a:t>
            </a:r>
          </a:p>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转移支付是货币性支出，但其增减会改变公众的可支配收入和消费支出，也是重要的财政政策工具</a:t>
            </a:r>
          </a:p>
        </p:txBody>
      </p:sp>
      <p:sp>
        <p:nvSpPr>
          <p:cNvPr id="12" name="Rectangle 7"/>
          <p:cNvSpPr>
            <a:spLocks noChangeArrowheads="1"/>
          </p:cNvSpPr>
          <p:nvPr/>
        </p:nvSpPr>
        <p:spPr bwMode="auto">
          <a:xfrm>
            <a:off x="741363" y="5629275"/>
            <a:ext cx="7934325" cy="365125"/>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100000"/>
              <a:buFont typeface="Wingdings" pitchFamily="2" charset="2"/>
              <a:buChar char="Ø"/>
              <a:defRPr/>
            </a:pPr>
            <a:r>
              <a:rPr kumimoji="1" lang="zh-CN" altLang="en-US" sz="2400" dirty="0">
                <a:solidFill>
                  <a:srgbClr val="990000"/>
                </a:solidFill>
                <a:effectLst>
                  <a:outerShdw blurRad="38100" dist="38100" dir="2700000" algn="tl">
                    <a:srgbClr val="C0C0C0"/>
                  </a:outerShdw>
                </a:effectLst>
                <a:latin typeface="宋体" pitchFamily="2" charset="-122"/>
              </a:rPr>
              <a:t>政府购买、转移支付、税收具有乘数效应</a:t>
            </a:r>
          </a:p>
        </p:txBody>
      </p:sp>
    </p:spTree>
    <p:extLst>
      <p:ext uri="{BB962C8B-B14F-4D97-AF65-F5344CB8AC3E}">
        <p14:creationId xmlns:p14="http://schemas.microsoft.com/office/powerpoint/2010/main" val="221714487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blinds(horizontal)">
                                      <p:cBhvr>
                                        <p:cTn id="32" dur="500"/>
                                        <p:tgtEl>
                                          <p:spTgt spid="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10" grpId="0"/>
      <p:bldP spid="11" grpId="0" build="p" bldLvl="3"/>
      <p:bldP spid="12"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9E41E7-5364-47B8-9845-C6E9B0C3430C}" type="slidenum">
              <a:rPr lang="zh-CN" altLang="en-US"/>
              <a:pPr/>
              <a:t>9</a:t>
            </a:fld>
            <a:endParaRPr lang="en-US" altLang="zh-CN"/>
          </a:p>
        </p:txBody>
      </p:sp>
      <p:sp>
        <p:nvSpPr>
          <p:cNvPr id="2492418" name="Rectangle 2"/>
          <p:cNvSpPr>
            <a:spLocks noGrp="1" noChangeArrowheads="1"/>
          </p:cNvSpPr>
          <p:nvPr>
            <p:ph type="title"/>
          </p:nvPr>
        </p:nvSpPr>
        <p:spPr>
          <a:xfrm>
            <a:off x="539750" y="620713"/>
            <a:ext cx="7200900" cy="701675"/>
          </a:xfrm>
        </p:spPr>
        <p:txBody>
          <a:bodyPr/>
          <a:lstStyle/>
          <a:p>
            <a:r>
              <a:rPr lang="zh-CN" altLang="en-US" sz="4000" b="1" dirty="0"/>
              <a:t>财政政策的工具及其作用机理</a:t>
            </a:r>
          </a:p>
        </p:txBody>
      </p:sp>
      <p:sp>
        <p:nvSpPr>
          <p:cNvPr id="2492419" name="Rectangle 3"/>
          <p:cNvSpPr>
            <a:spLocks noGrp="1" noChangeArrowheads="1"/>
          </p:cNvSpPr>
          <p:nvPr>
            <p:ph type="body" idx="1"/>
          </p:nvPr>
        </p:nvSpPr>
        <p:spPr>
          <a:xfrm>
            <a:off x="539750" y="1989138"/>
            <a:ext cx="7704138" cy="4103687"/>
          </a:xfrm>
        </p:spPr>
        <p:txBody>
          <a:bodyPr/>
          <a:lstStyle/>
          <a:p>
            <a:pPr>
              <a:lnSpc>
                <a:spcPct val="90000"/>
              </a:lnSpc>
            </a:pPr>
            <a:r>
              <a:rPr lang="zh-CN" altLang="en-US" sz="2400" dirty="0">
                <a:solidFill>
                  <a:schemeClr val="tx2"/>
                </a:solidFill>
              </a:rPr>
              <a:t>政府购买（政府投资）</a:t>
            </a:r>
          </a:p>
          <a:p>
            <a:pPr>
              <a:lnSpc>
                <a:spcPct val="90000"/>
              </a:lnSpc>
              <a:buFontTx/>
              <a:buNone/>
            </a:pPr>
            <a:r>
              <a:rPr lang="zh-CN" altLang="en-US" sz="2400" dirty="0"/>
              <a:t>    政府购买</a:t>
            </a:r>
            <a:r>
              <a:rPr lang="en-US" altLang="zh-CN" sz="2400" dirty="0">
                <a:latin typeface="宋体" pitchFamily="2" charset="-122"/>
              </a:rPr>
              <a:t>↑(↓)→</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经济扩张</a:t>
            </a:r>
            <a:r>
              <a:rPr lang="en-US" altLang="zh-CN" sz="2400" dirty="0">
                <a:latin typeface="宋体" pitchFamily="2" charset="-122"/>
              </a:rPr>
              <a:t>(</a:t>
            </a:r>
            <a:r>
              <a:rPr lang="zh-CN" altLang="en-US" sz="2400" dirty="0">
                <a:latin typeface="宋体" pitchFamily="2" charset="-122"/>
              </a:rPr>
              <a:t>收缩</a:t>
            </a:r>
            <a:r>
              <a:rPr lang="en-US" altLang="zh-CN" sz="2400" dirty="0">
                <a:latin typeface="宋体" pitchFamily="2" charset="-122"/>
              </a:rPr>
              <a:t>)</a:t>
            </a:r>
          </a:p>
          <a:p>
            <a:pPr>
              <a:lnSpc>
                <a:spcPct val="90000"/>
              </a:lnSpc>
            </a:pPr>
            <a:r>
              <a:rPr lang="zh-CN" altLang="en-US" sz="2400" dirty="0">
                <a:solidFill>
                  <a:schemeClr val="tx2"/>
                </a:solidFill>
              </a:rPr>
              <a:t>政府转移支付</a:t>
            </a:r>
          </a:p>
          <a:p>
            <a:pPr>
              <a:lnSpc>
                <a:spcPct val="90000"/>
              </a:lnSpc>
              <a:buFontTx/>
              <a:buNone/>
            </a:pPr>
            <a:r>
              <a:rPr lang="zh-CN" altLang="en-US" sz="2400" dirty="0"/>
              <a:t>    政府转移支付</a:t>
            </a:r>
            <a:r>
              <a:rPr lang="en-US" altLang="zh-CN" sz="2400" dirty="0">
                <a:latin typeface="宋体" pitchFamily="2" charset="-122"/>
              </a:rPr>
              <a:t>↑(↓)→ </a:t>
            </a:r>
            <a:r>
              <a:rPr lang="zh-CN" altLang="en-US" sz="2400" dirty="0">
                <a:latin typeface="宋体" pitchFamily="2" charset="-122"/>
              </a:rPr>
              <a:t>消费</a:t>
            </a:r>
            <a:r>
              <a:rPr lang="en-US" altLang="zh-CN" sz="2400" dirty="0">
                <a:latin typeface="宋体" pitchFamily="2" charset="-122"/>
              </a:rPr>
              <a:t>↑(↓)→</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经济扩张</a:t>
            </a:r>
            <a:r>
              <a:rPr lang="en-US" altLang="zh-CN" sz="2400" dirty="0">
                <a:latin typeface="宋体" pitchFamily="2" charset="-122"/>
              </a:rPr>
              <a:t>(</a:t>
            </a:r>
            <a:r>
              <a:rPr lang="zh-CN" altLang="en-US" sz="2400" dirty="0">
                <a:latin typeface="宋体" pitchFamily="2" charset="-122"/>
              </a:rPr>
              <a:t>收缩</a:t>
            </a:r>
            <a:r>
              <a:rPr lang="en-US" altLang="zh-CN" sz="2400" dirty="0">
                <a:latin typeface="宋体" pitchFamily="2" charset="-122"/>
              </a:rPr>
              <a:t>)</a:t>
            </a:r>
            <a:endParaRPr lang="zh-CN" altLang="en-US" sz="2400" dirty="0"/>
          </a:p>
          <a:p>
            <a:pPr>
              <a:lnSpc>
                <a:spcPct val="90000"/>
              </a:lnSpc>
            </a:pPr>
            <a:r>
              <a:rPr lang="zh-CN" altLang="en-US" sz="2400" dirty="0">
                <a:solidFill>
                  <a:schemeClr val="tx2"/>
                </a:solidFill>
              </a:rPr>
              <a:t>税收</a:t>
            </a:r>
          </a:p>
          <a:p>
            <a:pPr>
              <a:lnSpc>
                <a:spcPct val="90000"/>
              </a:lnSpc>
              <a:buFontTx/>
              <a:buNone/>
            </a:pPr>
            <a:r>
              <a:rPr lang="zh-CN" altLang="en-US" sz="2400" dirty="0"/>
              <a:t>    税收</a:t>
            </a:r>
            <a:r>
              <a:rPr lang="en-US" altLang="zh-CN" sz="2400" dirty="0">
                <a:latin typeface="宋体" pitchFamily="2" charset="-122"/>
              </a:rPr>
              <a:t>↑(↓)→ </a:t>
            </a:r>
            <a:r>
              <a:rPr lang="zh-CN" altLang="en-US" sz="2400" dirty="0">
                <a:latin typeface="宋体" pitchFamily="2" charset="-122"/>
              </a:rPr>
              <a:t>消费和投资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 →</a:t>
            </a:r>
            <a:r>
              <a:rPr lang="zh-CN" altLang="en-US" sz="2400" dirty="0">
                <a:latin typeface="宋体" pitchFamily="2" charset="-122"/>
              </a:rPr>
              <a:t>经济收缩</a:t>
            </a:r>
            <a:r>
              <a:rPr lang="en-US" altLang="zh-CN" sz="2400" dirty="0">
                <a:latin typeface="宋体" pitchFamily="2" charset="-122"/>
              </a:rPr>
              <a:t>(</a:t>
            </a:r>
            <a:r>
              <a:rPr lang="zh-CN" altLang="en-US" sz="2400" dirty="0">
                <a:latin typeface="宋体" pitchFamily="2" charset="-122"/>
              </a:rPr>
              <a:t>扩张</a:t>
            </a:r>
            <a:r>
              <a:rPr lang="en-US" altLang="zh-CN" sz="2400" dirty="0">
                <a:latin typeface="宋体" pitchFamily="2" charset="-122"/>
              </a:rPr>
              <a:t>)</a:t>
            </a:r>
            <a:endParaRPr lang="zh-CN" altLang="en-US" sz="2400" dirty="0"/>
          </a:p>
          <a:p>
            <a:pPr>
              <a:lnSpc>
                <a:spcPct val="90000"/>
              </a:lnSpc>
            </a:pPr>
            <a:r>
              <a:rPr lang="zh-CN" altLang="en-US" sz="2400" dirty="0">
                <a:solidFill>
                  <a:schemeClr val="tx2"/>
                </a:solidFill>
              </a:rPr>
              <a:t>公债</a:t>
            </a:r>
          </a:p>
          <a:p>
            <a:pPr>
              <a:lnSpc>
                <a:spcPct val="90000"/>
              </a:lnSpc>
              <a:buFontTx/>
              <a:buNone/>
            </a:pPr>
            <a:r>
              <a:rPr lang="zh-CN" altLang="en-US" sz="2400" dirty="0"/>
              <a:t>     公债</a:t>
            </a:r>
            <a:r>
              <a:rPr lang="en-US" altLang="zh-CN" sz="2400" dirty="0">
                <a:latin typeface="宋体" pitchFamily="2" charset="-122"/>
              </a:rPr>
              <a:t>↑→ </a:t>
            </a:r>
            <a:r>
              <a:rPr lang="zh-CN" altLang="en-US" sz="2400" dirty="0">
                <a:latin typeface="宋体" pitchFamily="2" charset="-122"/>
              </a:rPr>
              <a:t>政府投资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a:t>
            </a:r>
            <a:r>
              <a:rPr lang="zh-CN" altLang="en-US" sz="2400" dirty="0">
                <a:latin typeface="宋体" pitchFamily="2" charset="-122"/>
              </a:rPr>
              <a:t>经济扩张</a:t>
            </a:r>
            <a:endParaRPr lang="zh-CN" altLang="en-US" sz="2800" dirty="0">
              <a:solidFill>
                <a:schemeClr val="folHlink"/>
              </a:solidFill>
            </a:endParaRPr>
          </a:p>
        </p:txBody>
      </p:sp>
      <p:sp>
        <p:nvSpPr>
          <p:cNvPr id="5" name="日期占位符 4"/>
          <p:cNvSpPr>
            <a:spLocks noGrp="1"/>
          </p:cNvSpPr>
          <p:nvPr>
            <p:ph type="dt" sz="half" idx="10"/>
          </p:nvPr>
        </p:nvSpPr>
        <p:spPr/>
        <p:txBody>
          <a:bodyPr/>
          <a:lstStyle/>
          <a:p>
            <a:pPr>
              <a:defRPr/>
            </a:pPr>
            <a:fld id="{9E02B36E-6FCA-48A9-88DE-FC370C588BC9}" type="datetime1">
              <a:rPr lang="zh-CN" altLang="en-US" smtClean="0"/>
              <a:t>2018/12/2</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3193781053"/>
      </p:ext>
    </p:extLst>
  </p:cSld>
  <p:clrMapOvr>
    <a:masterClrMapping/>
  </p:clrMapOvr>
  <p:transition>
    <p:blinds/>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92419">
                                            <p:txEl>
                                              <p:pRg st="0" end="0"/>
                                            </p:txEl>
                                          </p:spTgt>
                                        </p:tgtEl>
                                        <p:attrNameLst>
                                          <p:attrName>style.visibility</p:attrName>
                                        </p:attrNameLst>
                                      </p:cBhvr>
                                      <p:to>
                                        <p:strVal val="visible"/>
                                      </p:to>
                                    </p:set>
                                    <p:anim calcmode="lin" valueType="num">
                                      <p:cBhvr additive="base">
                                        <p:cTn id="7" dur="500" fill="hold"/>
                                        <p:tgtEl>
                                          <p:spTgt spid="2492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24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492419">
                                            <p:txEl>
                                              <p:pRg st="1" end="1"/>
                                            </p:txEl>
                                          </p:spTgt>
                                        </p:tgtEl>
                                        <p:attrNameLst>
                                          <p:attrName>style.visibility</p:attrName>
                                        </p:attrNameLst>
                                      </p:cBhvr>
                                      <p:to>
                                        <p:strVal val="visible"/>
                                      </p:to>
                                    </p:set>
                                    <p:anim calcmode="lin" valueType="num">
                                      <p:cBhvr additive="base">
                                        <p:cTn id="13" dur="500" fill="hold"/>
                                        <p:tgtEl>
                                          <p:spTgt spid="2492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241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492419">
                                            <p:txEl>
                                              <p:pRg st="2" end="2"/>
                                            </p:txEl>
                                          </p:spTgt>
                                        </p:tgtEl>
                                        <p:attrNameLst>
                                          <p:attrName>style.visibility</p:attrName>
                                        </p:attrNameLst>
                                      </p:cBhvr>
                                      <p:to>
                                        <p:strVal val="visible"/>
                                      </p:to>
                                    </p:set>
                                    <p:anim calcmode="lin" valueType="num">
                                      <p:cBhvr additive="base">
                                        <p:cTn id="19" dur="500" fill="hold"/>
                                        <p:tgtEl>
                                          <p:spTgt spid="2492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241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492419">
                                            <p:txEl>
                                              <p:pRg st="3" end="3"/>
                                            </p:txEl>
                                          </p:spTgt>
                                        </p:tgtEl>
                                        <p:attrNameLst>
                                          <p:attrName>style.visibility</p:attrName>
                                        </p:attrNameLst>
                                      </p:cBhvr>
                                      <p:to>
                                        <p:strVal val="visible"/>
                                      </p:to>
                                    </p:set>
                                    <p:anim calcmode="lin" valueType="num">
                                      <p:cBhvr additive="base">
                                        <p:cTn id="25" dur="500" fill="hold"/>
                                        <p:tgtEl>
                                          <p:spTgt spid="2492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241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492419">
                                            <p:txEl>
                                              <p:pRg st="4" end="4"/>
                                            </p:txEl>
                                          </p:spTgt>
                                        </p:tgtEl>
                                        <p:attrNameLst>
                                          <p:attrName>style.visibility</p:attrName>
                                        </p:attrNameLst>
                                      </p:cBhvr>
                                      <p:to>
                                        <p:strVal val="visible"/>
                                      </p:to>
                                    </p:set>
                                    <p:anim calcmode="lin" valueType="num">
                                      <p:cBhvr additive="base">
                                        <p:cTn id="31" dur="500" fill="hold"/>
                                        <p:tgtEl>
                                          <p:spTgt spid="2492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241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492419">
                                            <p:txEl>
                                              <p:pRg st="5" end="5"/>
                                            </p:txEl>
                                          </p:spTgt>
                                        </p:tgtEl>
                                        <p:attrNameLst>
                                          <p:attrName>style.visibility</p:attrName>
                                        </p:attrNameLst>
                                      </p:cBhvr>
                                      <p:to>
                                        <p:strVal val="visible"/>
                                      </p:to>
                                    </p:set>
                                    <p:anim calcmode="lin" valueType="num">
                                      <p:cBhvr additive="base">
                                        <p:cTn id="37" dur="500" fill="hold"/>
                                        <p:tgtEl>
                                          <p:spTgt spid="2492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241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2492419">
                                            <p:txEl>
                                              <p:pRg st="6" end="6"/>
                                            </p:txEl>
                                          </p:spTgt>
                                        </p:tgtEl>
                                        <p:attrNameLst>
                                          <p:attrName>style.visibility</p:attrName>
                                        </p:attrNameLst>
                                      </p:cBhvr>
                                      <p:to>
                                        <p:strVal val="visible"/>
                                      </p:to>
                                    </p:set>
                                    <p:anim calcmode="lin" valueType="num">
                                      <p:cBhvr additive="base">
                                        <p:cTn id="43" dur="500" fill="hold"/>
                                        <p:tgtEl>
                                          <p:spTgt spid="2492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241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2492419">
                                            <p:txEl>
                                              <p:pRg st="7" end="7"/>
                                            </p:txEl>
                                          </p:spTgt>
                                        </p:tgtEl>
                                        <p:attrNameLst>
                                          <p:attrName>style.visibility</p:attrName>
                                        </p:attrNameLst>
                                      </p:cBhvr>
                                      <p:to>
                                        <p:strVal val="visible"/>
                                      </p:to>
                                    </p:set>
                                    <p:anim calcmode="lin" valueType="num">
                                      <p:cBhvr additive="base">
                                        <p:cTn id="49" dur="500" fill="hold"/>
                                        <p:tgtEl>
                                          <p:spTgt spid="24924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92419">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19"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3671</TotalTime>
  <Words>5975</Words>
  <Application>Microsoft Office PowerPoint</Application>
  <PresentationFormat>全屏显示(4:3)</PresentationFormat>
  <Paragraphs>628</Paragraphs>
  <Slides>55</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9" baseType="lpstr">
      <vt:lpstr>黑体</vt:lpstr>
      <vt:lpstr>华文楷体</vt:lpstr>
      <vt:lpstr>楷体</vt:lpstr>
      <vt:lpstr>楷体_GB2312</vt:lpstr>
      <vt:lpstr>宋体</vt:lpstr>
      <vt:lpstr>微软雅黑</vt:lpstr>
      <vt:lpstr>幼圆</vt:lpstr>
      <vt:lpstr>Arial</vt:lpstr>
      <vt:lpstr>Times New Roman</vt:lpstr>
      <vt:lpstr>Verdana</vt:lpstr>
      <vt:lpstr>Wingdings</vt:lpstr>
      <vt:lpstr>Profile</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财政政策的工具及其作用机理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货币政策的三大工具的作用机理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1.某一宏观经济模型的参数为C = 1000+0.8Y，I = 2000﹣10r，L = 0.3Y﹣5r，M = 2200；若政府增加货币100亿，用IS-LM模型计算该货币政策的产出效应。 </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168</cp:revision>
  <dcterms:created xsi:type="dcterms:W3CDTF">2005-05-30T03:33:01Z</dcterms:created>
  <dcterms:modified xsi:type="dcterms:W3CDTF">2018-12-02T02:12:02Z</dcterms:modified>
</cp:coreProperties>
</file>