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8"/>
  </p:notesMasterIdLst>
  <p:sldIdLst>
    <p:sldId id="552" r:id="rId2"/>
    <p:sldId id="553" r:id="rId3"/>
    <p:sldId id="554" r:id="rId4"/>
    <p:sldId id="5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49" r:id="rId35"/>
    <p:sldId id="550" r:id="rId36"/>
    <p:sldId id="551"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165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a:t>
            </a:fld>
            <a:endParaRPr lang="en-US" altLang="zh-CN"/>
          </a:p>
        </p:txBody>
      </p:sp>
    </p:spTree>
    <p:extLst>
      <p:ext uri="{BB962C8B-B14F-4D97-AF65-F5344CB8AC3E}">
        <p14:creationId xmlns:p14="http://schemas.microsoft.com/office/powerpoint/2010/main" val="133904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a:t>
            </a:fld>
            <a:endParaRPr lang="en-US" altLang="zh-CN"/>
          </a:p>
        </p:txBody>
      </p:sp>
    </p:spTree>
    <p:extLst>
      <p:ext uri="{BB962C8B-B14F-4D97-AF65-F5344CB8AC3E}">
        <p14:creationId xmlns:p14="http://schemas.microsoft.com/office/powerpoint/2010/main" val="190765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3</a:t>
            </a:fld>
            <a:endParaRPr lang="en-US" altLang="zh-CN"/>
          </a:p>
        </p:txBody>
      </p:sp>
    </p:spTree>
    <p:extLst>
      <p:ext uri="{BB962C8B-B14F-4D97-AF65-F5344CB8AC3E}">
        <p14:creationId xmlns:p14="http://schemas.microsoft.com/office/powerpoint/2010/main" val="73093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a:t>
            </a:r>
            <a:r>
              <a:rPr lang="zh-CN" altLang="en-US" dirty="0"/>
              <a:t>是总需求</a:t>
            </a:r>
            <a:r>
              <a:rPr lang="en-US" altLang="zh-CN" dirty="0"/>
              <a:t>(Aggregate Demand) AE</a:t>
            </a:r>
            <a:r>
              <a:rPr lang="zh-CN" altLang="en-US" dirty="0"/>
              <a:t>是总支出</a:t>
            </a:r>
            <a:r>
              <a:rPr lang="en-US" altLang="zh-CN" dirty="0"/>
              <a:t>(Aggregate Expenditure) AS</a:t>
            </a:r>
            <a:r>
              <a:rPr lang="zh-CN" altLang="en-US" dirty="0"/>
              <a:t>是总供给</a:t>
            </a:r>
            <a:r>
              <a:rPr lang="en-US" altLang="zh-CN" dirty="0"/>
              <a:t>(Aggregate Supply)</a:t>
            </a:r>
            <a:endParaRPr lang="zh-CN" altLang="en-US" dirty="0"/>
          </a:p>
        </p:txBody>
      </p:sp>
      <p:sp>
        <p:nvSpPr>
          <p:cNvPr id="4" name="灯片编号占位符 3"/>
          <p:cNvSpPr>
            <a:spLocks noGrp="1"/>
          </p:cNvSpPr>
          <p:nvPr>
            <p:ph type="sldNum" sz="quarter" idx="5"/>
          </p:nvPr>
        </p:nvSpPr>
        <p:spPr/>
        <p:txBody>
          <a:bodyPr/>
          <a:lstStyle/>
          <a:p>
            <a:pPr>
              <a:defRPr/>
            </a:pPr>
            <a:fld id="{26051E3F-C0E7-4B35-B8EA-814360410586}" type="slidenum">
              <a:rPr lang="en-US" altLang="zh-CN" smtClean="0"/>
              <a:pPr>
                <a:defRPr/>
              </a:pPr>
              <a:t>11</a:t>
            </a:fld>
            <a:endParaRPr lang="en-US" altLang="zh-CN"/>
          </a:p>
        </p:txBody>
      </p:sp>
    </p:spTree>
    <p:extLst>
      <p:ext uri="{BB962C8B-B14F-4D97-AF65-F5344CB8AC3E}">
        <p14:creationId xmlns:p14="http://schemas.microsoft.com/office/powerpoint/2010/main" val="371135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5437B3C8-52B1-4C4B-9143-1617AFAB8065}" type="datetime1">
              <a:rPr lang="zh-CN" altLang="en-US" smtClean="0"/>
              <a:t>2019/1/6</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a:t>第四讲   产品货币市场共同均衡</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AF88F350-185D-4C71-8CA0-FE757B9FFDF7}" type="datetime1">
              <a:rPr lang="zh-CN" altLang="en-US" smtClean="0"/>
              <a:t>2019/1/6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7E77CAC-B92E-466D-9C6F-C79EF85B3736}" type="datetime1">
              <a:rPr lang="zh-CN" altLang="en-US" smtClean="0"/>
              <a:t>2019/1/6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fld id="{040834B0-5CD5-441A-AD5B-143474436AF2}" type="datetime1">
              <a:rPr lang="zh-CN" altLang="en-US" smtClean="0"/>
              <a:t>2019/1/6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smtClean="0"/>
            </a:lvl1pPr>
          </a:lstStyle>
          <a:p>
            <a:pPr>
              <a:defRPr/>
            </a:pPr>
            <a:fld id="{1FAC9DDD-933B-493C-922F-7F81FB6F8C22}" type="slidenum">
              <a:rPr lang="en-GB" altLang="zh-CN"/>
              <a:pPr>
                <a:defRPr/>
              </a:pPr>
              <a:t>‹#›</a:t>
            </a:fld>
            <a:endParaRPr lang="en-GB" altLang="zh-CN"/>
          </a:p>
        </p:txBody>
      </p:sp>
    </p:spTree>
    <p:extLst>
      <p:ext uri="{BB962C8B-B14F-4D97-AF65-F5344CB8AC3E}">
        <p14:creationId xmlns:p14="http://schemas.microsoft.com/office/powerpoint/2010/main" val="3509099528"/>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25644A30-AE07-4721-923A-65291BEE7F27}" type="datetime1">
              <a:rPr lang="zh-CN" altLang="en-US" smtClean="0"/>
              <a:t>2019/1/6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7F5891BD-15DC-4C01-81AA-61EFBC2A2C4E}" type="datetime1">
              <a:rPr lang="zh-CN" altLang="en-US" smtClean="0"/>
              <a:t>2019/1/6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CD5E034D-E4A4-44E6-90D0-972812C577CE}" type="datetime1">
              <a:rPr lang="zh-CN" altLang="en-US" smtClean="0"/>
              <a:t>2019/1/6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C1E1A379-6B2F-4F73-B3FD-51798AAB25AE}" type="datetime1">
              <a:rPr lang="zh-CN" altLang="en-US" smtClean="0"/>
              <a:t>2019/1/6</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302B5CBE-ACA2-4971-B4D7-B78C33ED4682}" type="datetime1">
              <a:rPr lang="zh-CN" altLang="en-US" smtClean="0"/>
              <a:t>2019/1/6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30F6A348-599F-4E36-B5C5-9907361C99EC}" type="datetime1">
              <a:rPr lang="zh-CN" altLang="en-US" smtClean="0"/>
              <a:t>2019/1/6</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24761958-C801-4B10-8829-7F92EB9ED60D}" type="datetime1">
              <a:rPr lang="zh-CN" altLang="en-US" smtClean="0"/>
              <a:t>2019/1/6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BF89F325-127C-4794-807F-34C3AB1C7F89}" type="datetime1">
              <a:rPr lang="zh-CN" altLang="en-US" smtClean="0"/>
              <a:t>2019/1/6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第四讲   产品货币市场共同均衡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00BCCA2B-AE18-4205-A41E-C26840593DD6}" type="datetime1">
              <a:rPr lang="zh-CN" altLang="en-US" smtClean="0"/>
              <a:t>2019/1/6</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a:t>第四讲   产品货币市场共同均衡</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8" r:id="rId13"/>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 Target="slide2.xml"/><Relationship Id="rId4" Type="http://schemas.openxmlformats.org/officeDocument/2006/relationships/slide" Target="slide5.xml"/><Relationship Id="rId9"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550" y="1341438"/>
            <a:ext cx="7632700" cy="792162"/>
          </a:xfrm>
        </p:spPr>
        <p:txBody>
          <a:bodyPr/>
          <a:lstStyle/>
          <a:p>
            <a:pPr algn="ctr" eaLnBrk="1" hangingPunct="1">
              <a:defRPr/>
            </a:pPr>
            <a:r>
              <a:rPr lang="en-US" altLang="zh-CN" sz="4400" spc="-300" dirty="0">
                <a:effectLst>
                  <a:outerShdw blurRad="38100" dist="38100" dir="2700000" algn="tl">
                    <a:srgbClr val="C0C0C0"/>
                  </a:outerShdw>
                </a:effectLst>
                <a:latin typeface="微软雅黑" pitchFamily="34" charset="-122"/>
                <a:ea typeface="微软雅黑" pitchFamily="34" charset="-122"/>
              </a:rPr>
              <a:t>4</a:t>
            </a:r>
            <a:r>
              <a:rPr kumimoji="1" lang="en-US" altLang="zh-CN" sz="4400" spc="-300" dirty="0">
                <a:solidFill>
                  <a:srgbClr val="006699"/>
                </a:solidFill>
                <a:effectLst>
                  <a:outerShdw blurRad="38100" dist="38100" dir="2700000" algn="tl">
                    <a:srgbClr val="C0C0C0"/>
                  </a:outerShdw>
                </a:effectLst>
                <a:latin typeface="黑体" pitchFamily="2" charset="-122"/>
              </a:rPr>
              <a:t> </a:t>
            </a:r>
            <a:r>
              <a:rPr lang="zh-CN" altLang="en-US" sz="4400" spc="-300" dirty="0">
                <a:effectLst>
                  <a:outerShdw blurRad="38100" dist="38100" dir="2700000" algn="tl">
                    <a:srgbClr val="C0C0C0"/>
                  </a:outerShdw>
                </a:effectLst>
                <a:latin typeface="微软雅黑" pitchFamily="34" charset="-122"/>
                <a:ea typeface="微软雅黑" pitchFamily="34" charset="-122"/>
              </a:rPr>
              <a:t>产品市场货币市场共同均衡</a:t>
            </a:r>
          </a:p>
        </p:txBody>
      </p:sp>
      <p:sp>
        <p:nvSpPr>
          <p:cNvPr id="2053" name="Comment 5">
            <a:hlinkClick r:id="rId3" action="ppaction://hlinksldjump"/>
          </p:cNvPr>
          <p:cNvSpPr>
            <a:spLocks noChangeArrowheads="1"/>
          </p:cNvSpPr>
          <p:nvPr/>
        </p:nvSpPr>
        <p:spPr bwMode="auto">
          <a:xfrm>
            <a:off x="1547813" y="2708919"/>
            <a:ext cx="6840537" cy="2964805"/>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130000"/>
              </a:lnSpc>
              <a:spcBef>
                <a:spcPct val="25000"/>
              </a:spcBef>
              <a:defRPr/>
            </a:pPr>
            <a:r>
              <a:rPr lang="en-US" altLang="zh-CN" sz="3400" dirty="0">
                <a:solidFill>
                  <a:srgbClr val="336699"/>
                </a:solidFill>
                <a:latin typeface="微软雅黑" pitchFamily="34" charset="-122"/>
                <a:ea typeface="微软雅黑" pitchFamily="34" charset="-122"/>
                <a:cs typeface="Times New Roman" pitchFamily="18" charset="0"/>
              </a:rPr>
              <a:t>4.1 </a:t>
            </a:r>
            <a:r>
              <a:rPr lang="en-US" altLang="zh-CN" sz="3400" dirty="0">
                <a:solidFill>
                  <a:srgbClr val="006699"/>
                </a:solidFill>
                <a:latin typeface="微软雅黑" pitchFamily="34" charset="-122"/>
                <a:ea typeface="微软雅黑" pitchFamily="34" charset="-122"/>
                <a:cs typeface="Times New Roman" pitchFamily="18" charset="0"/>
              </a:rPr>
              <a:t> </a:t>
            </a:r>
            <a:r>
              <a:rPr lang="en-US" altLang="zh-CN" sz="3400" dirty="0">
                <a:solidFill>
                  <a:srgbClr val="336699"/>
                </a:solidFill>
                <a:latin typeface="微软雅黑" pitchFamily="34" charset="-122"/>
                <a:ea typeface="微软雅黑" pitchFamily="34" charset="-122"/>
                <a:cs typeface="Times New Roman" pitchFamily="18" charset="0"/>
              </a:rPr>
              <a:t>IS</a:t>
            </a:r>
            <a:r>
              <a:rPr lang="zh-CN" altLang="en-US" sz="3400" dirty="0">
                <a:solidFill>
                  <a:srgbClr val="336699"/>
                </a:solidFill>
                <a:latin typeface="微软雅黑" pitchFamily="34" charset="-122"/>
                <a:ea typeface="微软雅黑" pitchFamily="34" charset="-122"/>
                <a:cs typeface="Times New Roman" pitchFamily="18" charset="0"/>
              </a:rPr>
              <a:t>曲线</a:t>
            </a:r>
            <a:r>
              <a:rPr lang="en-US" altLang="zh-CN" sz="3400" dirty="0">
                <a:solidFill>
                  <a:srgbClr val="336699"/>
                </a:solidFill>
                <a:latin typeface="微软雅黑" pitchFamily="34" charset="-122"/>
                <a:ea typeface="微软雅黑" pitchFamily="34" charset="-122"/>
                <a:cs typeface="Times New Roman" pitchFamily="18" charset="0"/>
              </a:rPr>
              <a:t>:</a:t>
            </a:r>
            <a:r>
              <a:rPr lang="zh-CN" altLang="en-US" sz="3400" dirty="0">
                <a:solidFill>
                  <a:srgbClr val="336699"/>
                </a:solidFill>
                <a:latin typeface="微软雅黑" pitchFamily="34" charset="-122"/>
                <a:ea typeface="微软雅黑" pitchFamily="34" charset="-122"/>
                <a:cs typeface="Times New Roman" pitchFamily="18" charset="0"/>
              </a:rPr>
              <a:t>产品市场均衡</a:t>
            </a:r>
          </a:p>
          <a:p>
            <a:pPr>
              <a:lnSpc>
                <a:spcPct val="130000"/>
              </a:lnSpc>
              <a:spcBef>
                <a:spcPct val="25000"/>
              </a:spcBef>
              <a:defRPr/>
            </a:pPr>
            <a:r>
              <a:rPr lang="en-US" altLang="zh-CN" sz="3400" dirty="0">
                <a:solidFill>
                  <a:srgbClr val="336699"/>
                </a:solidFill>
                <a:latin typeface="微软雅黑" pitchFamily="34" charset="-122"/>
                <a:ea typeface="微软雅黑" pitchFamily="34" charset="-122"/>
                <a:cs typeface="Times New Roman" pitchFamily="18" charset="0"/>
              </a:rPr>
              <a:t>4.2</a:t>
            </a:r>
            <a:r>
              <a:rPr lang="en-US" altLang="zh-CN" sz="3400" dirty="0">
                <a:solidFill>
                  <a:srgbClr val="006699"/>
                </a:solidFill>
                <a:latin typeface="微软雅黑" pitchFamily="34" charset="-122"/>
                <a:ea typeface="微软雅黑" pitchFamily="34" charset="-122"/>
                <a:cs typeface="Times New Roman" pitchFamily="18" charset="0"/>
              </a:rPr>
              <a:t>  </a:t>
            </a:r>
            <a:r>
              <a:rPr lang="en-US" altLang="zh-CN" sz="3400" dirty="0">
                <a:solidFill>
                  <a:srgbClr val="336699"/>
                </a:solidFill>
                <a:latin typeface="微软雅黑" pitchFamily="34" charset="-122"/>
                <a:ea typeface="微软雅黑" pitchFamily="34" charset="-122"/>
                <a:cs typeface="Times New Roman" pitchFamily="18" charset="0"/>
              </a:rPr>
              <a:t>LM</a:t>
            </a:r>
            <a:r>
              <a:rPr lang="zh-CN" altLang="en-US" sz="3400" dirty="0">
                <a:solidFill>
                  <a:srgbClr val="336699"/>
                </a:solidFill>
                <a:latin typeface="微软雅黑" pitchFamily="34" charset="-122"/>
                <a:ea typeface="微软雅黑" pitchFamily="34" charset="-122"/>
                <a:cs typeface="Times New Roman" pitchFamily="18" charset="0"/>
              </a:rPr>
              <a:t>曲线</a:t>
            </a:r>
            <a:r>
              <a:rPr lang="en-US" altLang="zh-CN" sz="3400" dirty="0">
                <a:solidFill>
                  <a:srgbClr val="336699"/>
                </a:solidFill>
                <a:latin typeface="微软雅黑" pitchFamily="34" charset="-122"/>
                <a:ea typeface="微软雅黑" pitchFamily="34" charset="-122"/>
                <a:cs typeface="Times New Roman" pitchFamily="18" charset="0"/>
              </a:rPr>
              <a:t>:</a:t>
            </a:r>
            <a:r>
              <a:rPr lang="zh-CN" altLang="en-US" sz="3400" dirty="0">
                <a:solidFill>
                  <a:srgbClr val="336699"/>
                </a:solidFill>
                <a:latin typeface="微软雅黑" pitchFamily="34" charset="-122"/>
                <a:ea typeface="微软雅黑" pitchFamily="34" charset="-122"/>
                <a:cs typeface="Times New Roman" pitchFamily="18" charset="0"/>
              </a:rPr>
              <a:t>货币市场均衡</a:t>
            </a:r>
          </a:p>
          <a:p>
            <a:pPr>
              <a:lnSpc>
                <a:spcPct val="130000"/>
              </a:lnSpc>
              <a:spcBef>
                <a:spcPct val="25000"/>
              </a:spcBef>
              <a:defRPr/>
            </a:pPr>
            <a:r>
              <a:rPr lang="en-US" altLang="zh-CN" sz="3400" dirty="0">
                <a:solidFill>
                  <a:srgbClr val="336699"/>
                </a:solidFill>
                <a:latin typeface="微软雅黑" pitchFamily="34" charset="-122"/>
                <a:ea typeface="微软雅黑" pitchFamily="34" charset="-122"/>
                <a:cs typeface="Times New Roman" pitchFamily="18" charset="0"/>
              </a:rPr>
              <a:t>4.3</a:t>
            </a:r>
            <a:r>
              <a:rPr lang="en-US" altLang="zh-CN" sz="3400" dirty="0">
                <a:solidFill>
                  <a:srgbClr val="006699"/>
                </a:solidFill>
                <a:latin typeface="微软雅黑" pitchFamily="34" charset="-122"/>
                <a:ea typeface="微软雅黑" pitchFamily="34" charset="-122"/>
                <a:cs typeface="Times New Roman" pitchFamily="18" charset="0"/>
              </a:rPr>
              <a:t>  </a:t>
            </a:r>
            <a:r>
              <a:rPr lang="en-US" altLang="zh-CN" sz="3400" spc="-150" dirty="0">
                <a:solidFill>
                  <a:srgbClr val="336699"/>
                </a:solidFill>
                <a:latin typeface="微软雅黑" pitchFamily="34" charset="-122"/>
                <a:ea typeface="微软雅黑" pitchFamily="34" charset="-122"/>
                <a:cs typeface="Times New Roman" pitchFamily="18" charset="0"/>
              </a:rPr>
              <a:t>IS-LM</a:t>
            </a:r>
            <a:r>
              <a:rPr lang="zh-CN" altLang="en-US" sz="3400" spc="-150" dirty="0">
                <a:solidFill>
                  <a:srgbClr val="336699"/>
                </a:solidFill>
                <a:latin typeface="微软雅黑" pitchFamily="34" charset="-122"/>
                <a:ea typeface="微软雅黑" pitchFamily="34" charset="-122"/>
                <a:cs typeface="Times New Roman" pitchFamily="18" charset="0"/>
              </a:rPr>
              <a:t>模型</a:t>
            </a:r>
            <a:r>
              <a:rPr lang="en-US" altLang="zh-CN" sz="3400" spc="-150" dirty="0">
                <a:solidFill>
                  <a:srgbClr val="336699"/>
                </a:solidFill>
                <a:latin typeface="微软雅黑" pitchFamily="34" charset="-122"/>
                <a:ea typeface="微软雅黑" pitchFamily="34" charset="-122"/>
                <a:cs typeface="Times New Roman" pitchFamily="18" charset="0"/>
              </a:rPr>
              <a:t>:</a:t>
            </a:r>
            <a:r>
              <a:rPr lang="zh-CN" altLang="en-US" sz="3400" spc="-150" dirty="0">
                <a:solidFill>
                  <a:srgbClr val="336699"/>
                </a:solidFill>
                <a:latin typeface="微软雅黑" pitchFamily="34" charset="-122"/>
                <a:ea typeface="微软雅黑" pitchFamily="34" charset="-122"/>
                <a:cs typeface="Times New Roman" pitchFamily="18" charset="0"/>
              </a:rPr>
              <a:t>两个市场同时均衡</a:t>
            </a:r>
          </a:p>
          <a:p>
            <a:pPr>
              <a:lnSpc>
                <a:spcPct val="130000"/>
              </a:lnSpc>
              <a:defRPr/>
            </a:pPr>
            <a:endParaRPr lang="en-US" altLang="zh-CN" sz="3400" dirty="0">
              <a:solidFill>
                <a:srgbClr val="336699"/>
              </a:solidFill>
              <a:latin typeface="微软雅黑" pitchFamily="34" charset="-122"/>
              <a:ea typeface="微软雅黑" pitchFamily="34" charset="-122"/>
              <a:cs typeface="Times New Roman" pitchFamily="18" charset="0"/>
            </a:endParaRPr>
          </a:p>
        </p:txBody>
      </p:sp>
      <p:grpSp>
        <p:nvGrpSpPr>
          <p:cNvPr id="17413" name="Group 148"/>
          <p:cNvGrpSpPr>
            <a:grpSpLocks/>
          </p:cNvGrpSpPr>
          <p:nvPr/>
        </p:nvGrpSpPr>
        <p:grpSpPr bwMode="auto">
          <a:xfrm>
            <a:off x="395288" y="5229225"/>
            <a:ext cx="727075" cy="955675"/>
            <a:chOff x="5171" y="2672"/>
            <a:chExt cx="511" cy="669"/>
          </a:xfrm>
        </p:grpSpPr>
        <p:sp>
          <p:nvSpPr>
            <p:cNvPr id="17414"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5"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6"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8"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9"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0"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1"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2"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3"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7"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0"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1"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3"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4"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5"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6"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7"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8"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9"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1"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2"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4"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5"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7"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8"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9"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1"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3"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4"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5"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6"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7"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9"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0"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1"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2"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3"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4"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5"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6"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7"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8"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9"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0"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1"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2"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3"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4"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5"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6"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7"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8"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9"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0"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1"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2"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3"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4"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6"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7"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8"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9"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0"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1"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2"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3"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4"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5"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6"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7"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8"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9"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0"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1"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2"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3"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4"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5"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6"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7"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8"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9"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0"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1"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4"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6"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7"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8"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9"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0"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1"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2"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3"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4"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5"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6"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7"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8"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9"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0"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1"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2"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3"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4"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5"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17536"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7"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8"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9"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0"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1"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924992420"/>
      </p:ext>
    </p:extLst>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BB02B0-3CBC-4003-A9ED-DFCCF9A9E637}" type="slidenum">
              <a:rPr lang="en-GB" altLang="zh-CN" sz="1200">
                <a:solidFill>
                  <a:schemeClr val="bg1"/>
                </a:solidFill>
              </a:rPr>
              <a:pPr>
                <a:spcBef>
                  <a:spcPct val="0"/>
                </a:spcBef>
                <a:buClrTx/>
                <a:buSzTx/>
                <a:buFontTx/>
                <a:buNone/>
              </a:pPr>
              <a:t>10</a:t>
            </a:fld>
            <a:endParaRPr lang="en-GB" altLang="zh-CN" sz="1200">
              <a:solidFill>
                <a:schemeClr val="bg1"/>
              </a:solidFill>
            </a:endParaRPr>
          </a:p>
        </p:txBody>
      </p:sp>
      <p:sp>
        <p:nvSpPr>
          <p:cNvPr id="121" name="Rectangle 22"/>
          <p:cNvSpPr>
            <a:spLocks noChangeArrowheads="1"/>
          </p:cNvSpPr>
          <p:nvPr/>
        </p:nvSpPr>
        <p:spPr bwMode="auto">
          <a:xfrm>
            <a:off x="1970088" y="5732463"/>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储蓄</a:t>
            </a: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变动使</a:t>
            </a:r>
            <a:r>
              <a:rPr kumimoji="1" lang="en-US"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IS</a:t>
            </a: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曲线移动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24580" name="组合 93"/>
          <p:cNvGrpSpPr>
            <a:grpSpLocks/>
          </p:cNvGrpSpPr>
          <p:nvPr/>
        </p:nvGrpSpPr>
        <p:grpSpPr bwMode="auto">
          <a:xfrm>
            <a:off x="1331913" y="692150"/>
            <a:ext cx="6192837" cy="4752975"/>
            <a:chOff x="1331640" y="764704"/>
            <a:chExt cx="6192688" cy="4752528"/>
          </a:xfrm>
        </p:grpSpPr>
        <p:sp>
          <p:nvSpPr>
            <p:cNvPr id="43010" name="Line 2"/>
            <p:cNvSpPr>
              <a:spLocks noChangeShapeType="1"/>
            </p:cNvSpPr>
            <p:nvPr/>
          </p:nvSpPr>
          <p:spPr bwMode="auto">
            <a:xfrm>
              <a:off x="1511023" y="901216"/>
              <a:ext cx="0" cy="210959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1" name="Line 3"/>
            <p:cNvSpPr>
              <a:spLocks noChangeShapeType="1"/>
            </p:cNvSpPr>
            <p:nvPr/>
          </p:nvSpPr>
          <p:spPr bwMode="auto">
            <a:xfrm>
              <a:off x="1511023" y="3010806"/>
              <a:ext cx="2333569"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2" name="Line 4"/>
            <p:cNvSpPr>
              <a:spLocks noChangeShapeType="1"/>
            </p:cNvSpPr>
            <p:nvPr/>
          </p:nvSpPr>
          <p:spPr bwMode="auto">
            <a:xfrm>
              <a:off x="4741508" y="836135"/>
              <a:ext cx="0" cy="217467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3" name="Line 5"/>
            <p:cNvSpPr>
              <a:spLocks noChangeShapeType="1"/>
            </p:cNvSpPr>
            <p:nvPr/>
          </p:nvSpPr>
          <p:spPr bwMode="auto">
            <a:xfrm>
              <a:off x="4741508" y="3010806"/>
              <a:ext cx="2424054"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4" name="Line 6"/>
            <p:cNvSpPr>
              <a:spLocks noChangeShapeType="1"/>
            </p:cNvSpPr>
            <p:nvPr/>
          </p:nvSpPr>
          <p:spPr bwMode="auto">
            <a:xfrm flipV="1">
              <a:off x="4741508" y="1172654"/>
              <a:ext cx="1811293" cy="1838152"/>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5" name="Line 7"/>
            <p:cNvSpPr>
              <a:spLocks noChangeAspect="1" noChangeShapeType="1"/>
            </p:cNvSpPr>
            <p:nvPr/>
          </p:nvSpPr>
          <p:spPr bwMode="auto">
            <a:xfrm flipV="1">
              <a:off x="1998374" y="1559967"/>
              <a:ext cx="1649372" cy="1358772"/>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6" name="Line 8"/>
            <p:cNvSpPr>
              <a:spLocks noChangeShapeType="1"/>
            </p:cNvSpPr>
            <p:nvPr/>
          </p:nvSpPr>
          <p:spPr bwMode="auto">
            <a:xfrm flipH="1">
              <a:off x="3215957" y="1610762"/>
              <a:ext cx="2812982"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7" name="Line 9"/>
            <p:cNvSpPr>
              <a:spLocks noChangeShapeType="1"/>
            </p:cNvSpPr>
            <p:nvPr/>
          </p:nvSpPr>
          <p:spPr bwMode="auto">
            <a:xfrm flipH="1">
              <a:off x="2588910" y="2098079"/>
              <a:ext cx="3052689"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8" name="Text Box 10"/>
            <p:cNvSpPr txBox="1">
              <a:spLocks noChangeArrowheads="1"/>
            </p:cNvSpPr>
            <p:nvPr/>
          </p:nvSpPr>
          <p:spPr bwMode="auto">
            <a:xfrm>
              <a:off x="6511527" y="901216"/>
              <a:ext cx="628635"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9" name="Text Box 11"/>
            <p:cNvSpPr txBox="1">
              <a:spLocks noChangeArrowheads="1"/>
            </p:cNvSpPr>
            <p:nvPr/>
          </p:nvSpPr>
          <p:spPr bwMode="auto">
            <a:xfrm>
              <a:off x="7254459" y="2866356"/>
              <a:ext cx="269869"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0" name="Text Box 12"/>
            <p:cNvSpPr txBox="1">
              <a:spLocks noChangeArrowheads="1"/>
            </p:cNvSpPr>
            <p:nvPr/>
          </p:nvSpPr>
          <p:spPr bwMode="auto">
            <a:xfrm>
              <a:off x="1331640" y="764704"/>
              <a:ext cx="269869"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1" name="Text Box 13"/>
            <p:cNvSpPr txBox="1">
              <a:spLocks noChangeArrowheads="1"/>
            </p:cNvSpPr>
            <p:nvPr/>
          </p:nvSpPr>
          <p:spPr bwMode="auto">
            <a:xfrm>
              <a:off x="4473226" y="764704"/>
              <a:ext cx="268282"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2" name="Text Box 14"/>
            <p:cNvSpPr txBox="1">
              <a:spLocks noChangeArrowheads="1"/>
            </p:cNvSpPr>
            <p:nvPr/>
          </p:nvSpPr>
          <p:spPr bwMode="auto">
            <a:xfrm>
              <a:off x="1331640" y="2801275"/>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3" name="Text Box 15"/>
            <p:cNvSpPr txBox="1">
              <a:spLocks noChangeArrowheads="1"/>
            </p:cNvSpPr>
            <p:nvPr/>
          </p:nvSpPr>
          <p:spPr bwMode="auto">
            <a:xfrm>
              <a:off x="4562124" y="2801275"/>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4" name="Text Box 16"/>
            <p:cNvSpPr txBox="1">
              <a:spLocks noChangeArrowheads="1"/>
            </p:cNvSpPr>
            <p:nvPr/>
          </p:nvSpPr>
          <p:spPr bwMode="auto">
            <a:xfrm>
              <a:off x="3895390" y="2909215"/>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5" name="Line 17"/>
            <p:cNvSpPr>
              <a:spLocks noChangeShapeType="1"/>
            </p:cNvSpPr>
            <p:nvPr/>
          </p:nvSpPr>
          <p:spPr bwMode="auto">
            <a:xfrm>
              <a:off x="4741508" y="3342562"/>
              <a:ext cx="0" cy="2036571"/>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6" name="Line 18"/>
            <p:cNvSpPr>
              <a:spLocks noChangeAspect="1" noChangeShapeType="1"/>
            </p:cNvSpPr>
            <p:nvPr/>
          </p:nvSpPr>
          <p:spPr bwMode="auto">
            <a:xfrm>
              <a:off x="4976452" y="3550505"/>
              <a:ext cx="1554125" cy="1409567"/>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7" name="Line 19"/>
            <p:cNvSpPr>
              <a:spLocks noChangeShapeType="1"/>
            </p:cNvSpPr>
            <p:nvPr/>
          </p:nvSpPr>
          <p:spPr bwMode="auto">
            <a:xfrm>
              <a:off x="2549223" y="4199731"/>
              <a:ext cx="3149524"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8" name="Line 20"/>
            <p:cNvSpPr>
              <a:spLocks noChangeShapeType="1"/>
            </p:cNvSpPr>
            <p:nvPr/>
          </p:nvSpPr>
          <p:spPr bwMode="auto">
            <a:xfrm>
              <a:off x="3152458" y="4566409"/>
              <a:ext cx="2957442"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9" name="Line 21"/>
            <p:cNvSpPr>
              <a:spLocks noChangeShapeType="1"/>
            </p:cNvSpPr>
            <p:nvPr/>
          </p:nvSpPr>
          <p:spPr bwMode="auto">
            <a:xfrm flipV="1">
              <a:off x="5678110" y="2056807"/>
              <a:ext cx="0" cy="2142923"/>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0" name="Line 22"/>
            <p:cNvSpPr>
              <a:spLocks noChangeShapeType="1"/>
            </p:cNvSpPr>
            <p:nvPr/>
          </p:nvSpPr>
          <p:spPr bwMode="auto">
            <a:xfrm flipV="1">
              <a:off x="6114662" y="1628223"/>
              <a:ext cx="0" cy="2925488"/>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1" name="Line 23"/>
            <p:cNvSpPr>
              <a:spLocks noChangeShapeType="1"/>
            </p:cNvSpPr>
            <p:nvPr/>
          </p:nvSpPr>
          <p:spPr bwMode="auto">
            <a:xfrm>
              <a:off x="1511023" y="3342562"/>
              <a:ext cx="0" cy="2036571"/>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2" name="Line 24"/>
            <p:cNvSpPr>
              <a:spLocks noChangeShapeType="1"/>
            </p:cNvSpPr>
            <p:nvPr/>
          </p:nvSpPr>
          <p:spPr bwMode="auto">
            <a:xfrm>
              <a:off x="1511023" y="5379133"/>
              <a:ext cx="2424055"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3" name="Line 25"/>
            <p:cNvSpPr>
              <a:spLocks noChangeShapeType="1"/>
            </p:cNvSpPr>
            <p:nvPr/>
          </p:nvSpPr>
          <p:spPr bwMode="auto">
            <a:xfrm>
              <a:off x="2990537" y="2112365"/>
              <a:ext cx="0" cy="2088954"/>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4" name="Line 26"/>
            <p:cNvSpPr>
              <a:spLocks noChangeShapeType="1"/>
            </p:cNvSpPr>
            <p:nvPr/>
          </p:nvSpPr>
          <p:spPr bwMode="auto">
            <a:xfrm rot="163374">
              <a:off x="2101558" y="3636222"/>
              <a:ext cx="1649373" cy="977808"/>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5" name="Line 27"/>
            <p:cNvSpPr>
              <a:spLocks noChangeShapeType="1"/>
            </p:cNvSpPr>
            <p:nvPr/>
          </p:nvSpPr>
          <p:spPr bwMode="auto">
            <a:xfrm>
              <a:off x="4741508" y="5379133"/>
              <a:ext cx="2424054"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6" name="Text Box 28"/>
            <p:cNvSpPr txBox="1">
              <a:spLocks noChangeArrowheads="1"/>
            </p:cNvSpPr>
            <p:nvPr/>
          </p:nvSpPr>
          <p:spPr bwMode="auto">
            <a:xfrm>
              <a:off x="6640112" y="4834671"/>
              <a:ext cx="242881" cy="273024"/>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7" name="Text Box 29"/>
            <p:cNvSpPr txBox="1">
              <a:spLocks noChangeArrowheads="1"/>
            </p:cNvSpPr>
            <p:nvPr/>
          </p:nvSpPr>
          <p:spPr bwMode="auto">
            <a:xfrm>
              <a:off x="4562124" y="5245796"/>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8" name="Text Box 30"/>
            <p:cNvSpPr txBox="1">
              <a:spLocks noChangeArrowheads="1"/>
            </p:cNvSpPr>
            <p:nvPr/>
          </p:nvSpPr>
          <p:spPr bwMode="auto">
            <a:xfrm>
              <a:off x="1331640" y="5245796"/>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9" name="Text Box 31"/>
            <p:cNvSpPr txBox="1">
              <a:spLocks noChangeArrowheads="1"/>
            </p:cNvSpPr>
            <p:nvPr/>
          </p:nvSpPr>
          <p:spPr bwMode="auto">
            <a:xfrm>
              <a:off x="3935077" y="5245796"/>
              <a:ext cx="268281"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0" name="Text Box 32"/>
            <p:cNvSpPr txBox="1">
              <a:spLocks noChangeArrowheads="1"/>
            </p:cNvSpPr>
            <p:nvPr/>
          </p:nvSpPr>
          <p:spPr bwMode="auto">
            <a:xfrm>
              <a:off x="7254459" y="5245796"/>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1" name="Text Box 33"/>
            <p:cNvSpPr txBox="1">
              <a:spLocks noChangeArrowheads="1"/>
            </p:cNvSpPr>
            <p:nvPr/>
          </p:nvSpPr>
          <p:spPr bwMode="auto">
            <a:xfrm>
              <a:off x="4562124" y="3342562"/>
              <a:ext cx="269869"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r</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2" name="Text Box 34"/>
            <p:cNvSpPr txBox="1">
              <a:spLocks noChangeArrowheads="1"/>
            </p:cNvSpPr>
            <p:nvPr/>
          </p:nvSpPr>
          <p:spPr bwMode="auto">
            <a:xfrm>
              <a:off x="3639809" y="1371072"/>
              <a:ext cx="242881" cy="265088"/>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3" name="Text Box 35"/>
            <p:cNvSpPr txBox="1">
              <a:spLocks noChangeArrowheads="1"/>
            </p:cNvSpPr>
            <p:nvPr/>
          </p:nvSpPr>
          <p:spPr bwMode="auto">
            <a:xfrm>
              <a:off x="3774743" y="4548948"/>
              <a:ext cx="268282" cy="273024"/>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4" name="Line 36"/>
            <p:cNvSpPr>
              <a:spLocks noChangeShapeType="1"/>
            </p:cNvSpPr>
            <p:nvPr/>
          </p:nvSpPr>
          <p:spPr bwMode="auto">
            <a:xfrm rot="163374">
              <a:off x="1839628" y="3767972"/>
              <a:ext cx="1603336" cy="957173"/>
            </a:xfrm>
            <a:prstGeom prst="line">
              <a:avLst/>
            </a:prstGeom>
            <a:noFill/>
            <a:ln w="34925">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5" name="Text Box 37"/>
            <p:cNvSpPr txBox="1">
              <a:spLocks noChangeArrowheads="1"/>
            </p:cNvSpPr>
            <p:nvPr/>
          </p:nvSpPr>
          <p:spPr bwMode="auto">
            <a:xfrm>
              <a:off x="3379466" y="4696572"/>
              <a:ext cx="268281" cy="273024"/>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6" name="Line 38"/>
            <p:cNvSpPr>
              <a:spLocks noChangeShapeType="1"/>
            </p:cNvSpPr>
            <p:nvPr/>
          </p:nvSpPr>
          <p:spPr bwMode="auto">
            <a:xfrm>
              <a:off x="2549223" y="2112365"/>
              <a:ext cx="0" cy="2088954"/>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7" name="Line 39"/>
            <p:cNvSpPr>
              <a:spLocks noChangeShapeType="1"/>
            </p:cNvSpPr>
            <p:nvPr/>
          </p:nvSpPr>
          <p:spPr bwMode="auto">
            <a:xfrm>
              <a:off x="3165158" y="1628223"/>
              <a:ext cx="0" cy="2925488"/>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8" name="Line 40"/>
            <p:cNvSpPr>
              <a:spLocks noChangeAspect="1" noChangeShapeType="1"/>
            </p:cNvSpPr>
            <p:nvPr/>
          </p:nvSpPr>
          <p:spPr bwMode="auto">
            <a:xfrm flipV="1">
              <a:off x="1741205" y="1366310"/>
              <a:ext cx="1709696" cy="1411154"/>
            </a:xfrm>
            <a:prstGeom prst="line">
              <a:avLst/>
            </a:prstGeom>
            <a:noFill/>
            <a:ln w="34925">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9" name="Text Box 41"/>
            <p:cNvSpPr txBox="1">
              <a:spLocks noChangeArrowheads="1"/>
            </p:cNvSpPr>
            <p:nvPr/>
          </p:nvSpPr>
          <p:spPr bwMode="auto">
            <a:xfrm>
              <a:off x="3447726" y="1136144"/>
              <a:ext cx="242882" cy="265088"/>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1600" baseline="-250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50" name="Line 42"/>
            <p:cNvSpPr>
              <a:spLocks noChangeShapeType="1"/>
            </p:cNvSpPr>
            <p:nvPr/>
          </p:nvSpPr>
          <p:spPr bwMode="auto">
            <a:xfrm>
              <a:off x="3587423" y="1628223"/>
              <a:ext cx="0" cy="2925488"/>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313168565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linds(horizontal)">
                                      <p:cBhvr>
                                        <p:cTn id="7" dur="500"/>
                                        <p:tgtEl>
                                          <p:spTgt spid="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31AE19-7EE3-45CF-9E15-92E5F042CAA5}" type="slidenum">
              <a:rPr lang="en-GB" altLang="zh-CN" sz="1200">
                <a:solidFill>
                  <a:schemeClr val="bg1"/>
                </a:solidFill>
              </a:rPr>
              <a:pPr>
                <a:spcBef>
                  <a:spcPct val="0"/>
                </a:spcBef>
                <a:buClrTx/>
                <a:buSzTx/>
                <a:buFontTx/>
                <a:buNone/>
              </a:pPr>
              <a:t>11</a:t>
            </a:fld>
            <a:endParaRPr lang="en-GB" altLang="zh-CN" sz="1200">
              <a:solidFill>
                <a:schemeClr val="bg1"/>
              </a:solidFill>
            </a:endParaRPr>
          </a:p>
        </p:txBody>
      </p:sp>
      <p:sp>
        <p:nvSpPr>
          <p:cNvPr id="555011" name="AutoShape 3"/>
          <p:cNvSpPr>
            <a:spLocks noChangeArrowheads="1"/>
          </p:cNvSpPr>
          <p:nvPr/>
        </p:nvSpPr>
        <p:spPr bwMode="auto">
          <a:xfrm>
            <a:off x="1331913" y="4508500"/>
            <a:ext cx="6767512" cy="1368425"/>
          </a:xfrm>
          <a:prstGeom prst="roundRect">
            <a:avLst>
              <a:gd name="adj" fmla="val 16667"/>
            </a:avLst>
          </a:prstGeom>
          <a:noFill/>
          <a:ln w="9525">
            <a:solidFill>
              <a:schemeClr val="tx1"/>
            </a:solidFill>
            <a:round/>
            <a:headEnd/>
            <a:tailEnd/>
          </a:ln>
          <a:effectLst/>
        </p:spPr>
        <p:txBody>
          <a:bodyPr/>
          <a:lstStyle/>
          <a:p>
            <a:pPr algn="just" eaLnBrk="1" hangingPunct="1">
              <a:lnSpc>
                <a:spcPct val="95000"/>
              </a:lnSpc>
              <a:spcBef>
                <a:spcPct val="50000"/>
              </a:spcBef>
              <a:defRPr/>
            </a:pPr>
            <a:r>
              <a:rPr kumimoji="1" lang="zh-CN" altLang="en-US" sz="2000" dirty="0">
                <a:effectLst>
                  <a:outerShdw blurRad="38100" dist="38100" dir="2700000" algn="tl">
                    <a:srgbClr val="C0C0C0"/>
                  </a:outerShdw>
                </a:effectLst>
                <a:latin typeface="楷体_GB2312" pitchFamily="49" charset="-122"/>
                <a:ea typeface="楷体_GB2312" pitchFamily="49" charset="-122"/>
              </a:rPr>
              <a:t>结论：在其他条件不变的情况下，自发支出（自发消费、自发投资、政府购买、出口）增加使</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_GB2312" pitchFamily="49" charset="-122"/>
                <a:ea typeface="楷体_GB2312" pitchFamily="49" charset="-122"/>
              </a:rPr>
              <a:t>曲线向右方移动，表示既定的利率与更高的产出水平结合才能实现产品市场的均衡。反之，则反是。 </a:t>
            </a:r>
          </a:p>
        </p:txBody>
      </p:sp>
      <p:grpSp>
        <p:nvGrpSpPr>
          <p:cNvPr id="2" name="Group 59"/>
          <p:cNvGrpSpPr>
            <a:grpSpLocks/>
          </p:cNvGrpSpPr>
          <p:nvPr/>
        </p:nvGrpSpPr>
        <p:grpSpPr bwMode="auto">
          <a:xfrm>
            <a:off x="1012825" y="827088"/>
            <a:ext cx="3902075" cy="3133725"/>
            <a:chOff x="638" y="974"/>
            <a:chExt cx="2458" cy="1974"/>
          </a:xfrm>
        </p:grpSpPr>
        <p:sp>
          <p:nvSpPr>
            <p:cNvPr id="27712" name="Text Box 5"/>
            <p:cNvSpPr txBox="1">
              <a:spLocks noChangeArrowheads="1"/>
            </p:cNvSpPr>
            <p:nvPr/>
          </p:nvSpPr>
          <p:spPr bwMode="auto">
            <a:xfrm>
              <a:off x="703" y="2741"/>
              <a:ext cx="20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27713" name="Line 6"/>
            <p:cNvSpPr>
              <a:spLocks noChangeShapeType="1"/>
            </p:cNvSpPr>
            <p:nvPr/>
          </p:nvSpPr>
          <p:spPr bwMode="auto">
            <a:xfrm flipV="1">
              <a:off x="827" y="991"/>
              <a:ext cx="0" cy="1835"/>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4" name="Line 7"/>
            <p:cNvSpPr>
              <a:spLocks noChangeShapeType="1"/>
            </p:cNvSpPr>
            <p:nvPr/>
          </p:nvSpPr>
          <p:spPr bwMode="auto">
            <a:xfrm>
              <a:off x="827" y="2828"/>
              <a:ext cx="1906"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5" name="Line 10"/>
            <p:cNvSpPr>
              <a:spLocks noChangeShapeType="1"/>
            </p:cNvSpPr>
            <p:nvPr/>
          </p:nvSpPr>
          <p:spPr bwMode="auto">
            <a:xfrm rot="21080934" flipV="1">
              <a:off x="732" y="1310"/>
              <a:ext cx="1659" cy="1389"/>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Line 11"/>
            <p:cNvSpPr>
              <a:spLocks noChangeShapeType="1"/>
            </p:cNvSpPr>
            <p:nvPr/>
          </p:nvSpPr>
          <p:spPr bwMode="auto">
            <a:xfrm rot="889817" flipV="1">
              <a:off x="949" y="1560"/>
              <a:ext cx="1366" cy="1136"/>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Text Box 12"/>
            <p:cNvSpPr txBox="1">
              <a:spLocks noChangeArrowheads="1"/>
            </p:cNvSpPr>
            <p:nvPr/>
          </p:nvSpPr>
          <p:spPr bwMode="auto">
            <a:xfrm>
              <a:off x="638" y="978"/>
              <a:ext cx="2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p>
          </p:txBody>
        </p:sp>
        <p:sp>
          <p:nvSpPr>
            <p:cNvPr id="27718" name="Text Box 13"/>
            <p:cNvSpPr txBox="1">
              <a:spLocks noChangeArrowheads="1"/>
            </p:cNvSpPr>
            <p:nvPr/>
          </p:nvSpPr>
          <p:spPr bwMode="auto">
            <a:xfrm>
              <a:off x="2744" y="2741"/>
              <a:ext cx="16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27719" name="Text Box 14"/>
            <p:cNvSpPr txBox="1">
              <a:spLocks noChangeArrowheads="1"/>
            </p:cNvSpPr>
            <p:nvPr/>
          </p:nvSpPr>
          <p:spPr bwMode="auto">
            <a:xfrm>
              <a:off x="2269" y="974"/>
              <a:ext cx="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45°</a:t>
              </a:r>
            </a:p>
          </p:txBody>
        </p:sp>
        <p:sp>
          <p:nvSpPr>
            <p:cNvPr id="27720" name="Text Box 16"/>
            <p:cNvSpPr txBox="1">
              <a:spLocks noChangeArrowheads="1"/>
            </p:cNvSpPr>
            <p:nvPr/>
          </p:nvSpPr>
          <p:spPr bwMode="auto">
            <a:xfrm>
              <a:off x="2461" y="1683"/>
              <a:ext cx="6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,G</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a:t>
              </a:r>
            </a:p>
          </p:txBody>
        </p:sp>
      </p:grpSp>
      <p:grpSp>
        <p:nvGrpSpPr>
          <p:cNvPr id="3" name="Group 60"/>
          <p:cNvGrpSpPr>
            <a:grpSpLocks/>
          </p:cNvGrpSpPr>
          <p:nvPr/>
        </p:nvGrpSpPr>
        <p:grpSpPr bwMode="auto">
          <a:xfrm>
            <a:off x="5251450" y="950913"/>
            <a:ext cx="3281363" cy="3033712"/>
            <a:chOff x="3308" y="1052"/>
            <a:chExt cx="2067" cy="1911"/>
          </a:xfrm>
        </p:grpSpPr>
        <p:sp>
          <p:nvSpPr>
            <p:cNvPr id="27707" name="Text Box 34"/>
            <p:cNvSpPr txBox="1">
              <a:spLocks noChangeArrowheads="1"/>
            </p:cNvSpPr>
            <p:nvPr/>
          </p:nvSpPr>
          <p:spPr bwMode="auto">
            <a:xfrm>
              <a:off x="3308" y="1052"/>
              <a:ext cx="1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7708" name="Text Box 36"/>
            <p:cNvSpPr txBox="1">
              <a:spLocks noChangeArrowheads="1"/>
            </p:cNvSpPr>
            <p:nvPr/>
          </p:nvSpPr>
          <p:spPr bwMode="auto">
            <a:xfrm>
              <a:off x="3317" y="2762"/>
              <a:ext cx="19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27709" name="Line 37"/>
            <p:cNvSpPr>
              <a:spLocks noChangeShapeType="1"/>
            </p:cNvSpPr>
            <p:nvPr/>
          </p:nvSpPr>
          <p:spPr bwMode="auto">
            <a:xfrm flipV="1">
              <a:off x="3442" y="1069"/>
              <a:ext cx="0" cy="1776"/>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0" name="Line 38"/>
            <p:cNvSpPr>
              <a:spLocks noChangeShapeType="1"/>
            </p:cNvSpPr>
            <p:nvPr/>
          </p:nvSpPr>
          <p:spPr bwMode="auto">
            <a:xfrm>
              <a:off x="3442" y="2848"/>
              <a:ext cx="1784"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1" name="Text Box 41"/>
            <p:cNvSpPr txBox="1">
              <a:spLocks noChangeArrowheads="1"/>
            </p:cNvSpPr>
            <p:nvPr/>
          </p:nvSpPr>
          <p:spPr bwMode="auto">
            <a:xfrm>
              <a:off x="5217" y="2762"/>
              <a:ext cx="15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grpSp>
      <p:grpSp>
        <p:nvGrpSpPr>
          <p:cNvPr id="4" name="Group 65"/>
          <p:cNvGrpSpPr>
            <a:grpSpLocks/>
          </p:cNvGrpSpPr>
          <p:nvPr/>
        </p:nvGrpSpPr>
        <p:grpSpPr bwMode="auto">
          <a:xfrm>
            <a:off x="1312863" y="2633663"/>
            <a:ext cx="982662" cy="1465262"/>
            <a:chOff x="827" y="2112"/>
            <a:chExt cx="619" cy="923"/>
          </a:xfrm>
        </p:grpSpPr>
        <p:sp>
          <p:nvSpPr>
            <p:cNvPr id="27703" name="Line 61"/>
            <p:cNvSpPr>
              <a:spLocks noChangeShapeType="1"/>
            </p:cNvSpPr>
            <p:nvPr/>
          </p:nvSpPr>
          <p:spPr bwMode="auto">
            <a:xfrm>
              <a:off x="827" y="2262"/>
              <a:ext cx="491"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62"/>
            <p:cNvSpPr>
              <a:spLocks noChangeShapeType="1"/>
            </p:cNvSpPr>
            <p:nvPr/>
          </p:nvSpPr>
          <p:spPr bwMode="auto">
            <a:xfrm>
              <a:off x="1337" y="2275"/>
              <a:ext cx="0" cy="551"/>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5" name="Text Box 63"/>
            <p:cNvSpPr txBox="1">
              <a:spLocks noChangeArrowheads="1"/>
            </p:cNvSpPr>
            <p:nvPr/>
          </p:nvSpPr>
          <p:spPr bwMode="auto">
            <a:xfrm>
              <a:off x="1282" y="2112"/>
              <a:ext cx="16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7706" name="Text Box 64"/>
            <p:cNvSpPr txBox="1">
              <a:spLocks noChangeArrowheads="1"/>
            </p:cNvSpPr>
            <p:nvPr/>
          </p:nvSpPr>
          <p:spPr bwMode="auto">
            <a:xfrm>
              <a:off x="1271" y="2828"/>
              <a:ext cx="1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grpSp>
      <p:grpSp>
        <p:nvGrpSpPr>
          <p:cNvPr id="5" name="Group 71"/>
          <p:cNvGrpSpPr>
            <a:grpSpLocks/>
          </p:cNvGrpSpPr>
          <p:nvPr/>
        </p:nvGrpSpPr>
        <p:grpSpPr bwMode="auto">
          <a:xfrm>
            <a:off x="5232400" y="1355725"/>
            <a:ext cx="2132013" cy="2762250"/>
            <a:chOff x="3296" y="1307"/>
            <a:chExt cx="1343" cy="1740"/>
          </a:xfrm>
        </p:grpSpPr>
        <p:sp>
          <p:nvSpPr>
            <p:cNvPr id="27698" name="Line 66"/>
            <p:cNvSpPr>
              <a:spLocks noChangeShapeType="1"/>
            </p:cNvSpPr>
            <p:nvPr/>
          </p:nvSpPr>
          <p:spPr bwMode="auto">
            <a:xfrm>
              <a:off x="3841" y="1307"/>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67"/>
            <p:cNvSpPr>
              <a:spLocks noChangeShapeType="1"/>
            </p:cNvSpPr>
            <p:nvPr/>
          </p:nvSpPr>
          <p:spPr bwMode="auto">
            <a:xfrm>
              <a:off x="3454" y="1541"/>
              <a:ext cx="1185"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Text Box 68"/>
            <p:cNvSpPr txBox="1">
              <a:spLocks noChangeArrowheads="1"/>
            </p:cNvSpPr>
            <p:nvPr/>
          </p:nvSpPr>
          <p:spPr bwMode="auto">
            <a:xfrm>
              <a:off x="3296" y="1417"/>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27701" name="Text Box 69"/>
            <p:cNvSpPr txBox="1">
              <a:spLocks noChangeArrowheads="1"/>
            </p:cNvSpPr>
            <p:nvPr/>
          </p:nvSpPr>
          <p:spPr bwMode="auto">
            <a:xfrm>
              <a:off x="3873" y="1366"/>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7702" name="Text Box 70"/>
            <p:cNvSpPr txBox="1">
              <a:spLocks noChangeArrowheads="1"/>
            </p:cNvSpPr>
            <p:nvPr/>
          </p:nvSpPr>
          <p:spPr bwMode="auto">
            <a:xfrm>
              <a:off x="3818" y="2848"/>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grpSp>
      <p:grpSp>
        <p:nvGrpSpPr>
          <p:cNvPr id="6" name="Group 74"/>
          <p:cNvGrpSpPr>
            <a:grpSpLocks/>
          </p:cNvGrpSpPr>
          <p:nvPr/>
        </p:nvGrpSpPr>
        <p:grpSpPr bwMode="auto">
          <a:xfrm>
            <a:off x="1501775" y="1285875"/>
            <a:ext cx="3417888" cy="1803400"/>
            <a:chOff x="946" y="1263"/>
            <a:chExt cx="2153" cy="1136"/>
          </a:xfrm>
        </p:grpSpPr>
        <p:sp>
          <p:nvSpPr>
            <p:cNvPr id="27696" name="Line 72"/>
            <p:cNvSpPr>
              <a:spLocks noChangeShapeType="1"/>
            </p:cNvSpPr>
            <p:nvPr/>
          </p:nvSpPr>
          <p:spPr bwMode="auto">
            <a:xfrm rot="889817" flipV="1">
              <a:off x="946" y="1263"/>
              <a:ext cx="1365" cy="1136"/>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Text Box 73"/>
            <p:cNvSpPr txBox="1">
              <a:spLocks noChangeArrowheads="1"/>
            </p:cNvSpPr>
            <p:nvPr/>
          </p:nvSpPr>
          <p:spPr bwMode="auto">
            <a:xfrm>
              <a:off x="2464" y="1302"/>
              <a:ext cx="6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,G</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a:t>
              </a:r>
            </a:p>
          </p:txBody>
        </p:sp>
      </p:grpSp>
      <p:grpSp>
        <p:nvGrpSpPr>
          <p:cNvPr id="7" name="Group 79"/>
          <p:cNvGrpSpPr>
            <a:grpSpLocks/>
          </p:cNvGrpSpPr>
          <p:nvPr/>
        </p:nvGrpSpPr>
        <p:grpSpPr bwMode="auto">
          <a:xfrm>
            <a:off x="1312863" y="1812925"/>
            <a:ext cx="1809750" cy="2311400"/>
            <a:chOff x="827" y="1595"/>
            <a:chExt cx="1140" cy="1456"/>
          </a:xfrm>
        </p:grpSpPr>
        <p:sp>
          <p:nvSpPr>
            <p:cNvPr id="27692" name="Text Box 75"/>
            <p:cNvSpPr txBox="1">
              <a:spLocks noChangeArrowheads="1"/>
            </p:cNvSpPr>
            <p:nvPr/>
          </p:nvSpPr>
          <p:spPr bwMode="auto">
            <a:xfrm>
              <a:off x="1730" y="1595"/>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27693" name="Line 76"/>
            <p:cNvSpPr>
              <a:spLocks noChangeShapeType="1"/>
            </p:cNvSpPr>
            <p:nvPr/>
          </p:nvSpPr>
          <p:spPr bwMode="auto">
            <a:xfrm>
              <a:off x="827" y="1745"/>
              <a:ext cx="982"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77"/>
            <p:cNvSpPr>
              <a:spLocks noChangeShapeType="1"/>
            </p:cNvSpPr>
            <p:nvPr/>
          </p:nvSpPr>
          <p:spPr bwMode="auto">
            <a:xfrm>
              <a:off x="1810" y="1728"/>
              <a:ext cx="0" cy="110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Text Box 78"/>
            <p:cNvSpPr txBox="1">
              <a:spLocks noChangeArrowheads="1"/>
            </p:cNvSpPr>
            <p:nvPr/>
          </p:nvSpPr>
          <p:spPr bwMode="auto">
            <a:xfrm>
              <a:off x="1802" y="2844"/>
              <a:ext cx="1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3</a:t>
              </a:r>
              <a:endParaRPr lang="en-US" altLang="zh-CN" sz="1600">
                <a:solidFill>
                  <a:srgbClr val="006699"/>
                </a:solidFill>
                <a:latin typeface="Times New Roman" panose="02020603050405020304" pitchFamily="18" charset="0"/>
              </a:endParaRPr>
            </a:p>
          </p:txBody>
        </p:sp>
      </p:grpSp>
      <p:grpSp>
        <p:nvGrpSpPr>
          <p:cNvPr id="8" name="Group 87"/>
          <p:cNvGrpSpPr>
            <a:grpSpLocks/>
          </p:cNvGrpSpPr>
          <p:nvPr/>
        </p:nvGrpSpPr>
        <p:grpSpPr bwMode="auto">
          <a:xfrm>
            <a:off x="5637213" y="1360488"/>
            <a:ext cx="1939925" cy="2428875"/>
            <a:chOff x="3551" y="1310"/>
            <a:chExt cx="1222" cy="1530"/>
          </a:xfrm>
        </p:grpSpPr>
        <p:sp>
          <p:nvSpPr>
            <p:cNvPr id="27690" name="Line 85"/>
            <p:cNvSpPr>
              <a:spLocks noChangeShapeType="1"/>
            </p:cNvSpPr>
            <p:nvPr/>
          </p:nvSpPr>
          <p:spPr bwMode="auto">
            <a:xfrm rot="445718">
              <a:off x="3551" y="1310"/>
              <a:ext cx="1038" cy="122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Text Box 86"/>
            <p:cNvSpPr txBox="1">
              <a:spLocks noChangeArrowheads="1"/>
            </p:cNvSpPr>
            <p:nvPr/>
          </p:nvSpPr>
          <p:spPr bwMode="auto">
            <a:xfrm>
              <a:off x="4458" y="2596"/>
              <a:ext cx="3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0</a:t>
              </a:r>
            </a:p>
          </p:txBody>
        </p:sp>
      </p:grpSp>
      <p:grpSp>
        <p:nvGrpSpPr>
          <p:cNvPr id="9" name="Group 90"/>
          <p:cNvGrpSpPr>
            <a:grpSpLocks/>
          </p:cNvGrpSpPr>
          <p:nvPr/>
        </p:nvGrpSpPr>
        <p:grpSpPr bwMode="auto">
          <a:xfrm>
            <a:off x="1501775" y="1524000"/>
            <a:ext cx="3452813" cy="1804988"/>
            <a:chOff x="946" y="1413"/>
            <a:chExt cx="2175" cy="1137"/>
          </a:xfrm>
        </p:grpSpPr>
        <p:sp>
          <p:nvSpPr>
            <p:cNvPr id="27688" name="Line 88"/>
            <p:cNvSpPr>
              <a:spLocks noChangeShapeType="1"/>
            </p:cNvSpPr>
            <p:nvPr/>
          </p:nvSpPr>
          <p:spPr bwMode="auto">
            <a:xfrm rot="889817" flipV="1">
              <a:off x="946" y="1413"/>
              <a:ext cx="1365" cy="1137"/>
            </a:xfrm>
            <a:prstGeom prst="line">
              <a:avLst/>
            </a:prstGeom>
            <a:noFill/>
            <a:ln w="349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Text Box 89"/>
            <p:cNvSpPr txBox="1">
              <a:spLocks noChangeArrowheads="1"/>
            </p:cNvSpPr>
            <p:nvPr/>
          </p:nvSpPr>
          <p:spPr bwMode="auto">
            <a:xfrm>
              <a:off x="2463" y="1480"/>
              <a:ext cx="65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1</a:t>
              </a:r>
              <a:r>
                <a:rPr lang="en-US" altLang="zh-CN" sz="1600" baseline="300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,G</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a:t>
              </a:r>
            </a:p>
          </p:txBody>
        </p:sp>
      </p:grpSp>
      <p:grpSp>
        <p:nvGrpSpPr>
          <p:cNvPr id="10" name="Group 96"/>
          <p:cNvGrpSpPr>
            <a:grpSpLocks/>
          </p:cNvGrpSpPr>
          <p:nvPr/>
        </p:nvGrpSpPr>
        <p:grpSpPr bwMode="auto">
          <a:xfrm>
            <a:off x="2430463" y="2193925"/>
            <a:ext cx="390525" cy="1924050"/>
            <a:chOff x="1531" y="1835"/>
            <a:chExt cx="246" cy="1212"/>
          </a:xfrm>
        </p:grpSpPr>
        <p:sp>
          <p:nvSpPr>
            <p:cNvPr id="27685" name="Line 93"/>
            <p:cNvSpPr>
              <a:spLocks noChangeShapeType="1"/>
            </p:cNvSpPr>
            <p:nvPr/>
          </p:nvSpPr>
          <p:spPr bwMode="auto">
            <a:xfrm>
              <a:off x="1576" y="2001"/>
              <a:ext cx="0" cy="825"/>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Text Box 94"/>
            <p:cNvSpPr txBox="1">
              <a:spLocks noChangeArrowheads="1"/>
            </p:cNvSpPr>
            <p:nvPr/>
          </p:nvSpPr>
          <p:spPr bwMode="auto">
            <a:xfrm>
              <a:off x="1553" y="2840"/>
              <a:ext cx="16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27687" name="Text Box 95"/>
            <p:cNvSpPr txBox="1">
              <a:spLocks noChangeArrowheads="1"/>
            </p:cNvSpPr>
            <p:nvPr/>
          </p:nvSpPr>
          <p:spPr bwMode="auto">
            <a:xfrm>
              <a:off x="1531" y="1835"/>
              <a:ext cx="2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grpSp>
      <p:grpSp>
        <p:nvGrpSpPr>
          <p:cNvPr id="11" name="Group 100"/>
          <p:cNvGrpSpPr>
            <a:grpSpLocks/>
          </p:cNvGrpSpPr>
          <p:nvPr/>
        </p:nvGrpSpPr>
        <p:grpSpPr bwMode="auto">
          <a:xfrm>
            <a:off x="6481763" y="1347788"/>
            <a:ext cx="522287" cy="2787650"/>
            <a:chOff x="4083" y="1302"/>
            <a:chExt cx="329" cy="1756"/>
          </a:xfrm>
        </p:grpSpPr>
        <p:sp>
          <p:nvSpPr>
            <p:cNvPr id="27682" name="Text Box 97"/>
            <p:cNvSpPr txBox="1">
              <a:spLocks noChangeArrowheads="1"/>
            </p:cNvSpPr>
            <p:nvPr/>
          </p:nvSpPr>
          <p:spPr bwMode="auto">
            <a:xfrm>
              <a:off x="4175" y="1381"/>
              <a:ext cx="23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7683" name="Line 98"/>
            <p:cNvSpPr>
              <a:spLocks noChangeShapeType="1"/>
            </p:cNvSpPr>
            <p:nvPr/>
          </p:nvSpPr>
          <p:spPr bwMode="auto">
            <a:xfrm>
              <a:off x="4123" y="1302"/>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Text Box 99"/>
            <p:cNvSpPr txBox="1">
              <a:spLocks noChangeArrowheads="1"/>
            </p:cNvSpPr>
            <p:nvPr/>
          </p:nvSpPr>
          <p:spPr bwMode="auto">
            <a:xfrm>
              <a:off x="4083" y="2858"/>
              <a:ext cx="15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grpSp>
      <p:grpSp>
        <p:nvGrpSpPr>
          <p:cNvPr id="12" name="Group 103"/>
          <p:cNvGrpSpPr>
            <a:grpSpLocks/>
          </p:cNvGrpSpPr>
          <p:nvPr/>
        </p:nvGrpSpPr>
        <p:grpSpPr bwMode="auto">
          <a:xfrm>
            <a:off x="1506538" y="1014413"/>
            <a:ext cx="3390900" cy="1803400"/>
            <a:chOff x="949" y="1092"/>
            <a:chExt cx="2136" cy="1136"/>
          </a:xfrm>
        </p:grpSpPr>
        <p:sp>
          <p:nvSpPr>
            <p:cNvPr id="27680" name="Line 101"/>
            <p:cNvSpPr>
              <a:spLocks noChangeShapeType="1"/>
            </p:cNvSpPr>
            <p:nvPr/>
          </p:nvSpPr>
          <p:spPr bwMode="auto">
            <a:xfrm rot="889817" flipV="1">
              <a:off x="949" y="1092"/>
              <a:ext cx="1366" cy="1136"/>
            </a:xfrm>
            <a:prstGeom prst="line">
              <a:avLst/>
            </a:prstGeom>
            <a:noFill/>
            <a:ln w="349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Text Box 102"/>
            <p:cNvSpPr txBox="1">
              <a:spLocks noChangeArrowheads="1"/>
            </p:cNvSpPr>
            <p:nvPr/>
          </p:nvSpPr>
          <p:spPr bwMode="auto">
            <a:xfrm>
              <a:off x="2450" y="1144"/>
              <a:ext cx="6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2</a:t>
              </a:r>
              <a:r>
                <a:rPr lang="en-US" altLang="zh-CN" sz="1600" baseline="300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,G)</a:t>
              </a:r>
            </a:p>
          </p:txBody>
        </p:sp>
      </p:grpSp>
      <p:grpSp>
        <p:nvGrpSpPr>
          <p:cNvPr id="13" name="Group 107"/>
          <p:cNvGrpSpPr>
            <a:grpSpLocks/>
          </p:cNvGrpSpPr>
          <p:nvPr/>
        </p:nvGrpSpPr>
        <p:grpSpPr bwMode="auto">
          <a:xfrm>
            <a:off x="3089275" y="1400175"/>
            <a:ext cx="427038" cy="2714625"/>
            <a:chOff x="1946" y="1335"/>
            <a:chExt cx="269" cy="1710"/>
          </a:xfrm>
        </p:grpSpPr>
        <p:sp>
          <p:nvSpPr>
            <p:cNvPr id="27677" name="Line 104"/>
            <p:cNvSpPr>
              <a:spLocks noChangeShapeType="1"/>
            </p:cNvSpPr>
            <p:nvPr/>
          </p:nvSpPr>
          <p:spPr bwMode="auto">
            <a:xfrm>
              <a:off x="2041" y="1452"/>
              <a:ext cx="0" cy="1376"/>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105"/>
            <p:cNvSpPr txBox="1">
              <a:spLocks noChangeArrowheads="1"/>
            </p:cNvSpPr>
            <p:nvPr/>
          </p:nvSpPr>
          <p:spPr bwMode="auto">
            <a:xfrm>
              <a:off x="2052" y="2839"/>
              <a:ext cx="16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4</a:t>
              </a:r>
              <a:endParaRPr lang="en-US" altLang="zh-CN" sz="1600">
                <a:solidFill>
                  <a:srgbClr val="006699"/>
                </a:solidFill>
                <a:latin typeface="Times New Roman" panose="02020603050405020304" pitchFamily="18" charset="0"/>
              </a:endParaRPr>
            </a:p>
          </p:txBody>
        </p:sp>
        <p:sp>
          <p:nvSpPr>
            <p:cNvPr id="27679" name="Text Box 106"/>
            <p:cNvSpPr txBox="1">
              <a:spLocks noChangeArrowheads="1"/>
            </p:cNvSpPr>
            <p:nvPr/>
          </p:nvSpPr>
          <p:spPr bwMode="auto">
            <a:xfrm>
              <a:off x="1946" y="1335"/>
              <a:ext cx="2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grpSp>
      <p:grpSp>
        <p:nvGrpSpPr>
          <p:cNvPr id="14" name="Group 111"/>
          <p:cNvGrpSpPr>
            <a:grpSpLocks/>
          </p:cNvGrpSpPr>
          <p:nvPr/>
        </p:nvGrpSpPr>
        <p:grpSpPr bwMode="auto">
          <a:xfrm>
            <a:off x="7329488" y="1339850"/>
            <a:ext cx="500062" cy="2833688"/>
            <a:chOff x="4617" y="1297"/>
            <a:chExt cx="315" cy="1785"/>
          </a:xfrm>
        </p:grpSpPr>
        <p:sp>
          <p:nvSpPr>
            <p:cNvPr id="27674" name="Line 108"/>
            <p:cNvSpPr>
              <a:spLocks noChangeShapeType="1"/>
            </p:cNvSpPr>
            <p:nvPr/>
          </p:nvSpPr>
          <p:spPr bwMode="auto">
            <a:xfrm>
              <a:off x="4655" y="1297"/>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Text Box 109"/>
            <p:cNvSpPr txBox="1">
              <a:spLocks noChangeArrowheads="1"/>
            </p:cNvSpPr>
            <p:nvPr/>
          </p:nvSpPr>
          <p:spPr bwMode="auto">
            <a:xfrm>
              <a:off x="4617" y="2882"/>
              <a:ext cx="1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4</a:t>
              </a:r>
              <a:endParaRPr lang="en-US" altLang="zh-CN" sz="1600">
                <a:solidFill>
                  <a:srgbClr val="006699"/>
                </a:solidFill>
                <a:latin typeface="Times New Roman" panose="02020603050405020304" pitchFamily="18" charset="0"/>
              </a:endParaRPr>
            </a:p>
          </p:txBody>
        </p:sp>
        <p:sp>
          <p:nvSpPr>
            <p:cNvPr id="27676" name="Text Box 110"/>
            <p:cNvSpPr txBox="1">
              <a:spLocks noChangeArrowheads="1"/>
            </p:cNvSpPr>
            <p:nvPr/>
          </p:nvSpPr>
          <p:spPr bwMode="auto">
            <a:xfrm>
              <a:off x="4697" y="2258"/>
              <a:ext cx="23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grpSp>
      <p:grpSp>
        <p:nvGrpSpPr>
          <p:cNvPr id="15" name="Group 113"/>
          <p:cNvGrpSpPr>
            <a:grpSpLocks/>
          </p:cNvGrpSpPr>
          <p:nvPr/>
        </p:nvGrpSpPr>
        <p:grpSpPr bwMode="auto">
          <a:xfrm>
            <a:off x="5232400" y="1339850"/>
            <a:ext cx="2132013" cy="2805113"/>
            <a:chOff x="3296" y="1297"/>
            <a:chExt cx="1343" cy="1767"/>
          </a:xfrm>
        </p:grpSpPr>
        <p:sp>
          <p:nvSpPr>
            <p:cNvPr id="27669" name="Line 80"/>
            <p:cNvSpPr>
              <a:spLocks noChangeShapeType="1"/>
            </p:cNvSpPr>
            <p:nvPr/>
          </p:nvSpPr>
          <p:spPr bwMode="auto">
            <a:xfrm>
              <a:off x="3454" y="2397"/>
              <a:ext cx="1185"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Text Box 81"/>
            <p:cNvSpPr txBox="1">
              <a:spLocks noChangeArrowheads="1"/>
            </p:cNvSpPr>
            <p:nvPr/>
          </p:nvSpPr>
          <p:spPr bwMode="auto">
            <a:xfrm>
              <a:off x="4406" y="2251"/>
              <a:ext cx="15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27671" name="Line 82"/>
            <p:cNvSpPr>
              <a:spLocks noChangeShapeType="1"/>
            </p:cNvSpPr>
            <p:nvPr/>
          </p:nvSpPr>
          <p:spPr bwMode="auto">
            <a:xfrm>
              <a:off x="4372" y="1297"/>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83"/>
            <p:cNvSpPr txBox="1">
              <a:spLocks noChangeArrowheads="1"/>
            </p:cNvSpPr>
            <p:nvPr/>
          </p:nvSpPr>
          <p:spPr bwMode="auto">
            <a:xfrm>
              <a:off x="4363" y="2865"/>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3</a:t>
              </a:r>
              <a:endParaRPr lang="en-US" altLang="zh-CN" sz="1600">
                <a:solidFill>
                  <a:srgbClr val="006699"/>
                </a:solidFill>
                <a:latin typeface="Times New Roman" panose="02020603050405020304" pitchFamily="18" charset="0"/>
              </a:endParaRPr>
            </a:p>
          </p:txBody>
        </p:sp>
        <p:sp>
          <p:nvSpPr>
            <p:cNvPr id="27673" name="Text Box 112"/>
            <p:cNvSpPr txBox="1">
              <a:spLocks noChangeArrowheads="1"/>
            </p:cNvSpPr>
            <p:nvPr/>
          </p:nvSpPr>
          <p:spPr bwMode="auto">
            <a:xfrm>
              <a:off x="3296" y="2272"/>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grpSp>
      <p:grpSp>
        <p:nvGrpSpPr>
          <p:cNvPr id="16" name="Group 116"/>
          <p:cNvGrpSpPr>
            <a:grpSpLocks/>
          </p:cNvGrpSpPr>
          <p:nvPr/>
        </p:nvGrpSpPr>
        <p:grpSpPr bwMode="auto">
          <a:xfrm>
            <a:off x="5984875" y="1165225"/>
            <a:ext cx="2022475" cy="2411413"/>
            <a:chOff x="3770" y="1187"/>
            <a:chExt cx="1274" cy="1519"/>
          </a:xfrm>
        </p:grpSpPr>
        <p:sp>
          <p:nvSpPr>
            <p:cNvPr id="27667" name="Text Box 114"/>
            <p:cNvSpPr txBox="1">
              <a:spLocks noChangeArrowheads="1"/>
            </p:cNvSpPr>
            <p:nvPr/>
          </p:nvSpPr>
          <p:spPr bwMode="auto">
            <a:xfrm>
              <a:off x="4728" y="2462"/>
              <a:ext cx="31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1</a:t>
              </a:r>
            </a:p>
          </p:txBody>
        </p:sp>
        <p:sp>
          <p:nvSpPr>
            <p:cNvPr id="27668" name="Line 115"/>
            <p:cNvSpPr>
              <a:spLocks noChangeShapeType="1"/>
            </p:cNvSpPr>
            <p:nvPr/>
          </p:nvSpPr>
          <p:spPr bwMode="auto">
            <a:xfrm rot="445718">
              <a:off x="3770" y="1187"/>
              <a:ext cx="1038" cy="1218"/>
            </a:xfrm>
            <a:prstGeom prst="line">
              <a:avLst/>
            </a:prstGeom>
            <a:noFill/>
            <a:ln w="349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页脚占位符 16"/>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196669151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55011"/>
                                        </p:tgtEl>
                                        <p:attrNameLst>
                                          <p:attrName>style.visibility</p:attrName>
                                        </p:attrNameLst>
                                      </p:cBhvr>
                                      <p:to>
                                        <p:strVal val="visible"/>
                                      </p:to>
                                    </p:set>
                                    <p:animEffect transition="in" filter="blinds(horizontal)">
                                      <p:cBhvr>
                                        <p:cTn id="82" dur="500"/>
                                        <p:tgtEl>
                                          <p:spTgt spid="555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251252-534C-4203-AA68-0067AAB181B4}" type="slidenum">
              <a:rPr lang="en-GB" altLang="zh-CN" sz="1200">
                <a:solidFill>
                  <a:schemeClr val="bg1"/>
                </a:solidFill>
              </a:rPr>
              <a:pPr>
                <a:spcBef>
                  <a:spcPct val="0"/>
                </a:spcBef>
                <a:buClrTx/>
                <a:buSzTx/>
                <a:buFontTx/>
                <a:buNone/>
              </a:pPr>
              <a:t>12</a:t>
            </a:fld>
            <a:endParaRPr lang="en-GB" altLang="zh-CN" sz="1200">
              <a:solidFill>
                <a:schemeClr val="bg1"/>
              </a:solidFill>
            </a:endParaRPr>
          </a:p>
        </p:txBody>
      </p:sp>
      <p:sp>
        <p:nvSpPr>
          <p:cNvPr id="466946" name="Comment 2">
            <a:hlinkClick r:id="rId2" action="ppaction://hlinksldjump"/>
          </p:cNvPr>
          <p:cNvSpPr>
            <a:spLocks noChangeArrowheads="1"/>
          </p:cNvSpPr>
          <p:nvPr/>
        </p:nvSpPr>
        <p:spPr bwMode="auto">
          <a:xfrm>
            <a:off x="534621" y="1033489"/>
            <a:ext cx="54419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4.2.1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古典经济学货币市场均衡</a:t>
            </a:r>
          </a:p>
        </p:txBody>
      </p:sp>
      <p:sp>
        <p:nvSpPr>
          <p:cNvPr id="466947" name="Comment 3">
            <a:hlinkClick r:id="rId3" action="ppaction://hlinksldjump"/>
          </p:cNvPr>
          <p:cNvSpPr>
            <a:spLocks noChangeArrowheads="1"/>
          </p:cNvSpPr>
          <p:nvPr/>
        </p:nvSpPr>
        <p:spPr bwMode="auto">
          <a:xfrm>
            <a:off x="407245" y="310629"/>
            <a:ext cx="5256212"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4.2  LM</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曲线</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货币市场均衡 </a:t>
            </a:r>
          </a:p>
        </p:txBody>
      </p:sp>
      <p:sp>
        <p:nvSpPr>
          <p:cNvPr id="28677" name="Rectangle 46"/>
          <p:cNvSpPr>
            <a:spLocks noChangeArrowheads="1"/>
          </p:cNvSpPr>
          <p:nvPr/>
        </p:nvSpPr>
        <p:spPr bwMode="auto">
          <a:xfrm>
            <a:off x="0" y="0"/>
            <a:ext cx="0" cy="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indent="666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solidFill>
                  <a:srgbClr val="000000"/>
                </a:solidFill>
                <a:latin typeface="Calibri" panose="020F0502020204030204" pitchFamily="34" charset="0"/>
                <a:cs typeface="Times New Roman" panose="02020603050405020304" pitchFamily="18" charset="0"/>
              </a:rPr>
              <a:t>r</a:t>
            </a:r>
            <a:endParaRPr lang="en-US" altLang="zh-CN" sz="1300">
              <a:solidFill>
                <a:srgbClr val="000000"/>
              </a:solidFill>
            </a:endParaRPr>
          </a:p>
        </p:txBody>
      </p:sp>
      <p:grpSp>
        <p:nvGrpSpPr>
          <p:cNvPr id="2" name="Group 7"/>
          <p:cNvGrpSpPr>
            <a:grpSpLocks/>
          </p:cNvGrpSpPr>
          <p:nvPr/>
        </p:nvGrpSpPr>
        <p:grpSpPr bwMode="auto">
          <a:xfrm>
            <a:off x="2266950" y="2120900"/>
            <a:ext cx="4640263" cy="3613150"/>
            <a:chOff x="4237" y="10279"/>
            <a:chExt cx="3585" cy="2910"/>
          </a:xfrm>
        </p:grpSpPr>
        <p:sp>
          <p:nvSpPr>
            <p:cNvPr id="28679" name="Text Box 20"/>
            <p:cNvSpPr txBox="1">
              <a:spLocks noChangeArrowheads="1"/>
            </p:cNvSpPr>
            <p:nvPr/>
          </p:nvSpPr>
          <p:spPr bwMode="auto">
            <a:xfrm>
              <a:off x="4265" y="12957"/>
              <a:ext cx="195"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O</a:t>
              </a:r>
            </a:p>
          </p:txBody>
        </p:sp>
        <p:sp>
          <p:nvSpPr>
            <p:cNvPr id="28680" name="Text Box 19"/>
            <p:cNvSpPr txBox="1">
              <a:spLocks noChangeArrowheads="1"/>
            </p:cNvSpPr>
            <p:nvPr/>
          </p:nvSpPr>
          <p:spPr bwMode="auto">
            <a:xfrm>
              <a:off x="5774" y="11506"/>
              <a:ext cx="167"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E</a:t>
              </a:r>
            </a:p>
          </p:txBody>
        </p:sp>
        <p:sp>
          <p:nvSpPr>
            <p:cNvPr id="28681" name="Text Box 18"/>
            <p:cNvSpPr txBox="1">
              <a:spLocks noChangeArrowheads="1"/>
            </p:cNvSpPr>
            <p:nvPr/>
          </p:nvSpPr>
          <p:spPr bwMode="auto">
            <a:xfrm>
              <a:off x="4290" y="10542"/>
              <a:ext cx="170"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r</a:t>
              </a:r>
            </a:p>
          </p:txBody>
        </p:sp>
        <p:sp>
          <p:nvSpPr>
            <p:cNvPr id="28682" name="Line 17"/>
            <p:cNvSpPr>
              <a:spLocks noChangeShapeType="1"/>
            </p:cNvSpPr>
            <p:nvPr/>
          </p:nvSpPr>
          <p:spPr bwMode="auto">
            <a:xfrm>
              <a:off x="4432" y="10581"/>
              <a:ext cx="0" cy="2485"/>
            </a:xfrm>
            <a:prstGeom prst="line">
              <a:avLst/>
            </a:prstGeom>
            <a:noFill/>
            <a:ln w="34925">
              <a:solidFill>
                <a:srgbClr val="00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6"/>
            <p:cNvSpPr>
              <a:spLocks noChangeShapeType="1"/>
            </p:cNvSpPr>
            <p:nvPr/>
          </p:nvSpPr>
          <p:spPr bwMode="auto">
            <a:xfrm>
              <a:off x="4432" y="13066"/>
              <a:ext cx="3019"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Line 15"/>
            <p:cNvSpPr>
              <a:spLocks noChangeShapeType="1"/>
            </p:cNvSpPr>
            <p:nvPr/>
          </p:nvSpPr>
          <p:spPr bwMode="auto">
            <a:xfrm>
              <a:off x="5837" y="11772"/>
              <a:ext cx="0" cy="128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Arc 14"/>
            <p:cNvSpPr>
              <a:spLocks/>
            </p:cNvSpPr>
            <p:nvPr/>
          </p:nvSpPr>
          <p:spPr bwMode="auto">
            <a:xfrm rot="1235546" flipH="1" flipV="1">
              <a:off x="4701" y="10914"/>
              <a:ext cx="2378" cy="912"/>
            </a:xfrm>
            <a:custGeom>
              <a:avLst/>
              <a:gdLst>
                <a:gd name="T0" fmla="*/ 0 w 24113"/>
                <a:gd name="T1" fmla="*/ 0 h 21600"/>
                <a:gd name="T2" fmla="*/ 0 w 24113"/>
                <a:gd name="T3" fmla="*/ 0 h 21600"/>
                <a:gd name="T4" fmla="*/ 0 w 24113"/>
                <a:gd name="T5" fmla="*/ 0 h 21600"/>
                <a:gd name="T6" fmla="*/ 0 60000 65536"/>
                <a:gd name="T7" fmla="*/ 0 60000 65536"/>
                <a:gd name="T8" fmla="*/ 0 60000 65536"/>
              </a:gdLst>
              <a:ahLst/>
              <a:cxnLst>
                <a:cxn ang="T6">
                  <a:pos x="T0" y="T1"/>
                </a:cxn>
                <a:cxn ang="T7">
                  <a:pos x="T2" y="T3"/>
                </a:cxn>
                <a:cxn ang="T8">
                  <a:pos x="T4" y="T5"/>
                </a:cxn>
              </a:cxnLst>
              <a:rect l="0" t="0" r="r" b="b"/>
              <a:pathLst>
                <a:path w="24113" h="21600" fill="none" extrusionOk="0">
                  <a:moveTo>
                    <a:pt x="-1" y="328"/>
                  </a:moveTo>
                  <a:cubicBezTo>
                    <a:pt x="1239" y="110"/>
                    <a:pt x="2496" y="-1"/>
                    <a:pt x="3755" y="0"/>
                  </a:cubicBezTo>
                  <a:cubicBezTo>
                    <a:pt x="12900" y="0"/>
                    <a:pt x="21055" y="5760"/>
                    <a:pt x="24112" y="14380"/>
                  </a:cubicBezTo>
                </a:path>
                <a:path w="24113" h="21600" stroke="0" extrusionOk="0">
                  <a:moveTo>
                    <a:pt x="-1" y="328"/>
                  </a:moveTo>
                  <a:cubicBezTo>
                    <a:pt x="1239" y="110"/>
                    <a:pt x="2496" y="-1"/>
                    <a:pt x="3755" y="0"/>
                  </a:cubicBezTo>
                  <a:cubicBezTo>
                    <a:pt x="12900" y="0"/>
                    <a:pt x="21055" y="5760"/>
                    <a:pt x="24112" y="14380"/>
                  </a:cubicBezTo>
                  <a:lnTo>
                    <a:pt x="3755" y="21600"/>
                  </a:lnTo>
                  <a:lnTo>
                    <a:pt x="-1" y="328"/>
                  </a:lnTo>
                  <a:close/>
                </a:path>
              </a:pathLst>
            </a:custGeom>
            <a:noFill/>
            <a:ln w="444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6" name="Line 13"/>
            <p:cNvSpPr>
              <a:spLocks noChangeShapeType="1"/>
            </p:cNvSpPr>
            <p:nvPr/>
          </p:nvSpPr>
          <p:spPr bwMode="auto">
            <a:xfrm flipH="1">
              <a:off x="4460" y="11772"/>
              <a:ext cx="1402"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Text Box 12"/>
            <p:cNvSpPr txBox="1">
              <a:spLocks noChangeArrowheads="1"/>
            </p:cNvSpPr>
            <p:nvPr/>
          </p:nvSpPr>
          <p:spPr bwMode="auto">
            <a:xfrm>
              <a:off x="6700" y="10581"/>
              <a:ext cx="167"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S</a:t>
              </a:r>
            </a:p>
          </p:txBody>
        </p:sp>
        <p:sp>
          <p:nvSpPr>
            <p:cNvPr id="28688" name="Text Box 11"/>
            <p:cNvSpPr txBox="1">
              <a:spLocks noChangeArrowheads="1"/>
            </p:cNvSpPr>
            <p:nvPr/>
          </p:nvSpPr>
          <p:spPr bwMode="auto">
            <a:xfrm>
              <a:off x="6964" y="12144"/>
              <a:ext cx="139"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I</a:t>
              </a:r>
            </a:p>
          </p:txBody>
        </p:sp>
        <p:sp>
          <p:nvSpPr>
            <p:cNvPr id="28689" name="Text Box 10"/>
            <p:cNvSpPr txBox="1">
              <a:spLocks noChangeArrowheads="1"/>
            </p:cNvSpPr>
            <p:nvPr/>
          </p:nvSpPr>
          <p:spPr bwMode="auto">
            <a:xfrm>
              <a:off x="7516" y="12930"/>
              <a:ext cx="306"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I,S</a:t>
              </a:r>
            </a:p>
          </p:txBody>
        </p:sp>
        <p:sp>
          <p:nvSpPr>
            <p:cNvPr id="28690" name="Arc 9"/>
            <p:cNvSpPr>
              <a:spLocks/>
            </p:cNvSpPr>
            <p:nvPr/>
          </p:nvSpPr>
          <p:spPr bwMode="auto">
            <a:xfrm rot="-3193746" flipH="1" flipV="1">
              <a:off x="4391" y="11104"/>
              <a:ext cx="2451" cy="802"/>
            </a:xfrm>
            <a:custGeom>
              <a:avLst/>
              <a:gdLst>
                <a:gd name="T0" fmla="*/ 0 w 24113"/>
                <a:gd name="T1" fmla="*/ 0 h 21600"/>
                <a:gd name="T2" fmla="*/ 0 w 24113"/>
                <a:gd name="T3" fmla="*/ 0 h 21600"/>
                <a:gd name="T4" fmla="*/ 0 w 24113"/>
                <a:gd name="T5" fmla="*/ 0 h 21600"/>
                <a:gd name="T6" fmla="*/ 0 60000 65536"/>
                <a:gd name="T7" fmla="*/ 0 60000 65536"/>
                <a:gd name="T8" fmla="*/ 0 60000 65536"/>
              </a:gdLst>
              <a:ahLst/>
              <a:cxnLst>
                <a:cxn ang="T6">
                  <a:pos x="T0" y="T1"/>
                </a:cxn>
                <a:cxn ang="T7">
                  <a:pos x="T2" y="T3"/>
                </a:cxn>
                <a:cxn ang="T8">
                  <a:pos x="T4" y="T5"/>
                </a:cxn>
              </a:cxnLst>
              <a:rect l="0" t="0" r="r" b="b"/>
              <a:pathLst>
                <a:path w="24113" h="21600" fill="none" extrusionOk="0">
                  <a:moveTo>
                    <a:pt x="-1" y="328"/>
                  </a:moveTo>
                  <a:cubicBezTo>
                    <a:pt x="1239" y="110"/>
                    <a:pt x="2496" y="-1"/>
                    <a:pt x="3755" y="0"/>
                  </a:cubicBezTo>
                  <a:cubicBezTo>
                    <a:pt x="12900" y="0"/>
                    <a:pt x="21055" y="5760"/>
                    <a:pt x="24112" y="14380"/>
                  </a:cubicBezTo>
                </a:path>
                <a:path w="24113" h="21600" stroke="0" extrusionOk="0">
                  <a:moveTo>
                    <a:pt x="-1" y="328"/>
                  </a:moveTo>
                  <a:cubicBezTo>
                    <a:pt x="1239" y="110"/>
                    <a:pt x="2496" y="-1"/>
                    <a:pt x="3755" y="0"/>
                  </a:cubicBezTo>
                  <a:cubicBezTo>
                    <a:pt x="12900" y="0"/>
                    <a:pt x="21055" y="5760"/>
                    <a:pt x="24112" y="14380"/>
                  </a:cubicBezTo>
                  <a:lnTo>
                    <a:pt x="3755" y="21600"/>
                  </a:lnTo>
                  <a:lnTo>
                    <a:pt x="-1" y="328"/>
                  </a:lnTo>
                  <a:close/>
                </a:path>
              </a:pathLst>
            </a:custGeom>
            <a:noFill/>
            <a:ln w="444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Text Box 8"/>
            <p:cNvSpPr txBox="1">
              <a:spLocks noChangeArrowheads="1"/>
            </p:cNvSpPr>
            <p:nvPr/>
          </p:nvSpPr>
          <p:spPr bwMode="auto">
            <a:xfrm>
              <a:off x="4237" y="11589"/>
              <a:ext cx="167"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r</a:t>
              </a:r>
              <a:r>
                <a:rPr lang="en-US" altLang="zh-CN" sz="1800" baseline="-30000">
                  <a:solidFill>
                    <a:srgbClr val="006699"/>
                  </a:solidFill>
                  <a:latin typeface="Times New Roman" panose="02020603050405020304" pitchFamily="18" charset="0"/>
                  <a:cs typeface="Times New Roman" panose="02020603050405020304" pitchFamily="18" charset="0"/>
                </a:rPr>
                <a:t>0</a:t>
              </a:r>
              <a:endParaRPr lang="en-US" altLang="zh-CN" sz="1800">
                <a:solidFill>
                  <a:srgbClr val="00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1086443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linds(horizontal)">
                                      <p:cBhvr>
                                        <p:cTn id="7" dur="500"/>
                                        <p:tgtEl>
                                          <p:spTgt spid="466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CE8484-F23F-4673-A236-848F399E59A7}" type="slidenum">
              <a:rPr lang="en-GB" altLang="zh-CN" sz="1200">
                <a:solidFill>
                  <a:schemeClr val="bg1"/>
                </a:solidFill>
              </a:rPr>
              <a:pPr>
                <a:spcBef>
                  <a:spcPct val="0"/>
                </a:spcBef>
                <a:buClrTx/>
                <a:buSzTx/>
                <a:buFontTx/>
                <a:buNone/>
              </a:pPr>
              <a:t>13</a:t>
            </a:fld>
            <a:endParaRPr lang="en-GB" altLang="zh-CN" sz="1200">
              <a:solidFill>
                <a:schemeClr val="bg1"/>
              </a:solidFill>
            </a:endParaRPr>
          </a:p>
        </p:txBody>
      </p:sp>
      <p:sp>
        <p:nvSpPr>
          <p:cNvPr id="466946" name="Comment 2">
            <a:hlinkClick r:id="rId2" action="ppaction://hlinksldjump"/>
          </p:cNvPr>
          <p:cNvSpPr>
            <a:spLocks noChangeArrowheads="1"/>
          </p:cNvSpPr>
          <p:nvPr/>
        </p:nvSpPr>
        <p:spPr bwMode="auto">
          <a:xfrm>
            <a:off x="673100" y="836613"/>
            <a:ext cx="59864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4.2.2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凯恩斯经济学货币市场均衡</a:t>
            </a:r>
          </a:p>
        </p:txBody>
      </p:sp>
      <p:sp>
        <p:nvSpPr>
          <p:cNvPr id="29700" name="Rectangle 46"/>
          <p:cNvSpPr>
            <a:spLocks noChangeArrowheads="1"/>
          </p:cNvSpPr>
          <p:nvPr/>
        </p:nvSpPr>
        <p:spPr bwMode="auto">
          <a:xfrm>
            <a:off x="0" y="0"/>
            <a:ext cx="0" cy="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indent="666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solidFill>
                  <a:srgbClr val="000000"/>
                </a:solidFill>
                <a:latin typeface="Calibri" panose="020F0502020204030204" pitchFamily="34" charset="0"/>
                <a:cs typeface="Times New Roman" panose="02020603050405020304" pitchFamily="18" charset="0"/>
              </a:rPr>
              <a:t>r</a:t>
            </a:r>
            <a:endParaRPr lang="en-US" altLang="zh-CN" sz="1300">
              <a:solidFill>
                <a:srgbClr val="000000"/>
              </a:solidFill>
            </a:endParaRPr>
          </a:p>
        </p:txBody>
      </p:sp>
      <p:sp>
        <p:nvSpPr>
          <p:cNvPr id="27656" name="Rectangle 135"/>
          <p:cNvSpPr>
            <a:spLocks noChangeArrowheads="1"/>
          </p:cNvSpPr>
          <p:nvPr/>
        </p:nvSpPr>
        <p:spPr bwMode="auto">
          <a:xfrm>
            <a:off x="5014913" y="5318125"/>
            <a:ext cx="3024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zh-CN" altLang="en-US" sz="2000">
                <a:latin typeface="Times New Roman" panose="02020603050405020304" pitchFamily="18" charset="0"/>
                <a:ea typeface="黑体" panose="02010609060101010101" pitchFamily="49" charset="-122"/>
              </a:rPr>
              <a:t>利率变动</a:t>
            </a:r>
            <a:r>
              <a:rPr kumimoji="1" lang="zh-CN" altLang="en-US" sz="1300">
                <a:solidFill>
                  <a:srgbClr val="000000"/>
                </a:solidFill>
                <a:ea typeface="黑体" panose="02010609060101010101" pitchFamily="49" charset="-122"/>
              </a:rPr>
              <a:t> </a:t>
            </a:r>
          </a:p>
        </p:txBody>
      </p:sp>
      <p:grpSp>
        <p:nvGrpSpPr>
          <p:cNvPr id="14" name="组合 13"/>
          <p:cNvGrpSpPr>
            <a:grpSpLocks/>
          </p:cNvGrpSpPr>
          <p:nvPr/>
        </p:nvGrpSpPr>
        <p:grpSpPr bwMode="auto">
          <a:xfrm>
            <a:off x="855663" y="2092325"/>
            <a:ext cx="3860800" cy="3589338"/>
            <a:chOff x="709784" y="2092471"/>
            <a:chExt cx="3861391" cy="3589192"/>
          </a:xfrm>
        </p:grpSpPr>
        <p:sp>
          <p:nvSpPr>
            <p:cNvPr id="29723" name="Text Box 17"/>
            <p:cNvSpPr txBox="1">
              <a:spLocks noChangeArrowheads="1"/>
            </p:cNvSpPr>
            <p:nvPr/>
          </p:nvSpPr>
          <p:spPr bwMode="auto">
            <a:xfrm>
              <a:off x="730250" y="2092471"/>
              <a:ext cx="260212" cy="3375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p>
          </p:txBody>
        </p:sp>
        <p:sp>
          <p:nvSpPr>
            <p:cNvPr id="29724" name="Rectangle 135"/>
            <p:cNvSpPr>
              <a:spLocks noChangeArrowheads="1"/>
            </p:cNvSpPr>
            <p:nvPr/>
          </p:nvSpPr>
          <p:spPr bwMode="auto">
            <a:xfrm>
              <a:off x="1042988" y="5300663"/>
              <a:ext cx="3024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zh-CN" altLang="zh-CN" sz="2000">
                  <a:latin typeface="黑体" panose="02010609060101010101" pitchFamily="49" charset="-122"/>
                  <a:ea typeface="黑体" panose="02010609060101010101" pitchFamily="49" charset="-122"/>
                </a:rPr>
                <a:t>利率决定</a:t>
              </a:r>
              <a:r>
                <a:rPr kumimoji="1" lang="zh-CN" altLang="en-US" sz="1300">
                  <a:solidFill>
                    <a:srgbClr val="000000"/>
                  </a:solidFill>
                  <a:ea typeface="黑体" panose="02010609060101010101" pitchFamily="49" charset="-122"/>
                </a:rPr>
                <a:t> </a:t>
              </a:r>
            </a:p>
          </p:txBody>
        </p:sp>
        <p:grpSp>
          <p:nvGrpSpPr>
            <p:cNvPr id="29725" name="Group 9"/>
            <p:cNvGrpSpPr>
              <a:grpSpLocks/>
            </p:cNvGrpSpPr>
            <p:nvPr/>
          </p:nvGrpSpPr>
          <p:grpSpPr bwMode="auto">
            <a:xfrm>
              <a:off x="709784" y="2103349"/>
              <a:ext cx="3574188" cy="2790912"/>
              <a:chOff x="2387" y="6706"/>
              <a:chExt cx="3118" cy="2439"/>
            </a:xfrm>
          </p:grpSpPr>
          <p:sp>
            <p:nvSpPr>
              <p:cNvPr id="29727" name="Text Box 10"/>
              <p:cNvSpPr txBox="1">
                <a:spLocks noChangeArrowheads="1"/>
              </p:cNvSpPr>
              <p:nvPr/>
            </p:nvSpPr>
            <p:spPr bwMode="auto">
              <a:xfrm>
                <a:off x="3746" y="6799"/>
                <a:ext cx="251"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a:t>
                </a:r>
              </a:p>
            </p:txBody>
          </p:sp>
          <p:sp>
            <p:nvSpPr>
              <p:cNvPr id="29728" name="Text Box 20"/>
              <p:cNvSpPr txBox="1">
                <a:spLocks noChangeArrowheads="1"/>
              </p:cNvSpPr>
              <p:nvPr/>
            </p:nvSpPr>
            <p:spPr bwMode="auto">
              <a:xfrm>
                <a:off x="3882" y="8296"/>
                <a:ext cx="317"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E</a:t>
                </a:r>
              </a:p>
            </p:txBody>
          </p:sp>
          <p:sp>
            <p:nvSpPr>
              <p:cNvPr id="29729" name="Text Box 19"/>
              <p:cNvSpPr txBox="1">
                <a:spLocks noChangeArrowheads="1"/>
              </p:cNvSpPr>
              <p:nvPr/>
            </p:nvSpPr>
            <p:spPr bwMode="auto">
              <a:xfrm>
                <a:off x="2387" y="8343"/>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25000">
                    <a:solidFill>
                      <a:srgbClr val="006699"/>
                    </a:solidFill>
                    <a:latin typeface="Times New Roman" panose="02020603050405020304" pitchFamily="18" charset="0"/>
                    <a:cs typeface="Times New Roman" panose="02020603050405020304" pitchFamily="18" charset="0"/>
                  </a:rPr>
                  <a:t>0</a:t>
                </a:r>
                <a:endParaRPr lang="zh-CN" altLang="zh-CN" sz="1600">
                  <a:solidFill>
                    <a:srgbClr val="006699"/>
                  </a:solidFill>
                  <a:latin typeface="Times New Roman" panose="02020603050405020304" pitchFamily="18" charset="0"/>
                  <a:cs typeface="Times New Roman" panose="02020603050405020304" pitchFamily="18" charset="0"/>
                </a:endParaRPr>
              </a:p>
            </p:txBody>
          </p:sp>
          <p:sp>
            <p:nvSpPr>
              <p:cNvPr id="29730" name="Text Box 17"/>
              <p:cNvSpPr txBox="1">
                <a:spLocks noChangeArrowheads="1"/>
              </p:cNvSpPr>
              <p:nvPr/>
            </p:nvSpPr>
            <p:spPr bwMode="auto">
              <a:xfrm>
                <a:off x="3180" y="7059"/>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L</a:t>
                </a:r>
              </a:p>
            </p:txBody>
          </p:sp>
          <p:sp>
            <p:nvSpPr>
              <p:cNvPr id="29731" name="Line 15"/>
              <p:cNvSpPr>
                <a:spLocks noChangeShapeType="1"/>
              </p:cNvSpPr>
              <p:nvPr/>
            </p:nvSpPr>
            <p:spPr bwMode="auto">
              <a:xfrm>
                <a:off x="2565" y="9145"/>
                <a:ext cx="2940"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2" name="Line 14"/>
              <p:cNvSpPr>
                <a:spLocks noChangeShapeType="1"/>
              </p:cNvSpPr>
              <p:nvPr/>
            </p:nvSpPr>
            <p:spPr bwMode="auto">
              <a:xfrm>
                <a:off x="3795" y="7031"/>
                <a:ext cx="0" cy="211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13"/>
              <p:cNvSpPr>
                <a:spLocks noChangeShapeType="1"/>
              </p:cNvSpPr>
              <p:nvPr/>
            </p:nvSpPr>
            <p:spPr bwMode="auto">
              <a:xfrm>
                <a:off x="4200" y="8657"/>
                <a:ext cx="907"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Arc 12"/>
              <p:cNvSpPr>
                <a:spLocks/>
              </p:cNvSpPr>
              <p:nvPr/>
            </p:nvSpPr>
            <p:spPr bwMode="auto">
              <a:xfrm flipH="1" flipV="1">
                <a:off x="3244" y="7354"/>
                <a:ext cx="1050" cy="1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5" name="Line 11"/>
              <p:cNvSpPr>
                <a:spLocks noChangeShapeType="1"/>
              </p:cNvSpPr>
              <p:nvPr/>
            </p:nvSpPr>
            <p:spPr bwMode="auto">
              <a:xfrm flipH="1">
                <a:off x="2565" y="8508"/>
                <a:ext cx="1247"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16"/>
              <p:cNvSpPr>
                <a:spLocks noChangeShapeType="1"/>
              </p:cNvSpPr>
              <p:nvPr/>
            </p:nvSpPr>
            <p:spPr bwMode="auto">
              <a:xfrm>
                <a:off x="2565" y="6706"/>
                <a:ext cx="0" cy="2439"/>
              </a:xfrm>
              <a:prstGeom prst="line">
                <a:avLst/>
              </a:prstGeom>
              <a:noFill/>
              <a:ln w="34925">
                <a:solidFill>
                  <a:srgbClr val="00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6" name="Text Box 10"/>
            <p:cNvSpPr txBox="1">
              <a:spLocks noChangeArrowheads="1"/>
            </p:cNvSpPr>
            <p:nvPr/>
          </p:nvSpPr>
          <p:spPr bwMode="auto">
            <a:xfrm>
              <a:off x="4067175" y="4926578"/>
              <a:ext cx="504000" cy="288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M,L</a:t>
              </a:r>
            </a:p>
          </p:txBody>
        </p:sp>
      </p:grpSp>
      <p:grpSp>
        <p:nvGrpSpPr>
          <p:cNvPr id="15" name="Group 26"/>
          <p:cNvGrpSpPr>
            <a:grpSpLocks/>
          </p:cNvGrpSpPr>
          <p:nvPr/>
        </p:nvGrpSpPr>
        <p:grpSpPr bwMode="auto">
          <a:xfrm>
            <a:off x="4859338" y="2074863"/>
            <a:ext cx="3871912" cy="2986087"/>
            <a:chOff x="6165" y="5919"/>
            <a:chExt cx="3534" cy="2791"/>
          </a:xfrm>
        </p:grpSpPr>
        <p:sp>
          <p:nvSpPr>
            <p:cNvPr id="29704" name="Text Box 45"/>
            <p:cNvSpPr txBox="1">
              <a:spLocks noChangeArrowheads="1"/>
            </p:cNvSpPr>
            <p:nvPr/>
          </p:nvSpPr>
          <p:spPr bwMode="auto">
            <a:xfrm>
              <a:off x="6165" y="7548"/>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30000">
                  <a:solidFill>
                    <a:srgbClr val="006699"/>
                  </a:solidFill>
                  <a:latin typeface="Times New Roman" panose="02020603050405020304" pitchFamily="18" charset="0"/>
                  <a:cs typeface="Times New Roman" panose="02020603050405020304" pitchFamily="18" charset="0"/>
                </a:rPr>
                <a:t>0</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5" name="Text Box 44"/>
            <p:cNvSpPr txBox="1">
              <a:spLocks noChangeArrowheads="1"/>
            </p:cNvSpPr>
            <p:nvPr/>
          </p:nvSpPr>
          <p:spPr bwMode="auto">
            <a:xfrm>
              <a:off x="6165" y="7838"/>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30000">
                  <a:solidFill>
                    <a:srgbClr val="006699"/>
                  </a:solidFill>
                  <a:latin typeface="Times New Roman" panose="02020603050405020304" pitchFamily="18" charset="0"/>
                  <a:cs typeface="Times New Roman" panose="02020603050405020304" pitchFamily="18" charset="0"/>
                </a:rPr>
                <a:t>2</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6" name="Text Box 43"/>
            <p:cNvSpPr txBox="1">
              <a:spLocks noChangeArrowheads="1"/>
            </p:cNvSpPr>
            <p:nvPr/>
          </p:nvSpPr>
          <p:spPr bwMode="auto">
            <a:xfrm>
              <a:off x="6165" y="7158"/>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30000">
                  <a:solidFill>
                    <a:srgbClr val="006699"/>
                  </a:solidFill>
                  <a:latin typeface="Times New Roman" panose="02020603050405020304" pitchFamily="18" charset="0"/>
                  <a:cs typeface="Times New Roman" panose="02020603050405020304" pitchFamily="18" charset="0"/>
                </a:rPr>
                <a:t>1</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7" name="Text Box 42"/>
            <p:cNvSpPr txBox="1">
              <a:spLocks noChangeArrowheads="1"/>
            </p:cNvSpPr>
            <p:nvPr/>
          </p:nvSpPr>
          <p:spPr bwMode="auto">
            <a:xfrm>
              <a:off x="6165" y="5919"/>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p>
          </p:txBody>
        </p:sp>
        <p:sp>
          <p:nvSpPr>
            <p:cNvPr id="29708" name="Text Box 41"/>
            <p:cNvSpPr txBox="1">
              <a:spLocks noChangeArrowheads="1"/>
            </p:cNvSpPr>
            <p:nvPr/>
          </p:nvSpPr>
          <p:spPr bwMode="auto">
            <a:xfrm>
              <a:off x="7095" y="5994"/>
              <a:ext cx="340"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a:t>
              </a:r>
              <a:r>
                <a:rPr lang="en-US" altLang="zh-CN" sz="1600" baseline="-30000">
                  <a:solidFill>
                    <a:srgbClr val="006699"/>
                  </a:solidFill>
                  <a:latin typeface="Times New Roman" panose="02020603050405020304" pitchFamily="18" charset="0"/>
                  <a:cs typeface="Times New Roman" panose="02020603050405020304" pitchFamily="18" charset="0"/>
                </a:rPr>
                <a:t>1</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9" name="Text Box 40"/>
            <p:cNvSpPr txBox="1">
              <a:spLocks noChangeArrowheads="1"/>
            </p:cNvSpPr>
            <p:nvPr/>
          </p:nvSpPr>
          <p:spPr bwMode="auto">
            <a:xfrm>
              <a:off x="6585" y="6215"/>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L</a:t>
              </a:r>
              <a:r>
                <a:rPr lang="en-US" altLang="zh-CN" sz="1600" baseline="-30000">
                  <a:solidFill>
                    <a:srgbClr val="006699"/>
                  </a:solidFill>
                  <a:latin typeface="Times New Roman" panose="02020603050405020304" pitchFamily="18" charset="0"/>
                  <a:cs typeface="Times New Roman" panose="02020603050405020304" pitchFamily="18" charset="0"/>
                </a:rPr>
                <a:t>1</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10" name="Line 39"/>
            <p:cNvSpPr>
              <a:spLocks noChangeShapeType="1"/>
            </p:cNvSpPr>
            <p:nvPr/>
          </p:nvSpPr>
          <p:spPr bwMode="auto">
            <a:xfrm>
              <a:off x="6375" y="6082"/>
              <a:ext cx="0" cy="2439"/>
            </a:xfrm>
            <a:prstGeom prst="line">
              <a:avLst/>
            </a:prstGeom>
            <a:noFill/>
            <a:ln w="34925">
              <a:solidFill>
                <a:srgbClr val="00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38"/>
            <p:cNvSpPr>
              <a:spLocks noChangeShapeType="1"/>
            </p:cNvSpPr>
            <p:nvPr/>
          </p:nvSpPr>
          <p:spPr bwMode="auto">
            <a:xfrm>
              <a:off x="6375" y="8521"/>
              <a:ext cx="2778"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37"/>
            <p:cNvSpPr>
              <a:spLocks noChangeShapeType="1"/>
            </p:cNvSpPr>
            <p:nvPr/>
          </p:nvSpPr>
          <p:spPr bwMode="auto">
            <a:xfrm>
              <a:off x="7605" y="6407"/>
              <a:ext cx="0" cy="2114"/>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36"/>
            <p:cNvSpPr>
              <a:spLocks noChangeShapeType="1"/>
            </p:cNvSpPr>
            <p:nvPr/>
          </p:nvSpPr>
          <p:spPr bwMode="auto">
            <a:xfrm>
              <a:off x="7830" y="8033"/>
              <a:ext cx="1077"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Arc 35"/>
            <p:cNvSpPr>
              <a:spLocks/>
            </p:cNvSpPr>
            <p:nvPr/>
          </p:nvSpPr>
          <p:spPr bwMode="auto">
            <a:xfrm flipH="1" flipV="1">
              <a:off x="6720" y="6570"/>
              <a:ext cx="1155" cy="14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5" name="Arc 34"/>
            <p:cNvSpPr>
              <a:spLocks/>
            </p:cNvSpPr>
            <p:nvPr/>
          </p:nvSpPr>
          <p:spPr bwMode="auto">
            <a:xfrm flipH="1" flipV="1">
              <a:off x="7050" y="6570"/>
              <a:ext cx="1129" cy="14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6" name="Line 33"/>
            <p:cNvSpPr>
              <a:spLocks noChangeShapeType="1"/>
            </p:cNvSpPr>
            <p:nvPr/>
          </p:nvSpPr>
          <p:spPr bwMode="auto">
            <a:xfrm flipH="1">
              <a:off x="6375" y="8003"/>
              <a:ext cx="1247"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32"/>
            <p:cNvSpPr>
              <a:spLocks noChangeShapeType="1"/>
            </p:cNvSpPr>
            <p:nvPr/>
          </p:nvSpPr>
          <p:spPr bwMode="auto">
            <a:xfrm flipH="1">
              <a:off x="6375" y="7318"/>
              <a:ext cx="850"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31"/>
            <p:cNvSpPr>
              <a:spLocks noChangeShapeType="1"/>
            </p:cNvSpPr>
            <p:nvPr/>
          </p:nvSpPr>
          <p:spPr bwMode="auto">
            <a:xfrm flipH="1">
              <a:off x="6375" y="7764"/>
              <a:ext cx="850"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Text Box 30"/>
            <p:cNvSpPr txBox="1">
              <a:spLocks noChangeArrowheads="1"/>
            </p:cNvSpPr>
            <p:nvPr/>
          </p:nvSpPr>
          <p:spPr bwMode="auto">
            <a:xfrm>
              <a:off x="6900" y="6214"/>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L</a:t>
              </a:r>
              <a:r>
                <a:rPr lang="en-US" altLang="zh-CN" sz="1600" baseline="-30000">
                  <a:solidFill>
                    <a:srgbClr val="006699"/>
                  </a:solidFill>
                  <a:latin typeface="Times New Roman" panose="02020603050405020304" pitchFamily="18" charset="0"/>
                  <a:cs typeface="Times New Roman" panose="02020603050405020304" pitchFamily="18" charset="0"/>
                </a:rPr>
                <a:t>2</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20" name="Text Box 29"/>
            <p:cNvSpPr txBox="1">
              <a:spLocks noChangeArrowheads="1"/>
            </p:cNvSpPr>
            <p:nvPr/>
          </p:nvSpPr>
          <p:spPr bwMode="auto">
            <a:xfrm>
              <a:off x="7602" y="5992"/>
              <a:ext cx="45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a:t>
              </a:r>
              <a:r>
                <a:rPr lang="en-US" altLang="zh-CN" sz="1600" baseline="-30000">
                  <a:solidFill>
                    <a:srgbClr val="006699"/>
                  </a:solidFill>
                  <a:latin typeface="Times New Roman" panose="02020603050405020304" pitchFamily="18" charset="0"/>
                  <a:cs typeface="Times New Roman" panose="02020603050405020304" pitchFamily="18" charset="0"/>
                </a:rPr>
                <a:t>2</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21" name="Line 28"/>
            <p:cNvSpPr>
              <a:spLocks noChangeShapeType="1"/>
            </p:cNvSpPr>
            <p:nvPr/>
          </p:nvSpPr>
          <p:spPr bwMode="auto">
            <a:xfrm>
              <a:off x="7200" y="6377"/>
              <a:ext cx="0" cy="211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Text Box 27"/>
            <p:cNvSpPr txBox="1">
              <a:spLocks noChangeArrowheads="1"/>
            </p:cNvSpPr>
            <p:nvPr/>
          </p:nvSpPr>
          <p:spPr bwMode="auto">
            <a:xfrm>
              <a:off x="9189" y="8385"/>
              <a:ext cx="510"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M,L</a:t>
              </a:r>
            </a:p>
          </p:txBody>
        </p:sp>
      </p:grpSp>
    </p:spTree>
    <p:extLst>
      <p:ext uri="{BB962C8B-B14F-4D97-AF65-F5344CB8AC3E}">
        <p14:creationId xmlns:p14="http://schemas.microsoft.com/office/powerpoint/2010/main" val="308120350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linds(horizontal)">
                                      <p:cBhvr>
                                        <p:cTn id="7" dur="500"/>
                                        <p:tgtEl>
                                          <p:spTgt spid="466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blinds(horizontal)">
                                      <p:cBhvr>
                                        <p:cTn id="17" dur="500"/>
                                        <p:tgtEl>
                                          <p:spTgt spid="27656"/>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P spid="276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1C44B3-78FC-48A0-8CB0-7EE41CB7C0FB}" type="slidenum">
              <a:rPr lang="en-GB" altLang="zh-CN" sz="1200">
                <a:solidFill>
                  <a:schemeClr val="bg1"/>
                </a:solidFill>
              </a:rPr>
              <a:pPr>
                <a:spcBef>
                  <a:spcPct val="0"/>
                </a:spcBef>
                <a:buClrTx/>
                <a:buSzTx/>
                <a:buFontTx/>
                <a:buNone/>
              </a:pPr>
              <a:t>14</a:t>
            </a:fld>
            <a:endParaRPr lang="en-GB" altLang="zh-CN" sz="1200">
              <a:solidFill>
                <a:schemeClr val="bg1"/>
              </a:solidFill>
            </a:endParaRPr>
          </a:p>
        </p:txBody>
      </p:sp>
      <p:sp>
        <p:nvSpPr>
          <p:cNvPr id="508930" name="Rectangle 2"/>
          <p:cNvSpPr>
            <a:spLocks noChangeArrowheads="1"/>
          </p:cNvSpPr>
          <p:nvPr/>
        </p:nvSpPr>
        <p:spPr bwMode="auto">
          <a:xfrm>
            <a:off x="827088" y="1700213"/>
            <a:ext cx="7416800" cy="1368425"/>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居民和厂商用于日常购买和支付的货币需求</a:t>
            </a:r>
            <a:r>
              <a:rPr kumimoji="1" lang="zh-CN" altLang="en-US" dirty="0">
                <a:latin typeface="Arial" charset="0"/>
              </a:rPr>
              <a:t>  </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交易性货币需求的多少取决于交易规模的大小，而交易规模的大小又决定于总产出水平</a:t>
            </a:r>
          </a:p>
        </p:txBody>
      </p:sp>
      <p:sp>
        <p:nvSpPr>
          <p:cNvPr id="508932" name="Comment 4">
            <a:hlinkClick r:id="rId3" action="ppaction://hlinksldjump"/>
          </p:cNvPr>
          <p:cNvSpPr>
            <a:spLocks noChangeArrowheads="1"/>
          </p:cNvSpPr>
          <p:nvPr/>
        </p:nvSpPr>
        <p:spPr bwMode="auto">
          <a:xfrm>
            <a:off x="611188" y="620713"/>
            <a:ext cx="496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dirty="0">
                <a:solidFill>
                  <a:srgbClr val="336699"/>
                </a:solidFill>
                <a:latin typeface="微软雅黑" panose="020B0503020204020204" pitchFamily="34" charset="-122"/>
                <a:ea typeface="微软雅黑" panose="020B0503020204020204" pitchFamily="34" charset="-122"/>
              </a:rPr>
              <a:t>4.1.3 </a:t>
            </a:r>
            <a:r>
              <a:rPr lang="zh-CN" altLang="en-US" dirty="0">
                <a:solidFill>
                  <a:srgbClr val="336699"/>
                </a:solidFill>
                <a:latin typeface="微软雅黑" panose="020B0503020204020204" pitchFamily="34" charset="-122"/>
                <a:ea typeface="微软雅黑" panose="020B0503020204020204" pitchFamily="34" charset="-122"/>
              </a:rPr>
              <a:t>货币需求的决定</a:t>
            </a:r>
          </a:p>
        </p:txBody>
      </p:sp>
      <p:sp>
        <p:nvSpPr>
          <p:cNvPr id="508933" name="Rectangle 5"/>
          <p:cNvSpPr>
            <a:spLocks noChangeArrowheads="1"/>
          </p:cNvSpPr>
          <p:nvPr/>
        </p:nvSpPr>
        <p:spPr bwMode="auto">
          <a:xfrm>
            <a:off x="755650" y="1268413"/>
            <a:ext cx="3167063" cy="368300"/>
          </a:xfrm>
          <a:prstGeom prst="rect">
            <a:avLst/>
          </a:prstGeom>
          <a:noFill/>
          <a:ln w="9525">
            <a:noFill/>
            <a:miter lim="800000"/>
            <a:headEnd/>
            <a:tailEnd/>
          </a:ln>
          <a:effectLst/>
        </p:spPr>
        <p:txBody>
          <a:bodyPr lIns="0" tIns="0" rIns="0" bIns="0" anchor="ctr">
            <a:spAutoFit/>
          </a:bodyPr>
          <a:lstStyle/>
          <a:p>
            <a:pPr marL="457200" indent="-457200">
              <a:buClr>
                <a:srgbClr val="FF6600"/>
              </a:buClr>
              <a:buFont typeface="黑体" pitchFamily="2" charset="-122"/>
              <a:buAutoNum type="arabicPeriod"/>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交易性货币需求</a:t>
            </a:r>
          </a:p>
        </p:txBody>
      </p:sp>
      <p:grpSp>
        <p:nvGrpSpPr>
          <p:cNvPr id="2" name="组合 12"/>
          <p:cNvGrpSpPr>
            <a:grpSpLocks/>
          </p:cNvGrpSpPr>
          <p:nvPr/>
        </p:nvGrpSpPr>
        <p:grpSpPr bwMode="auto">
          <a:xfrm>
            <a:off x="6650038" y="620713"/>
            <a:ext cx="1954212" cy="1366837"/>
            <a:chOff x="6504881" y="980728"/>
            <a:chExt cx="1955551" cy="1368152"/>
          </a:xfrm>
        </p:grpSpPr>
        <p:sp>
          <p:nvSpPr>
            <p:cNvPr id="10" name="TextBox 9"/>
            <p:cNvSpPr txBox="1"/>
            <p:nvPr/>
          </p:nvSpPr>
          <p:spPr>
            <a:xfrm>
              <a:off x="6504881" y="1397053"/>
              <a:ext cx="803825" cy="460818"/>
            </a:xfrm>
            <a:prstGeom prst="rect">
              <a:avLst/>
            </a:prstGeom>
            <a:noFill/>
          </p:spPr>
          <p:txBody>
            <a:bodyPr wrap="none">
              <a:spAutoFit/>
            </a:bodyPr>
            <a:lstStyle/>
            <a:p>
              <a:pP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动机</a:t>
              </a:r>
            </a:p>
          </p:txBody>
        </p:sp>
        <p:sp>
          <p:nvSpPr>
            <p:cNvPr id="30733" name="左大括号 10"/>
            <p:cNvSpPr>
              <a:spLocks/>
            </p:cNvSpPr>
            <p:nvPr/>
          </p:nvSpPr>
          <p:spPr bwMode="auto">
            <a:xfrm>
              <a:off x="7308304" y="1196752"/>
              <a:ext cx="144463" cy="863600"/>
            </a:xfrm>
            <a:prstGeom prst="leftBrace">
              <a:avLst>
                <a:gd name="adj1" fmla="val 8303"/>
                <a:gd name="adj2" fmla="val 50000"/>
              </a:avLst>
            </a:prstGeom>
            <a:noFill/>
            <a:ln w="22225" algn="ctr">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12" name="Rectangle 2"/>
            <p:cNvSpPr>
              <a:spLocks noChangeArrowheads="1"/>
            </p:cNvSpPr>
            <p:nvPr/>
          </p:nvSpPr>
          <p:spPr bwMode="auto">
            <a:xfrm>
              <a:off x="7451679" y="980728"/>
              <a:ext cx="1008753" cy="1368152"/>
            </a:xfrm>
            <a:prstGeom prst="rect">
              <a:avLst/>
            </a:prstGeom>
            <a:noFill/>
            <a:ln w="9525">
              <a:noFill/>
              <a:miter lim="800000"/>
              <a:headEnd/>
              <a:tailEnd/>
            </a:ln>
            <a:effectLst/>
          </p:spPr>
          <p:txBody>
            <a:bodyPr/>
            <a:lstStyle/>
            <a:p>
              <a:pPr marL="182563" indent="-182563" eaLnBrk="1" hangingPunct="1">
                <a:spcBef>
                  <a:spcPts val="3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交易</a:t>
              </a:r>
              <a:endParaRPr kumimoji="1" lang="en-US" altLang="zh-CN"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marL="182563" indent="-182563" eaLnBrk="1" hangingPunct="1">
                <a:spcBef>
                  <a:spcPts val="3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预防</a:t>
              </a:r>
              <a:endParaRPr kumimoji="1" lang="en-US" altLang="zh-CN"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marL="182563" indent="-182563" eaLnBrk="1" hangingPunct="1">
                <a:spcBef>
                  <a:spcPts val="3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投机</a:t>
              </a:r>
              <a:endParaRPr kumimoji="1" lang="en-US" altLang="zh-CN"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p:txBody>
        </p:sp>
      </p:grpSp>
      <p:sp>
        <p:nvSpPr>
          <p:cNvPr id="14" name="Rectangle 2"/>
          <p:cNvSpPr>
            <a:spLocks noChangeArrowheads="1"/>
          </p:cNvSpPr>
          <p:nvPr/>
        </p:nvSpPr>
        <p:spPr bwMode="auto">
          <a:xfrm>
            <a:off x="900113" y="3644900"/>
            <a:ext cx="7272337" cy="1296988"/>
          </a:xfrm>
          <a:prstGeom prst="rect">
            <a:avLst/>
          </a:prstGeom>
          <a:noFill/>
          <a:ln w="9525">
            <a:noFill/>
            <a:miter lim="800000"/>
            <a:headEnd/>
            <a:tailEnd/>
          </a:ln>
          <a:effectLst/>
        </p:spPr>
        <p:txBody>
          <a:bodyPr/>
          <a:lstStyle/>
          <a:p>
            <a:pPr marL="342900" indent="-342900" algn="just" eaLnBrk="1" hangingPunct="1">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居民和厂商用于应付意外事件的货币需求</a:t>
            </a:r>
          </a:p>
          <a:p>
            <a:pPr marL="342900" indent="-342900" algn="just" eaLnBrk="1" hangingPunct="1">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预防性货币需求，首先取决于人们对风险的态度。在风险偏好一定时，则主要取决于产出水平 </a:t>
            </a:r>
          </a:p>
        </p:txBody>
      </p:sp>
      <p:sp>
        <p:nvSpPr>
          <p:cNvPr id="15" name="Rectangle 5"/>
          <p:cNvSpPr>
            <a:spLocks noChangeArrowheads="1"/>
          </p:cNvSpPr>
          <p:nvPr/>
        </p:nvSpPr>
        <p:spPr bwMode="auto">
          <a:xfrm>
            <a:off x="755650" y="3213100"/>
            <a:ext cx="3167063" cy="368300"/>
          </a:xfrm>
          <a:prstGeom prst="rect">
            <a:avLst/>
          </a:prstGeom>
          <a:noFill/>
          <a:ln w="9525">
            <a:noFill/>
            <a:miter lim="800000"/>
            <a:headEnd/>
            <a:tailEnd/>
          </a:ln>
          <a:effectLst/>
        </p:spPr>
        <p:txBody>
          <a:bodyPr lIns="0" tIns="0" rIns="0" bIns="0" anchor="ctr">
            <a:spAutoFit/>
          </a:bodyPr>
          <a:lstStyle/>
          <a:p>
            <a:pPr marL="457200" indent="-457200">
              <a:buClr>
                <a:srgbClr val="FF6600"/>
              </a:buClr>
              <a:buFont typeface="黑体" pitchFamily="2" charset="-122"/>
              <a:buAutoNum type="arabicPeriod" startAt="2"/>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预防性货币需求</a:t>
            </a:r>
          </a:p>
        </p:txBody>
      </p:sp>
      <p:sp>
        <p:nvSpPr>
          <p:cNvPr id="16" name="AutoShape 3"/>
          <p:cNvSpPr>
            <a:spLocks noChangeArrowheads="1"/>
          </p:cNvSpPr>
          <p:nvPr/>
        </p:nvSpPr>
        <p:spPr bwMode="auto">
          <a:xfrm>
            <a:off x="971550" y="5121275"/>
            <a:ext cx="7561263" cy="468313"/>
          </a:xfrm>
          <a:prstGeom prst="roundRect">
            <a:avLst>
              <a:gd name="adj" fmla="val 16667"/>
            </a:avLst>
          </a:pr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25000"/>
              </a:spcBef>
              <a:defRPr/>
            </a:pPr>
            <a:r>
              <a:rPr kumimoji="1" lang="zh-CN" altLang="en-US" sz="2000" spc="-150" dirty="0">
                <a:latin typeface="楷体" pitchFamily="49" charset="-122"/>
                <a:ea typeface="楷体" pitchFamily="49" charset="-122"/>
              </a:rPr>
              <a:t>用</a:t>
            </a:r>
            <a:r>
              <a:rPr kumimoji="1" lang="en-US" altLang="zh-CN" sz="2000" spc="-150" dirty="0">
                <a:latin typeface="Times New Roman" pitchFamily="18" charset="0"/>
                <a:ea typeface="楷体_GB2312" pitchFamily="49" charset="-122"/>
              </a:rPr>
              <a:t>L</a:t>
            </a:r>
            <a:r>
              <a:rPr kumimoji="1" lang="en-US" altLang="zh-CN" sz="2000" spc="-150" baseline="-25000" dirty="0">
                <a:latin typeface="Times New Roman" pitchFamily="18" charset="0"/>
                <a:ea typeface="楷体_GB2312" pitchFamily="49" charset="-122"/>
              </a:rPr>
              <a:t>1</a:t>
            </a:r>
            <a:r>
              <a:rPr kumimoji="1" lang="zh-CN" altLang="en-US" sz="2000" spc="-150" dirty="0">
                <a:latin typeface="楷体" pitchFamily="49" charset="-122"/>
                <a:ea typeface="楷体" pitchFamily="49" charset="-122"/>
              </a:rPr>
              <a:t>表示交易性货币需求和预防性货币需求（简称交易性货币需求）： </a:t>
            </a:r>
          </a:p>
        </p:txBody>
      </p:sp>
      <p:graphicFrame>
        <p:nvGraphicFramePr>
          <p:cNvPr id="3" name="对象 2"/>
          <p:cNvGraphicFramePr>
            <a:graphicFrameLocks noChangeAspect="1"/>
          </p:cNvGraphicFramePr>
          <p:nvPr/>
        </p:nvGraphicFramePr>
        <p:xfrm>
          <a:off x="2205038" y="5734050"/>
          <a:ext cx="1131887" cy="431800"/>
        </p:xfrm>
        <a:graphic>
          <a:graphicData uri="http://schemas.openxmlformats.org/presentationml/2006/ole">
            <mc:AlternateContent xmlns:mc="http://schemas.openxmlformats.org/markup-compatibility/2006">
              <mc:Choice xmlns:v="urn:schemas-microsoft-com:vml" Requires="v">
                <p:oleObj spid="_x0000_s42004" name="Equation" r:id="rId4" imgW="527119" imgH="139680" progId="Equation.DSMT4">
                  <p:embed/>
                </p:oleObj>
              </mc:Choice>
              <mc:Fallback>
                <p:oleObj name="Equation" r:id="rId4" imgW="527119" imgH="139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5038" y="5734050"/>
                        <a:ext cx="1131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4732338" y="5734050"/>
          <a:ext cx="900112" cy="431800"/>
        </p:xfrm>
        <a:graphic>
          <a:graphicData uri="http://schemas.openxmlformats.org/presentationml/2006/ole">
            <mc:AlternateContent xmlns:mc="http://schemas.openxmlformats.org/markup-compatibility/2006">
              <mc:Choice xmlns:v="urn:schemas-microsoft-com:vml" Requires="v">
                <p:oleObj spid="_x0000_s42005" name="Equation" r:id="rId6" imgW="399977" imgH="139680" progId="Equation.DSMT4">
                  <p:embed/>
                </p:oleObj>
              </mc:Choice>
              <mc:Fallback>
                <p:oleObj name="Equation" r:id="rId6" imgW="399977" imgH="1396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2338" y="5734050"/>
                        <a:ext cx="900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15700136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8932"/>
                                        </p:tgtEl>
                                        <p:attrNameLst>
                                          <p:attrName>style.visibility</p:attrName>
                                        </p:attrNameLst>
                                      </p:cBhvr>
                                      <p:to>
                                        <p:strVal val="visible"/>
                                      </p:to>
                                    </p:set>
                                    <p:animEffect transition="in" filter="blinds(horizontal)">
                                      <p:cBhvr>
                                        <p:cTn id="7" dur="500"/>
                                        <p:tgtEl>
                                          <p:spTgt spid="508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8933"/>
                                        </p:tgtEl>
                                        <p:attrNameLst>
                                          <p:attrName>style.visibility</p:attrName>
                                        </p:attrNameLst>
                                      </p:cBhvr>
                                      <p:to>
                                        <p:strVal val="visible"/>
                                      </p:to>
                                    </p:set>
                                    <p:animEffect transition="in" filter="blinds(horizontal)">
                                      <p:cBhvr>
                                        <p:cTn id="17" dur="500"/>
                                        <p:tgtEl>
                                          <p:spTgt spid="508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8930">
                                            <p:txEl>
                                              <p:pRg st="0" end="0"/>
                                            </p:txEl>
                                          </p:spTgt>
                                        </p:tgtEl>
                                        <p:attrNameLst>
                                          <p:attrName>style.visibility</p:attrName>
                                        </p:attrNameLst>
                                      </p:cBhvr>
                                      <p:to>
                                        <p:strVal val="visible"/>
                                      </p:to>
                                    </p:set>
                                    <p:animEffect transition="in" filter="blinds(horizontal)">
                                      <p:cBhvr>
                                        <p:cTn id="22" dur="500"/>
                                        <p:tgtEl>
                                          <p:spTgt spid="50893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8930">
                                            <p:txEl>
                                              <p:pRg st="1" end="1"/>
                                            </p:txEl>
                                          </p:spTgt>
                                        </p:tgtEl>
                                        <p:attrNameLst>
                                          <p:attrName>style.visibility</p:attrName>
                                        </p:attrNameLst>
                                      </p:cBhvr>
                                      <p:to>
                                        <p:strVal val="visible"/>
                                      </p:to>
                                    </p:set>
                                    <p:animEffect transition="in" filter="blinds(horizontal)">
                                      <p:cBhvr>
                                        <p:cTn id="27" dur="500"/>
                                        <p:tgtEl>
                                          <p:spTgt spid="50893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blinds(horizontal)">
                                      <p:cBhvr>
                                        <p:cTn id="37" dur="500"/>
                                        <p:tgtEl>
                                          <p:spTgt spid="1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Effect transition="in" filter="blinds(horizontal)">
                                      <p:cBhvr>
                                        <p:cTn id="42" dur="500"/>
                                        <p:tgtEl>
                                          <p:spTgt spid="14">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par>
                                <p:cTn id="51" presetID="3" presetClass="entr" presetSubtype="1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build="p" autoUpdateAnimBg="0"/>
      <p:bldP spid="508932" grpId="0"/>
      <p:bldP spid="508933" grpId="0"/>
      <p:bldP spid="14" grpId="0" build="p" autoUpdateAnimBg="0"/>
      <p:bldP spid="15"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6AFFD-FC36-4855-827F-148B2B27EDBA}" type="slidenum">
              <a:rPr lang="en-GB" altLang="zh-CN" sz="1200">
                <a:solidFill>
                  <a:schemeClr val="bg1"/>
                </a:solidFill>
              </a:rPr>
              <a:pPr>
                <a:spcBef>
                  <a:spcPct val="0"/>
                </a:spcBef>
                <a:buClrTx/>
                <a:buSzTx/>
                <a:buFontTx/>
                <a:buNone/>
              </a:pPr>
              <a:t>15</a:t>
            </a:fld>
            <a:endParaRPr lang="en-GB" altLang="zh-CN" sz="1200">
              <a:solidFill>
                <a:schemeClr val="bg1"/>
              </a:solidFill>
            </a:endParaRPr>
          </a:p>
        </p:txBody>
      </p:sp>
      <p:sp>
        <p:nvSpPr>
          <p:cNvPr id="504834" name="Rectangle 2"/>
          <p:cNvSpPr>
            <a:spLocks noChangeArrowheads="1"/>
          </p:cNvSpPr>
          <p:nvPr/>
        </p:nvSpPr>
        <p:spPr bwMode="auto">
          <a:xfrm>
            <a:off x="827088" y="1196975"/>
            <a:ext cx="7705725" cy="4464050"/>
          </a:xfrm>
          <a:prstGeom prst="rect">
            <a:avLst/>
          </a:prstGeom>
          <a:noFill/>
          <a:ln w="9525">
            <a:noFill/>
            <a:miter lim="800000"/>
            <a:headEnd/>
            <a:tailEnd/>
          </a:ln>
          <a:effectLst/>
        </p:spPr>
        <p:txBody>
          <a:bodyPr/>
          <a:lstStyle/>
          <a:p>
            <a:pPr marL="266700" indent="-266700" algn="just" eaLnBrk="1" hangingPunct="1">
              <a:spcBef>
                <a:spcPct val="2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出于在金融市场进行投机（有价证券的低价买高价卖 ）的需要而产生的货币需求</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ts val="9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财富储藏形式：货币，有价证券（债券）</a:t>
            </a:r>
          </a:p>
          <a:p>
            <a:pPr marL="266700" indent="-266700" algn="just" eaLnBrk="1" hangingPunct="1">
              <a:spcBef>
                <a:spcPts val="9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楷体" pitchFamily="49" charset="-122"/>
                <a:ea typeface="楷体" pitchFamily="49" charset="-122"/>
              </a:rPr>
              <a:t>债券价格（二级市场）＝债券收益／利息率</a:t>
            </a:r>
          </a:p>
          <a:p>
            <a:pPr marL="538163" lvl="1" indent="-274638" algn="just" eaLnBrk="1" hangingPunct="1">
              <a:spcBef>
                <a:spcPct val="25000"/>
              </a:spcBef>
              <a:buClr>
                <a:srgbClr val="FF6600"/>
              </a:buClr>
              <a:buFont typeface="宋体" pitchFamily="2" charset="-122"/>
              <a:buChar char="‐"/>
              <a:defRPr/>
            </a:pPr>
            <a:r>
              <a:rPr kumimoji="1" lang="zh-CN" altLang="en-US" sz="2000" dirty="0">
                <a:effectLst>
                  <a:outerShdw blurRad="38100" dist="38100" dir="2700000" algn="tl">
                    <a:srgbClr val="C0C0C0"/>
                  </a:outerShdw>
                </a:effectLst>
                <a:latin typeface="楷体" pitchFamily="49" charset="-122"/>
                <a:ea typeface="楷体" pitchFamily="49" charset="-122"/>
              </a:rPr>
              <a:t>债券的市场价格经常波动</a:t>
            </a:r>
            <a:endParaRPr kumimoji="1" lang="en-US" altLang="zh-CN" sz="2000" dirty="0">
              <a:effectLst>
                <a:outerShdw blurRad="38100" dist="38100" dir="2700000" algn="tl">
                  <a:srgbClr val="C0C0C0"/>
                </a:outerShdw>
              </a:effectLst>
              <a:latin typeface="楷体" pitchFamily="49" charset="-122"/>
              <a:ea typeface="楷体" pitchFamily="49" charset="-122"/>
            </a:endParaRPr>
          </a:p>
          <a:p>
            <a:pPr marL="538163" lvl="1" indent="-274638" algn="just" eaLnBrk="1" hangingPunct="1">
              <a:spcBef>
                <a:spcPct val="25000"/>
              </a:spcBef>
              <a:buClr>
                <a:srgbClr val="FF6600"/>
              </a:buClr>
              <a:buFont typeface="宋体" pitchFamily="2" charset="-122"/>
              <a:buChar char="‐"/>
              <a:defRPr/>
            </a:pPr>
            <a:r>
              <a:rPr kumimoji="1" lang="zh-CN" altLang="en-US" sz="2000" dirty="0">
                <a:effectLst>
                  <a:outerShdw blurRad="38100" dist="38100" dir="2700000" algn="tl">
                    <a:srgbClr val="C0C0C0"/>
                  </a:outerShdw>
                </a:effectLst>
                <a:latin typeface="楷体" pitchFamily="49" charset="-122"/>
                <a:ea typeface="楷体" pitchFamily="49" charset="-122"/>
              </a:rPr>
              <a:t>若认为有价证券的价格已降到正常水平以下（即利率已升到正常水平以上），预计很快会回升（即利率下降），就会抓住机会买进有价证券，这样，出于投机动机而手持的货币量就会减少。相反，若认为有价证券的价格已上涨到正常水平以上，预计很快会下跌，就会抓住机会卖出有价证券，这样，出于投机动机而手持的货币量就会增加</a:t>
            </a:r>
            <a:endParaRPr kumimoji="1" lang="en-US" altLang="zh-CN" sz="2000" dirty="0">
              <a:effectLst>
                <a:outerShdw blurRad="38100" dist="38100" dir="2700000" algn="tl">
                  <a:srgbClr val="C0C0C0"/>
                </a:outerShdw>
              </a:effectLst>
              <a:latin typeface="楷体" pitchFamily="49" charset="-122"/>
              <a:ea typeface="楷体" pitchFamily="49" charset="-122"/>
            </a:endParaRPr>
          </a:p>
          <a:p>
            <a:pPr marL="538163" lvl="1" indent="-274638" algn="just" eaLnBrk="1" hangingPunct="1">
              <a:spcBef>
                <a:spcPct val="25000"/>
              </a:spcBef>
              <a:buClr>
                <a:srgbClr val="FF6600"/>
              </a:buClr>
              <a:buFont typeface="宋体" pitchFamily="2" charset="-122"/>
              <a:buChar char="‐"/>
              <a:defRPr/>
            </a:pPr>
            <a:r>
              <a:rPr kumimoji="1" lang="zh-CN" altLang="en-US" sz="2000" dirty="0">
                <a:effectLst>
                  <a:outerShdw blurRad="38100" dist="38100" dir="2700000" algn="tl">
                    <a:srgbClr val="C0C0C0"/>
                  </a:outerShdw>
                </a:effectLst>
                <a:latin typeface="楷体" pitchFamily="49" charset="-122"/>
                <a:ea typeface="楷体" pitchFamily="49" charset="-122"/>
              </a:rPr>
              <a:t>投机性货币需求是利率的减函数</a:t>
            </a:r>
          </a:p>
        </p:txBody>
      </p:sp>
      <p:sp>
        <p:nvSpPr>
          <p:cNvPr id="504835" name="Rectangle 3"/>
          <p:cNvSpPr>
            <a:spLocks noChangeArrowheads="1"/>
          </p:cNvSpPr>
          <p:nvPr/>
        </p:nvSpPr>
        <p:spPr bwMode="auto">
          <a:xfrm>
            <a:off x="757238" y="692150"/>
            <a:ext cx="3167062" cy="368300"/>
          </a:xfrm>
          <a:prstGeom prst="rect">
            <a:avLst/>
          </a:prstGeom>
          <a:noFill/>
          <a:ln w="9525">
            <a:noFill/>
            <a:miter lim="800000"/>
            <a:headEnd/>
            <a:tailEnd/>
          </a:ln>
          <a:effectLst/>
        </p:spPr>
        <p:txBody>
          <a:bodyPr lIns="0" tIns="0" rIns="0" bIns="0" anchor="ctr">
            <a:spAutoFit/>
          </a:bodyPr>
          <a:lstStyle/>
          <a:p>
            <a:pPr marL="457200" indent="-457200">
              <a:buClr>
                <a:srgbClr val="FF6600"/>
              </a:buClr>
              <a:buFont typeface="黑体" pitchFamily="2" charset="-122"/>
              <a:buAutoNum type="arabicPeriod" startAt="3"/>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投机性货币需求</a:t>
            </a:r>
          </a:p>
        </p:txBody>
      </p:sp>
      <p:graphicFrame>
        <p:nvGraphicFramePr>
          <p:cNvPr id="504838" name="Object 6"/>
          <p:cNvGraphicFramePr>
            <a:graphicFrameLocks noChangeAspect="1"/>
          </p:cNvGraphicFramePr>
          <p:nvPr/>
        </p:nvGraphicFramePr>
        <p:xfrm>
          <a:off x="2593975" y="5805488"/>
          <a:ext cx="1219200" cy="457200"/>
        </p:xfrm>
        <a:graphic>
          <a:graphicData uri="http://schemas.openxmlformats.org/presentationml/2006/ole">
            <mc:AlternateContent xmlns:mc="http://schemas.openxmlformats.org/markup-compatibility/2006">
              <mc:Choice xmlns:v="urn:schemas-microsoft-com:vml" Requires="v">
                <p:oleObj spid="_x0000_s43030" name="Equation" r:id="rId3" imgW="514333" imgH="139680" progId="Equation.DSMT4">
                  <p:embed/>
                </p:oleObj>
              </mc:Choice>
              <mc:Fallback>
                <p:oleObj name="Equation" r:id="rId3" imgW="514333"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580548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a:t>第四讲   产品货币市场共同均衡</a:t>
            </a:r>
            <a:endParaRPr lang="en-US" altLang="zh-CN"/>
          </a:p>
        </p:txBody>
      </p:sp>
      <p:graphicFrame>
        <p:nvGraphicFramePr>
          <p:cNvPr id="8" name="对象 7"/>
          <p:cNvGraphicFramePr>
            <a:graphicFrameLocks noChangeAspect="1"/>
          </p:cNvGraphicFramePr>
          <p:nvPr>
            <p:extLst>
              <p:ext uri="{D42A27DB-BD31-4B8C-83A1-F6EECF244321}">
                <p14:modId xmlns:p14="http://schemas.microsoft.com/office/powerpoint/2010/main" val="2777283827"/>
              </p:ext>
            </p:extLst>
          </p:nvPr>
        </p:nvGraphicFramePr>
        <p:xfrm>
          <a:off x="4788024" y="5797550"/>
          <a:ext cx="1656184" cy="396325"/>
        </p:xfrm>
        <a:graphic>
          <a:graphicData uri="http://schemas.openxmlformats.org/presentationml/2006/ole">
            <mc:AlternateContent xmlns:mc="http://schemas.openxmlformats.org/markup-compatibility/2006">
              <mc:Choice xmlns:v="urn:schemas-microsoft-com:vml" Requires="v">
                <p:oleObj spid="_x0000_s43031" name="公式" r:id="rId5" imgW="583920" imgH="215640" progId="Equation.3">
                  <p:embed/>
                </p:oleObj>
              </mc:Choice>
              <mc:Fallback>
                <p:oleObj name="公式" r:id="rId5" imgW="583920" imgH="215640" progId="Equation.3">
                  <p:embed/>
                  <p:pic>
                    <p:nvPicPr>
                      <p:cNvPr id="0" name=""/>
                      <p:cNvPicPr/>
                      <p:nvPr/>
                    </p:nvPicPr>
                    <p:blipFill>
                      <a:blip r:embed="rId6"/>
                      <a:stretch>
                        <a:fillRect/>
                      </a:stretch>
                    </p:blipFill>
                    <p:spPr>
                      <a:xfrm>
                        <a:off x="4788024" y="5797550"/>
                        <a:ext cx="1656184" cy="396325"/>
                      </a:xfrm>
                      <a:prstGeom prst="rect">
                        <a:avLst/>
                      </a:prstGeom>
                    </p:spPr>
                  </p:pic>
                </p:oleObj>
              </mc:Fallback>
            </mc:AlternateContent>
          </a:graphicData>
        </a:graphic>
      </p:graphicFrame>
    </p:spTree>
    <p:extLst>
      <p:ext uri="{BB962C8B-B14F-4D97-AF65-F5344CB8AC3E}">
        <p14:creationId xmlns:p14="http://schemas.microsoft.com/office/powerpoint/2010/main" val="1954404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4835"/>
                                        </p:tgtEl>
                                        <p:attrNameLst>
                                          <p:attrName>style.visibility</p:attrName>
                                        </p:attrNameLst>
                                      </p:cBhvr>
                                      <p:to>
                                        <p:strVal val="visible"/>
                                      </p:to>
                                    </p:set>
                                    <p:animEffect transition="in" filter="blinds(horizontal)">
                                      <p:cBhvr>
                                        <p:cTn id="7" dur="500"/>
                                        <p:tgtEl>
                                          <p:spTgt spid="504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4">
                                            <p:txEl>
                                              <p:pRg st="0" end="0"/>
                                            </p:txEl>
                                          </p:spTgt>
                                        </p:tgtEl>
                                        <p:attrNameLst>
                                          <p:attrName>style.visibility</p:attrName>
                                        </p:attrNameLst>
                                      </p:cBhvr>
                                      <p:to>
                                        <p:strVal val="visible"/>
                                      </p:to>
                                    </p:set>
                                    <p:animEffect transition="in" filter="blinds(horizontal)">
                                      <p:cBhvr>
                                        <p:cTn id="12" dur="500"/>
                                        <p:tgtEl>
                                          <p:spTgt spid="5048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4834">
                                            <p:txEl>
                                              <p:pRg st="1" end="1"/>
                                            </p:txEl>
                                          </p:spTgt>
                                        </p:tgtEl>
                                        <p:attrNameLst>
                                          <p:attrName>style.visibility</p:attrName>
                                        </p:attrNameLst>
                                      </p:cBhvr>
                                      <p:to>
                                        <p:strVal val="visible"/>
                                      </p:to>
                                    </p:set>
                                    <p:animEffect transition="in" filter="blinds(horizontal)">
                                      <p:cBhvr>
                                        <p:cTn id="17" dur="500"/>
                                        <p:tgtEl>
                                          <p:spTgt spid="5048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4834">
                                            <p:txEl>
                                              <p:pRg st="2" end="2"/>
                                            </p:txEl>
                                          </p:spTgt>
                                        </p:tgtEl>
                                        <p:attrNameLst>
                                          <p:attrName>style.visibility</p:attrName>
                                        </p:attrNameLst>
                                      </p:cBhvr>
                                      <p:to>
                                        <p:strVal val="visible"/>
                                      </p:to>
                                    </p:set>
                                    <p:animEffect transition="in" filter="blinds(horizontal)">
                                      <p:cBhvr>
                                        <p:cTn id="22" dur="500"/>
                                        <p:tgtEl>
                                          <p:spTgt spid="5048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4834">
                                            <p:txEl>
                                              <p:pRg st="3" end="3"/>
                                            </p:txEl>
                                          </p:spTgt>
                                        </p:tgtEl>
                                        <p:attrNameLst>
                                          <p:attrName>style.visibility</p:attrName>
                                        </p:attrNameLst>
                                      </p:cBhvr>
                                      <p:to>
                                        <p:strVal val="visible"/>
                                      </p:to>
                                    </p:set>
                                    <p:animEffect transition="in" filter="blinds(horizontal)">
                                      <p:cBhvr>
                                        <p:cTn id="27" dur="500"/>
                                        <p:tgtEl>
                                          <p:spTgt spid="5048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4834">
                                            <p:txEl>
                                              <p:pRg st="4" end="4"/>
                                            </p:txEl>
                                          </p:spTgt>
                                        </p:tgtEl>
                                        <p:attrNameLst>
                                          <p:attrName>style.visibility</p:attrName>
                                        </p:attrNameLst>
                                      </p:cBhvr>
                                      <p:to>
                                        <p:strVal val="visible"/>
                                      </p:to>
                                    </p:set>
                                    <p:animEffect transition="in" filter="blinds(horizontal)">
                                      <p:cBhvr>
                                        <p:cTn id="32" dur="500"/>
                                        <p:tgtEl>
                                          <p:spTgt spid="504834">
                                            <p:txEl>
                                              <p:pRg st="4" end="4"/>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04834">
                                            <p:txEl>
                                              <p:pRg st="5" end="5"/>
                                            </p:txEl>
                                          </p:spTgt>
                                        </p:tgtEl>
                                        <p:attrNameLst>
                                          <p:attrName>style.visibility</p:attrName>
                                        </p:attrNameLst>
                                      </p:cBhvr>
                                      <p:to>
                                        <p:strVal val="visible"/>
                                      </p:to>
                                    </p:set>
                                    <p:animEffect transition="in" filter="blinds(horizontal)">
                                      <p:cBhvr>
                                        <p:cTn id="35" dur="500"/>
                                        <p:tgtEl>
                                          <p:spTgt spid="504834">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04838"/>
                                        </p:tgtEl>
                                        <p:attrNameLst>
                                          <p:attrName>style.visibility</p:attrName>
                                        </p:attrNameLst>
                                      </p:cBhvr>
                                      <p:to>
                                        <p:strVal val="visible"/>
                                      </p:to>
                                    </p:set>
                                    <p:animEffect transition="in" filter="blinds(horizontal)">
                                      <p:cBhvr>
                                        <p:cTn id="38" dur="500"/>
                                        <p:tgtEl>
                                          <p:spTgt spid="504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build="p" autoUpdateAnimBg="0"/>
      <p:bldP spid="5048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0B8541-18C7-4A0A-B643-3D784DD6F120}" type="slidenum">
              <a:rPr lang="en-GB" altLang="zh-CN" sz="1200">
                <a:solidFill>
                  <a:schemeClr val="bg1"/>
                </a:solidFill>
              </a:rPr>
              <a:pPr>
                <a:spcBef>
                  <a:spcPct val="0"/>
                </a:spcBef>
                <a:buClrTx/>
                <a:buSzTx/>
                <a:buFontTx/>
                <a:buNone/>
              </a:pPr>
              <a:t>16</a:t>
            </a:fld>
            <a:endParaRPr lang="en-GB" altLang="zh-CN" sz="1200">
              <a:solidFill>
                <a:schemeClr val="bg1"/>
              </a:solidFill>
            </a:endParaRPr>
          </a:p>
        </p:txBody>
      </p:sp>
      <p:sp>
        <p:nvSpPr>
          <p:cNvPr id="506882" name="Rectangle 2"/>
          <p:cNvSpPr>
            <a:spLocks noChangeArrowheads="1"/>
          </p:cNvSpPr>
          <p:nvPr/>
        </p:nvSpPr>
        <p:spPr bwMode="auto">
          <a:xfrm>
            <a:off x="971550" y="5157788"/>
            <a:ext cx="3787775" cy="368300"/>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zh-CN" altLang="en-US" sz="1800" dirty="0">
                <a:solidFill>
                  <a:schemeClr val="tx1"/>
                </a:solidFill>
                <a:effectLst>
                  <a:outerShdw blurRad="38100" dist="38100" dir="2700000" algn="tl">
                    <a:srgbClr val="C0C0C0"/>
                  </a:outerShdw>
                </a:effectLst>
                <a:latin typeface="黑体" pitchFamily="2" charset="-122"/>
                <a:ea typeface="黑体" pitchFamily="2" charset="-122"/>
              </a:rPr>
              <a:t>交易性货币需求与投机性货币需求</a:t>
            </a:r>
          </a:p>
        </p:txBody>
      </p:sp>
      <p:grpSp>
        <p:nvGrpSpPr>
          <p:cNvPr id="30724" name="组合 5"/>
          <p:cNvGrpSpPr>
            <a:grpSpLocks/>
          </p:cNvGrpSpPr>
          <p:nvPr/>
        </p:nvGrpSpPr>
        <p:grpSpPr bwMode="auto">
          <a:xfrm>
            <a:off x="5024438" y="1306513"/>
            <a:ext cx="3579812" cy="3363912"/>
            <a:chOff x="4952252" y="1844824"/>
            <a:chExt cx="3311134" cy="3075834"/>
          </a:xfrm>
        </p:grpSpPr>
        <p:sp>
          <p:nvSpPr>
            <p:cNvPr id="32790" name="Text Box 4"/>
            <p:cNvSpPr txBox="1">
              <a:spLocks noChangeArrowheads="1"/>
            </p:cNvSpPr>
            <p:nvPr/>
          </p:nvSpPr>
          <p:spPr bwMode="auto">
            <a:xfrm>
              <a:off x="7632360" y="3969088"/>
              <a:ext cx="1800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p>
          </p:txBody>
        </p:sp>
        <p:sp>
          <p:nvSpPr>
            <p:cNvPr id="32791" name="Text Box 5"/>
            <p:cNvSpPr txBox="1">
              <a:spLocks noChangeArrowheads="1"/>
            </p:cNvSpPr>
            <p:nvPr/>
          </p:nvSpPr>
          <p:spPr bwMode="auto">
            <a:xfrm>
              <a:off x="4958567" y="4591473"/>
              <a:ext cx="261552" cy="27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O</a:t>
              </a:r>
            </a:p>
          </p:txBody>
        </p:sp>
        <p:sp>
          <p:nvSpPr>
            <p:cNvPr id="32792" name="Line 6"/>
            <p:cNvSpPr>
              <a:spLocks noChangeShapeType="1"/>
            </p:cNvSpPr>
            <p:nvPr/>
          </p:nvSpPr>
          <p:spPr bwMode="auto">
            <a:xfrm>
              <a:off x="5160381" y="4729403"/>
              <a:ext cx="28414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3" name="Line 7"/>
            <p:cNvSpPr>
              <a:spLocks noChangeShapeType="1"/>
            </p:cNvSpPr>
            <p:nvPr/>
          </p:nvSpPr>
          <p:spPr bwMode="auto">
            <a:xfrm flipV="1">
              <a:off x="5169906" y="1908350"/>
              <a:ext cx="0" cy="283057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4" name="Line 9"/>
            <p:cNvSpPr>
              <a:spLocks noChangeShapeType="1"/>
            </p:cNvSpPr>
            <p:nvPr/>
          </p:nvSpPr>
          <p:spPr bwMode="auto">
            <a:xfrm>
              <a:off x="6751047" y="4063385"/>
              <a:ext cx="79200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Arc 10"/>
            <p:cNvSpPr>
              <a:spLocks/>
            </p:cNvSpPr>
            <p:nvPr/>
          </p:nvSpPr>
          <p:spPr bwMode="auto">
            <a:xfrm flipH="1" flipV="1">
              <a:off x="5592429" y="3064357"/>
              <a:ext cx="1158618" cy="99902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6" name="Text Box 12"/>
            <p:cNvSpPr txBox="1">
              <a:spLocks noChangeArrowheads="1"/>
            </p:cNvSpPr>
            <p:nvPr/>
          </p:nvSpPr>
          <p:spPr bwMode="auto">
            <a:xfrm>
              <a:off x="8001834" y="4619150"/>
              <a:ext cx="26155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endParaRPr lang="en-US" altLang="zh-CN" sz="1600" baseline="-25000">
                <a:solidFill>
                  <a:srgbClr val="336699"/>
                </a:solidFill>
                <a:latin typeface="Times New Roman" panose="02020603050405020304" pitchFamily="18" charset="0"/>
              </a:endParaRPr>
            </a:p>
          </p:txBody>
        </p:sp>
        <p:sp>
          <p:nvSpPr>
            <p:cNvPr id="32797" name="Text Box 13"/>
            <p:cNvSpPr txBox="1">
              <a:spLocks noChangeArrowheads="1"/>
            </p:cNvSpPr>
            <p:nvPr/>
          </p:nvSpPr>
          <p:spPr bwMode="auto">
            <a:xfrm>
              <a:off x="4952252" y="1844824"/>
              <a:ext cx="28381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endParaRPr lang="en-US" altLang="zh-CN" sz="1600" baseline="-25000">
                <a:solidFill>
                  <a:srgbClr val="336699"/>
                </a:solidFill>
                <a:latin typeface="Times New Roman" panose="02020603050405020304" pitchFamily="18" charset="0"/>
              </a:endParaRPr>
            </a:p>
          </p:txBody>
        </p:sp>
        <p:sp>
          <p:nvSpPr>
            <p:cNvPr id="32798" name="Line 7"/>
            <p:cNvSpPr>
              <a:spLocks noChangeShapeType="1"/>
            </p:cNvSpPr>
            <p:nvPr/>
          </p:nvSpPr>
          <p:spPr bwMode="auto">
            <a:xfrm flipV="1">
              <a:off x="5586749" y="2564835"/>
              <a:ext cx="0" cy="57600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5" name="组合 4"/>
          <p:cNvGrpSpPr>
            <a:grpSpLocks/>
          </p:cNvGrpSpPr>
          <p:nvPr/>
        </p:nvGrpSpPr>
        <p:grpSpPr bwMode="auto">
          <a:xfrm>
            <a:off x="468313" y="1338263"/>
            <a:ext cx="4178300" cy="3348037"/>
            <a:chOff x="547936" y="1846748"/>
            <a:chExt cx="4026882" cy="3075834"/>
          </a:xfrm>
        </p:grpSpPr>
        <p:sp>
          <p:nvSpPr>
            <p:cNvPr id="32775" name="Text Box 4"/>
            <p:cNvSpPr txBox="1">
              <a:spLocks noChangeArrowheads="1"/>
            </p:cNvSpPr>
            <p:nvPr/>
          </p:nvSpPr>
          <p:spPr bwMode="auto">
            <a:xfrm>
              <a:off x="3732287" y="3898804"/>
              <a:ext cx="842531" cy="33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r>
                <a:rPr lang="en-US" altLang="zh-CN" sz="1600" baseline="-25000">
                  <a:solidFill>
                    <a:srgbClr val="336699"/>
                  </a:solidFill>
                  <a:latin typeface="Times New Roman" panose="02020603050405020304" pitchFamily="18" charset="0"/>
                </a:rPr>
                <a:t>2</a:t>
              </a:r>
              <a:r>
                <a:rPr lang="en-US" altLang="zh-CN" sz="1600">
                  <a:solidFill>
                    <a:srgbClr val="336699"/>
                  </a:solidFill>
                  <a:latin typeface="Times New Roman" panose="02020603050405020304" pitchFamily="18" charset="0"/>
                </a:rPr>
                <a:t>=L(r)</a:t>
              </a:r>
            </a:p>
          </p:txBody>
        </p:sp>
        <p:sp>
          <p:nvSpPr>
            <p:cNvPr id="32776" name="Text Box 5"/>
            <p:cNvSpPr txBox="1">
              <a:spLocks noChangeArrowheads="1"/>
            </p:cNvSpPr>
            <p:nvPr/>
          </p:nvSpPr>
          <p:spPr bwMode="auto">
            <a:xfrm>
              <a:off x="1216969" y="4612447"/>
              <a:ext cx="261552" cy="27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O</a:t>
              </a:r>
            </a:p>
          </p:txBody>
        </p:sp>
        <p:sp>
          <p:nvSpPr>
            <p:cNvPr id="32777" name="Line 6"/>
            <p:cNvSpPr>
              <a:spLocks noChangeShapeType="1"/>
            </p:cNvSpPr>
            <p:nvPr/>
          </p:nvSpPr>
          <p:spPr bwMode="auto">
            <a:xfrm>
              <a:off x="1418783" y="4731327"/>
              <a:ext cx="28414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8" name="Line 7"/>
            <p:cNvSpPr>
              <a:spLocks noChangeShapeType="1"/>
            </p:cNvSpPr>
            <p:nvPr/>
          </p:nvSpPr>
          <p:spPr bwMode="auto">
            <a:xfrm flipV="1">
              <a:off x="1428308" y="1910274"/>
              <a:ext cx="0" cy="283057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9" name="Line 8"/>
            <p:cNvSpPr>
              <a:spLocks noChangeShapeType="1"/>
            </p:cNvSpPr>
            <p:nvPr/>
          </p:nvSpPr>
          <p:spPr bwMode="auto">
            <a:xfrm>
              <a:off x="1418783" y="4065309"/>
              <a:ext cx="1158618" cy="0"/>
            </a:xfrm>
            <a:prstGeom prst="line">
              <a:avLst/>
            </a:prstGeom>
            <a:noFill/>
            <a:ln w="34925">
              <a:solidFill>
                <a:srgbClr val="336699"/>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9"/>
            <p:cNvSpPr>
              <a:spLocks noChangeShapeType="1"/>
            </p:cNvSpPr>
            <p:nvPr/>
          </p:nvSpPr>
          <p:spPr bwMode="auto">
            <a:xfrm>
              <a:off x="2577401" y="4065309"/>
              <a:ext cx="108000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Arc 10"/>
            <p:cNvSpPr>
              <a:spLocks/>
            </p:cNvSpPr>
            <p:nvPr/>
          </p:nvSpPr>
          <p:spPr bwMode="auto">
            <a:xfrm flipH="1" flipV="1">
              <a:off x="1418783" y="3066281"/>
              <a:ext cx="1158618" cy="99902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2" name="Text Box 12"/>
            <p:cNvSpPr txBox="1">
              <a:spLocks noChangeArrowheads="1"/>
            </p:cNvSpPr>
            <p:nvPr/>
          </p:nvSpPr>
          <p:spPr bwMode="auto">
            <a:xfrm>
              <a:off x="4260236" y="4621074"/>
              <a:ext cx="26155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endParaRPr lang="en-US" altLang="zh-CN" sz="1600" baseline="-25000">
                <a:solidFill>
                  <a:srgbClr val="336699"/>
                </a:solidFill>
                <a:latin typeface="Times New Roman" panose="02020603050405020304" pitchFamily="18" charset="0"/>
              </a:endParaRPr>
            </a:p>
          </p:txBody>
        </p:sp>
        <p:sp>
          <p:nvSpPr>
            <p:cNvPr id="32783" name="Text Box 13"/>
            <p:cNvSpPr txBox="1">
              <a:spLocks noChangeArrowheads="1"/>
            </p:cNvSpPr>
            <p:nvPr/>
          </p:nvSpPr>
          <p:spPr bwMode="auto">
            <a:xfrm>
              <a:off x="1210654" y="1846748"/>
              <a:ext cx="28381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endParaRPr lang="en-US" altLang="zh-CN" sz="1600" baseline="-25000">
                <a:solidFill>
                  <a:srgbClr val="336699"/>
                </a:solidFill>
                <a:latin typeface="Times New Roman" panose="02020603050405020304" pitchFamily="18" charset="0"/>
              </a:endParaRPr>
            </a:p>
          </p:txBody>
        </p:sp>
        <p:sp>
          <p:nvSpPr>
            <p:cNvPr id="32784" name="Text Box 11"/>
            <p:cNvSpPr txBox="1">
              <a:spLocks noChangeArrowheads="1"/>
            </p:cNvSpPr>
            <p:nvPr/>
          </p:nvSpPr>
          <p:spPr bwMode="auto">
            <a:xfrm>
              <a:off x="1250794" y="3898804"/>
              <a:ext cx="232542" cy="27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r>
                <a:rPr lang="en-US" altLang="zh-CN" sz="1600" baseline="-25000">
                  <a:solidFill>
                    <a:srgbClr val="336699"/>
                  </a:solidFill>
                  <a:latin typeface="Times New Roman" panose="02020603050405020304" pitchFamily="18" charset="0"/>
                </a:rPr>
                <a:t>0</a:t>
              </a:r>
            </a:p>
          </p:txBody>
        </p:sp>
        <p:sp>
          <p:nvSpPr>
            <p:cNvPr id="32785" name="Text Box 17"/>
            <p:cNvSpPr txBox="1">
              <a:spLocks noChangeArrowheads="1"/>
            </p:cNvSpPr>
            <p:nvPr/>
          </p:nvSpPr>
          <p:spPr bwMode="auto">
            <a:xfrm>
              <a:off x="1219505" y="2936902"/>
              <a:ext cx="232542" cy="27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r>
                <a:rPr lang="en-US" altLang="zh-CN" sz="1600" baseline="-25000">
                  <a:solidFill>
                    <a:srgbClr val="336699"/>
                  </a:solidFill>
                  <a:latin typeface="Times New Roman" panose="02020603050405020304" pitchFamily="18" charset="0"/>
                </a:rPr>
                <a:t>1</a:t>
              </a:r>
            </a:p>
          </p:txBody>
        </p:sp>
        <p:sp>
          <p:nvSpPr>
            <p:cNvPr id="16" name="TextBox 15"/>
            <p:cNvSpPr txBox="1"/>
            <p:nvPr/>
          </p:nvSpPr>
          <p:spPr bwMode="auto">
            <a:xfrm>
              <a:off x="547936" y="3389770"/>
              <a:ext cx="465111" cy="277102"/>
            </a:xfrm>
            <a:prstGeom prst="rect">
              <a:avLst/>
            </a:prstGeom>
            <a:noFill/>
          </p:spPr>
          <p:txBody>
            <a:bodyPr wrap="none" lIns="0" tIns="0" rIns="0" bIns="0">
              <a:spAutoFit/>
            </a:bodyPr>
            <a:lstStyle/>
            <a:p>
              <a:pPr>
                <a:defRPr/>
              </a:pPr>
              <a:r>
                <a:rPr kumimoji="1" lang="zh-CN" altLang="en-US" sz="1800" dirty="0">
                  <a:solidFill>
                    <a:srgbClr val="990000"/>
                  </a:solidFill>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rPr>
                <a:t>界限</a:t>
              </a:r>
            </a:p>
          </p:txBody>
        </p:sp>
        <p:sp>
          <p:nvSpPr>
            <p:cNvPr id="32787" name="Line 7"/>
            <p:cNvSpPr>
              <a:spLocks noChangeShapeType="1"/>
            </p:cNvSpPr>
            <p:nvPr/>
          </p:nvSpPr>
          <p:spPr bwMode="auto">
            <a:xfrm flipV="1">
              <a:off x="1994570" y="2421144"/>
              <a:ext cx="0" cy="230400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Text Box 4"/>
            <p:cNvSpPr txBox="1">
              <a:spLocks noChangeArrowheads="1"/>
            </p:cNvSpPr>
            <p:nvPr/>
          </p:nvSpPr>
          <p:spPr bwMode="auto">
            <a:xfrm>
              <a:off x="2033226" y="2171309"/>
              <a:ext cx="842531" cy="33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dirty="0">
                  <a:solidFill>
                    <a:srgbClr val="336699"/>
                  </a:solidFill>
                  <a:latin typeface="Times New Roman" panose="02020603050405020304" pitchFamily="18" charset="0"/>
                </a:rPr>
                <a:t>L</a:t>
              </a:r>
              <a:r>
                <a:rPr lang="en-US" altLang="zh-CN" sz="1600" baseline="-25000" dirty="0">
                  <a:solidFill>
                    <a:srgbClr val="336699"/>
                  </a:solidFill>
                  <a:latin typeface="Times New Roman" panose="02020603050405020304" pitchFamily="18" charset="0"/>
                </a:rPr>
                <a:t>1</a:t>
              </a:r>
              <a:r>
                <a:rPr lang="en-US" altLang="zh-CN" sz="1600" dirty="0">
                  <a:solidFill>
                    <a:srgbClr val="336699"/>
                  </a:solidFill>
                  <a:latin typeface="Times New Roman" panose="02020603050405020304" pitchFamily="18" charset="0"/>
                </a:rPr>
                <a:t>=L(Y)</a:t>
              </a:r>
            </a:p>
          </p:txBody>
        </p:sp>
        <p:sp>
          <p:nvSpPr>
            <p:cNvPr id="32789" name="左大括号 3"/>
            <p:cNvSpPr>
              <a:spLocks/>
            </p:cNvSpPr>
            <p:nvPr/>
          </p:nvSpPr>
          <p:spPr bwMode="auto">
            <a:xfrm>
              <a:off x="1043608" y="3111444"/>
              <a:ext cx="144000" cy="936000"/>
            </a:xfrm>
            <a:prstGeom prst="leftBrace">
              <a:avLst>
                <a:gd name="adj1" fmla="val 8336"/>
                <a:gd name="adj2" fmla="val 50000"/>
              </a:avLst>
            </a:prstGeom>
            <a:noFill/>
            <a:ln w="19050" algn="ctr">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pSp>
      <p:sp>
        <p:nvSpPr>
          <p:cNvPr id="43" name="Rectangle 2"/>
          <p:cNvSpPr>
            <a:spLocks noChangeArrowheads="1"/>
          </p:cNvSpPr>
          <p:nvPr/>
        </p:nvSpPr>
        <p:spPr bwMode="auto">
          <a:xfrm>
            <a:off x="6376988" y="5157788"/>
            <a:ext cx="1579562" cy="368300"/>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zh-CN" altLang="en-US" sz="1800" dirty="0">
                <a:solidFill>
                  <a:schemeClr val="tx1"/>
                </a:solidFill>
                <a:effectLst>
                  <a:outerShdw blurRad="38100" dist="38100" dir="2700000" algn="tl">
                    <a:srgbClr val="C0C0C0"/>
                  </a:outerShdw>
                </a:effectLst>
                <a:latin typeface="黑体" pitchFamily="2" charset="-122"/>
                <a:ea typeface="黑体" pitchFamily="2" charset="-122"/>
              </a:rPr>
              <a:t>货币需求曲线</a:t>
            </a:r>
          </a:p>
        </p:txBody>
      </p:sp>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26479999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82"/>
                                        </p:tgtEl>
                                        <p:attrNameLst>
                                          <p:attrName>style.visibility</p:attrName>
                                        </p:attrNameLst>
                                      </p:cBhvr>
                                      <p:to>
                                        <p:strVal val="visible"/>
                                      </p:to>
                                    </p:set>
                                    <p:animEffect transition="in" filter="blinds(horizontal)">
                                      <p:cBhvr>
                                        <p:cTn id="7" dur="500"/>
                                        <p:tgtEl>
                                          <p:spTgt spid="506882"/>
                                        </p:tgtEl>
                                      </p:cBhvr>
                                    </p:animEffect>
                                  </p:childTnLst>
                                </p:cTn>
                              </p:par>
                              <p:par>
                                <p:cTn id="8" presetID="3" presetClass="entr" presetSubtype="10" fill="hold"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blinds(horizontal)">
                                      <p:cBhvr>
                                        <p:cTn id="10" dur="500"/>
                                        <p:tgtEl>
                                          <p:spTgt spid="307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blinds(horizontal)">
                                      <p:cBhvr>
                                        <p:cTn id="15" dur="500"/>
                                        <p:tgtEl>
                                          <p:spTgt spid="307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blinds(horizontal)">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698A671-3FA5-4863-B2B6-4A32E9DE36EE}" type="slidenum">
              <a:rPr lang="en-GB" altLang="zh-CN" sz="1200">
                <a:solidFill>
                  <a:schemeClr val="bg1"/>
                </a:solidFill>
              </a:rPr>
              <a:pPr>
                <a:spcBef>
                  <a:spcPct val="0"/>
                </a:spcBef>
                <a:buClrTx/>
                <a:buSzTx/>
                <a:buFontTx/>
                <a:buNone/>
              </a:pPr>
              <a:t>17</a:t>
            </a:fld>
            <a:endParaRPr lang="en-GB" altLang="zh-CN" sz="1200">
              <a:solidFill>
                <a:schemeClr val="bg1"/>
              </a:solidFill>
            </a:endParaRPr>
          </a:p>
        </p:txBody>
      </p:sp>
      <p:sp>
        <p:nvSpPr>
          <p:cNvPr id="466946" name="Comment 2">
            <a:hlinkClick r:id="rId3" action="ppaction://hlinksldjump"/>
          </p:cNvPr>
          <p:cNvSpPr>
            <a:spLocks noChangeArrowheads="1"/>
          </p:cNvSpPr>
          <p:nvPr/>
        </p:nvSpPr>
        <p:spPr bwMode="auto">
          <a:xfrm>
            <a:off x="642938" y="836613"/>
            <a:ext cx="45767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4.2.4  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曲线的推导 </a:t>
            </a:r>
          </a:p>
        </p:txBody>
      </p:sp>
      <p:sp>
        <p:nvSpPr>
          <p:cNvPr id="33796" name="Rectangle 12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7134" name="Rectangle 190"/>
          <p:cNvSpPr>
            <a:spLocks noChangeArrowheads="1"/>
          </p:cNvSpPr>
          <p:nvPr/>
        </p:nvSpPr>
        <p:spPr bwMode="auto">
          <a:xfrm>
            <a:off x="1116013" y="1484313"/>
            <a:ext cx="7058025" cy="2663825"/>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市场的均衡的三个方程： </a:t>
            </a:r>
          </a:p>
          <a:p>
            <a:pPr marL="742950" lvl="1" indent="-285750" algn="just" eaLnBrk="1" hangingPunct="1">
              <a:lnSpc>
                <a:spcPct val="90000"/>
              </a:lnSpc>
              <a:spcBef>
                <a:spcPct val="3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宋体" pitchFamily="2" charset="-122"/>
              </a:rPr>
              <a:t>均衡条件：</a:t>
            </a:r>
            <a:r>
              <a:rPr kumimoji="1" lang="en-US" altLang="zh-CN" sz="2400" dirty="0">
                <a:solidFill>
                  <a:schemeClr val="tx1"/>
                </a:solidFill>
                <a:effectLst>
                  <a:outerShdw blurRad="38100" dist="38100" dir="2700000" algn="tl">
                    <a:srgbClr val="C0C0C0"/>
                  </a:outerShdw>
                </a:effectLst>
                <a:latin typeface="Times New Roman" pitchFamily="18" charset="0"/>
              </a:rPr>
              <a:t>L</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rPr>
              <a:t>M</a:t>
            </a:r>
          </a:p>
          <a:p>
            <a:pPr marL="742950" lvl="1" indent="-285750" algn="just" eaLnBrk="1" hangingPunct="1">
              <a:lnSpc>
                <a:spcPct val="90000"/>
              </a:lnSpc>
              <a:spcBef>
                <a:spcPct val="3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货币需求：</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err="1">
                <a:solidFill>
                  <a:schemeClr val="tx1"/>
                </a:solidFill>
                <a:effectLst>
                  <a:outerShdw blurRad="38100" dist="38100" dir="2700000" algn="tl">
                    <a:srgbClr val="C0C0C0"/>
                  </a:outerShdw>
                </a:effectLst>
                <a:latin typeface="Times New Roman" pitchFamily="18" charset="0"/>
              </a:rPr>
              <a:t>kY﹣hr</a:t>
            </a:r>
            <a:r>
              <a:rPr kumimoji="1" lang="en-US" altLang="zh-CN" sz="2400" dirty="0">
                <a:solidFill>
                  <a:schemeClr val="tx1"/>
                </a:solidFill>
                <a:effectLst>
                  <a:outerShdw blurRad="38100" dist="38100" dir="2700000" algn="tl">
                    <a:srgbClr val="C0C0C0"/>
                  </a:outerShdw>
                </a:effectLst>
                <a:latin typeface="宋体" pitchFamily="2" charset="-122"/>
              </a:rPr>
              <a:t> </a:t>
            </a:r>
          </a:p>
          <a:p>
            <a:pPr marL="742950" lvl="1" indent="-285750" algn="just" eaLnBrk="1" hangingPunct="1">
              <a:lnSpc>
                <a:spcPct val="90000"/>
              </a:lnSpc>
              <a:spcBef>
                <a:spcPct val="3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货币供给：</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kumimoji="1" lang="en-US" altLang="zh-CN" sz="2400" dirty="0">
                <a:solidFill>
                  <a:schemeClr val="tx1"/>
                </a:solidFill>
                <a:effectLst>
                  <a:outerShdw blurRad="38100" dist="38100" dir="2700000" algn="tl">
                    <a:srgbClr val="C0C0C0"/>
                  </a:outerShdw>
                </a:effectLst>
                <a:latin typeface="Times New Roman" pitchFamily="18" charset="0"/>
              </a:rPr>
              <a:t>m</a:t>
            </a:r>
            <a:endPar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marL="742950" lvl="1" indent="-285750" algn="just" eaLnBrk="1" hangingPunct="1">
              <a:lnSpc>
                <a:spcPct val="90000"/>
              </a:lnSpc>
              <a:spcBef>
                <a:spcPct val="20000"/>
              </a:spcBef>
              <a:buClr>
                <a:srgbClr val="FF6600"/>
              </a:buClr>
              <a:buFont typeface="Univers Condensed" pitchFamily="34" charset="0"/>
              <a:buChar char="–"/>
              <a:defRPr/>
            </a:pPr>
            <a:endParaRPr kumimoji="1" lang="zh-CN" altLang="en-US"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lnSpc>
                <a:spcPct val="90000"/>
              </a:lnSpc>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货币市场均衡时利率</a:t>
            </a:r>
            <a:r>
              <a:rPr kumimoji="1" lang="en-US" altLang="zh-CN" sz="2400" dirty="0">
                <a:solidFill>
                  <a:schemeClr val="tx1"/>
                </a:solidFill>
                <a:effectLst>
                  <a:outerShdw blurRad="38100" dist="38100" dir="2700000" algn="tl">
                    <a:srgbClr val="C0C0C0"/>
                  </a:outerShdw>
                </a:effectLst>
                <a:latin typeface="Times New Roman" pitchFamily="18" charset="0"/>
              </a:rPr>
              <a:t>r</a:t>
            </a:r>
            <a:r>
              <a:rPr kumimoji="1" lang="zh-CN" altLang="en-US" sz="2400" dirty="0">
                <a:solidFill>
                  <a:schemeClr val="tx1"/>
                </a:solidFill>
                <a:effectLst>
                  <a:outerShdw blurRad="38100" dist="38100" dir="2700000" algn="tl">
                    <a:srgbClr val="C0C0C0"/>
                  </a:outerShdw>
                </a:effectLst>
                <a:latin typeface="Times New Roman" pitchFamily="18" charset="0"/>
              </a:rPr>
              <a:t>与</a:t>
            </a:r>
            <a:r>
              <a:rPr kumimoji="1" lang="zh-CN" altLang="en-US" sz="2400" dirty="0">
                <a:solidFill>
                  <a:schemeClr val="tx1"/>
                </a:solidFill>
                <a:effectLst>
                  <a:outerShdw blurRad="38100" dist="38100" dir="2700000" algn="tl">
                    <a:srgbClr val="C0C0C0"/>
                  </a:outerShdw>
                </a:effectLst>
                <a:latin typeface="宋体" pitchFamily="2" charset="-122"/>
              </a:rPr>
              <a:t>产出</a:t>
            </a:r>
            <a:r>
              <a:rPr kumimoji="1" lang="en-US" altLang="zh-CN" sz="2400" dirty="0">
                <a:solidFill>
                  <a:schemeClr val="tx1"/>
                </a:solidFill>
                <a:effectLst>
                  <a:outerShdw blurRad="38100" dist="38100" dir="2700000" algn="tl">
                    <a:srgbClr val="C0C0C0"/>
                  </a:outerShdw>
                </a:effectLst>
                <a:latin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的匹配关系：                       </a:t>
            </a:r>
          </a:p>
        </p:txBody>
      </p:sp>
      <p:sp>
        <p:nvSpPr>
          <p:cNvPr id="33798" name="Rectangle 192"/>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aphicFrame>
        <p:nvGraphicFramePr>
          <p:cNvPr id="467135" name="Object 191"/>
          <p:cNvGraphicFramePr>
            <a:graphicFrameLocks noChangeAspect="1"/>
          </p:cNvGraphicFramePr>
          <p:nvPr/>
        </p:nvGraphicFramePr>
        <p:xfrm>
          <a:off x="2349500" y="4208463"/>
          <a:ext cx="1770063" cy="817562"/>
        </p:xfrm>
        <a:graphic>
          <a:graphicData uri="http://schemas.openxmlformats.org/presentationml/2006/ole">
            <mc:AlternateContent xmlns:mc="http://schemas.openxmlformats.org/markup-compatibility/2006">
              <mc:Choice xmlns:v="urn:schemas-microsoft-com:vml" Requires="v">
                <p:oleObj spid="_x0000_s44052" name="Equation" r:id="rId4" imgW="787347" imgH="304740" progId="Equation.DSMT4">
                  <p:embed/>
                </p:oleObj>
              </mc:Choice>
              <mc:Fallback>
                <p:oleObj name="Equation" r:id="rId4" imgW="787347" imgH="3047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0" y="4208463"/>
                        <a:ext cx="1770063"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19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aphicFrame>
        <p:nvGraphicFramePr>
          <p:cNvPr id="467137" name="Object 193"/>
          <p:cNvGraphicFramePr>
            <a:graphicFrameLocks noChangeAspect="1"/>
          </p:cNvGraphicFramePr>
          <p:nvPr/>
        </p:nvGraphicFramePr>
        <p:xfrm>
          <a:off x="4935538" y="4221163"/>
          <a:ext cx="1554162" cy="792162"/>
        </p:xfrm>
        <a:graphic>
          <a:graphicData uri="http://schemas.openxmlformats.org/presentationml/2006/ole">
            <mc:AlternateContent xmlns:mc="http://schemas.openxmlformats.org/markup-compatibility/2006">
              <mc:Choice xmlns:v="urn:schemas-microsoft-com:vml" Requires="v">
                <p:oleObj spid="_x0000_s44053" name="Equation" r:id="rId6" imgW="761669" imgH="393529" progId="Equation.DSMT4">
                  <p:embed/>
                </p:oleObj>
              </mc:Choice>
              <mc:Fallback>
                <p:oleObj name="Equation" r:id="rId6" imgW="761669"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538" y="4221163"/>
                        <a:ext cx="15541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1632759"/>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linds(horizontal)">
                                      <p:cBhvr>
                                        <p:cTn id="7" dur="500"/>
                                        <p:tgtEl>
                                          <p:spTgt spid="466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134">
                                            <p:txEl>
                                              <p:pRg st="0" end="0"/>
                                            </p:txEl>
                                          </p:spTgt>
                                        </p:tgtEl>
                                        <p:attrNameLst>
                                          <p:attrName>style.visibility</p:attrName>
                                        </p:attrNameLst>
                                      </p:cBhvr>
                                      <p:to>
                                        <p:strVal val="visible"/>
                                      </p:to>
                                    </p:set>
                                    <p:animEffect transition="in" filter="blinds(horizontal)">
                                      <p:cBhvr>
                                        <p:cTn id="12" dur="500"/>
                                        <p:tgtEl>
                                          <p:spTgt spid="46713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7134">
                                            <p:txEl>
                                              <p:pRg st="1" end="1"/>
                                            </p:txEl>
                                          </p:spTgt>
                                        </p:tgtEl>
                                        <p:attrNameLst>
                                          <p:attrName>style.visibility</p:attrName>
                                        </p:attrNameLst>
                                      </p:cBhvr>
                                      <p:to>
                                        <p:strVal val="visible"/>
                                      </p:to>
                                    </p:set>
                                    <p:animEffect transition="in" filter="blinds(horizontal)">
                                      <p:cBhvr>
                                        <p:cTn id="15" dur="500"/>
                                        <p:tgtEl>
                                          <p:spTgt spid="46713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7134">
                                            <p:txEl>
                                              <p:pRg st="2" end="2"/>
                                            </p:txEl>
                                          </p:spTgt>
                                        </p:tgtEl>
                                        <p:attrNameLst>
                                          <p:attrName>style.visibility</p:attrName>
                                        </p:attrNameLst>
                                      </p:cBhvr>
                                      <p:to>
                                        <p:strVal val="visible"/>
                                      </p:to>
                                    </p:set>
                                    <p:animEffect transition="in" filter="blinds(horizontal)">
                                      <p:cBhvr>
                                        <p:cTn id="18" dur="500"/>
                                        <p:tgtEl>
                                          <p:spTgt spid="467134">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7134">
                                            <p:txEl>
                                              <p:pRg st="3" end="3"/>
                                            </p:txEl>
                                          </p:spTgt>
                                        </p:tgtEl>
                                        <p:attrNameLst>
                                          <p:attrName>style.visibility</p:attrName>
                                        </p:attrNameLst>
                                      </p:cBhvr>
                                      <p:to>
                                        <p:strVal val="visible"/>
                                      </p:to>
                                    </p:set>
                                    <p:animEffect transition="in" filter="blinds(horizontal)">
                                      <p:cBhvr>
                                        <p:cTn id="21" dur="500"/>
                                        <p:tgtEl>
                                          <p:spTgt spid="467134">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67134">
                                            <p:txEl>
                                              <p:pRg st="5" end="5"/>
                                            </p:txEl>
                                          </p:spTgt>
                                        </p:tgtEl>
                                        <p:attrNameLst>
                                          <p:attrName>style.visibility</p:attrName>
                                        </p:attrNameLst>
                                      </p:cBhvr>
                                      <p:to>
                                        <p:strVal val="visible"/>
                                      </p:to>
                                    </p:set>
                                    <p:animEffect transition="in" filter="blinds(horizontal)">
                                      <p:cBhvr>
                                        <p:cTn id="26" dur="500"/>
                                        <p:tgtEl>
                                          <p:spTgt spid="46713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67135"/>
                                        </p:tgtEl>
                                        <p:attrNameLst>
                                          <p:attrName>style.visibility</p:attrName>
                                        </p:attrNameLst>
                                      </p:cBhvr>
                                      <p:to>
                                        <p:strVal val="visible"/>
                                      </p:to>
                                    </p:set>
                                    <p:animEffect transition="in" filter="blinds(horizontal)">
                                      <p:cBhvr>
                                        <p:cTn id="31" dur="500"/>
                                        <p:tgtEl>
                                          <p:spTgt spid="4671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67137"/>
                                        </p:tgtEl>
                                        <p:attrNameLst>
                                          <p:attrName>style.visibility</p:attrName>
                                        </p:attrNameLst>
                                      </p:cBhvr>
                                      <p:to>
                                        <p:strVal val="visible"/>
                                      </p:to>
                                    </p:set>
                                    <p:animEffect transition="in" filter="blinds(horizontal)">
                                      <p:cBhvr>
                                        <p:cTn id="36" dur="500"/>
                                        <p:tgtEl>
                                          <p:spTgt spid="467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p:bldP spid="46713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541F0B-6817-4B53-AFB1-FD83100F7780}" type="slidenum">
              <a:rPr lang="en-GB" altLang="zh-CN" sz="1200">
                <a:solidFill>
                  <a:schemeClr val="bg1"/>
                </a:solidFill>
              </a:rPr>
              <a:pPr>
                <a:spcBef>
                  <a:spcPct val="0"/>
                </a:spcBef>
                <a:buClrTx/>
                <a:buSzTx/>
                <a:buFontTx/>
                <a:buNone/>
              </a:pPr>
              <a:t>18</a:t>
            </a:fld>
            <a:endParaRPr lang="en-GB" altLang="zh-CN" sz="1200">
              <a:solidFill>
                <a:schemeClr val="bg1"/>
              </a:solidFill>
            </a:endParaRPr>
          </a:p>
        </p:txBody>
      </p:sp>
      <p:grpSp>
        <p:nvGrpSpPr>
          <p:cNvPr id="32772" name="Group 134"/>
          <p:cNvGrpSpPr>
            <a:grpSpLocks/>
          </p:cNvGrpSpPr>
          <p:nvPr/>
        </p:nvGrpSpPr>
        <p:grpSpPr bwMode="auto">
          <a:xfrm>
            <a:off x="2497139" y="1764759"/>
            <a:ext cx="4162425" cy="3427413"/>
            <a:chOff x="1755" y="1080"/>
            <a:chExt cx="2622" cy="2159"/>
          </a:xfrm>
        </p:grpSpPr>
        <p:sp>
          <p:nvSpPr>
            <p:cNvPr id="489599" name="Text Box 127"/>
            <p:cNvSpPr txBox="1">
              <a:spLocks noChangeArrowheads="1"/>
            </p:cNvSpPr>
            <p:nvPr/>
          </p:nvSpPr>
          <p:spPr bwMode="auto">
            <a:xfrm>
              <a:off x="1758" y="1080"/>
              <a:ext cx="113" cy="227"/>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r</a:t>
              </a:r>
            </a:p>
          </p:txBody>
        </p:sp>
        <p:sp>
          <p:nvSpPr>
            <p:cNvPr id="34824" name="Line 128"/>
            <p:cNvSpPr>
              <a:spLocks noChangeShapeType="1"/>
            </p:cNvSpPr>
            <p:nvPr/>
          </p:nvSpPr>
          <p:spPr bwMode="auto">
            <a:xfrm rot="21447745" flipV="1">
              <a:off x="2104" y="1660"/>
              <a:ext cx="1678" cy="1100"/>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601" name="Text Box 129"/>
            <p:cNvSpPr txBox="1">
              <a:spLocks noChangeArrowheads="1"/>
            </p:cNvSpPr>
            <p:nvPr/>
          </p:nvSpPr>
          <p:spPr bwMode="auto">
            <a:xfrm>
              <a:off x="1755" y="3012"/>
              <a:ext cx="159" cy="20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34826" name="Line 130"/>
            <p:cNvSpPr>
              <a:spLocks noChangeShapeType="1"/>
            </p:cNvSpPr>
            <p:nvPr/>
          </p:nvSpPr>
          <p:spPr bwMode="auto">
            <a:xfrm flipV="1">
              <a:off x="1918" y="1102"/>
              <a:ext cx="0" cy="1999"/>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7" name="Line 131"/>
            <p:cNvSpPr>
              <a:spLocks noChangeShapeType="1"/>
            </p:cNvSpPr>
            <p:nvPr/>
          </p:nvSpPr>
          <p:spPr bwMode="auto">
            <a:xfrm>
              <a:off x="1906" y="3098"/>
              <a:ext cx="2288"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9604" name="Text Box 132"/>
            <p:cNvSpPr txBox="1">
              <a:spLocks noChangeArrowheads="1"/>
            </p:cNvSpPr>
            <p:nvPr/>
          </p:nvSpPr>
          <p:spPr bwMode="auto">
            <a:xfrm>
              <a:off x="4194" y="2994"/>
              <a:ext cx="183" cy="245"/>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489605" name="Text Box 133"/>
            <p:cNvSpPr txBox="1">
              <a:spLocks noChangeArrowheads="1"/>
            </p:cNvSpPr>
            <p:nvPr/>
          </p:nvSpPr>
          <p:spPr bwMode="auto">
            <a:xfrm>
              <a:off x="3888" y="1415"/>
              <a:ext cx="280" cy="208"/>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sp>
        <p:nvSpPr>
          <p:cNvPr id="32773" name="Rectangle 135"/>
          <p:cNvSpPr>
            <a:spLocks noChangeArrowheads="1"/>
          </p:cNvSpPr>
          <p:nvPr/>
        </p:nvSpPr>
        <p:spPr bwMode="auto">
          <a:xfrm>
            <a:off x="2914650" y="4992688"/>
            <a:ext cx="3024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en-US" altLang="zh-CN" sz="2000">
                <a:latin typeface="Times New Roman" panose="02020603050405020304" pitchFamily="18" charset="0"/>
                <a:ea typeface="黑体" panose="02010609060101010101" pitchFamily="49" charset="-122"/>
              </a:rPr>
              <a:t>LM</a:t>
            </a:r>
            <a:r>
              <a:rPr kumimoji="1" lang="zh-CN" altLang="en-US" sz="2000">
                <a:latin typeface="黑体" panose="02010609060101010101" pitchFamily="49" charset="-122"/>
                <a:ea typeface="黑体" panose="02010609060101010101" pitchFamily="49" charset="-122"/>
              </a:rPr>
              <a:t>曲线</a:t>
            </a:r>
            <a:r>
              <a:rPr kumimoji="1" lang="zh-CN" altLang="en-US" sz="1300">
                <a:solidFill>
                  <a:srgbClr val="000000"/>
                </a:solidFill>
                <a:ea typeface="黑体" panose="02010609060101010101" pitchFamily="49" charset="-122"/>
              </a:rPr>
              <a:t> </a:t>
            </a:r>
          </a:p>
        </p:txBody>
      </p:sp>
      <p:sp>
        <p:nvSpPr>
          <p:cNvPr id="3482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98361355"/>
              </p:ext>
            </p:extLst>
          </p:nvPr>
        </p:nvGraphicFramePr>
        <p:xfrm>
          <a:off x="6659564" y="1635125"/>
          <a:ext cx="1438275" cy="647700"/>
        </p:xfrm>
        <a:graphic>
          <a:graphicData uri="http://schemas.openxmlformats.org/presentationml/2006/ole">
            <mc:AlternateContent xmlns:mc="http://schemas.openxmlformats.org/markup-compatibility/2006">
              <mc:Choice xmlns:v="urn:schemas-microsoft-com:vml" Requires="v">
                <p:oleObj spid="_x0000_s45067" name="Equation" r:id="rId3" imgW="863225" imgH="393529" progId="Equation.DSMT4">
                  <p:embed/>
                </p:oleObj>
              </mc:Choice>
              <mc:Fallback>
                <p:oleObj name="Equation" r:id="rId3" imgW="863225"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4" y="1635125"/>
                        <a:ext cx="1438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3886781886"/>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73"/>
                                        </p:tgtEl>
                                        <p:attrNameLst>
                                          <p:attrName>style.visibility</p:attrName>
                                        </p:attrNameLst>
                                      </p:cBhvr>
                                      <p:to>
                                        <p:strVal val="visible"/>
                                      </p:to>
                                    </p:set>
                                    <p:animEffect transition="in" filter="blinds(horizontal)">
                                      <p:cBhvr>
                                        <p:cTn id="10" dur="500"/>
                                        <p:tgtEl>
                                          <p:spTgt spid="3277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88C5A0-4F05-4051-94F1-458133E9B2D7}" type="slidenum">
              <a:rPr lang="en-GB" altLang="zh-CN" sz="1200">
                <a:solidFill>
                  <a:schemeClr val="bg1"/>
                </a:solidFill>
              </a:rPr>
              <a:pPr>
                <a:spcBef>
                  <a:spcPct val="0"/>
                </a:spcBef>
                <a:buClrTx/>
                <a:buSzTx/>
                <a:buFontTx/>
                <a:buNone/>
              </a:pPr>
              <a:t>19</a:t>
            </a:fld>
            <a:endParaRPr lang="en-GB" altLang="zh-CN" sz="1200">
              <a:solidFill>
                <a:schemeClr val="bg1"/>
              </a:solidFill>
            </a:endParaRPr>
          </a:p>
        </p:txBody>
      </p:sp>
      <p:sp>
        <p:nvSpPr>
          <p:cNvPr id="16388" name="Rectangle 158"/>
          <p:cNvSpPr>
            <a:spLocks noChangeArrowheads="1"/>
          </p:cNvSpPr>
          <p:nvPr/>
        </p:nvSpPr>
        <p:spPr bwMode="auto">
          <a:xfrm>
            <a:off x="611188" y="539750"/>
            <a:ext cx="3384550"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LM</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曲线的图示推导</a:t>
            </a:r>
          </a:p>
        </p:txBody>
      </p:sp>
      <p:grpSp>
        <p:nvGrpSpPr>
          <p:cNvPr id="33796" name="组合 76"/>
          <p:cNvGrpSpPr>
            <a:grpSpLocks/>
          </p:cNvGrpSpPr>
          <p:nvPr/>
        </p:nvGrpSpPr>
        <p:grpSpPr bwMode="auto">
          <a:xfrm>
            <a:off x="1187450" y="981075"/>
            <a:ext cx="6870700" cy="5257800"/>
            <a:chOff x="1187450" y="981075"/>
            <a:chExt cx="6870700" cy="5257801"/>
          </a:xfrm>
        </p:grpSpPr>
        <p:sp>
          <p:nvSpPr>
            <p:cNvPr id="35845" name="Line 82"/>
            <p:cNvSpPr>
              <a:spLocks noChangeShapeType="1"/>
            </p:cNvSpPr>
            <p:nvPr/>
          </p:nvSpPr>
          <p:spPr bwMode="auto">
            <a:xfrm>
              <a:off x="1906588" y="1114425"/>
              <a:ext cx="0" cy="2144713"/>
            </a:xfrm>
            <a:prstGeom prst="line">
              <a:avLst/>
            </a:prstGeom>
            <a:noFill/>
            <a:ln w="31750">
              <a:solidFill>
                <a:srgbClr val="006699"/>
              </a:solidFill>
              <a:round/>
              <a:headEnd type="triangle" w="sm" len="lg"/>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6" name="Line 83"/>
            <p:cNvSpPr>
              <a:spLocks noChangeShapeType="1"/>
            </p:cNvSpPr>
            <p:nvPr/>
          </p:nvSpPr>
          <p:spPr bwMode="auto">
            <a:xfrm>
              <a:off x="1906588" y="3259138"/>
              <a:ext cx="2430463"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7" name="Line 84"/>
            <p:cNvSpPr>
              <a:spLocks noChangeShapeType="1"/>
            </p:cNvSpPr>
            <p:nvPr/>
          </p:nvSpPr>
          <p:spPr bwMode="auto">
            <a:xfrm flipV="1">
              <a:off x="1906588" y="1557338"/>
              <a:ext cx="2233613" cy="1701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8" name="Line 85"/>
            <p:cNvSpPr>
              <a:spLocks noChangeShapeType="1"/>
            </p:cNvSpPr>
            <p:nvPr/>
          </p:nvSpPr>
          <p:spPr bwMode="auto">
            <a:xfrm>
              <a:off x="5146675" y="3259138"/>
              <a:ext cx="2428875"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9" name="Line 86"/>
            <p:cNvSpPr>
              <a:spLocks noChangeShapeType="1"/>
            </p:cNvSpPr>
            <p:nvPr/>
          </p:nvSpPr>
          <p:spPr bwMode="auto">
            <a:xfrm flipV="1">
              <a:off x="5146675" y="1114425"/>
              <a:ext cx="0" cy="2144713"/>
            </a:xfrm>
            <a:prstGeom prst="line">
              <a:avLst/>
            </a:prstGeom>
            <a:noFill/>
            <a:ln w="31750">
              <a:solidFill>
                <a:srgbClr val="006699"/>
              </a:solidFill>
              <a:round/>
              <a:headEnd type="none" w="sm" len="lg"/>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0" name="Line 87"/>
            <p:cNvSpPr>
              <a:spLocks noChangeShapeType="1"/>
            </p:cNvSpPr>
            <p:nvPr/>
          </p:nvSpPr>
          <p:spPr bwMode="auto">
            <a:xfrm>
              <a:off x="5146675" y="1382713"/>
              <a:ext cx="1889125" cy="189547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1" name="Line 88"/>
            <p:cNvSpPr>
              <a:spLocks noChangeShapeType="1"/>
            </p:cNvSpPr>
            <p:nvPr/>
          </p:nvSpPr>
          <p:spPr bwMode="auto">
            <a:xfrm>
              <a:off x="1906588" y="3795713"/>
              <a:ext cx="0" cy="2144713"/>
            </a:xfrm>
            <a:prstGeom prst="line">
              <a:avLst/>
            </a:prstGeom>
            <a:noFill/>
            <a:ln w="31750">
              <a:solidFill>
                <a:srgbClr val="006699"/>
              </a:solidFill>
              <a:round/>
              <a:headEnd type="triangle" w="sm" len="lg"/>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2" name="Line 89"/>
            <p:cNvSpPr>
              <a:spLocks noChangeShapeType="1"/>
            </p:cNvSpPr>
            <p:nvPr/>
          </p:nvSpPr>
          <p:spPr bwMode="auto">
            <a:xfrm>
              <a:off x="1906588" y="5940425"/>
              <a:ext cx="2519363"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3" name="Line 90"/>
            <p:cNvSpPr>
              <a:spLocks noChangeShapeType="1"/>
            </p:cNvSpPr>
            <p:nvPr/>
          </p:nvSpPr>
          <p:spPr bwMode="auto">
            <a:xfrm>
              <a:off x="5146675" y="3660775"/>
              <a:ext cx="0" cy="2279650"/>
            </a:xfrm>
            <a:prstGeom prst="line">
              <a:avLst/>
            </a:prstGeom>
            <a:noFill/>
            <a:ln w="31750">
              <a:solidFill>
                <a:srgbClr val="006699"/>
              </a:solidFill>
              <a:round/>
              <a:headEnd type="triangle" w="sm" len="lg"/>
              <a:tailEnd type="non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4" name="Line 91"/>
            <p:cNvSpPr>
              <a:spLocks noChangeShapeType="1"/>
            </p:cNvSpPr>
            <p:nvPr/>
          </p:nvSpPr>
          <p:spPr bwMode="auto">
            <a:xfrm>
              <a:off x="5146675" y="5940425"/>
              <a:ext cx="2608263"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5" name="Line 93"/>
            <p:cNvSpPr>
              <a:spLocks noChangeShapeType="1"/>
            </p:cNvSpPr>
            <p:nvPr/>
          </p:nvSpPr>
          <p:spPr bwMode="auto">
            <a:xfrm>
              <a:off x="5146675" y="4867275"/>
              <a:ext cx="53975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6" name="Line 94"/>
            <p:cNvSpPr>
              <a:spLocks noChangeShapeType="1"/>
            </p:cNvSpPr>
            <p:nvPr/>
          </p:nvSpPr>
          <p:spPr bwMode="auto">
            <a:xfrm>
              <a:off x="5146675" y="5270500"/>
              <a:ext cx="116840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7" name="Line 95"/>
            <p:cNvSpPr>
              <a:spLocks noChangeShapeType="1"/>
            </p:cNvSpPr>
            <p:nvPr/>
          </p:nvSpPr>
          <p:spPr bwMode="auto">
            <a:xfrm>
              <a:off x="5686425" y="4867275"/>
              <a:ext cx="0" cy="10731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8" name="Line 96"/>
            <p:cNvSpPr>
              <a:spLocks noChangeShapeType="1"/>
            </p:cNvSpPr>
            <p:nvPr/>
          </p:nvSpPr>
          <p:spPr bwMode="auto">
            <a:xfrm>
              <a:off x="6315075" y="5270500"/>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9" name="Line 97"/>
            <p:cNvSpPr>
              <a:spLocks noChangeShapeType="1"/>
            </p:cNvSpPr>
            <p:nvPr/>
          </p:nvSpPr>
          <p:spPr bwMode="auto">
            <a:xfrm flipV="1">
              <a:off x="5686425" y="3929063"/>
              <a:ext cx="0" cy="938213"/>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0" name="Line 98"/>
            <p:cNvSpPr>
              <a:spLocks noChangeShapeType="1"/>
            </p:cNvSpPr>
            <p:nvPr/>
          </p:nvSpPr>
          <p:spPr bwMode="auto">
            <a:xfrm flipV="1">
              <a:off x="6315075" y="3929063"/>
              <a:ext cx="0" cy="134143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1" name="Line 99"/>
            <p:cNvSpPr>
              <a:spLocks noChangeShapeType="1"/>
            </p:cNvSpPr>
            <p:nvPr/>
          </p:nvSpPr>
          <p:spPr bwMode="auto">
            <a:xfrm flipV="1">
              <a:off x="5686425" y="1919288"/>
              <a:ext cx="0" cy="13398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2" name="Line 100"/>
            <p:cNvSpPr>
              <a:spLocks noChangeShapeType="1"/>
            </p:cNvSpPr>
            <p:nvPr/>
          </p:nvSpPr>
          <p:spPr bwMode="auto">
            <a:xfrm flipV="1">
              <a:off x="6315075" y="2589213"/>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3" name="Line 101"/>
            <p:cNvSpPr>
              <a:spLocks noChangeShapeType="1"/>
            </p:cNvSpPr>
            <p:nvPr/>
          </p:nvSpPr>
          <p:spPr bwMode="auto">
            <a:xfrm flipH="1">
              <a:off x="5146675" y="2589213"/>
              <a:ext cx="116840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4" name="Line 102"/>
            <p:cNvSpPr>
              <a:spLocks noChangeShapeType="1"/>
            </p:cNvSpPr>
            <p:nvPr/>
          </p:nvSpPr>
          <p:spPr bwMode="auto">
            <a:xfrm flipH="1">
              <a:off x="5146675" y="1919288"/>
              <a:ext cx="53975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5" name="Line 104"/>
            <p:cNvSpPr>
              <a:spLocks noChangeShapeType="1"/>
            </p:cNvSpPr>
            <p:nvPr/>
          </p:nvSpPr>
          <p:spPr bwMode="auto">
            <a:xfrm flipH="1">
              <a:off x="1906588" y="2574925"/>
              <a:ext cx="24304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6" name="Line 105"/>
            <p:cNvSpPr>
              <a:spLocks noChangeShapeType="1"/>
            </p:cNvSpPr>
            <p:nvPr/>
          </p:nvSpPr>
          <p:spPr bwMode="auto">
            <a:xfrm>
              <a:off x="3686175" y="1919288"/>
              <a:ext cx="0" cy="13398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7" name="Line 106"/>
            <p:cNvSpPr>
              <a:spLocks noChangeShapeType="1"/>
            </p:cNvSpPr>
            <p:nvPr/>
          </p:nvSpPr>
          <p:spPr bwMode="auto">
            <a:xfrm>
              <a:off x="2854325" y="2589213"/>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8" name="Line 107"/>
            <p:cNvSpPr>
              <a:spLocks noChangeShapeType="1"/>
            </p:cNvSpPr>
            <p:nvPr/>
          </p:nvSpPr>
          <p:spPr bwMode="auto">
            <a:xfrm>
              <a:off x="2882900" y="3795713"/>
              <a:ext cx="0" cy="147478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9" name="Line 108"/>
            <p:cNvSpPr>
              <a:spLocks noChangeShapeType="1"/>
            </p:cNvSpPr>
            <p:nvPr/>
          </p:nvSpPr>
          <p:spPr bwMode="auto">
            <a:xfrm>
              <a:off x="2897188" y="5270500"/>
              <a:ext cx="14398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0" name="Line 109"/>
            <p:cNvSpPr>
              <a:spLocks noChangeShapeType="1"/>
            </p:cNvSpPr>
            <p:nvPr/>
          </p:nvSpPr>
          <p:spPr bwMode="auto">
            <a:xfrm>
              <a:off x="3686175" y="3795713"/>
              <a:ext cx="0" cy="1071563"/>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1" name="Line 110"/>
            <p:cNvSpPr>
              <a:spLocks noChangeShapeType="1"/>
            </p:cNvSpPr>
            <p:nvPr/>
          </p:nvSpPr>
          <p:spPr bwMode="auto">
            <a:xfrm flipH="1">
              <a:off x="3886200" y="4867275"/>
              <a:ext cx="450850"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2" name="Line 111"/>
            <p:cNvSpPr>
              <a:spLocks noChangeShapeType="1"/>
            </p:cNvSpPr>
            <p:nvPr/>
          </p:nvSpPr>
          <p:spPr bwMode="auto">
            <a:xfrm>
              <a:off x="3700463" y="4867275"/>
              <a:ext cx="0" cy="10731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3" name="Line 112"/>
            <p:cNvSpPr>
              <a:spLocks noChangeShapeType="1"/>
            </p:cNvSpPr>
            <p:nvPr/>
          </p:nvSpPr>
          <p:spPr bwMode="auto">
            <a:xfrm>
              <a:off x="2897188" y="5270500"/>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4" name="Line 113"/>
            <p:cNvSpPr>
              <a:spLocks noChangeShapeType="1"/>
            </p:cNvSpPr>
            <p:nvPr/>
          </p:nvSpPr>
          <p:spPr bwMode="auto">
            <a:xfrm flipH="1">
              <a:off x="1906588" y="5270500"/>
              <a:ext cx="99060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5" name="Line 114"/>
            <p:cNvSpPr>
              <a:spLocks noChangeShapeType="1"/>
            </p:cNvSpPr>
            <p:nvPr/>
          </p:nvSpPr>
          <p:spPr bwMode="auto">
            <a:xfrm flipH="1">
              <a:off x="1906588" y="4867275"/>
              <a:ext cx="1979613"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6" name="Text Box 116"/>
            <p:cNvSpPr txBox="1">
              <a:spLocks noChangeArrowheads="1"/>
            </p:cNvSpPr>
            <p:nvPr/>
          </p:nvSpPr>
          <p:spPr bwMode="auto">
            <a:xfrm>
              <a:off x="7788275" y="58324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2</a:t>
              </a:r>
            </a:p>
          </p:txBody>
        </p:sp>
        <p:sp>
          <p:nvSpPr>
            <p:cNvPr id="35877" name="Text Box 117"/>
            <p:cNvSpPr txBox="1">
              <a:spLocks noChangeArrowheads="1"/>
            </p:cNvSpPr>
            <p:nvPr/>
          </p:nvSpPr>
          <p:spPr bwMode="auto">
            <a:xfrm>
              <a:off x="7632700" y="31257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2</a:t>
              </a:r>
            </a:p>
          </p:txBody>
        </p:sp>
        <p:sp>
          <p:nvSpPr>
            <p:cNvPr id="35878" name="Text Box 118"/>
            <p:cNvSpPr txBox="1">
              <a:spLocks noChangeArrowheads="1"/>
            </p:cNvSpPr>
            <p:nvPr/>
          </p:nvSpPr>
          <p:spPr bwMode="auto">
            <a:xfrm>
              <a:off x="4876800" y="9810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1</a:t>
              </a:r>
            </a:p>
          </p:txBody>
        </p:sp>
        <p:sp>
          <p:nvSpPr>
            <p:cNvPr id="35879" name="Text Box 119"/>
            <p:cNvSpPr txBox="1">
              <a:spLocks noChangeArrowheads="1"/>
            </p:cNvSpPr>
            <p:nvPr/>
          </p:nvSpPr>
          <p:spPr bwMode="auto">
            <a:xfrm>
              <a:off x="1636713" y="9810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1</a:t>
              </a:r>
            </a:p>
          </p:txBody>
        </p:sp>
        <p:sp>
          <p:nvSpPr>
            <p:cNvPr id="35880" name="Text Box 120"/>
            <p:cNvSpPr txBox="1">
              <a:spLocks noChangeArrowheads="1"/>
            </p:cNvSpPr>
            <p:nvPr/>
          </p:nvSpPr>
          <p:spPr bwMode="auto">
            <a:xfrm>
              <a:off x="1727200" y="36607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endParaRPr lang="en-US" altLang="zh-CN" sz="1400" baseline="-25000">
                <a:solidFill>
                  <a:srgbClr val="006699"/>
                </a:solidFill>
                <a:latin typeface="Times New Roman" panose="02020603050405020304" pitchFamily="18" charset="0"/>
              </a:endParaRPr>
            </a:p>
          </p:txBody>
        </p:sp>
        <p:sp>
          <p:nvSpPr>
            <p:cNvPr id="35881" name="Text Box 121"/>
            <p:cNvSpPr txBox="1">
              <a:spLocks noChangeArrowheads="1"/>
            </p:cNvSpPr>
            <p:nvPr/>
          </p:nvSpPr>
          <p:spPr bwMode="auto">
            <a:xfrm>
              <a:off x="4965700" y="36607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endParaRPr lang="en-US" altLang="zh-CN" sz="1400" baseline="-25000">
                <a:solidFill>
                  <a:srgbClr val="006699"/>
                </a:solidFill>
                <a:latin typeface="Times New Roman" panose="02020603050405020304" pitchFamily="18" charset="0"/>
              </a:endParaRPr>
            </a:p>
          </p:txBody>
        </p:sp>
        <p:sp>
          <p:nvSpPr>
            <p:cNvPr id="35882" name="Text Box 122"/>
            <p:cNvSpPr txBox="1">
              <a:spLocks noChangeArrowheads="1"/>
            </p:cNvSpPr>
            <p:nvPr/>
          </p:nvSpPr>
          <p:spPr bwMode="auto">
            <a:xfrm>
              <a:off x="1727200" y="58054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3" name="Text Box 123"/>
            <p:cNvSpPr txBox="1">
              <a:spLocks noChangeArrowheads="1"/>
            </p:cNvSpPr>
            <p:nvPr/>
          </p:nvSpPr>
          <p:spPr bwMode="auto">
            <a:xfrm>
              <a:off x="4965700" y="58054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4" name="Text Box 124"/>
            <p:cNvSpPr txBox="1">
              <a:spLocks noChangeArrowheads="1"/>
            </p:cNvSpPr>
            <p:nvPr/>
          </p:nvSpPr>
          <p:spPr bwMode="auto">
            <a:xfrm>
              <a:off x="4965700" y="31257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5" name="Text Box 125"/>
            <p:cNvSpPr txBox="1">
              <a:spLocks noChangeArrowheads="1"/>
            </p:cNvSpPr>
            <p:nvPr/>
          </p:nvSpPr>
          <p:spPr bwMode="auto">
            <a:xfrm>
              <a:off x="1727200" y="31257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6" name="Text Box 126"/>
            <p:cNvSpPr txBox="1">
              <a:spLocks noChangeArrowheads="1"/>
            </p:cNvSpPr>
            <p:nvPr/>
          </p:nvSpPr>
          <p:spPr bwMode="auto">
            <a:xfrm>
              <a:off x="3976688" y="1249363"/>
              <a:ext cx="7016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1</a:t>
              </a:r>
              <a:r>
                <a:rPr lang="en-US" altLang="zh-CN" sz="1400">
                  <a:solidFill>
                    <a:srgbClr val="006699"/>
                  </a:solidFill>
                  <a:latin typeface="Times New Roman" panose="02020603050405020304" pitchFamily="18" charset="0"/>
                </a:rPr>
                <a:t>=kY</a:t>
              </a:r>
            </a:p>
          </p:txBody>
        </p:sp>
        <p:sp>
          <p:nvSpPr>
            <p:cNvPr id="35887" name="Text Box 127"/>
            <p:cNvSpPr txBox="1">
              <a:spLocks noChangeArrowheads="1"/>
            </p:cNvSpPr>
            <p:nvPr/>
          </p:nvSpPr>
          <p:spPr bwMode="auto">
            <a:xfrm>
              <a:off x="6948488" y="5445125"/>
              <a:ext cx="8096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2</a:t>
              </a:r>
              <a:r>
                <a:rPr lang="zh-CN" altLang="en-US" sz="1400">
                  <a:solidFill>
                    <a:srgbClr val="006699"/>
                  </a:solidFill>
                  <a:latin typeface="Times New Roman" panose="02020603050405020304" pitchFamily="18" charset="0"/>
                </a:rPr>
                <a:t>＝</a:t>
              </a:r>
              <a:r>
                <a:rPr lang="en-US" altLang="zh-CN" sz="1400">
                  <a:solidFill>
                    <a:srgbClr val="006699"/>
                  </a:solidFill>
                  <a:latin typeface="Times New Roman" panose="02020603050405020304" pitchFamily="18" charset="0"/>
                </a:rPr>
                <a:t>-hr</a:t>
              </a:r>
              <a:endParaRPr lang="en-US" altLang="zh-CN" sz="1400" baseline="-25000">
                <a:solidFill>
                  <a:srgbClr val="006699"/>
                </a:solidFill>
                <a:latin typeface="Times New Roman" panose="02020603050405020304" pitchFamily="18" charset="0"/>
              </a:endParaRPr>
            </a:p>
          </p:txBody>
        </p:sp>
        <p:sp>
          <p:nvSpPr>
            <p:cNvPr id="35888" name="Text Box 128"/>
            <p:cNvSpPr txBox="1">
              <a:spLocks noChangeArrowheads="1"/>
            </p:cNvSpPr>
            <p:nvPr/>
          </p:nvSpPr>
          <p:spPr bwMode="auto">
            <a:xfrm>
              <a:off x="6045200" y="2052638"/>
              <a:ext cx="8810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m=m</a:t>
              </a:r>
              <a:r>
                <a:rPr lang="en-US" altLang="zh-CN" sz="1400" baseline="-25000">
                  <a:solidFill>
                    <a:srgbClr val="006699"/>
                  </a:solidFill>
                  <a:latin typeface="Times New Roman" panose="02020603050405020304" pitchFamily="18" charset="0"/>
                </a:rPr>
                <a:t>1</a:t>
              </a: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2</a:t>
              </a:r>
            </a:p>
          </p:txBody>
        </p:sp>
        <p:sp>
          <p:nvSpPr>
            <p:cNvPr id="35889" name="Text Box 129"/>
            <p:cNvSpPr txBox="1">
              <a:spLocks noChangeArrowheads="1"/>
            </p:cNvSpPr>
            <p:nvPr/>
          </p:nvSpPr>
          <p:spPr bwMode="auto">
            <a:xfrm>
              <a:off x="4211638" y="4221163"/>
              <a:ext cx="395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LM</a:t>
              </a:r>
              <a:endParaRPr lang="en-US" altLang="zh-CN" sz="1400" baseline="-25000">
                <a:solidFill>
                  <a:srgbClr val="006699"/>
                </a:solidFill>
                <a:latin typeface="Times New Roman" panose="02020603050405020304" pitchFamily="18" charset="0"/>
              </a:endParaRPr>
            </a:p>
          </p:txBody>
        </p:sp>
        <p:sp>
          <p:nvSpPr>
            <p:cNvPr id="35890" name="Text Box 130"/>
            <p:cNvSpPr txBox="1">
              <a:spLocks noChangeArrowheads="1"/>
            </p:cNvSpPr>
            <p:nvPr/>
          </p:nvSpPr>
          <p:spPr bwMode="auto">
            <a:xfrm>
              <a:off x="5595938" y="597058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2a</a:t>
              </a:r>
            </a:p>
          </p:txBody>
        </p:sp>
        <p:sp>
          <p:nvSpPr>
            <p:cNvPr id="35891" name="Text Box 131"/>
            <p:cNvSpPr txBox="1">
              <a:spLocks noChangeArrowheads="1"/>
            </p:cNvSpPr>
            <p:nvPr/>
          </p:nvSpPr>
          <p:spPr bwMode="auto">
            <a:xfrm>
              <a:off x="6135688" y="594518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2b</a:t>
              </a:r>
            </a:p>
          </p:txBody>
        </p:sp>
        <p:sp>
          <p:nvSpPr>
            <p:cNvPr id="35892" name="Text Box 132"/>
            <p:cNvSpPr txBox="1">
              <a:spLocks noChangeArrowheads="1"/>
            </p:cNvSpPr>
            <p:nvPr/>
          </p:nvSpPr>
          <p:spPr bwMode="auto">
            <a:xfrm>
              <a:off x="6226175" y="3259138"/>
              <a:ext cx="3683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2b</a:t>
              </a:r>
            </a:p>
          </p:txBody>
        </p:sp>
        <p:sp>
          <p:nvSpPr>
            <p:cNvPr id="35893" name="Text Box 133"/>
            <p:cNvSpPr txBox="1">
              <a:spLocks noChangeArrowheads="1"/>
            </p:cNvSpPr>
            <p:nvPr/>
          </p:nvSpPr>
          <p:spPr bwMode="auto">
            <a:xfrm>
              <a:off x="5505450" y="325913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2a</a:t>
              </a:r>
            </a:p>
          </p:txBody>
        </p:sp>
        <p:sp>
          <p:nvSpPr>
            <p:cNvPr id="35894" name="Text Box 134"/>
            <p:cNvSpPr txBox="1">
              <a:spLocks noChangeArrowheads="1"/>
            </p:cNvSpPr>
            <p:nvPr/>
          </p:nvSpPr>
          <p:spPr bwMode="auto">
            <a:xfrm>
              <a:off x="4927600" y="473392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a</a:t>
              </a:r>
            </a:p>
          </p:txBody>
        </p:sp>
        <p:sp>
          <p:nvSpPr>
            <p:cNvPr id="35895" name="Text Box 135"/>
            <p:cNvSpPr txBox="1">
              <a:spLocks noChangeArrowheads="1"/>
            </p:cNvSpPr>
            <p:nvPr/>
          </p:nvSpPr>
          <p:spPr bwMode="auto">
            <a:xfrm>
              <a:off x="1727200" y="473392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a</a:t>
              </a:r>
            </a:p>
          </p:txBody>
        </p:sp>
        <p:sp>
          <p:nvSpPr>
            <p:cNvPr id="35896" name="Text Box 136"/>
            <p:cNvSpPr txBox="1">
              <a:spLocks noChangeArrowheads="1"/>
            </p:cNvSpPr>
            <p:nvPr/>
          </p:nvSpPr>
          <p:spPr bwMode="auto">
            <a:xfrm>
              <a:off x="4965700" y="5135563"/>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b</a:t>
              </a:r>
            </a:p>
          </p:txBody>
        </p:sp>
        <p:sp>
          <p:nvSpPr>
            <p:cNvPr id="35897" name="Text Box 137"/>
            <p:cNvSpPr txBox="1">
              <a:spLocks noChangeArrowheads="1"/>
            </p:cNvSpPr>
            <p:nvPr/>
          </p:nvSpPr>
          <p:spPr bwMode="auto">
            <a:xfrm>
              <a:off x="1727200" y="5135563"/>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b</a:t>
              </a:r>
            </a:p>
          </p:txBody>
        </p:sp>
        <p:sp>
          <p:nvSpPr>
            <p:cNvPr id="35898" name="Text Box 138"/>
            <p:cNvSpPr txBox="1">
              <a:spLocks noChangeArrowheads="1"/>
            </p:cNvSpPr>
            <p:nvPr/>
          </p:nvSpPr>
          <p:spPr bwMode="auto">
            <a:xfrm>
              <a:off x="4826000" y="2455863"/>
              <a:ext cx="3683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1b</a:t>
              </a:r>
            </a:p>
          </p:txBody>
        </p:sp>
        <p:sp>
          <p:nvSpPr>
            <p:cNvPr id="35899" name="Text Box 139"/>
            <p:cNvSpPr txBox="1">
              <a:spLocks noChangeArrowheads="1"/>
            </p:cNvSpPr>
            <p:nvPr/>
          </p:nvSpPr>
          <p:spPr bwMode="auto">
            <a:xfrm>
              <a:off x="4829175" y="1785938"/>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1a</a:t>
              </a:r>
            </a:p>
          </p:txBody>
        </p:sp>
        <p:sp>
          <p:nvSpPr>
            <p:cNvPr id="35900" name="Line 140"/>
            <p:cNvSpPr>
              <a:spLocks noChangeShapeType="1"/>
            </p:cNvSpPr>
            <p:nvPr/>
          </p:nvSpPr>
          <p:spPr bwMode="auto">
            <a:xfrm flipH="1">
              <a:off x="1906588" y="1919288"/>
              <a:ext cx="241141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901" name="Text Box 141"/>
            <p:cNvSpPr txBox="1">
              <a:spLocks noChangeArrowheads="1"/>
            </p:cNvSpPr>
            <p:nvPr/>
          </p:nvSpPr>
          <p:spPr bwMode="auto">
            <a:xfrm>
              <a:off x="1547813" y="1785938"/>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1a</a:t>
              </a:r>
            </a:p>
          </p:txBody>
        </p:sp>
        <p:sp>
          <p:nvSpPr>
            <p:cNvPr id="35902" name="Text Box 142"/>
            <p:cNvSpPr txBox="1">
              <a:spLocks noChangeArrowheads="1"/>
            </p:cNvSpPr>
            <p:nvPr/>
          </p:nvSpPr>
          <p:spPr bwMode="auto">
            <a:xfrm>
              <a:off x="1547813" y="2455863"/>
              <a:ext cx="3683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1b</a:t>
              </a:r>
            </a:p>
          </p:txBody>
        </p:sp>
        <p:sp>
          <p:nvSpPr>
            <p:cNvPr id="35903" name="Text Box 143"/>
            <p:cNvSpPr txBox="1">
              <a:spLocks noChangeArrowheads="1"/>
            </p:cNvSpPr>
            <p:nvPr/>
          </p:nvSpPr>
          <p:spPr bwMode="auto">
            <a:xfrm>
              <a:off x="2716213" y="325913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b</a:t>
              </a:r>
            </a:p>
          </p:txBody>
        </p:sp>
        <p:sp>
          <p:nvSpPr>
            <p:cNvPr id="35904" name="Text Box 144"/>
            <p:cNvSpPr txBox="1">
              <a:spLocks noChangeArrowheads="1"/>
            </p:cNvSpPr>
            <p:nvPr/>
          </p:nvSpPr>
          <p:spPr bwMode="auto">
            <a:xfrm>
              <a:off x="3616325" y="3259138"/>
              <a:ext cx="288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a</a:t>
              </a:r>
            </a:p>
          </p:txBody>
        </p:sp>
        <p:sp>
          <p:nvSpPr>
            <p:cNvPr id="35905" name="Text Box 145"/>
            <p:cNvSpPr txBox="1">
              <a:spLocks noChangeArrowheads="1"/>
            </p:cNvSpPr>
            <p:nvPr/>
          </p:nvSpPr>
          <p:spPr bwMode="auto">
            <a:xfrm>
              <a:off x="3663950" y="5969000"/>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a</a:t>
              </a:r>
            </a:p>
          </p:txBody>
        </p:sp>
        <p:sp>
          <p:nvSpPr>
            <p:cNvPr id="35906" name="Text Box 146"/>
            <p:cNvSpPr txBox="1">
              <a:spLocks noChangeArrowheads="1"/>
            </p:cNvSpPr>
            <p:nvPr/>
          </p:nvSpPr>
          <p:spPr bwMode="auto">
            <a:xfrm>
              <a:off x="2797175" y="5940425"/>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b</a:t>
              </a:r>
            </a:p>
          </p:txBody>
        </p:sp>
        <p:sp>
          <p:nvSpPr>
            <p:cNvPr id="35907" name="Text Box 147"/>
            <p:cNvSpPr txBox="1">
              <a:spLocks noChangeArrowheads="1"/>
            </p:cNvSpPr>
            <p:nvPr/>
          </p:nvSpPr>
          <p:spPr bwMode="auto">
            <a:xfrm>
              <a:off x="3462338" y="4581525"/>
              <a:ext cx="2619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P</a:t>
              </a:r>
              <a:r>
                <a:rPr lang="en-US" altLang="zh-CN" sz="1400" baseline="-25000">
                  <a:solidFill>
                    <a:srgbClr val="006699"/>
                  </a:solidFill>
                  <a:latin typeface="Times New Roman" panose="02020603050405020304" pitchFamily="18" charset="0"/>
                </a:rPr>
                <a:t>1</a:t>
              </a:r>
            </a:p>
          </p:txBody>
        </p:sp>
        <p:sp>
          <p:nvSpPr>
            <p:cNvPr id="35908" name="Text Box 148"/>
            <p:cNvSpPr txBox="1">
              <a:spLocks noChangeArrowheads="1"/>
            </p:cNvSpPr>
            <p:nvPr/>
          </p:nvSpPr>
          <p:spPr bwMode="auto">
            <a:xfrm>
              <a:off x="2711450" y="4981575"/>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P</a:t>
              </a:r>
              <a:r>
                <a:rPr lang="en-US" altLang="zh-CN" sz="1400" baseline="-25000">
                  <a:solidFill>
                    <a:srgbClr val="006699"/>
                  </a:solidFill>
                  <a:latin typeface="Times New Roman" panose="02020603050405020304" pitchFamily="18" charset="0"/>
                </a:rPr>
                <a:t>2</a:t>
              </a:r>
            </a:p>
          </p:txBody>
        </p:sp>
        <p:sp>
          <p:nvSpPr>
            <p:cNvPr id="35909" name="Text Box 149"/>
            <p:cNvSpPr txBox="1">
              <a:spLocks noChangeArrowheads="1"/>
            </p:cNvSpPr>
            <p:nvPr/>
          </p:nvSpPr>
          <p:spPr bwMode="auto">
            <a:xfrm>
              <a:off x="7396163" y="4462463"/>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(C)</a:t>
              </a:r>
              <a:endParaRPr lang="en-US" altLang="zh-CN" sz="1400" baseline="-25000" dirty="0">
                <a:solidFill>
                  <a:srgbClr val="006699"/>
                </a:solidFill>
                <a:latin typeface="Times New Roman" panose="02020603050405020304" pitchFamily="18" charset="0"/>
              </a:endParaRPr>
            </a:p>
          </p:txBody>
        </p:sp>
        <p:sp>
          <p:nvSpPr>
            <p:cNvPr id="35910" name="Text Box 150"/>
            <p:cNvSpPr txBox="1">
              <a:spLocks noChangeArrowheads="1"/>
            </p:cNvSpPr>
            <p:nvPr/>
          </p:nvSpPr>
          <p:spPr bwMode="auto">
            <a:xfrm>
              <a:off x="7485063" y="1514475"/>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(B)</a:t>
              </a:r>
              <a:endParaRPr lang="en-US" altLang="zh-CN" sz="1400" baseline="-25000">
                <a:solidFill>
                  <a:srgbClr val="006699"/>
                </a:solidFill>
                <a:latin typeface="Times New Roman" panose="02020603050405020304" pitchFamily="18" charset="0"/>
              </a:endParaRPr>
            </a:p>
          </p:txBody>
        </p:sp>
        <p:sp>
          <p:nvSpPr>
            <p:cNvPr id="35911" name="Text Box 151"/>
            <p:cNvSpPr txBox="1">
              <a:spLocks noChangeArrowheads="1"/>
            </p:cNvSpPr>
            <p:nvPr/>
          </p:nvSpPr>
          <p:spPr bwMode="auto">
            <a:xfrm>
              <a:off x="1187450" y="2051050"/>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(A)</a:t>
              </a:r>
              <a:endParaRPr lang="en-US" altLang="zh-CN" sz="1400" baseline="-25000" dirty="0">
                <a:solidFill>
                  <a:srgbClr val="006699"/>
                </a:solidFill>
                <a:latin typeface="Times New Roman" panose="02020603050405020304" pitchFamily="18" charset="0"/>
              </a:endParaRPr>
            </a:p>
          </p:txBody>
        </p:sp>
        <p:sp>
          <p:nvSpPr>
            <p:cNvPr id="35912" name="Text Box 152"/>
            <p:cNvSpPr txBox="1">
              <a:spLocks noChangeArrowheads="1"/>
            </p:cNvSpPr>
            <p:nvPr/>
          </p:nvSpPr>
          <p:spPr bwMode="auto">
            <a:xfrm>
              <a:off x="1187450" y="4329113"/>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(D)</a:t>
              </a:r>
              <a:endParaRPr lang="en-US" altLang="zh-CN" sz="1400" baseline="-25000">
                <a:solidFill>
                  <a:srgbClr val="006699"/>
                </a:solidFill>
                <a:latin typeface="Times New Roman" panose="02020603050405020304" pitchFamily="18" charset="0"/>
              </a:endParaRPr>
            </a:p>
          </p:txBody>
        </p:sp>
        <p:sp>
          <p:nvSpPr>
            <p:cNvPr id="35913" name="Line 159"/>
            <p:cNvSpPr>
              <a:spLocks noChangeShapeType="1"/>
            </p:cNvSpPr>
            <p:nvPr/>
          </p:nvSpPr>
          <p:spPr bwMode="auto">
            <a:xfrm>
              <a:off x="5219700" y="4581525"/>
              <a:ext cx="1655763" cy="1008063"/>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5914" name="Line 160"/>
            <p:cNvSpPr>
              <a:spLocks noChangeShapeType="1"/>
            </p:cNvSpPr>
            <p:nvPr/>
          </p:nvSpPr>
          <p:spPr bwMode="auto">
            <a:xfrm flipV="1">
              <a:off x="2195513" y="4537075"/>
              <a:ext cx="2160587" cy="106680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5915" name="Text Box 144"/>
            <p:cNvSpPr txBox="1">
              <a:spLocks noChangeArrowheads="1"/>
            </p:cNvSpPr>
            <p:nvPr/>
          </p:nvSpPr>
          <p:spPr bwMode="auto">
            <a:xfrm>
              <a:off x="4427984" y="3140968"/>
              <a:ext cx="2160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Y</a:t>
              </a:r>
              <a:endParaRPr lang="en-US" altLang="zh-CN" sz="1400" baseline="-25000" dirty="0">
                <a:solidFill>
                  <a:srgbClr val="006699"/>
                </a:solidFill>
                <a:latin typeface="Times New Roman" panose="02020603050405020304" pitchFamily="18" charset="0"/>
              </a:endParaRPr>
            </a:p>
          </p:txBody>
        </p:sp>
        <p:sp>
          <p:nvSpPr>
            <p:cNvPr id="35916" name="Text Box 144"/>
            <p:cNvSpPr txBox="1">
              <a:spLocks noChangeArrowheads="1"/>
            </p:cNvSpPr>
            <p:nvPr/>
          </p:nvSpPr>
          <p:spPr bwMode="auto">
            <a:xfrm>
              <a:off x="4499992" y="5805264"/>
              <a:ext cx="2160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endParaRPr lang="en-US" altLang="zh-CN" sz="1400" baseline="-25000">
                <a:solidFill>
                  <a:srgbClr val="006699"/>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3035702899"/>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89ACB6-508F-4896-AEFA-0B85EA78207B}" type="slidenum">
              <a:rPr lang="en-GB" altLang="zh-CN" sz="1200">
                <a:solidFill>
                  <a:schemeClr val="bg1"/>
                </a:solidFill>
              </a:rPr>
              <a:pPr>
                <a:spcBef>
                  <a:spcPct val="0"/>
                </a:spcBef>
                <a:buClrTx/>
                <a:buSzTx/>
                <a:buFontTx/>
                <a:buNone/>
              </a:pPr>
              <a:t>2</a:t>
            </a:fld>
            <a:endParaRPr lang="en-GB" altLang="zh-CN" sz="1200">
              <a:solidFill>
                <a:schemeClr val="bg1"/>
              </a:solidFill>
            </a:endParaRPr>
          </a:p>
        </p:txBody>
      </p:sp>
      <p:sp>
        <p:nvSpPr>
          <p:cNvPr id="515074" name="Comment 2">
            <a:hlinkClick r:id="rId4" action="ppaction://hlinksldjump"/>
          </p:cNvPr>
          <p:cNvSpPr>
            <a:spLocks noChangeArrowheads="1"/>
          </p:cNvSpPr>
          <p:nvPr/>
        </p:nvSpPr>
        <p:spPr bwMode="auto">
          <a:xfrm>
            <a:off x="467544" y="1042634"/>
            <a:ext cx="43608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4.1.1  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曲线的推导</a:t>
            </a:r>
          </a:p>
        </p:txBody>
      </p:sp>
      <p:sp>
        <p:nvSpPr>
          <p:cNvPr id="515075" name="Comment 3">
            <a:hlinkClick r:id="rId5" action="ppaction://hlinksldjump"/>
          </p:cNvPr>
          <p:cNvSpPr>
            <a:spLocks noChangeArrowheads="1"/>
          </p:cNvSpPr>
          <p:nvPr/>
        </p:nvSpPr>
        <p:spPr bwMode="auto">
          <a:xfrm>
            <a:off x="235744" y="296355"/>
            <a:ext cx="51117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4.1  IS</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曲线</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产品市场均衡 </a:t>
            </a:r>
          </a:p>
        </p:txBody>
      </p:sp>
      <p:sp>
        <p:nvSpPr>
          <p:cNvPr id="515149" name="Rectangle 77"/>
          <p:cNvSpPr>
            <a:spLocks noChangeArrowheads="1"/>
          </p:cNvSpPr>
          <p:nvPr/>
        </p:nvSpPr>
        <p:spPr bwMode="auto">
          <a:xfrm>
            <a:off x="1187450" y="1989138"/>
            <a:ext cx="6985000" cy="3167062"/>
          </a:xfrm>
          <a:prstGeom prst="rect">
            <a:avLst/>
          </a:prstGeom>
          <a:noFill/>
          <a:ln w="9525">
            <a:noFill/>
            <a:miter lim="800000"/>
            <a:headEnd/>
            <a:tailEnd/>
          </a:ln>
          <a:effectLst/>
        </p:spPr>
        <p:txBody>
          <a:bodyPr/>
          <a:lstStyle/>
          <a:p>
            <a:pPr marL="342900" indent="-342900" algn="just" eaLnBrk="1" hangingPunct="1">
              <a:lnSpc>
                <a:spcPct val="90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产品市场均衡的条件：</a:t>
            </a: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总供给（总产出）</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总需求（总支出）</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342900" indent="-342900" algn="just" eaLnBrk="1" hangingPunct="1">
              <a:lnSpc>
                <a:spcPct val="90000"/>
              </a:lnSpc>
              <a:spcBef>
                <a:spcPts val="18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两部门经济产品市场均衡的三个方程： </a:t>
            </a: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均衡条件</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投资函数</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e﹣dr</a:t>
            </a:r>
            <a:r>
              <a:rPr kumimoji="1" lang="en-US" altLang="zh-CN" sz="2400" dirty="0">
                <a:latin typeface="Arial" charset="0"/>
              </a:rPr>
              <a:t> </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储蓄函数</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β</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342900" indent="-342900" algn="just" eaLnBrk="1" hangingPunct="1">
              <a:lnSpc>
                <a:spcPct val="90000"/>
              </a:lnSpc>
              <a:spcBef>
                <a:spcPts val="18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产品市场均衡时利率</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与</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的匹配关系 </a:t>
            </a:r>
          </a:p>
        </p:txBody>
      </p:sp>
      <p:graphicFrame>
        <p:nvGraphicFramePr>
          <p:cNvPr id="515152" name="Object 80"/>
          <p:cNvGraphicFramePr>
            <a:graphicFrameLocks noChangeAspect="1"/>
          </p:cNvGraphicFramePr>
          <p:nvPr/>
        </p:nvGraphicFramePr>
        <p:xfrm>
          <a:off x="2016125" y="5349875"/>
          <a:ext cx="2181225" cy="742950"/>
        </p:xfrm>
        <a:graphic>
          <a:graphicData uri="http://schemas.openxmlformats.org/presentationml/2006/ole">
            <mc:AlternateContent xmlns:mc="http://schemas.openxmlformats.org/markup-compatibility/2006">
              <mc:Choice xmlns:v="urn:schemas-microsoft-com:vml" Requires="v">
                <p:oleObj spid="_x0000_s36884" name="Equation" r:id="rId6" imgW="1054059" imgH="292140" progId="Equation.DSMT4">
                  <p:embed/>
                </p:oleObj>
              </mc:Choice>
              <mc:Fallback>
                <p:oleObj name="Equation" r:id="rId6" imgW="1054059" imgH="2921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5349875"/>
                        <a:ext cx="2181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5154" name="Object 82"/>
          <p:cNvGraphicFramePr>
            <a:graphicFrameLocks noChangeAspect="1"/>
          </p:cNvGraphicFramePr>
          <p:nvPr/>
        </p:nvGraphicFramePr>
        <p:xfrm>
          <a:off x="4883150" y="5249863"/>
          <a:ext cx="2201863" cy="842962"/>
        </p:xfrm>
        <a:graphic>
          <a:graphicData uri="http://schemas.openxmlformats.org/presentationml/2006/ole">
            <mc:AlternateContent xmlns:mc="http://schemas.openxmlformats.org/markup-compatibility/2006">
              <mc:Choice xmlns:v="urn:schemas-microsoft-com:vml" Requires="v">
                <p:oleObj spid="_x0000_s36885" name="Equation" r:id="rId8" imgW="901309" imgH="418918" progId="Equation.DSMT4">
                  <p:embed/>
                </p:oleObj>
              </mc:Choice>
              <mc:Fallback>
                <p:oleObj name="Equation" r:id="rId8" imgW="901309" imgH="41891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3150" y="5249863"/>
                        <a:ext cx="22018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5505549"/>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blinds(horizontal)">
                                      <p:cBhvr>
                                        <p:cTn id="7" dur="500"/>
                                        <p:tgtEl>
                                          <p:spTgt spid="515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5074"/>
                                        </p:tgtEl>
                                        <p:attrNameLst>
                                          <p:attrName>style.visibility</p:attrName>
                                        </p:attrNameLst>
                                      </p:cBhvr>
                                      <p:to>
                                        <p:strVal val="visible"/>
                                      </p:to>
                                    </p:set>
                                    <p:animEffect transition="in" filter="blinds(horizontal)">
                                      <p:cBhvr>
                                        <p:cTn id="12" dur="500"/>
                                        <p:tgtEl>
                                          <p:spTgt spid="5150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5149">
                                            <p:txEl>
                                              <p:pRg st="0" end="0"/>
                                            </p:txEl>
                                          </p:spTgt>
                                        </p:tgtEl>
                                        <p:attrNameLst>
                                          <p:attrName>style.visibility</p:attrName>
                                        </p:attrNameLst>
                                      </p:cBhvr>
                                      <p:to>
                                        <p:strVal val="visible"/>
                                      </p:to>
                                    </p:set>
                                    <p:animEffect transition="in" filter="blinds(horizontal)">
                                      <p:cBhvr>
                                        <p:cTn id="17" dur="500"/>
                                        <p:tgtEl>
                                          <p:spTgt spid="515149">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15149">
                                            <p:txEl>
                                              <p:pRg st="1" end="1"/>
                                            </p:txEl>
                                          </p:spTgt>
                                        </p:tgtEl>
                                        <p:attrNameLst>
                                          <p:attrName>style.visibility</p:attrName>
                                        </p:attrNameLst>
                                      </p:cBhvr>
                                      <p:to>
                                        <p:strVal val="visible"/>
                                      </p:to>
                                    </p:set>
                                    <p:animEffect transition="in" filter="blinds(horizontal)">
                                      <p:cBhvr>
                                        <p:cTn id="20" dur="500"/>
                                        <p:tgtEl>
                                          <p:spTgt spid="51514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5149">
                                            <p:txEl>
                                              <p:pRg st="2" end="2"/>
                                            </p:txEl>
                                          </p:spTgt>
                                        </p:tgtEl>
                                        <p:attrNameLst>
                                          <p:attrName>style.visibility</p:attrName>
                                        </p:attrNameLst>
                                      </p:cBhvr>
                                      <p:to>
                                        <p:strVal val="visible"/>
                                      </p:to>
                                    </p:set>
                                    <p:animEffect transition="in" filter="blinds(horizontal)">
                                      <p:cBhvr>
                                        <p:cTn id="25" dur="500"/>
                                        <p:tgtEl>
                                          <p:spTgt spid="515149">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15149">
                                            <p:txEl>
                                              <p:pRg st="3" end="3"/>
                                            </p:txEl>
                                          </p:spTgt>
                                        </p:tgtEl>
                                        <p:attrNameLst>
                                          <p:attrName>style.visibility</p:attrName>
                                        </p:attrNameLst>
                                      </p:cBhvr>
                                      <p:to>
                                        <p:strVal val="visible"/>
                                      </p:to>
                                    </p:set>
                                    <p:animEffect transition="in" filter="blinds(horizontal)">
                                      <p:cBhvr>
                                        <p:cTn id="28" dur="500"/>
                                        <p:tgtEl>
                                          <p:spTgt spid="515149">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5149">
                                            <p:txEl>
                                              <p:pRg st="4" end="4"/>
                                            </p:txEl>
                                          </p:spTgt>
                                        </p:tgtEl>
                                        <p:attrNameLst>
                                          <p:attrName>style.visibility</p:attrName>
                                        </p:attrNameLst>
                                      </p:cBhvr>
                                      <p:to>
                                        <p:strVal val="visible"/>
                                      </p:to>
                                    </p:set>
                                    <p:animEffect transition="in" filter="blinds(horizontal)">
                                      <p:cBhvr>
                                        <p:cTn id="31" dur="500"/>
                                        <p:tgtEl>
                                          <p:spTgt spid="515149">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15149">
                                            <p:txEl>
                                              <p:pRg st="5" end="5"/>
                                            </p:txEl>
                                          </p:spTgt>
                                        </p:tgtEl>
                                        <p:attrNameLst>
                                          <p:attrName>style.visibility</p:attrName>
                                        </p:attrNameLst>
                                      </p:cBhvr>
                                      <p:to>
                                        <p:strVal val="visible"/>
                                      </p:to>
                                    </p:set>
                                    <p:animEffect transition="in" filter="blinds(horizontal)">
                                      <p:cBhvr>
                                        <p:cTn id="34" dur="500"/>
                                        <p:tgtEl>
                                          <p:spTgt spid="515149">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15149">
                                            <p:txEl>
                                              <p:pRg st="6" end="6"/>
                                            </p:txEl>
                                          </p:spTgt>
                                        </p:tgtEl>
                                        <p:attrNameLst>
                                          <p:attrName>style.visibility</p:attrName>
                                        </p:attrNameLst>
                                      </p:cBhvr>
                                      <p:to>
                                        <p:strVal val="visible"/>
                                      </p:to>
                                    </p:set>
                                    <p:animEffect transition="in" filter="blinds(horizontal)">
                                      <p:cBhvr>
                                        <p:cTn id="39" dur="500"/>
                                        <p:tgtEl>
                                          <p:spTgt spid="515149">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15152"/>
                                        </p:tgtEl>
                                        <p:attrNameLst>
                                          <p:attrName>style.visibility</p:attrName>
                                        </p:attrNameLst>
                                      </p:cBhvr>
                                      <p:to>
                                        <p:strVal val="visible"/>
                                      </p:to>
                                    </p:set>
                                    <p:animEffect transition="in" filter="blinds(horizontal)">
                                      <p:cBhvr>
                                        <p:cTn id="44" dur="500"/>
                                        <p:tgtEl>
                                          <p:spTgt spid="5151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15154"/>
                                        </p:tgtEl>
                                        <p:attrNameLst>
                                          <p:attrName>style.visibility</p:attrName>
                                        </p:attrNameLst>
                                      </p:cBhvr>
                                      <p:to>
                                        <p:strVal val="visible"/>
                                      </p:to>
                                    </p:set>
                                    <p:animEffect transition="in" filter="blinds(horizontal)">
                                      <p:cBhvr>
                                        <p:cTn id="49" dur="500"/>
                                        <p:tgtEl>
                                          <p:spTgt spid="515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autoUpdateAnimBg="0"/>
      <p:bldP spid="515075" grpId="0" autoUpdateAnimBg="0"/>
      <p:bldP spid="51514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8B5A6F-888D-4D47-A427-C41F48F4B950}" type="slidenum">
              <a:rPr lang="en-GB" altLang="zh-CN" sz="1200">
                <a:solidFill>
                  <a:schemeClr val="bg1"/>
                </a:solidFill>
              </a:rPr>
              <a:pPr>
                <a:spcBef>
                  <a:spcPct val="0"/>
                </a:spcBef>
                <a:buClrTx/>
                <a:buSzTx/>
                <a:buFontTx/>
                <a:buNone/>
              </a:pPr>
              <a:t>20</a:t>
            </a:fld>
            <a:endParaRPr lang="en-GB" altLang="zh-CN" sz="1200">
              <a:solidFill>
                <a:schemeClr val="bg1"/>
              </a:solidFill>
            </a:endParaRPr>
          </a:p>
        </p:txBody>
      </p:sp>
      <p:sp>
        <p:nvSpPr>
          <p:cNvPr id="3686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544771" name="Rectangle 3"/>
          <p:cNvSpPr>
            <a:spLocks noChangeArrowheads="1"/>
          </p:cNvSpPr>
          <p:nvPr/>
        </p:nvSpPr>
        <p:spPr bwMode="auto">
          <a:xfrm>
            <a:off x="1068301" y="2051051"/>
            <a:ext cx="67675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solidFill>
                  <a:srgbClr val="800000"/>
                </a:solidFill>
                <a:latin typeface="楷体_GB2312" panose="02010609030101010101" pitchFamily="49" charset="-122"/>
                <a:ea typeface="楷体_GB2312" panose="02010609030101010101" pitchFamily="49" charset="-122"/>
              </a:rPr>
              <a:t>例</a:t>
            </a:r>
            <a:r>
              <a:rPr kumimoji="1" lang="en-US" altLang="zh-CN" sz="2400" dirty="0">
                <a:solidFill>
                  <a:srgbClr val="800000"/>
                </a:solidFill>
                <a:latin typeface="Times New Roman" panose="02020603050405020304" pitchFamily="18" charset="0"/>
                <a:ea typeface="楷体_GB2312" panose="02010609030101010101" pitchFamily="49" charset="-122"/>
              </a:rPr>
              <a:t>4.2</a:t>
            </a:r>
            <a:r>
              <a:rPr kumimoji="1" lang="en-US" altLang="zh-CN" sz="2400" dirty="0">
                <a:latin typeface="楷体_GB2312" panose="02010609030101010101" pitchFamily="49" charset="-122"/>
                <a:ea typeface="楷体_GB2312" panose="02010609030101010101" pitchFamily="49" charset="-122"/>
              </a:rPr>
              <a:t> </a:t>
            </a:r>
            <a:r>
              <a:rPr kumimoji="1" lang="zh-CN" altLang="en-US" sz="2400" dirty="0">
                <a:latin typeface="楷体" panose="02010609060101010101" pitchFamily="49" charset="-122"/>
                <a:ea typeface="楷体" panose="02010609060101010101" pitchFamily="49" charset="-122"/>
              </a:rPr>
              <a:t>已知货币供应量</a:t>
            </a:r>
            <a:r>
              <a:rPr kumimoji="1" lang="en-US" altLang="zh-CN" sz="2400" dirty="0">
                <a:latin typeface="Times New Roman" panose="02020603050405020304" pitchFamily="18" charset="0"/>
                <a:ea typeface="楷体_GB2312" panose="02010609030101010101" pitchFamily="49" charset="-122"/>
              </a:rPr>
              <a:t>m</a:t>
            </a:r>
            <a:r>
              <a:rPr kumimoji="1" lang="zh-CN" altLang="en-US" sz="2400" dirty="0">
                <a:latin typeface="Times New Roman" panose="02020603050405020304" pitchFamily="18" charset="0"/>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300</a:t>
            </a:r>
            <a:r>
              <a:rPr kumimoji="1" lang="zh-CN" altLang="en-US" sz="2400" dirty="0">
                <a:latin typeface="楷体_GB2312" panose="02010609030101010101" pitchFamily="49" charset="-122"/>
                <a:ea typeface="楷体_GB2312" panose="02010609030101010101" pitchFamily="49" charset="-122"/>
              </a:rPr>
              <a:t>，</a:t>
            </a:r>
            <a:r>
              <a:rPr kumimoji="1" lang="zh-CN" altLang="en-US" sz="2400" dirty="0">
                <a:latin typeface="楷体" panose="02010609060101010101" pitchFamily="49" charset="-122"/>
                <a:ea typeface="楷体" panose="02010609060101010101" pitchFamily="49" charset="-122"/>
              </a:rPr>
              <a:t>货币需求函数为</a:t>
            </a:r>
            <a:r>
              <a:rPr kumimoji="1" lang="en-US" altLang="zh-CN" sz="2400" dirty="0">
                <a:latin typeface="Times New Roman" panose="02020603050405020304" pitchFamily="18" charset="0"/>
                <a:ea typeface="楷体_GB2312" panose="02010609030101010101" pitchFamily="49" charset="-122"/>
              </a:rPr>
              <a:t>L=0.2Y-5r</a:t>
            </a:r>
            <a:r>
              <a:rPr kumimoji="1" lang="zh-CN" altLang="en-US" sz="2400" dirty="0">
                <a:latin typeface="楷体_GB2312" panose="02010609030101010101" pitchFamily="49" charset="-122"/>
                <a:ea typeface="楷体_GB2312" panose="02010609030101010101" pitchFamily="49" charset="-122"/>
              </a:rPr>
              <a:t>。</a:t>
            </a:r>
            <a:r>
              <a:rPr kumimoji="1" lang="zh-CN" altLang="en-US" sz="2400" dirty="0">
                <a:latin typeface="楷体" panose="02010609060101010101" pitchFamily="49" charset="-122"/>
                <a:ea typeface="楷体" panose="02010609060101010101" pitchFamily="49" charset="-122"/>
              </a:rPr>
              <a:t>求</a:t>
            </a:r>
            <a:r>
              <a:rPr kumimoji="1" lang="en-US" altLang="zh-CN" sz="2400" dirty="0">
                <a:latin typeface="Times New Roman" panose="02020603050405020304" pitchFamily="18" charset="0"/>
                <a:ea typeface="楷体_GB2312" panose="02010609030101010101" pitchFamily="49" charset="-122"/>
              </a:rPr>
              <a:t>LM</a:t>
            </a:r>
            <a:r>
              <a:rPr kumimoji="1" lang="zh-CN" altLang="en-US" sz="2400" dirty="0">
                <a:latin typeface="楷体" panose="02010609060101010101" pitchFamily="49" charset="-122"/>
                <a:ea typeface="楷体" panose="02010609060101010101" pitchFamily="49" charset="-122"/>
              </a:rPr>
              <a:t>曲线的方程 。 </a:t>
            </a:r>
          </a:p>
        </p:txBody>
      </p:sp>
      <p:sp>
        <p:nvSpPr>
          <p:cNvPr id="544772" name="Rectangle 4"/>
          <p:cNvSpPr>
            <a:spLocks noChangeArrowheads="1"/>
          </p:cNvSpPr>
          <p:nvPr/>
        </p:nvSpPr>
        <p:spPr bwMode="auto">
          <a:xfrm>
            <a:off x="1403350" y="3358357"/>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latin typeface="楷体_GB2312" panose="02010609030101010101" pitchFamily="49" charset="-122"/>
                <a:ea typeface="楷体_GB2312" panose="02010609030101010101" pitchFamily="49" charset="-122"/>
              </a:rPr>
              <a:t>解：</a:t>
            </a:r>
          </a:p>
        </p:txBody>
      </p:sp>
      <p:sp>
        <p:nvSpPr>
          <p:cNvPr id="544775" name="Rectangle 7"/>
          <p:cNvSpPr>
            <a:spLocks noChangeArrowheads="1"/>
          </p:cNvSpPr>
          <p:nvPr/>
        </p:nvSpPr>
        <p:spPr bwMode="auto">
          <a:xfrm>
            <a:off x="1439333" y="4542632"/>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latin typeface="楷体_GB2312" panose="02010609030101010101" pitchFamily="49" charset="-122"/>
                <a:ea typeface="楷体_GB2312" panose="02010609030101010101" pitchFamily="49" charset="-122"/>
              </a:rPr>
              <a:t>或，</a:t>
            </a:r>
          </a:p>
        </p:txBody>
      </p:sp>
      <p:sp>
        <p:nvSpPr>
          <p:cNvPr id="544776" name="AutoShape 8"/>
          <p:cNvSpPr>
            <a:spLocks noChangeArrowheads="1"/>
          </p:cNvSpPr>
          <p:nvPr/>
        </p:nvSpPr>
        <p:spPr bwMode="auto">
          <a:xfrm>
            <a:off x="827584" y="115888"/>
            <a:ext cx="7705725" cy="1368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a:solidFill>
                  <a:srgbClr val="000000"/>
                </a:solidFill>
                <a:latin typeface="楷体" panose="02010609060101010101" pitchFamily="49" charset="-122"/>
                <a:ea typeface="楷体" panose="02010609060101010101" pitchFamily="49" charset="-122"/>
              </a:rPr>
              <a:t>   </a:t>
            </a:r>
            <a:r>
              <a:rPr kumimoji="1" lang="zh-CN" altLang="en-US" sz="2000">
                <a:solidFill>
                  <a:srgbClr val="000000"/>
                </a:solidFill>
                <a:latin typeface="楷体" panose="02010609060101010101" pitchFamily="49" charset="-122"/>
                <a:ea typeface="楷体" panose="02010609060101010101" pitchFamily="49" charset="-122"/>
              </a:rPr>
              <a:t>如果货币供给量和货币需求函数已知，可以求出</a:t>
            </a:r>
            <a:r>
              <a:rPr kumimoji="1" lang="en-US" altLang="zh-CN" sz="2000">
                <a:solidFill>
                  <a:srgbClr val="000000"/>
                </a:solidFill>
                <a:latin typeface="Times New Roman" panose="02020603050405020304" pitchFamily="18" charset="0"/>
                <a:ea typeface="楷体" panose="02010609060101010101" pitchFamily="49" charset="-122"/>
              </a:rPr>
              <a:t>LM</a:t>
            </a:r>
            <a:r>
              <a:rPr kumimoji="1" lang="zh-CN" altLang="en-US" sz="2000">
                <a:solidFill>
                  <a:srgbClr val="000000"/>
                </a:solidFill>
                <a:latin typeface="楷体" panose="02010609060101010101" pitchFamily="49" charset="-122"/>
                <a:ea typeface="楷体" panose="02010609060101010101" pitchFamily="49" charset="-122"/>
              </a:rPr>
              <a:t>曲线的方程；如果</a:t>
            </a:r>
            <a:r>
              <a:rPr kumimoji="1" lang="en-US" altLang="zh-CN" sz="2000">
                <a:solidFill>
                  <a:srgbClr val="000000"/>
                </a:solidFill>
                <a:latin typeface="Times New Roman" panose="02020603050405020304" pitchFamily="18" charset="0"/>
                <a:ea typeface="楷体" panose="02010609060101010101" pitchFamily="49" charset="-122"/>
              </a:rPr>
              <a:t>LM</a:t>
            </a:r>
            <a:r>
              <a:rPr kumimoji="1" lang="zh-CN" altLang="en-US" sz="2000">
                <a:solidFill>
                  <a:srgbClr val="000000"/>
                </a:solidFill>
                <a:latin typeface="楷体" panose="02010609060101010101" pitchFamily="49" charset="-122"/>
                <a:ea typeface="楷体" panose="02010609060101010101" pitchFamily="49" charset="-122"/>
              </a:rPr>
              <a:t>曲线方程已知，则可以推算出不同利率水平下实现货币市场均衡时的产出水平，或不同产出水平下实现货币市场均衡时的利率水平。 </a:t>
            </a:r>
          </a:p>
        </p:txBody>
      </p:sp>
      <p:graphicFrame>
        <p:nvGraphicFramePr>
          <p:cNvPr id="544777" name="Object 9"/>
          <p:cNvGraphicFramePr>
            <a:graphicFrameLocks noChangeAspect="1"/>
          </p:cNvGraphicFramePr>
          <p:nvPr>
            <p:extLst>
              <p:ext uri="{D42A27DB-BD31-4B8C-83A1-F6EECF244321}">
                <p14:modId xmlns:p14="http://schemas.microsoft.com/office/powerpoint/2010/main" val="524827511"/>
              </p:ext>
            </p:extLst>
          </p:nvPr>
        </p:nvGraphicFramePr>
        <p:xfrm>
          <a:off x="2825664" y="3352800"/>
          <a:ext cx="5010150" cy="719138"/>
        </p:xfrm>
        <a:graphic>
          <a:graphicData uri="http://schemas.openxmlformats.org/presentationml/2006/ole">
            <mc:AlternateContent xmlns:mc="http://schemas.openxmlformats.org/markup-compatibility/2006">
              <mc:Choice xmlns:v="urn:schemas-microsoft-com:vml" Requires="v">
                <p:oleObj spid="_x0000_s46100" name="公式" r:id="rId3" imgW="2717800" imgH="393700" progId="Equation.3">
                  <p:embed/>
                </p:oleObj>
              </mc:Choice>
              <mc:Fallback>
                <p:oleObj name="公式" r:id="rId3" imgW="2717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664" y="3352800"/>
                        <a:ext cx="50101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4779" name="Object 11"/>
          <p:cNvGraphicFramePr>
            <a:graphicFrameLocks noChangeAspect="1"/>
          </p:cNvGraphicFramePr>
          <p:nvPr>
            <p:extLst>
              <p:ext uri="{D42A27DB-BD31-4B8C-83A1-F6EECF244321}">
                <p14:modId xmlns:p14="http://schemas.microsoft.com/office/powerpoint/2010/main" val="2001196468"/>
              </p:ext>
            </p:extLst>
          </p:nvPr>
        </p:nvGraphicFramePr>
        <p:xfrm>
          <a:off x="2825664" y="4481185"/>
          <a:ext cx="4513263" cy="719138"/>
        </p:xfrm>
        <a:graphic>
          <a:graphicData uri="http://schemas.openxmlformats.org/presentationml/2006/ole">
            <mc:AlternateContent xmlns:mc="http://schemas.openxmlformats.org/markup-compatibility/2006">
              <mc:Choice xmlns:v="urn:schemas-microsoft-com:vml" Requires="v">
                <p:oleObj spid="_x0000_s46101" name="公式" r:id="rId5" imgW="2451100" imgH="393700" progId="Equation.3">
                  <p:embed/>
                </p:oleObj>
              </mc:Choice>
              <mc:Fallback>
                <p:oleObj name="公式" r:id="rId5" imgW="24511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664" y="4481185"/>
                        <a:ext cx="451326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3480692452"/>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76"/>
                                        </p:tgtEl>
                                        <p:attrNameLst>
                                          <p:attrName>style.visibility</p:attrName>
                                        </p:attrNameLst>
                                      </p:cBhvr>
                                      <p:to>
                                        <p:strVal val="visible"/>
                                      </p:to>
                                    </p:set>
                                    <p:animEffect transition="in" filter="blinds(horizontal)">
                                      <p:cBhvr>
                                        <p:cTn id="7" dur="500"/>
                                        <p:tgtEl>
                                          <p:spTgt spid="544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4771"/>
                                        </p:tgtEl>
                                        <p:attrNameLst>
                                          <p:attrName>style.visibility</p:attrName>
                                        </p:attrNameLst>
                                      </p:cBhvr>
                                      <p:to>
                                        <p:strVal val="visible"/>
                                      </p:to>
                                    </p:set>
                                    <p:animEffect transition="in" filter="blinds(horizontal)">
                                      <p:cBhvr>
                                        <p:cTn id="12" dur="500"/>
                                        <p:tgtEl>
                                          <p:spTgt spid="544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4772"/>
                                        </p:tgtEl>
                                        <p:attrNameLst>
                                          <p:attrName>style.visibility</p:attrName>
                                        </p:attrNameLst>
                                      </p:cBhvr>
                                      <p:to>
                                        <p:strVal val="visible"/>
                                      </p:to>
                                    </p:set>
                                    <p:animEffect transition="in" filter="blinds(horizontal)">
                                      <p:cBhvr>
                                        <p:cTn id="17" dur="500"/>
                                        <p:tgtEl>
                                          <p:spTgt spid="544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4777"/>
                                        </p:tgtEl>
                                        <p:attrNameLst>
                                          <p:attrName>style.visibility</p:attrName>
                                        </p:attrNameLst>
                                      </p:cBhvr>
                                      <p:to>
                                        <p:strVal val="visible"/>
                                      </p:to>
                                    </p:set>
                                    <p:animEffect transition="in" filter="blinds(horizontal)">
                                      <p:cBhvr>
                                        <p:cTn id="22" dur="500"/>
                                        <p:tgtEl>
                                          <p:spTgt spid="5447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4775"/>
                                        </p:tgtEl>
                                        <p:attrNameLst>
                                          <p:attrName>style.visibility</p:attrName>
                                        </p:attrNameLst>
                                      </p:cBhvr>
                                      <p:to>
                                        <p:strVal val="visible"/>
                                      </p:to>
                                    </p:set>
                                    <p:animEffect transition="in" filter="blinds(horizontal)">
                                      <p:cBhvr>
                                        <p:cTn id="27" dur="500"/>
                                        <p:tgtEl>
                                          <p:spTgt spid="5447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4779"/>
                                        </p:tgtEl>
                                        <p:attrNameLst>
                                          <p:attrName>style.visibility</p:attrName>
                                        </p:attrNameLst>
                                      </p:cBhvr>
                                      <p:to>
                                        <p:strVal val="visible"/>
                                      </p:to>
                                    </p:set>
                                    <p:animEffect transition="in" filter="blinds(horizontal)">
                                      <p:cBhvr>
                                        <p:cTn id="32" dur="500"/>
                                        <p:tgtEl>
                                          <p:spTgt spid="544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p:bldP spid="544772" grpId="0"/>
      <p:bldP spid="544775" grpId="0"/>
      <p:bldP spid="54477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CFDDB4-28B2-4A60-ACD3-056DB7FBDE06}" type="slidenum">
              <a:rPr lang="en-GB" altLang="zh-CN" sz="1200">
                <a:solidFill>
                  <a:schemeClr val="bg1"/>
                </a:solidFill>
              </a:rPr>
              <a:pPr>
                <a:spcBef>
                  <a:spcPct val="0"/>
                </a:spcBef>
                <a:buClrTx/>
                <a:buSzTx/>
                <a:buFontTx/>
                <a:buNone/>
              </a:pPr>
              <a:t>21</a:t>
            </a:fld>
            <a:endParaRPr lang="en-GB" altLang="zh-CN" sz="1200">
              <a:solidFill>
                <a:schemeClr val="bg1"/>
              </a:solidFill>
            </a:endParaRPr>
          </a:p>
        </p:txBody>
      </p:sp>
      <p:sp>
        <p:nvSpPr>
          <p:cNvPr id="541698" name="Comment 2">
            <a:hlinkClick r:id="rId2" action="ppaction://hlinksldjump"/>
          </p:cNvPr>
          <p:cNvSpPr>
            <a:spLocks noChangeArrowheads="1"/>
          </p:cNvSpPr>
          <p:nvPr/>
        </p:nvSpPr>
        <p:spPr bwMode="auto">
          <a:xfrm>
            <a:off x="611188" y="765175"/>
            <a:ext cx="43608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4.2.5  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曲线的含义</a:t>
            </a:r>
          </a:p>
        </p:txBody>
      </p:sp>
      <p:sp>
        <p:nvSpPr>
          <p:cNvPr id="541699" name="Rectangle 3"/>
          <p:cNvSpPr>
            <a:spLocks noChangeArrowheads="1"/>
          </p:cNvSpPr>
          <p:nvPr/>
        </p:nvSpPr>
        <p:spPr bwMode="auto">
          <a:xfrm>
            <a:off x="827584" y="1628800"/>
            <a:ext cx="7775575" cy="4392613"/>
          </a:xfrm>
          <a:prstGeom prst="rect">
            <a:avLst/>
          </a:prstGeom>
          <a:noFill/>
          <a:ln w="9525">
            <a:noFill/>
            <a:miter lim="800000"/>
            <a:headEnd/>
            <a:tailEnd/>
          </a:ln>
          <a:effectLst/>
        </p:spPr>
        <p:txBody>
          <a:bodyPr/>
          <a:lstStyle/>
          <a:p>
            <a:pPr marL="266700" indent="-266700" algn="just" eaLnBrk="1" hangingPunct="1">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对货币市场均衡来说，利率与总产出之间存在着正方向变化关系，即利率高时总产出水平高，利率低时总产出水平低（但二者不是直接的因果关系）</a:t>
            </a:r>
          </a:p>
          <a:p>
            <a:pPr marL="542925" lvl="1" indent="-276225" algn="just" eaLnBrk="1" hangingPunct="1">
              <a:spcBef>
                <a:spcPct val="35000"/>
              </a:spcBef>
              <a:buClr>
                <a:srgbClr val="FF6600"/>
              </a:buClr>
              <a:buFont typeface="Wingdings" pitchFamily="2" charset="2"/>
              <a:buChar char="Ø"/>
              <a:defRPr/>
            </a:pPr>
            <a:r>
              <a:rPr kumimoji="1" lang="zh-CN" altLang="en-US" sz="2400" dirty="0">
                <a:effectLst>
                  <a:outerShdw blurRad="38100" dist="38100" dir="2700000" algn="tl">
                    <a:srgbClr val="C0C0C0"/>
                  </a:outerShdw>
                </a:effectLst>
                <a:latin typeface="楷体" pitchFamily="49" charset="-122"/>
                <a:ea typeface="楷体" pitchFamily="49" charset="-122"/>
                <a:cs typeface="Times New Roman" pitchFamily="18" charset="0"/>
              </a:rPr>
              <a:t>产出→交易性货币需求；利率</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投机性货币需求</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；投机性货币与交易性货币互为余数：货币供应量</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M</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一定，</a:t>
            </a:r>
            <a:r>
              <a:rPr kumimoji="1" lang="zh-CN" altLang="en-US" sz="2400" dirty="0">
                <a:effectLst>
                  <a:outerShdw blurRad="38100" dist="38100" dir="2700000" algn="tl">
                    <a:srgbClr val="C0C0C0"/>
                  </a:outerShdw>
                </a:effectLst>
                <a:latin typeface="楷体" pitchFamily="49" charset="-122"/>
                <a:ea typeface="楷体" pitchFamily="49" charset="-122"/>
                <a:cs typeface="Times New Roman" pitchFamily="18" charset="0"/>
              </a:rPr>
              <a:t>产量</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较高→</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用于交易的货币较多</a:t>
            </a:r>
            <a:r>
              <a:rPr kumimoji="1" lang="zh-CN" altLang="en-US" sz="2400" dirty="0">
                <a:effectLst>
                  <a:outerShdw blurRad="38100" dist="38100" dir="2700000" algn="tl">
                    <a:srgbClr val="C0C0C0"/>
                  </a:outerShdw>
                </a:effectLst>
                <a:latin typeface="楷体" pitchFamily="49" charset="-122"/>
                <a:ea typeface="楷体" pitchFamily="49" charset="-122"/>
                <a:cs typeface="Times New Roman" pitchFamily="18" charset="0"/>
              </a:rPr>
              <a:t>→投机性货币需求较少→</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保持货币市场均衡的利率水平较高；反之则反是</a:t>
            </a:r>
            <a:r>
              <a:rPr kumimoji="1" lang="zh-CN" altLang="en-US" dirty="0">
                <a:latin typeface="楷体" pitchFamily="49" charset="-122"/>
                <a:ea typeface="楷体" pitchFamily="49" charset="-122"/>
              </a:rPr>
              <a:t> </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 </a:t>
            </a:r>
          </a:p>
          <a:p>
            <a:pPr marL="266700" indent="-266700" algn="just" eaLnBrk="1" hangingPunct="1">
              <a:spcBef>
                <a:spcPct val="6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处于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曲线上的任何点位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，即货币市场实现了均衡，</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曲线之外任何点位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，即货币市场没有实现均衡 </a:t>
            </a:r>
          </a:p>
        </p:txBody>
      </p:sp>
    </p:spTree>
    <p:extLst>
      <p:ext uri="{BB962C8B-B14F-4D97-AF65-F5344CB8AC3E}">
        <p14:creationId xmlns:p14="http://schemas.microsoft.com/office/powerpoint/2010/main" val="4211660358"/>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1699">
                                            <p:txEl>
                                              <p:pRg st="0" end="0"/>
                                            </p:txEl>
                                          </p:spTgt>
                                        </p:tgtEl>
                                        <p:attrNameLst>
                                          <p:attrName>style.visibility</p:attrName>
                                        </p:attrNameLst>
                                      </p:cBhvr>
                                      <p:to>
                                        <p:strVal val="visible"/>
                                      </p:to>
                                    </p:set>
                                    <p:animEffect transition="in" filter="blinds(horizontal)">
                                      <p:cBhvr>
                                        <p:cTn id="12" dur="500"/>
                                        <p:tgtEl>
                                          <p:spTgt spid="541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1699">
                                            <p:txEl>
                                              <p:pRg st="1" end="1"/>
                                            </p:txEl>
                                          </p:spTgt>
                                        </p:tgtEl>
                                        <p:attrNameLst>
                                          <p:attrName>style.visibility</p:attrName>
                                        </p:attrNameLst>
                                      </p:cBhvr>
                                      <p:to>
                                        <p:strVal val="visible"/>
                                      </p:to>
                                    </p:set>
                                    <p:animEffect transition="in" filter="blinds(horizontal)">
                                      <p:cBhvr>
                                        <p:cTn id="17" dur="500"/>
                                        <p:tgtEl>
                                          <p:spTgt spid="541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22" dur="500"/>
                                        <p:tgtEl>
                                          <p:spTgt spid="541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utoUpdateAnimBg="0"/>
      <p:bldP spid="54169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EBFF23-E038-4730-8C15-3CAF5764020C}" type="slidenum">
              <a:rPr lang="en-GB" altLang="zh-CN" sz="1200">
                <a:solidFill>
                  <a:schemeClr val="bg1"/>
                </a:solidFill>
              </a:rPr>
              <a:pPr>
                <a:spcBef>
                  <a:spcPct val="0"/>
                </a:spcBef>
                <a:buClrTx/>
                <a:buSzTx/>
                <a:buFontTx/>
                <a:buNone/>
              </a:pPr>
              <a:t>22</a:t>
            </a:fld>
            <a:endParaRPr lang="en-GB" altLang="zh-CN" sz="1200">
              <a:solidFill>
                <a:schemeClr val="bg1"/>
              </a:solidFill>
            </a:endParaRPr>
          </a:p>
        </p:txBody>
      </p:sp>
      <p:sp>
        <p:nvSpPr>
          <p:cNvPr id="492569" name="AutoShape 25"/>
          <p:cNvSpPr>
            <a:spLocks noChangeArrowheads="1"/>
          </p:cNvSpPr>
          <p:nvPr/>
        </p:nvSpPr>
        <p:spPr bwMode="auto">
          <a:xfrm>
            <a:off x="5507038" y="3571875"/>
            <a:ext cx="2951162" cy="1714500"/>
          </a:xfrm>
          <a:prstGeom prst="roundRect">
            <a:avLst>
              <a:gd name="adj" fmla="val 16667"/>
            </a:avLst>
          </a:prstGeom>
          <a:noFill/>
          <a:ln w="9525">
            <a:solidFill>
              <a:schemeClr val="tx1"/>
            </a:solidFill>
            <a:round/>
            <a:headEnd/>
            <a:tailEnd/>
          </a:ln>
          <a:effectLst/>
        </p:spPr>
        <p:txBody>
          <a:bodyPr/>
          <a:lstStyle/>
          <a:p>
            <a:pPr algn="just" eaLnBrk="1" hangingPunct="1">
              <a:lnSpc>
                <a:spcPct val="90000"/>
              </a:lnSpc>
              <a:spcBef>
                <a:spcPts val="600"/>
              </a:spcBef>
              <a:defRPr/>
            </a:pPr>
            <a:r>
              <a:rPr kumimoji="1" lang="zh-CN" altLang="en-US" sz="2000" dirty="0">
                <a:effectLst>
                  <a:outerShdw blurRad="38100" dist="38100" dir="2700000" algn="tl">
                    <a:srgbClr val="C0C0C0"/>
                  </a:outerShdw>
                </a:effectLst>
                <a:latin typeface="楷体" pitchFamily="49" charset="-122"/>
                <a:ea typeface="楷体" pitchFamily="49" charset="-122"/>
              </a:rPr>
              <a:t>结论：在</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LM</a:t>
            </a:r>
            <a:r>
              <a:rPr kumimoji="1" lang="zh-CN" altLang="en-US" sz="2000" dirty="0">
                <a:effectLst>
                  <a:outerShdw blurRad="38100" dist="38100" dir="2700000" algn="tl">
                    <a:srgbClr val="C0C0C0"/>
                  </a:outerShdw>
                </a:effectLst>
                <a:latin typeface="楷体" pitchFamily="49" charset="-122"/>
                <a:ea typeface="楷体" pitchFamily="49" charset="-122"/>
              </a:rPr>
              <a:t>曲线右下方各点都表示货币需求大于货币供给，在</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LM</a:t>
            </a:r>
            <a:r>
              <a:rPr kumimoji="1" lang="zh-CN" altLang="en-US" sz="2000" dirty="0">
                <a:effectLst>
                  <a:outerShdw blurRad="38100" dist="38100" dir="2700000" algn="tl">
                    <a:srgbClr val="C0C0C0"/>
                  </a:outerShdw>
                </a:effectLst>
                <a:latin typeface="楷体" pitchFamily="49" charset="-122"/>
                <a:ea typeface="楷体" pitchFamily="49" charset="-122"/>
              </a:rPr>
              <a:t>曲线左上方各点都表示货币供给大于货币需求 </a:t>
            </a:r>
          </a:p>
        </p:txBody>
      </p:sp>
      <p:sp>
        <p:nvSpPr>
          <p:cNvPr id="492606" name="Rectangle 62"/>
          <p:cNvSpPr>
            <a:spLocks noChangeArrowheads="1"/>
          </p:cNvSpPr>
          <p:nvPr/>
        </p:nvSpPr>
        <p:spPr bwMode="auto">
          <a:xfrm>
            <a:off x="827088" y="5229225"/>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货币市场的均衡与失衡 </a:t>
            </a:r>
          </a:p>
        </p:txBody>
      </p:sp>
      <p:grpSp>
        <p:nvGrpSpPr>
          <p:cNvPr id="2" name="组合 33"/>
          <p:cNvGrpSpPr>
            <a:grpSpLocks/>
          </p:cNvGrpSpPr>
          <p:nvPr/>
        </p:nvGrpSpPr>
        <p:grpSpPr bwMode="auto">
          <a:xfrm>
            <a:off x="3346450" y="3335338"/>
            <a:ext cx="460375" cy="508000"/>
            <a:chOff x="6129349" y="5459427"/>
            <a:chExt cx="460375" cy="508000"/>
          </a:xfrm>
        </p:grpSpPr>
        <p:sp>
          <p:nvSpPr>
            <p:cNvPr id="38949" name="Line 64"/>
            <p:cNvSpPr>
              <a:spLocks noChangeShapeType="1"/>
            </p:cNvSpPr>
            <p:nvPr/>
          </p:nvSpPr>
          <p:spPr bwMode="auto">
            <a:xfrm flipH="1">
              <a:off x="6129349" y="5954727"/>
              <a:ext cx="460375"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50" name="Line 65"/>
            <p:cNvSpPr>
              <a:spLocks noChangeShapeType="1"/>
            </p:cNvSpPr>
            <p:nvPr/>
          </p:nvSpPr>
          <p:spPr bwMode="auto">
            <a:xfrm flipV="1">
              <a:off x="6589724" y="5459427"/>
              <a:ext cx="0" cy="50800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51" name="Line 66"/>
            <p:cNvSpPr>
              <a:spLocks noChangeShapeType="1"/>
            </p:cNvSpPr>
            <p:nvPr/>
          </p:nvSpPr>
          <p:spPr bwMode="auto">
            <a:xfrm flipH="1" flipV="1">
              <a:off x="6215074" y="5572140"/>
              <a:ext cx="368300" cy="366712"/>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组合 32"/>
          <p:cNvGrpSpPr>
            <a:grpSpLocks/>
          </p:cNvGrpSpPr>
          <p:nvPr/>
        </p:nvGrpSpPr>
        <p:grpSpPr bwMode="auto">
          <a:xfrm>
            <a:off x="2214563" y="2328863"/>
            <a:ext cx="460375" cy="508000"/>
            <a:chOff x="4214810" y="785794"/>
            <a:chExt cx="460375" cy="508000"/>
          </a:xfrm>
        </p:grpSpPr>
        <p:sp>
          <p:nvSpPr>
            <p:cNvPr id="38946" name="Line 67"/>
            <p:cNvSpPr>
              <a:spLocks noChangeShapeType="1"/>
            </p:cNvSpPr>
            <p:nvPr/>
          </p:nvSpPr>
          <p:spPr bwMode="auto">
            <a:xfrm flipH="1">
              <a:off x="4214810" y="785794"/>
              <a:ext cx="460375"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47" name="Line 68"/>
            <p:cNvSpPr>
              <a:spLocks noChangeShapeType="1"/>
            </p:cNvSpPr>
            <p:nvPr/>
          </p:nvSpPr>
          <p:spPr bwMode="auto">
            <a:xfrm flipV="1">
              <a:off x="4230685" y="785794"/>
              <a:ext cx="0" cy="50800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48" name="Line 69"/>
            <p:cNvSpPr>
              <a:spLocks noChangeShapeType="1"/>
            </p:cNvSpPr>
            <p:nvPr/>
          </p:nvSpPr>
          <p:spPr bwMode="auto">
            <a:xfrm flipH="1" flipV="1">
              <a:off x="4233860" y="785794"/>
              <a:ext cx="431800" cy="373062"/>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7439" name="Text Box 72"/>
          <p:cNvSpPr txBox="1">
            <a:spLocks noChangeArrowheads="1"/>
          </p:cNvSpPr>
          <p:nvPr/>
        </p:nvSpPr>
        <p:spPr bwMode="auto">
          <a:xfrm>
            <a:off x="2357438" y="2857500"/>
            <a:ext cx="582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L</a:t>
            </a:r>
            <a:r>
              <a:rPr lang="zh-CN" altLang="zh-CN"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M</a:t>
            </a:r>
          </a:p>
        </p:txBody>
      </p:sp>
      <p:sp>
        <p:nvSpPr>
          <p:cNvPr id="17440" name="Text Box 73"/>
          <p:cNvSpPr txBox="1">
            <a:spLocks noChangeArrowheads="1"/>
          </p:cNvSpPr>
          <p:nvPr/>
        </p:nvSpPr>
        <p:spPr bwMode="auto">
          <a:xfrm>
            <a:off x="3000375" y="3214688"/>
            <a:ext cx="5826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L</a:t>
            </a:r>
            <a:r>
              <a:rPr lang="zh-CN" altLang="zh-CN"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M</a:t>
            </a:r>
          </a:p>
        </p:txBody>
      </p:sp>
      <p:grpSp>
        <p:nvGrpSpPr>
          <p:cNvPr id="4" name="组合 38"/>
          <p:cNvGrpSpPr>
            <a:grpSpLocks/>
          </p:cNvGrpSpPr>
          <p:nvPr/>
        </p:nvGrpSpPr>
        <p:grpSpPr bwMode="auto">
          <a:xfrm>
            <a:off x="1077913" y="1484313"/>
            <a:ext cx="4286250" cy="3621087"/>
            <a:chOff x="1077913" y="1484313"/>
            <a:chExt cx="4286251" cy="3621087"/>
          </a:xfrm>
        </p:grpSpPr>
        <p:sp>
          <p:nvSpPr>
            <p:cNvPr id="38923" name="Text Box 28"/>
            <p:cNvSpPr txBox="1">
              <a:spLocks noChangeArrowheads="1"/>
            </p:cNvSpPr>
            <p:nvPr/>
          </p:nvSpPr>
          <p:spPr bwMode="auto">
            <a:xfrm>
              <a:off x="1154113" y="1485900"/>
              <a:ext cx="3238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38924" name="Line 31"/>
            <p:cNvSpPr>
              <a:spLocks noChangeShapeType="1"/>
            </p:cNvSpPr>
            <p:nvPr/>
          </p:nvSpPr>
          <p:spPr bwMode="auto">
            <a:xfrm flipV="1">
              <a:off x="1379538" y="1484313"/>
              <a:ext cx="0" cy="3211512"/>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25" name="Line 33"/>
            <p:cNvSpPr>
              <a:spLocks noChangeShapeType="1"/>
            </p:cNvSpPr>
            <p:nvPr/>
          </p:nvSpPr>
          <p:spPr bwMode="auto">
            <a:xfrm>
              <a:off x="3813176" y="2305050"/>
              <a:ext cx="0" cy="240665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34"/>
            <p:cNvSpPr>
              <a:spLocks noChangeShapeType="1"/>
            </p:cNvSpPr>
            <p:nvPr/>
          </p:nvSpPr>
          <p:spPr bwMode="auto">
            <a:xfrm>
              <a:off x="1392238" y="2333625"/>
              <a:ext cx="2428875"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Text Box 36"/>
            <p:cNvSpPr txBox="1">
              <a:spLocks noChangeArrowheads="1"/>
            </p:cNvSpPr>
            <p:nvPr/>
          </p:nvSpPr>
          <p:spPr bwMode="auto">
            <a:xfrm>
              <a:off x="1155701" y="2222500"/>
              <a:ext cx="3254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38928" name="Text Box 37"/>
            <p:cNvSpPr txBox="1">
              <a:spLocks noChangeArrowheads="1"/>
            </p:cNvSpPr>
            <p:nvPr/>
          </p:nvSpPr>
          <p:spPr bwMode="auto">
            <a:xfrm>
              <a:off x="3725863" y="2073275"/>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d</a:t>
              </a:r>
            </a:p>
          </p:txBody>
        </p:sp>
        <p:sp>
          <p:nvSpPr>
            <p:cNvPr id="38929" name="Text Box 42"/>
            <p:cNvSpPr txBox="1">
              <a:spLocks noChangeArrowheads="1"/>
            </p:cNvSpPr>
            <p:nvPr/>
          </p:nvSpPr>
          <p:spPr bwMode="auto">
            <a:xfrm>
              <a:off x="4389438" y="1771650"/>
              <a:ext cx="5032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endParaRPr lang="en-US" altLang="zh-CN" sz="1600" baseline="-25000">
                <a:solidFill>
                  <a:srgbClr val="006699"/>
                </a:solidFill>
                <a:latin typeface="Times New Roman" panose="02020603050405020304" pitchFamily="18" charset="0"/>
              </a:endParaRPr>
            </a:p>
          </p:txBody>
        </p:sp>
        <p:sp>
          <p:nvSpPr>
            <p:cNvPr id="38930" name="Text Box 43"/>
            <p:cNvSpPr txBox="1">
              <a:spLocks noChangeArrowheads="1"/>
            </p:cNvSpPr>
            <p:nvPr/>
          </p:nvSpPr>
          <p:spPr bwMode="auto">
            <a:xfrm>
              <a:off x="1077913" y="4662488"/>
              <a:ext cx="4048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38931" name="Line 44"/>
            <p:cNvSpPr>
              <a:spLocks noChangeShapeType="1"/>
            </p:cNvSpPr>
            <p:nvPr/>
          </p:nvSpPr>
          <p:spPr bwMode="auto">
            <a:xfrm>
              <a:off x="1365251" y="4703763"/>
              <a:ext cx="3598863"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2" name="Text Box 45"/>
            <p:cNvSpPr txBox="1">
              <a:spLocks noChangeArrowheads="1"/>
            </p:cNvSpPr>
            <p:nvPr/>
          </p:nvSpPr>
          <p:spPr bwMode="auto">
            <a:xfrm>
              <a:off x="5038726" y="4576763"/>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38933" name="Text Box 46"/>
            <p:cNvSpPr txBox="1">
              <a:spLocks noChangeArrowheads="1"/>
            </p:cNvSpPr>
            <p:nvPr/>
          </p:nvSpPr>
          <p:spPr bwMode="auto">
            <a:xfrm>
              <a:off x="2041526" y="3551238"/>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p>
          </p:txBody>
        </p:sp>
        <p:sp>
          <p:nvSpPr>
            <p:cNvPr id="38934" name="Text Box 47"/>
            <p:cNvSpPr txBox="1">
              <a:spLocks noChangeArrowheads="1"/>
            </p:cNvSpPr>
            <p:nvPr/>
          </p:nvSpPr>
          <p:spPr bwMode="auto">
            <a:xfrm>
              <a:off x="1184276" y="3732213"/>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38935" name="Text Box 48"/>
            <p:cNvSpPr txBox="1">
              <a:spLocks noChangeArrowheads="1"/>
            </p:cNvSpPr>
            <p:nvPr/>
          </p:nvSpPr>
          <p:spPr bwMode="auto">
            <a:xfrm>
              <a:off x="2174876" y="4740275"/>
              <a:ext cx="323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38936" name="Text Box 49"/>
            <p:cNvSpPr txBox="1">
              <a:spLocks noChangeArrowheads="1"/>
            </p:cNvSpPr>
            <p:nvPr/>
          </p:nvSpPr>
          <p:spPr bwMode="auto">
            <a:xfrm>
              <a:off x="3752851" y="4730750"/>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38937" name="Line 50"/>
            <p:cNvSpPr>
              <a:spLocks noChangeShapeType="1"/>
            </p:cNvSpPr>
            <p:nvPr/>
          </p:nvSpPr>
          <p:spPr bwMode="auto">
            <a:xfrm>
              <a:off x="2227263" y="2316163"/>
              <a:ext cx="0" cy="240823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51"/>
            <p:cNvSpPr>
              <a:spLocks noChangeShapeType="1"/>
            </p:cNvSpPr>
            <p:nvPr/>
          </p:nvSpPr>
          <p:spPr bwMode="auto">
            <a:xfrm>
              <a:off x="1392238" y="3829050"/>
              <a:ext cx="2428875"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52"/>
            <p:cNvSpPr txBox="1">
              <a:spLocks noChangeArrowheads="1"/>
            </p:cNvSpPr>
            <p:nvPr/>
          </p:nvSpPr>
          <p:spPr bwMode="auto">
            <a:xfrm>
              <a:off x="2159001" y="2065338"/>
              <a:ext cx="487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d′</a:t>
              </a:r>
            </a:p>
          </p:txBody>
        </p:sp>
        <p:sp>
          <p:nvSpPr>
            <p:cNvPr id="38940" name="Text Box 53"/>
            <p:cNvSpPr txBox="1">
              <a:spLocks noChangeArrowheads="1"/>
            </p:cNvSpPr>
            <p:nvPr/>
          </p:nvSpPr>
          <p:spPr bwMode="auto">
            <a:xfrm>
              <a:off x="3871913" y="3683000"/>
              <a:ext cx="3063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p>
          </p:txBody>
        </p:sp>
        <p:sp>
          <p:nvSpPr>
            <p:cNvPr id="38941" name="Line 60"/>
            <p:cNvSpPr>
              <a:spLocks noChangeShapeType="1"/>
            </p:cNvSpPr>
            <p:nvPr/>
          </p:nvSpPr>
          <p:spPr bwMode="auto">
            <a:xfrm flipV="1">
              <a:off x="1624013" y="1916113"/>
              <a:ext cx="2620963" cy="2447925"/>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5" name="矩形 34"/>
            <p:cNvSpPr/>
            <p:nvPr/>
          </p:nvSpPr>
          <p:spPr>
            <a:xfrm>
              <a:off x="3671889" y="3714750"/>
              <a:ext cx="263525" cy="246063"/>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6" name="矩形 35"/>
            <p:cNvSpPr/>
            <p:nvPr/>
          </p:nvSpPr>
          <p:spPr>
            <a:xfrm>
              <a:off x="2089150" y="2214563"/>
              <a:ext cx="263525" cy="246062"/>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7" name="矩形 36"/>
            <p:cNvSpPr/>
            <p:nvPr/>
          </p:nvSpPr>
          <p:spPr>
            <a:xfrm>
              <a:off x="2081213" y="3709988"/>
              <a:ext cx="265112" cy="246062"/>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sp>
          <p:nvSpPr>
            <p:cNvPr id="38" name="矩形 37"/>
            <p:cNvSpPr/>
            <p:nvPr/>
          </p:nvSpPr>
          <p:spPr>
            <a:xfrm>
              <a:off x="3649664" y="2214563"/>
              <a:ext cx="263525" cy="246062"/>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grpSp>
      <p:sp>
        <p:nvSpPr>
          <p:cNvPr id="39" name="Rectangle 55"/>
          <p:cNvSpPr>
            <a:spLocks noChangeArrowheads="1"/>
          </p:cNvSpPr>
          <p:nvPr/>
        </p:nvSpPr>
        <p:spPr bwMode="auto">
          <a:xfrm>
            <a:off x="5292725" y="1214438"/>
            <a:ext cx="3095625"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35000"/>
              </a:spcBef>
              <a:buClr>
                <a:srgbClr val="FF6600"/>
              </a:buClr>
              <a:buSzPct val="120000"/>
              <a:buFont typeface="Wingdings" panose="05000000000000000000" pitchFamily="2" charset="2"/>
              <a:buChar char="§"/>
            </a:pPr>
            <a:r>
              <a:rPr kumimoji="1" lang="zh-CN" altLang="en-US" sz="2000">
                <a:latin typeface="楷体" panose="02010609060101010101" pitchFamily="49" charset="-122"/>
                <a:ea typeface="楷体" panose="02010609060101010101" pitchFamily="49" charset="-122"/>
              </a:rPr>
              <a:t>在点</a:t>
            </a:r>
            <a:r>
              <a:rPr kumimoji="1" lang="en-US" altLang="en-US" sz="2000">
                <a:latin typeface="Times New Roman" panose="02020603050405020304" pitchFamily="18" charset="0"/>
                <a:ea typeface="楷体" panose="02010609060101010101" pitchFamily="49" charset="-122"/>
              </a:rPr>
              <a:t>c′</a:t>
            </a:r>
            <a:r>
              <a:rPr kumimoji="1" lang="zh-CN" altLang="en-US" sz="2000">
                <a:latin typeface="楷体" panose="02010609060101010101" pitchFamily="49" charset="-122"/>
                <a:ea typeface="楷体" panose="02010609060101010101" pitchFamily="49" charset="-122"/>
              </a:rPr>
              <a:t>，产出为</a:t>
            </a:r>
            <a:r>
              <a:rPr kumimoji="1" lang="en-US" altLang="en-US" sz="2000">
                <a:latin typeface="Times New Roman" panose="02020603050405020304" pitchFamily="18" charset="0"/>
                <a:ea typeface="楷体" panose="02010609060101010101" pitchFamily="49" charset="-122"/>
              </a:rPr>
              <a:t>Y</a:t>
            </a:r>
            <a:r>
              <a:rPr kumimoji="1" lang="en-US" altLang="en-US" sz="2000" baseline="-25000">
                <a:latin typeface="Times New Roman" panose="02020603050405020304" pitchFamily="18" charset="0"/>
                <a:ea typeface="楷体" panose="02010609060101010101" pitchFamily="49" charset="-122"/>
              </a:rPr>
              <a:t>2</a:t>
            </a:r>
            <a:r>
              <a:rPr kumimoji="1" lang="zh-CN" altLang="en-US" sz="2000">
                <a:latin typeface="楷体" panose="02010609060101010101" pitchFamily="49" charset="-122"/>
                <a:ea typeface="楷体" panose="02010609060101010101" pitchFamily="49" charset="-122"/>
              </a:rPr>
              <a:t>（产出水平较高因而交易性货币需求较多），利率为</a:t>
            </a:r>
            <a:r>
              <a:rPr kumimoji="1" lang="en-US" altLang="en-US" sz="2000">
                <a:latin typeface="Times New Roman" panose="02020603050405020304" pitchFamily="18" charset="0"/>
                <a:ea typeface="楷体" panose="02010609060101010101" pitchFamily="49" charset="-122"/>
              </a:rPr>
              <a:t>r</a:t>
            </a:r>
            <a:r>
              <a:rPr kumimoji="1" lang="en-US" altLang="en-US" sz="2000" baseline="-25000">
                <a:latin typeface="Times New Roman" panose="02020603050405020304" pitchFamily="18" charset="0"/>
                <a:ea typeface="楷体" panose="02010609060101010101" pitchFamily="49" charset="-122"/>
              </a:rPr>
              <a:t>1</a:t>
            </a:r>
            <a:r>
              <a:rPr kumimoji="1" lang="zh-CN" altLang="en-US" sz="2000">
                <a:latin typeface="楷体" panose="02010609060101010101" pitchFamily="49" charset="-122"/>
                <a:ea typeface="楷体" panose="02010609060101010101" pitchFamily="49" charset="-122"/>
              </a:rPr>
              <a:t>（利率水平较低因而投机性货币需求较多），因而总的货币需求大于货币供给</a:t>
            </a:r>
            <a:endParaRPr kumimoji="1" lang="en-US" altLang="zh-CN" sz="200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4061113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606"/>
                                        </p:tgtEl>
                                        <p:attrNameLst>
                                          <p:attrName>style.visibility</p:attrName>
                                        </p:attrNameLst>
                                      </p:cBhvr>
                                      <p:to>
                                        <p:strVal val="visible"/>
                                      </p:to>
                                    </p:set>
                                    <p:animEffect transition="in" filter="blinds(horizontal)">
                                      <p:cBhvr>
                                        <p:cTn id="7" dur="500"/>
                                        <p:tgtEl>
                                          <p:spTgt spid="492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blinds(horizontal)">
                                      <p:cBhvr>
                                        <p:cTn id="17" dur="500"/>
                                        <p:tgtEl>
                                          <p:spTgt spid="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2569"/>
                                        </p:tgtEl>
                                        <p:attrNameLst>
                                          <p:attrName>style.visibility</p:attrName>
                                        </p:attrNameLst>
                                      </p:cBhvr>
                                      <p:to>
                                        <p:strVal val="visible"/>
                                      </p:to>
                                    </p:set>
                                    <p:animEffect transition="in" filter="blinds(horizontal)">
                                      <p:cBhvr>
                                        <p:cTn id="32" dur="500"/>
                                        <p:tgtEl>
                                          <p:spTgt spid="49256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439"/>
                                        </p:tgtEl>
                                        <p:attrNameLst>
                                          <p:attrName>style.visibility</p:attrName>
                                        </p:attrNameLst>
                                      </p:cBhvr>
                                      <p:to>
                                        <p:strVal val="visible"/>
                                      </p:to>
                                    </p:set>
                                    <p:animEffect transition="in" filter="blinds(horizontal)">
                                      <p:cBhvr>
                                        <p:cTn id="35" dur="500"/>
                                        <p:tgtEl>
                                          <p:spTgt spid="1743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440"/>
                                        </p:tgtEl>
                                        <p:attrNameLst>
                                          <p:attrName>style.visibility</p:attrName>
                                        </p:attrNameLst>
                                      </p:cBhvr>
                                      <p:to>
                                        <p:strVal val="visible"/>
                                      </p:to>
                                    </p:set>
                                    <p:animEffect transition="in" filter="blinds(horizontal)">
                                      <p:cBhvr>
                                        <p:cTn id="38" dur="500"/>
                                        <p:tgtEl>
                                          <p:spTgt spid="17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69" grpId="0" animBg="1"/>
      <p:bldP spid="492606" grpId="0" autoUpdateAnimBg="0"/>
      <p:bldP spid="17439" grpId="0"/>
      <p:bldP spid="17440" grpId="0"/>
      <p:bldP spid="3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399C09-63A7-44B3-8BFD-4319674FCF92}" type="slidenum">
              <a:rPr lang="en-GB" altLang="zh-CN" sz="1200">
                <a:solidFill>
                  <a:schemeClr val="bg1"/>
                </a:solidFill>
              </a:rPr>
              <a:pPr>
                <a:spcBef>
                  <a:spcPct val="0"/>
                </a:spcBef>
                <a:buClrTx/>
                <a:buSzTx/>
                <a:buFontTx/>
                <a:buNone/>
              </a:pPr>
              <a:t>23</a:t>
            </a:fld>
            <a:endParaRPr lang="en-GB" altLang="zh-CN" sz="1200">
              <a:solidFill>
                <a:schemeClr val="bg1"/>
              </a:solidFill>
            </a:endParaRPr>
          </a:p>
        </p:txBody>
      </p:sp>
      <p:sp>
        <p:nvSpPr>
          <p:cNvPr id="508930" name="Comment 2">
            <a:hlinkClick r:id="rId3" action="ppaction://hlinksldjump"/>
          </p:cNvPr>
          <p:cNvSpPr>
            <a:spLocks noChangeArrowheads="1"/>
          </p:cNvSpPr>
          <p:nvPr/>
        </p:nvSpPr>
        <p:spPr bwMode="auto">
          <a:xfrm>
            <a:off x="571500" y="692150"/>
            <a:ext cx="364013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4.2.6  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 </a:t>
            </a:r>
          </a:p>
        </p:txBody>
      </p:sp>
      <p:grpSp>
        <p:nvGrpSpPr>
          <p:cNvPr id="2" name="Group 56"/>
          <p:cNvGrpSpPr>
            <a:grpSpLocks/>
          </p:cNvGrpSpPr>
          <p:nvPr/>
        </p:nvGrpSpPr>
        <p:grpSpPr bwMode="auto">
          <a:xfrm>
            <a:off x="539750" y="2133600"/>
            <a:ext cx="4175125" cy="3816350"/>
            <a:chOff x="340" y="1616"/>
            <a:chExt cx="2630" cy="2404"/>
          </a:xfrm>
        </p:grpSpPr>
        <p:sp>
          <p:nvSpPr>
            <p:cNvPr id="508951" name="Text Box 23"/>
            <p:cNvSpPr txBox="1">
              <a:spLocks noChangeArrowheads="1"/>
            </p:cNvSpPr>
            <p:nvPr/>
          </p:nvSpPr>
          <p:spPr bwMode="auto">
            <a:xfrm>
              <a:off x="388" y="1616"/>
              <a:ext cx="176" cy="292"/>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p>
          </p:txBody>
        </p:sp>
        <p:sp>
          <p:nvSpPr>
            <p:cNvPr id="39945" name="Line 24"/>
            <p:cNvSpPr>
              <a:spLocks noChangeShapeType="1"/>
            </p:cNvSpPr>
            <p:nvPr/>
          </p:nvSpPr>
          <p:spPr bwMode="auto">
            <a:xfrm rot="21199137" flipV="1">
              <a:off x="679" y="2223"/>
              <a:ext cx="1627" cy="105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53" name="Text Box 25"/>
            <p:cNvSpPr txBox="1">
              <a:spLocks noChangeArrowheads="1"/>
            </p:cNvSpPr>
            <p:nvPr/>
          </p:nvSpPr>
          <p:spPr bwMode="auto">
            <a:xfrm>
              <a:off x="340" y="3665"/>
              <a:ext cx="219" cy="29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39947" name="Line 26"/>
            <p:cNvSpPr>
              <a:spLocks noChangeShapeType="1"/>
            </p:cNvSpPr>
            <p:nvPr/>
          </p:nvSpPr>
          <p:spPr bwMode="auto">
            <a:xfrm flipV="1">
              <a:off x="550" y="1639"/>
              <a:ext cx="0" cy="2129"/>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8" name="Line 27"/>
            <p:cNvSpPr>
              <a:spLocks noChangeShapeType="1"/>
            </p:cNvSpPr>
            <p:nvPr/>
          </p:nvSpPr>
          <p:spPr bwMode="auto">
            <a:xfrm>
              <a:off x="538" y="3767"/>
              <a:ext cx="2196"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9" name="Line 28"/>
            <p:cNvSpPr>
              <a:spLocks noChangeShapeType="1"/>
            </p:cNvSpPr>
            <p:nvPr/>
          </p:nvSpPr>
          <p:spPr bwMode="auto">
            <a:xfrm>
              <a:off x="1758" y="2349"/>
              <a:ext cx="0" cy="1406"/>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57" name="Text Box 29"/>
            <p:cNvSpPr txBox="1">
              <a:spLocks noChangeArrowheads="1"/>
            </p:cNvSpPr>
            <p:nvPr/>
          </p:nvSpPr>
          <p:spPr bwMode="auto">
            <a:xfrm>
              <a:off x="2734" y="3665"/>
              <a:ext cx="176" cy="240"/>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508958" name="Text Box 30"/>
            <p:cNvSpPr txBox="1">
              <a:spLocks noChangeArrowheads="1"/>
            </p:cNvSpPr>
            <p:nvPr/>
          </p:nvSpPr>
          <p:spPr bwMode="auto">
            <a:xfrm>
              <a:off x="375" y="2151"/>
              <a:ext cx="176" cy="239"/>
            </a:xfrm>
            <a:prstGeom prst="rect">
              <a:avLst/>
            </a:prstGeom>
            <a:noFill/>
            <a:ln w="9525">
              <a:noFill/>
              <a:miter lim="800000"/>
              <a:headEnd/>
              <a:tailEnd/>
            </a:ln>
          </p:spPr>
          <p:txBody>
            <a:bodyPr lIns="0" tIns="0" rIns="0" bIns="0"/>
            <a:lstStyle/>
            <a:p>
              <a:pPr>
                <a:defRPr/>
              </a:pPr>
              <a:endParaRPr lang="zh-CN" altLang="zh-CN" sz="1800">
                <a:solidFill>
                  <a:srgbClr val="336699"/>
                </a:solidFill>
                <a:effectLst>
                  <a:outerShdw blurRad="38100" dist="38100" dir="2700000" algn="tl">
                    <a:srgbClr val="C0C0C0"/>
                  </a:outerShdw>
                </a:effectLst>
                <a:latin typeface="Times New Roman" pitchFamily="18" charset="0"/>
              </a:endParaRPr>
            </a:p>
          </p:txBody>
        </p:sp>
        <p:sp>
          <p:nvSpPr>
            <p:cNvPr id="508959" name="Text Box 31"/>
            <p:cNvSpPr txBox="1">
              <a:spLocks noChangeArrowheads="1"/>
            </p:cNvSpPr>
            <p:nvPr/>
          </p:nvSpPr>
          <p:spPr bwMode="auto">
            <a:xfrm>
              <a:off x="375" y="2936"/>
              <a:ext cx="176" cy="239"/>
            </a:xfrm>
            <a:prstGeom prst="rect">
              <a:avLst/>
            </a:prstGeom>
            <a:noFill/>
            <a:ln w="9525">
              <a:noFill/>
              <a:miter lim="800000"/>
              <a:headEnd/>
              <a:tailEnd/>
            </a:ln>
          </p:spPr>
          <p:txBody>
            <a:bodyPr lIns="0" tIns="0" rIns="0" bIns="0"/>
            <a:lstStyle/>
            <a:p>
              <a:pPr>
                <a:defRPr/>
              </a:pPr>
              <a:endParaRPr lang="zh-CN" altLang="zh-CN" sz="1800">
                <a:solidFill>
                  <a:srgbClr val="336699"/>
                </a:solidFill>
                <a:effectLst>
                  <a:outerShdw blurRad="38100" dist="38100" dir="2700000" algn="tl">
                    <a:srgbClr val="C0C0C0"/>
                  </a:outerShdw>
                </a:effectLst>
                <a:latin typeface="Times New Roman" pitchFamily="18" charset="0"/>
              </a:endParaRPr>
            </a:p>
          </p:txBody>
        </p:sp>
        <p:sp>
          <p:nvSpPr>
            <p:cNvPr id="508960" name="Text Box 32"/>
            <p:cNvSpPr txBox="1">
              <a:spLocks noChangeArrowheads="1"/>
            </p:cNvSpPr>
            <p:nvPr/>
          </p:nvSpPr>
          <p:spPr bwMode="auto">
            <a:xfrm>
              <a:off x="375" y="2554"/>
              <a:ext cx="176" cy="239"/>
            </a:xfrm>
            <a:prstGeom prst="rect">
              <a:avLst/>
            </a:prstGeom>
            <a:noFill/>
            <a:ln w="9525">
              <a:noFill/>
              <a:miter lim="800000"/>
              <a:headEnd/>
              <a:tailEnd/>
            </a:ln>
          </p:spPr>
          <p:txBody>
            <a:bodyPr lIns="0" tIns="0" rIns="0" bIns="0"/>
            <a:lstStyle/>
            <a:p>
              <a:pPr>
                <a:defRPr/>
              </a:pPr>
              <a:endParaRPr lang="zh-CN" altLang="zh-CN" sz="1800">
                <a:solidFill>
                  <a:srgbClr val="336699"/>
                </a:solidFill>
                <a:effectLst>
                  <a:outerShdw blurRad="38100" dist="38100" dir="2700000" algn="tl">
                    <a:srgbClr val="C0C0C0"/>
                  </a:outerShdw>
                </a:effectLst>
                <a:latin typeface="Times New Roman" pitchFamily="18" charset="0"/>
              </a:endParaRPr>
            </a:p>
          </p:txBody>
        </p:sp>
        <p:sp>
          <p:nvSpPr>
            <p:cNvPr id="508961" name="Text Box 33"/>
            <p:cNvSpPr txBox="1">
              <a:spLocks noChangeArrowheads="1"/>
            </p:cNvSpPr>
            <p:nvPr/>
          </p:nvSpPr>
          <p:spPr bwMode="auto">
            <a:xfrm>
              <a:off x="2275" y="1991"/>
              <a:ext cx="352" cy="224"/>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62" name="Text Box 34"/>
            <p:cNvSpPr txBox="1">
              <a:spLocks noChangeArrowheads="1"/>
            </p:cNvSpPr>
            <p:nvPr/>
          </p:nvSpPr>
          <p:spPr bwMode="auto">
            <a:xfrm>
              <a:off x="340" y="3665"/>
              <a:ext cx="219" cy="29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O</a:t>
              </a:r>
            </a:p>
          </p:txBody>
        </p:sp>
        <p:sp>
          <p:nvSpPr>
            <p:cNvPr id="39956" name="Line 35"/>
            <p:cNvSpPr>
              <a:spLocks noChangeShapeType="1"/>
            </p:cNvSpPr>
            <p:nvPr/>
          </p:nvSpPr>
          <p:spPr bwMode="auto">
            <a:xfrm>
              <a:off x="538" y="3767"/>
              <a:ext cx="21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8964" name="Text Box 36"/>
            <p:cNvSpPr txBox="1">
              <a:spLocks noChangeArrowheads="1"/>
            </p:cNvSpPr>
            <p:nvPr/>
          </p:nvSpPr>
          <p:spPr bwMode="auto">
            <a:xfrm>
              <a:off x="2734" y="3665"/>
              <a:ext cx="176" cy="240"/>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p>
          </p:txBody>
        </p:sp>
        <p:sp>
          <p:nvSpPr>
            <p:cNvPr id="508965" name="Text Box 37"/>
            <p:cNvSpPr txBox="1">
              <a:spLocks noChangeArrowheads="1"/>
            </p:cNvSpPr>
            <p:nvPr/>
          </p:nvSpPr>
          <p:spPr bwMode="auto">
            <a:xfrm>
              <a:off x="386" y="2593"/>
              <a:ext cx="176" cy="23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66" name="Text Box 38"/>
            <p:cNvSpPr txBox="1">
              <a:spLocks noChangeArrowheads="1"/>
            </p:cNvSpPr>
            <p:nvPr/>
          </p:nvSpPr>
          <p:spPr bwMode="auto">
            <a:xfrm>
              <a:off x="1944" y="3780"/>
              <a:ext cx="176" cy="24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67" name="Text Box 39"/>
            <p:cNvSpPr txBox="1">
              <a:spLocks noChangeArrowheads="1"/>
            </p:cNvSpPr>
            <p:nvPr/>
          </p:nvSpPr>
          <p:spPr bwMode="auto">
            <a:xfrm>
              <a:off x="1433" y="3767"/>
              <a:ext cx="176" cy="23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1" name="Line 40"/>
            <p:cNvSpPr>
              <a:spLocks noChangeShapeType="1"/>
            </p:cNvSpPr>
            <p:nvPr/>
          </p:nvSpPr>
          <p:spPr bwMode="auto">
            <a:xfrm>
              <a:off x="1502" y="2738"/>
              <a:ext cx="0" cy="101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41"/>
            <p:cNvSpPr>
              <a:spLocks noChangeShapeType="1"/>
            </p:cNvSpPr>
            <p:nvPr/>
          </p:nvSpPr>
          <p:spPr bwMode="auto">
            <a:xfrm>
              <a:off x="532" y="2355"/>
              <a:ext cx="193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42"/>
            <p:cNvSpPr>
              <a:spLocks noChangeShapeType="1"/>
            </p:cNvSpPr>
            <p:nvPr/>
          </p:nvSpPr>
          <p:spPr bwMode="auto">
            <a:xfrm>
              <a:off x="534" y="2726"/>
              <a:ext cx="967"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43"/>
            <p:cNvSpPr>
              <a:spLocks noChangeShapeType="1"/>
            </p:cNvSpPr>
            <p:nvPr/>
          </p:nvSpPr>
          <p:spPr bwMode="auto">
            <a:xfrm rot="21199137" flipV="1">
              <a:off x="913" y="2109"/>
              <a:ext cx="1143" cy="131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2" name="Text Box 44"/>
            <p:cNvSpPr txBox="1">
              <a:spLocks noChangeArrowheads="1"/>
            </p:cNvSpPr>
            <p:nvPr/>
          </p:nvSpPr>
          <p:spPr bwMode="auto">
            <a:xfrm>
              <a:off x="2618" y="2235"/>
              <a:ext cx="352" cy="292"/>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6" name="Line 45"/>
            <p:cNvSpPr>
              <a:spLocks noChangeShapeType="1"/>
            </p:cNvSpPr>
            <p:nvPr/>
          </p:nvSpPr>
          <p:spPr bwMode="auto">
            <a:xfrm rot="21199137" flipV="1">
              <a:off x="663" y="2453"/>
              <a:ext cx="1953" cy="45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4" name="Text Box 46"/>
            <p:cNvSpPr txBox="1">
              <a:spLocks noChangeArrowheads="1"/>
            </p:cNvSpPr>
            <p:nvPr/>
          </p:nvSpPr>
          <p:spPr bwMode="auto">
            <a:xfrm>
              <a:off x="1805" y="1868"/>
              <a:ext cx="351" cy="202"/>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8" name="Line 47"/>
            <p:cNvSpPr>
              <a:spLocks noChangeShapeType="1"/>
            </p:cNvSpPr>
            <p:nvPr/>
          </p:nvSpPr>
          <p:spPr bwMode="auto">
            <a:xfrm>
              <a:off x="1991" y="2367"/>
              <a:ext cx="0" cy="138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48"/>
            <p:cNvSpPr>
              <a:spLocks noChangeShapeType="1"/>
            </p:cNvSpPr>
            <p:nvPr/>
          </p:nvSpPr>
          <p:spPr bwMode="auto">
            <a:xfrm>
              <a:off x="2455" y="2367"/>
              <a:ext cx="0" cy="138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7" name="Text Box 49"/>
            <p:cNvSpPr txBox="1">
              <a:spLocks noChangeArrowheads="1"/>
            </p:cNvSpPr>
            <p:nvPr/>
          </p:nvSpPr>
          <p:spPr bwMode="auto">
            <a:xfrm>
              <a:off x="1700" y="3772"/>
              <a:ext cx="176" cy="24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78" name="Text Box 50"/>
            <p:cNvSpPr txBox="1">
              <a:spLocks noChangeArrowheads="1"/>
            </p:cNvSpPr>
            <p:nvPr/>
          </p:nvSpPr>
          <p:spPr bwMode="auto">
            <a:xfrm>
              <a:off x="2409" y="3771"/>
              <a:ext cx="176" cy="24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79" name="Text Box 51"/>
            <p:cNvSpPr txBox="1">
              <a:spLocks noChangeArrowheads="1"/>
            </p:cNvSpPr>
            <p:nvPr/>
          </p:nvSpPr>
          <p:spPr bwMode="auto">
            <a:xfrm>
              <a:off x="386" y="2184"/>
              <a:ext cx="176" cy="23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graphicFrame>
        <p:nvGraphicFramePr>
          <p:cNvPr id="9218" name="Object 53"/>
          <p:cNvGraphicFramePr>
            <a:graphicFrameLocks noChangeAspect="1"/>
          </p:cNvGraphicFramePr>
          <p:nvPr>
            <p:extLst>
              <p:ext uri="{D42A27DB-BD31-4B8C-83A1-F6EECF244321}">
                <p14:modId xmlns:p14="http://schemas.microsoft.com/office/powerpoint/2010/main" val="1903005204"/>
              </p:ext>
            </p:extLst>
          </p:nvPr>
        </p:nvGraphicFramePr>
        <p:xfrm>
          <a:off x="2821514" y="1716002"/>
          <a:ext cx="1309687" cy="612775"/>
        </p:xfrm>
        <a:graphic>
          <a:graphicData uri="http://schemas.openxmlformats.org/presentationml/2006/ole">
            <mc:AlternateContent xmlns:mc="http://schemas.openxmlformats.org/markup-compatibility/2006">
              <mc:Choice xmlns:v="urn:schemas-microsoft-com:vml" Requires="v">
                <p:oleObj spid="_x0000_s47115" name="Equation" r:id="rId4" imgW="761955" imgH="304740" progId="Equation.DSMT4">
                  <p:embed/>
                </p:oleObj>
              </mc:Choice>
              <mc:Fallback>
                <p:oleObj name="Equation" r:id="rId4" imgW="761955" imgH="3047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1514" y="1716002"/>
                        <a:ext cx="13096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8983" name="Rectangle 55"/>
          <p:cNvSpPr>
            <a:spLocks noChangeArrowheads="1"/>
          </p:cNvSpPr>
          <p:nvPr/>
        </p:nvSpPr>
        <p:spPr bwMode="auto">
          <a:xfrm>
            <a:off x="4716463" y="765175"/>
            <a:ext cx="37814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85000"/>
              </a:lnSpc>
              <a:spcBef>
                <a:spcPct val="35000"/>
              </a:spcBef>
              <a:buClr>
                <a:srgbClr val="FF6600"/>
              </a:buClr>
              <a:buSzPct val="120000"/>
              <a:buFont typeface="Wingdings" panose="05000000000000000000" pitchFamily="2" charset="2"/>
              <a:buChar char="§"/>
            </a:pPr>
            <a:r>
              <a:rPr kumimoji="1" lang="en-US" altLang="zh-CN" sz="2000">
                <a:latin typeface="Times New Roman" panose="02020603050405020304" pitchFamily="18" charset="0"/>
                <a:ea typeface="楷体_GB2312" panose="02010609030101010101" pitchFamily="49" charset="-122"/>
              </a:rPr>
              <a:t>LM</a:t>
            </a:r>
            <a:r>
              <a:rPr kumimoji="1" lang="zh-CN" altLang="en-US" sz="2000">
                <a:latin typeface="楷体_GB2312" panose="02010609030101010101" pitchFamily="49" charset="-122"/>
                <a:ea typeface="楷体_GB2312" panose="02010609030101010101" pitchFamily="49" charset="-122"/>
              </a:rPr>
              <a:t>曲线的斜率反映产出对利率变动的反应的敏感程度。</a:t>
            </a:r>
            <a:endParaRPr kumimoji="1" lang="en-US" altLang="zh-CN" sz="2000">
              <a:latin typeface="楷体_GB2312" panose="02010609030101010101" pitchFamily="49" charset="-122"/>
              <a:ea typeface="楷体_GB2312" panose="02010609030101010101" pitchFamily="49" charset="-122"/>
            </a:endParaRPr>
          </a:p>
        </p:txBody>
      </p:sp>
      <p:sp>
        <p:nvSpPr>
          <p:cNvPr id="36" name="Rectangle 55"/>
          <p:cNvSpPr>
            <a:spLocks noChangeArrowheads="1"/>
          </p:cNvSpPr>
          <p:nvPr/>
        </p:nvSpPr>
        <p:spPr bwMode="auto">
          <a:xfrm>
            <a:off x="4716463" y="1412875"/>
            <a:ext cx="3781425" cy="4824413"/>
          </a:xfrm>
          <a:prstGeom prst="rect">
            <a:avLst/>
          </a:prstGeom>
          <a:noFill/>
          <a:ln w="9525">
            <a:noFill/>
            <a:miter lim="800000"/>
            <a:headEnd/>
            <a:tailEnd/>
          </a:ln>
        </p:spPr>
        <p:txBody>
          <a:bodyPr/>
          <a:lstStyle/>
          <a:p>
            <a:pPr marL="263525" indent="-263525" algn="just" eaLnBrk="1" hangingPunct="1">
              <a:lnSpc>
                <a:spcPct val="85000"/>
              </a:lnSpc>
              <a:spcBef>
                <a:spcPct val="35000"/>
              </a:spcBef>
              <a:buClr>
                <a:srgbClr val="FF6600"/>
              </a:buClr>
              <a:buSzPct val="120000"/>
              <a:buFont typeface="Wingdings" pitchFamily="2" charset="2"/>
              <a:buChar char="§"/>
              <a:defRPr/>
            </a:pPr>
            <a:r>
              <a:rPr kumimoji="1" lang="en-US" altLang="zh-CN" sz="2000" dirty="0">
                <a:solidFill>
                  <a:schemeClr val="tx1"/>
                </a:solidFill>
                <a:latin typeface="Times New Roman" pitchFamily="18" charset="0"/>
                <a:ea typeface="楷体_GB2312" pitchFamily="49" charset="-122"/>
              </a:rPr>
              <a:t>LM</a:t>
            </a:r>
            <a:r>
              <a:rPr kumimoji="1" lang="zh-CN" altLang="en-US" sz="2000" dirty="0">
                <a:solidFill>
                  <a:schemeClr val="tx1"/>
                </a:solidFill>
                <a:latin typeface="楷体_GB2312" pitchFamily="49" charset="-122"/>
                <a:ea typeface="楷体_GB2312" pitchFamily="49" charset="-122"/>
              </a:rPr>
              <a:t>曲线的斜率取决于交易性和预防性货币需求系数</a:t>
            </a:r>
            <a:r>
              <a:rPr kumimoji="1" lang="en-US" altLang="zh-CN" sz="2000" dirty="0">
                <a:solidFill>
                  <a:schemeClr val="tx1"/>
                </a:solidFill>
                <a:latin typeface="Times New Roman" pitchFamily="18" charset="0"/>
                <a:ea typeface="楷体_GB2312" pitchFamily="49" charset="-122"/>
              </a:rPr>
              <a:t>k</a:t>
            </a:r>
            <a:r>
              <a:rPr kumimoji="1" lang="zh-CN" altLang="en-US" sz="2000" dirty="0">
                <a:solidFill>
                  <a:schemeClr val="tx1"/>
                </a:solidFill>
                <a:latin typeface="楷体_GB2312" pitchFamily="49" charset="-122"/>
                <a:ea typeface="楷体_GB2312" pitchFamily="49" charset="-122"/>
              </a:rPr>
              <a:t>和投机性货币需求系数</a:t>
            </a:r>
            <a:r>
              <a:rPr kumimoji="1" lang="en-US" altLang="zh-CN" sz="2000" dirty="0">
                <a:solidFill>
                  <a:schemeClr val="tx1"/>
                </a:solidFill>
                <a:latin typeface="Times New Roman" pitchFamily="18" charset="0"/>
                <a:ea typeface="楷体_GB2312" pitchFamily="49" charset="-122"/>
              </a:rPr>
              <a:t>h</a:t>
            </a:r>
            <a:r>
              <a:rPr kumimoji="1" lang="en-US" altLang="zh-CN" sz="2000" dirty="0">
                <a:ea typeface="楷体_GB2312" pitchFamily="49" charset="-122"/>
              </a:rPr>
              <a:t>  </a:t>
            </a:r>
            <a:endParaRPr kumimoji="1" lang="en-US" altLang="zh-CN" sz="2000" dirty="0">
              <a:solidFill>
                <a:schemeClr val="tx1"/>
              </a:solidFill>
              <a:latin typeface="楷体_GB2312" pitchFamily="49" charset="-122"/>
              <a:ea typeface="楷体_GB2312" pitchFamily="49" charset="-122"/>
            </a:endParaRPr>
          </a:p>
          <a:p>
            <a:pPr marL="447675" indent="-184150" algn="just" eaLnBrk="1" hangingPunct="1">
              <a:lnSpc>
                <a:spcPct val="85000"/>
              </a:lnSpc>
              <a:spcBef>
                <a:spcPct val="35000"/>
              </a:spcBef>
              <a:buClr>
                <a:srgbClr val="FF6600"/>
              </a:buClr>
              <a:buFont typeface="Arial" pitchFamily="34" charset="0"/>
              <a:buChar char="-"/>
              <a:defRPr/>
            </a:pPr>
            <a:r>
              <a:rPr kumimoji="1" lang="en-US" altLang="zh-CN" sz="1800" dirty="0">
                <a:solidFill>
                  <a:schemeClr val="tx1"/>
                </a:solidFill>
                <a:latin typeface="Times New Roman" pitchFamily="18" charset="0"/>
                <a:ea typeface="楷体_GB2312" pitchFamily="49" charset="-122"/>
              </a:rPr>
              <a:t>k</a:t>
            </a:r>
            <a:r>
              <a:rPr kumimoji="1" lang="zh-CN" altLang="en-US" sz="1800" dirty="0">
                <a:solidFill>
                  <a:schemeClr val="tx1"/>
                </a:solidFill>
                <a:latin typeface="楷体_GB2312" pitchFamily="49" charset="-122"/>
                <a:ea typeface="楷体_GB2312" pitchFamily="49" charset="-122"/>
              </a:rPr>
              <a:t>越大，</a:t>
            </a:r>
            <a:r>
              <a:rPr kumimoji="1" lang="en-US" altLang="zh-CN" sz="1800" dirty="0">
                <a:solidFill>
                  <a:schemeClr val="tx1"/>
                </a:solidFill>
                <a:latin typeface="Times New Roman" pitchFamily="18" charset="0"/>
                <a:ea typeface="楷体_GB2312" pitchFamily="49" charset="-122"/>
              </a:rPr>
              <a:t>LM</a:t>
            </a:r>
            <a:r>
              <a:rPr kumimoji="1" lang="zh-CN" altLang="en-US" sz="1800" dirty="0">
                <a:solidFill>
                  <a:schemeClr val="tx1"/>
                </a:solidFill>
                <a:latin typeface="楷体_GB2312" pitchFamily="49" charset="-122"/>
                <a:ea typeface="楷体_GB2312" pitchFamily="49" charset="-122"/>
              </a:rPr>
              <a:t>曲线斜率越大，产出对利率变动反应越迟钝</a:t>
            </a:r>
            <a:r>
              <a:rPr kumimoji="1" lang="zh-CN" altLang="en-US" sz="1800" dirty="0">
                <a:solidFill>
                  <a:schemeClr val="tx1"/>
                </a:solidFill>
                <a:ea typeface="楷体_GB2312" pitchFamily="49" charset="-122"/>
              </a:rPr>
              <a:t>（</a:t>
            </a:r>
            <a:r>
              <a:rPr kumimoji="1" lang="zh-CN" altLang="en-US" sz="1800" dirty="0">
                <a:solidFill>
                  <a:schemeClr val="tx1"/>
                </a:solidFill>
                <a:latin typeface="楷体_GB2312" pitchFamily="49" charset="-122"/>
                <a:ea typeface="楷体_GB2312" pitchFamily="49" charset="-122"/>
              </a:rPr>
              <a:t>原因：当利率发生上升时，因</a:t>
            </a:r>
            <a:r>
              <a:rPr kumimoji="1" lang="en-US" altLang="zh-CN" sz="1800" dirty="0">
                <a:solidFill>
                  <a:schemeClr val="tx1"/>
                </a:solidFill>
                <a:latin typeface="楷体_GB2312" pitchFamily="49" charset="-122"/>
                <a:ea typeface="楷体_GB2312" pitchFamily="49" charset="-122"/>
              </a:rPr>
              <a:t>h</a:t>
            </a:r>
            <a:r>
              <a:rPr kumimoji="1" lang="zh-CN" altLang="en-US" sz="1800" dirty="0">
                <a:solidFill>
                  <a:schemeClr val="tx1"/>
                </a:solidFill>
                <a:latin typeface="楷体_GB2312" pitchFamily="49" charset="-122"/>
                <a:ea typeface="楷体_GB2312" pitchFamily="49" charset="-122"/>
              </a:rPr>
              <a:t>固定的，所以投机性货币需求的减少是一样的，在货币供给不变的情况下，需要交易性货币需求的增加来弥补，</a:t>
            </a:r>
            <a:r>
              <a:rPr kumimoji="1" lang="en-US" altLang="zh-CN" sz="1800" dirty="0">
                <a:solidFill>
                  <a:schemeClr val="tx1"/>
                </a:solidFill>
                <a:latin typeface="楷体_GB2312" pitchFamily="49" charset="-122"/>
                <a:ea typeface="楷体_GB2312" pitchFamily="49" charset="-122"/>
              </a:rPr>
              <a:t>k</a:t>
            </a:r>
            <a:r>
              <a:rPr kumimoji="1" lang="zh-CN" altLang="en-US" sz="1800" dirty="0">
                <a:solidFill>
                  <a:schemeClr val="tx1"/>
                </a:solidFill>
                <a:latin typeface="楷体_GB2312" pitchFamily="49" charset="-122"/>
                <a:ea typeface="楷体_GB2312" pitchFamily="49" charset="-122"/>
              </a:rPr>
              <a:t>越大，小量产出增加就可以弥补，</a:t>
            </a:r>
            <a:r>
              <a:rPr kumimoji="1" lang="en-US" altLang="zh-CN" sz="1800" dirty="0">
                <a:solidFill>
                  <a:schemeClr val="tx1"/>
                </a:solidFill>
                <a:latin typeface="楷体_GB2312" pitchFamily="49" charset="-122"/>
                <a:ea typeface="楷体_GB2312" pitchFamily="49" charset="-122"/>
              </a:rPr>
              <a:t>k</a:t>
            </a:r>
            <a:r>
              <a:rPr kumimoji="1" lang="zh-CN" altLang="en-US" sz="1800" dirty="0">
                <a:solidFill>
                  <a:schemeClr val="tx1"/>
                </a:solidFill>
                <a:latin typeface="楷体_GB2312" pitchFamily="49" charset="-122"/>
                <a:ea typeface="楷体_GB2312" pitchFamily="49" charset="-122"/>
              </a:rPr>
              <a:t>越小，需要更多产量增加才能弥补） </a:t>
            </a:r>
          </a:p>
          <a:p>
            <a:pPr marL="447675" indent="-184150" algn="just" eaLnBrk="1" hangingPunct="1">
              <a:lnSpc>
                <a:spcPct val="85000"/>
              </a:lnSpc>
              <a:spcBef>
                <a:spcPct val="35000"/>
              </a:spcBef>
              <a:buClr>
                <a:srgbClr val="FF6600"/>
              </a:buClr>
              <a:buFont typeface="Arial" pitchFamily="34" charset="0"/>
              <a:buChar char="-"/>
              <a:defRPr/>
            </a:pPr>
            <a:r>
              <a:rPr kumimoji="1" lang="en-US" altLang="zh-CN" sz="1800" dirty="0">
                <a:solidFill>
                  <a:schemeClr val="tx1"/>
                </a:solidFill>
                <a:latin typeface="Times New Roman" pitchFamily="18" charset="0"/>
                <a:ea typeface="楷体_GB2312" pitchFamily="49" charset="-122"/>
              </a:rPr>
              <a:t>h</a:t>
            </a:r>
            <a:r>
              <a:rPr kumimoji="1" lang="zh-CN" altLang="en-US" sz="1800" dirty="0">
                <a:solidFill>
                  <a:schemeClr val="tx1"/>
                </a:solidFill>
                <a:latin typeface="楷体_GB2312" pitchFamily="49" charset="-122"/>
                <a:ea typeface="楷体_GB2312" pitchFamily="49" charset="-122"/>
              </a:rPr>
              <a:t>越大，</a:t>
            </a:r>
            <a:r>
              <a:rPr kumimoji="1" lang="en-US" altLang="zh-CN" sz="1800" dirty="0">
                <a:solidFill>
                  <a:schemeClr val="tx1"/>
                </a:solidFill>
                <a:latin typeface="Times New Roman" pitchFamily="18" charset="0"/>
                <a:ea typeface="楷体_GB2312" pitchFamily="49" charset="-122"/>
              </a:rPr>
              <a:t>LM</a:t>
            </a:r>
            <a:r>
              <a:rPr kumimoji="1" lang="zh-CN" altLang="en-US" sz="1800" dirty="0">
                <a:solidFill>
                  <a:schemeClr val="tx1"/>
                </a:solidFill>
                <a:latin typeface="楷体_GB2312" pitchFamily="49" charset="-122"/>
                <a:ea typeface="楷体_GB2312" pitchFamily="49" charset="-122"/>
              </a:rPr>
              <a:t>曲线斜率越小，产出对利率变动反应越敏感（原因：</a:t>
            </a:r>
            <a:r>
              <a:rPr kumimoji="1" lang="en-US" altLang="zh-CN" sz="1800" dirty="0">
                <a:solidFill>
                  <a:schemeClr val="tx1"/>
                </a:solidFill>
                <a:latin typeface="Times New Roman" pitchFamily="18" charset="0"/>
                <a:ea typeface="楷体_GB2312" pitchFamily="49" charset="-122"/>
              </a:rPr>
              <a:t>h</a:t>
            </a:r>
            <a:r>
              <a:rPr kumimoji="1" lang="zh-CN" altLang="en-US" sz="1800" dirty="0">
                <a:solidFill>
                  <a:schemeClr val="tx1"/>
                </a:solidFill>
                <a:latin typeface="楷体_GB2312" pitchFamily="49" charset="-122"/>
                <a:ea typeface="楷体_GB2312" pitchFamily="49" charset="-122"/>
              </a:rPr>
              <a:t>大，一定的利率变动会引起投机性货币需求较大的变动，从而导致可用于交易的货币供给</a:t>
            </a:r>
            <a:r>
              <a:rPr kumimoji="1" lang="en-US" altLang="zh-CN" sz="1800" dirty="0">
                <a:solidFill>
                  <a:srgbClr val="009900"/>
                </a:solidFill>
                <a:latin typeface="Arial"/>
                <a:ea typeface="楷体_GB2312" pitchFamily="49" charset="-122"/>
              </a:rPr>
              <a:t>—</a:t>
            </a:r>
            <a:r>
              <a:rPr kumimoji="1" lang="zh-CN" altLang="en-US" sz="1800" dirty="0">
                <a:solidFill>
                  <a:srgbClr val="009900"/>
                </a:solidFill>
                <a:latin typeface="楷体_GB2312" pitchFamily="49" charset="-122"/>
                <a:ea typeface="楷体_GB2312" pitchFamily="49" charset="-122"/>
              </a:rPr>
              <a:t>由产出决定</a:t>
            </a:r>
            <a:r>
              <a:rPr kumimoji="1" lang="en-US" altLang="zh-CN" sz="1800" dirty="0">
                <a:solidFill>
                  <a:srgbClr val="009900"/>
                </a:solidFill>
                <a:latin typeface="Arial"/>
                <a:ea typeface="楷体_GB2312" pitchFamily="49" charset="-122"/>
              </a:rPr>
              <a:t>—</a:t>
            </a:r>
            <a:r>
              <a:rPr kumimoji="1" lang="zh-CN" altLang="en-US" sz="1800" dirty="0">
                <a:solidFill>
                  <a:schemeClr val="tx1"/>
                </a:solidFill>
                <a:latin typeface="楷体_GB2312" pitchFamily="49" charset="-122"/>
                <a:ea typeface="楷体_GB2312" pitchFamily="49" charset="-122"/>
              </a:rPr>
              <a:t>较大的变动） </a:t>
            </a:r>
          </a:p>
        </p:txBody>
      </p:sp>
      <p:sp>
        <p:nvSpPr>
          <p:cNvPr id="3" name="页脚占位符 2"/>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3303374623"/>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8983">
                                            <p:txEl>
                                              <p:pRg st="0" end="0"/>
                                            </p:txEl>
                                          </p:spTgt>
                                        </p:tgtEl>
                                        <p:attrNameLst>
                                          <p:attrName>style.visibility</p:attrName>
                                        </p:attrNameLst>
                                      </p:cBhvr>
                                      <p:to>
                                        <p:strVal val="visible"/>
                                      </p:to>
                                    </p:set>
                                    <p:animEffect transition="in" filter="blinds(horizontal)">
                                      <p:cBhvr>
                                        <p:cTn id="7" dur="500"/>
                                        <p:tgtEl>
                                          <p:spTgt spid="5089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9218"/>
                                        </p:tgtEl>
                                        <p:attrNameLst>
                                          <p:attrName>style.visibility</p:attrName>
                                        </p:attrNameLst>
                                      </p:cBhvr>
                                      <p:to>
                                        <p:strVal val="visible"/>
                                      </p:to>
                                    </p:set>
                                    <p:animEffect transition="in" filter="blinds(horizontal)">
                                      <p:cBhvr>
                                        <p:cTn id="15" dur="500"/>
                                        <p:tgtEl>
                                          <p:spTgt spid="92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blinds(horizontal)">
                                      <p:cBhvr>
                                        <p:cTn id="20" dur="500"/>
                                        <p:tgtEl>
                                          <p:spTgt spid="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6">
                                            <p:txEl>
                                              <p:pRg st="1" end="1"/>
                                            </p:txEl>
                                          </p:spTgt>
                                        </p:tgtEl>
                                        <p:attrNameLst>
                                          <p:attrName>style.visibility</p:attrName>
                                        </p:attrNameLst>
                                      </p:cBhvr>
                                      <p:to>
                                        <p:strVal val="visible"/>
                                      </p:to>
                                    </p:set>
                                    <p:animEffect transition="in" filter="blinds(horizontal)">
                                      <p:cBhvr>
                                        <p:cTn id="25" dur="500"/>
                                        <p:tgtEl>
                                          <p:spTgt spid="36">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6">
                                            <p:txEl>
                                              <p:pRg st="2" end="2"/>
                                            </p:txEl>
                                          </p:spTgt>
                                        </p:tgtEl>
                                        <p:attrNameLst>
                                          <p:attrName>style.visibility</p:attrName>
                                        </p:attrNameLst>
                                      </p:cBhvr>
                                      <p:to>
                                        <p:strVal val="visible"/>
                                      </p:to>
                                    </p:set>
                                    <p:animEffect transition="in" filter="blinds(horizontal)">
                                      <p:cBhvr>
                                        <p:cTn id="30"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83" grpId="0" build="p" autoUpdateAnimBg="0"/>
      <p:bldP spid="3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7259EB-4EB5-489A-A299-C34A7BBB42BF}" type="slidenum">
              <a:rPr lang="en-GB" altLang="zh-CN" sz="1200">
                <a:solidFill>
                  <a:schemeClr val="bg1"/>
                </a:solidFill>
              </a:rPr>
              <a:pPr>
                <a:spcBef>
                  <a:spcPct val="0"/>
                </a:spcBef>
                <a:buClrTx/>
                <a:buSzTx/>
                <a:buFontTx/>
                <a:buNone/>
              </a:pPr>
              <a:t>24</a:t>
            </a:fld>
            <a:endParaRPr lang="en-GB" altLang="zh-CN" sz="1200">
              <a:solidFill>
                <a:schemeClr val="bg1"/>
              </a:solidFill>
            </a:endParaRPr>
          </a:p>
        </p:txBody>
      </p:sp>
      <p:sp>
        <p:nvSpPr>
          <p:cNvPr id="37" name="Rectangle 158"/>
          <p:cNvSpPr>
            <a:spLocks noChangeArrowheads="1"/>
          </p:cNvSpPr>
          <p:nvPr/>
        </p:nvSpPr>
        <p:spPr bwMode="auto">
          <a:xfrm>
            <a:off x="611188" y="539750"/>
            <a:ext cx="3384550"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LM</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曲线的三个区域</a:t>
            </a:r>
          </a:p>
        </p:txBody>
      </p:sp>
      <p:grpSp>
        <p:nvGrpSpPr>
          <p:cNvPr id="2" name="Group 5"/>
          <p:cNvGrpSpPr>
            <a:grpSpLocks/>
          </p:cNvGrpSpPr>
          <p:nvPr/>
        </p:nvGrpSpPr>
        <p:grpSpPr bwMode="auto">
          <a:xfrm>
            <a:off x="1498600" y="1085850"/>
            <a:ext cx="6529388" cy="5222875"/>
            <a:chOff x="2510" y="4334"/>
            <a:chExt cx="7276" cy="5546"/>
          </a:xfrm>
        </p:grpSpPr>
        <p:sp>
          <p:nvSpPr>
            <p:cNvPr id="40965" name="Text Box 51"/>
            <p:cNvSpPr txBox="1">
              <a:spLocks noChangeArrowheads="1"/>
            </p:cNvSpPr>
            <p:nvPr/>
          </p:nvSpPr>
          <p:spPr bwMode="auto">
            <a:xfrm>
              <a:off x="4909" y="8810"/>
              <a:ext cx="945"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1400">
                  <a:solidFill>
                    <a:srgbClr val="800000"/>
                  </a:solidFill>
                  <a:latin typeface="Times New Roman" panose="02020603050405020304" pitchFamily="18" charset="0"/>
                  <a:cs typeface="Times New Roman" panose="02020603050405020304" pitchFamily="18" charset="0"/>
                </a:rPr>
                <a:t>中间区域</a:t>
              </a:r>
            </a:p>
          </p:txBody>
        </p:sp>
        <p:sp>
          <p:nvSpPr>
            <p:cNvPr id="40966" name="Text Box 50"/>
            <p:cNvSpPr txBox="1">
              <a:spLocks noChangeArrowheads="1"/>
            </p:cNvSpPr>
            <p:nvPr/>
          </p:nvSpPr>
          <p:spPr bwMode="auto">
            <a:xfrm>
              <a:off x="3076" y="9281"/>
              <a:ext cx="1155"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1400">
                  <a:solidFill>
                    <a:srgbClr val="800000"/>
                  </a:solidFill>
                  <a:latin typeface="Times New Roman" panose="02020603050405020304" pitchFamily="18" charset="0"/>
                  <a:cs typeface="Times New Roman" panose="02020603050405020304" pitchFamily="18" charset="0"/>
                </a:rPr>
                <a:t>凯恩斯区域</a:t>
              </a:r>
            </a:p>
          </p:txBody>
        </p:sp>
        <p:sp>
          <p:nvSpPr>
            <p:cNvPr id="40967" name="Text Box 49"/>
            <p:cNvSpPr txBox="1">
              <a:spLocks noChangeArrowheads="1"/>
            </p:cNvSpPr>
            <p:nvPr/>
          </p:nvSpPr>
          <p:spPr bwMode="auto">
            <a:xfrm>
              <a:off x="4131" y="7777"/>
              <a:ext cx="945"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1400">
                  <a:solidFill>
                    <a:srgbClr val="800000"/>
                  </a:solidFill>
                  <a:latin typeface="Times New Roman" panose="02020603050405020304" pitchFamily="18" charset="0"/>
                  <a:cs typeface="Times New Roman" panose="02020603050405020304" pitchFamily="18" charset="0"/>
                </a:rPr>
                <a:t>古典区域</a:t>
              </a:r>
            </a:p>
          </p:txBody>
        </p:sp>
        <p:sp>
          <p:nvSpPr>
            <p:cNvPr id="40968" name="Line 48"/>
            <p:cNvSpPr>
              <a:spLocks noChangeAspect="1" noChangeShapeType="1"/>
            </p:cNvSpPr>
            <p:nvPr/>
          </p:nvSpPr>
          <p:spPr bwMode="auto">
            <a:xfrm>
              <a:off x="2869" y="4377"/>
              <a:ext cx="1" cy="2381"/>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47"/>
            <p:cNvSpPr>
              <a:spLocks noChangeAspect="1" noChangeShapeType="1"/>
            </p:cNvSpPr>
            <p:nvPr/>
          </p:nvSpPr>
          <p:spPr bwMode="auto">
            <a:xfrm>
              <a:off x="2869" y="674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0" name="Line 46"/>
            <p:cNvSpPr>
              <a:spLocks noChangeShapeType="1"/>
            </p:cNvSpPr>
            <p:nvPr/>
          </p:nvSpPr>
          <p:spPr bwMode="auto">
            <a:xfrm flipV="1">
              <a:off x="2869" y="4994"/>
              <a:ext cx="2612" cy="175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45"/>
            <p:cNvSpPr>
              <a:spLocks noChangeAspect="1" noChangeShapeType="1"/>
            </p:cNvSpPr>
            <p:nvPr/>
          </p:nvSpPr>
          <p:spPr bwMode="auto">
            <a:xfrm>
              <a:off x="6686" y="674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2" name="Line 44"/>
            <p:cNvSpPr>
              <a:spLocks noChangeAspect="1" noChangeShapeType="1"/>
            </p:cNvSpPr>
            <p:nvPr/>
          </p:nvSpPr>
          <p:spPr bwMode="auto">
            <a:xfrm flipV="1">
              <a:off x="6686" y="4377"/>
              <a:ext cx="1" cy="2381"/>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3" name="Line 43"/>
            <p:cNvSpPr>
              <a:spLocks noChangeAspect="1" noChangeShapeType="1"/>
            </p:cNvSpPr>
            <p:nvPr/>
          </p:nvSpPr>
          <p:spPr bwMode="auto">
            <a:xfrm>
              <a:off x="6686" y="5214"/>
              <a:ext cx="1531" cy="153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Line 42"/>
            <p:cNvSpPr>
              <a:spLocks noChangeAspect="1" noChangeShapeType="1"/>
            </p:cNvSpPr>
            <p:nvPr/>
          </p:nvSpPr>
          <p:spPr bwMode="auto">
            <a:xfrm flipH="1">
              <a:off x="5094" y="5237"/>
              <a:ext cx="1587" cy="1"/>
            </a:xfrm>
            <a:prstGeom prst="line">
              <a:avLst/>
            </a:prstGeom>
            <a:noFill/>
            <a:ln w="31750">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41"/>
            <p:cNvSpPr>
              <a:spLocks noChangeAspect="1" noChangeShapeType="1"/>
            </p:cNvSpPr>
            <p:nvPr/>
          </p:nvSpPr>
          <p:spPr bwMode="auto">
            <a:xfrm flipH="1">
              <a:off x="3949" y="6053"/>
              <a:ext cx="3572" cy="1"/>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Line 40"/>
            <p:cNvSpPr>
              <a:spLocks noChangeAspect="1" noChangeShapeType="1"/>
            </p:cNvSpPr>
            <p:nvPr/>
          </p:nvSpPr>
          <p:spPr bwMode="auto">
            <a:xfrm>
              <a:off x="5064" y="5267"/>
              <a:ext cx="1" cy="2211"/>
            </a:xfrm>
            <a:prstGeom prst="line">
              <a:avLst/>
            </a:prstGeom>
            <a:noFill/>
            <a:ln w="31750">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39"/>
            <p:cNvSpPr>
              <a:spLocks noChangeAspect="1" noChangeShapeType="1"/>
            </p:cNvSpPr>
            <p:nvPr/>
          </p:nvSpPr>
          <p:spPr bwMode="auto">
            <a:xfrm>
              <a:off x="4000" y="6043"/>
              <a:ext cx="1" cy="3175"/>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Text Box 38"/>
            <p:cNvSpPr txBox="1">
              <a:spLocks noChangeAspect="1" noChangeArrowheads="1"/>
            </p:cNvSpPr>
            <p:nvPr/>
          </p:nvSpPr>
          <p:spPr bwMode="auto">
            <a:xfrm>
              <a:off x="9423" y="660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79" name="Text Box 37"/>
            <p:cNvSpPr txBox="1">
              <a:spLocks noChangeAspect="1" noChangeArrowheads="1"/>
            </p:cNvSpPr>
            <p:nvPr/>
          </p:nvSpPr>
          <p:spPr bwMode="auto">
            <a:xfrm>
              <a:off x="6342" y="4364"/>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80" name="Text Box 36"/>
            <p:cNvSpPr txBox="1">
              <a:spLocks noChangeAspect="1" noChangeArrowheads="1"/>
            </p:cNvSpPr>
            <p:nvPr/>
          </p:nvSpPr>
          <p:spPr bwMode="auto">
            <a:xfrm>
              <a:off x="2510" y="4334"/>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81" name="Text Box 35"/>
            <p:cNvSpPr txBox="1">
              <a:spLocks noChangeAspect="1" noChangeArrowheads="1"/>
            </p:cNvSpPr>
            <p:nvPr/>
          </p:nvSpPr>
          <p:spPr bwMode="auto">
            <a:xfrm>
              <a:off x="6487" y="660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82" name="Text Box 34"/>
            <p:cNvSpPr txBox="1">
              <a:spLocks noChangeAspect="1" noChangeArrowheads="1"/>
            </p:cNvSpPr>
            <p:nvPr/>
          </p:nvSpPr>
          <p:spPr bwMode="auto">
            <a:xfrm>
              <a:off x="2670" y="660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83" name="Text Box 33"/>
            <p:cNvSpPr txBox="1">
              <a:spLocks noChangeAspect="1" noChangeArrowheads="1"/>
            </p:cNvSpPr>
            <p:nvPr/>
          </p:nvSpPr>
          <p:spPr bwMode="auto">
            <a:xfrm>
              <a:off x="5264" y="4671"/>
              <a:ext cx="73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0984" name="Text Box 32"/>
            <p:cNvSpPr txBox="1">
              <a:spLocks noChangeArrowheads="1"/>
            </p:cNvSpPr>
            <p:nvPr/>
          </p:nvSpPr>
          <p:spPr bwMode="auto">
            <a:xfrm>
              <a:off x="7249" y="5445"/>
              <a:ext cx="103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M=M</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85" name="Line 31"/>
            <p:cNvSpPr>
              <a:spLocks noChangeAspect="1" noChangeShapeType="1"/>
            </p:cNvSpPr>
            <p:nvPr/>
          </p:nvSpPr>
          <p:spPr bwMode="auto">
            <a:xfrm flipH="1">
              <a:off x="2918" y="8319"/>
              <a:ext cx="3798" cy="1"/>
            </a:xfrm>
            <a:prstGeom prst="line">
              <a:avLst/>
            </a:prstGeom>
            <a:noFill/>
            <a:ln w="31750">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Text Box 30"/>
            <p:cNvSpPr txBox="1">
              <a:spLocks noChangeAspect="1" noChangeArrowheads="1"/>
            </p:cNvSpPr>
            <p:nvPr/>
          </p:nvSpPr>
          <p:spPr bwMode="auto">
            <a:xfrm>
              <a:off x="5620" y="6637"/>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0987" name="Text Box 29"/>
            <p:cNvSpPr txBox="1">
              <a:spLocks noChangeArrowheads="1"/>
            </p:cNvSpPr>
            <p:nvPr/>
          </p:nvSpPr>
          <p:spPr bwMode="auto">
            <a:xfrm>
              <a:off x="5135" y="7372"/>
              <a:ext cx="417" cy="3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LM</a:t>
              </a:r>
            </a:p>
          </p:txBody>
        </p:sp>
        <p:sp>
          <p:nvSpPr>
            <p:cNvPr id="40988" name="Text Box 28"/>
            <p:cNvSpPr txBox="1">
              <a:spLocks noChangeArrowheads="1"/>
            </p:cNvSpPr>
            <p:nvPr/>
          </p:nvSpPr>
          <p:spPr bwMode="auto">
            <a:xfrm>
              <a:off x="5704" y="9533"/>
              <a:ext cx="239" cy="3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0989" name="Text Box 27"/>
            <p:cNvSpPr txBox="1">
              <a:spLocks noChangeArrowheads="1"/>
            </p:cNvSpPr>
            <p:nvPr/>
          </p:nvSpPr>
          <p:spPr bwMode="auto">
            <a:xfrm>
              <a:off x="2656" y="9595"/>
              <a:ext cx="201" cy="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90" name="Text Box 26"/>
            <p:cNvSpPr txBox="1">
              <a:spLocks noChangeArrowheads="1"/>
            </p:cNvSpPr>
            <p:nvPr/>
          </p:nvSpPr>
          <p:spPr bwMode="auto">
            <a:xfrm>
              <a:off x="2702" y="7237"/>
              <a:ext cx="201"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0991" name="Line 25"/>
            <p:cNvSpPr>
              <a:spLocks noChangeShapeType="1"/>
            </p:cNvSpPr>
            <p:nvPr/>
          </p:nvSpPr>
          <p:spPr bwMode="auto">
            <a:xfrm>
              <a:off x="2877" y="9687"/>
              <a:ext cx="2693"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2" name="Line 24"/>
            <p:cNvSpPr>
              <a:spLocks noChangeShapeType="1"/>
            </p:cNvSpPr>
            <p:nvPr/>
          </p:nvSpPr>
          <p:spPr bwMode="auto">
            <a:xfrm flipV="1">
              <a:off x="2910" y="7309"/>
              <a:ext cx="0" cy="2381"/>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3" name="Line 23"/>
            <p:cNvSpPr>
              <a:spLocks noChangeShapeType="1"/>
            </p:cNvSpPr>
            <p:nvPr/>
          </p:nvSpPr>
          <p:spPr bwMode="auto">
            <a:xfrm>
              <a:off x="2877" y="9247"/>
              <a:ext cx="1134"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Arc 22"/>
            <p:cNvSpPr>
              <a:spLocks/>
            </p:cNvSpPr>
            <p:nvPr/>
          </p:nvSpPr>
          <p:spPr bwMode="auto">
            <a:xfrm flipV="1">
              <a:off x="3970" y="7960"/>
              <a:ext cx="1093" cy="1287"/>
            </a:xfrm>
            <a:custGeom>
              <a:avLst/>
              <a:gdLst>
                <a:gd name="T0" fmla="*/ 0 w 20916"/>
                <a:gd name="T1" fmla="*/ 0 h 21600"/>
                <a:gd name="T2" fmla="*/ 0 w 20916"/>
                <a:gd name="T3" fmla="*/ 0 h 21600"/>
                <a:gd name="T4" fmla="*/ 0 w 20916"/>
                <a:gd name="T5" fmla="*/ 0 h 21600"/>
                <a:gd name="T6" fmla="*/ 0 60000 65536"/>
                <a:gd name="T7" fmla="*/ 0 60000 65536"/>
                <a:gd name="T8" fmla="*/ 0 60000 65536"/>
              </a:gdLst>
              <a:ahLst/>
              <a:cxnLst>
                <a:cxn ang="T6">
                  <a:pos x="T0" y="T1"/>
                </a:cxn>
                <a:cxn ang="T7">
                  <a:pos x="T2" y="T3"/>
                </a:cxn>
                <a:cxn ang="T8">
                  <a:pos x="T4" y="T5"/>
                </a:cxn>
              </a:cxnLst>
              <a:rect l="0" t="0" r="r" b="b"/>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0995" name="Line 21"/>
            <p:cNvSpPr>
              <a:spLocks noChangeShapeType="1"/>
            </p:cNvSpPr>
            <p:nvPr/>
          </p:nvSpPr>
          <p:spPr bwMode="auto">
            <a:xfrm flipV="1">
              <a:off x="5063" y="7538"/>
              <a:ext cx="0" cy="78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Text Box 20"/>
            <p:cNvSpPr txBox="1">
              <a:spLocks noChangeArrowheads="1"/>
            </p:cNvSpPr>
            <p:nvPr/>
          </p:nvSpPr>
          <p:spPr bwMode="auto">
            <a:xfrm>
              <a:off x="6462" y="7137"/>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0997" name="Text Box 19"/>
            <p:cNvSpPr txBox="1">
              <a:spLocks noChangeArrowheads="1"/>
            </p:cNvSpPr>
            <p:nvPr/>
          </p:nvSpPr>
          <p:spPr bwMode="auto">
            <a:xfrm>
              <a:off x="6462" y="9554"/>
              <a:ext cx="241" cy="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98" name="Line 18"/>
            <p:cNvSpPr>
              <a:spLocks noChangeShapeType="1"/>
            </p:cNvSpPr>
            <p:nvPr/>
          </p:nvSpPr>
          <p:spPr bwMode="auto">
            <a:xfrm>
              <a:off x="6683" y="9653"/>
              <a:ext cx="2693"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9" name="Line 17"/>
            <p:cNvSpPr>
              <a:spLocks noChangeShapeType="1"/>
            </p:cNvSpPr>
            <p:nvPr/>
          </p:nvSpPr>
          <p:spPr bwMode="auto">
            <a:xfrm flipV="1">
              <a:off x="6698" y="7288"/>
              <a:ext cx="1" cy="2381"/>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0" name="Line 16"/>
            <p:cNvSpPr>
              <a:spLocks noChangeShapeType="1"/>
            </p:cNvSpPr>
            <p:nvPr/>
          </p:nvSpPr>
          <p:spPr bwMode="auto">
            <a:xfrm>
              <a:off x="7568" y="9254"/>
              <a:ext cx="88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Arc 15"/>
            <p:cNvSpPr>
              <a:spLocks/>
            </p:cNvSpPr>
            <p:nvPr/>
          </p:nvSpPr>
          <p:spPr bwMode="auto">
            <a:xfrm flipH="1" flipV="1">
              <a:off x="6700" y="8313"/>
              <a:ext cx="868" cy="9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2" name="Text Box 14"/>
            <p:cNvSpPr txBox="1">
              <a:spLocks noChangeArrowheads="1"/>
            </p:cNvSpPr>
            <p:nvPr/>
          </p:nvSpPr>
          <p:spPr bwMode="auto">
            <a:xfrm>
              <a:off x="9515" y="9495"/>
              <a:ext cx="271"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1003" name="Text Box 13"/>
            <p:cNvSpPr txBox="1">
              <a:spLocks noChangeArrowheads="1"/>
            </p:cNvSpPr>
            <p:nvPr/>
          </p:nvSpPr>
          <p:spPr bwMode="auto">
            <a:xfrm>
              <a:off x="8583" y="9026"/>
              <a:ext cx="510" cy="3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1004" name="Line 12"/>
            <p:cNvSpPr>
              <a:spLocks noChangeShapeType="1"/>
            </p:cNvSpPr>
            <p:nvPr/>
          </p:nvSpPr>
          <p:spPr bwMode="auto">
            <a:xfrm flipV="1">
              <a:off x="6699" y="7765"/>
              <a:ext cx="0" cy="535"/>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11"/>
            <p:cNvSpPr>
              <a:spLocks noChangeShapeType="1"/>
            </p:cNvSpPr>
            <p:nvPr/>
          </p:nvSpPr>
          <p:spPr bwMode="auto">
            <a:xfrm flipV="1">
              <a:off x="7542" y="6083"/>
              <a:ext cx="0" cy="3175"/>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6" name="Line 10"/>
            <p:cNvSpPr>
              <a:spLocks noChangeAspect="1" noChangeShapeType="1"/>
            </p:cNvSpPr>
            <p:nvPr/>
          </p:nvSpPr>
          <p:spPr bwMode="auto">
            <a:xfrm flipH="1">
              <a:off x="3949" y="9248"/>
              <a:ext cx="3610" cy="1"/>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7" name="Line 9"/>
            <p:cNvSpPr>
              <a:spLocks noChangeAspect="1" noChangeShapeType="1"/>
            </p:cNvSpPr>
            <p:nvPr/>
          </p:nvSpPr>
          <p:spPr bwMode="auto">
            <a:xfrm flipH="1">
              <a:off x="2858" y="8949"/>
              <a:ext cx="4082" cy="1"/>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8" name="Line 8"/>
            <p:cNvSpPr>
              <a:spLocks noChangeShapeType="1"/>
            </p:cNvSpPr>
            <p:nvPr/>
          </p:nvSpPr>
          <p:spPr bwMode="auto">
            <a:xfrm flipV="1">
              <a:off x="6957" y="5523"/>
              <a:ext cx="0" cy="3402"/>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7"/>
            <p:cNvSpPr>
              <a:spLocks noChangeShapeType="1"/>
            </p:cNvSpPr>
            <p:nvPr/>
          </p:nvSpPr>
          <p:spPr bwMode="auto">
            <a:xfrm flipV="1">
              <a:off x="4717" y="5558"/>
              <a:ext cx="0" cy="3364"/>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6"/>
            <p:cNvSpPr>
              <a:spLocks noChangeAspect="1" noChangeShapeType="1"/>
            </p:cNvSpPr>
            <p:nvPr/>
          </p:nvSpPr>
          <p:spPr bwMode="auto">
            <a:xfrm flipH="1">
              <a:off x="4713" y="5517"/>
              <a:ext cx="2268" cy="1"/>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967585773"/>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549A71-E05A-4071-B842-E9CBB74D3FFC}" type="slidenum">
              <a:rPr lang="en-GB" altLang="zh-CN" sz="1200">
                <a:solidFill>
                  <a:schemeClr val="bg1"/>
                </a:solidFill>
              </a:rPr>
              <a:pPr>
                <a:spcBef>
                  <a:spcPct val="0"/>
                </a:spcBef>
                <a:buClrTx/>
                <a:buSzTx/>
                <a:buFontTx/>
                <a:buNone/>
              </a:pPr>
              <a:t>25</a:t>
            </a:fld>
            <a:endParaRPr lang="en-GB" altLang="zh-CN" sz="1200">
              <a:solidFill>
                <a:schemeClr val="bg1"/>
              </a:solidFill>
            </a:endParaRPr>
          </a:p>
        </p:txBody>
      </p:sp>
      <p:sp>
        <p:nvSpPr>
          <p:cNvPr id="493570" name="Comment 2">
            <a:hlinkClick r:id="rId2" action="ppaction://hlinksldjump"/>
          </p:cNvPr>
          <p:cNvSpPr>
            <a:spLocks noChangeArrowheads="1"/>
          </p:cNvSpPr>
          <p:nvPr/>
        </p:nvSpPr>
        <p:spPr bwMode="auto">
          <a:xfrm>
            <a:off x="612775" y="692150"/>
            <a:ext cx="43195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4.2.7  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曲线的水平移动 </a:t>
            </a:r>
          </a:p>
        </p:txBody>
      </p:sp>
      <p:sp>
        <p:nvSpPr>
          <p:cNvPr id="72" name="Rectangle 3"/>
          <p:cNvSpPr>
            <a:spLocks noChangeArrowheads="1"/>
          </p:cNvSpPr>
          <p:nvPr/>
        </p:nvSpPr>
        <p:spPr bwMode="auto">
          <a:xfrm>
            <a:off x="683568" y="1700808"/>
            <a:ext cx="7775575" cy="4464050"/>
          </a:xfrm>
          <a:prstGeom prst="rect">
            <a:avLst/>
          </a:prstGeom>
          <a:noFill/>
          <a:ln w="9525">
            <a:noFill/>
            <a:miter lim="800000"/>
            <a:headEnd/>
            <a:tailEnd/>
          </a:ln>
          <a:effectLst/>
        </p:spPr>
        <p:txBody>
          <a:bodyPr/>
          <a:lstStyle/>
          <a:p>
            <a:pPr marL="266700" indent="-266700" algn="just" eaLnBrk="1" hangingPunct="1">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交易性货币需求变动，会使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曲线发生同方向移动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628650" lvl="1" indent="-266700" algn="just" eaLnBrk="1" hangingPunct="1">
              <a:spcBef>
                <a:spcPct val="35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如果交易性货币需求曲线向右移动（即交易性货币需求增加），</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曲线也会向右移动。原因：完成同量交易所需要的货币减少了（同样一笔货币现在能完成更多的国民收入的交易）</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投机性货币需求变动，会使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曲线发生反方向移动</a:t>
            </a:r>
          </a:p>
          <a:p>
            <a:pPr marL="628650" lvl="1" indent="-266700" algn="just" eaLnBrk="1" hangingPunct="1">
              <a:spcBef>
                <a:spcPct val="35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如果投机性货币需求曲线右移（即投机性货币需求增加），会使</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LM</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曲线向左移动。原因：同样利率水平上现在的投机性货币需求增加了，而货币供给不变时，要保持货币市场均衡，交易性货币需求必须减少。这样，就要求国民收入水平下降  </a:t>
            </a: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货币供给变动，会使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曲线发生同方向移动。如货币供给增加，货币供给曲线右移，</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曲线也向右移动 </a:t>
            </a:r>
          </a:p>
        </p:txBody>
      </p:sp>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1916526828"/>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blinds(horizontal)">
                                      <p:cBhvr>
                                        <p:cTn id="7" dur="500"/>
                                        <p:tgtEl>
                                          <p:spTgt spid="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blinds(horizontal)">
                                      <p:cBhvr>
                                        <p:cTn id="12" dur="500"/>
                                        <p:tgtEl>
                                          <p:spTgt spid="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blinds(horizontal)">
                                      <p:cBhvr>
                                        <p:cTn id="17" dur="500"/>
                                        <p:tgtEl>
                                          <p:spTgt spid="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blinds(horizontal)">
                                      <p:cBhvr>
                                        <p:cTn id="22" dur="500"/>
                                        <p:tgtEl>
                                          <p:spTgt spid="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
                                            <p:txEl>
                                              <p:pRg st="4" end="4"/>
                                            </p:txEl>
                                          </p:spTgt>
                                        </p:tgtEl>
                                        <p:attrNameLst>
                                          <p:attrName>style.visibility</p:attrName>
                                        </p:attrNameLst>
                                      </p:cBhvr>
                                      <p:to>
                                        <p:strVal val="visible"/>
                                      </p:to>
                                    </p:set>
                                    <p:animEffect transition="in" filter="blinds(horizontal)">
                                      <p:cBhvr>
                                        <p:cTn id="27" dur="500"/>
                                        <p:tgtEl>
                                          <p:spTgt spid="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9F5D6F-7598-4907-8937-9C05E0BA2F54}" type="slidenum">
              <a:rPr lang="en-GB" altLang="zh-CN" sz="1200">
                <a:solidFill>
                  <a:schemeClr val="bg1"/>
                </a:solidFill>
              </a:rPr>
              <a:pPr>
                <a:spcBef>
                  <a:spcPct val="0"/>
                </a:spcBef>
                <a:buClrTx/>
                <a:buSzTx/>
                <a:buFontTx/>
                <a:buNone/>
              </a:pPr>
              <a:t>26</a:t>
            </a:fld>
            <a:endParaRPr lang="en-GB" altLang="zh-CN" sz="1200">
              <a:solidFill>
                <a:schemeClr val="bg1"/>
              </a:solidFill>
            </a:endParaRPr>
          </a:p>
        </p:txBody>
      </p:sp>
      <p:sp>
        <p:nvSpPr>
          <p:cNvPr id="72" name="Rectangle 62"/>
          <p:cNvSpPr>
            <a:spLocks noChangeArrowheads="1"/>
          </p:cNvSpPr>
          <p:nvPr/>
        </p:nvSpPr>
        <p:spPr bwMode="auto">
          <a:xfrm>
            <a:off x="2833688" y="5784850"/>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货币供给变动与</a:t>
            </a: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cs typeface="Times New Roman" pitchFamily="18" charset="0"/>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曲线移动 </a:t>
            </a:r>
          </a:p>
        </p:txBody>
      </p:sp>
      <p:grpSp>
        <p:nvGrpSpPr>
          <p:cNvPr id="2" name="Group 5"/>
          <p:cNvGrpSpPr>
            <a:grpSpLocks/>
          </p:cNvGrpSpPr>
          <p:nvPr/>
        </p:nvGrpSpPr>
        <p:grpSpPr bwMode="auto">
          <a:xfrm>
            <a:off x="1600200" y="692150"/>
            <a:ext cx="6643688" cy="4937125"/>
            <a:chOff x="2670" y="1327"/>
            <a:chExt cx="7289" cy="5581"/>
          </a:xfrm>
        </p:grpSpPr>
        <p:sp>
          <p:nvSpPr>
            <p:cNvPr id="43013" name="Line 50"/>
            <p:cNvSpPr>
              <a:spLocks noChangeAspect="1" noChangeShapeType="1"/>
            </p:cNvSpPr>
            <p:nvPr/>
          </p:nvSpPr>
          <p:spPr bwMode="auto">
            <a:xfrm>
              <a:off x="2969" y="1327"/>
              <a:ext cx="1" cy="2608"/>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49"/>
            <p:cNvSpPr>
              <a:spLocks noChangeAspect="1" noChangeShapeType="1"/>
            </p:cNvSpPr>
            <p:nvPr/>
          </p:nvSpPr>
          <p:spPr bwMode="auto">
            <a:xfrm>
              <a:off x="2969" y="396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15" name="Line 48"/>
            <p:cNvSpPr>
              <a:spLocks noChangeShapeType="1"/>
            </p:cNvSpPr>
            <p:nvPr/>
          </p:nvSpPr>
          <p:spPr bwMode="auto">
            <a:xfrm flipV="1">
              <a:off x="2969" y="2089"/>
              <a:ext cx="2887" cy="188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47"/>
            <p:cNvSpPr>
              <a:spLocks noChangeAspect="1" noChangeShapeType="1"/>
            </p:cNvSpPr>
            <p:nvPr/>
          </p:nvSpPr>
          <p:spPr bwMode="auto">
            <a:xfrm>
              <a:off x="6666" y="396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17" name="Line 46"/>
            <p:cNvSpPr>
              <a:spLocks noChangeAspect="1" noChangeShapeType="1"/>
            </p:cNvSpPr>
            <p:nvPr/>
          </p:nvSpPr>
          <p:spPr bwMode="auto">
            <a:xfrm flipV="1">
              <a:off x="6666" y="1327"/>
              <a:ext cx="1" cy="2608"/>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18" name="Line 45"/>
            <p:cNvSpPr>
              <a:spLocks noChangeAspect="1" noChangeShapeType="1"/>
            </p:cNvSpPr>
            <p:nvPr/>
          </p:nvSpPr>
          <p:spPr bwMode="auto">
            <a:xfrm>
              <a:off x="6666" y="2089"/>
              <a:ext cx="1871" cy="187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44"/>
            <p:cNvSpPr>
              <a:spLocks noChangeAspect="1" noChangeShapeType="1"/>
            </p:cNvSpPr>
            <p:nvPr/>
          </p:nvSpPr>
          <p:spPr bwMode="auto">
            <a:xfrm>
              <a:off x="2969" y="4245"/>
              <a:ext cx="0" cy="2482"/>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43"/>
            <p:cNvSpPr>
              <a:spLocks noChangeAspect="1" noChangeShapeType="1"/>
            </p:cNvSpPr>
            <p:nvPr/>
          </p:nvSpPr>
          <p:spPr bwMode="auto">
            <a:xfrm>
              <a:off x="6666" y="4239"/>
              <a:ext cx="0" cy="2521"/>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42"/>
            <p:cNvSpPr>
              <a:spLocks noChangeAspect="1" noChangeShapeType="1"/>
            </p:cNvSpPr>
            <p:nvPr/>
          </p:nvSpPr>
          <p:spPr bwMode="auto">
            <a:xfrm>
              <a:off x="6666" y="6760"/>
              <a:ext cx="28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2" name="Line 41"/>
            <p:cNvSpPr>
              <a:spLocks noChangeAspect="1" noChangeShapeType="1"/>
            </p:cNvSpPr>
            <p:nvPr/>
          </p:nvSpPr>
          <p:spPr bwMode="auto">
            <a:xfrm flipV="1">
              <a:off x="7904" y="3060"/>
              <a:ext cx="1" cy="283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40"/>
            <p:cNvSpPr>
              <a:spLocks noChangeAspect="1" noChangeShapeType="1"/>
            </p:cNvSpPr>
            <p:nvPr/>
          </p:nvSpPr>
          <p:spPr bwMode="auto">
            <a:xfrm flipV="1">
              <a:off x="7296" y="2496"/>
              <a:ext cx="1" cy="283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39"/>
            <p:cNvSpPr>
              <a:spLocks noChangeAspect="1" noChangeShapeType="1"/>
            </p:cNvSpPr>
            <p:nvPr/>
          </p:nvSpPr>
          <p:spPr bwMode="auto">
            <a:xfrm flipH="1">
              <a:off x="4907" y="2736"/>
              <a:ext cx="2381"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38"/>
            <p:cNvSpPr>
              <a:spLocks noChangeAspect="1" noChangeShapeType="1"/>
            </p:cNvSpPr>
            <p:nvPr/>
          </p:nvSpPr>
          <p:spPr bwMode="auto">
            <a:xfrm flipH="1">
              <a:off x="4336" y="3038"/>
              <a:ext cx="3515" cy="1"/>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37"/>
            <p:cNvSpPr>
              <a:spLocks noChangeAspect="1" noChangeShapeType="1"/>
            </p:cNvSpPr>
            <p:nvPr/>
          </p:nvSpPr>
          <p:spPr bwMode="auto">
            <a:xfrm>
              <a:off x="4376" y="3049"/>
              <a:ext cx="1" cy="2835"/>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36"/>
            <p:cNvSpPr>
              <a:spLocks noChangeAspect="1" noChangeShapeType="1"/>
            </p:cNvSpPr>
            <p:nvPr/>
          </p:nvSpPr>
          <p:spPr bwMode="auto">
            <a:xfrm>
              <a:off x="4117" y="5895"/>
              <a:ext cx="3742"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35"/>
            <p:cNvSpPr>
              <a:spLocks noChangeAspect="1" noChangeShapeType="1"/>
            </p:cNvSpPr>
            <p:nvPr/>
          </p:nvSpPr>
          <p:spPr bwMode="auto">
            <a:xfrm>
              <a:off x="4832" y="2736"/>
              <a:ext cx="1" cy="2608"/>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34"/>
            <p:cNvSpPr>
              <a:spLocks noChangeAspect="1" noChangeShapeType="1"/>
            </p:cNvSpPr>
            <p:nvPr/>
          </p:nvSpPr>
          <p:spPr bwMode="auto">
            <a:xfrm flipH="1">
              <a:off x="4892" y="5362"/>
              <a:ext cx="2381"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Text Box 33"/>
            <p:cNvSpPr txBox="1">
              <a:spLocks noChangeAspect="1" noChangeArrowheads="1"/>
            </p:cNvSpPr>
            <p:nvPr/>
          </p:nvSpPr>
          <p:spPr bwMode="auto">
            <a:xfrm>
              <a:off x="9660" y="6577"/>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1" name="Text Box 32"/>
            <p:cNvSpPr txBox="1">
              <a:spLocks noChangeAspect="1" noChangeArrowheads="1"/>
            </p:cNvSpPr>
            <p:nvPr/>
          </p:nvSpPr>
          <p:spPr bwMode="auto">
            <a:xfrm>
              <a:off x="9403" y="382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2" name="Text Box 31"/>
            <p:cNvSpPr txBox="1">
              <a:spLocks noChangeAspect="1" noChangeArrowheads="1"/>
            </p:cNvSpPr>
            <p:nvPr/>
          </p:nvSpPr>
          <p:spPr bwMode="auto">
            <a:xfrm>
              <a:off x="6367" y="1344"/>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3" name="Text Box 30"/>
            <p:cNvSpPr txBox="1">
              <a:spLocks noChangeAspect="1" noChangeArrowheads="1"/>
            </p:cNvSpPr>
            <p:nvPr/>
          </p:nvSpPr>
          <p:spPr bwMode="auto">
            <a:xfrm>
              <a:off x="2670" y="1359"/>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4" name="Text Box 29"/>
            <p:cNvSpPr txBox="1">
              <a:spLocks noChangeAspect="1" noChangeArrowheads="1"/>
            </p:cNvSpPr>
            <p:nvPr/>
          </p:nvSpPr>
          <p:spPr bwMode="auto">
            <a:xfrm>
              <a:off x="2770" y="4239"/>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3035" name="Text Box 28"/>
            <p:cNvSpPr txBox="1">
              <a:spLocks noChangeAspect="1" noChangeArrowheads="1"/>
            </p:cNvSpPr>
            <p:nvPr/>
          </p:nvSpPr>
          <p:spPr bwMode="auto">
            <a:xfrm>
              <a:off x="6467" y="4239"/>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3036" name="Text Box 27"/>
            <p:cNvSpPr txBox="1">
              <a:spLocks noChangeAspect="1" noChangeArrowheads="1"/>
            </p:cNvSpPr>
            <p:nvPr/>
          </p:nvSpPr>
          <p:spPr bwMode="auto">
            <a:xfrm>
              <a:off x="2770" y="6612"/>
              <a:ext cx="29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37" name="Text Box 26"/>
            <p:cNvSpPr txBox="1">
              <a:spLocks noChangeAspect="1" noChangeArrowheads="1"/>
            </p:cNvSpPr>
            <p:nvPr/>
          </p:nvSpPr>
          <p:spPr bwMode="auto">
            <a:xfrm>
              <a:off x="6467" y="6612"/>
              <a:ext cx="29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38" name="Text Box 25"/>
            <p:cNvSpPr txBox="1">
              <a:spLocks noChangeAspect="1" noChangeArrowheads="1"/>
            </p:cNvSpPr>
            <p:nvPr/>
          </p:nvSpPr>
          <p:spPr bwMode="auto">
            <a:xfrm>
              <a:off x="6467" y="382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39" name="Text Box 24"/>
            <p:cNvSpPr txBox="1">
              <a:spLocks noChangeAspect="1" noChangeArrowheads="1"/>
            </p:cNvSpPr>
            <p:nvPr/>
          </p:nvSpPr>
          <p:spPr bwMode="auto">
            <a:xfrm>
              <a:off x="2770" y="382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40" name="Text Box 23"/>
            <p:cNvSpPr txBox="1">
              <a:spLocks noChangeAspect="1" noChangeArrowheads="1"/>
            </p:cNvSpPr>
            <p:nvPr/>
          </p:nvSpPr>
          <p:spPr bwMode="auto">
            <a:xfrm>
              <a:off x="4965" y="1891"/>
              <a:ext cx="73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=kY</a:t>
              </a:r>
            </a:p>
          </p:txBody>
        </p:sp>
        <p:sp>
          <p:nvSpPr>
            <p:cNvPr id="43041" name="Text Box 22"/>
            <p:cNvSpPr txBox="1">
              <a:spLocks noChangeAspect="1" noChangeArrowheads="1"/>
            </p:cNvSpPr>
            <p:nvPr/>
          </p:nvSpPr>
          <p:spPr bwMode="auto">
            <a:xfrm>
              <a:off x="8427" y="6201"/>
              <a:ext cx="83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r>
                <a:rPr lang="en-US" altLang="zh-CN" sz="1400">
                  <a:solidFill>
                    <a:srgbClr val="006699"/>
                  </a:solidFill>
                  <a:latin typeface="Times New Roman" panose="02020603050405020304" pitchFamily="18" charset="0"/>
                  <a:cs typeface="Times New Roman" panose="02020603050405020304" pitchFamily="18" charset="0"/>
                </a:rPr>
                <a:t>=-hr</a:t>
              </a:r>
            </a:p>
          </p:txBody>
        </p:sp>
        <p:sp>
          <p:nvSpPr>
            <p:cNvPr id="43042" name="Text Box 21"/>
            <p:cNvSpPr txBox="1">
              <a:spLocks noChangeArrowheads="1"/>
            </p:cNvSpPr>
            <p:nvPr/>
          </p:nvSpPr>
          <p:spPr bwMode="auto">
            <a:xfrm>
              <a:off x="7191" y="1891"/>
              <a:ext cx="10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M=M</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43" name="Text Box 20"/>
            <p:cNvSpPr txBox="1">
              <a:spLocks noChangeAspect="1" noChangeArrowheads="1"/>
            </p:cNvSpPr>
            <p:nvPr/>
          </p:nvSpPr>
          <p:spPr bwMode="auto">
            <a:xfrm>
              <a:off x="5430" y="4446"/>
              <a:ext cx="49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44" name="Line 19"/>
            <p:cNvSpPr>
              <a:spLocks noChangeAspect="1" noChangeShapeType="1"/>
            </p:cNvSpPr>
            <p:nvPr/>
          </p:nvSpPr>
          <p:spPr bwMode="auto">
            <a:xfrm flipH="1">
              <a:off x="4064" y="3300"/>
              <a:ext cx="3798"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18"/>
            <p:cNvSpPr>
              <a:spLocks noChangeShapeType="1"/>
            </p:cNvSpPr>
            <p:nvPr/>
          </p:nvSpPr>
          <p:spPr bwMode="auto">
            <a:xfrm>
              <a:off x="6951" y="5049"/>
              <a:ext cx="1419" cy="125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17"/>
            <p:cNvSpPr>
              <a:spLocks noChangeShapeType="1"/>
            </p:cNvSpPr>
            <p:nvPr/>
          </p:nvSpPr>
          <p:spPr bwMode="auto">
            <a:xfrm flipV="1">
              <a:off x="3678" y="4851"/>
              <a:ext cx="2178" cy="1560"/>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Text Box 16"/>
            <p:cNvSpPr txBox="1">
              <a:spLocks noChangeAspect="1" noChangeArrowheads="1"/>
            </p:cNvSpPr>
            <p:nvPr/>
          </p:nvSpPr>
          <p:spPr bwMode="auto">
            <a:xfrm>
              <a:off x="5720" y="3857"/>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3048" name="Text Box 15"/>
            <p:cNvSpPr txBox="1">
              <a:spLocks noChangeAspect="1" noChangeArrowheads="1"/>
            </p:cNvSpPr>
            <p:nvPr/>
          </p:nvSpPr>
          <p:spPr bwMode="auto">
            <a:xfrm>
              <a:off x="5806" y="6623"/>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3049" name="Line 14"/>
            <p:cNvSpPr>
              <a:spLocks noChangeAspect="1" noChangeShapeType="1"/>
            </p:cNvSpPr>
            <p:nvPr/>
          </p:nvSpPr>
          <p:spPr bwMode="auto">
            <a:xfrm>
              <a:off x="2962" y="6760"/>
              <a:ext cx="2721" cy="1"/>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0" name="Line 13"/>
            <p:cNvSpPr>
              <a:spLocks noChangeShapeType="1"/>
            </p:cNvSpPr>
            <p:nvPr/>
          </p:nvSpPr>
          <p:spPr bwMode="auto">
            <a:xfrm flipV="1">
              <a:off x="3381" y="4785"/>
              <a:ext cx="2209" cy="160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Line 12"/>
            <p:cNvSpPr>
              <a:spLocks noChangeAspect="1" noChangeShapeType="1"/>
            </p:cNvSpPr>
            <p:nvPr/>
          </p:nvSpPr>
          <p:spPr bwMode="auto">
            <a:xfrm>
              <a:off x="6679" y="1825"/>
              <a:ext cx="2154" cy="2153"/>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Line 11"/>
            <p:cNvSpPr>
              <a:spLocks noChangeAspect="1" noChangeShapeType="1"/>
            </p:cNvSpPr>
            <p:nvPr/>
          </p:nvSpPr>
          <p:spPr bwMode="auto">
            <a:xfrm>
              <a:off x="4024" y="3293"/>
              <a:ext cx="1" cy="2608"/>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Line 10"/>
            <p:cNvSpPr>
              <a:spLocks noChangeAspect="1" noChangeShapeType="1"/>
            </p:cNvSpPr>
            <p:nvPr/>
          </p:nvSpPr>
          <p:spPr bwMode="auto">
            <a:xfrm flipH="1">
              <a:off x="5202" y="2503"/>
              <a:ext cx="2098" cy="1"/>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Line 9"/>
            <p:cNvSpPr>
              <a:spLocks noChangeAspect="1" noChangeShapeType="1"/>
            </p:cNvSpPr>
            <p:nvPr/>
          </p:nvSpPr>
          <p:spPr bwMode="auto">
            <a:xfrm>
              <a:off x="5192" y="2528"/>
              <a:ext cx="1" cy="2835"/>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Text Box 8"/>
            <p:cNvSpPr txBox="1">
              <a:spLocks noChangeAspect="1" noChangeArrowheads="1"/>
            </p:cNvSpPr>
            <p:nvPr/>
          </p:nvSpPr>
          <p:spPr bwMode="auto">
            <a:xfrm>
              <a:off x="5806" y="4851"/>
              <a:ext cx="49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56" name="Text Box 7"/>
            <p:cNvSpPr txBox="1">
              <a:spLocks noChangeAspect="1" noChangeArrowheads="1"/>
            </p:cNvSpPr>
            <p:nvPr/>
          </p:nvSpPr>
          <p:spPr bwMode="auto">
            <a:xfrm>
              <a:off x="8340" y="3978"/>
              <a:ext cx="3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57" name="Text Box 6"/>
            <p:cNvSpPr txBox="1">
              <a:spLocks noChangeAspect="1" noChangeArrowheads="1"/>
            </p:cNvSpPr>
            <p:nvPr/>
          </p:nvSpPr>
          <p:spPr bwMode="auto">
            <a:xfrm>
              <a:off x="8790" y="3963"/>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grpSp>
      <p:sp>
        <p:nvSpPr>
          <p:cNvPr id="3" name="页脚占位符 2"/>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155671229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FB2D52-26E4-413D-984A-1878A9471E64}" type="slidenum">
              <a:rPr lang="en-GB" altLang="zh-CN" sz="1200">
                <a:solidFill>
                  <a:schemeClr val="bg1"/>
                </a:solidFill>
              </a:rPr>
              <a:pPr>
                <a:spcBef>
                  <a:spcPct val="0"/>
                </a:spcBef>
                <a:buClrTx/>
                <a:buSzTx/>
                <a:buFontTx/>
                <a:buNone/>
              </a:pPr>
              <a:t>27</a:t>
            </a:fld>
            <a:endParaRPr lang="en-GB" altLang="zh-CN" sz="1200">
              <a:solidFill>
                <a:schemeClr val="bg1"/>
              </a:solidFill>
            </a:endParaRPr>
          </a:p>
        </p:txBody>
      </p:sp>
      <p:sp>
        <p:nvSpPr>
          <p:cNvPr id="494594" name="Comment 2">
            <a:hlinkClick r:id="rId2" action="ppaction://hlinksldjump"/>
          </p:cNvPr>
          <p:cNvSpPr>
            <a:spLocks noChangeArrowheads="1"/>
          </p:cNvSpPr>
          <p:nvPr/>
        </p:nvSpPr>
        <p:spPr bwMode="auto">
          <a:xfrm>
            <a:off x="611560" y="1017083"/>
            <a:ext cx="33115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4.3.1  IS-LM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模型 </a:t>
            </a:r>
          </a:p>
        </p:txBody>
      </p:sp>
      <p:sp>
        <p:nvSpPr>
          <p:cNvPr id="494595" name="Comment 3">
            <a:hlinkClick r:id="rId3" action="ppaction://hlinksldjump"/>
          </p:cNvPr>
          <p:cNvSpPr>
            <a:spLocks noChangeArrowheads="1"/>
          </p:cNvSpPr>
          <p:nvPr/>
        </p:nvSpPr>
        <p:spPr bwMode="auto">
          <a:xfrm>
            <a:off x="500063" y="253501"/>
            <a:ext cx="64801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4.3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IS-LM</a:t>
            </a:r>
            <a:r>
              <a:rPr lang="zh-CN" altLang="en-US" sz="3200" dirty="0">
                <a:solidFill>
                  <a:srgbClr val="336699"/>
                </a:solidFill>
                <a:latin typeface="微软雅黑" pitchFamily="34" charset="-122"/>
                <a:ea typeface="微软雅黑" pitchFamily="34" charset="-122"/>
                <a:cs typeface="Times New Roman" pitchFamily="18" charset="0"/>
              </a:rPr>
              <a:t>模型</a:t>
            </a:r>
            <a:r>
              <a:rPr lang="en-US" altLang="zh-CN" sz="3200" dirty="0">
                <a:solidFill>
                  <a:srgbClr val="336699"/>
                </a:solidFill>
                <a:latin typeface="微软雅黑" pitchFamily="34" charset="-122"/>
                <a:ea typeface="微软雅黑" pitchFamily="34" charset="-122"/>
                <a:cs typeface="Times New Roman" pitchFamily="18" charset="0"/>
              </a:rPr>
              <a:t>:</a:t>
            </a:r>
            <a:r>
              <a:rPr lang="zh-CN" altLang="en-US" sz="3200" dirty="0">
                <a:solidFill>
                  <a:srgbClr val="336699"/>
                </a:solidFill>
                <a:latin typeface="微软雅黑" pitchFamily="34" charset="-122"/>
                <a:ea typeface="微软雅黑" pitchFamily="34" charset="-122"/>
                <a:cs typeface="Times New Roman" pitchFamily="18" charset="0"/>
              </a:rPr>
              <a:t>两个市场同时均衡</a:t>
            </a:r>
          </a:p>
        </p:txBody>
      </p:sp>
      <p:grpSp>
        <p:nvGrpSpPr>
          <p:cNvPr id="2" name="Group 130"/>
          <p:cNvGrpSpPr>
            <a:grpSpLocks/>
          </p:cNvGrpSpPr>
          <p:nvPr/>
        </p:nvGrpSpPr>
        <p:grpSpPr bwMode="auto">
          <a:xfrm>
            <a:off x="2195513" y="2276475"/>
            <a:ext cx="4784725" cy="3873500"/>
            <a:chOff x="1590" y="1298"/>
            <a:chExt cx="3014" cy="2350"/>
          </a:xfrm>
        </p:grpSpPr>
        <p:sp>
          <p:nvSpPr>
            <p:cNvPr id="44038" name="Text Box 96"/>
            <p:cNvSpPr txBox="1">
              <a:spLocks noChangeArrowheads="1"/>
            </p:cNvSpPr>
            <p:nvPr/>
          </p:nvSpPr>
          <p:spPr bwMode="auto">
            <a:xfrm>
              <a:off x="1594" y="3344"/>
              <a:ext cx="19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4039" name="Line 97"/>
            <p:cNvSpPr>
              <a:spLocks noChangeShapeType="1"/>
            </p:cNvSpPr>
            <p:nvPr/>
          </p:nvSpPr>
          <p:spPr bwMode="auto">
            <a:xfrm flipV="1">
              <a:off x="1761" y="1311"/>
              <a:ext cx="0" cy="2114"/>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40" name="Text Box 98"/>
            <p:cNvSpPr txBox="1">
              <a:spLocks noChangeArrowheads="1"/>
            </p:cNvSpPr>
            <p:nvPr/>
          </p:nvSpPr>
          <p:spPr bwMode="auto">
            <a:xfrm>
              <a:off x="2991" y="1328"/>
              <a:ext cx="2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Ⅰ</a:t>
              </a:r>
              <a:endParaRPr lang="en-US" altLang="zh-CN" sz="1600">
                <a:solidFill>
                  <a:srgbClr val="006699"/>
                </a:solidFill>
                <a:latin typeface="Times New Roman" panose="02020603050405020304" pitchFamily="18" charset="0"/>
              </a:endParaRPr>
            </a:p>
          </p:txBody>
        </p:sp>
        <p:sp>
          <p:nvSpPr>
            <p:cNvPr id="44041" name="Text Box 99"/>
            <p:cNvSpPr txBox="1">
              <a:spLocks noChangeArrowheads="1"/>
            </p:cNvSpPr>
            <p:nvPr/>
          </p:nvSpPr>
          <p:spPr bwMode="auto">
            <a:xfrm>
              <a:off x="1811" y="2251"/>
              <a:ext cx="2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Ⅱ</a:t>
              </a:r>
              <a:endParaRPr lang="en-US" altLang="zh-CN" sz="1600">
                <a:solidFill>
                  <a:srgbClr val="006699"/>
                </a:solidFill>
                <a:latin typeface="Times New Roman" panose="02020603050405020304" pitchFamily="18" charset="0"/>
              </a:endParaRPr>
            </a:p>
          </p:txBody>
        </p:sp>
        <p:sp>
          <p:nvSpPr>
            <p:cNvPr id="44042" name="Text Box 100"/>
            <p:cNvSpPr txBox="1">
              <a:spLocks noChangeArrowheads="1"/>
            </p:cNvSpPr>
            <p:nvPr/>
          </p:nvSpPr>
          <p:spPr bwMode="auto">
            <a:xfrm>
              <a:off x="3098" y="2671"/>
              <a:ext cx="2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Ⅲ</a:t>
              </a:r>
              <a:endParaRPr lang="en-US" altLang="zh-CN" sz="1600">
                <a:solidFill>
                  <a:srgbClr val="006699"/>
                </a:solidFill>
                <a:latin typeface="Times New Roman" panose="02020603050405020304" pitchFamily="18" charset="0"/>
              </a:endParaRPr>
            </a:p>
          </p:txBody>
        </p:sp>
        <p:sp>
          <p:nvSpPr>
            <p:cNvPr id="44043" name="Text Box 101"/>
            <p:cNvSpPr txBox="1">
              <a:spLocks noChangeArrowheads="1"/>
            </p:cNvSpPr>
            <p:nvPr/>
          </p:nvSpPr>
          <p:spPr bwMode="auto">
            <a:xfrm>
              <a:off x="4241" y="2205"/>
              <a:ext cx="2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Ⅳ</a:t>
              </a:r>
              <a:endParaRPr lang="en-US" altLang="zh-CN" sz="1600">
                <a:solidFill>
                  <a:srgbClr val="006699"/>
                </a:solidFill>
                <a:latin typeface="Times New Roman" panose="02020603050405020304" pitchFamily="18" charset="0"/>
              </a:endParaRPr>
            </a:p>
          </p:txBody>
        </p:sp>
        <p:sp>
          <p:nvSpPr>
            <p:cNvPr id="44044" name="Text Box 102"/>
            <p:cNvSpPr txBox="1">
              <a:spLocks noChangeArrowheads="1"/>
            </p:cNvSpPr>
            <p:nvPr/>
          </p:nvSpPr>
          <p:spPr bwMode="auto">
            <a:xfrm>
              <a:off x="1597" y="1298"/>
              <a:ext cx="1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p>
          </p:txBody>
        </p:sp>
        <p:sp>
          <p:nvSpPr>
            <p:cNvPr id="44045" name="Text Box 103"/>
            <p:cNvSpPr txBox="1">
              <a:spLocks noChangeArrowheads="1"/>
            </p:cNvSpPr>
            <p:nvPr/>
          </p:nvSpPr>
          <p:spPr bwMode="auto">
            <a:xfrm>
              <a:off x="1590" y="2269"/>
              <a:ext cx="1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4046" name="Text Box 104"/>
            <p:cNvSpPr txBox="1">
              <a:spLocks noChangeArrowheads="1"/>
            </p:cNvSpPr>
            <p:nvPr/>
          </p:nvSpPr>
          <p:spPr bwMode="auto">
            <a:xfrm>
              <a:off x="4366" y="3344"/>
              <a:ext cx="23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44047" name="Text Box 105"/>
            <p:cNvSpPr txBox="1">
              <a:spLocks noChangeArrowheads="1"/>
            </p:cNvSpPr>
            <p:nvPr/>
          </p:nvSpPr>
          <p:spPr bwMode="auto">
            <a:xfrm>
              <a:off x="3135" y="3414"/>
              <a:ext cx="19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4048" name="Text Box 106"/>
            <p:cNvSpPr txBox="1">
              <a:spLocks noChangeArrowheads="1"/>
            </p:cNvSpPr>
            <p:nvPr/>
          </p:nvSpPr>
          <p:spPr bwMode="auto">
            <a:xfrm>
              <a:off x="3121" y="2157"/>
              <a:ext cx="1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p>
          </p:txBody>
        </p:sp>
        <p:sp>
          <p:nvSpPr>
            <p:cNvPr id="44049" name="Line 107"/>
            <p:cNvSpPr>
              <a:spLocks noChangeShapeType="1"/>
            </p:cNvSpPr>
            <p:nvPr/>
          </p:nvSpPr>
          <p:spPr bwMode="auto">
            <a:xfrm>
              <a:off x="1746" y="3415"/>
              <a:ext cx="2496"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0" name="Line 108"/>
            <p:cNvSpPr>
              <a:spLocks noChangeShapeType="1"/>
            </p:cNvSpPr>
            <p:nvPr/>
          </p:nvSpPr>
          <p:spPr bwMode="auto">
            <a:xfrm>
              <a:off x="2016" y="1535"/>
              <a:ext cx="2080" cy="1478"/>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Line 110"/>
            <p:cNvSpPr>
              <a:spLocks noChangeShapeType="1"/>
            </p:cNvSpPr>
            <p:nvPr/>
          </p:nvSpPr>
          <p:spPr bwMode="auto">
            <a:xfrm>
              <a:off x="3154" y="2341"/>
              <a:ext cx="0" cy="1074"/>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111"/>
            <p:cNvSpPr>
              <a:spLocks noChangeShapeType="1"/>
            </p:cNvSpPr>
            <p:nvPr/>
          </p:nvSpPr>
          <p:spPr bwMode="auto">
            <a:xfrm flipH="1">
              <a:off x="1753" y="2341"/>
              <a:ext cx="1399" cy="0"/>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Text Box 112"/>
            <p:cNvSpPr txBox="1">
              <a:spLocks noChangeArrowheads="1"/>
            </p:cNvSpPr>
            <p:nvPr/>
          </p:nvSpPr>
          <p:spPr bwMode="auto">
            <a:xfrm>
              <a:off x="4162" y="2969"/>
              <a:ext cx="23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p>
          </p:txBody>
        </p:sp>
        <p:sp>
          <p:nvSpPr>
            <p:cNvPr id="44054" name="Text Box 113"/>
            <p:cNvSpPr txBox="1">
              <a:spLocks noChangeArrowheads="1"/>
            </p:cNvSpPr>
            <p:nvPr/>
          </p:nvSpPr>
          <p:spPr bwMode="auto">
            <a:xfrm>
              <a:off x="4105" y="1480"/>
              <a:ext cx="2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p>
          </p:txBody>
        </p:sp>
        <p:sp>
          <p:nvSpPr>
            <p:cNvPr id="44055" name="Text Box 114"/>
            <p:cNvSpPr txBox="1">
              <a:spLocks noChangeArrowheads="1"/>
            </p:cNvSpPr>
            <p:nvPr/>
          </p:nvSpPr>
          <p:spPr bwMode="auto">
            <a:xfrm>
              <a:off x="2871" y="1607"/>
              <a:ext cx="508"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6" name="Text Box 115"/>
            <p:cNvSpPr txBox="1">
              <a:spLocks noChangeArrowheads="1"/>
            </p:cNvSpPr>
            <p:nvPr/>
          </p:nvSpPr>
          <p:spPr bwMode="auto">
            <a:xfrm>
              <a:off x="3560" y="2134"/>
              <a:ext cx="50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7" name="Text Box 116"/>
            <p:cNvSpPr txBox="1">
              <a:spLocks noChangeArrowheads="1"/>
            </p:cNvSpPr>
            <p:nvPr/>
          </p:nvSpPr>
          <p:spPr bwMode="auto">
            <a:xfrm>
              <a:off x="2907" y="2865"/>
              <a:ext cx="50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8" name="Text Box 117"/>
            <p:cNvSpPr txBox="1">
              <a:spLocks noChangeArrowheads="1"/>
            </p:cNvSpPr>
            <p:nvPr/>
          </p:nvSpPr>
          <p:spPr bwMode="auto">
            <a:xfrm>
              <a:off x="2131" y="2096"/>
              <a:ext cx="50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9" name="Line 125"/>
            <p:cNvSpPr>
              <a:spLocks noChangeShapeType="1"/>
            </p:cNvSpPr>
            <p:nvPr/>
          </p:nvSpPr>
          <p:spPr bwMode="auto">
            <a:xfrm flipV="1">
              <a:off x="2043" y="1661"/>
              <a:ext cx="2086" cy="1463"/>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Tree>
    <p:extLst>
      <p:ext uri="{BB962C8B-B14F-4D97-AF65-F5344CB8AC3E}">
        <p14:creationId xmlns:p14="http://schemas.microsoft.com/office/powerpoint/2010/main" val="3515008190"/>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4594"/>
                                        </p:tgtEl>
                                        <p:attrNameLst>
                                          <p:attrName>style.visibility</p:attrName>
                                        </p:attrNameLst>
                                      </p:cBhvr>
                                      <p:to>
                                        <p:strVal val="visible"/>
                                      </p:to>
                                    </p:set>
                                    <p:animEffect transition="in" filter="blinds(horizontal)">
                                      <p:cBhvr>
                                        <p:cTn id="7" dur="500"/>
                                        <p:tgtEl>
                                          <p:spTgt spid="494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A2EFD-5322-416E-8F5A-BEF49622C793}" type="slidenum">
              <a:rPr lang="en-GB" altLang="zh-CN" sz="1200">
                <a:solidFill>
                  <a:schemeClr val="bg1"/>
                </a:solidFill>
              </a:rPr>
              <a:pPr>
                <a:spcBef>
                  <a:spcPct val="0"/>
                </a:spcBef>
                <a:buClrTx/>
                <a:buSzTx/>
                <a:buFontTx/>
                <a:buNone/>
              </a:pPr>
              <a:t>28</a:t>
            </a:fld>
            <a:endParaRPr lang="en-GB" altLang="zh-CN" sz="1200">
              <a:solidFill>
                <a:schemeClr val="bg1"/>
              </a:solidFill>
            </a:endParaRPr>
          </a:p>
        </p:txBody>
      </p:sp>
      <p:sp>
        <p:nvSpPr>
          <p:cNvPr id="28" name="Rectangle 3"/>
          <p:cNvSpPr>
            <a:spLocks noChangeArrowheads="1"/>
          </p:cNvSpPr>
          <p:nvPr/>
        </p:nvSpPr>
        <p:spPr bwMode="auto">
          <a:xfrm>
            <a:off x="900111" y="2137810"/>
            <a:ext cx="74517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solidFill>
                  <a:srgbClr val="800000"/>
                </a:solidFill>
                <a:latin typeface="楷体_GB2312" panose="02010609030101010101" pitchFamily="49" charset="-122"/>
                <a:ea typeface="楷体_GB2312" panose="02010609030101010101" pitchFamily="49" charset="-122"/>
              </a:rPr>
              <a:t>例</a:t>
            </a:r>
            <a:r>
              <a:rPr kumimoji="1" lang="en-US" altLang="zh-CN" sz="2400" dirty="0">
                <a:solidFill>
                  <a:srgbClr val="800000"/>
                </a:solidFill>
                <a:latin typeface="Times New Roman" panose="02020603050405020304" pitchFamily="18" charset="0"/>
                <a:ea typeface="楷体_GB2312" panose="02010609030101010101" pitchFamily="49" charset="-122"/>
              </a:rPr>
              <a:t>4.3</a:t>
            </a:r>
            <a:r>
              <a:rPr kumimoji="1" lang="en-US" altLang="zh-CN" sz="2400" dirty="0">
                <a:latin typeface="楷体_GB2312" panose="02010609030101010101" pitchFamily="49" charset="-122"/>
                <a:ea typeface="楷体_GB2312" panose="02010609030101010101" pitchFamily="49" charset="-122"/>
              </a:rPr>
              <a:t> </a:t>
            </a:r>
            <a:r>
              <a:rPr kumimoji="1" lang="zh-CN" altLang="en-US" sz="2400" dirty="0">
                <a:latin typeface="楷体_GB2312" panose="02010609030101010101" pitchFamily="49" charset="-122"/>
                <a:ea typeface="楷体_GB2312" panose="02010609030101010101" pitchFamily="49" charset="-122"/>
              </a:rPr>
              <a:t>已知</a:t>
            </a:r>
            <a:r>
              <a:rPr kumimoji="1" lang="en-US" altLang="zh-CN" sz="2400" dirty="0">
                <a:latin typeface="Times New Roman" panose="02020603050405020304" pitchFamily="18" charset="0"/>
                <a:ea typeface="楷体_GB2312" panose="02010609030101010101" pitchFamily="49" charset="-122"/>
              </a:rPr>
              <a:t>IS</a:t>
            </a:r>
            <a:r>
              <a:rPr kumimoji="1" lang="zh-CN" altLang="en-US" sz="2400" dirty="0">
                <a:latin typeface="楷体_GB2312" panose="02010609030101010101" pitchFamily="49" charset="-122"/>
                <a:ea typeface="楷体_GB2312" panose="02010609030101010101" pitchFamily="49" charset="-122"/>
              </a:rPr>
              <a:t>曲线的方程为</a:t>
            </a:r>
            <a:r>
              <a:rPr kumimoji="1" lang="en-US" altLang="zh-CN" sz="2400" dirty="0">
                <a:latin typeface="Times New Roman" panose="02020603050405020304" pitchFamily="18" charset="0"/>
                <a:ea typeface="楷体_GB2312" panose="02010609030101010101" pitchFamily="49" charset="-122"/>
              </a:rPr>
              <a:t>r﹦100﹣0.04Y</a:t>
            </a:r>
            <a:r>
              <a:rPr kumimoji="1" lang="zh-CN" altLang="en-US" sz="2400" dirty="0">
                <a:latin typeface="楷体_GB2312" panose="02010609030101010101" pitchFamily="49" charset="-122"/>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LM</a:t>
            </a:r>
            <a:r>
              <a:rPr kumimoji="1" lang="zh-CN" altLang="en-US" sz="2400" dirty="0">
                <a:latin typeface="楷体_GB2312" panose="02010609030101010101" pitchFamily="49" charset="-122"/>
                <a:ea typeface="楷体_GB2312" panose="02010609030101010101" pitchFamily="49" charset="-122"/>
              </a:rPr>
              <a:t>曲线的方程为</a:t>
            </a:r>
            <a:r>
              <a:rPr kumimoji="1" lang="en-US" altLang="zh-CN" sz="2400" dirty="0">
                <a:latin typeface="Times New Roman" panose="02020603050405020304" pitchFamily="18" charset="0"/>
                <a:ea typeface="楷体_GB2312" panose="02010609030101010101" pitchFamily="49" charset="-122"/>
              </a:rPr>
              <a:t>r﹦﹣60﹢0.04Y</a:t>
            </a:r>
            <a:r>
              <a:rPr kumimoji="1" lang="zh-CN" altLang="en-US" sz="2400" dirty="0">
                <a:latin typeface="楷体_GB2312" panose="02010609030101010101" pitchFamily="49" charset="-122"/>
                <a:ea typeface="楷体_GB2312" panose="02010609030101010101" pitchFamily="49" charset="-122"/>
              </a:rPr>
              <a:t>。求产品市场和货币市场同时均衡时的产出水平和利率水平。 </a:t>
            </a:r>
          </a:p>
        </p:txBody>
      </p:sp>
      <p:sp>
        <p:nvSpPr>
          <p:cNvPr id="29" name="Rectangle 4"/>
          <p:cNvSpPr>
            <a:spLocks noChangeArrowheads="1"/>
          </p:cNvSpPr>
          <p:nvPr/>
        </p:nvSpPr>
        <p:spPr bwMode="auto">
          <a:xfrm>
            <a:off x="900113" y="3717925"/>
            <a:ext cx="863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_GB2312" panose="02010609030101010101" pitchFamily="49" charset="-122"/>
                <a:ea typeface="楷体_GB2312" panose="02010609030101010101" pitchFamily="49" charset="-122"/>
              </a:rPr>
              <a:t>解：</a:t>
            </a:r>
          </a:p>
        </p:txBody>
      </p:sp>
      <p:sp>
        <p:nvSpPr>
          <p:cNvPr id="30" name="AutoShape 6"/>
          <p:cNvSpPr>
            <a:spLocks noChangeArrowheads="1"/>
          </p:cNvSpPr>
          <p:nvPr/>
        </p:nvSpPr>
        <p:spPr bwMode="auto">
          <a:xfrm>
            <a:off x="773112" y="193676"/>
            <a:ext cx="7705725" cy="1368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dirty="0">
                <a:solidFill>
                  <a:srgbClr val="000000"/>
                </a:solidFill>
                <a:latin typeface="楷体_GB2312" panose="02010609030101010101" pitchFamily="49" charset="-122"/>
                <a:ea typeface="楷体_GB2312" panose="02010609030101010101" pitchFamily="49" charset="-122"/>
              </a:rPr>
              <a:t>   </a:t>
            </a:r>
            <a:r>
              <a:rPr kumimoji="1" lang="zh-CN" altLang="en-US" sz="2000" dirty="0">
                <a:solidFill>
                  <a:srgbClr val="000000"/>
                </a:solidFill>
                <a:latin typeface="楷体_GB2312" panose="02010609030101010101" pitchFamily="49" charset="-122"/>
                <a:ea typeface="楷体_GB2312" panose="02010609030101010101" pitchFamily="49" charset="-122"/>
              </a:rPr>
              <a:t>如果一个社会的消费函数、投资函数、货币需求函数、货币供给量已知，则可以根据这些已知条件推知该社会的</a:t>
            </a:r>
            <a:r>
              <a:rPr kumimoji="1" lang="en-US" altLang="zh-CN" sz="2000" dirty="0">
                <a:solidFill>
                  <a:srgbClr val="000000"/>
                </a:solidFill>
                <a:latin typeface="Times New Roman" panose="02020603050405020304" pitchFamily="18" charset="0"/>
                <a:ea typeface="楷体_GB2312" panose="02010609030101010101" pitchFamily="49" charset="-122"/>
              </a:rPr>
              <a:t>IS</a:t>
            </a:r>
            <a:r>
              <a:rPr kumimoji="1" lang="zh-CN" altLang="en-US" sz="2000" dirty="0">
                <a:solidFill>
                  <a:srgbClr val="000000"/>
                </a:solidFill>
                <a:latin typeface="楷体_GB2312" panose="02010609030101010101" pitchFamily="49" charset="-122"/>
                <a:ea typeface="楷体_GB2312" panose="02010609030101010101" pitchFamily="49" charset="-122"/>
              </a:rPr>
              <a:t>曲线和</a:t>
            </a:r>
            <a:r>
              <a:rPr kumimoji="1" lang="en-US" altLang="zh-CN" sz="2000" dirty="0">
                <a:solidFill>
                  <a:srgbClr val="000000"/>
                </a:solidFill>
                <a:latin typeface="Times New Roman" panose="02020603050405020304" pitchFamily="18" charset="0"/>
                <a:ea typeface="楷体_GB2312" panose="02010609030101010101" pitchFamily="49" charset="-122"/>
              </a:rPr>
              <a:t>LM</a:t>
            </a:r>
            <a:r>
              <a:rPr kumimoji="1" lang="zh-CN" altLang="en-US" sz="2000" dirty="0">
                <a:solidFill>
                  <a:srgbClr val="000000"/>
                </a:solidFill>
                <a:latin typeface="楷体_GB2312" panose="02010609030101010101" pitchFamily="49" charset="-122"/>
                <a:ea typeface="楷体_GB2312" panose="02010609030101010101" pitchFamily="49" charset="-122"/>
              </a:rPr>
              <a:t>曲线。如果</a:t>
            </a:r>
            <a:r>
              <a:rPr kumimoji="1" lang="en-US" altLang="zh-CN" sz="2000" dirty="0">
                <a:solidFill>
                  <a:srgbClr val="000000"/>
                </a:solidFill>
                <a:latin typeface="Times New Roman" panose="02020603050405020304" pitchFamily="18" charset="0"/>
                <a:ea typeface="楷体_GB2312" panose="02010609030101010101" pitchFamily="49" charset="-122"/>
              </a:rPr>
              <a:t>IS</a:t>
            </a:r>
            <a:r>
              <a:rPr kumimoji="1" lang="zh-CN" altLang="en-US" sz="2000" dirty="0">
                <a:solidFill>
                  <a:srgbClr val="000000"/>
                </a:solidFill>
                <a:latin typeface="楷体_GB2312" panose="02010609030101010101" pitchFamily="49" charset="-122"/>
                <a:ea typeface="楷体_GB2312" panose="02010609030101010101" pitchFamily="49" charset="-122"/>
              </a:rPr>
              <a:t>曲线和</a:t>
            </a:r>
            <a:r>
              <a:rPr kumimoji="1" lang="en-US" altLang="zh-CN" sz="2000" dirty="0">
                <a:solidFill>
                  <a:srgbClr val="000000"/>
                </a:solidFill>
                <a:latin typeface="Times New Roman" panose="02020603050405020304" pitchFamily="18" charset="0"/>
                <a:ea typeface="楷体_GB2312" panose="02010609030101010101" pitchFamily="49" charset="-122"/>
              </a:rPr>
              <a:t>LM</a:t>
            </a:r>
            <a:r>
              <a:rPr kumimoji="1" lang="zh-CN" altLang="en-US" sz="2000" dirty="0">
                <a:solidFill>
                  <a:srgbClr val="000000"/>
                </a:solidFill>
                <a:latin typeface="楷体_GB2312" panose="02010609030101010101" pitchFamily="49" charset="-122"/>
                <a:ea typeface="楷体_GB2312" panose="02010609030101010101" pitchFamily="49" charset="-122"/>
              </a:rPr>
              <a:t>曲线的方程已知，则可以求解该社会的均衡利率水平和产出水平。 </a:t>
            </a:r>
          </a:p>
        </p:txBody>
      </p:sp>
      <p:sp>
        <p:nvSpPr>
          <p:cNvPr id="31" name="Rectangle 9"/>
          <p:cNvSpPr>
            <a:spLocks noChangeArrowheads="1"/>
          </p:cNvSpPr>
          <p:nvPr/>
        </p:nvSpPr>
        <p:spPr bwMode="auto">
          <a:xfrm>
            <a:off x="1187450" y="4213225"/>
            <a:ext cx="74898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_GB2312" panose="02010609030101010101" pitchFamily="49" charset="-122"/>
                <a:ea typeface="楷体_GB2312" panose="02010609030101010101" pitchFamily="49" charset="-122"/>
              </a:rPr>
              <a:t>令：</a:t>
            </a:r>
            <a:r>
              <a:rPr kumimoji="1" lang="en-US" altLang="zh-CN" sz="2400">
                <a:latin typeface="Times New Roman" panose="02020603050405020304" pitchFamily="18" charset="0"/>
                <a:ea typeface="楷体_GB2312" panose="02010609030101010101" pitchFamily="49" charset="-122"/>
              </a:rPr>
              <a:t>100﹣0.04Y ﹦﹣60﹢0.04Y</a:t>
            </a:r>
            <a:r>
              <a:rPr kumimoji="1" lang="zh-CN" altLang="en-US" sz="2400">
                <a:latin typeface="楷体_GB2312" panose="02010609030101010101" pitchFamily="49" charset="-122"/>
                <a:ea typeface="楷体_GB2312" panose="02010609030101010101" pitchFamily="49" charset="-122"/>
              </a:rPr>
              <a:t>，求得：</a:t>
            </a:r>
            <a:r>
              <a:rPr kumimoji="1" lang="en-US" altLang="zh-CN" sz="2400">
                <a:solidFill>
                  <a:srgbClr val="990000"/>
                </a:solidFill>
                <a:latin typeface="Times New Roman" panose="02020603050405020304" pitchFamily="18" charset="0"/>
                <a:ea typeface="楷体_GB2312" panose="02010609030101010101" pitchFamily="49" charset="-122"/>
              </a:rPr>
              <a:t>Y﹦2000</a:t>
            </a:r>
          </a:p>
          <a:p>
            <a:pPr eaLnBrk="1" hangingPunct="1">
              <a:spcBef>
                <a:spcPts val="1200"/>
              </a:spcBef>
              <a:buClr>
                <a:srgbClr val="FF6600"/>
              </a:buClr>
              <a:buSzTx/>
              <a:buFont typeface="Wingdings" panose="05000000000000000000" pitchFamily="2" charset="2"/>
              <a:buNone/>
            </a:pPr>
            <a:r>
              <a:rPr kumimoji="1" lang="zh-CN" altLang="en-US" sz="2400">
                <a:latin typeface="楷体_GB2312" panose="02010609030101010101" pitchFamily="49" charset="-122"/>
                <a:ea typeface="楷体_GB2312" panose="02010609030101010101" pitchFamily="49" charset="-122"/>
              </a:rPr>
              <a:t>将 </a:t>
            </a:r>
            <a:r>
              <a:rPr kumimoji="1" lang="en-US" altLang="zh-CN" sz="2400">
                <a:latin typeface="Times New Roman" panose="02020603050405020304" pitchFamily="18" charset="0"/>
                <a:ea typeface="楷体_GB2312" panose="02010609030101010101" pitchFamily="49" charset="-122"/>
              </a:rPr>
              <a:t>Y﹦2000</a:t>
            </a:r>
            <a:r>
              <a:rPr kumimoji="1" lang="en-US" altLang="zh-CN" sz="2400">
                <a:latin typeface="楷体_GB2312" panose="02010609030101010101" pitchFamily="49" charset="-122"/>
                <a:ea typeface="楷体_GB2312" panose="02010609030101010101" pitchFamily="49" charset="-122"/>
              </a:rPr>
              <a:t> </a:t>
            </a:r>
            <a:r>
              <a:rPr kumimoji="1" lang="zh-CN" altLang="en-US" sz="2400">
                <a:latin typeface="楷体_GB2312" panose="02010609030101010101" pitchFamily="49" charset="-122"/>
                <a:ea typeface="楷体_GB2312" panose="02010609030101010101" pitchFamily="49" charset="-122"/>
              </a:rPr>
              <a:t>代入 </a:t>
            </a:r>
            <a:r>
              <a:rPr kumimoji="1" lang="en-US" altLang="zh-CN" sz="2400">
                <a:latin typeface="Times New Roman" panose="02020603050405020304" pitchFamily="18" charset="0"/>
                <a:ea typeface="楷体_GB2312" panose="02010609030101010101" pitchFamily="49" charset="-122"/>
              </a:rPr>
              <a:t>r﹦100﹣0.04Y</a:t>
            </a:r>
            <a:r>
              <a:rPr kumimoji="1" lang="en-US" altLang="zh-CN" sz="2400">
                <a:latin typeface="楷体_GB2312" panose="02010609030101010101" pitchFamily="49" charset="-122"/>
                <a:ea typeface="楷体_GB2312" panose="02010609030101010101" pitchFamily="49" charset="-122"/>
              </a:rPr>
              <a:t> </a:t>
            </a:r>
            <a:r>
              <a:rPr kumimoji="1" lang="zh-CN" altLang="en-US" sz="2400">
                <a:latin typeface="楷体_GB2312" panose="02010609030101010101" pitchFamily="49" charset="-122"/>
                <a:ea typeface="楷体_GB2312" panose="02010609030101010101" pitchFamily="49" charset="-122"/>
              </a:rPr>
              <a:t>或 </a:t>
            </a:r>
            <a:r>
              <a:rPr kumimoji="1" lang="en-US" altLang="zh-CN" sz="2400">
                <a:latin typeface="Times New Roman" panose="02020603050405020304" pitchFamily="18" charset="0"/>
                <a:ea typeface="楷体_GB2312" panose="02010609030101010101" pitchFamily="49" charset="-122"/>
              </a:rPr>
              <a:t>r﹦﹣60﹢0.04Y</a:t>
            </a:r>
          </a:p>
          <a:p>
            <a:pPr eaLnBrk="1" hangingPunct="1">
              <a:spcBef>
                <a:spcPts val="1200"/>
              </a:spcBef>
              <a:buClr>
                <a:srgbClr val="FF6600"/>
              </a:buClr>
              <a:buSzTx/>
              <a:buFont typeface="Wingdings" panose="05000000000000000000" pitchFamily="2" charset="2"/>
              <a:buNone/>
            </a:pPr>
            <a:r>
              <a:rPr kumimoji="1" lang="en-US" altLang="zh-CN" sz="2400">
                <a:latin typeface="Times New Roman" panose="02020603050405020304" pitchFamily="18" charset="0"/>
                <a:ea typeface="楷体_GB2312" panose="02010609030101010101" pitchFamily="49" charset="-122"/>
              </a:rPr>
              <a:t>      </a:t>
            </a:r>
            <a:r>
              <a:rPr kumimoji="1" lang="zh-CN" altLang="en-US" sz="2400">
                <a:latin typeface="楷体_GB2312" panose="02010609030101010101" pitchFamily="49" charset="-122"/>
                <a:ea typeface="楷体_GB2312" panose="02010609030101010101" pitchFamily="49" charset="-122"/>
              </a:rPr>
              <a:t>得 </a:t>
            </a:r>
            <a:r>
              <a:rPr kumimoji="1" lang="en-US" altLang="zh-CN" sz="2400">
                <a:solidFill>
                  <a:srgbClr val="990000"/>
                </a:solidFill>
                <a:latin typeface="Times New Roman" panose="02020603050405020304" pitchFamily="18" charset="0"/>
                <a:ea typeface="楷体_GB2312" panose="02010609030101010101" pitchFamily="49" charset="-122"/>
              </a:rPr>
              <a:t>r﹦20</a:t>
            </a:r>
            <a:r>
              <a:rPr kumimoji="1" lang="en-US" altLang="zh-CN" sz="1300">
                <a:solidFill>
                  <a:srgbClr val="000000"/>
                </a:solidFill>
                <a:ea typeface="楷体_GB2312" panose="02010609030101010101" pitchFamily="49" charset="-122"/>
              </a:rPr>
              <a:t> </a:t>
            </a:r>
            <a:r>
              <a:rPr kumimoji="1" lang="en-US" altLang="zh-CN" sz="2400">
                <a:latin typeface="楷体_GB2312" panose="02010609030101010101" pitchFamily="49" charset="-122"/>
                <a:ea typeface="楷体_GB2312" panose="02010609030101010101" pitchFamily="49" charset="-122"/>
              </a:rPr>
              <a:t> </a:t>
            </a:r>
          </a:p>
        </p:txBody>
      </p:sp>
    </p:spTree>
    <p:extLst>
      <p:ext uri="{BB962C8B-B14F-4D97-AF65-F5344CB8AC3E}">
        <p14:creationId xmlns:p14="http://schemas.microsoft.com/office/powerpoint/2010/main" val="2498610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autoUpdateAnimBg="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63F913-DCE9-49FE-9790-97C0222FC198}" type="slidenum">
              <a:rPr lang="en-GB" altLang="zh-CN" sz="1200">
                <a:solidFill>
                  <a:schemeClr val="bg1"/>
                </a:solidFill>
              </a:rPr>
              <a:pPr>
                <a:spcBef>
                  <a:spcPct val="0"/>
                </a:spcBef>
                <a:buClrTx/>
                <a:buSzTx/>
                <a:buFontTx/>
                <a:buNone/>
              </a:pPr>
              <a:t>29</a:t>
            </a:fld>
            <a:endParaRPr lang="en-GB" altLang="zh-CN" sz="1200">
              <a:solidFill>
                <a:schemeClr val="bg1"/>
              </a:solidFill>
            </a:endParaRPr>
          </a:p>
        </p:txBody>
      </p:sp>
      <p:sp>
        <p:nvSpPr>
          <p:cNvPr id="495618" name="Comment 2">
            <a:hlinkClick r:id="rId2" action="ppaction://hlinksldjump"/>
          </p:cNvPr>
          <p:cNvSpPr>
            <a:spLocks noChangeArrowheads="1"/>
          </p:cNvSpPr>
          <p:nvPr/>
        </p:nvSpPr>
        <p:spPr bwMode="auto">
          <a:xfrm>
            <a:off x="609600" y="692150"/>
            <a:ext cx="57594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4.3.2  </a:t>
            </a:r>
            <a:r>
              <a:rPr lang="zh-CN" altLang="en-US" sz="2800" dirty="0">
                <a:solidFill>
                  <a:srgbClr val="336699"/>
                </a:solidFill>
                <a:latin typeface="微软雅黑" pitchFamily="34" charset="-122"/>
                <a:ea typeface="微软雅黑" pitchFamily="34" charset="-122"/>
              </a:rPr>
              <a:t>两个市场同时均衡的实现</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95644" name="Rectangle 28"/>
          <p:cNvSpPr>
            <a:spLocks noChangeArrowheads="1"/>
          </p:cNvSpPr>
          <p:nvPr/>
        </p:nvSpPr>
        <p:spPr bwMode="auto">
          <a:xfrm>
            <a:off x="2538413" y="5791200"/>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两个市场均衡的实现</a:t>
            </a:r>
            <a:r>
              <a:rPr kumimoji="1" lang="zh-CN" altLang="en-US" sz="2000" dirty="0">
                <a:solidFill>
                  <a:srgbClr val="FFFFFF"/>
                </a:solidFill>
                <a:effectLst>
                  <a:outerShdw blurRad="38100" dist="38100" dir="2700000" algn="tl">
                    <a:srgbClr val="C0C0C0"/>
                  </a:outerShdw>
                </a:effectLst>
                <a:latin typeface="宋体" pitchFamily="2" charset="-122"/>
                <a:cs typeface="Times New Roman" pitchFamily="18" charset="0"/>
              </a:rPr>
              <a:t> </a:t>
            </a:r>
          </a:p>
        </p:txBody>
      </p:sp>
      <p:grpSp>
        <p:nvGrpSpPr>
          <p:cNvPr id="44037" name="组合 5"/>
          <p:cNvGrpSpPr>
            <a:grpSpLocks/>
          </p:cNvGrpSpPr>
          <p:nvPr/>
        </p:nvGrpSpPr>
        <p:grpSpPr bwMode="auto">
          <a:xfrm>
            <a:off x="1763713" y="1484313"/>
            <a:ext cx="5688012" cy="4130675"/>
            <a:chOff x="1763713" y="1484784"/>
            <a:chExt cx="5688607" cy="3929063"/>
          </a:xfrm>
        </p:grpSpPr>
        <p:sp>
          <p:nvSpPr>
            <p:cNvPr id="46086" name="Text Box 40"/>
            <p:cNvSpPr txBox="1">
              <a:spLocks noChangeArrowheads="1"/>
            </p:cNvSpPr>
            <p:nvPr/>
          </p:nvSpPr>
          <p:spPr bwMode="auto">
            <a:xfrm>
              <a:off x="4608513" y="5143972"/>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6087" name="Text Box 30"/>
            <p:cNvSpPr txBox="1">
              <a:spLocks noChangeArrowheads="1"/>
            </p:cNvSpPr>
            <p:nvPr/>
          </p:nvSpPr>
          <p:spPr bwMode="auto">
            <a:xfrm>
              <a:off x="3761719" y="3700934"/>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46088" name="Text Box 31"/>
            <p:cNvSpPr txBox="1">
              <a:spLocks noChangeArrowheads="1"/>
            </p:cNvSpPr>
            <p:nvPr/>
          </p:nvSpPr>
          <p:spPr bwMode="auto">
            <a:xfrm>
              <a:off x="4635500" y="2992909"/>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p>
          </p:txBody>
        </p:sp>
        <p:sp>
          <p:nvSpPr>
            <p:cNvPr id="46089" name="Line 32"/>
            <p:cNvSpPr>
              <a:spLocks noChangeShapeType="1"/>
            </p:cNvSpPr>
            <p:nvPr/>
          </p:nvSpPr>
          <p:spPr bwMode="auto">
            <a:xfrm>
              <a:off x="2039938" y="5078884"/>
              <a:ext cx="5148000"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0" name="Line 33"/>
            <p:cNvSpPr>
              <a:spLocks noChangeShapeType="1"/>
            </p:cNvSpPr>
            <p:nvPr/>
          </p:nvSpPr>
          <p:spPr bwMode="auto">
            <a:xfrm flipV="1">
              <a:off x="2039938" y="1527647"/>
              <a:ext cx="0" cy="3551238"/>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1" name="Line 34"/>
            <p:cNvSpPr>
              <a:spLocks noChangeShapeType="1"/>
            </p:cNvSpPr>
            <p:nvPr/>
          </p:nvSpPr>
          <p:spPr bwMode="auto">
            <a:xfrm rot="277722">
              <a:off x="2971800" y="2080097"/>
              <a:ext cx="3249612" cy="2289175"/>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2" name="Line 36"/>
            <p:cNvSpPr>
              <a:spLocks noChangeShapeType="1"/>
            </p:cNvSpPr>
            <p:nvPr/>
          </p:nvSpPr>
          <p:spPr bwMode="auto">
            <a:xfrm>
              <a:off x="4692650" y="3304059"/>
              <a:ext cx="0" cy="1774825"/>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3" name="Line 37"/>
            <p:cNvSpPr>
              <a:spLocks noChangeShapeType="1"/>
            </p:cNvSpPr>
            <p:nvPr/>
          </p:nvSpPr>
          <p:spPr bwMode="auto">
            <a:xfrm flipH="1">
              <a:off x="2032000" y="3285009"/>
              <a:ext cx="2617787" cy="0"/>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4" name="Text Box 38"/>
            <p:cNvSpPr txBox="1">
              <a:spLocks noChangeArrowheads="1"/>
            </p:cNvSpPr>
            <p:nvPr/>
          </p:nvSpPr>
          <p:spPr bwMode="auto">
            <a:xfrm>
              <a:off x="1763713" y="4889972"/>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6095" name="Text Box 39"/>
            <p:cNvSpPr txBox="1">
              <a:spLocks noChangeArrowheads="1"/>
            </p:cNvSpPr>
            <p:nvPr/>
          </p:nvSpPr>
          <p:spPr bwMode="auto">
            <a:xfrm>
              <a:off x="7214195" y="4947122"/>
              <a:ext cx="2381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46096" name="Text Box 41"/>
            <p:cNvSpPr txBox="1">
              <a:spLocks noChangeArrowheads="1"/>
            </p:cNvSpPr>
            <p:nvPr/>
          </p:nvSpPr>
          <p:spPr bwMode="auto">
            <a:xfrm>
              <a:off x="1806575" y="3148484"/>
              <a:ext cx="2730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6097" name="Text Box 42"/>
            <p:cNvSpPr txBox="1">
              <a:spLocks noChangeArrowheads="1"/>
            </p:cNvSpPr>
            <p:nvPr/>
          </p:nvSpPr>
          <p:spPr bwMode="auto">
            <a:xfrm>
              <a:off x="1844675" y="1484784"/>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p>
          </p:txBody>
        </p:sp>
        <p:sp>
          <p:nvSpPr>
            <p:cNvPr id="46098" name="Text Box 43"/>
            <p:cNvSpPr txBox="1">
              <a:spLocks noChangeArrowheads="1"/>
            </p:cNvSpPr>
            <p:nvPr/>
          </p:nvSpPr>
          <p:spPr bwMode="auto">
            <a:xfrm>
              <a:off x="6243638" y="4483572"/>
              <a:ext cx="3556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p>
          </p:txBody>
        </p:sp>
        <p:sp>
          <p:nvSpPr>
            <p:cNvPr id="46099" name="Text Box 44"/>
            <p:cNvSpPr txBox="1">
              <a:spLocks noChangeArrowheads="1"/>
            </p:cNvSpPr>
            <p:nvPr/>
          </p:nvSpPr>
          <p:spPr bwMode="auto">
            <a:xfrm>
              <a:off x="6156325" y="1740372"/>
              <a:ext cx="39211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p>
          </p:txBody>
        </p:sp>
        <p:sp>
          <p:nvSpPr>
            <p:cNvPr id="46100" name="Text Box 57"/>
            <p:cNvSpPr txBox="1">
              <a:spLocks noChangeArrowheads="1"/>
            </p:cNvSpPr>
            <p:nvPr/>
          </p:nvSpPr>
          <p:spPr bwMode="auto">
            <a:xfrm>
              <a:off x="2627313" y="2924944"/>
              <a:ext cx="8048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1" name="Text Box 58"/>
            <p:cNvSpPr txBox="1">
              <a:spLocks noChangeArrowheads="1"/>
            </p:cNvSpPr>
            <p:nvPr/>
          </p:nvSpPr>
          <p:spPr bwMode="auto">
            <a:xfrm>
              <a:off x="4269606" y="1813397"/>
              <a:ext cx="8064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2" name="Text Box 59"/>
            <p:cNvSpPr txBox="1">
              <a:spLocks noChangeArrowheads="1"/>
            </p:cNvSpPr>
            <p:nvPr/>
          </p:nvSpPr>
          <p:spPr bwMode="auto">
            <a:xfrm>
              <a:off x="6156325" y="2821459"/>
              <a:ext cx="806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3" name="Text Box 60"/>
            <p:cNvSpPr txBox="1">
              <a:spLocks noChangeArrowheads="1"/>
            </p:cNvSpPr>
            <p:nvPr/>
          </p:nvSpPr>
          <p:spPr bwMode="auto">
            <a:xfrm>
              <a:off x="3563938" y="4349601"/>
              <a:ext cx="806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4" name="Line 64"/>
            <p:cNvSpPr>
              <a:spLocks noChangeShapeType="1"/>
            </p:cNvSpPr>
            <p:nvPr/>
          </p:nvSpPr>
          <p:spPr bwMode="auto">
            <a:xfrm flipV="1">
              <a:off x="3132138" y="2029297"/>
              <a:ext cx="3095625" cy="2549525"/>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6105" name="Oval 69"/>
            <p:cNvSpPr>
              <a:spLocks noChangeArrowheads="1"/>
            </p:cNvSpPr>
            <p:nvPr/>
          </p:nvSpPr>
          <p:spPr bwMode="auto">
            <a:xfrm>
              <a:off x="4657725" y="4405784"/>
              <a:ext cx="71437" cy="73025"/>
            </a:xfrm>
            <a:prstGeom prst="ellipse">
              <a:avLst/>
            </a:prstGeom>
            <a:solidFill>
              <a:srgbClr val="006699"/>
            </a:solidFill>
            <a:ln w="12700">
              <a:solidFill>
                <a:schemeClr val="tx1"/>
              </a:solidFill>
              <a:round/>
              <a:headEnd type="none" w="sm" len="sm"/>
              <a:tailEnd type="none" w="sm" len="sm"/>
            </a:ln>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106" name="Line 76"/>
            <p:cNvSpPr>
              <a:spLocks noChangeShapeType="1"/>
            </p:cNvSpPr>
            <p:nvPr/>
          </p:nvSpPr>
          <p:spPr bwMode="auto">
            <a:xfrm>
              <a:off x="4705360" y="4454997"/>
              <a:ext cx="756000" cy="0"/>
            </a:xfrm>
            <a:prstGeom prst="line">
              <a:avLst/>
            </a:prstGeom>
            <a:noFill/>
            <a:ln w="31750">
              <a:solidFill>
                <a:srgbClr val="009900"/>
              </a:solidFill>
              <a:prstDash val="sysDot"/>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07" name="Line 77"/>
            <p:cNvSpPr>
              <a:spLocks noChangeShapeType="1"/>
            </p:cNvSpPr>
            <p:nvPr/>
          </p:nvSpPr>
          <p:spPr bwMode="auto">
            <a:xfrm flipV="1">
              <a:off x="4697422" y="3920008"/>
              <a:ext cx="0" cy="540000"/>
            </a:xfrm>
            <a:prstGeom prst="line">
              <a:avLst/>
            </a:prstGeom>
            <a:noFill/>
            <a:ln w="31750">
              <a:solidFill>
                <a:srgbClr val="009900"/>
              </a:solidFill>
              <a:prstDash val="sysDot"/>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08" name="Line 78"/>
            <p:cNvSpPr>
              <a:spLocks noChangeShapeType="1"/>
            </p:cNvSpPr>
            <p:nvPr/>
          </p:nvSpPr>
          <p:spPr bwMode="auto">
            <a:xfrm flipV="1">
              <a:off x="4705360" y="3948584"/>
              <a:ext cx="768351" cy="506413"/>
            </a:xfrm>
            <a:prstGeom prst="line">
              <a:avLst/>
            </a:prstGeom>
            <a:noFill/>
            <a:ln w="3175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09" name="Text Box 79"/>
            <p:cNvSpPr txBox="1">
              <a:spLocks noChangeArrowheads="1"/>
            </p:cNvSpPr>
            <p:nvPr/>
          </p:nvSpPr>
          <p:spPr bwMode="auto">
            <a:xfrm>
              <a:off x="5595949" y="3751734"/>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46110" name="Oval 80"/>
            <p:cNvSpPr>
              <a:spLocks noChangeArrowheads="1"/>
            </p:cNvSpPr>
            <p:nvPr/>
          </p:nvSpPr>
          <p:spPr bwMode="auto">
            <a:xfrm>
              <a:off x="5435611" y="3900959"/>
              <a:ext cx="71438" cy="73025"/>
            </a:xfrm>
            <a:prstGeom prst="ellipse">
              <a:avLst/>
            </a:prstGeom>
            <a:solidFill>
              <a:srgbClr val="006699"/>
            </a:solidFill>
            <a:ln w="12700">
              <a:solidFill>
                <a:schemeClr val="tx1"/>
              </a:solidFill>
              <a:round/>
              <a:headEnd type="none" w="sm" len="sm"/>
              <a:tailEnd type="none" w="sm" len="sm"/>
            </a:ln>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111" name="Text Box 83"/>
            <p:cNvSpPr txBox="1">
              <a:spLocks noChangeArrowheads="1"/>
            </p:cNvSpPr>
            <p:nvPr/>
          </p:nvSpPr>
          <p:spPr bwMode="auto">
            <a:xfrm>
              <a:off x="4462463" y="4293073"/>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p>
          </p:txBody>
        </p:sp>
        <p:sp>
          <p:nvSpPr>
            <p:cNvPr id="46112" name="Line 89"/>
            <p:cNvSpPr>
              <a:spLocks noChangeShapeType="1"/>
            </p:cNvSpPr>
            <p:nvPr/>
          </p:nvSpPr>
          <p:spPr bwMode="auto">
            <a:xfrm flipH="1" flipV="1">
              <a:off x="5089535" y="3622688"/>
              <a:ext cx="349250" cy="288000"/>
            </a:xfrm>
            <a:prstGeom prst="line">
              <a:avLst/>
            </a:prstGeom>
            <a:noFill/>
            <a:ln w="3175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13" name="Line 37"/>
            <p:cNvSpPr>
              <a:spLocks noChangeShapeType="1"/>
            </p:cNvSpPr>
            <p:nvPr/>
          </p:nvSpPr>
          <p:spPr bwMode="auto">
            <a:xfrm flipH="1">
              <a:off x="2051719" y="3933056"/>
              <a:ext cx="3420000" cy="0"/>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14" name="Oval 84"/>
            <p:cNvSpPr>
              <a:spLocks noChangeArrowheads="1"/>
            </p:cNvSpPr>
            <p:nvPr/>
          </p:nvSpPr>
          <p:spPr bwMode="auto">
            <a:xfrm>
              <a:off x="3881104" y="3889215"/>
              <a:ext cx="71438" cy="73025"/>
            </a:xfrm>
            <a:prstGeom prst="ellipse">
              <a:avLst/>
            </a:prstGeom>
            <a:solidFill>
              <a:srgbClr val="006699"/>
            </a:solidFill>
            <a:ln w="12700">
              <a:solidFill>
                <a:schemeClr val="tx1"/>
              </a:solidFill>
              <a:round/>
              <a:headEnd type="none" w="sm" len="sm"/>
              <a:tailEnd type="none" w="sm" len="sm"/>
            </a:ln>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115" name="Line 78"/>
            <p:cNvSpPr>
              <a:spLocks noChangeShapeType="1"/>
            </p:cNvSpPr>
            <p:nvPr/>
          </p:nvSpPr>
          <p:spPr bwMode="auto">
            <a:xfrm flipV="1">
              <a:off x="3928520" y="3634622"/>
              <a:ext cx="360000" cy="288000"/>
            </a:xfrm>
            <a:prstGeom prst="line">
              <a:avLst/>
            </a:prstGeom>
            <a:noFill/>
            <a:ln w="3175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extLst>
      <p:ext uri="{BB962C8B-B14F-4D97-AF65-F5344CB8AC3E}">
        <p14:creationId xmlns:p14="http://schemas.microsoft.com/office/powerpoint/2010/main" val="3946342988"/>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8"/>
                                        </p:tgtEl>
                                        <p:attrNameLst>
                                          <p:attrName>style.visibility</p:attrName>
                                        </p:attrNameLst>
                                      </p:cBhvr>
                                      <p:to>
                                        <p:strVal val="visible"/>
                                      </p:to>
                                    </p:set>
                                    <p:animEffect transition="in" filter="blinds(horizontal)">
                                      <p:cBhvr>
                                        <p:cTn id="7" dur="500"/>
                                        <p:tgtEl>
                                          <p:spTgt spid="495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44"/>
                                        </p:tgtEl>
                                        <p:attrNameLst>
                                          <p:attrName>style.visibility</p:attrName>
                                        </p:attrNameLst>
                                      </p:cBhvr>
                                      <p:to>
                                        <p:strVal val="visible"/>
                                      </p:to>
                                    </p:set>
                                    <p:animEffect transition="in" filter="blinds(horizontal)">
                                      <p:cBhvr>
                                        <p:cTn id="12" dur="500"/>
                                        <p:tgtEl>
                                          <p:spTgt spid="495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blinds(horizontal)">
                                      <p:cBhvr>
                                        <p:cTn id="1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8" grpId="0"/>
      <p:bldP spid="49564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82"/>
          <p:cNvGraphicFramePr>
            <a:graphicFrameLocks noGrp="1" noChangeAspect="1"/>
          </p:cNvGraphicFramePr>
          <p:nvPr>
            <p:ph/>
          </p:nvPr>
        </p:nvGraphicFramePr>
        <p:xfrm>
          <a:off x="4716463" y="1854200"/>
          <a:ext cx="2016125" cy="687388"/>
        </p:xfrm>
        <a:graphic>
          <a:graphicData uri="http://schemas.openxmlformats.org/presentationml/2006/ole">
            <mc:AlternateContent xmlns:mc="http://schemas.openxmlformats.org/markup-compatibility/2006">
              <mc:Choice xmlns:v="urn:schemas-microsoft-com:vml" Requires="v">
                <p:oleObj spid="_x0000_s37899" name="Equation" r:id="rId4" imgW="1054059" imgH="292140" progId="Equation.DSMT4">
                  <p:embed/>
                </p:oleObj>
              </mc:Choice>
              <mc:Fallback>
                <p:oleObj name="Equation" r:id="rId4" imgW="1054059" imgH="2921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854200"/>
                        <a:ext cx="2016125"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09D7C5-A20A-4AC0-A333-1568C86A9B50}" type="slidenum">
              <a:rPr lang="en-GB" altLang="zh-CN" sz="1200">
                <a:solidFill>
                  <a:schemeClr val="bg1"/>
                </a:solidFill>
              </a:rPr>
              <a:pPr>
                <a:spcBef>
                  <a:spcPct val="0"/>
                </a:spcBef>
                <a:buClrTx/>
                <a:buSzTx/>
                <a:buFontTx/>
                <a:buNone/>
              </a:pPr>
              <a:t>3</a:t>
            </a:fld>
            <a:endParaRPr lang="en-GB" altLang="zh-CN" sz="1200">
              <a:solidFill>
                <a:schemeClr val="bg1"/>
              </a:solidFill>
            </a:endParaRPr>
          </a:p>
        </p:txBody>
      </p:sp>
      <p:sp>
        <p:nvSpPr>
          <p:cNvPr id="19460" name="Rectangle 23"/>
          <p:cNvSpPr>
            <a:spLocks noChangeArrowheads="1"/>
          </p:cNvSpPr>
          <p:nvPr/>
        </p:nvSpPr>
        <p:spPr bwMode="auto">
          <a:xfrm>
            <a:off x="2943225" y="5084763"/>
            <a:ext cx="3024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en-US" altLang="zh-CN" sz="2000">
                <a:latin typeface="Times New Roman" panose="02020603050405020304" pitchFamily="18" charset="0"/>
                <a:ea typeface="黑体" panose="02010609060101010101" pitchFamily="49" charset="-122"/>
              </a:rPr>
              <a:t>IS</a:t>
            </a:r>
            <a:r>
              <a:rPr kumimoji="1" lang="zh-CN" altLang="en-US" sz="2000">
                <a:latin typeface="黑体" panose="02010609060101010101" pitchFamily="49" charset="-122"/>
                <a:ea typeface="黑体" panose="02010609060101010101" pitchFamily="49" charset="-122"/>
              </a:rPr>
              <a:t>曲线</a:t>
            </a:r>
            <a:r>
              <a:rPr kumimoji="1" lang="zh-CN" altLang="en-US" sz="1300">
                <a:solidFill>
                  <a:srgbClr val="000000"/>
                </a:solidFill>
                <a:ea typeface="黑体" panose="02010609060101010101" pitchFamily="49" charset="-122"/>
              </a:rPr>
              <a:t> </a:t>
            </a:r>
          </a:p>
        </p:txBody>
      </p:sp>
      <p:grpSp>
        <p:nvGrpSpPr>
          <p:cNvPr id="17413" name="Group 80"/>
          <p:cNvGrpSpPr>
            <a:grpSpLocks/>
          </p:cNvGrpSpPr>
          <p:nvPr/>
        </p:nvGrpSpPr>
        <p:grpSpPr bwMode="auto">
          <a:xfrm>
            <a:off x="2649538" y="1339850"/>
            <a:ext cx="4154487" cy="3673475"/>
            <a:chOff x="1715" y="844"/>
            <a:chExt cx="2617" cy="2314"/>
          </a:xfrm>
        </p:grpSpPr>
        <p:sp>
          <p:nvSpPr>
            <p:cNvPr id="516122" name="Text Box 26"/>
            <p:cNvSpPr txBox="1">
              <a:spLocks noChangeArrowheads="1"/>
            </p:cNvSpPr>
            <p:nvPr/>
          </p:nvSpPr>
          <p:spPr bwMode="auto">
            <a:xfrm>
              <a:off x="1715" y="844"/>
              <a:ext cx="164" cy="276"/>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endParaRPr lang="en-US" altLang="zh-CN" sz="1800">
                <a:solidFill>
                  <a:srgbClr val="336699"/>
                </a:solidFill>
                <a:effectLst>
                  <a:outerShdw blurRad="38100" dist="38100" dir="2700000" algn="tl">
                    <a:srgbClr val="C0C0C0"/>
                  </a:outerShdw>
                </a:effectLst>
                <a:latin typeface="Arial" charset="0"/>
              </a:endParaRPr>
            </a:p>
          </p:txBody>
        </p:sp>
        <p:sp>
          <p:nvSpPr>
            <p:cNvPr id="19463" name="Line 57"/>
            <p:cNvSpPr>
              <a:spLocks noChangeShapeType="1"/>
            </p:cNvSpPr>
            <p:nvPr/>
          </p:nvSpPr>
          <p:spPr bwMode="auto">
            <a:xfrm flipV="1">
              <a:off x="1860" y="857"/>
              <a:ext cx="0" cy="2154"/>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19464" name="Group 78"/>
            <p:cNvGrpSpPr>
              <a:grpSpLocks/>
            </p:cNvGrpSpPr>
            <p:nvPr/>
          </p:nvGrpSpPr>
          <p:grpSpPr bwMode="auto">
            <a:xfrm>
              <a:off x="1854" y="1253"/>
              <a:ext cx="2478" cy="1905"/>
              <a:chOff x="1150" y="1616"/>
              <a:chExt cx="2205" cy="1601"/>
            </a:xfrm>
          </p:grpSpPr>
          <p:sp>
            <p:nvSpPr>
              <p:cNvPr id="19465" name="Line 30"/>
              <p:cNvSpPr>
                <a:spLocks noChangeShapeType="1"/>
              </p:cNvSpPr>
              <p:nvPr/>
            </p:nvSpPr>
            <p:spPr bwMode="auto">
              <a:xfrm rot="-152255">
                <a:off x="1383" y="1616"/>
                <a:ext cx="1355" cy="1083"/>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Line 58"/>
              <p:cNvSpPr>
                <a:spLocks noChangeShapeType="1"/>
              </p:cNvSpPr>
              <p:nvPr/>
            </p:nvSpPr>
            <p:spPr bwMode="auto">
              <a:xfrm>
                <a:off x="1150" y="3087"/>
                <a:ext cx="2042"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6157" name="Text Box 61"/>
              <p:cNvSpPr txBox="1">
                <a:spLocks noChangeArrowheads="1"/>
              </p:cNvSpPr>
              <p:nvPr/>
            </p:nvSpPr>
            <p:spPr bwMode="auto">
              <a:xfrm>
                <a:off x="3192" y="2991"/>
                <a:ext cx="163" cy="226"/>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endParaRPr lang="en-US" altLang="zh-CN" sz="1800">
                  <a:solidFill>
                    <a:srgbClr val="336699"/>
                  </a:solidFill>
                  <a:effectLst>
                    <a:outerShdw blurRad="38100" dist="38100" dir="2700000" algn="tl">
                      <a:srgbClr val="C0C0C0"/>
                    </a:outerShdw>
                  </a:effectLst>
                  <a:latin typeface="Arial" charset="0"/>
                </a:endParaRPr>
              </a:p>
            </p:txBody>
          </p:sp>
          <p:sp>
            <p:nvSpPr>
              <p:cNvPr id="516171" name="Text Box 75"/>
              <p:cNvSpPr txBox="1">
                <a:spLocks noChangeArrowheads="1"/>
              </p:cNvSpPr>
              <p:nvPr/>
            </p:nvSpPr>
            <p:spPr bwMode="auto">
              <a:xfrm>
                <a:off x="2785" y="2638"/>
                <a:ext cx="190" cy="163"/>
              </a:xfrm>
              <a:prstGeom prst="rect">
                <a:avLst/>
              </a:prstGeom>
              <a:noFill/>
              <a:ln w="9525">
                <a:noFill/>
                <a:miter lim="800000"/>
                <a:headEnd/>
                <a:tailEnd/>
              </a:ln>
            </p:spPr>
            <p:txBody>
              <a:bodyPr lIns="18000" tIns="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IS</a:t>
                </a:r>
                <a:endParaRPr lang="en-US" altLang="zh-CN" sz="1800" dirty="0">
                  <a:solidFill>
                    <a:srgbClr val="336699"/>
                  </a:solidFill>
                  <a:effectLst>
                    <a:outerShdw blurRad="38100" dist="38100" dir="2700000" algn="tl">
                      <a:srgbClr val="C0C0C0"/>
                    </a:outerShdw>
                  </a:effectLst>
                  <a:latin typeface="Arial" charset="0"/>
                </a:endParaRPr>
              </a:p>
            </p:txBody>
          </p:sp>
        </p:grpSp>
      </p:grpSp>
      <p:sp>
        <p:nvSpPr>
          <p:cNvPr id="2" name="页脚占位符 1"/>
          <p:cNvSpPr>
            <a:spLocks noGrp="1"/>
          </p:cNvSpPr>
          <p:nvPr>
            <p:ph type="ftr" sz="quarter" idx="11"/>
          </p:nvPr>
        </p:nvSpPr>
        <p:spPr/>
        <p:txBody>
          <a:bodyPr/>
          <a:lstStyle/>
          <a:p>
            <a:pPr>
              <a:defRPr/>
            </a:pPr>
            <a:r>
              <a:rPr lang="zh-CN" altLang="en-US" dirty="0"/>
              <a:t>第四讲   产品货币市场共同均衡</a:t>
            </a:r>
            <a:endParaRPr lang="en-US" altLang="zh-CN" dirty="0"/>
          </a:p>
        </p:txBody>
      </p:sp>
    </p:spTree>
    <p:extLst>
      <p:ext uri="{BB962C8B-B14F-4D97-AF65-F5344CB8AC3E}">
        <p14:creationId xmlns:p14="http://schemas.microsoft.com/office/powerpoint/2010/main" val="121741340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FE9BAC-160C-4758-B161-B06C894B2E92}" type="slidenum">
              <a:rPr lang="en-GB" altLang="zh-CN" sz="1200">
                <a:solidFill>
                  <a:schemeClr val="bg1"/>
                </a:solidFill>
              </a:rPr>
              <a:pPr>
                <a:spcBef>
                  <a:spcPct val="0"/>
                </a:spcBef>
                <a:buClrTx/>
                <a:buSzTx/>
                <a:buFontTx/>
                <a:buNone/>
              </a:pPr>
              <a:t>30</a:t>
            </a:fld>
            <a:endParaRPr lang="en-GB" altLang="zh-CN" sz="1200">
              <a:solidFill>
                <a:schemeClr val="bg1"/>
              </a:solidFill>
            </a:endParaRPr>
          </a:p>
        </p:txBody>
      </p:sp>
      <p:sp>
        <p:nvSpPr>
          <p:cNvPr id="496642" name="Comment 2">
            <a:hlinkClick r:id="rId2" action="ppaction://hlinksldjump"/>
          </p:cNvPr>
          <p:cNvSpPr>
            <a:spLocks noChangeArrowheads="1"/>
          </p:cNvSpPr>
          <p:nvPr/>
        </p:nvSpPr>
        <p:spPr bwMode="auto">
          <a:xfrm>
            <a:off x="633413" y="692150"/>
            <a:ext cx="53641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4.3.3  </a:t>
            </a:r>
            <a:r>
              <a:rPr lang="zh-CN" altLang="en-US" sz="2800" dirty="0">
                <a:solidFill>
                  <a:srgbClr val="336699"/>
                </a:solidFill>
                <a:latin typeface="微软雅黑" pitchFamily="34" charset="-122"/>
                <a:ea typeface="微软雅黑" pitchFamily="34" charset="-122"/>
              </a:rPr>
              <a:t>两个市场同时均衡的变动</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96644" name="Rectangle 4"/>
          <p:cNvSpPr>
            <a:spLocks noChangeArrowheads="1"/>
          </p:cNvSpPr>
          <p:nvPr/>
        </p:nvSpPr>
        <p:spPr bwMode="auto">
          <a:xfrm>
            <a:off x="1558925" y="5516563"/>
            <a:ext cx="4254500" cy="442912"/>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000">
                <a:solidFill>
                  <a:schemeClr val="tx1"/>
                </a:solidFill>
                <a:effectLst>
                  <a:outerShdw blurRad="38100" dist="38100" dir="2700000" algn="tl">
                    <a:srgbClr val="C0C0C0"/>
                  </a:outerShdw>
                </a:effectLst>
                <a:latin typeface="Times New Roman" pitchFamily="18" charset="0"/>
                <a:ea typeface="黑体" pitchFamily="2" charset="-122"/>
              </a:rPr>
              <a:t>IS</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曲线移动对均衡的影响</a:t>
            </a:r>
            <a:r>
              <a:rPr kumimoji="1" lang="zh-CN" altLang="en-US" sz="2000">
                <a:solidFill>
                  <a:srgbClr val="006699"/>
                </a:solidFill>
                <a:effectLst>
                  <a:outerShdw blurRad="38100" dist="38100" dir="2700000" algn="tl">
                    <a:srgbClr val="C0C0C0"/>
                  </a:outerShdw>
                </a:effectLst>
                <a:latin typeface="宋体" pitchFamily="2" charset="-122"/>
              </a:rPr>
              <a:t> </a:t>
            </a:r>
          </a:p>
        </p:txBody>
      </p:sp>
      <p:grpSp>
        <p:nvGrpSpPr>
          <p:cNvPr id="2" name="Group 79"/>
          <p:cNvGrpSpPr>
            <a:grpSpLocks/>
          </p:cNvGrpSpPr>
          <p:nvPr/>
        </p:nvGrpSpPr>
        <p:grpSpPr bwMode="auto">
          <a:xfrm>
            <a:off x="1476375" y="1412875"/>
            <a:ext cx="4775200" cy="4100513"/>
            <a:chOff x="1474" y="1173"/>
            <a:chExt cx="3008" cy="2583"/>
          </a:xfrm>
        </p:grpSpPr>
        <p:sp>
          <p:nvSpPr>
            <p:cNvPr id="47111" name="Text Box 32"/>
            <p:cNvSpPr txBox="1">
              <a:spLocks noChangeArrowheads="1"/>
            </p:cNvSpPr>
            <p:nvPr/>
          </p:nvSpPr>
          <p:spPr bwMode="auto">
            <a:xfrm>
              <a:off x="3787" y="1337"/>
              <a:ext cx="2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p>
          </p:txBody>
        </p:sp>
        <p:sp>
          <p:nvSpPr>
            <p:cNvPr id="47112" name="Text Box 33"/>
            <p:cNvSpPr txBox="1">
              <a:spLocks noChangeArrowheads="1"/>
            </p:cNvSpPr>
            <p:nvPr/>
          </p:nvSpPr>
          <p:spPr bwMode="auto">
            <a:xfrm>
              <a:off x="3243" y="3030"/>
              <a:ext cx="1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2</a:t>
              </a:r>
            </a:p>
          </p:txBody>
        </p:sp>
        <p:sp>
          <p:nvSpPr>
            <p:cNvPr id="47113" name="Text Box 34"/>
            <p:cNvSpPr txBox="1">
              <a:spLocks noChangeArrowheads="1"/>
            </p:cNvSpPr>
            <p:nvPr/>
          </p:nvSpPr>
          <p:spPr bwMode="auto">
            <a:xfrm>
              <a:off x="3876" y="2488"/>
              <a:ext cx="19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1</a:t>
              </a:r>
            </a:p>
          </p:txBody>
        </p:sp>
        <p:sp>
          <p:nvSpPr>
            <p:cNvPr id="47114" name="Text Box 35"/>
            <p:cNvSpPr txBox="1">
              <a:spLocks noChangeArrowheads="1"/>
            </p:cNvSpPr>
            <p:nvPr/>
          </p:nvSpPr>
          <p:spPr bwMode="auto">
            <a:xfrm>
              <a:off x="3560" y="2803"/>
              <a:ext cx="17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0</a:t>
              </a:r>
            </a:p>
          </p:txBody>
        </p:sp>
        <p:sp>
          <p:nvSpPr>
            <p:cNvPr id="47115" name="Text Box 36"/>
            <p:cNvSpPr txBox="1">
              <a:spLocks noChangeArrowheads="1"/>
            </p:cNvSpPr>
            <p:nvPr/>
          </p:nvSpPr>
          <p:spPr bwMode="auto">
            <a:xfrm>
              <a:off x="1482" y="3409"/>
              <a:ext cx="24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7116" name="Text Box 37"/>
            <p:cNvSpPr txBox="1">
              <a:spLocks noChangeArrowheads="1"/>
            </p:cNvSpPr>
            <p:nvPr/>
          </p:nvSpPr>
          <p:spPr bwMode="auto">
            <a:xfrm>
              <a:off x="1482" y="2500"/>
              <a:ext cx="24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47117" name="Text Box 38"/>
            <p:cNvSpPr txBox="1">
              <a:spLocks noChangeArrowheads="1"/>
            </p:cNvSpPr>
            <p:nvPr/>
          </p:nvSpPr>
          <p:spPr bwMode="auto">
            <a:xfrm>
              <a:off x="1476" y="1926"/>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47118" name="Text Box 39"/>
            <p:cNvSpPr txBox="1">
              <a:spLocks noChangeArrowheads="1"/>
            </p:cNvSpPr>
            <p:nvPr/>
          </p:nvSpPr>
          <p:spPr bwMode="auto">
            <a:xfrm>
              <a:off x="1474" y="2245"/>
              <a:ext cx="1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7119" name="Text Box 40"/>
            <p:cNvSpPr txBox="1">
              <a:spLocks noChangeArrowheads="1"/>
            </p:cNvSpPr>
            <p:nvPr/>
          </p:nvSpPr>
          <p:spPr bwMode="auto">
            <a:xfrm>
              <a:off x="2510" y="2406"/>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2</a:t>
              </a:r>
            </a:p>
          </p:txBody>
        </p:sp>
        <p:sp>
          <p:nvSpPr>
            <p:cNvPr id="47120" name="Text Box 41"/>
            <p:cNvSpPr txBox="1">
              <a:spLocks noChangeArrowheads="1"/>
            </p:cNvSpPr>
            <p:nvPr/>
          </p:nvSpPr>
          <p:spPr bwMode="auto">
            <a:xfrm>
              <a:off x="3125" y="1769"/>
              <a:ext cx="1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1</a:t>
              </a:r>
            </a:p>
          </p:txBody>
        </p:sp>
        <p:sp>
          <p:nvSpPr>
            <p:cNvPr id="47121" name="Text Box 42"/>
            <p:cNvSpPr txBox="1">
              <a:spLocks noChangeArrowheads="1"/>
            </p:cNvSpPr>
            <p:nvPr/>
          </p:nvSpPr>
          <p:spPr bwMode="auto">
            <a:xfrm>
              <a:off x="2817" y="2086"/>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0</a:t>
              </a:r>
            </a:p>
          </p:txBody>
        </p:sp>
        <p:sp>
          <p:nvSpPr>
            <p:cNvPr id="47122" name="Text Box 44"/>
            <p:cNvSpPr txBox="1">
              <a:spLocks noChangeArrowheads="1"/>
            </p:cNvSpPr>
            <p:nvPr/>
          </p:nvSpPr>
          <p:spPr bwMode="auto">
            <a:xfrm>
              <a:off x="2549" y="3505"/>
              <a:ext cx="1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47123" name="Text Box 46"/>
            <p:cNvSpPr txBox="1">
              <a:spLocks noChangeArrowheads="1"/>
            </p:cNvSpPr>
            <p:nvPr/>
          </p:nvSpPr>
          <p:spPr bwMode="auto">
            <a:xfrm>
              <a:off x="3152" y="3531"/>
              <a:ext cx="24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47124" name="Text Box 47"/>
            <p:cNvSpPr txBox="1">
              <a:spLocks noChangeArrowheads="1"/>
            </p:cNvSpPr>
            <p:nvPr/>
          </p:nvSpPr>
          <p:spPr bwMode="auto">
            <a:xfrm>
              <a:off x="2892" y="3523"/>
              <a:ext cx="17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7125" name="Line 48"/>
            <p:cNvSpPr>
              <a:spLocks noChangeShapeType="1"/>
            </p:cNvSpPr>
            <p:nvPr/>
          </p:nvSpPr>
          <p:spPr bwMode="auto">
            <a:xfrm>
              <a:off x="1611" y="3483"/>
              <a:ext cx="2607"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6" name="Line 49"/>
            <p:cNvSpPr>
              <a:spLocks noChangeShapeType="1"/>
            </p:cNvSpPr>
            <p:nvPr/>
          </p:nvSpPr>
          <p:spPr bwMode="auto">
            <a:xfrm flipV="1">
              <a:off x="1610" y="1209"/>
              <a:ext cx="0" cy="2268"/>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7" name="Line 52"/>
            <p:cNvSpPr>
              <a:spLocks noChangeShapeType="1"/>
            </p:cNvSpPr>
            <p:nvPr/>
          </p:nvSpPr>
          <p:spPr bwMode="auto">
            <a:xfrm>
              <a:off x="2090" y="1612"/>
              <a:ext cx="1445" cy="1214"/>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8" name="Line 54"/>
            <p:cNvSpPr>
              <a:spLocks noChangeShapeType="1"/>
            </p:cNvSpPr>
            <p:nvPr/>
          </p:nvSpPr>
          <p:spPr bwMode="auto">
            <a:xfrm>
              <a:off x="2608" y="2676"/>
              <a:ext cx="0" cy="793"/>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9" name="Line 55"/>
            <p:cNvSpPr>
              <a:spLocks noChangeShapeType="1"/>
            </p:cNvSpPr>
            <p:nvPr/>
          </p:nvSpPr>
          <p:spPr bwMode="auto">
            <a:xfrm>
              <a:off x="2917" y="2326"/>
              <a:ext cx="0" cy="1134"/>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0" name="Line 56"/>
            <p:cNvSpPr>
              <a:spLocks noChangeShapeType="1"/>
            </p:cNvSpPr>
            <p:nvPr/>
          </p:nvSpPr>
          <p:spPr bwMode="auto">
            <a:xfrm>
              <a:off x="3198" y="2032"/>
              <a:ext cx="0" cy="1455"/>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1" name="Line 57"/>
            <p:cNvSpPr>
              <a:spLocks noChangeShapeType="1"/>
            </p:cNvSpPr>
            <p:nvPr/>
          </p:nvSpPr>
          <p:spPr bwMode="auto">
            <a:xfrm flipH="1">
              <a:off x="1619" y="2005"/>
              <a:ext cx="1601"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2" name="Line 58"/>
            <p:cNvSpPr>
              <a:spLocks noChangeShapeType="1"/>
            </p:cNvSpPr>
            <p:nvPr/>
          </p:nvSpPr>
          <p:spPr bwMode="auto">
            <a:xfrm flipH="1">
              <a:off x="1619" y="2299"/>
              <a:ext cx="1290" cy="4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3" name="Line 59"/>
            <p:cNvSpPr>
              <a:spLocks noChangeShapeType="1"/>
            </p:cNvSpPr>
            <p:nvPr/>
          </p:nvSpPr>
          <p:spPr bwMode="auto">
            <a:xfrm flipH="1">
              <a:off x="1619" y="2618"/>
              <a:ext cx="966"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4" name="Line 68"/>
            <p:cNvSpPr>
              <a:spLocks noChangeShapeType="1"/>
            </p:cNvSpPr>
            <p:nvPr/>
          </p:nvSpPr>
          <p:spPr bwMode="auto">
            <a:xfrm flipV="1">
              <a:off x="2154" y="1434"/>
              <a:ext cx="1588" cy="1641"/>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7135" name="Line 71"/>
            <p:cNvSpPr>
              <a:spLocks noChangeShapeType="1"/>
            </p:cNvSpPr>
            <p:nvPr/>
          </p:nvSpPr>
          <p:spPr bwMode="auto">
            <a:xfrm>
              <a:off x="2490" y="1408"/>
              <a:ext cx="1309" cy="111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6" name="Line 72"/>
            <p:cNvSpPr>
              <a:spLocks noChangeShapeType="1"/>
            </p:cNvSpPr>
            <p:nvPr/>
          </p:nvSpPr>
          <p:spPr bwMode="auto">
            <a:xfrm>
              <a:off x="1746" y="1911"/>
              <a:ext cx="1445" cy="12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7" name="Text Box 75"/>
            <p:cNvSpPr txBox="1">
              <a:spLocks noChangeArrowheads="1"/>
            </p:cNvSpPr>
            <p:nvPr/>
          </p:nvSpPr>
          <p:spPr bwMode="auto">
            <a:xfrm>
              <a:off x="4241" y="3430"/>
              <a:ext cx="24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47138" name="Text Box 76"/>
            <p:cNvSpPr txBox="1">
              <a:spLocks noChangeArrowheads="1"/>
            </p:cNvSpPr>
            <p:nvPr/>
          </p:nvSpPr>
          <p:spPr bwMode="auto">
            <a:xfrm>
              <a:off x="1486" y="1173"/>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grpSp>
      <p:sp>
        <p:nvSpPr>
          <p:cNvPr id="496720" name="Rectangle 80"/>
          <p:cNvSpPr>
            <a:spLocks noChangeArrowheads="1"/>
          </p:cNvSpPr>
          <p:nvPr/>
        </p:nvSpPr>
        <p:spPr bwMode="auto">
          <a:xfrm>
            <a:off x="6156325" y="2133600"/>
            <a:ext cx="2160588"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35000"/>
              </a:spcBef>
              <a:buClr>
                <a:srgbClr val="FF6600"/>
              </a:buClr>
              <a:buSzTx/>
              <a:buFont typeface="Wingdings" panose="05000000000000000000" pitchFamily="2" charset="2"/>
              <a:buChar char="§"/>
            </a:pPr>
            <a:r>
              <a:rPr kumimoji="1" lang="zh-CN" altLang="en-US" sz="2000">
                <a:latin typeface="楷体_GB2312" panose="02010609030101010101" pitchFamily="49" charset="-122"/>
                <a:ea typeface="楷体_GB2312" panose="02010609030101010101" pitchFamily="49" charset="-122"/>
              </a:rPr>
              <a:t>自发支出（如政府购买）增加使</a:t>
            </a:r>
            <a:r>
              <a:rPr kumimoji="1" lang="en-US" altLang="zh-CN" sz="2000">
                <a:latin typeface="Times New Roman" panose="02020603050405020304" pitchFamily="18" charset="0"/>
                <a:ea typeface="楷体_GB2312" panose="02010609030101010101" pitchFamily="49" charset="-122"/>
              </a:rPr>
              <a:t>IS</a:t>
            </a:r>
            <a:r>
              <a:rPr kumimoji="1" lang="zh-CN" altLang="en-US" sz="2000">
                <a:latin typeface="楷体_GB2312" panose="02010609030101010101" pitchFamily="49" charset="-122"/>
                <a:ea typeface="楷体_GB2312" panose="02010609030101010101" pitchFamily="49" charset="-122"/>
              </a:rPr>
              <a:t>曲线向右移动，两个市场同时均衡时的总产出增加，利率上升。反之，则反是。  </a:t>
            </a:r>
          </a:p>
        </p:txBody>
      </p:sp>
    </p:spTree>
    <p:extLst>
      <p:ext uri="{BB962C8B-B14F-4D97-AF65-F5344CB8AC3E}">
        <p14:creationId xmlns:p14="http://schemas.microsoft.com/office/powerpoint/2010/main" val="13444803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2"/>
                                        </p:tgtEl>
                                        <p:attrNameLst>
                                          <p:attrName>style.visibility</p:attrName>
                                        </p:attrNameLst>
                                      </p:cBhvr>
                                      <p:to>
                                        <p:strVal val="visible"/>
                                      </p:to>
                                    </p:set>
                                    <p:animEffect transition="in" filter="blinds(horizontal)">
                                      <p:cBhvr>
                                        <p:cTn id="7" dur="500"/>
                                        <p:tgtEl>
                                          <p:spTgt spid="496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blinds(horizontal)">
                                      <p:cBhvr>
                                        <p:cTn id="12" dur="500"/>
                                        <p:tgtEl>
                                          <p:spTgt spid="496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6720">
                                            <p:txEl>
                                              <p:pRg st="0" end="0"/>
                                            </p:txEl>
                                          </p:spTgt>
                                        </p:tgtEl>
                                        <p:attrNameLst>
                                          <p:attrName>style.visibility</p:attrName>
                                        </p:attrNameLst>
                                      </p:cBhvr>
                                      <p:to>
                                        <p:strVal val="visible"/>
                                      </p:to>
                                    </p:set>
                                    <p:animEffect transition="in" filter="blinds(horizontal)">
                                      <p:cBhvr>
                                        <p:cTn id="22" dur="500"/>
                                        <p:tgtEl>
                                          <p:spTgt spid="4967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4" grpId="0"/>
      <p:bldP spid="49672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D2358C-59FC-473D-A834-B927FC7E478A}" type="slidenum">
              <a:rPr lang="en-GB" altLang="zh-CN" sz="1200">
                <a:solidFill>
                  <a:schemeClr val="bg1"/>
                </a:solidFill>
              </a:rPr>
              <a:pPr>
                <a:spcBef>
                  <a:spcPct val="0"/>
                </a:spcBef>
                <a:buClrTx/>
                <a:buSzTx/>
                <a:buFontTx/>
                <a:buNone/>
              </a:pPr>
              <a:t>31</a:t>
            </a:fld>
            <a:endParaRPr lang="en-GB" altLang="zh-CN" sz="1200">
              <a:solidFill>
                <a:schemeClr val="bg1"/>
              </a:solidFill>
            </a:endParaRPr>
          </a:p>
        </p:txBody>
      </p:sp>
      <p:sp>
        <p:nvSpPr>
          <p:cNvPr id="497732" name="Rectangle 68"/>
          <p:cNvSpPr>
            <a:spLocks noChangeArrowheads="1"/>
          </p:cNvSpPr>
          <p:nvPr/>
        </p:nvSpPr>
        <p:spPr bwMode="auto">
          <a:xfrm>
            <a:off x="1460500" y="5300663"/>
            <a:ext cx="4341813" cy="403225"/>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曲线移动对均衡的影响</a:t>
            </a:r>
            <a:r>
              <a:rPr kumimoji="1" lang="zh-CN" altLang="en-US" sz="2000" dirty="0">
                <a:solidFill>
                  <a:srgbClr val="006699"/>
                </a:solidFill>
                <a:effectLst>
                  <a:outerShdw blurRad="38100" dist="38100" dir="2700000" algn="tl">
                    <a:srgbClr val="C0C0C0"/>
                  </a:outerShdw>
                </a:effectLst>
                <a:latin typeface="宋体" pitchFamily="2" charset="-122"/>
              </a:rPr>
              <a:t> </a:t>
            </a:r>
          </a:p>
        </p:txBody>
      </p:sp>
      <p:grpSp>
        <p:nvGrpSpPr>
          <p:cNvPr id="2" name="Group 82"/>
          <p:cNvGrpSpPr>
            <a:grpSpLocks/>
          </p:cNvGrpSpPr>
          <p:nvPr/>
        </p:nvGrpSpPr>
        <p:grpSpPr bwMode="auto">
          <a:xfrm>
            <a:off x="1385888" y="908050"/>
            <a:ext cx="4914900" cy="4392613"/>
            <a:chOff x="1672" y="890"/>
            <a:chExt cx="3096" cy="2500"/>
          </a:xfrm>
        </p:grpSpPr>
        <p:sp>
          <p:nvSpPr>
            <p:cNvPr id="48134" name="Text Box 38"/>
            <p:cNvSpPr txBox="1">
              <a:spLocks noChangeArrowheads="1"/>
            </p:cNvSpPr>
            <p:nvPr/>
          </p:nvSpPr>
          <p:spPr bwMode="auto">
            <a:xfrm>
              <a:off x="1686" y="1809"/>
              <a:ext cx="19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48135" name="Text Box 39"/>
            <p:cNvSpPr txBox="1">
              <a:spLocks noChangeArrowheads="1"/>
            </p:cNvSpPr>
            <p:nvPr/>
          </p:nvSpPr>
          <p:spPr bwMode="auto">
            <a:xfrm>
              <a:off x="1677" y="2114"/>
              <a:ext cx="20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8136" name="Text Box 40"/>
            <p:cNvSpPr txBox="1">
              <a:spLocks noChangeArrowheads="1"/>
            </p:cNvSpPr>
            <p:nvPr/>
          </p:nvSpPr>
          <p:spPr bwMode="auto">
            <a:xfrm>
              <a:off x="1672" y="3080"/>
              <a:ext cx="2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8137" name="Text Box 42"/>
            <p:cNvSpPr txBox="1">
              <a:spLocks noChangeArrowheads="1"/>
            </p:cNvSpPr>
            <p:nvPr/>
          </p:nvSpPr>
          <p:spPr bwMode="auto">
            <a:xfrm>
              <a:off x="2918" y="3154"/>
              <a:ext cx="2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48138" name="Text Box 43"/>
            <p:cNvSpPr txBox="1">
              <a:spLocks noChangeArrowheads="1"/>
            </p:cNvSpPr>
            <p:nvPr/>
          </p:nvSpPr>
          <p:spPr bwMode="auto">
            <a:xfrm>
              <a:off x="3221" y="3154"/>
              <a:ext cx="2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8139" name="Text Box 44"/>
            <p:cNvSpPr txBox="1">
              <a:spLocks noChangeArrowheads="1"/>
            </p:cNvSpPr>
            <p:nvPr/>
          </p:nvSpPr>
          <p:spPr bwMode="auto">
            <a:xfrm>
              <a:off x="3433" y="3170"/>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48140" name="Text Box 46"/>
            <p:cNvSpPr txBox="1">
              <a:spLocks noChangeArrowheads="1"/>
            </p:cNvSpPr>
            <p:nvPr/>
          </p:nvSpPr>
          <p:spPr bwMode="auto">
            <a:xfrm>
              <a:off x="3420" y="2166"/>
              <a:ext cx="14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1</a:t>
              </a:r>
            </a:p>
          </p:txBody>
        </p:sp>
        <p:sp>
          <p:nvSpPr>
            <p:cNvPr id="48141" name="Text Box 47"/>
            <p:cNvSpPr txBox="1">
              <a:spLocks noChangeArrowheads="1"/>
            </p:cNvSpPr>
            <p:nvPr/>
          </p:nvSpPr>
          <p:spPr bwMode="auto">
            <a:xfrm>
              <a:off x="2932" y="1744"/>
              <a:ext cx="1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2</a:t>
              </a:r>
            </a:p>
          </p:txBody>
        </p:sp>
        <p:sp>
          <p:nvSpPr>
            <p:cNvPr id="48142" name="Text Box 48"/>
            <p:cNvSpPr txBox="1">
              <a:spLocks noChangeArrowheads="1"/>
            </p:cNvSpPr>
            <p:nvPr/>
          </p:nvSpPr>
          <p:spPr bwMode="auto">
            <a:xfrm>
              <a:off x="3188" y="1979"/>
              <a:ext cx="1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0</a:t>
              </a:r>
            </a:p>
          </p:txBody>
        </p:sp>
        <p:sp>
          <p:nvSpPr>
            <p:cNvPr id="48143" name="Text Box 49"/>
            <p:cNvSpPr txBox="1">
              <a:spLocks noChangeArrowheads="1"/>
            </p:cNvSpPr>
            <p:nvPr/>
          </p:nvSpPr>
          <p:spPr bwMode="auto">
            <a:xfrm>
              <a:off x="3742" y="1162"/>
              <a:ext cx="2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2</a:t>
              </a:r>
            </a:p>
          </p:txBody>
        </p:sp>
        <p:sp>
          <p:nvSpPr>
            <p:cNvPr id="48144" name="Text Box 50"/>
            <p:cNvSpPr txBox="1">
              <a:spLocks noChangeArrowheads="1"/>
            </p:cNvSpPr>
            <p:nvPr/>
          </p:nvSpPr>
          <p:spPr bwMode="auto">
            <a:xfrm>
              <a:off x="4332" y="1616"/>
              <a:ext cx="2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1</a:t>
              </a:r>
            </a:p>
          </p:txBody>
        </p:sp>
        <p:sp>
          <p:nvSpPr>
            <p:cNvPr id="48145" name="Text Box 51"/>
            <p:cNvSpPr txBox="1">
              <a:spLocks noChangeArrowheads="1"/>
            </p:cNvSpPr>
            <p:nvPr/>
          </p:nvSpPr>
          <p:spPr bwMode="auto">
            <a:xfrm>
              <a:off x="3987" y="2764"/>
              <a:ext cx="19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endParaRPr lang="en-US" altLang="zh-CN" sz="1600" baseline="-25000">
                <a:solidFill>
                  <a:srgbClr val="006699"/>
                </a:solidFill>
                <a:latin typeface="Times New Roman" panose="02020603050405020304" pitchFamily="18" charset="0"/>
              </a:endParaRPr>
            </a:p>
          </p:txBody>
        </p:sp>
        <p:sp>
          <p:nvSpPr>
            <p:cNvPr id="48146" name="Line 52"/>
            <p:cNvSpPr>
              <a:spLocks noChangeShapeType="1"/>
            </p:cNvSpPr>
            <p:nvPr/>
          </p:nvSpPr>
          <p:spPr bwMode="auto">
            <a:xfrm>
              <a:off x="1844" y="3130"/>
              <a:ext cx="2669"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7" name="Line 53"/>
            <p:cNvSpPr>
              <a:spLocks noChangeShapeType="1"/>
            </p:cNvSpPr>
            <p:nvPr/>
          </p:nvSpPr>
          <p:spPr bwMode="auto">
            <a:xfrm flipV="1">
              <a:off x="1849" y="937"/>
              <a:ext cx="0" cy="2194"/>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8" name="Line 54"/>
            <p:cNvSpPr>
              <a:spLocks noChangeShapeType="1"/>
            </p:cNvSpPr>
            <p:nvPr/>
          </p:nvSpPr>
          <p:spPr bwMode="auto">
            <a:xfrm>
              <a:off x="2245" y="1253"/>
              <a:ext cx="1688" cy="1567"/>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9" name="Line 58"/>
            <p:cNvSpPr>
              <a:spLocks noChangeShapeType="1"/>
            </p:cNvSpPr>
            <p:nvPr/>
          </p:nvSpPr>
          <p:spPr bwMode="auto">
            <a:xfrm flipH="1">
              <a:off x="1828" y="1942"/>
              <a:ext cx="1174"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0" name="Line 59"/>
            <p:cNvSpPr>
              <a:spLocks noChangeShapeType="1"/>
            </p:cNvSpPr>
            <p:nvPr/>
          </p:nvSpPr>
          <p:spPr bwMode="auto">
            <a:xfrm>
              <a:off x="3010" y="1943"/>
              <a:ext cx="0" cy="1196"/>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1" name="Line 60"/>
            <p:cNvSpPr>
              <a:spLocks noChangeShapeType="1"/>
            </p:cNvSpPr>
            <p:nvPr/>
          </p:nvSpPr>
          <p:spPr bwMode="auto">
            <a:xfrm flipH="1">
              <a:off x="1839" y="2180"/>
              <a:ext cx="140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2" name="Line 61"/>
            <p:cNvSpPr>
              <a:spLocks noChangeShapeType="1"/>
            </p:cNvSpPr>
            <p:nvPr/>
          </p:nvSpPr>
          <p:spPr bwMode="auto">
            <a:xfrm>
              <a:off x="3252" y="2207"/>
              <a:ext cx="0" cy="934"/>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3" name="Line 62"/>
            <p:cNvSpPr>
              <a:spLocks noChangeShapeType="1"/>
            </p:cNvSpPr>
            <p:nvPr/>
          </p:nvSpPr>
          <p:spPr bwMode="auto">
            <a:xfrm>
              <a:off x="3472" y="2411"/>
              <a:ext cx="0" cy="72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4" name="Line 63"/>
            <p:cNvSpPr>
              <a:spLocks noChangeShapeType="1"/>
            </p:cNvSpPr>
            <p:nvPr/>
          </p:nvSpPr>
          <p:spPr bwMode="auto">
            <a:xfrm flipH="1">
              <a:off x="1835" y="2394"/>
              <a:ext cx="1607"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5" name="Text Box 64"/>
            <p:cNvSpPr txBox="1">
              <a:spLocks noChangeArrowheads="1"/>
            </p:cNvSpPr>
            <p:nvPr/>
          </p:nvSpPr>
          <p:spPr bwMode="auto">
            <a:xfrm>
              <a:off x="4105" y="1344"/>
              <a:ext cx="2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0</a:t>
              </a:r>
            </a:p>
          </p:txBody>
        </p:sp>
        <p:sp>
          <p:nvSpPr>
            <p:cNvPr id="48156" name="Text Box 67"/>
            <p:cNvSpPr txBox="1">
              <a:spLocks noChangeArrowheads="1"/>
            </p:cNvSpPr>
            <p:nvPr/>
          </p:nvSpPr>
          <p:spPr bwMode="auto">
            <a:xfrm>
              <a:off x="1677" y="2354"/>
              <a:ext cx="20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48157" name="Line 75"/>
            <p:cNvSpPr>
              <a:spLocks noChangeShapeType="1"/>
            </p:cNvSpPr>
            <p:nvPr/>
          </p:nvSpPr>
          <p:spPr bwMode="auto">
            <a:xfrm flipV="1">
              <a:off x="2109" y="1344"/>
              <a:ext cx="1678" cy="1315"/>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158" name="Line 76"/>
            <p:cNvSpPr>
              <a:spLocks noChangeShapeType="1"/>
            </p:cNvSpPr>
            <p:nvPr/>
          </p:nvSpPr>
          <p:spPr bwMode="auto">
            <a:xfrm flipV="1">
              <a:off x="2427" y="1525"/>
              <a:ext cx="1678" cy="1315"/>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159" name="Line 77"/>
            <p:cNvSpPr>
              <a:spLocks noChangeShapeType="1"/>
            </p:cNvSpPr>
            <p:nvPr/>
          </p:nvSpPr>
          <p:spPr bwMode="auto">
            <a:xfrm flipV="1">
              <a:off x="2615" y="1742"/>
              <a:ext cx="1678" cy="1315"/>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160" name="Text Box 80"/>
            <p:cNvSpPr txBox="1">
              <a:spLocks noChangeArrowheads="1"/>
            </p:cNvSpPr>
            <p:nvPr/>
          </p:nvSpPr>
          <p:spPr bwMode="auto">
            <a:xfrm>
              <a:off x="4513" y="3067"/>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48161" name="Text Box 81"/>
            <p:cNvSpPr txBox="1">
              <a:spLocks noChangeArrowheads="1"/>
            </p:cNvSpPr>
            <p:nvPr/>
          </p:nvSpPr>
          <p:spPr bwMode="auto">
            <a:xfrm>
              <a:off x="1701" y="890"/>
              <a:ext cx="19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grpSp>
      <p:sp>
        <p:nvSpPr>
          <p:cNvPr id="497747" name="Rectangle 83"/>
          <p:cNvSpPr>
            <a:spLocks noChangeArrowheads="1"/>
          </p:cNvSpPr>
          <p:nvPr/>
        </p:nvSpPr>
        <p:spPr bwMode="auto">
          <a:xfrm>
            <a:off x="6300788" y="2071688"/>
            <a:ext cx="2052637"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35000"/>
              </a:spcBef>
              <a:buClr>
                <a:srgbClr val="FF6600"/>
              </a:buClr>
              <a:buSzTx/>
              <a:buFont typeface="Wingdings" panose="05000000000000000000" pitchFamily="2" charset="2"/>
              <a:buChar char="§"/>
            </a:pPr>
            <a:r>
              <a:rPr kumimoji="1" lang="zh-CN" altLang="en-US" sz="2000">
                <a:latin typeface="楷体_GB2312" panose="02010609030101010101" pitchFamily="49" charset="-122"/>
                <a:ea typeface="楷体_GB2312" panose="02010609030101010101" pitchFamily="49" charset="-122"/>
              </a:rPr>
              <a:t>货币供给增加，</a:t>
            </a:r>
            <a:r>
              <a:rPr kumimoji="1" lang="en-US" altLang="zh-CN" sz="2000">
                <a:latin typeface="Times New Roman" panose="02020603050405020304" pitchFamily="18" charset="0"/>
                <a:ea typeface="楷体_GB2312" panose="02010609030101010101" pitchFamily="49" charset="-122"/>
              </a:rPr>
              <a:t>LM</a:t>
            </a:r>
            <a:r>
              <a:rPr kumimoji="1" lang="zh-CN" altLang="en-US" sz="2000">
                <a:latin typeface="楷体_GB2312" panose="02010609030101010101" pitchFamily="49" charset="-122"/>
                <a:ea typeface="楷体_GB2312" panose="02010609030101010101" pitchFamily="49" charset="-122"/>
              </a:rPr>
              <a:t>曲线向右移动，两个市场同时均衡时的产出增加，利率下降。反之，则反是。  </a:t>
            </a:r>
          </a:p>
        </p:txBody>
      </p:sp>
    </p:spTree>
    <p:extLst>
      <p:ext uri="{BB962C8B-B14F-4D97-AF65-F5344CB8AC3E}">
        <p14:creationId xmlns:p14="http://schemas.microsoft.com/office/powerpoint/2010/main" val="129867298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732"/>
                                        </p:tgtEl>
                                        <p:attrNameLst>
                                          <p:attrName>style.visibility</p:attrName>
                                        </p:attrNameLst>
                                      </p:cBhvr>
                                      <p:to>
                                        <p:strVal val="visible"/>
                                      </p:to>
                                    </p:set>
                                    <p:animEffect transition="in" filter="blinds(horizontal)">
                                      <p:cBhvr>
                                        <p:cTn id="7" dur="500"/>
                                        <p:tgtEl>
                                          <p:spTgt spid="497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7747">
                                            <p:txEl>
                                              <p:pRg st="0" end="0"/>
                                            </p:txEl>
                                          </p:spTgt>
                                        </p:tgtEl>
                                        <p:attrNameLst>
                                          <p:attrName>style.visibility</p:attrName>
                                        </p:attrNameLst>
                                      </p:cBhvr>
                                      <p:to>
                                        <p:strVal val="visible"/>
                                      </p:to>
                                    </p:set>
                                    <p:animEffect transition="in" filter="blinds(horizontal)">
                                      <p:cBhvr>
                                        <p:cTn id="17" dur="500"/>
                                        <p:tgtEl>
                                          <p:spTgt spid="497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732" grpId="0"/>
      <p:bldP spid="49774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967C6C-713A-434A-867D-E178CD346EBA}" type="slidenum">
              <a:rPr lang="en-GB" altLang="zh-CN" sz="1200">
                <a:solidFill>
                  <a:schemeClr val="bg1"/>
                </a:solidFill>
              </a:rPr>
              <a:pPr>
                <a:spcBef>
                  <a:spcPct val="0"/>
                </a:spcBef>
                <a:buClrTx/>
                <a:buSzTx/>
                <a:buFontTx/>
                <a:buNone/>
              </a:pPr>
              <a:t>32</a:t>
            </a:fld>
            <a:endParaRPr lang="en-GB" altLang="zh-CN" sz="1200">
              <a:solidFill>
                <a:schemeClr val="bg1"/>
              </a:solidFill>
            </a:endParaRPr>
          </a:p>
        </p:txBody>
      </p:sp>
      <p:sp>
        <p:nvSpPr>
          <p:cNvPr id="498748" name="Rectangle 60"/>
          <p:cNvSpPr>
            <a:spLocks noChangeArrowheads="1"/>
          </p:cNvSpPr>
          <p:nvPr/>
        </p:nvSpPr>
        <p:spPr bwMode="auto">
          <a:xfrm>
            <a:off x="1763713" y="5111750"/>
            <a:ext cx="5856287" cy="403225"/>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000">
                <a:solidFill>
                  <a:schemeClr val="tx1"/>
                </a:solidFill>
                <a:latin typeface="Times New Roman" pitchFamily="18" charset="0"/>
                <a:ea typeface="黑体" pitchFamily="2" charset="-122"/>
              </a:rPr>
              <a:t>IS</a:t>
            </a:r>
            <a:r>
              <a:rPr kumimoji="1" lang="zh-CN" altLang="en-US" sz="2000">
                <a:solidFill>
                  <a:schemeClr val="tx1"/>
                </a:solidFill>
                <a:latin typeface="黑体" pitchFamily="2" charset="-122"/>
                <a:ea typeface="黑体" pitchFamily="2" charset="-122"/>
              </a:rPr>
              <a:t>曲线和</a:t>
            </a:r>
            <a:r>
              <a:rPr kumimoji="1" lang="en-US" altLang="zh-CN" sz="2000">
                <a:solidFill>
                  <a:schemeClr val="tx1"/>
                </a:solidFill>
                <a:latin typeface="Times New Roman" pitchFamily="18" charset="0"/>
                <a:ea typeface="黑体" pitchFamily="2" charset="-122"/>
              </a:rPr>
              <a:t>LM</a:t>
            </a:r>
            <a:r>
              <a:rPr kumimoji="1" lang="zh-CN" altLang="en-US" sz="2000">
                <a:solidFill>
                  <a:schemeClr val="tx1"/>
                </a:solidFill>
                <a:latin typeface="黑体" pitchFamily="2" charset="-122"/>
                <a:ea typeface="黑体" pitchFamily="2" charset="-122"/>
              </a:rPr>
              <a:t>曲线同时移动对均衡的影响</a:t>
            </a:r>
            <a:r>
              <a:rPr kumimoji="1" lang="zh-CN" altLang="en-US" sz="2000" b="0">
                <a:solidFill>
                  <a:srgbClr val="006699"/>
                </a:solidFill>
                <a:effectLst>
                  <a:outerShdw blurRad="38100" dist="38100" dir="2700000" algn="tl">
                    <a:srgbClr val="C0C0C0"/>
                  </a:outerShdw>
                </a:effectLst>
                <a:latin typeface="宋体" pitchFamily="2" charset="-122"/>
                <a:cs typeface="Times New Roman" pitchFamily="18" charset="0"/>
              </a:rPr>
              <a:t> </a:t>
            </a:r>
          </a:p>
        </p:txBody>
      </p:sp>
      <p:grpSp>
        <p:nvGrpSpPr>
          <p:cNvPr id="2" name="Group 71"/>
          <p:cNvGrpSpPr>
            <a:grpSpLocks/>
          </p:cNvGrpSpPr>
          <p:nvPr/>
        </p:nvGrpSpPr>
        <p:grpSpPr bwMode="auto">
          <a:xfrm>
            <a:off x="2165350" y="838200"/>
            <a:ext cx="5056188" cy="4102100"/>
            <a:chOff x="1364" y="846"/>
            <a:chExt cx="3185" cy="2584"/>
          </a:xfrm>
        </p:grpSpPr>
        <p:sp>
          <p:nvSpPr>
            <p:cNvPr id="49157" name="Text Box 37"/>
            <p:cNvSpPr txBox="1">
              <a:spLocks noChangeArrowheads="1"/>
            </p:cNvSpPr>
            <p:nvPr/>
          </p:nvSpPr>
          <p:spPr bwMode="auto">
            <a:xfrm>
              <a:off x="3001" y="3196"/>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49158" name="Text Box 38"/>
            <p:cNvSpPr txBox="1">
              <a:spLocks noChangeArrowheads="1"/>
            </p:cNvSpPr>
            <p:nvPr/>
          </p:nvSpPr>
          <p:spPr bwMode="auto">
            <a:xfrm>
              <a:off x="1383" y="2078"/>
              <a:ext cx="19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9159" name="Text Box 39"/>
            <p:cNvSpPr txBox="1">
              <a:spLocks noChangeArrowheads="1"/>
            </p:cNvSpPr>
            <p:nvPr/>
          </p:nvSpPr>
          <p:spPr bwMode="auto">
            <a:xfrm>
              <a:off x="1364" y="3131"/>
              <a:ext cx="26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49160" name="Text Box 40"/>
            <p:cNvSpPr txBox="1">
              <a:spLocks noChangeArrowheads="1"/>
            </p:cNvSpPr>
            <p:nvPr/>
          </p:nvSpPr>
          <p:spPr bwMode="auto">
            <a:xfrm>
              <a:off x="3543" y="3196"/>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49161" name="Text Box 41"/>
            <p:cNvSpPr txBox="1">
              <a:spLocks noChangeArrowheads="1"/>
            </p:cNvSpPr>
            <p:nvPr/>
          </p:nvSpPr>
          <p:spPr bwMode="auto">
            <a:xfrm>
              <a:off x="2452" y="3196"/>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9162" name="Text Box 42"/>
            <p:cNvSpPr txBox="1">
              <a:spLocks noChangeArrowheads="1"/>
            </p:cNvSpPr>
            <p:nvPr/>
          </p:nvSpPr>
          <p:spPr bwMode="auto">
            <a:xfrm>
              <a:off x="3516" y="1931"/>
              <a:ext cx="17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2</a:t>
              </a:r>
            </a:p>
          </p:txBody>
        </p:sp>
        <p:sp>
          <p:nvSpPr>
            <p:cNvPr id="49163" name="Text Box 43"/>
            <p:cNvSpPr txBox="1">
              <a:spLocks noChangeArrowheads="1"/>
            </p:cNvSpPr>
            <p:nvPr/>
          </p:nvSpPr>
          <p:spPr bwMode="auto">
            <a:xfrm>
              <a:off x="2432" y="1931"/>
              <a:ext cx="17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1</a:t>
              </a:r>
            </a:p>
          </p:txBody>
        </p:sp>
        <p:sp>
          <p:nvSpPr>
            <p:cNvPr id="49164" name="Text Box 44"/>
            <p:cNvSpPr txBox="1">
              <a:spLocks noChangeArrowheads="1"/>
            </p:cNvSpPr>
            <p:nvPr/>
          </p:nvSpPr>
          <p:spPr bwMode="auto">
            <a:xfrm>
              <a:off x="2219" y="1039"/>
              <a:ext cx="24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2</a:t>
              </a:r>
            </a:p>
          </p:txBody>
        </p:sp>
        <p:sp>
          <p:nvSpPr>
            <p:cNvPr id="49165" name="Text Box 45"/>
            <p:cNvSpPr txBox="1">
              <a:spLocks noChangeArrowheads="1"/>
            </p:cNvSpPr>
            <p:nvPr/>
          </p:nvSpPr>
          <p:spPr bwMode="auto">
            <a:xfrm>
              <a:off x="1746" y="1485"/>
              <a:ext cx="20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1</a:t>
              </a:r>
            </a:p>
          </p:txBody>
        </p:sp>
        <p:sp>
          <p:nvSpPr>
            <p:cNvPr id="49166" name="Text Box 46"/>
            <p:cNvSpPr txBox="1">
              <a:spLocks noChangeArrowheads="1"/>
            </p:cNvSpPr>
            <p:nvPr/>
          </p:nvSpPr>
          <p:spPr bwMode="auto">
            <a:xfrm>
              <a:off x="3515" y="1008"/>
              <a:ext cx="3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1</a:t>
              </a:r>
            </a:p>
          </p:txBody>
        </p:sp>
        <p:sp>
          <p:nvSpPr>
            <p:cNvPr id="49167" name="Text Box 47"/>
            <p:cNvSpPr txBox="1">
              <a:spLocks noChangeArrowheads="1"/>
            </p:cNvSpPr>
            <p:nvPr/>
          </p:nvSpPr>
          <p:spPr bwMode="auto">
            <a:xfrm>
              <a:off x="4241" y="1413"/>
              <a:ext cx="2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2</a:t>
              </a:r>
            </a:p>
          </p:txBody>
        </p:sp>
        <p:sp>
          <p:nvSpPr>
            <p:cNvPr id="49168" name="Line 48"/>
            <p:cNvSpPr>
              <a:spLocks noChangeShapeType="1"/>
            </p:cNvSpPr>
            <p:nvPr/>
          </p:nvSpPr>
          <p:spPr bwMode="auto">
            <a:xfrm>
              <a:off x="1530" y="3186"/>
              <a:ext cx="2819"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9" name="Line 49"/>
            <p:cNvSpPr>
              <a:spLocks noChangeShapeType="1"/>
            </p:cNvSpPr>
            <p:nvPr/>
          </p:nvSpPr>
          <p:spPr bwMode="auto">
            <a:xfrm flipV="1">
              <a:off x="1530" y="850"/>
              <a:ext cx="0" cy="2336"/>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0" name="Line 52"/>
            <p:cNvSpPr>
              <a:spLocks noChangeShapeType="1"/>
            </p:cNvSpPr>
            <p:nvPr/>
          </p:nvSpPr>
          <p:spPr bwMode="auto">
            <a:xfrm>
              <a:off x="1882" y="1672"/>
              <a:ext cx="1518" cy="1321"/>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1" name="Line 53"/>
            <p:cNvSpPr>
              <a:spLocks noChangeShapeType="1"/>
            </p:cNvSpPr>
            <p:nvPr/>
          </p:nvSpPr>
          <p:spPr bwMode="auto">
            <a:xfrm rot="121426">
              <a:off x="2398" y="1205"/>
              <a:ext cx="1626" cy="132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2" name="Line 54"/>
            <p:cNvSpPr>
              <a:spLocks noChangeShapeType="1"/>
            </p:cNvSpPr>
            <p:nvPr/>
          </p:nvSpPr>
          <p:spPr bwMode="auto">
            <a:xfrm>
              <a:off x="3034" y="1724"/>
              <a:ext cx="0" cy="1446"/>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3" name="Line 55"/>
            <p:cNvSpPr>
              <a:spLocks noChangeShapeType="1"/>
            </p:cNvSpPr>
            <p:nvPr/>
          </p:nvSpPr>
          <p:spPr bwMode="auto">
            <a:xfrm flipH="1">
              <a:off x="1510" y="1712"/>
              <a:ext cx="1514"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4" name="Line 56"/>
            <p:cNvSpPr>
              <a:spLocks noChangeShapeType="1"/>
            </p:cNvSpPr>
            <p:nvPr/>
          </p:nvSpPr>
          <p:spPr bwMode="auto">
            <a:xfrm>
              <a:off x="3590" y="2196"/>
              <a:ext cx="0" cy="99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5" name="Line 57"/>
            <p:cNvSpPr>
              <a:spLocks noChangeShapeType="1"/>
            </p:cNvSpPr>
            <p:nvPr/>
          </p:nvSpPr>
          <p:spPr bwMode="auto">
            <a:xfrm flipH="1">
              <a:off x="1530" y="2196"/>
              <a:ext cx="2060"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6" name="Line 58"/>
            <p:cNvSpPr>
              <a:spLocks noChangeShapeType="1"/>
            </p:cNvSpPr>
            <p:nvPr/>
          </p:nvSpPr>
          <p:spPr bwMode="auto">
            <a:xfrm>
              <a:off x="2499" y="2180"/>
              <a:ext cx="0" cy="99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7" name="Line 64"/>
            <p:cNvSpPr>
              <a:spLocks noChangeShapeType="1"/>
            </p:cNvSpPr>
            <p:nvPr/>
          </p:nvSpPr>
          <p:spPr bwMode="auto">
            <a:xfrm flipV="1">
              <a:off x="1927" y="1165"/>
              <a:ext cx="1678" cy="1571"/>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9178" name="Line 65"/>
            <p:cNvSpPr>
              <a:spLocks noChangeShapeType="1"/>
            </p:cNvSpPr>
            <p:nvPr/>
          </p:nvSpPr>
          <p:spPr bwMode="auto">
            <a:xfrm flipV="1">
              <a:off x="2735" y="1571"/>
              <a:ext cx="1506" cy="1419"/>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9179" name="Text Box 68"/>
            <p:cNvSpPr txBox="1">
              <a:spLocks noChangeArrowheads="1"/>
            </p:cNvSpPr>
            <p:nvPr/>
          </p:nvSpPr>
          <p:spPr bwMode="auto">
            <a:xfrm>
              <a:off x="4377" y="3091"/>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49180" name="Text Box 69"/>
            <p:cNvSpPr txBox="1">
              <a:spLocks noChangeArrowheads="1"/>
            </p:cNvSpPr>
            <p:nvPr/>
          </p:nvSpPr>
          <p:spPr bwMode="auto">
            <a:xfrm>
              <a:off x="1415" y="846"/>
              <a:ext cx="1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grpSp>
    </p:spTree>
    <p:extLst>
      <p:ext uri="{BB962C8B-B14F-4D97-AF65-F5344CB8AC3E}">
        <p14:creationId xmlns:p14="http://schemas.microsoft.com/office/powerpoint/2010/main" val="2919547017"/>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8748"/>
                                        </p:tgtEl>
                                        <p:attrNameLst>
                                          <p:attrName>style.visibility</p:attrName>
                                        </p:attrNameLst>
                                      </p:cBhvr>
                                      <p:to>
                                        <p:strVal val="visible"/>
                                      </p:to>
                                    </p:set>
                                    <p:animEffect transition="in" filter="blinds(horizontal)">
                                      <p:cBhvr>
                                        <p:cTn id="7" dur="500"/>
                                        <p:tgtEl>
                                          <p:spTgt spid="498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4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9C5BB3-BE78-4639-B7F3-00F18B59F6C3}" type="slidenum">
              <a:rPr lang="en-GB" altLang="zh-CN" sz="1200">
                <a:solidFill>
                  <a:schemeClr val="bg1"/>
                </a:solidFill>
              </a:rPr>
              <a:pPr>
                <a:spcBef>
                  <a:spcPct val="0"/>
                </a:spcBef>
                <a:buClrTx/>
                <a:buSzTx/>
                <a:buFontTx/>
                <a:buNone/>
              </a:pPr>
              <a:t>33</a:t>
            </a:fld>
            <a:endParaRPr lang="en-GB" altLang="zh-CN" sz="1200">
              <a:solidFill>
                <a:schemeClr val="bg1"/>
              </a:solidFill>
            </a:endParaRPr>
          </a:p>
        </p:txBody>
      </p:sp>
      <p:sp>
        <p:nvSpPr>
          <p:cNvPr id="543747" name="Rectangle 3"/>
          <p:cNvSpPr>
            <a:spLocks noChangeArrowheads="1"/>
          </p:cNvSpPr>
          <p:nvPr/>
        </p:nvSpPr>
        <p:spPr bwMode="auto">
          <a:xfrm>
            <a:off x="900113" y="1844675"/>
            <a:ext cx="7129462" cy="3817938"/>
          </a:xfrm>
          <a:prstGeom prst="rect">
            <a:avLst/>
          </a:prstGeom>
          <a:noFill/>
          <a:ln w="9525">
            <a:noFill/>
            <a:miter lim="800000"/>
            <a:headEnd/>
            <a:tailEnd/>
          </a:ln>
          <a:effectLst/>
        </p:spPr>
        <p:txBody>
          <a:bodyPr/>
          <a:lstStyle/>
          <a:p>
            <a:pPr marL="342900" indent="-342900" algn="just" eaLnBrk="1" hangingPunct="1">
              <a:spcBef>
                <a:spcPct val="35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曲线和</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曲线的移动会改变产品市场和货币市场同时均衡的状况，而</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曲线可以通过政府的财政政策（主要是政府购买，还包括转移支付和税收）改变其位置，</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曲线可以通过政府的货币政策（货币供给）改变其位置</a:t>
            </a:r>
          </a:p>
          <a:p>
            <a:pPr marL="342900" indent="-342900" algn="just" eaLnBrk="1" hangingPunct="1">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这意味着：政府可以通过财政政策和货币政策来调控宏观经济的运行</a:t>
            </a:r>
          </a:p>
        </p:txBody>
      </p:sp>
      <p:sp>
        <p:nvSpPr>
          <p:cNvPr id="26628" name="Rectangle 4"/>
          <p:cNvSpPr>
            <a:spLocks noChangeArrowheads="1"/>
          </p:cNvSpPr>
          <p:nvPr/>
        </p:nvSpPr>
        <p:spPr bwMode="auto">
          <a:xfrm>
            <a:off x="755650" y="1052513"/>
            <a:ext cx="5040313"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IS</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曲线和</a:t>
            </a: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LM</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曲线移动的政策含义</a:t>
            </a:r>
          </a:p>
        </p:txBody>
      </p:sp>
    </p:spTree>
    <p:extLst>
      <p:ext uri="{BB962C8B-B14F-4D97-AF65-F5344CB8AC3E}">
        <p14:creationId xmlns:p14="http://schemas.microsoft.com/office/powerpoint/2010/main" val="2438077783"/>
      </p:ext>
    </p:extLst>
  </p:cSld>
  <p:clrMapOvr>
    <a:masterClrMapping/>
  </p:clrMapOvr>
  <p:transition spd="med">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第四讲   产品货币市场共同均衡</a:t>
            </a:r>
            <a:endParaRPr lang="en-US" altLang="zh-CN"/>
          </a:p>
        </p:txBody>
      </p:sp>
      <p:sp>
        <p:nvSpPr>
          <p:cNvPr id="6" name="灯片编号占位符 5"/>
          <p:cNvSpPr>
            <a:spLocks noGrp="1"/>
          </p:cNvSpPr>
          <p:nvPr>
            <p:ph type="sldNum" sz="quarter" idx="12"/>
          </p:nvPr>
        </p:nvSpPr>
        <p:spPr/>
        <p:txBody>
          <a:bodyPr/>
          <a:lstStyle/>
          <a:p>
            <a:fld id="{48ABF6C4-511A-4323-93EE-EE7338F58EF7}" type="slidenum">
              <a:rPr lang="en-US" altLang="zh-CN"/>
              <a:pPr/>
              <a:t>34</a:t>
            </a:fld>
            <a:endParaRPr lang="en-US" altLang="zh-CN"/>
          </a:p>
        </p:txBody>
      </p:sp>
      <p:sp>
        <p:nvSpPr>
          <p:cNvPr id="43010" name="Rectangle 2"/>
          <p:cNvSpPr>
            <a:spLocks noGrp="1" noChangeArrowheads="1"/>
          </p:cNvSpPr>
          <p:nvPr>
            <p:ph type="title"/>
          </p:nvPr>
        </p:nvSpPr>
        <p:spPr>
          <a:xfrm>
            <a:off x="762000" y="304800"/>
            <a:ext cx="7772400" cy="685800"/>
          </a:xfrm>
        </p:spPr>
        <p:txBody>
          <a:bodyPr/>
          <a:lstStyle/>
          <a:p>
            <a:r>
              <a:rPr lang="zh-CN" altLang="en-US" sz="3600" b="1" dirty="0">
                <a:latin typeface="楷体_GB2312" pitchFamily="49" charset="-122"/>
              </a:rPr>
              <a:t>总结：凯恩斯理论框架</a:t>
            </a:r>
          </a:p>
        </p:txBody>
      </p:sp>
      <p:sp>
        <p:nvSpPr>
          <p:cNvPr id="43011" name="Rectangle 3"/>
          <p:cNvSpPr>
            <a:spLocks noGrp="1" noChangeArrowheads="1"/>
          </p:cNvSpPr>
          <p:nvPr>
            <p:ph type="body" idx="1"/>
          </p:nvPr>
        </p:nvSpPr>
        <p:spPr>
          <a:xfrm>
            <a:off x="251520" y="1143000"/>
            <a:ext cx="8663880" cy="5029200"/>
          </a:xfrm>
        </p:spPr>
        <p:txBody>
          <a:bodyPr/>
          <a:lstStyle/>
          <a:p>
            <a:pPr algn="just">
              <a:lnSpc>
                <a:spcPct val="90000"/>
              </a:lnSpc>
              <a:buClrTx/>
              <a:buSzTx/>
              <a:buFontTx/>
              <a:buChar char="•"/>
            </a:pPr>
            <a:r>
              <a:rPr lang="zh-CN" altLang="en-US" sz="2800" b="1" dirty="0">
                <a:effectLst>
                  <a:outerShdw blurRad="38100" dist="38100" dir="2700000" algn="tl">
                    <a:srgbClr val="000000"/>
                  </a:outerShdw>
                </a:effectLst>
                <a:ea typeface="楷体_GB2312" pitchFamily="49" charset="-122"/>
              </a:rPr>
              <a:t>凯恩斯观点</a:t>
            </a:r>
            <a:endParaRPr lang="zh-CN" altLang="en-US" sz="2800" dirty="0"/>
          </a:p>
          <a:p>
            <a:pPr lvl="1" algn="just">
              <a:lnSpc>
                <a:spcPct val="90000"/>
              </a:lnSpc>
              <a:buClrTx/>
              <a:buSzTx/>
              <a:buFontTx/>
              <a:buNone/>
            </a:pPr>
            <a:r>
              <a:rPr lang="zh-CN" altLang="en-US" sz="2400" dirty="0"/>
              <a:t>形成资本主义经济萧条的根源是由于消费需求和投资需求所构成的总需求不足以实现充分就业。消费需求不足是由于边际消费倾向小于</a:t>
            </a:r>
            <a:r>
              <a:rPr lang="en-US" altLang="zh-CN" sz="2400" dirty="0"/>
              <a:t>1</a:t>
            </a:r>
            <a:r>
              <a:rPr lang="zh-CN" altLang="en-US" sz="2400" dirty="0"/>
              <a:t>，即人们不会把增加的收入全用来增加消费，而投资需求不足来自资本边际效率在长期内递减。</a:t>
            </a:r>
          </a:p>
          <a:p>
            <a:pPr lvl="1" algn="just">
              <a:lnSpc>
                <a:spcPct val="90000"/>
              </a:lnSpc>
              <a:buClrTx/>
              <a:buSzTx/>
              <a:buFontTx/>
              <a:buNone/>
            </a:pPr>
            <a:r>
              <a:rPr lang="zh-CN" altLang="en-US" sz="2400" dirty="0"/>
              <a:t>为解决有效需求不足，必须发挥政府作用，用财政政策和货币政策来实现充分就业，财政政策就是用政府增加支出或减少税收以增加总需求；通过乘数原理引起收入多倍增加。</a:t>
            </a:r>
          </a:p>
          <a:p>
            <a:pPr lvl="1" algn="just">
              <a:lnSpc>
                <a:spcPct val="90000"/>
              </a:lnSpc>
              <a:buClrTx/>
              <a:buSzTx/>
              <a:buFontTx/>
              <a:buNone/>
            </a:pPr>
            <a:r>
              <a:rPr lang="zh-CN" altLang="en-US" sz="2400" dirty="0"/>
              <a:t>货币政策是用增加货币供给量以降低利率，刺激投资从而增加收入。由于存在“流动性陷阱”，因此货币政策效果有限，增加收入主要靠财政政策。</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课后习题</a:t>
            </a:r>
          </a:p>
        </p:txBody>
      </p:sp>
      <p:sp>
        <p:nvSpPr>
          <p:cNvPr id="3" name="内容占位符 2"/>
          <p:cNvSpPr>
            <a:spLocks noGrp="1"/>
          </p:cNvSpPr>
          <p:nvPr>
            <p:ph idx="1"/>
          </p:nvPr>
        </p:nvSpPr>
        <p:spPr>
          <a:xfrm>
            <a:off x="566738" y="1752600"/>
            <a:ext cx="8109718" cy="4267200"/>
          </a:xfrm>
        </p:spPr>
        <p:txBody>
          <a:bodyPr/>
          <a:lstStyle/>
          <a:p>
            <a:r>
              <a:rPr lang="en-US" altLang="zh-CN" sz="2800" dirty="0"/>
              <a:t>1.</a:t>
            </a:r>
            <a:r>
              <a:rPr lang="zh-CN" altLang="zh-CN" sz="2800" dirty="0"/>
              <a:t>假定某经济中消费函数为</a:t>
            </a:r>
            <a:r>
              <a:rPr lang="en-US" altLang="zh-CN" sz="2800" dirty="0"/>
              <a:t>C = 0.8</a:t>
            </a:r>
            <a:r>
              <a:rPr lang="zh-CN" altLang="zh-CN" sz="2800" dirty="0"/>
              <a:t>（</a:t>
            </a:r>
            <a:r>
              <a:rPr lang="en-US" altLang="zh-CN" sz="2800" dirty="0"/>
              <a:t>1-t</a:t>
            </a:r>
            <a:r>
              <a:rPr lang="zh-CN" altLang="zh-CN" sz="2800" dirty="0"/>
              <a:t>）</a:t>
            </a:r>
            <a:r>
              <a:rPr lang="en-US" altLang="zh-CN" sz="2800" dirty="0"/>
              <a:t>Y</a:t>
            </a:r>
            <a:r>
              <a:rPr lang="zh-CN" altLang="zh-CN" sz="2800" dirty="0"/>
              <a:t>，税率</a:t>
            </a:r>
            <a:r>
              <a:rPr lang="en-US" altLang="zh-CN" sz="2800" dirty="0"/>
              <a:t>t =0.25</a:t>
            </a:r>
            <a:r>
              <a:rPr lang="zh-CN" altLang="zh-CN" sz="2800" dirty="0"/>
              <a:t>，投资函数为</a:t>
            </a:r>
            <a:r>
              <a:rPr lang="en-US" altLang="zh-CN" sz="2800" dirty="0"/>
              <a:t>I=900-50r</a:t>
            </a:r>
            <a:r>
              <a:rPr lang="zh-CN" altLang="zh-CN" sz="2800" dirty="0"/>
              <a:t>，政府购买</a:t>
            </a:r>
            <a:r>
              <a:rPr lang="en-US" altLang="zh-CN" sz="2800" dirty="0"/>
              <a:t>G=800</a:t>
            </a:r>
            <a:r>
              <a:rPr lang="zh-CN" altLang="zh-CN" sz="2800" dirty="0"/>
              <a:t>，货币需求</a:t>
            </a:r>
            <a:r>
              <a:rPr lang="en-US" altLang="zh-CN" sz="2800" dirty="0"/>
              <a:t>L=0.25Y-62.5r</a:t>
            </a:r>
            <a:r>
              <a:rPr lang="zh-CN" altLang="zh-CN" sz="2800" dirty="0"/>
              <a:t>，实际货币供给</a:t>
            </a:r>
            <a:r>
              <a:rPr lang="en-US" altLang="zh-CN" sz="2800" dirty="0"/>
              <a:t>M=500</a:t>
            </a:r>
            <a:r>
              <a:rPr lang="zh-CN" altLang="zh-CN" sz="2800" dirty="0"/>
              <a:t>，试求：</a:t>
            </a:r>
            <a:r>
              <a:rPr lang="en-US" altLang="zh-CN" sz="2800" dirty="0"/>
              <a:t>  </a:t>
            </a:r>
            <a:endParaRPr lang="zh-CN" altLang="zh-CN" sz="2800" dirty="0"/>
          </a:p>
          <a:p>
            <a:r>
              <a:rPr lang="zh-CN" altLang="zh-CN" sz="2800" dirty="0"/>
              <a:t>（</a:t>
            </a:r>
            <a:r>
              <a:rPr lang="en-US" altLang="zh-CN" sz="2800" dirty="0"/>
              <a:t>1</a:t>
            </a:r>
            <a:r>
              <a:rPr lang="zh-CN" altLang="zh-CN" sz="2800" dirty="0"/>
              <a:t>）</a:t>
            </a:r>
            <a:r>
              <a:rPr lang="en-US" altLang="zh-CN" sz="2800" dirty="0"/>
              <a:t>IS</a:t>
            </a:r>
            <a:r>
              <a:rPr lang="zh-CN" altLang="zh-CN" sz="2800" dirty="0"/>
              <a:t>曲线</a:t>
            </a:r>
          </a:p>
          <a:p>
            <a:r>
              <a:rPr lang="zh-CN" altLang="zh-CN" sz="2800" dirty="0"/>
              <a:t>（</a:t>
            </a:r>
            <a:r>
              <a:rPr lang="en-US" altLang="zh-CN" sz="2800" dirty="0"/>
              <a:t>2</a:t>
            </a:r>
            <a:r>
              <a:rPr lang="zh-CN" altLang="zh-CN" sz="2800" dirty="0"/>
              <a:t>）</a:t>
            </a:r>
            <a:r>
              <a:rPr lang="en-US" altLang="zh-CN" sz="2800" dirty="0"/>
              <a:t>LM</a:t>
            </a:r>
            <a:r>
              <a:rPr lang="zh-CN" altLang="zh-CN" sz="2800" dirty="0"/>
              <a:t>曲线</a:t>
            </a:r>
          </a:p>
          <a:p>
            <a:r>
              <a:rPr lang="zh-CN" altLang="zh-CN" sz="2800" dirty="0"/>
              <a:t>（</a:t>
            </a:r>
            <a:r>
              <a:rPr lang="en-US" altLang="zh-CN" sz="2800" dirty="0"/>
              <a:t>3</a:t>
            </a:r>
            <a:r>
              <a:rPr lang="zh-CN" altLang="zh-CN" sz="2800" dirty="0"/>
              <a:t>）两个市场同时均衡时的利率和收入。</a:t>
            </a:r>
            <a:endParaRPr lang="zh-CN" altLang="en-US" sz="2800" dirty="0"/>
          </a:p>
        </p:txBody>
      </p:sp>
      <p:sp>
        <p:nvSpPr>
          <p:cNvPr id="5" name="页脚占位符 4"/>
          <p:cNvSpPr>
            <a:spLocks noGrp="1"/>
          </p:cNvSpPr>
          <p:nvPr>
            <p:ph type="ftr" sz="quarter" idx="11"/>
          </p:nvPr>
        </p:nvSpPr>
        <p:spPr/>
        <p:txBody>
          <a:bodyPr/>
          <a:lstStyle/>
          <a:p>
            <a:pPr>
              <a:defRPr/>
            </a:pPr>
            <a:r>
              <a:rPr lang="zh-CN" altLang="en-US"/>
              <a:t>第四讲   产品货币市场共同均衡</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35</a:t>
            </a:fld>
            <a:endParaRPr lang="en-US" altLang="zh-CN"/>
          </a:p>
        </p:txBody>
      </p:sp>
    </p:spTree>
    <p:extLst>
      <p:ext uri="{BB962C8B-B14F-4D97-AF65-F5344CB8AC3E}">
        <p14:creationId xmlns:p14="http://schemas.microsoft.com/office/powerpoint/2010/main" val="3507403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2.</a:t>
            </a:r>
            <a:r>
              <a:rPr lang="zh-CN" altLang="zh-CN" sz="2800" dirty="0"/>
              <a:t>假定经济由四部门构成，且</a:t>
            </a:r>
            <a:r>
              <a:rPr lang="en-US" altLang="zh-CN" sz="2800" dirty="0"/>
              <a:t>Y=C+I+G+NX</a:t>
            </a:r>
            <a:r>
              <a:rPr lang="zh-CN" altLang="zh-CN" sz="2800" dirty="0"/>
              <a:t>，中消费函数为</a:t>
            </a:r>
            <a:r>
              <a:rPr lang="en-US" altLang="zh-CN" sz="2800" dirty="0"/>
              <a:t>C = 300+0.8</a:t>
            </a:r>
            <a:r>
              <a:rPr lang="en-US" altLang="zh-CN" sz="2800" b="1" dirty="0"/>
              <a:t>Y</a:t>
            </a:r>
            <a:r>
              <a:rPr lang="en-US" altLang="zh-CN" sz="2800" b="1" baseline="-25000" dirty="0"/>
              <a:t>d </a:t>
            </a:r>
            <a:r>
              <a:rPr lang="zh-CN" altLang="zh-CN" sz="2800" dirty="0"/>
              <a:t>，投资函数为</a:t>
            </a:r>
            <a:r>
              <a:rPr lang="en-US" altLang="zh-CN" sz="2800" dirty="0"/>
              <a:t>I=200-1500r</a:t>
            </a:r>
            <a:r>
              <a:rPr lang="zh-CN" altLang="zh-CN" sz="2800" dirty="0"/>
              <a:t>，净出口函数为</a:t>
            </a:r>
            <a:r>
              <a:rPr lang="en-US" altLang="zh-CN" sz="2800" dirty="0"/>
              <a:t>NX=100+0.04Y-500r</a:t>
            </a:r>
            <a:r>
              <a:rPr lang="zh-CN" altLang="zh-CN" sz="2800" dirty="0"/>
              <a:t>，政府购买</a:t>
            </a:r>
            <a:r>
              <a:rPr lang="en-US" altLang="zh-CN" sz="2800" dirty="0"/>
              <a:t>G=200</a:t>
            </a:r>
            <a:r>
              <a:rPr lang="zh-CN" altLang="zh-CN" sz="2800" dirty="0"/>
              <a:t>，税率</a:t>
            </a:r>
            <a:r>
              <a:rPr lang="en-US" altLang="zh-CN" sz="2800" dirty="0"/>
              <a:t>t=0.2,</a:t>
            </a:r>
            <a:r>
              <a:rPr lang="zh-CN" altLang="zh-CN" sz="2800" dirty="0"/>
              <a:t>货币需求</a:t>
            </a:r>
            <a:r>
              <a:rPr lang="en-US" altLang="zh-CN" sz="2800" dirty="0"/>
              <a:t>L=0.5Y-2000r</a:t>
            </a:r>
            <a:r>
              <a:rPr lang="zh-CN" altLang="zh-CN" sz="2800" dirty="0"/>
              <a:t>，实际货币供给</a:t>
            </a:r>
            <a:r>
              <a:rPr lang="en-US" altLang="zh-CN" sz="2800" dirty="0"/>
              <a:t>M=550</a:t>
            </a:r>
            <a:r>
              <a:rPr lang="zh-CN" altLang="zh-CN" sz="2800" dirty="0"/>
              <a:t>，试求：</a:t>
            </a:r>
            <a:r>
              <a:rPr lang="en-US" altLang="zh-CN" sz="2800" dirty="0"/>
              <a:t>  </a:t>
            </a:r>
            <a:endParaRPr lang="zh-CN" altLang="zh-CN" sz="2800" dirty="0"/>
          </a:p>
          <a:p>
            <a:r>
              <a:rPr lang="zh-CN" altLang="zh-CN" sz="2800" dirty="0"/>
              <a:t>（</a:t>
            </a:r>
            <a:r>
              <a:rPr lang="en-US" altLang="zh-CN" sz="2800" dirty="0"/>
              <a:t>1</a:t>
            </a:r>
            <a:r>
              <a:rPr lang="zh-CN" altLang="zh-CN" sz="2800" dirty="0"/>
              <a:t>）</a:t>
            </a:r>
            <a:r>
              <a:rPr lang="en-US" altLang="zh-CN" sz="2800" dirty="0"/>
              <a:t>IS</a:t>
            </a:r>
            <a:r>
              <a:rPr lang="zh-CN" altLang="zh-CN" sz="2800" dirty="0"/>
              <a:t>曲线</a:t>
            </a:r>
          </a:p>
          <a:p>
            <a:r>
              <a:rPr lang="zh-CN" altLang="zh-CN" sz="2800" dirty="0"/>
              <a:t>（</a:t>
            </a:r>
            <a:r>
              <a:rPr lang="en-US" altLang="zh-CN" sz="2800" dirty="0"/>
              <a:t>2</a:t>
            </a:r>
            <a:r>
              <a:rPr lang="zh-CN" altLang="zh-CN" sz="2800" dirty="0"/>
              <a:t>）</a:t>
            </a:r>
            <a:r>
              <a:rPr lang="en-US" altLang="zh-CN" sz="2800" dirty="0"/>
              <a:t>LM</a:t>
            </a:r>
            <a:r>
              <a:rPr lang="zh-CN" altLang="zh-CN" sz="2800" dirty="0"/>
              <a:t>曲线</a:t>
            </a:r>
          </a:p>
          <a:p>
            <a:r>
              <a:rPr lang="zh-CN" altLang="zh-CN" sz="2800" dirty="0"/>
              <a:t>（</a:t>
            </a:r>
            <a:r>
              <a:rPr lang="en-US" altLang="zh-CN" sz="2800" dirty="0"/>
              <a:t>3</a:t>
            </a:r>
            <a:r>
              <a:rPr lang="zh-CN" altLang="zh-CN" sz="2800" dirty="0"/>
              <a:t>）两个市场同时均衡时的利率和收入。</a:t>
            </a:r>
            <a:endParaRPr lang="zh-CN" altLang="en-US" sz="2800" dirty="0"/>
          </a:p>
        </p:txBody>
      </p:sp>
      <p:sp>
        <p:nvSpPr>
          <p:cNvPr id="5" name="页脚占位符 4"/>
          <p:cNvSpPr>
            <a:spLocks noGrp="1"/>
          </p:cNvSpPr>
          <p:nvPr>
            <p:ph type="ftr" sz="quarter" idx="11"/>
          </p:nvPr>
        </p:nvSpPr>
        <p:spPr/>
        <p:txBody>
          <a:bodyPr/>
          <a:lstStyle/>
          <a:p>
            <a:pPr>
              <a:defRPr/>
            </a:pPr>
            <a:r>
              <a:rPr lang="zh-CN" altLang="en-US"/>
              <a:t>第四讲   产品货币市场共同均衡</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36</a:t>
            </a:fld>
            <a:endParaRPr lang="en-US" altLang="zh-CN"/>
          </a:p>
        </p:txBody>
      </p:sp>
    </p:spTree>
    <p:extLst>
      <p:ext uri="{BB962C8B-B14F-4D97-AF65-F5344CB8AC3E}">
        <p14:creationId xmlns:p14="http://schemas.microsoft.com/office/powerpoint/2010/main" val="377742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A70E83-D6E9-4C93-AE55-9F7DDA598ABB}" type="slidenum">
              <a:rPr lang="en-GB" altLang="zh-CN" sz="1200">
                <a:solidFill>
                  <a:schemeClr val="bg1"/>
                </a:solidFill>
              </a:rPr>
              <a:pPr>
                <a:spcBef>
                  <a:spcPct val="0"/>
                </a:spcBef>
                <a:buClrTx/>
                <a:buSzTx/>
                <a:buFontTx/>
                <a:buNone/>
              </a:pPr>
              <a:t>4</a:t>
            </a:fld>
            <a:endParaRPr lang="en-GB" altLang="zh-CN" sz="1200">
              <a:solidFill>
                <a:schemeClr val="bg1"/>
              </a:solidFill>
            </a:endParaRPr>
          </a:p>
        </p:txBody>
      </p:sp>
      <p:sp>
        <p:nvSpPr>
          <p:cNvPr id="485468" name="Rectangle 92"/>
          <p:cNvSpPr>
            <a:spLocks noChangeArrowheads="1"/>
          </p:cNvSpPr>
          <p:nvPr/>
        </p:nvSpPr>
        <p:spPr bwMode="auto">
          <a:xfrm>
            <a:off x="611188" y="468313"/>
            <a:ext cx="3384550"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IS</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曲线的图示推导</a:t>
            </a:r>
          </a:p>
        </p:txBody>
      </p:sp>
      <p:sp>
        <p:nvSpPr>
          <p:cNvPr id="20484" name="Rectangle 94"/>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pSp>
        <p:nvGrpSpPr>
          <p:cNvPr id="2" name="Group 97"/>
          <p:cNvGrpSpPr>
            <a:grpSpLocks/>
          </p:cNvGrpSpPr>
          <p:nvPr/>
        </p:nvGrpSpPr>
        <p:grpSpPr bwMode="auto">
          <a:xfrm>
            <a:off x="1116013" y="971550"/>
            <a:ext cx="7239000" cy="5410200"/>
            <a:chOff x="884" y="566"/>
            <a:chExt cx="4560" cy="3408"/>
          </a:xfrm>
        </p:grpSpPr>
        <p:sp>
          <p:nvSpPr>
            <p:cNvPr id="20486" name="Line 6"/>
            <p:cNvSpPr>
              <a:spLocks noChangeShapeType="1"/>
            </p:cNvSpPr>
            <p:nvPr/>
          </p:nvSpPr>
          <p:spPr bwMode="auto">
            <a:xfrm>
              <a:off x="1317" y="661"/>
              <a:ext cx="0" cy="1471"/>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87" name="Line 7"/>
            <p:cNvSpPr>
              <a:spLocks noChangeShapeType="1"/>
            </p:cNvSpPr>
            <p:nvPr/>
          </p:nvSpPr>
          <p:spPr bwMode="auto">
            <a:xfrm>
              <a:off x="1317" y="2132"/>
              <a:ext cx="1601"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88" name="Line 8"/>
            <p:cNvSpPr>
              <a:spLocks noChangeShapeType="1"/>
            </p:cNvSpPr>
            <p:nvPr/>
          </p:nvSpPr>
          <p:spPr bwMode="auto">
            <a:xfrm>
              <a:off x="3534" y="617"/>
              <a:ext cx="0" cy="1515"/>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89" name="Line 9"/>
            <p:cNvSpPr>
              <a:spLocks noChangeShapeType="1"/>
            </p:cNvSpPr>
            <p:nvPr/>
          </p:nvSpPr>
          <p:spPr bwMode="auto">
            <a:xfrm>
              <a:off x="3534" y="2132"/>
              <a:ext cx="166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0" name="Line 10"/>
            <p:cNvSpPr>
              <a:spLocks noChangeShapeType="1"/>
            </p:cNvSpPr>
            <p:nvPr/>
          </p:nvSpPr>
          <p:spPr bwMode="auto">
            <a:xfrm flipV="1">
              <a:off x="3534" y="794"/>
              <a:ext cx="1294" cy="13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1" name="Line 11"/>
            <p:cNvSpPr>
              <a:spLocks noChangeShapeType="1"/>
            </p:cNvSpPr>
            <p:nvPr/>
          </p:nvSpPr>
          <p:spPr bwMode="auto">
            <a:xfrm flipV="1">
              <a:off x="1502" y="996"/>
              <a:ext cx="1355" cy="113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2" name="Line 12"/>
            <p:cNvSpPr>
              <a:spLocks noChangeShapeType="1"/>
            </p:cNvSpPr>
            <p:nvPr/>
          </p:nvSpPr>
          <p:spPr bwMode="auto">
            <a:xfrm flipV="1">
              <a:off x="4089" y="1564"/>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3" name="Line 13"/>
            <p:cNvSpPr>
              <a:spLocks noChangeShapeType="1"/>
            </p:cNvSpPr>
            <p:nvPr/>
          </p:nvSpPr>
          <p:spPr bwMode="auto">
            <a:xfrm flipV="1">
              <a:off x="4458" y="1185"/>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4" name="Line 14"/>
            <p:cNvSpPr>
              <a:spLocks noChangeShapeType="1"/>
            </p:cNvSpPr>
            <p:nvPr/>
          </p:nvSpPr>
          <p:spPr bwMode="auto">
            <a:xfrm flipH="1">
              <a:off x="3534" y="1564"/>
              <a:ext cx="555"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5" name="Line 15"/>
            <p:cNvSpPr>
              <a:spLocks noChangeShapeType="1"/>
            </p:cNvSpPr>
            <p:nvPr/>
          </p:nvSpPr>
          <p:spPr bwMode="auto">
            <a:xfrm flipH="1">
              <a:off x="3534" y="1185"/>
              <a:ext cx="92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6" name="Line 16"/>
            <p:cNvSpPr>
              <a:spLocks noChangeShapeType="1"/>
            </p:cNvSpPr>
            <p:nvPr/>
          </p:nvSpPr>
          <p:spPr bwMode="auto">
            <a:xfrm flipH="1">
              <a:off x="2672" y="1185"/>
              <a:ext cx="493"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7" name="Line 17"/>
            <p:cNvSpPr>
              <a:spLocks noChangeShapeType="1"/>
            </p:cNvSpPr>
            <p:nvPr/>
          </p:nvSpPr>
          <p:spPr bwMode="auto">
            <a:xfrm flipH="1">
              <a:off x="2179" y="1564"/>
              <a:ext cx="986"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8" name="Line 18"/>
            <p:cNvSpPr>
              <a:spLocks noChangeShapeType="1"/>
            </p:cNvSpPr>
            <p:nvPr/>
          </p:nvSpPr>
          <p:spPr bwMode="auto">
            <a:xfrm flipH="1">
              <a:off x="1317" y="1185"/>
              <a:ext cx="1293"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9" name="Line 19"/>
            <p:cNvSpPr>
              <a:spLocks noChangeShapeType="1"/>
            </p:cNvSpPr>
            <p:nvPr/>
          </p:nvSpPr>
          <p:spPr bwMode="auto">
            <a:xfrm flipH="1">
              <a:off x="1317" y="1564"/>
              <a:ext cx="862"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00" name="Line 20"/>
            <p:cNvSpPr>
              <a:spLocks noChangeShapeType="1"/>
            </p:cNvSpPr>
            <p:nvPr/>
          </p:nvSpPr>
          <p:spPr bwMode="auto">
            <a:xfrm>
              <a:off x="2179" y="1564"/>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01" name="Line 21"/>
            <p:cNvSpPr>
              <a:spLocks noChangeShapeType="1"/>
            </p:cNvSpPr>
            <p:nvPr/>
          </p:nvSpPr>
          <p:spPr bwMode="auto">
            <a:xfrm>
              <a:off x="2610" y="1185"/>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02" name="Text Box 23"/>
            <p:cNvSpPr txBox="1">
              <a:spLocks noChangeArrowheads="1"/>
            </p:cNvSpPr>
            <p:nvPr/>
          </p:nvSpPr>
          <p:spPr bwMode="auto">
            <a:xfrm>
              <a:off x="4705" y="661"/>
              <a:ext cx="43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S=I</a:t>
              </a:r>
            </a:p>
          </p:txBody>
        </p:sp>
        <p:sp>
          <p:nvSpPr>
            <p:cNvPr id="20503" name="Text Box 24"/>
            <p:cNvSpPr txBox="1">
              <a:spLocks noChangeArrowheads="1"/>
            </p:cNvSpPr>
            <p:nvPr/>
          </p:nvSpPr>
          <p:spPr bwMode="auto">
            <a:xfrm>
              <a:off x="5259" y="203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p>
          </p:txBody>
        </p:sp>
        <p:sp>
          <p:nvSpPr>
            <p:cNvPr id="20504" name="Text Box 25"/>
            <p:cNvSpPr txBox="1">
              <a:spLocks noChangeArrowheads="1"/>
            </p:cNvSpPr>
            <p:nvPr/>
          </p:nvSpPr>
          <p:spPr bwMode="auto">
            <a:xfrm>
              <a:off x="4027" y="2139"/>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1</a:t>
              </a:r>
            </a:p>
          </p:txBody>
        </p:sp>
        <p:sp>
          <p:nvSpPr>
            <p:cNvPr id="20505" name="Text Box 26"/>
            <p:cNvSpPr txBox="1">
              <a:spLocks noChangeArrowheads="1"/>
            </p:cNvSpPr>
            <p:nvPr/>
          </p:nvSpPr>
          <p:spPr bwMode="auto">
            <a:xfrm>
              <a:off x="4458" y="2148"/>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2</a:t>
              </a:r>
            </a:p>
          </p:txBody>
        </p:sp>
        <p:sp>
          <p:nvSpPr>
            <p:cNvPr id="20506" name="Text Box 27"/>
            <p:cNvSpPr txBox="1">
              <a:spLocks noChangeArrowheads="1"/>
            </p:cNvSpPr>
            <p:nvPr/>
          </p:nvSpPr>
          <p:spPr bwMode="auto">
            <a:xfrm>
              <a:off x="3376" y="1039"/>
              <a:ext cx="1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2</a:t>
              </a:r>
            </a:p>
          </p:txBody>
        </p:sp>
        <p:sp>
          <p:nvSpPr>
            <p:cNvPr id="20507" name="Text Box 28"/>
            <p:cNvSpPr txBox="1">
              <a:spLocks noChangeArrowheads="1"/>
            </p:cNvSpPr>
            <p:nvPr/>
          </p:nvSpPr>
          <p:spPr bwMode="auto">
            <a:xfrm>
              <a:off x="1156" y="1039"/>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2</a:t>
              </a:r>
            </a:p>
          </p:txBody>
        </p:sp>
        <p:sp>
          <p:nvSpPr>
            <p:cNvPr id="20508" name="Text Box 29"/>
            <p:cNvSpPr txBox="1">
              <a:spLocks noChangeArrowheads="1"/>
            </p:cNvSpPr>
            <p:nvPr/>
          </p:nvSpPr>
          <p:spPr bwMode="auto">
            <a:xfrm>
              <a:off x="3376" y="1513"/>
              <a:ext cx="1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1</a:t>
              </a:r>
            </a:p>
          </p:txBody>
        </p:sp>
        <p:sp>
          <p:nvSpPr>
            <p:cNvPr id="20509" name="Text Box 30"/>
            <p:cNvSpPr txBox="1">
              <a:spLocks noChangeArrowheads="1"/>
            </p:cNvSpPr>
            <p:nvPr/>
          </p:nvSpPr>
          <p:spPr bwMode="auto">
            <a:xfrm>
              <a:off x="1153" y="1485"/>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1</a:t>
              </a:r>
            </a:p>
          </p:txBody>
        </p:sp>
        <p:sp>
          <p:nvSpPr>
            <p:cNvPr id="20510" name="Text Box 31"/>
            <p:cNvSpPr txBox="1">
              <a:spLocks noChangeArrowheads="1"/>
            </p:cNvSpPr>
            <p:nvPr/>
          </p:nvSpPr>
          <p:spPr bwMode="auto">
            <a:xfrm>
              <a:off x="1194" y="566"/>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endParaRPr lang="en-US" altLang="zh-CN" sz="1600" baseline="-25000">
                <a:solidFill>
                  <a:srgbClr val="006699"/>
                </a:solidFill>
                <a:latin typeface="Times New Roman" panose="02020603050405020304" pitchFamily="18" charset="0"/>
              </a:endParaRPr>
            </a:p>
          </p:txBody>
        </p:sp>
        <p:sp>
          <p:nvSpPr>
            <p:cNvPr id="20511" name="Text Box 32"/>
            <p:cNvSpPr txBox="1">
              <a:spLocks noChangeArrowheads="1"/>
            </p:cNvSpPr>
            <p:nvPr/>
          </p:nvSpPr>
          <p:spPr bwMode="auto">
            <a:xfrm>
              <a:off x="3422" y="566"/>
              <a:ext cx="1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endParaRPr lang="en-US" altLang="zh-CN" sz="1600" baseline="-25000">
                <a:solidFill>
                  <a:srgbClr val="006699"/>
                </a:solidFill>
                <a:latin typeface="Times New Roman" panose="02020603050405020304" pitchFamily="18" charset="0"/>
              </a:endParaRPr>
            </a:p>
          </p:txBody>
        </p:sp>
        <p:sp>
          <p:nvSpPr>
            <p:cNvPr id="20512" name="Text Box 33"/>
            <p:cNvSpPr txBox="1">
              <a:spLocks noChangeArrowheads="1"/>
            </p:cNvSpPr>
            <p:nvPr/>
          </p:nvSpPr>
          <p:spPr bwMode="auto">
            <a:xfrm>
              <a:off x="5136" y="1323"/>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endParaRPr lang="en-US" altLang="zh-CN" sz="1600" baseline="-25000">
                <a:solidFill>
                  <a:srgbClr val="006699"/>
                </a:solidFill>
                <a:latin typeface="Times New Roman" panose="02020603050405020304" pitchFamily="18" charset="0"/>
              </a:endParaRPr>
            </a:p>
          </p:txBody>
        </p:sp>
        <p:sp>
          <p:nvSpPr>
            <p:cNvPr id="20513" name="Text Box 34"/>
            <p:cNvSpPr txBox="1">
              <a:spLocks noChangeArrowheads="1"/>
            </p:cNvSpPr>
            <p:nvPr/>
          </p:nvSpPr>
          <p:spPr bwMode="auto">
            <a:xfrm>
              <a:off x="886" y="1229"/>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endParaRPr lang="en-US" altLang="zh-CN" sz="1600" baseline="-25000">
                <a:solidFill>
                  <a:srgbClr val="006699"/>
                </a:solidFill>
                <a:latin typeface="Times New Roman" panose="02020603050405020304" pitchFamily="18" charset="0"/>
              </a:endParaRPr>
            </a:p>
          </p:txBody>
        </p:sp>
        <p:sp>
          <p:nvSpPr>
            <p:cNvPr id="20514" name="Text Box 35"/>
            <p:cNvSpPr txBox="1">
              <a:spLocks noChangeArrowheads="1"/>
            </p:cNvSpPr>
            <p:nvPr/>
          </p:nvSpPr>
          <p:spPr bwMode="auto">
            <a:xfrm>
              <a:off x="1194" y="1986"/>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15" name="Text Box 36"/>
            <p:cNvSpPr txBox="1">
              <a:spLocks noChangeArrowheads="1"/>
            </p:cNvSpPr>
            <p:nvPr/>
          </p:nvSpPr>
          <p:spPr bwMode="auto">
            <a:xfrm>
              <a:off x="3411" y="1986"/>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16" name="Text Box 37"/>
            <p:cNvSpPr txBox="1">
              <a:spLocks noChangeArrowheads="1"/>
            </p:cNvSpPr>
            <p:nvPr/>
          </p:nvSpPr>
          <p:spPr bwMode="auto">
            <a:xfrm>
              <a:off x="2118" y="2126"/>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20517" name="Text Box 38"/>
            <p:cNvSpPr txBox="1">
              <a:spLocks noChangeArrowheads="1"/>
            </p:cNvSpPr>
            <p:nvPr/>
          </p:nvSpPr>
          <p:spPr bwMode="auto">
            <a:xfrm>
              <a:off x="2487" y="2135"/>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20518" name="Text Box 39"/>
            <p:cNvSpPr txBox="1">
              <a:spLocks noChangeArrowheads="1"/>
            </p:cNvSpPr>
            <p:nvPr/>
          </p:nvSpPr>
          <p:spPr bwMode="auto">
            <a:xfrm>
              <a:off x="2954" y="2062"/>
              <a:ext cx="1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20519" name="Line 40"/>
            <p:cNvSpPr>
              <a:spLocks noChangeShapeType="1"/>
            </p:cNvSpPr>
            <p:nvPr/>
          </p:nvSpPr>
          <p:spPr bwMode="auto">
            <a:xfrm>
              <a:off x="3534" y="2365"/>
              <a:ext cx="0" cy="142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0" name="Line 41"/>
            <p:cNvSpPr>
              <a:spLocks noChangeShapeType="1"/>
            </p:cNvSpPr>
            <p:nvPr/>
          </p:nvSpPr>
          <p:spPr bwMode="auto">
            <a:xfrm>
              <a:off x="3696" y="2478"/>
              <a:ext cx="1110" cy="104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1" name="Line 42"/>
            <p:cNvSpPr>
              <a:spLocks noChangeShapeType="1"/>
            </p:cNvSpPr>
            <p:nvPr/>
          </p:nvSpPr>
          <p:spPr bwMode="auto">
            <a:xfrm>
              <a:off x="3534" y="2838"/>
              <a:ext cx="555"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2" name="Line 43"/>
            <p:cNvSpPr>
              <a:spLocks noChangeShapeType="1"/>
            </p:cNvSpPr>
            <p:nvPr/>
          </p:nvSpPr>
          <p:spPr bwMode="auto">
            <a:xfrm>
              <a:off x="3534" y="3217"/>
              <a:ext cx="92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3" name="Line 44"/>
            <p:cNvSpPr>
              <a:spLocks noChangeShapeType="1"/>
            </p:cNvSpPr>
            <p:nvPr/>
          </p:nvSpPr>
          <p:spPr bwMode="auto">
            <a:xfrm>
              <a:off x="4089" y="2838"/>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4" name="Line 45"/>
            <p:cNvSpPr>
              <a:spLocks noChangeShapeType="1"/>
            </p:cNvSpPr>
            <p:nvPr/>
          </p:nvSpPr>
          <p:spPr bwMode="auto">
            <a:xfrm>
              <a:off x="4458" y="3217"/>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5" name="Line 46"/>
            <p:cNvSpPr>
              <a:spLocks noChangeShapeType="1"/>
            </p:cNvSpPr>
            <p:nvPr/>
          </p:nvSpPr>
          <p:spPr bwMode="auto">
            <a:xfrm flipV="1">
              <a:off x="4089" y="2365"/>
              <a:ext cx="0" cy="473"/>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6" name="Line 47"/>
            <p:cNvSpPr>
              <a:spLocks noChangeShapeType="1"/>
            </p:cNvSpPr>
            <p:nvPr/>
          </p:nvSpPr>
          <p:spPr bwMode="auto">
            <a:xfrm flipV="1">
              <a:off x="4458" y="2459"/>
              <a:ext cx="0" cy="947"/>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7" name="Line 48"/>
            <p:cNvSpPr>
              <a:spLocks noChangeShapeType="1"/>
            </p:cNvSpPr>
            <p:nvPr/>
          </p:nvSpPr>
          <p:spPr bwMode="auto">
            <a:xfrm>
              <a:off x="1317" y="2365"/>
              <a:ext cx="0" cy="142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8" name="Line 49"/>
            <p:cNvSpPr>
              <a:spLocks noChangeShapeType="1"/>
            </p:cNvSpPr>
            <p:nvPr/>
          </p:nvSpPr>
          <p:spPr bwMode="auto">
            <a:xfrm>
              <a:off x="1317" y="3785"/>
              <a:ext cx="1663"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9" name="Line 50"/>
            <p:cNvSpPr>
              <a:spLocks noChangeShapeType="1"/>
            </p:cNvSpPr>
            <p:nvPr/>
          </p:nvSpPr>
          <p:spPr bwMode="auto">
            <a:xfrm>
              <a:off x="2179" y="2459"/>
              <a:ext cx="0" cy="379"/>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0" name="Line 51"/>
            <p:cNvSpPr>
              <a:spLocks noChangeShapeType="1"/>
            </p:cNvSpPr>
            <p:nvPr/>
          </p:nvSpPr>
          <p:spPr bwMode="auto">
            <a:xfrm flipH="1">
              <a:off x="2179" y="2838"/>
              <a:ext cx="739"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1" name="Line 52"/>
            <p:cNvSpPr>
              <a:spLocks noChangeShapeType="1"/>
            </p:cNvSpPr>
            <p:nvPr/>
          </p:nvSpPr>
          <p:spPr bwMode="auto">
            <a:xfrm>
              <a:off x="2610" y="2459"/>
              <a:ext cx="0" cy="758"/>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2" name="Line 53"/>
            <p:cNvSpPr>
              <a:spLocks noChangeShapeType="1"/>
            </p:cNvSpPr>
            <p:nvPr/>
          </p:nvSpPr>
          <p:spPr bwMode="auto">
            <a:xfrm flipH="1">
              <a:off x="2610" y="3217"/>
              <a:ext cx="370"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3" name="Line 54"/>
            <p:cNvSpPr>
              <a:spLocks noChangeShapeType="1"/>
            </p:cNvSpPr>
            <p:nvPr/>
          </p:nvSpPr>
          <p:spPr bwMode="auto">
            <a:xfrm>
              <a:off x="2610" y="3217"/>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4" name="Line 55"/>
            <p:cNvSpPr>
              <a:spLocks noChangeShapeType="1"/>
            </p:cNvSpPr>
            <p:nvPr/>
          </p:nvSpPr>
          <p:spPr bwMode="auto">
            <a:xfrm>
              <a:off x="2179" y="2838"/>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5" name="Line 56"/>
            <p:cNvSpPr>
              <a:spLocks noChangeShapeType="1"/>
            </p:cNvSpPr>
            <p:nvPr/>
          </p:nvSpPr>
          <p:spPr bwMode="auto">
            <a:xfrm flipH="1">
              <a:off x="1317" y="2838"/>
              <a:ext cx="862"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6" name="Line 57"/>
            <p:cNvSpPr>
              <a:spLocks noChangeShapeType="1"/>
            </p:cNvSpPr>
            <p:nvPr/>
          </p:nvSpPr>
          <p:spPr bwMode="auto">
            <a:xfrm flipH="1">
              <a:off x="1317" y="3217"/>
              <a:ext cx="1293"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7" name="Line 58"/>
            <p:cNvSpPr>
              <a:spLocks noChangeShapeType="1"/>
            </p:cNvSpPr>
            <p:nvPr/>
          </p:nvSpPr>
          <p:spPr bwMode="auto">
            <a:xfrm rot="163374">
              <a:off x="1687" y="2434"/>
              <a:ext cx="1287" cy="106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8" name="Line 59"/>
            <p:cNvSpPr>
              <a:spLocks noChangeShapeType="1"/>
            </p:cNvSpPr>
            <p:nvPr/>
          </p:nvSpPr>
          <p:spPr bwMode="auto">
            <a:xfrm>
              <a:off x="3534" y="3785"/>
              <a:ext cx="166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9" name="Text Box 60"/>
            <p:cNvSpPr txBox="1">
              <a:spLocks noChangeArrowheads="1"/>
            </p:cNvSpPr>
            <p:nvPr/>
          </p:nvSpPr>
          <p:spPr bwMode="auto">
            <a:xfrm>
              <a:off x="2549"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20540" name="Text Box 61"/>
            <p:cNvSpPr txBox="1">
              <a:spLocks noChangeArrowheads="1"/>
            </p:cNvSpPr>
            <p:nvPr/>
          </p:nvSpPr>
          <p:spPr bwMode="auto">
            <a:xfrm>
              <a:off x="2118"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20541" name="Text Box 62"/>
            <p:cNvSpPr txBox="1">
              <a:spLocks noChangeArrowheads="1"/>
            </p:cNvSpPr>
            <p:nvPr/>
          </p:nvSpPr>
          <p:spPr bwMode="auto">
            <a:xfrm>
              <a:off x="4027"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1</a:t>
              </a:r>
            </a:p>
          </p:txBody>
        </p:sp>
        <p:sp>
          <p:nvSpPr>
            <p:cNvPr id="20542" name="Text Box 63"/>
            <p:cNvSpPr txBox="1">
              <a:spLocks noChangeArrowheads="1"/>
            </p:cNvSpPr>
            <p:nvPr/>
          </p:nvSpPr>
          <p:spPr bwMode="auto">
            <a:xfrm>
              <a:off x="4397"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2</a:t>
              </a:r>
            </a:p>
          </p:txBody>
        </p:sp>
        <p:sp>
          <p:nvSpPr>
            <p:cNvPr id="20543" name="Text Box 65"/>
            <p:cNvSpPr txBox="1">
              <a:spLocks noChangeArrowheads="1"/>
            </p:cNvSpPr>
            <p:nvPr/>
          </p:nvSpPr>
          <p:spPr bwMode="auto">
            <a:xfrm>
              <a:off x="3411"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44" name="Text Box 66"/>
            <p:cNvSpPr txBox="1">
              <a:spLocks noChangeArrowheads="1"/>
            </p:cNvSpPr>
            <p:nvPr/>
          </p:nvSpPr>
          <p:spPr bwMode="auto">
            <a:xfrm>
              <a:off x="1194"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45" name="Text Box 67"/>
            <p:cNvSpPr txBox="1">
              <a:spLocks noChangeArrowheads="1"/>
            </p:cNvSpPr>
            <p:nvPr/>
          </p:nvSpPr>
          <p:spPr bwMode="auto">
            <a:xfrm>
              <a:off x="2980"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20546" name="Text Box 68"/>
            <p:cNvSpPr txBox="1">
              <a:spLocks noChangeArrowheads="1"/>
            </p:cNvSpPr>
            <p:nvPr/>
          </p:nvSpPr>
          <p:spPr bwMode="auto">
            <a:xfrm>
              <a:off x="5259"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p>
          </p:txBody>
        </p:sp>
        <p:sp>
          <p:nvSpPr>
            <p:cNvPr id="20547" name="Text Box 69"/>
            <p:cNvSpPr txBox="1">
              <a:spLocks noChangeArrowheads="1"/>
            </p:cNvSpPr>
            <p:nvPr/>
          </p:nvSpPr>
          <p:spPr bwMode="auto">
            <a:xfrm>
              <a:off x="3411" y="312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20548" name="Text Box 70"/>
            <p:cNvSpPr txBox="1">
              <a:spLocks noChangeArrowheads="1"/>
            </p:cNvSpPr>
            <p:nvPr/>
          </p:nvSpPr>
          <p:spPr bwMode="auto">
            <a:xfrm>
              <a:off x="3411" y="2743"/>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20549" name="Text Box 71"/>
            <p:cNvSpPr txBox="1">
              <a:spLocks noChangeArrowheads="1"/>
            </p:cNvSpPr>
            <p:nvPr/>
          </p:nvSpPr>
          <p:spPr bwMode="auto">
            <a:xfrm>
              <a:off x="1194" y="2743"/>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20550" name="Text Box 72"/>
            <p:cNvSpPr txBox="1">
              <a:spLocks noChangeArrowheads="1"/>
            </p:cNvSpPr>
            <p:nvPr/>
          </p:nvSpPr>
          <p:spPr bwMode="auto">
            <a:xfrm>
              <a:off x="1194" y="312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20551" name="Text Box 73"/>
            <p:cNvSpPr txBox="1">
              <a:spLocks noChangeArrowheads="1"/>
            </p:cNvSpPr>
            <p:nvPr/>
          </p:nvSpPr>
          <p:spPr bwMode="auto">
            <a:xfrm>
              <a:off x="1194" y="236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0552" name="Text Box 74"/>
            <p:cNvSpPr txBox="1">
              <a:spLocks noChangeArrowheads="1"/>
            </p:cNvSpPr>
            <p:nvPr/>
          </p:nvSpPr>
          <p:spPr bwMode="auto">
            <a:xfrm>
              <a:off x="3411" y="236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0553" name="Text Box 75"/>
            <p:cNvSpPr txBox="1">
              <a:spLocks noChangeArrowheads="1"/>
            </p:cNvSpPr>
            <p:nvPr/>
          </p:nvSpPr>
          <p:spPr bwMode="auto">
            <a:xfrm>
              <a:off x="2206" y="2667"/>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P</a:t>
              </a:r>
              <a:r>
                <a:rPr lang="en-US" altLang="zh-CN" sz="1600" baseline="-25000">
                  <a:solidFill>
                    <a:srgbClr val="006699"/>
                  </a:solidFill>
                  <a:latin typeface="Times New Roman" panose="02020603050405020304" pitchFamily="18" charset="0"/>
                </a:rPr>
                <a:t>1</a:t>
              </a:r>
            </a:p>
          </p:txBody>
        </p:sp>
        <p:sp>
          <p:nvSpPr>
            <p:cNvPr id="20554" name="Text Box 76"/>
            <p:cNvSpPr txBox="1">
              <a:spLocks noChangeArrowheads="1"/>
            </p:cNvSpPr>
            <p:nvPr/>
          </p:nvSpPr>
          <p:spPr bwMode="auto">
            <a:xfrm>
              <a:off x="2672" y="3027"/>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P</a:t>
              </a:r>
              <a:r>
                <a:rPr lang="en-US" altLang="zh-CN" sz="1600" baseline="-25000">
                  <a:solidFill>
                    <a:srgbClr val="006699"/>
                  </a:solidFill>
                  <a:latin typeface="Times New Roman" panose="02020603050405020304" pitchFamily="18" charset="0"/>
                </a:rPr>
                <a:t>2</a:t>
              </a:r>
            </a:p>
          </p:txBody>
        </p:sp>
        <p:sp>
          <p:nvSpPr>
            <p:cNvPr id="20555" name="Text Box 77"/>
            <p:cNvSpPr txBox="1">
              <a:spLocks noChangeArrowheads="1"/>
            </p:cNvSpPr>
            <p:nvPr/>
          </p:nvSpPr>
          <p:spPr bwMode="auto">
            <a:xfrm>
              <a:off x="2670" y="2687"/>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zh-CN" sz="1600" baseline="-25000">
                <a:solidFill>
                  <a:srgbClr val="006699"/>
                </a:solidFill>
                <a:latin typeface="Times New Roman" panose="02020603050405020304" pitchFamily="18" charset="0"/>
              </a:endParaRPr>
            </a:p>
          </p:txBody>
        </p:sp>
        <p:sp>
          <p:nvSpPr>
            <p:cNvPr id="20556" name="Text Box 78"/>
            <p:cNvSpPr txBox="1">
              <a:spLocks noChangeArrowheads="1"/>
            </p:cNvSpPr>
            <p:nvPr/>
          </p:nvSpPr>
          <p:spPr bwMode="auto">
            <a:xfrm>
              <a:off x="2054" y="3211"/>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zh-CN" sz="1600" baseline="-25000">
                <a:solidFill>
                  <a:srgbClr val="006699"/>
                </a:solidFill>
                <a:latin typeface="Times New Roman" panose="02020603050405020304" pitchFamily="18" charset="0"/>
              </a:endParaRPr>
            </a:p>
          </p:txBody>
        </p:sp>
        <p:sp>
          <p:nvSpPr>
            <p:cNvPr id="20557" name="Text Box 79"/>
            <p:cNvSpPr txBox="1">
              <a:spLocks noChangeArrowheads="1"/>
            </p:cNvSpPr>
            <p:nvPr/>
          </p:nvSpPr>
          <p:spPr bwMode="auto">
            <a:xfrm>
              <a:off x="5134" y="274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endParaRPr lang="en-US" altLang="zh-CN" sz="1600" baseline="-25000">
                <a:solidFill>
                  <a:srgbClr val="006699"/>
                </a:solidFill>
                <a:latin typeface="Times New Roman" panose="02020603050405020304" pitchFamily="18" charset="0"/>
              </a:endParaRPr>
            </a:p>
          </p:txBody>
        </p:sp>
        <p:sp>
          <p:nvSpPr>
            <p:cNvPr id="20558" name="Text Box 80"/>
            <p:cNvSpPr txBox="1">
              <a:spLocks noChangeArrowheads="1"/>
            </p:cNvSpPr>
            <p:nvPr/>
          </p:nvSpPr>
          <p:spPr bwMode="auto">
            <a:xfrm>
              <a:off x="884" y="2836"/>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(D)</a:t>
              </a:r>
              <a:endParaRPr lang="en-US" altLang="zh-CN" sz="1600" baseline="-25000">
                <a:solidFill>
                  <a:srgbClr val="006699"/>
                </a:solidFill>
                <a:latin typeface="Times New Roman" panose="02020603050405020304" pitchFamily="18" charset="0"/>
              </a:endParaRPr>
            </a:p>
          </p:txBody>
        </p:sp>
        <p:sp>
          <p:nvSpPr>
            <p:cNvPr id="20559" name="Text Box 82"/>
            <p:cNvSpPr txBox="1">
              <a:spLocks noChangeArrowheads="1"/>
            </p:cNvSpPr>
            <p:nvPr/>
          </p:nvSpPr>
          <p:spPr bwMode="auto">
            <a:xfrm>
              <a:off x="2336" y="806"/>
              <a:ext cx="85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l-GR" altLang="zh-CN" sz="1600">
                  <a:solidFill>
                    <a:srgbClr val="006699"/>
                  </a:solidFill>
                  <a:latin typeface="Times New Roman" panose="02020603050405020304" pitchFamily="18" charset="0"/>
                </a:rPr>
                <a:t>α</a:t>
              </a:r>
              <a:r>
                <a:rPr lang="en-US" altLang="zh-CN" sz="1600">
                  <a:solidFill>
                    <a:srgbClr val="006699"/>
                  </a:solidFill>
                  <a:latin typeface="Times New Roman" panose="02020603050405020304" pitchFamily="18" charset="0"/>
                </a:rPr>
                <a:t>+(1-</a:t>
              </a:r>
              <a:r>
                <a:rPr lang="el-GR" altLang="zh-CN" sz="1600">
                  <a:solidFill>
                    <a:srgbClr val="006699"/>
                  </a:solidFill>
                  <a:latin typeface="Times New Roman" panose="02020603050405020304" pitchFamily="18" charset="0"/>
                </a:rPr>
                <a:t>β</a:t>
              </a:r>
              <a:r>
                <a:rPr lang="en-US" altLang="zh-CN" sz="1600">
                  <a:solidFill>
                    <a:srgbClr val="006699"/>
                  </a:solidFill>
                  <a:latin typeface="Times New Roman" panose="02020603050405020304" pitchFamily="18" charset="0"/>
                </a:rPr>
                <a:t>)Y</a:t>
              </a:r>
            </a:p>
          </p:txBody>
        </p:sp>
        <p:sp>
          <p:nvSpPr>
            <p:cNvPr id="20560" name="Text Box 87"/>
            <p:cNvSpPr txBox="1">
              <a:spLocks noChangeArrowheads="1"/>
            </p:cNvSpPr>
            <p:nvPr/>
          </p:nvSpPr>
          <p:spPr bwMode="auto">
            <a:xfrm>
              <a:off x="2995" y="3449"/>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i="1">
                  <a:solidFill>
                    <a:srgbClr val="006699"/>
                  </a:solidFill>
                  <a:latin typeface="Times New Roman" panose="02020603050405020304" pitchFamily="18" charset="0"/>
                </a:rPr>
                <a:t>IS</a:t>
              </a:r>
              <a:endParaRPr lang="en-US" altLang="zh-CN" sz="1600" i="1" baseline="-25000">
                <a:solidFill>
                  <a:srgbClr val="006699"/>
                </a:solidFill>
                <a:latin typeface="Times New Roman" panose="02020603050405020304" pitchFamily="18" charset="0"/>
              </a:endParaRPr>
            </a:p>
          </p:txBody>
        </p:sp>
        <p:graphicFrame>
          <p:nvGraphicFramePr>
            <p:cNvPr id="20561" name="Object 93"/>
            <p:cNvGraphicFramePr>
              <a:graphicFrameLocks noChangeAspect="1"/>
            </p:cNvGraphicFramePr>
            <p:nvPr/>
          </p:nvGraphicFramePr>
          <p:xfrm>
            <a:off x="4765" y="3536"/>
            <a:ext cx="584" cy="172"/>
          </p:xfrm>
          <a:graphic>
            <a:graphicData uri="http://schemas.openxmlformats.org/presentationml/2006/ole">
              <mc:AlternateContent xmlns:mc="http://schemas.openxmlformats.org/markup-compatibility/2006">
                <mc:Choice xmlns:v="urn:schemas-microsoft-com:vml" Requires="v">
                  <p:oleObj spid="_x0000_s38923" name="Equation" r:id="rId3" imgW="514333" imgH="76140" progId="Equation.DSMT4">
                    <p:embed/>
                  </p:oleObj>
                </mc:Choice>
                <mc:Fallback>
                  <p:oleObj name="Equation" r:id="rId3" imgW="514333" imgH="761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 y="3536"/>
                          <a:ext cx="58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1264186826"/>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5468"/>
                                        </p:tgtEl>
                                        <p:attrNameLst>
                                          <p:attrName>style.visibility</p:attrName>
                                        </p:attrNameLst>
                                      </p:cBhvr>
                                      <p:to>
                                        <p:strVal val="visible"/>
                                      </p:to>
                                    </p:set>
                                    <p:animEffect transition="in" filter="blinds(horizontal)">
                                      <p:cBhvr>
                                        <p:cTn id="7" dur="500"/>
                                        <p:tgtEl>
                                          <p:spTgt spid="485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537603" name="Rectangle 3"/>
          <p:cNvSpPr>
            <a:spLocks noChangeArrowheads="1"/>
          </p:cNvSpPr>
          <p:nvPr/>
        </p:nvSpPr>
        <p:spPr bwMode="auto">
          <a:xfrm>
            <a:off x="900113" y="2060575"/>
            <a:ext cx="73294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solidFill>
                  <a:srgbClr val="800000"/>
                </a:solidFill>
                <a:latin typeface="楷体_GB2312" panose="02010609030101010101" pitchFamily="49" charset="-122"/>
                <a:ea typeface="楷体_GB2312" panose="02010609030101010101" pitchFamily="49" charset="-122"/>
              </a:rPr>
              <a:t>例</a:t>
            </a:r>
            <a:r>
              <a:rPr kumimoji="1" lang="en-US" altLang="zh-CN" sz="2400" dirty="0">
                <a:solidFill>
                  <a:srgbClr val="800000"/>
                </a:solidFill>
                <a:latin typeface="Times New Roman" panose="02020603050405020304" pitchFamily="18" charset="0"/>
                <a:ea typeface="楷体_GB2312" panose="02010609030101010101" pitchFamily="49" charset="-122"/>
              </a:rPr>
              <a:t>4.1</a:t>
            </a:r>
            <a:r>
              <a:rPr kumimoji="1" lang="en-US" altLang="zh-CN" sz="2400" dirty="0">
                <a:latin typeface="楷体_GB2312" panose="02010609030101010101" pitchFamily="49" charset="-122"/>
                <a:ea typeface="楷体_GB2312" panose="02010609030101010101" pitchFamily="49" charset="-122"/>
              </a:rPr>
              <a:t> </a:t>
            </a:r>
            <a:r>
              <a:rPr kumimoji="1" lang="zh-CN" altLang="en-US" sz="2400" dirty="0">
                <a:latin typeface="楷体" panose="02010609060101010101" pitchFamily="49" charset="-122"/>
                <a:ea typeface="楷体" panose="02010609060101010101" pitchFamily="49" charset="-122"/>
              </a:rPr>
              <a:t>已知消费函数</a:t>
            </a:r>
            <a:r>
              <a:rPr kumimoji="1" lang="en-US" altLang="zh-CN" sz="2400" dirty="0">
                <a:latin typeface="Times New Roman" panose="02020603050405020304" pitchFamily="18" charset="0"/>
                <a:ea typeface="楷体_GB2312" panose="02010609030101010101" pitchFamily="49" charset="-122"/>
              </a:rPr>
              <a:t>C</a:t>
            </a:r>
            <a:r>
              <a:rPr kumimoji="1" lang="zh-CN" altLang="en-US" sz="2400" dirty="0">
                <a:latin typeface="Times New Roman" panose="02020603050405020304" pitchFamily="18" charset="0"/>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200+0.8Y</a:t>
            </a:r>
            <a:r>
              <a:rPr kumimoji="1" lang="zh-CN" altLang="en-US" sz="2400" dirty="0">
                <a:latin typeface="楷体_GB2312" panose="02010609030101010101" pitchFamily="49" charset="-122"/>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I=300-5r </a:t>
            </a:r>
            <a:r>
              <a:rPr kumimoji="1" lang="zh-CN" altLang="en-US" sz="2400" dirty="0">
                <a:latin typeface="Times New Roman" panose="02020603050405020304" pitchFamily="18" charset="0"/>
                <a:ea typeface="楷体_GB2312" panose="02010609030101010101" pitchFamily="49" charset="-122"/>
              </a:rPr>
              <a:t>。</a:t>
            </a:r>
            <a:r>
              <a:rPr kumimoji="1" lang="zh-CN" altLang="en-US" sz="2400" dirty="0">
                <a:latin typeface="楷体" panose="02010609060101010101" pitchFamily="49" charset="-122"/>
                <a:ea typeface="楷体" panose="02010609060101010101" pitchFamily="49" charset="-122"/>
              </a:rPr>
              <a:t>求</a:t>
            </a:r>
            <a:r>
              <a:rPr kumimoji="1" lang="en-US" altLang="zh-CN" sz="2400" dirty="0">
                <a:latin typeface="Times New Roman" panose="02020603050405020304" pitchFamily="18" charset="0"/>
                <a:ea typeface="楷体_GB2312" panose="02010609030101010101" pitchFamily="49" charset="-122"/>
              </a:rPr>
              <a:t>IS</a:t>
            </a:r>
            <a:r>
              <a:rPr kumimoji="1" lang="zh-CN" altLang="en-US" sz="2400" dirty="0">
                <a:latin typeface="楷体" panose="02010609060101010101" pitchFamily="49" charset="-122"/>
                <a:ea typeface="楷体" panose="02010609060101010101" pitchFamily="49" charset="-122"/>
              </a:rPr>
              <a:t>曲线的方程 。 </a:t>
            </a:r>
          </a:p>
        </p:txBody>
      </p:sp>
      <p:sp>
        <p:nvSpPr>
          <p:cNvPr id="537604" name="Rectangle 4"/>
          <p:cNvSpPr>
            <a:spLocks noChangeArrowheads="1"/>
          </p:cNvSpPr>
          <p:nvPr/>
        </p:nvSpPr>
        <p:spPr bwMode="auto">
          <a:xfrm>
            <a:off x="1331913" y="2995613"/>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 panose="02010609060101010101" pitchFamily="49" charset="-122"/>
                <a:ea typeface="楷体" panose="02010609060101010101" pitchFamily="49" charset="-122"/>
              </a:rPr>
              <a:t>解：</a:t>
            </a:r>
          </a:p>
        </p:txBody>
      </p:sp>
      <p:graphicFrame>
        <p:nvGraphicFramePr>
          <p:cNvPr id="537608" name="Object 8"/>
          <p:cNvGraphicFramePr>
            <a:graphicFrameLocks noChangeAspect="1"/>
          </p:cNvGraphicFramePr>
          <p:nvPr/>
        </p:nvGraphicFramePr>
        <p:xfrm>
          <a:off x="2093913" y="3017838"/>
          <a:ext cx="5672137" cy="674687"/>
        </p:xfrm>
        <a:graphic>
          <a:graphicData uri="http://schemas.openxmlformats.org/presentationml/2006/ole">
            <mc:AlternateContent xmlns:mc="http://schemas.openxmlformats.org/markup-compatibility/2006">
              <mc:Choice xmlns:v="urn:schemas-microsoft-com:vml" Requires="v">
                <p:oleObj spid="_x0000_s39956" name="Equation" r:id="rId3" imgW="3302000" imgH="393700" progId="Equation.DSMT4">
                  <p:embed/>
                </p:oleObj>
              </mc:Choice>
              <mc:Fallback>
                <p:oleObj name="Equation" r:id="rId3" imgW="3302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3017838"/>
                        <a:ext cx="5672137"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7610" name="Object 10"/>
          <p:cNvGraphicFramePr>
            <a:graphicFrameLocks noChangeAspect="1"/>
          </p:cNvGraphicFramePr>
          <p:nvPr/>
        </p:nvGraphicFramePr>
        <p:xfrm>
          <a:off x="2265363" y="3840163"/>
          <a:ext cx="5326062" cy="684212"/>
        </p:xfrm>
        <a:graphic>
          <a:graphicData uri="http://schemas.openxmlformats.org/presentationml/2006/ole">
            <mc:AlternateContent xmlns:mc="http://schemas.openxmlformats.org/markup-compatibility/2006">
              <mc:Choice xmlns:v="urn:schemas-microsoft-com:vml" Requires="v">
                <p:oleObj spid="_x0000_s39957" name="Equation" r:id="rId5" imgW="2755900" imgH="419100" progId="Equation.DSMT4">
                  <p:embed/>
                </p:oleObj>
              </mc:Choice>
              <mc:Fallback>
                <p:oleObj name="Equation" r:id="rId5" imgW="27559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3840163"/>
                        <a:ext cx="53260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7612" name="Rectangle 12"/>
          <p:cNvSpPr>
            <a:spLocks noChangeArrowheads="1"/>
          </p:cNvSpPr>
          <p:nvPr/>
        </p:nvSpPr>
        <p:spPr bwMode="auto">
          <a:xfrm>
            <a:off x="1404938" y="4017963"/>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 panose="02010609060101010101" pitchFamily="49" charset="-122"/>
                <a:ea typeface="楷体" panose="02010609060101010101" pitchFamily="49" charset="-122"/>
              </a:rPr>
              <a:t>或，</a:t>
            </a:r>
          </a:p>
        </p:txBody>
      </p:sp>
      <p:sp>
        <p:nvSpPr>
          <p:cNvPr id="537613" name="AutoShape 13"/>
          <p:cNvSpPr>
            <a:spLocks noChangeArrowheads="1"/>
          </p:cNvSpPr>
          <p:nvPr/>
        </p:nvSpPr>
        <p:spPr bwMode="auto">
          <a:xfrm>
            <a:off x="755650" y="620713"/>
            <a:ext cx="7777163" cy="12239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a:solidFill>
                  <a:srgbClr val="000000"/>
                </a:solidFill>
                <a:latin typeface="楷体" panose="02010609060101010101" pitchFamily="49" charset="-122"/>
                <a:ea typeface="楷体" panose="02010609060101010101" pitchFamily="49" charset="-122"/>
              </a:rPr>
              <a:t>  </a:t>
            </a:r>
            <a:r>
              <a:rPr kumimoji="1" lang="zh-CN" altLang="en-US" sz="2000">
                <a:solidFill>
                  <a:srgbClr val="000000"/>
                </a:solidFill>
                <a:latin typeface="楷体" panose="02010609060101010101" pitchFamily="49" charset="-122"/>
                <a:ea typeface="楷体" panose="02010609060101010101" pitchFamily="49" charset="-122"/>
              </a:rPr>
              <a:t>如果消费函数和投资函数已知，可以求出</a:t>
            </a:r>
            <a:r>
              <a:rPr kumimoji="1" lang="en-US" altLang="zh-CN" sz="2000">
                <a:solidFill>
                  <a:srgbClr val="000000"/>
                </a:solidFill>
                <a:latin typeface="Times New Roman" panose="02020603050405020304" pitchFamily="18" charset="0"/>
                <a:ea typeface="楷体" panose="02010609060101010101" pitchFamily="49" charset="-122"/>
              </a:rPr>
              <a:t>IS</a:t>
            </a:r>
            <a:r>
              <a:rPr kumimoji="1" lang="zh-CN" altLang="en-US" sz="2000">
                <a:solidFill>
                  <a:srgbClr val="000000"/>
                </a:solidFill>
                <a:latin typeface="楷体" panose="02010609060101010101" pitchFamily="49" charset="-122"/>
                <a:ea typeface="楷体" panose="02010609060101010101" pitchFamily="49" charset="-122"/>
              </a:rPr>
              <a:t>曲线的方程；如果</a:t>
            </a:r>
            <a:r>
              <a:rPr kumimoji="1" lang="en-US" altLang="zh-CN" sz="2000">
                <a:solidFill>
                  <a:srgbClr val="000000"/>
                </a:solidFill>
                <a:latin typeface="Times New Roman" panose="02020603050405020304" pitchFamily="18" charset="0"/>
                <a:ea typeface="楷体" panose="02010609060101010101" pitchFamily="49" charset="-122"/>
              </a:rPr>
              <a:t>IS</a:t>
            </a:r>
            <a:r>
              <a:rPr kumimoji="1" lang="zh-CN" altLang="en-US" sz="2000">
                <a:solidFill>
                  <a:srgbClr val="000000"/>
                </a:solidFill>
                <a:latin typeface="楷体" panose="02010609060101010101" pitchFamily="49" charset="-122"/>
                <a:ea typeface="楷体" panose="02010609060101010101" pitchFamily="49" charset="-122"/>
              </a:rPr>
              <a:t>曲线方程已知，则可以推算出不同利率水平下实现产品市场均衡时的产出水平，或不同产出水平下实现产品市场均衡时的利率水平。 </a:t>
            </a:r>
          </a:p>
        </p:txBody>
      </p:sp>
      <p:grpSp>
        <p:nvGrpSpPr>
          <p:cNvPr id="2" name="Group 4"/>
          <p:cNvGrpSpPr>
            <a:grpSpLocks/>
          </p:cNvGrpSpPr>
          <p:nvPr/>
        </p:nvGrpSpPr>
        <p:grpSpPr bwMode="auto">
          <a:xfrm>
            <a:off x="323850" y="4691063"/>
            <a:ext cx="4176713" cy="1546225"/>
            <a:chOff x="1954" y="2614"/>
            <a:chExt cx="2151" cy="1380"/>
          </a:xfrm>
        </p:grpSpPr>
        <p:grpSp>
          <p:nvGrpSpPr>
            <p:cNvPr id="21516" name="Group 5"/>
            <p:cNvGrpSpPr>
              <a:grpSpLocks/>
            </p:cNvGrpSpPr>
            <p:nvPr/>
          </p:nvGrpSpPr>
          <p:grpSpPr bwMode="auto">
            <a:xfrm>
              <a:off x="2290" y="2614"/>
              <a:ext cx="1815" cy="1303"/>
              <a:chOff x="3515" y="1616"/>
              <a:chExt cx="1497" cy="1204"/>
            </a:xfrm>
          </p:grpSpPr>
          <p:sp>
            <p:nvSpPr>
              <p:cNvPr id="21519" name="Freeform 6"/>
              <p:cNvSpPr>
                <a:spLocks/>
              </p:cNvSpPr>
              <p:nvPr/>
            </p:nvSpPr>
            <p:spPr bwMode="auto">
              <a:xfrm>
                <a:off x="3515" y="1616"/>
                <a:ext cx="1497" cy="862"/>
              </a:xfrm>
              <a:custGeom>
                <a:avLst/>
                <a:gdLst>
                  <a:gd name="T0" fmla="*/ 70071667 w 1149"/>
                  <a:gd name="T1" fmla="*/ 340061 h 719"/>
                  <a:gd name="T2" fmla="*/ 65159776 w 1149"/>
                  <a:gd name="T3" fmla="*/ 155606 h 719"/>
                  <a:gd name="T4" fmla="*/ 60296975 w 1149"/>
                  <a:gd name="T5" fmla="*/ 137919 h 719"/>
                  <a:gd name="T6" fmla="*/ 57314693 w 1149"/>
                  <a:gd name="T7" fmla="*/ 226337 h 719"/>
                  <a:gd name="T8" fmla="*/ 57314693 w 1149"/>
                  <a:gd name="T9" fmla="*/ 213772 h 719"/>
                  <a:gd name="T10" fmla="*/ 54537388 w 1149"/>
                  <a:gd name="T11" fmla="*/ 83871 h 719"/>
                  <a:gd name="T12" fmla="*/ 49104125 w 1149"/>
                  <a:gd name="T13" fmla="*/ 9512 h 719"/>
                  <a:gd name="T14" fmla="*/ 43095222 w 1149"/>
                  <a:gd name="T15" fmla="*/ 7934 h 719"/>
                  <a:gd name="T16" fmla="*/ 38859488 w 1149"/>
                  <a:gd name="T17" fmla="*/ 52403 h 719"/>
                  <a:gd name="T18" fmla="*/ 36887709 w 1149"/>
                  <a:gd name="T19" fmla="*/ 128594 h 719"/>
                  <a:gd name="T20" fmla="*/ 40386363 w 1149"/>
                  <a:gd name="T21" fmla="*/ 162365 h 719"/>
                  <a:gd name="T22" fmla="*/ 42719806 w 1149"/>
                  <a:gd name="T23" fmla="*/ 228581 h 719"/>
                  <a:gd name="T24" fmla="*/ 42594299 w 1149"/>
                  <a:gd name="T25" fmla="*/ 223657 h 719"/>
                  <a:gd name="T26" fmla="*/ 40037726 w 1149"/>
                  <a:gd name="T27" fmla="*/ 155606 h 719"/>
                  <a:gd name="T28" fmla="*/ 35584741 w 1149"/>
                  <a:gd name="T29" fmla="*/ 137919 h 719"/>
                  <a:gd name="T30" fmla="*/ 31395221 w 1149"/>
                  <a:gd name="T31" fmla="*/ 155606 h 719"/>
                  <a:gd name="T32" fmla="*/ 31221036 w 1149"/>
                  <a:gd name="T33" fmla="*/ 227507 h 719"/>
                  <a:gd name="T34" fmla="*/ 29593853 w 1149"/>
                  <a:gd name="T35" fmla="*/ 178675 h 719"/>
                  <a:gd name="T36" fmla="*/ 24731345 w 1149"/>
                  <a:gd name="T37" fmla="*/ 135430 h 719"/>
                  <a:gd name="T38" fmla="*/ 20500077 w 1149"/>
                  <a:gd name="T39" fmla="*/ 190661 h 719"/>
                  <a:gd name="T40" fmla="*/ 18392627 w 1149"/>
                  <a:gd name="T41" fmla="*/ 276495 h 719"/>
                  <a:gd name="T42" fmla="*/ 17012505 w 1149"/>
                  <a:gd name="T43" fmla="*/ 360294 h 719"/>
                  <a:gd name="T44" fmla="*/ 17434037 w 1149"/>
                  <a:gd name="T45" fmla="*/ 283647 h 719"/>
                  <a:gd name="T46" fmla="*/ 14116986 w 1149"/>
                  <a:gd name="T47" fmla="*/ 207734 h 719"/>
                  <a:gd name="T48" fmla="*/ 9124692 w 1149"/>
                  <a:gd name="T49" fmla="*/ 213287 h 719"/>
                  <a:gd name="T50" fmla="*/ 4899310 w 1149"/>
                  <a:gd name="T51" fmla="*/ 268140 h 719"/>
                  <a:gd name="T52" fmla="*/ 2215285 w 1149"/>
                  <a:gd name="T53" fmla="*/ 364790 h 719"/>
                  <a:gd name="T54" fmla="*/ 0 w 1149"/>
                  <a:gd name="T55" fmla="*/ 528271 h 719"/>
                  <a:gd name="T56" fmla="*/ 694695 w 1149"/>
                  <a:gd name="T57" fmla="*/ 658000 h 719"/>
                  <a:gd name="T58" fmla="*/ 2607972 w 1149"/>
                  <a:gd name="T59" fmla="*/ 710079 h 719"/>
                  <a:gd name="T60" fmla="*/ 4426969 w 1149"/>
                  <a:gd name="T61" fmla="*/ 664109 h 719"/>
                  <a:gd name="T62" fmla="*/ 1709799 w 1149"/>
                  <a:gd name="T63" fmla="*/ 812543 h 719"/>
                  <a:gd name="T64" fmla="*/ 1709799 w 1149"/>
                  <a:gd name="T65" fmla="*/ 1024159 h 719"/>
                  <a:gd name="T66" fmla="*/ 4471183 w 1149"/>
                  <a:gd name="T67" fmla="*/ 1168684 h 719"/>
                  <a:gd name="T68" fmla="*/ 9124692 w 1149"/>
                  <a:gd name="T69" fmla="*/ 1259773 h 719"/>
                  <a:gd name="T70" fmla="*/ 13911789 w 1149"/>
                  <a:gd name="T71" fmla="*/ 1296718 h 719"/>
                  <a:gd name="T72" fmla="*/ 13678759 w 1149"/>
                  <a:gd name="T73" fmla="*/ 1298648 h 719"/>
                  <a:gd name="T74" fmla="*/ 14594104 w 1149"/>
                  <a:gd name="T75" fmla="*/ 1371997 h 719"/>
                  <a:gd name="T76" fmla="*/ 19047644 w 1149"/>
                  <a:gd name="T77" fmla="*/ 1457951 h 719"/>
                  <a:gd name="T78" fmla="*/ 23081715 w 1149"/>
                  <a:gd name="T79" fmla="*/ 1443366 h 719"/>
                  <a:gd name="T80" fmla="*/ 26311505 w 1149"/>
                  <a:gd name="T81" fmla="*/ 1354436 h 719"/>
                  <a:gd name="T82" fmla="*/ 25427028 w 1149"/>
                  <a:gd name="T83" fmla="*/ 1277736 h 719"/>
                  <a:gd name="T84" fmla="*/ 27861419 w 1149"/>
                  <a:gd name="T85" fmla="*/ 1337914 h 719"/>
                  <a:gd name="T86" fmla="*/ 33128164 w 1149"/>
                  <a:gd name="T87" fmla="*/ 1414793 h 719"/>
                  <a:gd name="T88" fmla="*/ 38734148 w 1149"/>
                  <a:gd name="T89" fmla="*/ 1425144 h 719"/>
                  <a:gd name="T90" fmla="*/ 42414720 w 1149"/>
                  <a:gd name="T91" fmla="*/ 1339934 h 719"/>
                  <a:gd name="T92" fmla="*/ 41391018 w 1149"/>
                  <a:gd name="T93" fmla="*/ 1418068 h 719"/>
                  <a:gd name="T94" fmla="*/ 47691203 w 1149"/>
                  <a:gd name="T95" fmla="*/ 1425144 h 719"/>
                  <a:gd name="T96" fmla="*/ 53576958 w 1149"/>
                  <a:gd name="T97" fmla="*/ 1359375 h 719"/>
                  <a:gd name="T98" fmla="*/ 56886623 w 1149"/>
                  <a:gd name="T99" fmla="*/ 1236716 h 719"/>
                  <a:gd name="T100" fmla="*/ 57314693 w 1149"/>
                  <a:gd name="T101" fmla="*/ 1175981 h 719"/>
                  <a:gd name="T102" fmla="*/ 58375984 w 1149"/>
                  <a:gd name="T103" fmla="*/ 1259773 h 719"/>
                  <a:gd name="T104" fmla="*/ 62795527 w 1149"/>
                  <a:gd name="T105" fmla="*/ 1322551 h 719"/>
                  <a:gd name="T106" fmla="*/ 67082527 w 1149"/>
                  <a:gd name="T107" fmla="*/ 1296718 h 719"/>
                  <a:gd name="T108" fmla="*/ 70047912 w 1149"/>
                  <a:gd name="T109" fmla="*/ 1218869 h 719"/>
                  <a:gd name="T110" fmla="*/ 70087265 w 1149"/>
                  <a:gd name="T111" fmla="*/ 1189567 h 719"/>
                  <a:gd name="T112" fmla="*/ 66508140 w 1149"/>
                  <a:gd name="T113" fmla="*/ 1210310 h 719"/>
                  <a:gd name="T114" fmla="*/ 68358995 w 1149"/>
                  <a:gd name="T115" fmla="*/ 1210310 h 719"/>
                  <a:gd name="T116" fmla="*/ 71852312 w 1149"/>
                  <a:gd name="T117" fmla="*/ 1160698 h 719"/>
                  <a:gd name="T118" fmla="*/ 75152389 w 1149"/>
                  <a:gd name="T119" fmla="*/ 1041031 h 719"/>
                  <a:gd name="T120" fmla="*/ 76882908 w 1149"/>
                  <a:gd name="T121" fmla="*/ 808544 h 719"/>
                  <a:gd name="T122" fmla="*/ 75056629 w 1149"/>
                  <a:gd name="T123" fmla="*/ 604004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spAutoFit/>
              </a:bodyPr>
              <a:lstStyle/>
              <a:p>
                <a:endParaRPr lang="zh-CN" altLang="en-US"/>
              </a:p>
            </p:txBody>
          </p:sp>
          <p:grpSp>
            <p:nvGrpSpPr>
              <p:cNvPr id="21520" name="Group 7"/>
              <p:cNvGrpSpPr>
                <a:grpSpLocks/>
              </p:cNvGrpSpPr>
              <p:nvPr/>
            </p:nvGrpSpPr>
            <p:grpSpPr bwMode="auto">
              <a:xfrm>
                <a:off x="3696" y="2568"/>
                <a:ext cx="216" cy="252"/>
                <a:chOff x="3296" y="2456"/>
                <a:chExt cx="216" cy="252"/>
              </a:xfrm>
            </p:grpSpPr>
            <p:sp>
              <p:nvSpPr>
                <p:cNvPr id="21521" name="Oval 8"/>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21522" name="Oval 9"/>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21523" name="Oval 10"/>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pSp>
        </p:grpSp>
        <p:sp>
          <p:nvSpPr>
            <p:cNvPr id="21517" name="Text Box 11"/>
            <p:cNvSpPr txBox="1">
              <a:spLocks noChangeArrowheads="1"/>
            </p:cNvSpPr>
            <p:nvPr/>
          </p:nvSpPr>
          <p:spPr bwMode="auto">
            <a:xfrm>
              <a:off x="2600" y="2861"/>
              <a:ext cx="1271"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000">
                  <a:latin typeface="楷体" panose="02010609060101010101" pitchFamily="49" charset="-122"/>
                  <a:ea typeface="楷体" panose="02010609060101010101" pitchFamily="49" charset="-122"/>
                </a:rPr>
                <a:t>如果是四部门经济，</a:t>
              </a:r>
              <a:r>
                <a:rPr kumimoji="1" lang="en-US" altLang="zh-CN" sz="2000">
                  <a:latin typeface="Times New Roman" panose="02020603050405020304" pitchFamily="18" charset="0"/>
                  <a:ea typeface="楷体_GB2312" panose="02010609030101010101" pitchFamily="49" charset="-122"/>
                </a:rPr>
                <a:t>IS</a:t>
              </a:r>
              <a:r>
                <a:rPr kumimoji="1" lang="zh-CN" altLang="en-US" sz="2000">
                  <a:latin typeface="楷体" panose="02010609060101010101" pitchFamily="49" charset="-122"/>
                  <a:ea typeface="楷体" panose="02010609060101010101" pitchFamily="49" charset="-122"/>
                </a:rPr>
                <a:t>曲线如何求得？</a:t>
              </a:r>
            </a:p>
          </p:txBody>
        </p:sp>
        <p:sp>
          <p:nvSpPr>
            <p:cNvPr id="21518" name="WordArt 12"/>
            <p:cNvSpPr>
              <a:spLocks noChangeArrowheads="1" noChangeShapeType="1" noTextEdit="1"/>
            </p:cNvSpPr>
            <p:nvPr/>
          </p:nvSpPr>
          <p:spPr bwMode="auto">
            <a:xfrm>
              <a:off x="1954" y="3505"/>
              <a:ext cx="471" cy="48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grpSp>
      <p:sp>
        <p:nvSpPr>
          <p:cNvPr id="20" name="Rectangle 20">
            <a:hlinkClick r:id="rId7" action="ppaction://hlinksldjump"/>
          </p:cNvPr>
          <p:cNvSpPr>
            <a:spLocks noChangeArrowheads="1"/>
          </p:cNvSpPr>
          <p:nvPr/>
        </p:nvSpPr>
        <p:spPr bwMode="auto">
          <a:xfrm>
            <a:off x="5148263" y="5543550"/>
            <a:ext cx="2159000" cy="428625"/>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solidFill>
                  <a:srgbClr val="990000"/>
                </a:solidFill>
                <a:latin typeface="Times New Roman" panose="02020603050405020304" pitchFamily="18" charset="0"/>
                <a:ea typeface="楷体_GB2312" panose="02010609030101010101" pitchFamily="49" charset="-122"/>
              </a:rPr>
              <a:t>Y=C+I+G+NX</a:t>
            </a:r>
            <a:endParaRPr kumimoji="1" lang="zh-TW" altLang="en-US" sz="2000">
              <a:solidFill>
                <a:srgbClr val="990000"/>
              </a:solidFill>
              <a:latin typeface="Times New Roman" panose="02020603050405020304" pitchFamily="18" charset="0"/>
              <a:ea typeface="楷体_GB2312" panose="02010609030101010101" pitchFamily="49" charset="-122"/>
            </a:endParaRPr>
          </a:p>
        </p:txBody>
      </p:sp>
    </p:spTree>
    <p:extLst>
      <p:ext uri="{BB962C8B-B14F-4D97-AF65-F5344CB8AC3E}">
        <p14:creationId xmlns:p14="http://schemas.microsoft.com/office/powerpoint/2010/main" val="12412090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613"/>
                                        </p:tgtEl>
                                        <p:attrNameLst>
                                          <p:attrName>style.visibility</p:attrName>
                                        </p:attrNameLst>
                                      </p:cBhvr>
                                      <p:to>
                                        <p:strVal val="visible"/>
                                      </p:to>
                                    </p:set>
                                    <p:animEffect transition="in" filter="blinds(horizontal)">
                                      <p:cBhvr>
                                        <p:cTn id="7" dur="500"/>
                                        <p:tgtEl>
                                          <p:spTgt spid="537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7603"/>
                                        </p:tgtEl>
                                        <p:attrNameLst>
                                          <p:attrName>style.visibility</p:attrName>
                                        </p:attrNameLst>
                                      </p:cBhvr>
                                      <p:to>
                                        <p:strVal val="visible"/>
                                      </p:to>
                                    </p:set>
                                    <p:animEffect transition="in" filter="blinds(horizontal)">
                                      <p:cBhvr>
                                        <p:cTn id="12" dur="500"/>
                                        <p:tgtEl>
                                          <p:spTgt spid="537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7604"/>
                                        </p:tgtEl>
                                        <p:attrNameLst>
                                          <p:attrName>style.visibility</p:attrName>
                                        </p:attrNameLst>
                                      </p:cBhvr>
                                      <p:to>
                                        <p:strVal val="visible"/>
                                      </p:to>
                                    </p:set>
                                    <p:animEffect transition="in" filter="blinds(horizontal)">
                                      <p:cBhvr>
                                        <p:cTn id="17" dur="500"/>
                                        <p:tgtEl>
                                          <p:spTgt spid="537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7608"/>
                                        </p:tgtEl>
                                        <p:attrNameLst>
                                          <p:attrName>style.visibility</p:attrName>
                                        </p:attrNameLst>
                                      </p:cBhvr>
                                      <p:to>
                                        <p:strVal val="visible"/>
                                      </p:to>
                                    </p:set>
                                    <p:animEffect transition="in" filter="blinds(horizontal)">
                                      <p:cBhvr>
                                        <p:cTn id="22" dur="500"/>
                                        <p:tgtEl>
                                          <p:spTgt spid="537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7612"/>
                                        </p:tgtEl>
                                        <p:attrNameLst>
                                          <p:attrName>style.visibility</p:attrName>
                                        </p:attrNameLst>
                                      </p:cBhvr>
                                      <p:to>
                                        <p:strVal val="visible"/>
                                      </p:to>
                                    </p:set>
                                    <p:animEffect transition="in" filter="blinds(horizontal)">
                                      <p:cBhvr>
                                        <p:cTn id="27" dur="500"/>
                                        <p:tgtEl>
                                          <p:spTgt spid="5376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7610"/>
                                        </p:tgtEl>
                                        <p:attrNameLst>
                                          <p:attrName>style.visibility</p:attrName>
                                        </p:attrNameLst>
                                      </p:cBhvr>
                                      <p:to>
                                        <p:strVal val="visible"/>
                                      </p:to>
                                    </p:set>
                                    <p:animEffect transition="in" filter="blinds(horizontal)">
                                      <p:cBhvr>
                                        <p:cTn id="32" dur="500"/>
                                        <p:tgtEl>
                                          <p:spTgt spid="5376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 calcmode="lin" valueType="num">
                                      <p:cBhvr>
                                        <p:cTn id="3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p:bldP spid="537604" grpId="0"/>
      <p:bldP spid="537612" grpId="0"/>
      <p:bldP spid="537613" grpId="0" animBg="1" autoUpdateAnimBg="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71698E-1816-4A47-8BC4-2B97FCE3EB43}" type="slidenum">
              <a:rPr lang="en-GB" altLang="zh-CN" sz="1200">
                <a:solidFill>
                  <a:schemeClr val="bg1"/>
                </a:solidFill>
              </a:rPr>
              <a:pPr>
                <a:spcBef>
                  <a:spcPct val="0"/>
                </a:spcBef>
                <a:buClrTx/>
                <a:buSzTx/>
                <a:buFontTx/>
                <a:buNone/>
              </a:pPr>
              <a:t>6</a:t>
            </a:fld>
            <a:endParaRPr lang="en-GB" altLang="zh-CN" sz="1200">
              <a:solidFill>
                <a:schemeClr val="bg1"/>
              </a:solidFill>
            </a:endParaRPr>
          </a:p>
        </p:txBody>
      </p:sp>
      <p:sp>
        <p:nvSpPr>
          <p:cNvPr id="538626" name="Comment 2">
            <a:hlinkClick r:id="rId2" action="ppaction://hlinksldjump"/>
          </p:cNvPr>
          <p:cNvSpPr>
            <a:spLocks noChangeArrowheads="1"/>
          </p:cNvSpPr>
          <p:nvPr/>
        </p:nvSpPr>
        <p:spPr bwMode="auto">
          <a:xfrm>
            <a:off x="571500" y="836613"/>
            <a:ext cx="43608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4.1.2  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曲线的含义</a:t>
            </a:r>
          </a:p>
        </p:txBody>
      </p:sp>
      <p:sp>
        <p:nvSpPr>
          <p:cNvPr id="538628" name="Rectangle 4"/>
          <p:cNvSpPr>
            <a:spLocks noChangeArrowheads="1"/>
          </p:cNvSpPr>
          <p:nvPr/>
        </p:nvSpPr>
        <p:spPr bwMode="auto">
          <a:xfrm>
            <a:off x="899592" y="1628800"/>
            <a:ext cx="7307262" cy="4319587"/>
          </a:xfrm>
          <a:prstGeom prst="rect">
            <a:avLst/>
          </a:prstGeom>
          <a:noFill/>
          <a:ln w="9525">
            <a:noFill/>
            <a:miter lim="800000"/>
            <a:headEnd/>
            <a:tailEnd/>
          </a:ln>
          <a:effectLst/>
        </p:spPr>
        <p:txBody>
          <a:bodyPr/>
          <a:lstStyle/>
          <a:p>
            <a:pPr marL="342900" indent="-342900" algn="just" eaLnBrk="1" hangingPunct="1">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对产品市场均衡来说，利率与总产出之间存在着反向变化的关系，即利率高时总产出水平少，利率低时总产出水平高（但二者不是直接的因果关系）</a:t>
            </a:r>
          </a:p>
          <a:p>
            <a:pPr marL="742950" lvl="1" indent="-285750" algn="just" eaLnBrk="1" hangingPunct="1">
              <a:spcBef>
                <a:spcPct val="35000"/>
              </a:spcBef>
              <a:buClr>
                <a:srgbClr val="FF6600"/>
              </a:buClr>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利率→</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投资</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；产出→储蓄；投资</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储蓄：利率较高→</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投资机会较少</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→投资规模较小→保持产品市场均衡的储蓄水平（由产出水平决定）较低；反之，则反是。 </a:t>
            </a:r>
          </a:p>
          <a:p>
            <a:pPr marL="342900" indent="-342900" algn="just" eaLnBrk="1" hangingPunct="1">
              <a:spcBef>
                <a:spcPct val="6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处于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曲线上的任何点位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，即产品市场实现了均衡，</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曲线之外任何点位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，即产品市场没有实现均衡</a:t>
            </a:r>
          </a:p>
        </p:txBody>
      </p:sp>
    </p:spTree>
    <p:extLst>
      <p:ext uri="{BB962C8B-B14F-4D97-AF65-F5344CB8AC3E}">
        <p14:creationId xmlns:p14="http://schemas.microsoft.com/office/powerpoint/2010/main" val="327881478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26"/>
                                        </p:tgtEl>
                                        <p:attrNameLst>
                                          <p:attrName>style.visibility</p:attrName>
                                        </p:attrNameLst>
                                      </p:cBhvr>
                                      <p:to>
                                        <p:strVal val="visible"/>
                                      </p:to>
                                    </p:set>
                                    <p:animEffect transition="in" filter="blinds(horizontal)">
                                      <p:cBhvr>
                                        <p:cTn id="7" dur="500"/>
                                        <p:tgtEl>
                                          <p:spTgt spid="538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28">
                                            <p:txEl>
                                              <p:pRg st="0" end="0"/>
                                            </p:txEl>
                                          </p:spTgt>
                                        </p:tgtEl>
                                        <p:attrNameLst>
                                          <p:attrName>style.visibility</p:attrName>
                                        </p:attrNameLst>
                                      </p:cBhvr>
                                      <p:to>
                                        <p:strVal val="visible"/>
                                      </p:to>
                                    </p:set>
                                    <p:animEffect transition="in" filter="blinds(horizontal)">
                                      <p:cBhvr>
                                        <p:cTn id="12" dur="500"/>
                                        <p:tgtEl>
                                          <p:spTgt spid="5386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8628">
                                            <p:txEl>
                                              <p:pRg st="1" end="1"/>
                                            </p:txEl>
                                          </p:spTgt>
                                        </p:tgtEl>
                                        <p:attrNameLst>
                                          <p:attrName>style.visibility</p:attrName>
                                        </p:attrNameLst>
                                      </p:cBhvr>
                                      <p:to>
                                        <p:strVal val="visible"/>
                                      </p:to>
                                    </p:set>
                                    <p:animEffect transition="in" filter="blinds(horizontal)">
                                      <p:cBhvr>
                                        <p:cTn id="17" dur="500"/>
                                        <p:tgtEl>
                                          <p:spTgt spid="5386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8628">
                                            <p:txEl>
                                              <p:pRg st="2" end="2"/>
                                            </p:txEl>
                                          </p:spTgt>
                                        </p:tgtEl>
                                        <p:attrNameLst>
                                          <p:attrName>style.visibility</p:attrName>
                                        </p:attrNameLst>
                                      </p:cBhvr>
                                      <p:to>
                                        <p:strVal val="visible"/>
                                      </p:to>
                                    </p:set>
                                    <p:animEffect transition="in" filter="blinds(horizontal)">
                                      <p:cBhvr>
                                        <p:cTn id="22" dur="500"/>
                                        <p:tgtEl>
                                          <p:spTgt spid="5386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autoUpdateAnimBg="0"/>
      <p:bldP spid="538628"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869936-4DF6-48D9-BC34-CC0CD4D4F59E}" type="slidenum">
              <a:rPr lang="en-GB" altLang="zh-CN" sz="1200">
                <a:solidFill>
                  <a:schemeClr val="bg1"/>
                </a:solidFill>
              </a:rPr>
              <a:pPr>
                <a:spcBef>
                  <a:spcPct val="0"/>
                </a:spcBef>
                <a:buClrTx/>
                <a:buSzTx/>
                <a:buFontTx/>
                <a:buNone/>
              </a:pPr>
              <a:t>7</a:t>
            </a:fld>
            <a:endParaRPr lang="en-GB" altLang="zh-CN" sz="1200">
              <a:solidFill>
                <a:schemeClr val="bg1"/>
              </a:solidFill>
            </a:endParaRPr>
          </a:p>
        </p:txBody>
      </p:sp>
      <p:sp>
        <p:nvSpPr>
          <p:cNvPr id="539670" name="Rectangle 22"/>
          <p:cNvSpPr>
            <a:spLocks noChangeArrowheads="1"/>
          </p:cNvSpPr>
          <p:nvPr/>
        </p:nvSpPr>
        <p:spPr bwMode="auto">
          <a:xfrm>
            <a:off x="971550" y="5138738"/>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产品市场的均衡与失衡 </a:t>
            </a:r>
          </a:p>
        </p:txBody>
      </p:sp>
      <p:sp>
        <p:nvSpPr>
          <p:cNvPr id="539671" name="AutoShape 23"/>
          <p:cNvSpPr>
            <a:spLocks noChangeArrowheads="1"/>
          </p:cNvSpPr>
          <p:nvPr/>
        </p:nvSpPr>
        <p:spPr bwMode="auto">
          <a:xfrm>
            <a:off x="5434013" y="3643313"/>
            <a:ext cx="2914650" cy="1643062"/>
          </a:xfrm>
          <a:prstGeom prst="roundRect">
            <a:avLst>
              <a:gd name="adj" fmla="val 16667"/>
            </a:avLst>
          </a:prstGeom>
          <a:noFill/>
          <a:ln w="9525">
            <a:solidFill>
              <a:schemeClr val="tx1"/>
            </a:solidFill>
            <a:round/>
            <a:headEnd/>
            <a:tailEnd/>
          </a:ln>
          <a:effectLst/>
        </p:spPr>
        <p:txBody>
          <a:bodyPr/>
          <a:lstStyle/>
          <a:p>
            <a:pPr algn="just" eaLnBrk="1" hangingPunct="1">
              <a:lnSpc>
                <a:spcPct val="90000"/>
              </a:lnSpc>
              <a:spcBef>
                <a:spcPts val="600"/>
              </a:spcBef>
              <a:defRPr/>
            </a:pPr>
            <a:r>
              <a:rPr kumimoji="1" lang="zh-CN" altLang="en-US" sz="2000" dirty="0">
                <a:effectLst>
                  <a:outerShdw blurRad="38100" dist="38100" dir="2700000" algn="tl">
                    <a:srgbClr val="C0C0C0"/>
                  </a:outerShdw>
                </a:effectLst>
                <a:latin typeface="楷体" pitchFamily="49" charset="-122"/>
                <a:ea typeface="楷体" pitchFamily="49" charset="-122"/>
              </a:rPr>
              <a:t>结论：在</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曲线左下方各点都表示总需求大于总供给，在</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曲线右上方各点都表示总需求小于总供给 </a:t>
            </a:r>
          </a:p>
        </p:txBody>
      </p:sp>
      <p:grpSp>
        <p:nvGrpSpPr>
          <p:cNvPr id="2" name="组合 37"/>
          <p:cNvGrpSpPr>
            <a:grpSpLocks/>
          </p:cNvGrpSpPr>
          <p:nvPr/>
        </p:nvGrpSpPr>
        <p:grpSpPr bwMode="auto">
          <a:xfrm>
            <a:off x="2114550" y="3103563"/>
            <a:ext cx="776288" cy="506412"/>
            <a:chOff x="5992823" y="5715016"/>
            <a:chExt cx="776287" cy="506413"/>
          </a:xfrm>
        </p:grpSpPr>
        <p:sp>
          <p:nvSpPr>
            <p:cNvPr id="23589" name="Line 25"/>
            <p:cNvSpPr>
              <a:spLocks noChangeShapeType="1"/>
            </p:cNvSpPr>
            <p:nvPr/>
          </p:nvSpPr>
          <p:spPr bwMode="auto">
            <a:xfrm>
              <a:off x="6000760" y="6221429"/>
              <a:ext cx="671513" cy="0"/>
            </a:xfrm>
            <a:prstGeom prst="line">
              <a:avLst/>
            </a:prstGeom>
            <a:noFill/>
            <a:ln w="38100">
              <a:solidFill>
                <a:srgbClr val="0099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90" name="Line 26"/>
            <p:cNvSpPr>
              <a:spLocks noChangeShapeType="1"/>
            </p:cNvSpPr>
            <p:nvPr/>
          </p:nvSpPr>
          <p:spPr bwMode="auto">
            <a:xfrm flipV="1">
              <a:off x="5992823" y="5715016"/>
              <a:ext cx="0" cy="506413"/>
            </a:xfrm>
            <a:prstGeom prst="line">
              <a:avLst/>
            </a:prstGeom>
            <a:noFill/>
            <a:ln w="38100">
              <a:solidFill>
                <a:srgbClr val="0099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91" name="Line 27"/>
            <p:cNvSpPr>
              <a:spLocks noChangeShapeType="1"/>
            </p:cNvSpPr>
            <p:nvPr/>
          </p:nvSpPr>
          <p:spPr bwMode="auto">
            <a:xfrm flipV="1">
              <a:off x="6000760" y="5715016"/>
              <a:ext cx="768350" cy="506413"/>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组合 38"/>
          <p:cNvGrpSpPr>
            <a:grpSpLocks/>
          </p:cNvGrpSpPr>
          <p:nvPr/>
        </p:nvGrpSpPr>
        <p:grpSpPr bwMode="auto">
          <a:xfrm>
            <a:off x="2962275" y="1976438"/>
            <a:ext cx="768350" cy="515937"/>
            <a:chOff x="4379917" y="1214422"/>
            <a:chExt cx="768350" cy="515938"/>
          </a:xfrm>
        </p:grpSpPr>
        <p:sp>
          <p:nvSpPr>
            <p:cNvPr id="23586" name="Line 28"/>
            <p:cNvSpPr>
              <a:spLocks noChangeShapeType="1"/>
            </p:cNvSpPr>
            <p:nvPr/>
          </p:nvSpPr>
          <p:spPr bwMode="auto">
            <a:xfrm>
              <a:off x="4465642" y="1228709"/>
              <a:ext cx="671513" cy="0"/>
            </a:xfrm>
            <a:prstGeom prst="line">
              <a:avLst/>
            </a:prstGeom>
            <a:noFill/>
            <a:ln w="38100">
              <a:solidFill>
                <a:srgbClr val="009900"/>
              </a:solidFill>
              <a:round/>
              <a:headEnd type="triangle" w="med" len="me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87" name="Line 29"/>
            <p:cNvSpPr>
              <a:spLocks noChangeShapeType="1"/>
            </p:cNvSpPr>
            <p:nvPr/>
          </p:nvSpPr>
          <p:spPr bwMode="auto">
            <a:xfrm flipV="1">
              <a:off x="5143504" y="1214422"/>
              <a:ext cx="0" cy="506413"/>
            </a:xfrm>
            <a:prstGeom prst="line">
              <a:avLst/>
            </a:prstGeom>
            <a:noFill/>
            <a:ln w="38100">
              <a:solidFill>
                <a:srgbClr val="009900"/>
              </a:solidFill>
              <a:round/>
              <a:headEnd type="triangle" w="med" len="me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88" name="Line 30"/>
            <p:cNvSpPr>
              <a:spLocks noChangeShapeType="1"/>
            </p:cNvSpPr>
            <p:nvPr/>
          </p:nvSpPr>
          <p:spPr bwMode="auto">
            <a:xfrm flipV="1">
              <a:off x="4379917" y="1223947"/>
              <a:ext cx="768350" cy="506413"/>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3343" name="Text Box 32"/>
          <p:cNvSpPr txBox="1">
            <a:spLocks noChangeArrowheads="1"/>
          </p:cNvSpPr>
          <p:nvPr/>
        </p:nvSpPr>
        <p:spPr bwMode="auto">
          <a:xfrm>
            <a:off x="2427288" y="3000375"/>
            <a:ext cx="511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I</a:t>
            </a:r>
            <a:r>
              <a:rPr lang="zh-CN" altLang="en-US"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S</a:t>
            </a:r>
          </a:p>
        </p:txBody>
      </p:sp>
      <p:sp>
        <p:nvSpPr>
          <p:cNvPr id="13344" name="Text Box 33"/>
          <p:cNvSpPr txBox="1">
            <a:spLocks noChangeArrowheads="1"/>
          </p:cNvSpPr>
          <p:nvPr/>
        </p:nvSpPr>
        <p:spPr bwMode="auto">
          <a:xfrm>
            <a:off x="3213100" y="2571750"/>
            <a:ext cx="511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I</a:t>
            </a:r>
            <a:r>
              <a:rPr lang="zh-CN" altLang="zh-CN"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S</a:t>
            </a:r>
          </a:p>
        </p:txBody>
      </p:sp>
      <p:grpSp>
        <p:nvGrpSpPr>
          <p:cNvPr id="4" name="组合 39"/>
          <p:cNvGrpSpPr>
            <a:grpSpLocks/>
          </p:cNvGrpSpPr>
          <p:nvPr/>
        </p:nvGrpSpPr>
        <p:grpSpPr bwMode="auto">
          <a:xfrm>
            <a:off x="1090613" y="1052513"/>
            <a:ext cx="3938587" cy="3798887"/>
            <a:chOff x="1510651" y="1484313"/>
            <a:chExt cx="3675620" cy="3581400"/>
          </a:xfrm>
        </p:grpSpPr>
        <p:sp>
          <p:nvSpPr>
            <p:cNvPr id="23563" name="Text Box 3"/>
            <p:cNvSpPr txBox="1">
              <a:spLocks noChangeArrowheads="1"/>
            </p:cNvSpPr>
            <p:nvPr/>
          </p:nvSpPr>
          <p:spPr bwMode="auto">
            <a:xfrm>
              <a:off x="1559541" y="1484313"/>
              <a:ext cx="167960" cy="23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3564" name="Line 4"/>
            <p:cNvSpPr>
              <a:spLocks noChangeShapeType="1"/>
            </p:cNvSpPr>
            <p:nvPr/>
          </p:nvSpPr>
          <p:spPr bwMode="auto">
            <a:xfrm rot="-152255">
              <a:off x="1981200" y="1724026"/>
              <a:ext cx="2316163" cy="2628900"/>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Text Box 5"/>
            <p:cNvSpPr txBox="1">
              <a:spLocks noChangeArrowheads="1"/>
            </p:cNvSpPr>
            <p:nvPr/>
          </p:nvSpPr>
          <p:spPr bwMode="auto">
            <a:xfrm>
              <a:off x="1524607" y="4578302"/>
              <a:ext cx="201552" cy="23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23566" name="Line 6"/>
            <p:cNvSpPr>
              <a:spLocks noChangeShapeType="1"/>
            </p:cNvSpPr>
            <p:nvPr/>
          </p:nvSpPr>
          <p:spPr bwMode="auto">
            <a:xfrm flipV="1">
              <a:off x="1746564" y="1510210"/>
              <a:ext cx="0" cy="3186113"/>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7" name="Line 7"/>
            <p:cNvSpPr>
              <a:spLocks noChangeShapeType="1"/>
            </p:cNvSpPr>
            <p:nvPr/>
          </p:nvSpPr>
          <p:spPr bwMode="auto">
            <a:xfrm>
              <a:off x="1728788" y="4703763"/>
              <a:ext cx="3124050"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8" name="Line 8"/>
            <p:cNvSpPr>
              <a:spLocks noChangeShapeType="1"/>
            </p:cNvSpPr>
            <p:nvPr/>
          </p:nvSpPr>
          <p:spPr bwMode="auto">
            <a:xfrm>
              <a:off x="2463800" y="2339976"/>
              <a:ext cx="0" cy="238918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9"/>
            <p:cNvSpPr>
              <a:spLocks noChangeShapeType="1"/>
            </p:cNvSpPr>
            <p:nvPr/>
          </p:nvSpPr>
          <p:spPr bwMode="auto">
            <a:xfrm>
              <a:off x="1749425" y="3894138"/>
              <a:ext cx="21891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Text Box 10"/>
            <p:cNvSpPr txBox="1">
              <a:spLocks noChangeArrowheads="1"/>
            </p:cNvSpPr>
            <p:nvPr/>
          </p:nvSpPr>
          <p:spPr bwMode="auto">
            <a:xfrm>
              <a:off x="4894171" y="4551363"/>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23571" name="Line 11"/>
            <p:cNvSpPr>
              <a:spLocks noChangeShapeType="1"/>
            </p:cNvSpPr>
            <p:nvPr/>
          </p:nvSpPr>
          <p:spPr bwMode="auto">
            <a:xfrm>
              <a:off x="1749425" y="2360613"/>
              <a:ext cx="21891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2"/>
            <p:cNvSpPr>
              <a:spLocks noChangeShapeType="1"/>
            </p:cNvSpPr>
            <p:nvPr/>
          </p:nvSpPr>
          <p:spPr bwMode="auto">
            <a:xfrm>
              <a:off x="3967163" y="2336801"/>
              <a:ext cx="0" cy="236855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Text Box 13"/>
            <p:cNvSpPr txBox="1">
              <a:spLocks noChangeArrowheads="1"/>
            </p:cNvSpPr>
            <p:nvPr/>
          </p:nvSpPr>
          <p:spPr bwMode="auto">
            <a:xfrm>
              <a:off x="1510651" y="2181674"/>
              <a:ext cx="201552" cy="30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23574" name="Text Box 14"/>
            <p:cNvSpPr txBox="1">
              <a:spLocks noChangeArrowheads="1"/>
            </p:cNvSpPr>
            <p:nvPr/>
          </p:nvSpPr>
          <p:spPr bwMode="auto">
            <a:xfrm>
              <a:off x="4025900" y="3667126"/>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23575" name="Text Box 15"/>
            <p:cNvSpPr txBox="1">
              <a:spLocks noChangeArrowheads="1"/>
            </p:cNvSpPr>
            <p:nvPr/>
          </p:nvSpPr>
          <p:spPr bwMode="auto">
            <a:xfrm>
              <a:off x="2463800" y="2044701"/>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3576" name="Text Box 16"/>
            <p:cNvSpPr txBox="1">
              <a:spLocks noChangeArrowheads="1"/>
            </p:cNvSpPr>
            <p:nvPr/>
          </p:nvSpPr>
          <p:spPr bwMode="auto">
            <a:xfrm>
              <a:off x="1546203" y="3697240"/>
              <a:ext cx="167960" cy="30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23577" name="Text Box 17"/>
            <p:cNvSpPr txBox="1">
              <a:spLocks noChangeArrowheads="1"/>
            </p:cNvSpPr>
            <p:nvPr/>
          </p:nvSpPr>
          <p:spPr bwMode="auto">
            <a:xfrm>
              <a:off x="2422525" y="4703763"/>
              <a:ext cx="2921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23578" name="Text Box 18"/>
            <p:cNvSpPr txBox="1">
              <a:spLocks noChangeArrowheads="1"/>
            </p:cNvSpPr>
            <p:nvPr/>
          </p:nvSpPr>
          <p:spPr bwMode="auto">
            <a:xfrm>
              <a:off x="3851275" y="4706938"/>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23579" name="Text Box 19"/>
            <p:cNvSpPr txBox="1">
              <a:spLocks noChangeArrowheads="1"/>
            </p:cNvSpPr>
            <p:nvPr/>
          </p:nvSpPr>
          <p:spPr bwMode="auto">
            <a:xfrm>
              <a:off x="4451350" y="4113213"/>
              <a:ext cx="584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endParaRPr lang="en-US" altLang="zh-CN" sz="1600" baseline="-25000">
                <a:solidFill>
                  <a:srgbClr val="006699"/>
                </a:solidFill>
                <a:latin typeface="Times New Roman" panose="02020603050405020304" pitchFamily="18" charset="0"/>
              </a:endParaRPr>
            </a:p>
          </p:txBody>
        </p:sp>
        <p:sp>
          <p:nvSpPr>
            <p:cNvPr id="23580" name="Text Box 20"/>
            <p:cNvSpPr txBox="1">
              <a:spLocks noChangeArrowheads="1"/>
            </p:cNvSpPr>
            <p:nvPr/>
          </p:nvSpPr>
          <p:spPr bwMode="auto">
            <a:xfrm>
              <a:off x="2538413" y="3625853"/>
              <a:ext cx="4381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3581" name="Text Box 21"/>
            <p:cNvSpPr txBox="1">
              <a:spLocks noChangeArrowheads="1"/>
            </p:cNvSpPr>
            <p:nvPr/>
          </p:nvSpPr>
          <p:spPr bwMode="auto">
            <a:xfrm>
              <a:off x="4043363" y="2171701"/>
              <a:ext cx="4381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34" name="矩形 33"/>
            <p:cNvSpPr/>
            <p:nvPr/>
          </p:nvSpPr>
          <p:spPr>
            <a:xfrm>
              <a:off x="3823284" y="2258063"/>
              <a:ext cx="263708" cy="245445"/>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5" name="矩形 34"/>
            <p:cNvSpPr/>
            <p:nvPr/>
          </p:nvSpPr>
          <p:spPr>
            <a:xfrm>
              <a:off x="2309183" y="3786107"/>
              <a:ext cx="265190" cy="245445"/>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6" name="矩形 35"/>
            <p:cNvSpPr/>
            <p:nvPr/>
          </p:nvSpPr>
          <p:spPr>
            <a:xfrm>
              <a:off x="2328443" y="2214661"/>
              <a:ext cx="265189" cy="245445"/>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sp>
          <p:nvSpPr>
            <p:cNvPr id="37" name="矩形 36"/>
            <p:cNvSpPr/>
            <p:nvPr/>
          </p:nvSpPr>
          <p:spPr>
            <a:xfrm>
              <a:off x="3829210" y="3762162"/>
              <a:ext cx="265190" cy="246941"/>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grpSp>
      <p:sp>
        <p:nvSpPr>
          <p:cNvPr id="41" name="Rectangle 55"/>
          <p:cNvSpPr>
            <a:spLocks noChangeArrowheads="1"/>
          </p:cNvSpPr>
          <p:nvPr/>
        </p:nvSpPr>
        <p:spPr bwMode="auto">
          <a:xfrm>
            <a:off x="5148263" y="1052513"/>
            <a:ext cx="30956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ts val="600"/>
              </a:spcBef>
              <a:buClr>
                <a:srgbClr val="FF6600"/>
              </a:buClr>
              <a:buSzPct val="120000"/>
              <a:buFont typeface="Wingdings" panose="05000000000000000000" pitchFamily="2" charset="2"/>
              <a:buChar char="§"/>
            </a:pPr>
            <a:r>
              <a:rPr kumimoji="1" lang="zh-CN" altLang="en-US" sz="2000">
                <a:latin typeface="楷体" panose="02010609060101010101" pitchFamily="49" charset="-122"/>
                <a:ea typeface="楷体" panose="02010609060101010101" pitchFamily="49" charset="-122"/>
              </a:rPr>
              <a:t>在点</a:t>
            </a:r>
            <a:r>
              <a:rPr kumimoji="1" lang="en-US" altLang="en-US" sz="2000">
                <a:latin typeface="Times New Roman" panose="02020603050405020304" pitchFamily="18" charset="0"/>
                <a:ea typeface="楷体_GB2312" panose="02010609030101010101" pitchFamily="49" charset="-122"/>
              </a:rPr>
              <a:t>a′</a:t>
            </a:r>
            <a:r>
              <a:rPr kumimoji="1" lang="zh-CN" altLang="en-US" sz="2000">
                <a:latin typeface="楷体" panose="02010609060101010101" pitchFamily="49" charset="-122"/>
                <a:ea typeface="楷体" panose="02010609060101010101" pitchFamily="49" charset="-122"/>
              </a:rPr>
              <a:t>，总产出为</a:t>
            </a:r>
            <a:r>
              <a:rPr kumimoji="1" lang="en-US" altLang="en-US" sz="2000">
                <a:latin typeface="Times New Roman" panose="02020603050405020304" pitchFamily="18" charset="0"/>
                <a:ea typeface="楷体_GB2312" panose="02010609030101010101" pitchFamily="49" charset="-122"/>
              </a:rPr>
              <a:t>Y</a:t>
            </a:r>
            <a:r>
              <a:rPr kumimoji="1" lang="en-US" altLang="en-US" sz="2000" baseline="-25000">
                <a:latin typeface="Times New Roman" panose="02020603050405020304" pitchFamily="18" charset="0"/>
                <a:ea typeface="楷体_GB2312" panose="02010609030101010101" pitchFamily="49" charset="-122"/>
              </a:rPr>
              <a:t>1</a:t>
            </a:r>
            <a:r>
              <a:rPr kumimoji="1" lang="zh-CN" altLang="en-US" sz="2000">
                <a:latin typeface="楷体" panose="02010609060101010101" pitchFamily="49" charset="-122"/>
                <a:ea typeface="楷体" panose="02010609060101010101" pitchFamily="49" charset="-122"/>
              </a:rPr>
              <a:t>（产出水平较低因而储蓄较少），利率水平为</a:t>
            </a:r>
            <a:r>
              <a:rPr kumimoji="1" lang="en-US" altLang="en-US" sz="2000">
                <a:latin typeface="Times New Roman" panose="02020603050405020304" pitchFamily="18" charset="0"/>
                <a:ea typeface="楷体_GB2312" panose="02010609030101010101" pitchFamily="49" charset="-122"/>
              </a:rPr>
              <a:t>r</a:t>
            </a:r>
            <a:r>
              <a:rPr kumimoji="1" lang="en-US" altLang="en-US" sz="2000" baseline="-25000">
                <a:latin typeface="Times New Roman" panose="02020603050405020304" pitchFamily="18" charset="0"/>
                <a:ea typeface="楷体_GB2312" panose="02010609030101010101" pitchFamily="49" charset="-122"/>
              </a:rPr>
              <a:t>1</a:t>
            </a:r>
            <a:r>
              <a:rPr kumimoji="1" lang="zh-CN" altLang="en-US" sz="2000">
                <a:latin typeface="楷体" panose="02010609060101010101" pitchFamily="49" charset="-122"/>
                <a:ea typeface="楷体" panose="02010609060101010101" pitchFamily="49" charset="-122"/>
              </a:rPr>
              <a:t>（利率水平较低因而投资规模较大），这就意味着投资规模大于储蓄规模，从而导致总需求大于总供给</a:t>
            </a:r>
            <a:endParaRPr kumimoji="1" lang="en-US" altLang="zh-CN" sz="200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562563660"/>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9670"/>
                                        </p:tgtEl>
                                        <p:attrNameLst>
                                          <p:attrName>style.visibility</p:attrName>
                                        </p:attrNameLst>
                                      </p:cBhvr>
                                      <p:to>
                                        <p:strVal val="visible"/>
                                      </p:to>
                                    </p:set>
                                    <p:animEffect transition="in" filter="blinds(horizontal)">
                                      <p:cBhvr>
                                        <p:cTn id="7" dur="500"/>
                                        <p:tgtEl>
                                          <p:spTgt spid="539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xEl>
                                              <p:pRg st="0" end="0"/>
                                            </p:txEl>
                                          </p:spTgt>
                                        </p:tgtEl>
                                        <p:attrNameLst>
                                          <p:attrName>style.visibility</p:attrName>
                                        </p:attrNameLst>
                                      </p:cBhvr>
                                      <p:to>
                                        <p:strVal val="visible"/>
                                      </p:to>
                                    </p:set>
                                    <p:animEffect transition="in" filter="blinds(horizontal)">
                                      <p:cBhvr>
                                        <p:cTn id="17" dur="500"/>
                                        <p:tgtEl>
                                          <p:spTgt spid="4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43"/>
                                        </p:tgtEl>
                                        <p:attrNameLst>
                                          <p:attrName>style.visibility</p:attrName>
                                        </p:attrNameLst>
                                      </p:cBhvr>
                                      <p:to>
                                        <p:strVal val="visible"/>
                                      </p:to>
                                    </p:set>
                                    <p:animEffect transition="in" filter="blinds(horizontal)">
                                      <p:cBhvr>
                                        <p:cTn id="32" dur="500"/>
                                        <p:tgtEl>
                                          <p:spTgt spid="1334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344"/>
                                        </p:tgtEl>
                                        <p:attrNameLst>
                                          <p:attrName>style.visibility</p:attrName>
                                        </p:attrNameLst>
                                      </p:cBhvr>
                                      <p:to>
                                        <p:strVal val="visible"/>
                                      </p:to>
                                    </p:set>
                                    <p:animEffect transition="in" filter="blinds(horizontal)">
                                      <p:cBhvr>
                                        <p:cTn id="35" dur="500"/>
                                        <p:tgtEl>
                                          <p:spTgt spid="1334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39671"/>
                                        </p:tgtEl>
                                        <p:attrNameLst>
                                          <p:attrName>style.visibility</p:attrName>
                                        </p:attrNameLst>
                                      </p:cBhvr>
                                      <p:to>
                                        <p:strVal val="visible"/>
                                      </p:to>
                                    </p:set>
                                    <p:animEffect transition="in" filter="blinds(horizontal)">
                                      <p:cBhvr>
                                        <p:cTn id="38" dur="500"/>
                                        <p:tgtEl>
                                          <p:spTgt spid="539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70" grpId="0" autoUpdateAnimBg="0"/>
      <p:bldP spid="539671" grpId="0" animBg="1"/>
      <p:bldP spid="13343" grpId="0"/>
      <p:bldP spid="13344" grpId="0"/>
      <p:bldP spid="4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39BBBD-EE82-41C0-A8BB-83A0F28CF273}" type="slidenum">
              <a:rPr lang="en-GB" altLang="zh-CN" sz="1200">
                <a:solidFill>
                  <a:schemeClr val="bg1"/>
                </a:solidFill>
              </a:rPr>
              <a:pPr>
                <a:spcBef>
                  <a:spcPct val="0"/>
                </a:spcBef>
                <a:buClrTx/>
                <a:buSzTx/>
                <a:buFontTx/>
                <a:buNone/>
              </a:pPr>
              <a:t>8</a:t>
            </a:fld>
            <a:endParaRPr lang="en-GB" altLang="zh-CN" sz="1200" dirty="0">
              <a:solidFill>
                <a:schemeClr val="bg1"/>
              </a:solidFill>
            </a:endParaRPr>
          </a:p>
        </p:txBody>
      </p:sp>
      <p:sp>
        <p:nvSpPr>
          <p:cNvPr id="507906" name="Comment 2">
            <a:hlinkClick r:id="rId3" action="ppaction://hlinksldjump"/>
          </p:cNvPr>
          <p:cNvSpPr>
            <a:spLocks noChangeArrowheads="1"/>
          </p:cNvSpPr>
          <p:nvPr/>
        </p:nvSpPr>
        <p:spPr bwMode="auto">
          <a:xfrm>
            <a:off x="684213" y="692150"/>
            <a:ext cx="364013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4.1.3  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 </a:t>
            </a:r>
          </a:p>
        </p:txBody>
      </p:sp>
      <p:sp>
        <p:nvSpPr>
          <p:cNvPr id="507909" name="Rectangle 5"/>
          <p:cNvSpPr>
            <a:spLocks noChangeArrowheads="1"/>
          </p:cNvSpPr>
          <p:nvPr/>
        </p:nvSpPr>
        <p:spPr bwMode="auto">
          <a:xfrm>
            <a:off x="4932363" y="1125538"/>
            <a:ext cx="3635375" cy="641350"/>
          </a:xfrm>
          <a:prstGeom prst="rect">
            <a:avLst/>
          </a:prstGeom>
          <a:noFill/>
          <a:ln w="9525">
            <a:noFill/>
            <a:miter lim="800000"/>
            <a:headEnd/>
            <a:tailEnd/>
          </a:ln>
          <a:effectLst/>
        </p:spPr>
        <p:txBody>
          <a:bodyPr/>
          <a:lstStyle/>
          <a:p>
            <a:pPr marL="263525" indent="-263525" algn="just" eaLnBrk="1" hangingPunct="1">
              <a:lnSpc>
                <a:spcPct val="90000"/>
              </a:lnSpc>
              <a:spcBef>
                <a:spcPct val="50000"/>
              </a:spcBef>
              <a:buClr>
                <a:srgbClr val="FF6600"/>
              </a:buClr>
              <a:buSzPct val="120000"/>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IS</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曲线的斜率反映产出对利率变动的反应的敏感程度。</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grpSp>
        <p:nvGrpSpPr>
          <p:cNvPr id="2" name="Group 38"/>
          <p:cNvGrpSpPr>
            <a:grpSpLocks/>
          </p:cNvGrpSpPr>
          <p:nvPr/>
        </p:nvGrpSpPr>
        <p:grpSpPr bwMode="auto">
          <a:xfrm>
            <a:off x="771525" y="1700213"/>
            <a:ext cx="4089400" cy="4360862"/>
            <a:chOff x="486" y="1071"/>
            <a:chExt cx="2576" cy="2747"/>
          </a:xfrm>
        </p:grpSpPr>
        <p:sp>
          <p:nvSpPr>
            <p:cNvPr id="507919" name="Text Box 15"/>
            <p:cNvSpPr txBox="1">
              <a:spLocks noChangeArrowheads="1"/>
            </p:cNvSpPr>
            <p:nvPr/>
          </p:nvSpPr>
          <p:spPr bwMode="auto">
            <a:xfrm>
              <a:off x="497" y="1071"/>
              <a:ext cx="113" cy="204"/>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p>
          </p:txBody>
        </p:sp>
        <p:sp>
          <p:nvSpPr>
            <p:cNvPr id="24585" name="Line 16"/>
            <p:cNvSpPr>
              <a:spLocks noChangeShapeType="1"/>
            </p:cNvSpPr>
            <p:nvPr/>
          </p:nvSpPr>
          <p:spPr bwMode="auto">
            <a:xfrm rot="-152255">
              <a:off x="853" y="1666"/>
              <a:ext cx="1516" cy="130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21" name="Text Box 17"/>
            <p:cNvSpPr txBox="1">
              <a:spLocks noChangeArrowheads="1"/>
            </p:cNvSpPr>
            <p:nvPr/>
          </p:nvSpPr>
          <p:spPr bwMode="auto">
            <a:xfrm>
              <a:off x="510" y="3364"/>
              <a:ext cx="136" cy="20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O</a:t>
              </a:r>
            </a:p>
          </p:txBody>
        </p:sp>
        <p:sp>
          <p:nvSpPr>
            <p:cNvPr id="24587" name="Line 18"/>
            <p:cNvSpPr>
              <a:spLocks noChangeShapeType="1"/>
            </p:cNvSpPr>
            <p:nvPr/>
          </p:nvSpPr>
          <p:spPr bwMode="auto">
            <a:xfrm flipV="1">
              <a:off x="660" y="1106"/>
              <a:ext cx="0" cy="2355"/>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88" name="Line 19"/>
            <p:cNvSpPr>
              <a:spLocks noChangeShapeType="1"/>
            </p:cNvSpPr>
            <p:nvPr/>
          </p:nvSpPr>
          <p:spPr bwMode="auto">
            <a:xfrm>
              <a:off x="654" y="3453"/>
              <a:ext cx="2272"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89" name="Line 20"/>
            <p:cNvSpPr>
              <a:spLocks noChangeShapeType="1"/>
            </p:cNvSpPr>
            <p:nvPr/>
          </p:nvSpPr>
          <p:spPr bwMode="auto">
            <a:xfrm>
              <a:off x="1468" y="2209"/>
              <a:ext cx="0" cy="121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21"/>
            <p:cNvSpPr>
              <a:spLocks noChangeShapeType="1"/>
            </p:cNvSpPr>
            <p:nvPr/>
          </p:nvSpPr>
          <p:spPr bwMode="auto">
            <a:xfrm>
              <a:off x="668" y="2520"/>
              <a:ext cx="188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26" name="Text Box 22"/>
            <p:cNvSpPr txBox="1">
              <a:spLocks noChangeArrowheads="1"/>
            </p:cNvSpPr>
            <p:nvPr/>
          </p:nvSpPr>
          <p:spPr bwMode="auto">
            <a:xfrm>
              <a:off x="2926" y="3370"/>
              <a:ext cx="136" cy="204"/>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Y</a:t>
              </a:r>
            </a:p>
          </p:txBody>
        </p:sp>
        <p:sp>
          <p:nvSpPr>
            <p:cNvPr id="24592" name="Line 23"/>
            <p:cNvSpPr>
              <a:spLocks noChangeShapeType="1"/>
            </p:cNvSpPr>
            <p:nvPr/>
          </p:nvSpPr>
          <p:spPr bwMode="auto">
            <a:xfrm>
              <a:off x="669" y="2206"/>
              <a:ext cx="79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24"/>
            <p:cNvSpPr>
              <a:spLocks noChangeShapeType="1"/>
            </p:cNvSpPr>
            <p:nvPr/>
          </p:nvSpPr>
          <p:spPr bwMode="auto">
            <a:xfrm>
              <a:off x="1670" y="2520"/>
              <a:ext cx="0" cy="9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29" name="Text Box 25"/>
            <p:cNvSpPr txBox="1">
              <a:spLocks noChangeArrowheads="1"/>
            </p:cNvSpPr>
            <p:nvPr/>
          </p:nvSpPr>
          <p:spPr bwMode="auto">
            <a:xfrm>
              <a:off x="486" y="2036"/>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0" name="Text Box 26"/>
            <p:cNvSpPr txBox="1">
              <a:spLocks noChangeArrowheads="1"/>
            </p:cNvSpPr>
            <p:nvPr/>
          </p:nvSpPr>
          <p:spPr bwMode="auto">
            <a:xfrm>
              <a:off x="486" y="2406"/>
              <a:ext cx="182" cy="324"/>
            </a:xfrm>
            <a:prstGeom prst="rect">
              <a:avLst/>
            </a:prstGeom>
            <a:noFill/>
            <a:ln w="9525">
              <a:noFill/>
              <a:miter lim="800000"/>
              <a:headEnd/>
              <a:tailEnd/>
            </a:ln>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507931" name="Text Box 27"/>
            <p:cNvSpPr txBox="1">
              <a:spLocks noChangeArrowheads="1"/>
            </p:cNvSpPr>
            <p:nvPr/>
          </p:nvSpPr>
          <p:spPr bwMode="auto">
            <a:xfrm>
              <a:off x="1628" y="3489"/>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2" name="Text Box 28"/>
            <p:cNvSpPr txBox="1">
              <a:spLocks noChangeArrowheads="1"/>
            </p:cNvSpPr>
            <p:nvPr/>
          </p:nvSpPr>
          <p:spPr bwMode="auto">
            <a:xfrm>
              <a:off x="1855" y="3494"/>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2</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3" name="Text Box 29"/>
            <p:cNvSpPr txBox="1">
              <a:spLocks noChangeArrowheads="1"/>
            </p:cNvSpPr>
            <p:nvPr/>
          </p:nvSpPr>
          <p:spPr bwMode="auto">
            <a:xfrm>
              <a:off x="2322" y="2925"/>
              <a:ext cx="235" cy="276"/>
            </a:xfrm>
            <a:prstGeom prst="rect">
              <a:avLst/>
            </a:prstGeom>
            <a:noFill/>
            <a:ln w="9525">
              <a:noFill/>
              <a:miter lim="800000"/>
              <a:headEnd/>
              <a:tailEnd/>
            </a:ln>
          </p:spPr>
          <p:txBody>
            <a:bodyPr lIns="18000" tIns="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IS</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24599" name="Line 30"/>
            <p:cNvSpPr>
              <a:spLocks noChangeShapeType="1"/>
            </p:cNvSpPr>
            <p:nvPr/>
          </p:nvSpPr>
          <p:spPr bwMode="auto">
            <a:xfrm rot="-152255">
              <a:off x="776" y="1941"/>
              <a:ext cx="2010" cy="69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31"/>
            <p:cNvSpPr>
              <a:spLocks noChangeShapeType="1"/>
            </p:cNvSpPr>
            <p:nvPr/>
          </p:nvSpPr>
          <p:spPr bwMode="auto">
            <a:xfrm rot="-152255">
              <a:off x="1014" y="1439"/>
              <a:ext cx="966" cy="162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32"/>
            <p:cNvSpPr>
              <a:spLocks noChangeShapeType="1"/>
            </p:cNvSpPr>
            <p:nvPr/>
          </p:nvSpPr>
          <p:spPr bwMode="auto">
            <a:xfrm>
              <a:off x="1877" y="2517"/>
              <a:ext cx="0" cy="9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33"/>
            <p:cNvSpPr>
              <a:spLocks noChangeShapeType="1"/>
            </p:cNvSpPr>
            <p:nvPr/>
          </p:nvSpPr>
          <p:spPr bwMode="auto">
            <a:xfrm>
              <a:off x="2544" y="2503"/>
              <a:ext cx="0" cy="95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38" name="Text Box 34"/>
            <p:cNvSpPr txBox="1">
              <a:spLocks noChangeArrowheads="1"/>
            </p:cNvSpPr>
            <p:nvPr/>
          </p:nvSpPr>
          <p:spPr bwMode="auto">
            <a:xfrm>
              <a:off x="2477" y="3471"/>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3</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9" name="Text Box 35"/>
            <p:cNvSpPr txBox="1">
              <a:spLocks noChangeArrowheads="1"/>
            </p:cNvSpPr>
            <p:nvPr/>
          </p:nvSpPr>
          <p:spPr bwMode="auto">
            <a:xfrm>
              <a:off x="1414" y="3469"/>
              <a:ext cx="183"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40" name="Text Box 36"/>
            <p:cNvSpPr txBox="1">
              <a:spLocks noChangeArrowheads="1"/>
            </p:cNvSpPr>
            <p:nvPr/>
          </p:nvSpPr>
          <p:spPr bwMode="auto">
            <a:xfrm>
              <a:off x="2748" y="2595"/>
              <a:ext cx="227" cy="227"/>
            </a:xfrm>
            <a:prstGeom prst="rect">
              <a:avLst/>
            </a:prstGeom>
            <a:noFill/>
            <a:ln w="9525">
              <a:noFill/>
              <a:miter lim="800000"/>
              <a:headEnd/>
              <a:tailEnd/>
            </a:ln>
          </p:spPr>
          <p:txBody>
            <a:bodyPr lIns="18000" tIns="0" rIns="18000" bIns="1080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IS</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507941" name="Text Box 37"/>
            <p:cNvSpPr txBox="1">
              <a:spLocks noChangeArrowheads="1"/>
            </p:cNvSpPr>
            <p:nvPr/>
          </p:nvSpPr>
          <p:spPr bwMode="auto">
            <a:xfrm>
              <a:off x="2026" y="2962"/>
              <a:ext cx="235" cy="276"/>
            </a:xfrm>
            <a:prstGeom prst="rect">
              <a:avLst/>
            </a:prstGeom>
            <a:noFill/>
            <a:ln w="9525">
              <a:noFill/>
              <a:miter lim="800000"/>
              <a:headEnd/>
              <a:tailEnd/>
            </a:ln>
          </p:spPr>
          <p:txBody>
            <a:bodyPr lIns="18000" tIns="0" rIns="1800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IS</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grpSp>
      <p:graphicFrame>
        <p:nvGraphicFramePr>
          <p:cNvPr id="5122" name="Object 40"/>
          <p:cNvGraphicFramePr>
            <a:graphicFrameLocks noChangeAspect="1"/>
          </p:cNvGraphicFramePr>
          <p:nvPr/>
        </p:nvGraphicFramePr>
        <p:xfrm>
          <a:off x="2447925" y="2071688"/>
          <a:ext cx="1625600" cy="574675"/>
        </p:xfrm>
        <a:graphic>
          <a:graphicData uri="http://schemas.openxmlformats.org/presentationml/2006/ole">
            <mc:AlternateContent xmlns:mc="http://schemas.openxmlformats.org/markup-compatibility/2006">
              <mc:Choice xmlns:v="urn:schemas-microsoft-com:vml" Requires="v">
                <p:oleObj spid="_x0000_s40971" name="Equation" r:id="rId4" imgW="1041453" imgH="298440" progId="Equation.DSMT4">
                  <p:embed/>
                </p:oleObj>
              </mc:Choice>
              <mc:Fallback>
                <p:oleObj name="Equation" r:id="rId4" imgW="1041453" imgH="298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2071688"/>
                        <a:ext cx="162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5"/>
          <p:cNvSpPr>
            <a:spLocks noChangeArrowheads="1"/>
          </p:cNvSpPr>
          <p:nvPr/>
        </p:nvSpPr>
        <p:spPr bwMode="auto">
          <a:xfrm>
            <a:off x="4932363" y="1909763"/>
            <a:ext cx="3635375" cy="4073525"/>
          </a:xfrm>
          <a:prstGeom prst="rect">
            <a:avLst/>
          </a:prstGeom>
          <a:noFill/>
          <a:ln w="9525">
            <a:noFill/>
            <a:miter lim="800000"/>
            <a:headEnd/>
            <a:tailEnd/>
          </a:ln>
          <a:effectLst/>
        </p:spPr>
        <p:txBody>
          <a:bodyPr/>
          <a:lstStyle/>
          <a:p>
            <a:pPr marL="263525" indent="-263525" algn="just" eaLnBrk="1" hangingPunct="1">
              <a:lnSpc>
                <a:spcPct val="90000"/>
              </a:lnSpc>
              <a:spcBef>
                <a:spcPct val="50000"/>
              </a:spcBef>
              <a:buClr>
                <a:srgbClr val="FF6600"/>
              </a:buClr>
              <a:buSzPct val="120000"/>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曲线的斜率取决于边际消费倾向</a:t>
            </a:r>
            <a:r>
              <a:rPr kumimoji="1" lang="el-GR" altLang="zh-CN" sz="2000" dirty="0">
                <a:solidFill>
                  <a:schemeClr val="tx1"/>
                </a:solidFill>
                <a:effectLst>
                  <a:outerShdw blurRad="38100" dist="38100" dir="2700000" algn="tl">
                    <a:srgbClr val="C0C0C0"/>
                  </a:outerShdw>
                </a:effectLst>
                <a:latin typeface="Times New Roman" pitchFamily="18" charset="0"/>
                <a:ea typeface="楷体_GB2312" pitchFamily="49" charset="-122"/>
                <a:cs typeface="楷体_GB2312" pitchFamily="49" charset="-122"/>
              </a:rPr>
              <a:t>β</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和投资利率系数</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d</a:t>
            </a:r>
            <a:r>
              <a:rPr kumimoji="1" lang="en-US" altLang="zh-CN" sz="2000" dirty="0">
                <a:solidFill>
                  <a:schemeClr val="tx1"/>
                </a:solidFill>
                <a:effectLst>
                  <a:outerShdw blurRad="38100" dist="38100" dir="2700000" algn="tl">
                    <a:srgbClr val="C0C0C0"/>
                  </a:outerShdw>
                </a:effectLst>
                <a:latin typeface="楷体_GB2312" pitchFamily="49" charset="-122"/>
                <a:ea typeface="楷体_GB2312" pitchFamily="49" charset="-122"/>
              </a:rPr>
              <a:t>  </a:t>
            </a:r>
          </a:p>
          <a:p>
            <a:pPr marL="263525" indent="-263525" algn="just" eaLnBrk="1" hangingPunct="1">
              <a:lnSpc>
                <a:spcPct val="90000"/>
              </a:lnSpc>
              <a:spcBef>
                <a:spcPct val="50000"/>
              </a:spcBef>
              <a:buClr>
                <a:srgbClr val="FF6600"/>
              </a:buClr>
              <a:buFont typeface="Arial" pitchFamily="34" charset="0"/>
              <a:buChar char="-"/>
              <a:defRPr/>
            </a:pPr>
            <a:r>
              <a:rPr kumimoji="1" lang="el-GR"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β</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曲线的斜率越小，产出对利率变动的反应越敏感（原因：</a:t>
            </a:r>
            <a:r>
              <a:rPr kumimoji="1" lang="el-GR"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β</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s</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越小，一定的利率变动引起的投资变动，需要产出较大的变动进而引起储蓄的较多变动，以保持</a:t>
            </a:r>
            <a:r>
              <a:rPr kumimoji="1" lang="en-US" altLang="zh-CN" sz="1800" dirty="0">
                <a:solidFill>
                  <a:schemeClr val="tx1"/>
                </a:solidFill>
                <a:effectLst>
                  <a:outerShdw blurRad="38100" dist="38100" dir="2700000" algn="tl">
                    <a:srgbClr val="C0C0C0"/>
                  </a:outerShdw>
                </a:effectLst>
                <a:latin typeface="Times New Roman" pitchFamily="18" charset="0"/>
                <a:ea typeface="微软雅黑" pitchFamily="34" charset="-122"/>
              </a:rPr>
              <a:t>I=S</a:t>
            </a:r>
            <a:r>
              <a:rPr kumimoji="1" lang="en-US" altLang="zh-CN" sz="1800" dirty="0">
                <a:solidFill>
                  <a:schemeClr val="tx1"/>
                </a:solidFill>
                <a:effectLst>
                  <a:outerShdw blurRad="38100" dist="38100" dir="2700000" algn="tl">
                    <a:srgbClr val="C0C0C0"/>
                  </a:outerShdw>
                </a:effectLst>
                <a:latin typeface="楷体_GB2312" pitchFamily="49" charset="-122"/>
                <a:ea typeface="楷体_GB2312" pitchFamily="49" charset="-122"/>
              </a:rPr>
              <a:t>) </a:t>
            </a:r>
          </a:p>
          <a:p>
            <a:pPr marL="263525" indent="-263525" algn="just" eaLnBrk="1" hangingPunct="1">
              <a:lnSpc>
                <a:spcPct val="90000"/>
              </a:lnSpc>
              <a:spcBef>
                <a:spcPct val="50000"/>
              </a:spcBef>
              <a:buClr>
                <a:srgbClr val="FF6600"/>
              </a:buClr>
              <a:buFont typeface="Arial" pitchFamily="34" charset="0"/>
              <a:buChar char="-"/>
              <a:defRPr/>
            </a:pP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d</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曲线的斜率越小，产出对利率变动的反应越敏感（原因：</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d</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越大，投资对利率变化越敏感，利率的较小变动会引起投资的较大变动，需要产出和储蓄较大的变动，以保持</a:t>
            </a:r>
            <a:r>
              <a:rPr kumimoji="1" lang="en-US" altLang="zh-CN" sz="1800" dirty="0">
                <a:solidFill>
                  <a:schemeClr val="tx1"/>
                </a:solidFill>
                <a:effectLst>
                  <a:outerShdw blurRad="38100" dist="38100" dir="2700000" algn="tl">
                    <a:srgbClr val="C0C0C0"/>
                  </a:outerShdw>
                </a:effectLst>
                <a:latin typeface="Times New Roman" pitchFamily="18" charset="0"/>
                <a:ea typeface="微软雅黑" pitchFamily="34" charset="-122"/>
              </a:rPr>
              <a:t>I=S</a:t>
            </a:r>
            <a:r>
              <a:rPr kumimoji="1" lang="zh-CN" altLang="en-US" sz="1800" dirty="0">
                <a:solidFill>
                  <a:schemeClr val="tx1"/>
                </a:solidFill>
                <a:effectLst>
                  <a:outerShdw blurRad="38100" dist="38100" dir="2700000" algn="tl">
                    <a:srgbClr val="C0C0C0"/>
                  </a:outerShdw>
                </a:effectLst>
                <a:latin typeface="楷体_GB2312" pitchFamily="49" charset="-122"/>
                <a:ea typeface="楷体_GB2312" pitchFamily="49" charset="-122"/>
              </a:rPr>
              <a:t>） </a:t>
            </a:r>
          </a:p>
        </p:txBody>
      </p:sp>
      <p:sp>
        <p:nvSpPr>
          <p:cNvPr id="3" name="页脚占位符 2"/>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41202685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7909">
                                            <p:txEl>
                                              <p:pRg st="0" end="0"/>
                                            </p:txEl>
                                          </p:spTgt>
                                        </p:tgtEl>
                                        <p:attrNameLst>
                                          <p:attrName>style.visibility</p:attrName>
                                        </p:attrNameLst>
                                      </p:cBhvr>
                                      <p:to>
                                        <p:strVal val="visible"/>
                                      </p:to>
                                    </p:set>
                                    <p:animEffect transition="in" filter="blinds(horizontal)">
                                      <p:cBhvr>
                                        <p:cTn id="7" dur="500"/>
                                        <p:tgtEl>
                                          <p:spTgt spid="5079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linds(horizontal)">
                                      <p:cBhvr>
                                        <p:cTn id="15" dur="500"/>
                                        <p:tgtEl>
                                          <p:spTgt spid="5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Effect transition="in" filter="blinds(horizontal)">
                                      <p:cBhvr>
                                        <p:cTn id="20" dur="500"/>
                                        <p:tgtEl>
                                          <p:spTgt spid="3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animEffect transition="in" filter="blinds(horizontal)">
                                      <p:cBhvr>
                                        <p:cTn id="25" dur="500"/>
                                        <p:tgtEl>
                                          <p:spTgt spid="30">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Effect transition="in" filter="blinds(horizontal)">
                                      <p:cBhvr>
                                        <p:cTn id="30"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9" grpId="0" build="p" autoUpdateAnimBg="0"/>
      <p:bldP spid="3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D2C9A1-4097-4F76-BB47-896340A32C16}" type="slidenum">
              <a:rPr lang="en-GB" altLang="zh-CN" sz="1200">
                <a:solidFill>
                  <a:schemeClr val="bg1"/>
                </a:solidFill>
              </a:rPr>
              <a:pPr>
                <a:spcBef>
                  <a:spcPct val="0"/>
                </a:spcBef>
                <a:buClrTx/>
                <a:buSzTx/>
                <a:buFontTx/>
                <a:buNone/>
              </a:pPr>
              <a:t>9</a:t>
            </a:fld>
            <a:endParaRPr lang="en-GB" altLang="zh-CN" sz="1200">
              <a:solidFill>
                <a:schemeClr val="bg1"/>
              </a:solidFill>
            </a:endParaRPr>
          </a:p>
        </p:txBody>
      </p:sp>
      <p:sp>
        <p:nvSpPr>
          <p:cNvPr id="555010" name="Comment 2">
            <a:hlinkClick r:id="rId2" action="ppaction://hlinksldjump"/>
          </p:cNvPr>
          <p:cNvSpPr>
            <a:spLocks noChangeArrowheads="1"/>
          </p:cNvSpPr>
          <p:nvPr/>
        </p:nvSpPr>
        <p:spPr bwMode="auto">
          <a:xfrm>
            <a:off x="601663" y="549275"/>
            <a:ext cx="4114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4.1.4  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曲线的水平移动</a:t>
            </a:r>
            <a:r>
              <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rPr>
              <a:t> </a:t>
            </a:r>
          </a:p>
        </p:txBody>
      </p:sp>
      <p:grpSp>
        <p:nvGrpSpPr>
          <p:cNvPr id="23556" name="组合 119"/>
          <p:cNvGrpSpPr>
            <a:grpSpLocks/>
          </p:cNvGrpSpPr>
          <p:nvPr/>
        </p:nvGrpSpPr>
        <p:grpSpPr bwMode="auto">
          <a:xfrm>
            <a:off x="1476375" y="1196975"/>
            <a:ext cx="5903913" cy="4608513"/>
            <a:chOff x="1475656" y="1506984"/>
            <a:chExt cx="5616624" cy="4404237"/>
          </a:xfrm>
        </p:grpSpPr>
        <p:sp>
          <p:nvSpPr>
            <p:cNvPr id="41986" name="Line 2"/>
            <p:cNvSpPr>
              <a:spLocks noChangeShapeType="1"/>
            </p:cNvSpPr>
            <p:nvPr/>
          </p:nvSpPr>
          <p:spPr bwMode="auto">
            <a:xfrm>
              <a:off x="1718807" y="1631389"/>
              <a:ext cx="0" cy="1940413"/>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87" name="Line 3"/>
            <p:cNvSpPr>
              <a:spLocks noChangeShapeType="1"/>
            </p:cNvSpPr>
            <p:nvPr/>
          </p:nvSpPr>
          <p:spPr bwMode="auto">
            <a:xfrm>
              <a:off x="1718807" y="3571802"/>
              <a:ext cx="2085656"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88" name="Line 4"/>
            <p:cNvSpPr>
              <a:spLocks noChangeShapeType="1"/>
            </p:cNvSpPr>
            <p:nvPr/>
          </p:nvSpPr>
          <p:spPr bwMode="auto">
            <a:xfrm>
              <a:off x="4606407" y="1575255"/>
              <a:ext cx="0" cy="1996547"/>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89" name="Line 5"/>
            <p:cNvSpPr>
              <a:spLocks noChangeShapeType="1"/>
            </p:cNvSpPr>
            <p:nvPr/>
          </p:nvSpPr>
          <p:spPr bwMode="auto">
            <a:xfrm>
              <a:off x="4606407" y="3571802"/>
              <a:ext cx="2165700"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0" name="Line 6"/>
            <p:cNvSpPr>
              <a:spLocks noChangeShapeType="1"/>
            </p:cNvSpPr>
            <p:nvPr/>
          </p:nvSpPr>
          <p:spPr bwMode="auto">
            <a:xfrm flipV="1">
              <a:off x="4606407" y="1881716"/>
              <a:ext cx="1617478" cy="1690086"/>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1" name="Line 7"/>
            <p:cNvSpPr>
              <a:spLocks noChangeShapeType="1"/>
            </p:cNvSpPr>
            <p:nvPr/>
          </p:nvSpPr>
          <p:spPr bwMode="auto">
            <a:xfrm flipV="1">
              <a:off x="1958936" y="2074392"/>
              <a:ext cx="1765484" cy="1497411"/>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2" name="Line 8"/>
            <p:cNvSpPr>
              <a:spLocks noChangeShapeType="1"/>
            </p:cNvSpPr>
            <p:nvPr/>
          </p:nvSpPr>
          <p:spPr bwMode="auto">
            <a:xfrm flipH="1">
              <a:off x="3482780" y="2283756"/>
              <a:ext cx="2295582" cy="0"/>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3" name="Line 9"/>
            <p:cNvSpPr>
              <a:spLocks noChangeShapeType="1"/>
            </p:cNvSpPr>
            <p:nvPr/>
          </p:nvSpPr>
          <p:spPr bwMode="auto">
            <a:xfrm flipH="1">
              <a:off x="2933049" y="2732827"/>
              <a:ext cx="2469260"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4" name="Text Box 10"/>
            <p:cNvSpPr txBox="1">
              <a:spLocks noChangeArrowheads="1"/>
            </p:cNvSpPr>
            <p:nvPr/>
          </p:nvSpPr>
          <p:spPr bwMode="auto">
            <a:xfrm>
              <a:off x="6187639" y="1631389"/>
              <a:ext cx="560304"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5" name="Text Box 11"/>
            <p:cNvSpPr txBox="1">
              <a:spLocks noChangeArrowheads="1"/>
            </p:cNvSpPr>
            <p:nvPr/>
          </p:nvSpPr>
          <p:spPr bwMode="auto">
            <a:xfrm>
              <a:off x="6852150" y="3438295"/>
              <a:ext cx="240130"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6" name="Text Box 12"/>
            <p:cNvSpPr txBox="1">
              <a:spLocks noChangeArrowheads="1"/>
            </p:cNvSpPr>
            <p:nvPr/>
          </p:nvSpPr>
          <p:spPr bwMode="auto">
            <a:xfrm>
              <a:off x="1558720" y="1506984"/>
              <a:ext cx="240129"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7" name="Text Box 13"/>
            <p:cNvSpPr txBox="1">
              <a:spLocks noChangeArrowheads="1"/>
            </p:cNvSpPr>
            <p:nvPr/>
          </p:nvSpPr>
          <p:spPr bwMode="auto">
            <a:xfrm>
              <a:off x="4364767" y="1506984"/>
              <a:ext cx="241640"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8" name="Text Box 14"/>
            <p:cNvSpPr txBox="1">
              <a:spLocks noChangeArrowheads="1"/>
            </p:cNvSpPr>
            <p:nvPr/>
          </p:nvSpPr>
          <p:spPr bwMode="auto">
            <a:xfrm>
              <a:off x="1475656" y="3379126"/>
              <a:ext cx="240130"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9" name="Text Box 15"/>
            <p:cNvSpPr txBox="1">
              <a:spLocks noChangeArrowheads="1"/>
            </p:cNvSpPr>
            <p:nvPr/>
          </p:nvSpPr>
          <p:spPr bwMode="auto">
            <a:xfrm>
              <a:off x="4355705" y="3379126"/>
              <a:ext cx="240129"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0" name="Text Box 16"/>
            <p:cNvSpPr txBox="1">
              <a:spLocks noChangeArrowheads="1"/>
            </p:cNvSpPr>
            <p:nvPr/>
          </p:nvSpPr>
          <p:spPr bwMode="auto">
            <a:xfrm>
              <a:off x="3849771" y="3480774"/>
              <a:ext cx="240130"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1" name="Line 17"/>
            <p:cNvSpPr>
              <a:spLocks noChangeShapeType="1"/>
            </p:cNvSpPr>
            <p:nvPr/>
          </p:nvSpPr>
          <p:spPr bwMode="auto">
            <a:xfrm>
              <a:off x="4606407" y="3879780"/>
              <a:ext cx="0" cy="1872142"/>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2" name="Line 18"/>
            <p:cNvSpPr>
              <a:spLocks noChangeAspect="1" noChangeShapeType="1"/>
            </p:cNvSpPr>
            <p:nvPr/>
          </p:nvSpPr>
          <p:spPr bwMode="auto">
            <a:xfrm>
              <a:off x="4816331" y="4067904"/>
              <a:ext cx="1387921" cy="1298666"/>
            </a:xfrm>
            <a:prstGeom prst="line">
              <a:avLst/>
            </a:prstGeom>
            <a:noFill/>
            <a:ln w="38100">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3" name="Line 19"/>
            <p:cNvSpPr>
              <a:spLocks noChangeShapeType="1"/>
            </p:cNvSpPr>
            <p:nvPr/>
          </p:nvSpPr>
          <p:spPr bwMode="auto">
            <a:xfrm>
              <a:off x="2658183" y="4805231"/>
              <a:ext cx="2944989"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4" name="Line 20"/>
            <p:cNvSpPr>
              <a:spLocks noChangeShapeType="1"/>
            </p:cNvSpPr>
            <p:nvPr/>
          </p:nvSpPr>
          <p:spPr bwMode="auto">
            <a:xfrm>
              <a:off x="2910394" y="5002458"/>
              <a:ext cx="2902702"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5" name="Line 21"/>
            <p:cNvSpPr>
              <a:spLocks noChangeShapeType="1"/>
            </p:cNvSpPr>
            <p:nvPr/>
          </p:nvSpPr>
          <p:spPr bwMode="auto">
            <a:xfrm flipV="1">
              <a:off x="5443086" y="2697934"/>
              <a:ext cx="0" cy="2304524"/>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6" name="Line 22"/>
            <p:cNvSpPr>
              <a:spLocks noChangeShapeType="1"/>
            </p:cNvSpPr>
            <p:nvPr/>
          </p:nvSpPr>
          <p:spPr bwMode="auto">
            <a:xfrm flipV="1">
              <a:off x="5831220" y="2301962"/>
              <a:ext cx="0" cy="2689877"/>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7" name="Line 23"/>
            <p:cNvSpPr>
              <a:spLocks noChangeShapeType="1"/>
            </p:cNvSpPr>
            <p:nvPr/>
          </p:nvSpPr>
          <p:spPr bwMode="auto">
            <a:xfrm>
              <a:off x="1718807" y="3879780"/>
              <a:ext cx="0" cy="1872142"/>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8" name="Line 24"/>
            <p:cNvSpPr>
              <a:spLocks noChangeShapeType="1"/>
            </p:cNvSpPr>
            <p:nvPr/>
          </p:nvSpPr>
          <p:spPr bwMode="auto">
            <a:xfrm>
              <a:off x="1718807" y="5751922"/>
              <a:ext cx="2165700"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9" name="Line 25"/>
            <p:cNvSpPr>
              <a:spLocks noChangeShapeType="1"/>
            </p:cNvSpPr>
            <p:nvPr/>
          </p:nvSpPr>
          <p:spPr bwMode="auto">
            <a:xfrm>
              <a:off x="2680836" y="2949778"/>
              <a:ext cx="0" cy="1823594"/>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0" name="Line 26"/>
            <p:cNvSpPr>
              <a:spLocks noChangeShapeType="1"/>
            </p:cNvSpPr>
            <p:nvPr/>
          </p:nvSpPr>
          <p:spPr bwMode="auto">
            <a:xfrm rot="163374">
              <a:off x="2247395" y="3964739"/>
              <a:ext cx="1489108" cy="1230395"/>
            </a:xfrm>
            <a:prstGeom prst="line">
              <a:avLst/>
            </a:prstGeom>
            <a:noFill/>
            <a:ln w="38100">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1" name="Line 27"/>
            <p:cNvSpPr>
              <a:spLocks noChangeShapeType="1"/>
            </p:cNvSpPr>
            <p:nvPr/>
          </p:nvSpPr>
          <p:spPr bwMode="auto">
            <a:xfrm>
              <a:off x="4606407" y="5751922"/>
              <a:ext cx="2165700"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2" name="Text Box 28"/>
            <p:cNvSpPr txBox="1">
              <a:spLocks noChangeArrowheads="1"/>
            </p:cNvSpPr>
            <p:nvPr/>
          </p:nvSpPr>
          <p:spPr bwMode="auto">
            <a:xfrm>
              <a:off x="6302418" y="5249751"/>
              <a:ext cx="217476"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3" name="Text Box 29"/>
            <p:cNvSpPr txBox="1">
              <a:spLocks noChangeArrowheads="1"/>
            </p:cNvSpPr>
            <p:nvPr/>
          </p:nvSpPr>
          <p:spPr bwMode="auto">
            <a:xfrm>
              <a:off x="4428197" y="5627517"/>
              <a:ext cx="240129"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4" name="Text Box 30"/>
            <p:cNvSpPr txBox="1">
              <a:spLocks noChangeArrowheads="1"/>
            </p:cNvSpPr>
            <p:nvPr/>
          </p:nvSpPr>
          <p:spPr bwMode="auto">
            <a:xfrm>
              <a:off x="1475656" y="5660894"/>
              <a:ext cx="240130"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5" name="Text Box 31"/>
            <p:cNvSpPr txBox="1">
              <a:spLocks noChangeArrowheads="1"/>
            </p:cNvSpPr>
            <p:nvPr/>
          </p:nvSpPr>
          <p:spPr bwMode="auto">
            <a:xfrm>
              <a:off x="3884507" y="5627517"/>
              <a:ext cx="240129"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6" name="Text Box 32"/>
            <p:cNvSpPr txBox="1">
              <a:spLocks noChangeArrowheads="1"/>
            </p:cNvSpPr>
            <p:nvPr/>
          </p:nvSpPr>
          <p:spPr bwMode="auto">
            <a:xfrm>
              <a:off x="6852150" y="5627517"/>
              <a:ext cx="240130"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7" name="Text Box 33"/>
            <p:cNvSpPr txBox="1">
              <a:spLocks noChangeArrowheads="1"/>
            </p:cNvSpPr>
            <p:nvPr/>
          </p:nvSpPr>
          <p:spPr bwMode="auto">
            <a:xfrm>
              <a:off x="4446320" y="3879780"/>
              <a:ext cx="240129"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r</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8" name="Text Box 34"/>
            <p:cNvSpPr txBox="1">
              <a:spLocks noChangeArrowheads="1"/>
            </p:cNvSpPr>
            <p:nvPr/>
          </p:nvSpPr>
          <p:spPr bwMode="auto">
            <a:xfrm>
              <a:off x="3769728" y="1834685"/>
              <a:ext cx="217476" cy="244259"/>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9" name="Text Box 35"/>
            <p:cNvSpPr txBox="1">
              <a:spLocks noChangeArrowheads="1"/>
            </p:cNvSpPr>
            <p:nvPr/>
          </p:nvSpPr>
          <p:spPr bwMode="auto">
            <a:xfrm>
              <a:off x="3741033" y="5190582"/>
              <a:ext cx="359440" cy="288255"/>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0" name="Line 36"/>
            <p:cNvSpPr>
              <a:spLocks noChangeAspect="1" noChangeShapeType="1"/>
            </p:cNvSpPr>
            <p:nvPr/>
          </p:nvSpPr>
          <p:spPr bwMode="auto">
            <a:xfrm>
              <a:off x="4663796" y="4284855"/>
              <a:ext cx="1285223" cy="1200052"/>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1" name="Text Box 37"/>
            <p:cNvSpPr txBox="1">
              <a:spLocks noChangeArrowheads="1"/>
            </p:cNvSpPr>
            <p:nvPr/>
          </p:nvSpPr>
          <p:spPr bwMode="auto">
            <a:xfrm>
              <a:off x="6060778" y="5377190"/>
              <a:ext cx="217476"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2" name="Line 38"/>
            <p:cNvSpPr>
              <a:spLocks noChangeAspect="1" noChangeShapeType="1"/>
            </p:cNvSpPr>
            <p:nvPr/>
          </p:nvSpPr>
          <p:spPr bwMode="auto">
            <a:xfrm rot="163374">
              <a:off x="2013305" y="4242375"/>
              <a:ext cx="1374328" cy="1151503"/>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3" name="Text Box 39"/>
            <p:cNvSpPr txBox="1">
              <a:spLocks noChangeArrowheads="1"/>
            </p:cNvSpPr>
            <p:nvPr/>
          </p:nvSpPr>
          <p:spPr bwMode="auto">
            <a:xfrm>
              <a:off x="3387634" y="5377190"/>
              <a:ext cx="359440" cy="288255"/>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4" name="Line 40"/>
            <p:cNvSpPr>
              <a:spLocks noChangeShapeType="1"/>
            </p:cNvSpPr>
            <p:nvPr/>
          </p:nvSpPr>
          <p:spPr bwMode="auto">
            <a:xfrm flipV="1">
              <a:off x="5625826" y="2480983"/>
              <a:ext cx="0" cy="2306042"/>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5" name="Line 41"/>
            <p:cNvSpPr>
              <a:spLocks noChangeShapeType="1"/>
            </p:cNvSpPr>
            <p:nvPr/>
          </p:nvSpPr>
          <p:spPr bwMode="auto">
            <a:xfrm flipV="1">
              <a:off x="5213528" y="2927020"/>
              <a:ext cx="0" cy="1872142"/>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6" name="Line 42"/>
            <p:cNvSpPr>
              <a:spLocks noChangeShapeType="1"/>
            </p:cNvSpPr>
            <p:nvPr/>
          </p:nvSpPr>
          <p:spPr bwMode="auto">
            <a:xfrm flipH="1">
              <a:off x="2692918" y="2937641"/>
              <a:ext cx="2513058"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7" name="Line 43"/>
            <p:cNvSpPr>
              <a:spLocks noChangeShapeType="1"/>
            </p:cNvSpPr>
            <p:nvPr/>
          </p:nvSpPr>
          <p:spPr bwMode="auto">
            <a:xfrm flipH="1">
              <a:off x="3207914" y="2505257"/>
              <a:ext cx="2383176" cy="0"/>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8" name="Line 44"/>
            <p:cNvSpPr>
              <a:spLocks noChangeShapeType="1"/>
            </p:cNvSpPr>
            <p:nvPr/>
          </p:nvSpPr>
          <p:spPr bwMode="auto">
            <a:xfrm>
              <a:off x="2933049" y="2758619"/>
              <a:ext cx="0" cy="225901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9" name="Line 45"/>
            <p:cNvSpPr>
              <a:spLocks noChangeShapeType="1"/>
            </p:cNvSpPr>
            <p:nvPr/>
          </p:nvSpPr>
          <p:spPr bwMode="auto">
            <a:xfrm>
              <a:off x="3207914" y="2494638"/>
              <a:ext cx="0" cy="2304524"/>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30" name="Line 46"/>
            <p:cNvSpPr>
              <a:spLocks noChangeShapeType="1"/>
            </p:cNvSpPr>
            <p:nvPr/>
          </p:nvSpPr>
          <p:spPr bwMode="auto">
            <a:xfrm>
              <a:off x="3482780" y="2301962"/>
              <a:ext cx="0" cy="2689877"/>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sp>
        <p:nvSpPr>
          <p:cNvPr id="121" name="Rectangle 22"/>
          <p:cNvSpPr>
            <a:spLocks noChangeArrowheads="1"/>
          </p:cNvSpPr>
          <p:nvPr/>
        </p:nvSpPr>
        <p:spPr bwMode="auto">
          <a:xfrm>
            <a:off x="1897063" y="5949950"/>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投资变动使</a:t>
            </a:r>
            <a:r>
              <a:rPr kumimoji="1" lang="en-US"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IS</a:t>
            </a: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曲线移动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a:t>第四讲   产品货币市场共同均衡</a:t>
            </a:r>
            <a:endParaRPr lang="en-US" altLang="zh-CN"/>
          </a:p>
        </p:txBody>
      </p:sp>
    </p:spTree>
    <p:extLst>
      <p:ext uri="{BB962C8B-B14F-4D97-AF65-F5344CB8AC3E}">
        <p14:creationId xmlns:p14="http://schemas.microsoft.com/office/powerpoint/2010/main" val="26347766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10"/>
                                        </p:tgtEl>
                                        <p:attrNameLst>
                                          <p:attrName>style.visibility</p:attrName>
                                        </p:attrNameLst>
                                      </p:cBhvr>
                                      <p:to>
                                        <p:strVal val="visible"/>
                                      </p:to>
                                    </p:set>
                                    <p:animEffect transition="in" filter="blinds(horizontal)">
                                      <p:cBhvr>
                                        <p:cTn id="7" dur="500"/>
                                        <p:tgtEl>
                                          <p:spTgt spid="555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blinds(horizontal)">
                                      <p:cBhvr>
                                        <p:cTn id="12" dur="500"/>
                                        <p:tgtEl>
                                          <p:spTgt spid="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blinds(horizontal)">
                                      <p:cBhvr>
                                        <p:cTn id="1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p:bldP spid="121" grpId="0"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3352</TotalTime>
  <Words>2996</Words>
  <Application>Microsoft Office PowerPoint</Application>
  <PresentationFormat>全屏显示(4:3)</PresentationFormat>
  <Paragraphs>557</Paragraphs>
  <Slides>36</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1" baseType="lpstr">
      <vt:lpstr>黑体</vt:lpstr>
      <vt:lpstr>楷体</vt:lpstr>
      <vt:lpstr>楷体_GB2312</vt:lpstr>
      <vt:lpstr>宋体</vt:lpstr>
      <vt:lpstr>微软雅黑</vt:lpstr>
      <vt:lpstr>幼圆</vt:lpstr>
      <vt:lpstr>Arial</vt:lpstr>
      <vt:lpstr>Calibri</vt:lpstr>
      <vt:lpstr>Times New Roman</vt:lpstr>
      <vt:lpstr>Univers Condensed</vt:lpstr>
      <vt:lpstr>Verdana</vt:lpstr>
      <vt:lpstr>Wingdings</vt:lpstr>
      <vt:lpstr>Profile</vt:lpstr>
      <vt:lpstr>Equation</vt:lpstr>
      <vt:lpstr>公式</vt:lpstr>
      <vt:lpstr>4 产品市场货币市场共同均衡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总结：凯恩斯理论框架</vt:lpstr>
      <vt:lpstr>课后习题</vt:lpstr>
      <vt:lpstr>PowerPoint 演示文稿</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骁 郑</cp:lastModifiedBy>
  <cp:revision>162</cp:revision>
  <dcterms:created xsi:type="dcterms:W3CDTF">2005-05-30T03:33:01Z</dcterms:created>
  <dcterms:modified xsi:type="dcterms:W3CDTF">2019-01-06T07:44:39Z</dcterms:modified>
</cp:coreProperties>
</file>