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288" r:id="rId4"/>
    <p:sldId id="279" r:id="rId5"/>
    <p:sldId id="273" r:id="rId6"/>
    <p:sldId id="298" r:id="rId7"/>
    <p:sldId id="328" r:id="rId8"/>
    <p:sldId id="327" r:id="rId9"/>
    <p:sldId id="285" r:id="rId10"/>
    <p:sldId id="26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B2E9"/>
    <a:srgbClr val="AA8A57"/>
    <a:srgbClr val="D8B07C"/>
    <a:srgbClr val="9A6C3C"/>
    <a:srgbClr val="CC4A4A"/>
    <a:srgbClr val="F68A00"/>
    <a:srgbClr val="FEF3D2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767" autoAdjust="0"/>
  </p:normalViewPr>
  <p:slideViewPr>
    <p:cSldViewPr snapToGrid="0">
      <p:cViewPr varScale="1">
        <p:scale>
          <a:sx n="66" d="100"/>
          <a:sy n="66" d="100"/>
        </p:scale>
        <p:origin x="1128" y="52"/>
      </p:cViewPr>
      <p:guideLst/>
    </p:cSldViewPr>
  </p:slideViewPr>
  <p:notesTextViewPr>
    <p:cViewPr>
      <p:scale>
        <a:sx n="3" d="2"/>
        <a:sy n="3" d="2"/>
      </p:scale>
      <p:origin x="0" y="-28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/>
              <a:t>我觉得先讲为什么要做这个研究，研究背景是房地产对推动我国国民经济发展，提供人民生活水平上起了很重要的作用。所以我们要研究房地产国经济对我国经济增长的作用，以全面客观认识房地产经济，为制定科学合理的政策提供参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6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然后讲完要研究的东西，就要说明之前已经有过的研究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63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然后是这篇文章的创新点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0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然后开始介绍这篇文章的主要内容，首先是对房地产经济的界定，包括总的和分的三个。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4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分别分析这三种经济对国民经济增长的贡献。这里要说明采用了定量的测算方法，具体算法你看文献整理再讲稿里吧，最好还要包括具体数据的分析（具体你要分析的数据，我可以到时候再这个表格里标红）。下面两种</a:t>
            </a:r>
            <a:r>
              <a:rPr lang="en-US" altLang="zh-CN" dirty="0"/>
              <a:t>ppt</a:t>
            </a:r>
            <a:r>
              <a:rPr lang="zh-CN" altLang="en-US" dirty="0"/>
              <a:t>一样。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98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这一章具体算法我没写，具体组织语言你看看文献和资料吧（我不清楚怎么说比较好），还要提一下房地产相关产业对国民经济增长的贡献率。等你写完稿子我再补充。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78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这一章具体算法我也没写，具体组织语言你看看文献和资料吧，当然还有相关数据。等你写完讲稿我再补充吧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31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然后就是总结以上文章内容，得出研究结论。主要是房地产经济的证明效应，但也要提一下其负面效应。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08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572448" y="4964164"/>
            <a:ext cx="5948040" cy="558799"/>
          </a:xfrm>
          <a:solidFill>
            <a:schemeClr val="bg1"/>
          </a:solidFill>
        </p:spPr>
        <p:txBody>
          <a:bodyPr lIns="90000" rIns="90000"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572448" y="3908142"/>
            <a:ext cx="5948040" cy="1056022"/>
          </a:xfrm>
          <a:solidFill>
            <a:schemeClr val="bg1"/>
          </a:solidFill>
        </p:spPr>
        <p:txBody>
          <a:bodyPr lIns="90000" rIns="90000"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123950"/>
            <a:ext cx="12192000" cy="257651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572448" y="932155"/>
            <a:ext cx="4402073" cy="2959250"/>
          </a:xfrm>
          <a:prstGeom prst="parallelogram">
            <a:avLst>
              <a:gd name="adj" fmla="val 60400"/>
            </a:avLst>
          </a:prstGeom>
          <a:solidFill>
            <a:schemeClr val="tx1">
              <a:alpha val="60000"/>
            </a:schemeClr>
          </a:solidFill>
          <a:ln w="76200"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  <a:lvl2pPr>
              <a:defRPr>
                <a:solidFill>
                  <a:schemeClr val="tx1">
                    <a:alpha val="0"/>
                  </a:schemeClr>
                </a:solidFill>
              </a:defRPr>
            </a:lvl2pPr>
            <a:lvl3pPr>
              <a:defRPr>
                <a:solidFill>
                  <a:schemeClr val="tx1">
                    <a:alpha val="0"/>
                  </a:schemeClr>
                </a:solidFill>
              </a:defRPr>
            </a:lvl3pPr>
            <a:lvl4pPr>
              <a:defRPr>
                <a:solidFill>
                  <a:schemeClr val="tx1">
                    <a:alpha val="0"/>
                  </a:schemeClr>
                </a:solidFill>
              </a:defRPr>
            </a:lvl4pPr>
            <a:lvl5pPr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4554245" y="2817990"/>
            <a:ext cx="6966242" cy="804151"/>
          </a:xfrm>
          <a:noFill/>
        </p:spPr>
        <p:txBody>
          <a:bodyPr lIns="90000" rIns="90000"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4245" y="3708142"/>
            <a:ext cx="6966242" cy="1082874"/>
          </a:xfrm>
          <a:noFill/>
        </p:spPr>
        <p:txBody>
          <a:bodyPr lIns="90000" rIns="90000"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>
            <a:cxnSpLocks/>
          </p:cNvCxnSpPr>
          <p:nvPr userDrawn="1"/>
        </p:nvCxnSpPr>
        <p:spPr>
          <a:xfrm>
            <a:off x="4554245" y="3665141"/>
            <a:ext cx="69662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123950"/>
            <a:ext cx="12192000" cy="162125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69925" y="932155"/>
            <a:ext cx="4402073" cy="2959250"/>
          </a:xfrm>
          <a:prstGeom prst="parallelogram">
            <a:avLst>
              <a:gd name="adj" fmla="val 60400"/>
            </a:avLst>
          </a:prstGeom>
          <a:solidFill>
            <a:schemeClr val="tx1">
              <a:alpha val="60000"/>
            </a:schemeClr>
          </a:solidFill>
          <a:ln w="762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430031"/>
            <a:ext cx="10850563" cy="500891"/>
          </a:xfrm>
          <a:solidFill>
            <a:schemeClr val="bg1"/>
          </a:solidFill>
        </p:spPr>
        <p:txBody>
          <a:bodyPr lIns="0" rIns="0"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lIns="0" rIns="0"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049240" y="3892064"/>
            <a:ext cx="4482645" cy="973538"/>
          </a:xfrm>
        </p:spPr>
        <p:txBody>
          <a:bodyPr lIns="90000" rIns="9000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2049240" y="5143105"/>
            <a:ext cx="4482645" cy="310871"/>
          </a:xfrm>
        </p:spPr>
        <p:txBody>
          <a:bodyPr vert="horz" lIns="90000" tIns="45720" rIns="9000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2049240" y="5458739"/>
            <a:ext cx="4482645" cy="310871"/>
          </a:xfrm>
        </p:spPr>
        <p:txBody>
          <a:bodyPr vert="horz" lIns="90000" tIns="45720" rIns="90000" bIns="45720" rtlCol="0">
            <a:normAutofit/>
          </a:bodyPr>
          <a:lstStyle>
            <a:lvl1pPr marL="228589" marR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26126A2-F562-42EF-B6A2-949E5C2C4BA2}"/>
              </a:ext>
            </a:extLst>
          </p:cNvPr>
          <p:cNvCxnSpPr>
            <a:cxnSpLocks/>
          </p:cNvCxnSpPr>
          <p:nvPr userDrawn="1"/>
        </p:nvCxnSpPr>
        <p:spPr>
          <a:xfrm>
            <a:off x="2049240" y="5827285"/>
            <a:ext cx="44826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123950"/>
            <a:ext cx="12192000" cy="2576513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118415" y="932155"/>
            <a:ext cx="4402073" cy="2959250"/>
          </a:xfrm>
          <a:prstGeom prst="parallelogram">
            <a:avLst>
              <a:gd name="adj" fmla="val 60400"/>
            </a:avLst>
          </a:prstGeom>
          <a:solidFill>
            <a:schemeClr val="tx1">
              <a:alpha val="60000"/>
            </a:schemeClr>
          </a:solidFill>
          <a:ln w="762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887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887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887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45"/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433665" y="4446933"/>
            <a:ext cx="5234767" cy="192081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阅读笔记：李津龙、郑思绮、祝文昇、夏铭禹</a:t>
            </a:r>
            <a:endParaRPr lang="en-US" altLang="zh-CN" sz="1800" dirty="0"/>
          </a:p>
          <a:p>
            <a:r>
              <a:rPr lang="zh-CN" altLang="en-US" sz="1800" dirty="0"/>
              <a:t>读书报告整理：李津龙</a:t>
            </a:r>
            <a:endParaRPr lang="en-US" altLang="zh-CN" sz="1800" dirty="0"/>
          </a:p>
          <a:p>
            <a:r>
              <a:rPr lang="zh-CN" altLang="en-US" sz="1800" dirty="0"/>
              <a:t>资料整理：郑思绮</a:t>
            </a:r>
            <a:endParaRPr lang="en-US" altLang="zh-CN" sz="1800" dirty="0"/>
          </a:p>
          <a:p>
            <a:r>
              <a:rPr lang="en-US" altLang="zh-CN" sz="1800" dirty="0"/>
              <a:t>PPT</a:t>
            </a:r>
            <a:r>
              <a:rPr lang="zh-CN" altLang="en-US" sz="1800" dirty="0"/>
              <a:t>：祝文昇</a:t>
            </a:r>
            <a:endParaRPr lang="en-US" altLang="zh-CN" sz="1800" dirty="0"/>
          </a:p>
          <a:p>
            <a:r>
              <a:rPr lang="zh-CN" altLang="en-US" sz="1800" dirty="0"/>
              <a:t>演讲：夏铭禹</a:t>
            </a:r>
            <a:endParaRPr lang="en-US" altLang="zh-CN" sz="1800" dirty="0"/>
          </a:p>
          <a:p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5272671" y="3807956"/>
            <a:ext cx="6919329" cy="1277955"/>
          </a:xfrm>
        </p:spPr>
        <p:txBody>
          <a:bodyPr>
            <a:normAutofit/>
          </a:bodyPr>
          <a:lstStyle/>
          <a:p>
            <a:r>
              <a:rPr lang="zh-CN" altLang="en-US" dirty="0"/>
              <a:t>房地产经济对中国国民经济增长的作用研究</a:t>
            </a:r>
            <a:r>
              <a:rPr lang="en-US" altLang="zh-CN" dirty="0"/>
              <a:t>_</a:t>
            </a:r>
            <a:r>
              <a:rPr lang="zh-CN" altLang="en-US" dirty="0"/>
              <a:t>许宪春</a:t>
            </a:r>
          </a:p>
        </p:txBody>
      </p:sp>
      <p:pic>
        <p:nvPicPr>
          <p:cNvPr id="48" name="图片占位符 4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3" b="25189"/>
          <a:stretch/>
        </p:blipFill>
        <p:spPr/>
      </p:pic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 flipH="1">
            <a:off x="433665" y="1099919"/>
            <a:ext cx="1591845" cy="26241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cxnSpLocks/>
          </p:cNvCxnSpPr>
          <p:nvPr/>
        </p:nvCxnSpPr>
        <p:spPr>
          <a:xfrm flipH="1">
            <a:off x="1692541" y="1099919"/>
            <a:ext cx="1591845" cy="262418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cxnSpLocks/>
          </p:cNvCxnSpPr>
          <p:nvPr/>
        </p:nvCxnSpPr>
        <p:spPr>
          <a:xfrm flipH="1">
            <a:off x="11266092" y="2156139"/>
            <a:ext cx="951134" cy="15679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78770" y="3592286"/>
            <a:ext cx="4786989" cy="1415143"/>
          </a:xfrm>
        </p:spPr>
        <p:txBody>
          <a:bodyPr>
            <a:normAutofit/>
          </a:bodyPr>
          <a:lstStyle/>
          <a:p>
            <a:br>
              <a:rPr lang="en-US" altLang="zh-CN" dirty="0"/>
            </a:br>
            <a:endParaRPr lang="zh-CN" altLang="en-US" b="0" dirty="0"/>
          </a:p>
        </p:txBody>
      </p:sp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1" b="35911"/>
          <a:stretch>
            <a:fillRect/>
          </a:stretch>
        </p:blipFill>
        <p:spPr>
          <a:xfrm>
            <a:off x="0" y="1123950"/>
            <a:ext cx="12192000" cy="2576513"/>
          </a:xfrm>
        </p:spPr>
      </p:pic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" name="文本框 76"/>
          <p:cNvSpPr txBox="1"/>
          <p:nvPr/>
        </p:nvSpPr>
        <p:spPr>
          <a:xfrm>
            <a:off x="7609801" y="3242549"/>
            <a:ext cx="2273516" cy="457914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b="1" i="1" dirty="0">
                <a:solidFill>
                  <a:schemeClr val="bg1"/>
                </a:solidFill>
                <a:latin typeface="+mn-lt"/>
              </a:rPr>
              <a:t>THANKS</a:t>
            </a:r>
            <a:endParaRPr lang="zh-CN" altLang="en-US" sz="166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FB460C-15E5-4178-92D3-41C469EB3D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2019.10.8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E59A5-57B0-48A6-9161-40BBBC77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研究背景</a:t>
            </a:r>
            <a:r>
              <a:rPr lang="en-US" altLang="zh-CN" sz="3200" dirty="0">
                <a:sym typeface="Wingdings" panose="05000000000000000000" pitchFamily="2" charset="2"/>
              </a:rPr>
              <a:t></a:t>
            </a:r>
            <a:r>
              <a:rPr lang="zh-CN" altLang="en-US" sz="3200" dirty="0">
                <a:sym typeface="Wingdings" panose="05000000000000000000" pitchFamily="2" charset="2"/>
              </a:rPr>
              <a:t>研究目的及意义</a:t>
            </a: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84AA7-6BA9-441A-8CAA-9CC7E1F1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3b5280f3-9dd9-4e74-bf0a-af0a2b7e2d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FCFEEE5-F70C-469F-AFA3-919628E9AC0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41719" y="1398907"/>
            <a:ext cx="9254853" cy="3410938"/>
            <a:chOff x="1241719" y="1398907"/>
            <a:chExt cx="9254853" cy="3410938"/>
          </a:xfrm>
        </p:grpSpPr>
        <p:sp>
          <p:nvSpPr>
            <p:cNvPr id="6" name="îşľïḍê">
              <a:extLst>
                <a:ext uri="{FF2B5EF4-FFF2-40B4-BE49-F238E27FC236}">
                  <a16:creationId xmlns:a16="http://schemas.microsoft.com/office/drawing/2014/main" id="{63CCE0BB-0CD2-4361-B9B9-EFF5E4D29356}"/>
                </a:ext>
              </a:extLst>
            </p:cNvPr>
            <p:cNvSpPr/>
            <p:nvPr/>
          </p:nvSpPr>
          <p:spPr>
            <a:xfrm>
              <a:off x="7326086" y="1398907"/>
              <a:ext cx="3170486" cy="3410938"/>
            </a:xfrm>
            <a:custGeom>
              <a:avLst/>
              <a:gdLst>
                <a:gd name="connsiteX0" fmla="*/ 2323145 w 9034462"/>
                <a:gd name="connsiteY0" fmla="*/ 9034461 h 10325100"/>
                <a:gd name="connsiteX1" fmla="*/ 2323145 w 9034462"/>
                <a:gd name="connsiteY1" fmla="*/ 9163525 h 10325100"/>
                <a:gd name="connsiteX2" fmla="*/ 2968465 w 9034462"/>
                <a:gd name="connsiteY2" fmla="*/ 9550719 h 10325100"/>
                <a:gd name="connsiteX3" fmla="*/ 2968465 w 9034462"/>
                <a:gd name="connsiteY3" fmla="*/ 9421655 h 10325100"/>
                <a:gd name="connsiteX4" fmla="*/ 6453186 w 9034462"/>
                <a:gd name="connsiteY4" fmla="*/ 6195061 h 10325100"/>
                <a:gd name="connsiteX5" fmla="*/ 5936930 w 9034462"/>
                <a:gd name="connsiteY5" fmla="*/ 6840378 h 10325100"/>
                <a:gd name="connsiteX6" fmla="*/ 6065994 w 9034462"/>
                <a:gd name="connsiteY6" fmla="*/ 6840378 h 10325100"/>
                <a:gd name="connsiteX7" fmla="*/ 6582250 w 9034462"/>
                <a:gd name="connsiteY7" fmla="*/ 6195061 h 10325100"/>
                <a:gd name="connsiteX8" fmla="*/ 387192 w 9034462"/>
                <a:gd name="connsiteY8" fmla="*/ 5807870 h 10325100"/>
                <a:gd name="connsiteX9" fmla="*/ 387192 w 9034462"/>
                <a:gd name="connsiteY9" fmla="*/ 6840378 h 10325100"/>
                <a:gd name="connsiteX10" fmla="*/ 516253 w 9034462"/>
                <a:gd name="connsiteY10" fmla="*/ 6840378 h 10325100"/>
                <a:gd name="connsiteX11" fmla="*/ 516253 w 9034462"/>
                <a:gd name="connsiteY11" fmla="*/ 5807870 h 10325100"/>
                <a:gd name="connsiteX12" fmla="*/ 8001954 w 9034462"/>
                <a:gd name="connsiteY12" fmla="*/ 5291614 h 10325100"/>
                <a:gd name="connsiteX13" fmla="*/ 7872890 w 9034462"/>
                <a:gd name="connsiteY13" fmla="*/ 5678806 h 10325100"/>
                <a:gd name="connsiteX14" fmla="*/ 7872890 w 9034462"/>
                <a:gd name="connsiteY14" fmla="*/ 5936933 h 10325100"/>
                <a:gd name="connsiteX15" fmla="*/ 8001954 w 9034462"/>
                <a:gd name="connsiteY15" fmla="*/ 5936933 h 10325100"/>
                <a:gd name="connsiteX16" fmla="*/ 8131014 w 9034462"/>
                <a:gd name="connsiteY16" fmla="*/ 5420678 h 10325100"/>
                <a:gd name="connsiteX17" fmla="*/ 8131014 w 9034462"/>
                <a:gd name="connsiteY17" fmla="*/ 5291614 h 10325100"/>
                <a:gd name="connsiteX18" fmla="*/ 7098506 w 9034462"/>
                <a:gd name="connsiteY18" fmla="*/ 4775359 h 10325100"/>
                <a:gd name="connsiteX19" fmla="*/ 6582250 w 9034462"/>
                <a:gd name="connsiteY19" fmla="*/ 6065997 h 10325100"/>
                <a:gd name="connsiteX20" fmla="*/ 6969442 w 9034462"/>
                <a:gd name="connsiteY20" fmla="*/ 6065997 h 10325100"/>
                <a:gd name="connsiteX21" fmla="*/ 7356634 w 9034462"/>
                <a:gd name="connsiteY21" fmla="*/ 5162550 h 10325100"/>
                <a:gd name="connsiteX22" fmla="*/ 7227570 w 9034462"/>
                <a:gd name="connsiteY22" fmla="*/ 4775359 h 10325100"/>
                <a:gd name="connsiteX23" fmla="*/ 2065018 w 9034462"/>
                <a:gd name="connsiteY23" fmla="*/ 4000977 h 10325100"/>
                <a:gd name="connsiteX24" fmla="*/ 1677828 w 9034462"/>
                <a:gd name="connsiteY24" fmla="*/ 4775359 h 10325100"/>
                <a:gd name="connsiteX25" fmla="*/ 1806892 w 9034462"/>
                <a:gd name="connsiteY25" fmla="*/ 4775359 h 10325100"/>
                <a:gd name="connsiteX26" fmla="*/ 2194081 w 9034462"/>
                <a:gd name="connsiteY26" fmla="*/ 4000977 h 10325100"/>
                <a:gd name="connsiteX27" fmla="*/ 8647270 w 9034462"/>
                <a:gd name="connsiteY27" fmla="*/ 2581275 h 10325100"/>
                <a:gd name="connsiteX28" fmla="*/ 8905398 w 9034462"/>
                <a:gd name="connsiteY28" fmla="*/ 2581275 h 10325100"/>
                <a:gd name="connsiteX29" fmla="*/ 8905398 w 9034462"/>
                <a:gd name="connsiteY29" fmla="*/ 3226594 h 10325100"/>
                <a:gd name="connsiteX30" fmla="*/ 8647270 w 9034462"/>
                <a:gd name="connsiteY30" fmla="*/ 3226594 h 10325100"/>
                <a:gd name="connsiteX31" fmla="*/ 5420674 w 9034462"/>
                <a:gd name="connsiteY31" fmla="*/ 1935956 h 10325100"/>
                <a:gd name="connsiteX32" fmla="*/ 4904422 w 9034462"/>
                <a:gd name="connsiteY32" fmla="*/ 2194084 h 10325100"/>
                <a:gd name="connsiteX33" fmla="*/ 4775358 w 9034462"/>
                <a:gd name="connsiteY33" fmla="*/ 2065020 h 10325100"/>
                <a:gd name="connsiteX34" fmla="*/ 4775358 w 9034462"/>
                <a:gd name="connsiteY34" fmla="*/ 2194084 h 10325100"/>
                <a:gd name="connsiteX35" fmla="*/ 4904422 w 9034462"/>
                <a:gd name="connsiteY35" fmla="*/ 2323148 h 10325100"/>
                <a:gd name="connsiteX36" fmla="*/ 4000974 w 9034462"/>
                <a:gd name="connsiteY36" fmla="*/ 3097531 h 10325100"/>
                <a:gd name="connsiteX37" fmla="*/ 1935954 w 9034462"/>
                <a:gd name="connsiteY37" fmla="*/ 6711314 h 10325100"/>
                <a:gd name="connsiteX38" fmla="*/ 3097529 w 9034462"/>
                <a:gd name="connsiteY38" fmla="*/ 8518208 h 10325100"/>
                <a:gd name="connsiteX39" fmla="*/ 3226593 w 9034462"/>
                <a:gd name="connsiteY39" fmla="*/ 8518208 h 10325100"/>
                <a:gd name="connsiteX40" fmla="*/ 6453186 w 9034462"/>
                <a:gd name="connsiteY40" fmla="*/ 5549742 h 10325100"/>
                <a:gd name="connsiteX41" fmla="*/ 7098506 w 9034462"/>
                <a:gd name="connsiteY41" fmla="*/ 3484724 h 10325100"/>
                <a:gd name="connsiteX42" fmla="*/ 7098506 w 9034462"/>
                <a:gd name="connsiteY42" fmla="*/ 2452211 h 10325100"/>
                <a:gd name="connsiteX43" fmla="*/ 5807866 w 9034462"/>
                <a:gd name="connsiteY43" fmla="*/ 1935956 h 10325100"/>
                <a:gd name="connsiteX44" fmla="*/ 5678802 w 9034462"/>
                <a:gd name="connsiteY44" fmla="*/ 1935956 h 10325100"/>
                <a:gd name="connsiteX45" fmla="*/ 5549738 w 9034462"/>
                <a:gd name="connsiteY45" fmla="*/ 2065020 h 10325100"/>
                <a:gd name="connsiteX46" fmla="*/ 5420674 w 9034462"/>
                <a:gd name="connsiteY46" fmla="*/ 2065020 h 10325100"/>
                <a:gd name="connsiteX47" fmla="*/ 5549738 w 9034462"/>
                <a:gd name="connsiteY47" fmla="*/ 0 h 10325100"/>
                <a:gd name="connsiteX48" fmla="*/ 8389142 w 9034462"/>
                <a:gd name="connsiteY48" fmla="*/ 903445 h 10325100"/>
                <a:gd name="connsiteX49" fmla="*/ 8260078 w 9034462"/>
                <a:gd name="connsiteY49" fmla="*/ 1032509 h 10325100"/>
                <a:gd name="connsiteX50" fmla="*/ 8260078 w 9034462"/>
                <a:gd name="connsiteY50" fmla="*/ 1161573 h 10325100"/>
                <a:gd name="connsiteX51" fmla="*/ 8776334 w 9034462"/>
                <a:gd name="connsiteY51" fmla="*/ 1935956 h 10325100"/>
                <a:gd name="connsiteX52" fmla="*/ 8518206 w 9034462"/>
                <a:gd name="connsiteY52" fmla="*/ 1935956 h 10325100"/>
                <a:gd name="connsiteX53" fmla="*/ 8389142 w 9034462"/>
                <a:gd name="connsiteY53" fmla="*/ 1806894 h 10325100"/>
                <a:gd name="connsiteX54" fmla="*/ 8260078 w 9034462"/>
                <a:gd name="connsiteY54" fmla="*/ 1806894 h 10325100"/>
                <a:gd name="connsiteX55" fmla="*/ 8647270 w 9034462"/>
                <a:gd name="connsiteY55" fmla="*/ 4646295 h 10325100"/>
                <a:gd name="connsiteX56" fmla="*/ 8776334 w 9034462"/>
                <a:gd name="connsiteY56" fmla="*/ 4646295 h 10325100"/>
                <a:gd name="connsiteX57" fmla="*/ 9034462 w 9034462"/>
                <a:gd name="connsiteY57" fmla="*/ 4000977 h 10325100"/>
                <a:gd name="connsiteX58" fmla="*/ 9034462 w 9034462"/>
                <a:gd name="connsiteY58" fmla="*/ 4517231 h 10325100"/>
                <a:gd name="connsiteX59" fmla="*/ 7743826 w 9034462"/>
                <a:gd name="connsiteY59" fmla="*/ 7872889 h 10325100"/>
                <a:gd name="connsiteX60" fmla="*/ 7872890 w 9034462"/>
                <a:gd name="connsiteY60" fmla="*/ 7872889 h 10325100"/>
                <a:gd name="connsiteX61" fmla="*/ 5162550 w 9034462"/>
                <a:gd name="connsiteY61" fmla="*/ 10196036 h 10325100"/>
                <a:gd name="connsiteX62" fmla="*/ 4517230 w 9034462"/>
                <a:gd name="connsiteY62" fmla="*/ 10325100 h 10325100"/>
                <a:gd name="connsiteX63" fmla="*/ 4388166 w 9034462"/>
                <a:gd name="connsiteY63" fmla="*/ 10325100 h 10325100"/>
                <a:gd name="connsiteX64" fmla="*/ 516253 w 9034462"/>
                <a:gd name="connsiteY64" fmla="*/ 7872889 h 10325100"/>
                <a:gd name="connsiteX65" fmla="*/ 0 w 9034462"/>
                <a:gd name="connsiteY65" fmla="*/ 7098506 h 10325100"/>
                <a:gd name="connsiteX66" fmla="*/ 129064 w 9034462"/>
                <a:gd name="connsiteY66" fmla="*/ 6969442 h 10325100"/>
                <a:gd name="connsiteX67" fmla="*/ 0 w 9034462"/>
                <a:gd name="connsiteY67" fmla="*/ 6065997 h 10325100"/>
                <a:gd name="connsiteX68" fmla="*/ 0 w 9034462"/>
                <a:gd name="connsiteY68" fmla="*/ 5807870 h 10325100"/>
                <a:gd name="connsiteX69" fmla="*/ 2065018 w 9034462"/>
                <a:gd name="connsiteY69" fmla="*/ 2065020 h 10325100"/>
                <a:gd name="connsiteX70" fmla="*/ 2065018 w 9034462"/>
                <a:gd name="connsiteY70" fmla="*/ 2194084 h 10325100"/>
                <a:gd name="connsiteX71" fmla="*/ 516253 w 9034462"/>
                <a:gd name="connsiteY71" fmla="*/ 5033486 h 10325100"/>
                <a:gd name="connsiteX72" fmla="*/ 516253 w 9034462"/>
                <a:gd name="connsiteY72" fmla="*/ 5162550 h 10325100"/>
                <a:gd name="connsiteX73" fmla="*/ 645317 w 9034462"/>
                <a:gd name="connsiteY73" fmla="*/ 5162550 h 10325100"/>
                <a:gd name="connsiteX74" fmla="*/ 4130038 w 9034462"/>
                <a:gd name="connsiteY74" fmla="*/ 387192 h 10325100"/>
                <a:gd name="connsiteX75" fmla="*/ 3226593 w 9034462"/>
                <a:gd name="connsiteY75" fmla="*/ 903445 h 10325100"/>
                <a:gd name="connsiteX76" fmla="*/ 3097529 w 9034462"/>
                <a:gd name="connsiteY76" fmla="*/ 903445 h 10325100"/>
                <a:gd name="connsiteX77" fmla="*/ 5549738 w 9034462"/>
                <a:gd name="connsiteY77" fmla="*/ 0 h 1032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9034462" h="10325100">
                  <a:moveTo>
                    <a:pt x="2323145" y="9034461"/>
                  </a:moveTo>
                  <a:lnTo>
                    <a:pt x="2323145" y="9163525"/>
                  </a:lnTo>
                  <a:lnTo>
                    <a:pt x="2968465" y="9550719"/>
                  </a:lnTo>
                  <a:lnTo>
                    <a:pt x="2968465" y="9421655"/>
                  </a:lnTo>
                  <a:close/>
                  <a:moveTo>
                    <a:pt x="6453186" y="6195061"/>
                  </a:moveTo>
                  <a:lnTo>
                    <a:pt x="5936930" y="6840378"/>
                  </a:lnTo>
                  <a:lnTo>
                    <a:pt x="6065994" y="6840378"/>
                  </a:lnTo>
                  <a:lnTo>
                    <a:pt x="6582250" y="6195061"/>
                  </a:lnTo>
                  <a:close/>
                  <a:moveTo>
                    <a:pt x="387192" y="5807870"/>
                  </a:moveTo>
                  <a:lnTo>
                    <a:pt x="387192" y="6840378"/>
                  </a:lnTo>
                  <a:lnTo>
                    <a:pt x="516253" y="6840378"/>
                  </a:lnTo>
                  <a:lnTo>
                    <a:pt x="516253" y="5807870"/>
                  </a:lnTo>
                  <a:close/>
                  <a:moveTo>
                    <a:pt x="8001954" y="5291614"/>
                  </a:moveTo>
                  <a:lnTo>
                    <a:pt x="7872890" y="5678806"/>
                  </a:lnTo>
                  <a:lnTo>
                    <a:pt x="7872890" y="5936933"/>
                  </a:lnTo>
                  <a:lnTo>
                    <a:pt x="8001954" y="5936933"/>
                  </a:lnTo>
                  <a:lnTo>
                    <a:pt x="8131014" y="5420678"/>
                  </a:lnTo>
                  <a:lnTo>
                    <a:pt x="8131014" y="5291614"/>
                  </a:lnTo>
                  <a:close/>
                  <a:moveTo>
                    <a:pt x="7098506" y="4775359"/>
                  </a:moveTo>
                  <a:lnTo>
                    <a:pt x="6582250" y="6065997"/>
                  </a:lnTo>
                  <a:lnTo>
                    <a:pt x="6969442" y="6065997"/>
                  </a:lnTo>
                  <a:lnTo>
                    <a:pt x="7356634" y="5162550"/>
                  </a:lnTo>
                  <a:lnTo>
                    <a:pt x="7227570" y="4775359"/>
                  </a:lnTo>
                  <a:close/>
                  <a:moveTo>
                    <a:pt x="2065018" y="4000977"/>
                  </a:moveTo>
                  <a:lnTo>
                    <a:pt x="1677828" y="4775359"/>
                  </a:lnTo>
                  <a:lnTo>
                    <a:pt x="1806892" y="4775359"/>
                  </a:lnTo>
                  <a:lnTo>
                    <a:pt x="2194081" y="4000977"/>
                  </a:lnTo>
                  <a:close/>
                  <a:moveTo>
                    <a:pt x="8647270" y="2581275"/>
                  </a:moveTo>
                  <a:lnTo>
                    <a:pt x="8905398" y="2581275"/>
                  </a:lnTo>
                  <a:lnTo>
                    <a:pt x="8905398" y="3226594"/>
                  </a:lnTo>
                  <a:lnTo>
                    <a:pt x="8647270" y="3226594"/>
                  </a:lnTo>
                  <a:close/>
                  <a:moveTo>
                    <a:pt x="5420674" y="1935956"/>
                  </a:moveTo>
                  <a:lnTo>
                    <a:pt x="4904422" y="2194084"/>
                  </a:lnTo>
                  <a:lnTo>
                    <a:pt x="4775358" y="2065020"/>
                  </a:lnTo>
                  <a:lnTo>
                    <a:pt x="4775358" y="2194084"/>
                  </a:lnTo>
                  <a:lnTo>
                    <a:pt x="4904422" y="2323148"/>
                  </a:lnTo>
                  <a:lnTo>
                    <a:pt x="4000974" y="3097531"/>
                  </a:lnTo>
                  <a:cubicBezTo>
                    <a:pt x="3287329" y="3097531"/>
                    <a:pt x="2598989" y="4302127"/>
                    <a:pt x="1935954" y="6711314"/>
                  </a:cubicBezTo>
                  <a:cubicBezTo>
                    <a:pt x="1935954" y="7399654"/>
                    <a:pt x="2323145" y="8001952"/>
                    <a:pt x="3097529" y="8518208"/>
                  </a:cubicBezTo>
                  <a:lnTo>
                    <a:pt x="3226593" y="8518208"/>
                  </a:lnTo>
                  <a:cubicBezTo>
                    <a:pt x="4167998" y="8518208"/>
                    <a:pt x="5243530" y="7528718"/>
                    <a:pt x="6453186" y="5549742"/>
                  </a:cubicBezTo>
                  <a:cubicBezTo>
                    <a:pt x="6883398" y="4608336"/>
                    <a:pt x="7098506" y="3919995"/>
                    <a:pt x="7098506" y="3484724"/>
                  </a:cubicBezTo>
                  <a:lnTo>
                    <a:pt x="7098506" y="2452211"/>
                  </a:lnTo>
                  <a:cubicBezTo>
                    <a:pt x="7098506" y="2214329"/>
                    <a:pt x="6668290" y="2042244"/>
                    <a:pt x="5807866" y="1935956"/>
                  </a:cubicBezTo>
                  <a:lnTo>
                    <a:pt x="5678802" y="1935956"/>
                  </a:lnTo>
                  <a:lnTo>
                    <a:pt x="5549738" y="2065020"/>
                  </a:lnTo>
                  <a:lnTo>
                    <a:pt x="5420674" y="2065020"/>
                  </a:lnTo>
                  <a:close/>
                  <a:moveTo>
                    <a:pt x="5549738" y="0"/>
                  </a:moveTo>
                  <a:cubicBezTo>
                    <a:pt x="6562002" y="0"/>
                    <a:pt x="7508474" y="301149"/>
                    <a:pt x="8389142" y="903445"/>
                  </a:cubicBezTo>
                  <a:lnTo>
                    <a:pt x="8260078" y="1032509"/>
                  </a:lnTo>
                  <a:lnTo>
                    <a:pt x="8260078" y="1161573"/>
                  </a:lnTo>
                  <a:lnTo>
                    <a:pt x="8776334" y="1935956"/>
                  </a:lnTo>
                  <a:lnTo>
                    <a:pt x="8518206" y="1935956"/>
                  </a:lnTo>
                  <a:lnTo>
                    <a:pt x="8389142" y="1806894"/>
                  </a:lnTo>
                  <a:lnTo>
                    <a:pt x="8260078" y="1806894"/>
                  </a:lnTo>
                  <a:lnTo>
                    <a:pt x="8647270" y="4646295"/>
                  </a:lnTo>
                  <a:lnTo>
                    <a:pt x="8776334" y="4646295"/>
                  </a:lnTo>
                  <a:cubicBezTo>
                    <a:pt x="8776334" y="4216082"/>
                    <a:pt x="8862378" y="4000977"/>
                    <a:pt x="9034462" y="4000977"/>
                  </a:cubicBezTo>
                  <a:lnTo>
                    <a:pt x="9034462" y="4517231"/>
                  </a:lnTo>
                  <a:cubicBezTo>
                    <a:pt x="9034462" y="5003118"/>
                    <a:pt x="8604250" y="6121671"/>
                    <a:pt x="7743826" y="7872889"/>
                  </a:cubicBezTo>
                  <a:lnTo>
                    <a:pt x="7872890" y="7872889"/>
                  </a:lnTo>
                  <a:cubicBezTo>
                    <a:pt x="7265530" y="8708007"/>
                    <a:pt x="6362082" y="9482390"/>
                    <a:pt x="5162550" y="10196036"/>
                  </a:cubicBezTo>
                  <a:lnTo>
                    <a:pt x="4517230" y="10325100"/>
                  </a:lnTo>
                  <a:lnTo>
                    <a:pt x="4388166" y="10325100"/>
                  </a:lnTo>
                  <a:cubicBezTo>
                    <a:pt x="2343391" y="10325100"/>
                    <a:pt x="1052754" y="9507696"/>
                    <a:pt x="516253" y="7872889"/>
                  </a:cubicBezTo>
                  <a:lnTo>
                    <a:pt x="0" y="7098506"/>
                  </a:lnTo>
                  <a:lnTo>
                    <a:pt x="129064" y="6969442"/>
                  </a:lnTo>
                  <a:lnTo>
                    <a:pt x="0" y="6065997"/>
                  </a:lnTo>
                  <a:lnTo>
                    <a:pt x="0" y="5807870"/>
                  </a:lnTo>
                  <a:cubicBezTo>
                    <a:pt x="0" y="5094223"/>
                    <a:pt x="688341" y="3846608"/>
                    <a:pt x="2065018" y="2065020"/>
                  </a:cubicBezTo>
                  <a:lnTo>
                    <a:pt x="2065018" y="2194084"/>
                  </a:lnTo>
                  <a:cubicBezTo>
                    <a:pt x="1432353" y="3044386"/>
                    <a:pt x="916098" y="3990855"/>
                    <a:pt x="516253" y="5033486"/>
                  </a:cubicBezTo>
                  <a:lnTo>
                    <a:pt x="516253" y="5162550"/>
                  </a:lnTo>
                  <a:lnTo>
                    <a:pt x="645317" y="5162550"/>
                  </a:lnTo>
                  <a:cubicBezTo>
                    <a:pt x="959119" y="3902282"/>
                    <a:pt x="2120694" y="2310495"/>
                    <a:pt x="4130038" y="387192"/>
                  </a:cubicBezTo>
                  <a:lnTo>
                    <a:pt x="3226593" y="903445"/>
                  </a:lnTo>
                  <a:lnTo>
                    <a:pt x="3097529" y="903445"/>
                  </a:lnTo>
                  <a:cubicBezTo>
                    <a:pt x="3097529" y="508663"/>
                    <a:pt x="3914934" y="207514"/>
                    <a:pt x="5549738" y="0"/>
                  </a:cubicBezTo>
                  <a:close/>
                </a:path>
              </a:pathLst>
            </a:custGeom>
            <a:blipFill>
              <a:blip r:embed="rId4"/>
              <a:stretch>
                <a:fillRect t="-16079" b="-15995"/>
              </a:stretch>
            </a:blipFill>
            <a:ln w="38100" cap="flat" cmpd="sng" algn="ctr">
              <a:noFill/>
              <a:prstDash val="solid"/>
              <a:miter lim="800000"/>
            </a:ln>
            <a:effectLst>
              <a:outerShdw dist="38100" dir="8100000" sx="101000" sy="101000" algn="tr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ḷiḓe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1241719" y="1398907"/>
              <a:ext cx="4995000" cy="2553874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+mn-ea"/>
                </a:rPr>
                <a:t>      改革开放以来，特别时</a:t>
              </a:r>
              <a:r>
                <a:rPr lang="en-US" altLang="zh-CN" sz="2000" dirty="0">
                  <a:latin typeface="+mn-ea"/>
                </a:rPr>
                <a:t>20</a:t>
              </a:r>
              <a:r>
                <a:rPr lang="zh-CN" altLang="en-US" sz="2000" dirty="0">
                  <a:latin typeface="+mn-ea"/>
                </a:rPr>
                <a:t>世纪</a:t>
              </a:r>
              <a:r>
                <a:rPr lang="en-US" altLang="zh-CN" sz="2000" dirty="0">
                  <a:latin typeface="+mn-ea"/>
                </a:rPr>
                <a:t>90</a:t>
              </a:r>
              <a:r>
                <a:rPr lang="zh-CN" altLang="en-US" sz="2000" dirty="0">
                  <a:latin typeface="+mn-ea"/>
                </a:rPr>
                <a:t>年代以来，城镇化的快速发展、城镇住房制度的改革及其深化，使房地产在推动我国国民经济发展，提高人民生活水平方面发挥了重要作用。</a:t>
              </a:r>
              <a:endParaRPr lang="en-US" sz="2400" b="1" dirty="0">
                <a:latin typeface="+mn-ea"/>
              </a:endParaRPr>
            </a:p>
          </p:txBody>
        </p:sp>
      </p:grpSp>
      <p:sp>
        <p:nvSpPr>
          <p:cNvPr id="8" name="箭头: 燕尾形 7">
            <a:extLst>
              <a:ext uri="{FF2B5EF4-FFF2-40B4-BE49-F238E27FC236}">
                <a16:creationId xmlns:a16="http://schemas.microsoft.com/office/drawing/2014/main" id="{F4DA7746-D740-4071-895A-9E5C5CCB52B7}"/>
              </a:ext>
            </a:extLst>
          </p:cNvPr>
          <p:cNvSpPr/>
          <p:nvPr/>
        </p:nvSpPr>
        <p:spPr>
          <a:xfrm rot="5400000">
            <a:off x="3292928" y="3129627"/>
            <a:ext cx="1230085" cy="2090056"/>
          </a:xfrm>
          <a:prstGeom prst="notchedRightArrow">
            <a:avLst/>
          </a:prstGeom>
          <a:solidFill>
            <a:srgbClr val="AA8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7B2225-72EE-43E7-96DC-68189C3E8E03}"/>
              </a:ext>
            </a:extLst>
          </p:cNvPr>
          <p:cNvSpPr txBox="1"/>
          <p:nvPr/>
        </p:nvSpPr>
        <p:spPr>
          <a:xfrm>
            <a:off x="1240176" y="4968492"/>
            <a:ext cx="9710057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房地产经济对中国国民经济增长的作用。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为全面客观地认识房地产经济，制定科学合理的房地产经济政策提供有价值的参考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4533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16DC8-180A-4335-B1D1-41DA89CD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已有研究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BFE0F-B957-49CF-BA5C-0D78A746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6" name="i$liḓé">
            <a:extLst>
              <a:ext uri="{FF2B5EF4-FFF2-40B4-BE49-F238E27FC236}">
                <a16:creationId xmlns:a16="http://schemas.microsoft.com/office/drawing/2014/main" id="{9A4D73F8-5390-425F-9F27-EB077BE23BEF}"/>
              </a:ext>
            </a:extLst>
          </p:cNvPr>
          <p:cNvGrpSpPr/>
          <p:nvPr/>
        </p:nvGrpSpPr>
        <p:grpSpPr>
          <a:xfrm>
            <a:off x="3805524" y="1359000"/>
            <a:ext cx="4580953" cy="4571861"/>
            <a:chOff x="3805524" y="1359000"/>
            <a:chExt cx="4580953" cy="4571861"/>
          </a:xfrm>
        </p:grpSpPr>
        <p:sp>
          <p:nvSpPr>
            <p:cNvPr id="19" name="iṩlíde">
              <a:extLst>
                <a:ext uri="{FF2B5EF4-FFF2-40B4-BE49-F238E27FC236}">
                  <a16:creationId xmlns:a16="http://schemas.microsoft.com/office/drawing/2014/main" id="{163C2335-C818-47EB-93FB-338A40DD7B06}"/>
                </a:ext>
              </a:extLst>
            </p:cNvPr>
            <p:cNvSpPr/>
            <p:nvPr/>
          </p:nvSpPr>
          <p:spPr bwMode="auto">
            <a:xfrm>
              <a:off x="3805524" y="1359000"/>
              <a:ext cx="2267606" cy="2267606"/>
            </a:xfrm>
            <a:custGeom>
              <a:avLst/>
              <a:gdLst>
                <a:gd name="connsiteX0" fmla="*/ 1133803 w 2267606"/>
                <a:gd name="connsiteY0" fmla="*/ 0 h 2267606"/>
                <a:gd name="connsiteX1" fmla="*/ 2267606 w 2267606"/>
                <a:gd name="connsiteY1" fmla="*/ 1133803 h 2267606"/>
                <a:gd name="connsiteX2" fmla="*/ 2267606 w 2267606"/>
                <a:gd name="connsiteY2" fmla="*/ 2267606 h 2267606"/>
                <a:gd name="connsiteX3" fmla="*/ 1133803 w 2267606"/>
                <a:gd name="connsiteY3" fmla="*/ 2267606 h 2267606"/>
                <a:gd name="connsiteX4" fmla="*/ 0 w 2267606"/>
                <a:gd name="connsiteY4" fmla="*/ 1133803 h 2267606"/>
                <a:gd name="connsiteX5" fmla="*/ 1133803 w 2267606"/>
                <a:gd name="connsiteY5" fmla="*/ 0 h 226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7606" h="2267606">
                  <a:moveTo>
                    <a:pt x="1133803" y="0"/>
                  </a:moveTo>
                  <a:cubicBezTo>
                    <a:pt x="1759985" y="0"/>
                    <a:pt x="2267606" y="507621"/>
                    <a:pt x="2267606" y="1133803"/>
                  </a:cubicBezTo>
                  <a:lnTo>
                    <a:pt x="2267606" y="2267606"/>
                  </a:lnTo>
                  <a:lnTo>
                    <a:pt x="1133803" y="2267606"/>
                  </a:lnTo>
                  <a:cubicBezTo>
                    <a:pt x="507621" y="2267606"/>
                    <a:pt x="0" y="1759985"/>
                    <a:pt x="0" y="1133803"/>
                  </a:cubicBezTo>
                  <a:cubicBezTo>
                    <a:pt x="0" y="507621"/>
                    <a:pt x="507621" y="0"/>
                    <a:pt x="1133803" y="0"/>
                  </a:cubicBezTo>
                  <a:close/>
                </a:path>
              </a:pathLst>
            </a:custGeom>
            <a:blipFill>
              <a:blip r:embed="rId3"/>
              <a:stretch>
                <a:fillRect l="-25170" r="-2488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šľíḋè">
              <a:extLst>
                <a:ext uri="{FF2B5EF4-FFF2-40B4-BE49-F238E27FC236}">
                  <a16:creationId xmlns:a16="http://schemas.microsoft.com/office/drawing/2014/main" id="{039E37DA-E13D-4C76-8263-83AB916024B1}"/>
                </a:ext>
              </a:extLst>
            </p:cNvPr>
            <p:cNvSpPr/>
            <p:nvPr/>
          </p:nvSpPr>
          <p:spPr bwMode="auto">
            <a:xfrm>
              <a:off x="6118871" y="1359000"/>
              <a:ext cx="2267606" cy="2267606"/>
            </a:xfrm>
            <a:custGeom>
              <a:avLst/>
              <a:gdLst>
                <a:gd name="connsiteX0" fmla="*/ 1133803 w 2267606"/>
                <a:gd name="connsiteY0" fmla="*/ 0 h 2267606"/>
                <a:gd name="connsiteX1" fmla="*/ 2267606 w 2267606"/>
                <a:gd name="connsiteY1" fmla="*/ 1133803 h 2267606"/>
                <a:gd name="connsiteX2" fmla="*/ 1133803 w 2267606"/>
                <a:gd name="connsiteY2" fmla="*/ 2267606 h 2267606"/>
                <a:gd name="connsiteX3" fmla="*/ 0 w 2267606"/>
                <a:gd name="connsiteY3" fmla="*/ 2267606 h 2267606"/>
                <a:gd name="connsiteX4" fmla="*/ 0 w 2267606"/>
                <a:gd name="connsiteY4" fmla="*/ 1133803 h 2267606"/>
                <a:gd name="connsiteX5" fmla="*/ 1133803 w 2267606"/>
                <a:gd name="connsiteY5" fmla="*/ 0 h 226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7606" h="2267606">
                  <a:moveTo>
                    <a:pt x="1133803" y="0"/>
                  </a:moveTo>
                  <a:cubicBezTo>
                    <a:pt x="1759985" y="0"/>
                    <a:pt x="2267606" y="507621"/>
                    <a:pt x="2267606" y="1133803"/>
                  </a:cubicBezTo>
                  <a:cubicBezTo>
                    <a:pt x="2267606" y="1759985"/>
                    <a:pt x="1759985" y="2267606"/>
                    <a:pt x="1133803" y="2267606"/>
                  </a:cubicBezTo>
                  <a:lnTo>
                    <a:pt x="0" y="2267606"/>
                  </a:lnTo>
                  <a:lnTo>
                    <a:pt x="0" y="1133803"/>
                  </a:lnTo>
                  <a:cubicBezTo>
                    <a:pt x="0" y="507621"/>
                    <a:pt x="507621" y="0"/>
                    <a:pt x="1133803" y="0"/>
                  </a:cubicBezTo>
                  <a:close/>
                </a:path>
              </a:pathLst>
            </a:custGeom>
            <a:blipFill>
              <a:blip r:embed="rId4"/>
              <a:stretch>
                <a:fillRect l="-25140" r="-248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1" name="íśḻîḍè">
              <a:extLst>
                <a:ext uri="{FF2B5EF4-FFF2-40B4-BE49-F238E27FC236}">
                  <a16:creationId xmlns:a16="http://schemas.microsoft.com/office/drawing/2014/main" id="{5482DC74-81DD-4C20-9B0C-E5F4CA3099FB}"/>
                </a:ext>
              </a:extLst>
            </p:cNvPr>
            <p:cNvSpPr/>
            <p:nvPr/>
          </p:nvSpPr>
          <p:spPr bwMode="auto">
            <a:xfrm>
              <a:off x="3805524" y="3663255"/>
              <a:ext cx="2267606" cy="2267606"/>
            </a:xfrm>
            <a:custGeom>
              <a:avLst/>
              <a:gdLst>
                <a:gd name="connsiteX0" fmla="*/ 1133803 w 2267606"/>
                <a:gd name="connsiteY0" fmla="*/ 0 h 2267606"/>
                <a:gd name="connsiteX1" fmla="*/ 2267606 w 2267606"/>
                <a:gd name="connsiteY1" fmla="*/ 0 h 2267606"/>
                <a:gd name="connsiteX2" fmla="*/ 2267606 w 2267606"/>
                <a:gd name="connsiteY2" fmla="*/ 1133803 h 2267606"/>
                <a:gd name="connsiteX3" fmla="*/ 1133803 w 2267606"/>
                <a:gd name="connsiteY3" fmla="*/ 2267606 h 2267606"/>
                <a:gd name="connsiteX4" fmla="*/ 0 w 2267606"/>
                <a:gd name="connsiteY4" fmla="*/ 1133803 h 2267606"/>
                <a:gd name="connsiteX5" fmla="*/ 1133803 w 2267606"/>
                <a:gd name="connsiteY5" fmla="*/ 0 h 226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7606" h="2267606">
                  <a:moveTo>
                    <a:pt x="1133803" y="0"/>
                  </a:moveTo>
                  <a:lnTo>
                    <a:pt x="2267606" y="0"/>
                  </a:lnTo>
                  <a:lnTo>
                    <a:pt x="2267606" y="1133803"/>
                  </a:lnTo>
                  <a:cubicBezTo>
                    <a:pt x="2267606" y="1759985"/>
                    <a:pt x="1759985" y="2267606"/>
                    <a:pt x="1133803" y="2267606"/>
                  </a:cubicBezTo>
                  <a:cubicBezTo>
                    <a:pt x="507621" y="2267606"/>
                    <a:pt x="0" y="1759985"/>
                    <a:pt x="0" y="1133803"/>
                  </a:cubicBezTo>
                  <a:cubicBezTo>
                    <a:pt x="0" y="507621"/>
                    <a:pt x="507621" y="0"/>
                    <a:pt x="1133803" y="0"/>
                  </a:cubicBezTo>
                  <a:close/>
                </a:path>
              </a:pathLst>
            </a:custGeom>
            <a:blipFill>
              <a:blip r:embed="rId5"/>
              <a:stretch>
                <a:fillRect l="-25170" r="-2488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îś1îďê">
              <a:extLst>
                <a:ext uri="{FF2B5EF4-FFF2-40B4-BE49-F238E27FC236}">
                  <a16:creationId xmlns:a16="http://schemas.microsoft.com/office/drawing/2014/main" id="{850E4030-15C4-4587-ADCB-FA779C439B94}"/>
                </a:ext>
              </a:extLst>
            </p:cNvPr>
            <p:cNvSpPr/>
            <p:nvPr/>
          </p:nvSpPr>
          <p:spPr bwMode="auto">
            <a:xfrm>
              <a:off x="6118871" y="3663255"/>
              <a:ext cx="2267606" cy="2267606"/>
            </a:xfrm>
            <a:custGeom>
              <a:avLst/>
              <a:gdLst>
                <a:gd name="connsiteX0" fmla="*/ 0 w 2267606"/>
                <a:gd name="connsiteY0" fmla="*/ 0 h 2267606"/>
                <a:gd name="connsiteX1" fmla="*/ 1133803 w 2267606"/>
                <a:gd name="connsiteY1" fmla="*/ 0 h 2267606"/>
                <a:gd name="connsiteX2" fmla="*/ 2267606 w 2267606"/>
                <a:gd name="connsiteY2" fmla="*/ 1133803 h 2267606"/>
                <a:gd name="connsiteX3" fmla="*/ 1133803 w 2267606"/>
                <a:gd name="connsiteY3" fmla="*/ 2267606 h 2267606"/>
                <a:gd name="connsiteX4" fmla="*/ 0 w 2267606"/>
                <a:gd name="connsiteY4" fmla="*/ 1133803 h 226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7606" h="2267606">
                  <a:moveTo>
                    <a:pt x="0" y="0"/>
                  </a:moveTo>
                  <a:lnTo>
                    <a:pt x="1133803" y="0"/>
                  </a:lnTo>
                  <a:cubicBezTo>
                    <a:pt x="1759985" y="0"/>
                    <a:pt x="2267606" y="507621"/>
                    <a:pt x="2267606" y="1133803"/>
                  </a:cubicBezTo>
                  <a:cubicBezTo>
                    <a:pt x="2267606" y="1759985"/>
                    <a:pt x="1759985" y="2267606"/>
                    <a:pt x="1133803" y="2267606"/>
                  </a:cubicBezTo>
                  <a:cubicBezTo>
                    <a:pt x="507621" y="2267606"/>
                    <a:pt x="0" y="1759985"/>
                    <a:pt x="0" y="1133803"/>
                  </a:cubicBezTo>
                  <a:close/>
                </a:path>
              </a:pathLst>
            </a:custGeom>
            <a:blipFill>
              <a:blip r:embed="rId6"/>
              <a:stretch>
                <a:fillRect l="-25140" r="-248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D826F215-9723-4BA3-8734-F7ED942279B0}"/>
              </a:ext>
            </a:extLst>
          </p:cNvPr>
          <p:cNvSpPr txBox="1"/>
          <p:nvPr/>
        </p:nvSpPr>
        <p:spPr>
          <a:xfrm>
            <a:off x="935390" y="1623344"/>
            <a:ext cx="2824391" cy="1445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、从房地产作为国民经济的一个产业的角度，研究它对我国国民经济其他产业的带动作用。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1969D5-43D2-4BB3-B500-F9D951CC33BA}"/>
              </a:ext>
            </a:extLst>
          </p:cNvPr>
          <p:cNvSpPr txBox="1"/>
          <p:nvPr/>
        </p:nvSpPr>
        <p:spPr>
          <a:xfrm>
            <a:off x="935391" y="3728175"/>
            <a:ext cx="2824391" cy="213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、从房地产业增加值占</a:t>
            </a:r>
            <a:r>
              <a:rPr lang="en-US" altLang="zh-CN" dirty="0"/>
              <a:t>GDP</a:t>
            </a:r>
            <a:r>
              <a:rPr lang="zh-CN" altLang="en-US" dirty="0"/>
              <a:t>的比重，以及房地产开发投资增长对全社会固定资产投资增长的贡献的角度，研究房地产对我国国民经济的作用。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85D9CC1-2D73-4713-813A-6898E5EE8C9D}"/>
              </a:ext>
            </a:extLst>
          </p:cNvPr>
          <p:cNvSpPr txBox="1"/>
          <p:nvPr/>
        </p:nvSpPr>
        <p:spPr>
          <a:xfrm>
            <a:off x="8610597" y="1943293"/>
            <a:ext cx="2824391" cy="109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、从房价变化的角度，研究房地产对我国居民消费和经济增长的影响。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885248-51C7-4D12-952C-9ED09BE2384A}"/>
              </a:ext>
            </a:extLst>
          </p:cNvPr>
          <p:cNvSpPr txBox="1"/>
          <p:nvPr/>
        </p:nvSpPr>
        <p:spPr>
          <a:xfrm>
            <a:off x="8610598" y="4074423"/>
            <a:ext cx="2824391" cy="1445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、从房地产开发投资与</a:t>
            </a:r>
            <a:r>
              <a:rPr lang="en-US" altLang="zh-CN" dirty="0"/>
              <a:t>GDP</a:t>
            </a:r>
            <a:r>
              <a:rPr lang="zh-CN" altLang="en-US" dirty="0"/>
              <a:t>之间关系的角度，研究房地产对我国国民经济的影响</a:t>
            </a:r>
          </a:p>
        </p:txBody>
      </p:sp>
    </p:spTree>
    <p:extLst>
      <p:ext uri="{BB962C8B-B14F-4D97-AF65-F5344CB8AC3E}">
        <p14:creationId xmlns:p14="http://schemas.microsoft.com/office/powerpoint/2010/main" val="222740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A32D4-F5DC-43AD-941E-59400653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创新点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EB236A-1B47-4439-A7C9-17D2DCDE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143761-587A-40F8-AFD5-D7E095131DD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9815" y="1589735"/>
            <a:ext cx="10440260" cy="4088104"/>
            <a:chOff x="801139" y="1988840"/>
            <a:chExt cx="7871232" cy="3082147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D495BAC9-E964-4B19-9879-7E96D43E08CD}"/>
                </a:ext>
              </a:extLst>
            </p:cNvPr>
            <p:cNvCxnSpPr>
              <a:cxnSpLocks/>
            </p:cNvCxnSpPr>
            <p:nvPr/>
          </p:nvCxnSpPr>
          <p:spPr>
            <a:xfrm>
              <a:off x="801139" y="3841014"/>
              <a:ext cx="7871232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isľïḋé">
              <a:extLst>
                <a:ext uri="{FF2B5EF4-FFF2-40B4-BE49-F238E27FC236}">
                  <a16:creationId xmlns:a16="http://schemas.microsoft.com/office/drawing/2014/main" id="{383451A2-B85A-4988-BB71-673A2D2BD0AA}"/>
                </a:ext>
              </a:extLst>
            </p:cNvPr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ïṩliďê">
                <a:extLst>
                  <a:ext uri="{FF2B5EF4-FFF2-40B4-BE49-F238E27FC236}">
                    <a16:creationId xmlns:a16="http://schemas.microsoft.com/office/drawing/2014/main" id="{BAEC8134-289F-4699-97BA-DB76480275AD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ļiďe">
                <a:extLst>
                  <a:ext uri="{FF2B5EF4-FFF2-40B4-BE49-F238E27FC236}">
                    <a16:creationId xmlns:a16="http://schemas.microsoft.com/office/drawing/2014/main" id="{745793C3-76D1-445D-9807-FEEEF27C4849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sz="2400" b="1" dirty="0"/>
                  <a:t>界定清晰</a:t>
                </a:r>
              </a:p>
            </p:txBody>
          </p:sp>
        </p:grpSp>
        <p:sp>
          <p:nvSpPr>
            <p:cNvPr id="9" name="îṣ1îďê">
              <a:extLst>
                <a:ext uri="{FF2B5EF4-FFF2-40B4-BE49-F238E27FC236}">
                  <a16:creationId xmlns:a16="http://schemas.microsoft.com/office/drawing/2014/main" id="{DCA46841-9B4B-4354-B2AD-499D5C3FED4D}"/>
                </a:ext>
              </a:extLst>
            </p:cNvPr>
            <p:cNvSpPr/>
            <p:nvPr/>
          </p:nvSpPr>
          <p:spPr bwMode="auto">
            <a:xfrm>
              <a:off x="801139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grpSp>
          <p:nvGrpSpPr>
            <p:cNvPr id="10" name="îŝḷíḋè">
              <a:extLst>
                <a:ext uri="{FF2B5EF4-FFF2-40B4-BE49-F238E27FC236}">
                  <a16:creationId xmlns:a16="http://schemas.microsoft.com/office/drawing/2014/main" id="{58E81529-2FBF-425B-8755-AB745A3261E5}"/>
                </a:ext>
              </a:extLst>
            </p:cNvPr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ïSļiďè">
                <a:extLst>
                  <a:ext uri="{FF2B5EF4-FFF2-40B4-BE49-F238E27FC236}">
                    <a16:creationId xmlns:a16="http://schemas.microsoft.com/office/drawing/2014/main" id="{EEBA6BF8-CD0F-4D69-9C4E-CF1A3ECF0416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ṡḷîḓe">
                <a:extLst>
                  <a:ext uri="{FF2B5EF4-FFF2-40B4-BE49-F238E27FC236}">
                    <a16:creationId xmlns:a16="http://schemas.microsoft.com/office/drawing/2014/main" id="{6FB16E43-9FC2-4657-B510-380E9109CE1D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sz="2400" b="1" dirty="0"/>
                  <a:t>系统完整</a:t>
                </a:r>
              </a:p>
            </p:txBody>
          </p:sp>
        </p:grpSp>
        <p:grpSp>
          <p:nvGrpSpPr>
            <p:cNvPr id="13" name="íş1îḓè">
              <a:extLst>
                <a:ext uri="{FF2B5EF4-FFF2-40B4-BE49-F238E27FC236}">
                  <a16:creationId xmlns:a16="http://schemas.microsoft.com/office/drawing/2014/main" id="{74E492C7-E790-4BC5-8BEE-A6A90AA4E35A}"/>
                </a:ext>
              </a:extLst>
            </p:cNvPr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ṩḻïḋe">
                <a:extLst>
                  <a:ext uri="{FF2B5EF4-FFF2-40B4-BE49-F238E27FC236}">
                    <a16:creationId xmlns:a16="http://schemas.microsoft.com/office/drawing/2014/main" id="{9A502F31-274F-4B73-BAA6-99FC7E58D593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śļíḍê">
                <a:extLst>
                  <a:ext uri="{FF2B5EF4-FFF2-40B4-BE49-F238E27FC236}">
                    <a16:creationId xmlns:a16="http://schemas.microsoft.com/office/drawing/2014/main" id="{CA15F2BD-89D0-4260-9A2B-A736BC57EEFE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sz="2400" b="1" dirty="0"/>
                  <a:t>定量测算</a:t>
                </a:r>
              </a:p>
            </p:txBody>
          </p:sp>
        </p:grp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EC8C0628-58BE-44E7-A6A2-D241394FF9C3}"/>
              </a:ext>
            </a:extLst>
          </p:cNvPr>
          <p:cNvSpPr/>
          <p:nvPr/>
        </p:nvSpPr>
        <p:spPr>
          <a:xfrm>
            <a:off x="955920" y="4241947"/>
            <a:ext cx="3359469" cy="1445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        对房地产开发投资、房地产生产、房地产消费进行了清晰的界定，并将这三个领域定义为房地产经济。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A386CEC-A4C2-450A-8880-24276F24FD7E}"/>
              </a:ext>
            </a:extLst>
          </p:cNvPr>
          <p:cNvSpPr/>
          <p:nvPr/>
        </p:nvSpPr>
        <p:spPr>
          <a:xfrm>
            <a:off x="4708096" y="4329442"/>
            <a:ext cx="2662353" cy="109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        比较系统而完整地研究了房地产经济对我国国民经济增长的作用。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F64323E-CDC8-4084-93BD-0F53AA560A24}"/>
              </a:ext>
            </a:extLst>
          </p:cNvPr>
          <p:cNvSpPr/>
          <p:nvPr/>
        </p:nvSpPr>
        <p:spPr>
          <a:xfrm>
            <a:off x="8022688" y="4329442"/>
            <a:ext cx="3359469" cy="1445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       对房地产开发投资、房地产生产、房地产消费三个领域对</a:t>
            </a:r>
            <a:r>
              <a:rPr lang="en-US" altLang="zh-CN" dirty="0"/>
              <a:t>GDP</a:t>
            </a:r>
            <a:r>
              <a:rPr lang="zh-CN" altLang="en-US" dirty="0"/>
              <a:t>增长的占比和贡献率进行了定量测算。</a:t>
            </a:r>
          </a:p>
        </p:txBody>
      </p:sp>
    </p:spTree>
    <p:extLst>
      <p:ext uri="{BB962C8B-B14F-4D97-AF65-F5344CB8AC3E}">
        <p14:creationId xmlns:p14="http://schemas.microsoft.com/office/powerpoint/2010/main" val="402521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4E77F-B506-49C1-A7AE-24EB150F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房地产经济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69D13-D674-4C31-BE8E-6DB3C4F3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83943533-02ec-424e-a2f7-e21ba11e06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865AA81-B63A-45A4-9309-1072B0AE9C6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400474"/>
            <a:ext cx="11206847" cy="5228926"/>
            <a:chOff x="669924" y="1369740"/>
            <a:chExt cx="11206847" cy="5228926"/>
          </a:xfrm>
        </p:grpSpPr>
        <p:grpSp>
          <p:nvGrpSpPr>
            <p:cNvPr id="6" name="îṡḷiḓè">
              <a:extLst>
                <a:ext uri="{FF2B5EF4-FFF2-40B4-BE49-F238E27FC236}">
                  <a16:creationId xmlns:a16="http://schemas.microsoft.com/office/drawing/2014/main" id="{B564F00D-F23C-47F9-8C3F-4E4C9F010A5D}"/>
                </a:ext>
              </a:extLst>
            </p:cNvPr>
            <p:cNvGrpSpPr/>
            <p:nvPr/>
          </p:nvGrpSpPr>
          <p:grpSpPr>
            <a:xfrm>
              <a:off x="669924" y="1369740"/>
              <a:ext cx="4118370" cy="4165600"/>
              <a:chOff x="351569" y="1236999"/>
              <a:chExt cx="4360000" cy="4410000"/>
            </a:xfrm>
          </p:grpSpPr>
          <p:sp>
            <p:nvSpPr>
              <p:cNvPr id="30" name="ïṣļíḑe">
                <a:extLst>
                  <a:ext uri="{FF2B5EF4-FFF2-40B4-BE49-F238E27FC236}">
                    <a16:creationId xmlns:a16="http://schemas.microsoft.com/office/drawing/2014/main" id="{DAF7F812-E76E-4788-A93D-A6399F97D1F8}"/>
                  </a:ext>
                </a:extLst>
              </p:cNvPr>
              <p:cNvSpPr/>
              <p:nvPr/>
            </p:nvSpPr>
            <p:spPr bwMode="auto">
              <a:xfrm rot="4244657">
                <a:off x="664764" y="1388141"/>
                <a:ext cx="3880032" cy="4213578"/>
              </a:xfrm>
              <a:custGeom>
                <a:avLst/>
                <a:gdLst>
                  <a:gd name="T0" fmla="*/ 661 w 1707"/>
                  <a:gd name="T1" fmla="*/ 275 h 1851"/>
                  <a:gd name="T2" fmla="*/ 1615 w 1707"/>
                  <a:gd name="T3" fmla="*/ 692 h 1851"/>
                  <a:gd name="T4" fmla="*/ 1635 w 1707"/>
                  <a:gd name="T5" fmla="*/ 870 h 1851"/>
                  <a:gd name="T6" fmla="*/ 1655 w 1707"/>
                  <a:gd name="T7" fmla="*/ 1048 h 1851"/>
                  <a:gd name="T8" fmla="*/ 817 w 1707"/>
                  <a:gd name="T9" fmla="*/ 1666 h 1851"/>
                  <a:gd name="T10" fmla="*/ 653 w 1707"/>
                  <a:gd name="T11" fmla="*/ 1594 h 1851"/>
                  <a:gd name="T12" fmla="*/ 489 w 1707"/>
                  <a:gd name="T13" fmla="*/ 1522 h 1851"/>
                  <a:gd name="T14" fmla="*/ 373 w 1707"/>
                  <a:gd name="T15" fmla="*/ 487 h 1851"/>
                  <a:gd name="T16" fmla="*/ 517 w 1707"/>
                  <a:gd name="T17" fmla="*/ 381 h 1851"/>
                  <a:gd name="T18" fmla="*/ 661 w 1707"/>
                  <a:gd name="T19" fmla="*/ 275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7" h="1851">
                    <a:moveTo>
                      <a:pt x="661" y="275"/>
                    </a:moveTo>
                    <a:cubicBezTo>
                      <a:pt x="1034" y="0"/>
                      <a:pt x="1564" y="232"/>
                      <a:pt x="1615" y="692"/>
                    </a:cubicBezTo>
                    <a:cubicBezTo>
                      <a:pt x="1635" y="870"/>
                      <a:pt x="1635" y="870"/>
                      <a:pt x="1635" y="870"/>
                    </a:cubicBezTo>
                    <a:cubicBezTo>
                      <a:pt x="1655" y="1048"/>
                      <a:pt x="1655" y="1048"/>
                      <a:pt x="1655" y="1048"/>
                    </a:cubicBezTo>
                    <a:cubicBezTo>
                      <a:pt x="1707" y="1508"/>
                      <a:pt x="1241" y="1851"/>
                      <a:pt x="817" y="1666"/>
                    </a:cubicBezTo>
                    <a:cubicBezTo>
                      <a:pt x="653" y="1594"/>
                      <a:pt x="653" y="1594"/>
                      <a:pt x="653" y="1594"/>
                    </a:cubicBezTo>
                    <a:cubicBezTo>
                      <a:pt x="489" y="1522"/>
                      <a:pt x="489" y="1522"/>
                      <a:pt x="489" y="1522"/>
                    </a:cubicBezTo>
                    <a:cubicBezTo>
                      <a:pt x="64" y="1337"/>
                      <a:pt x="0" y="762"/>
                      <a:pt x="373" y="487"/>
                    </a:cubicBezTo>
                    <a:cubicBezTo>
                      <a:pt x="517" y="381"/>
                      <a:pt x="517" y="381"/>
                      <a:pt x="517" y="381"/>
                    </a:cubicBezTo>
                    <a:lnTo>
                      <a:pt x="661" y="2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1" name="ïṣlíḋé">
                <a:extLst>
                  <a:ext uri="{FF2B5EF4-FFF2-40B4-BE49-F238E27FC236}">
                    <a16:creationId xmlns:a16="http://schemas.microsoft.com/office/drawing/2014/main" id="{0DF61194-5876-49DD-A0C0-B536CA9964D6}"/>
                  </a:ext>
                </a:extLst>
              </p:cNvPr>
              <p:cNvGrpSpPr/>
              <p:nvPr/>
            </p:nvGrpSpPr>
            <p:grpSpPr>
              <a:xfrm>
                <a:off x="351569" y="1236999"/>
                <a:ext cx="4088949" cy="4410000"/>
                <a:chOff x="351569" y="1236999"/>
                <a:chExt cx="4088949" cy="4410000"/>
              </a:xfrm>
            </p:grpSpPr>
            <p:sp>
              <p:nvSpPr>
                <p:cNvPr id="32" name="iSļïdê">
                  <a:extLst>
                    <a:ext uri="{FF2B5EF4-FFF2-40B4-BE49-F238E27FC236}">
                      <a16:creationId xmlns:a16="http://schemas.microsoft.com/office/drawing/2014/main" id="{AF156831-6260-472A-A072-4FECBA8FA5D7}"/>
                    </a:ext>
                  </a:extLst>
                </p:cNvPr>
                <p:cNvSpPr/>
                <p:nvPr/>
              </p:nvSpPr>
              <p:spPr bwMode="auto">
                <a:xfrm>
                  <a:off x="351569" y="1236999"/>
                  <a:ext cx="4060904" cy="4410000"/>
                </a:xfrm>
                <a:custGeom>
                  <a:avLst/>
                  <a:gdLst>
                    <a:gd name="T0" fmla="*/ 661 w 1707"/>
                    <a:gd name="T1" fmla="*/ 275 h 1851"/>
                    <a:gd name="T2" fmla="*/ 1615 w 1707"/>
                    <a:gd name="T3" fmla="*/ 692 h 1851"/>
                    <a:gd name="T4" fmla="*/ 1635 w 1707"/>
                    <a:gd name="T5" fmla="*/ 870 h 1851"/>
                    <a:gd name="T6" fmla="*/ 1655 w 1707"/>
                    <a:gd name="T7" fmla="*/ 1048 h 1851"/>
                    <a:gd name="T8" fmla="*/ 817 w 1707"/>
                    <a:gd name="T9" fmla="*/ 1666 h 1851"/>
                    <a:gd name="T10" fmla="*/ 653 w 1707"/>
                    <a:gd name="T11" fmla="*/ 1594 h 1851"/>
                    <a:gd name="T12" fmla="*/ 489 w 1707"/>
                    <a:gd name="T13" fmla="*/ 1522 h 1851"/>
                    <a:gd name="T14" fmla="*/ 373 w 1707"/>
                    <a:gd name="T15" fmla="*/ 487 h 1851"/>
                    <a:gd name="T16" fmla="*/ 517 w 1707"/>
                    <a:gd name="T17" fmla="*/ 381 h 1851"/>
                    <a:gd name="T18" fmla="*/ 661 w 1707"/>
                    <a:gd name="T19" fmla="*/ 275 h 18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07" h="1851">
                      <a:moveTo>
                        <a:pt x="661" y="275"/>
                      </a:moveTo>
                      <a:cubicBezTo>
                        <a:pt x="1034" y="0"/>
                        <a:pt x="1564" y="232"/>
                        <a:pt x="1615" y="692"/>
                      </a:cubicBezTo>
                      <a:cubicBezTo>
                        <a:pt x="1635" y="870"/>
                        <a:pt x="1635" y="870"/>
                        <a:pt x="1635" y="870"/>
                      </a:cubicBezTo>
                      <a:cubicBezTo>
                        <a:pt x="1655" y="1048"/>
                        <a:pt x="1655" y="1048"/>
                        <a:pt x="1655" y="1048"/>
                      </a:cubicBezTo>
                      <a:cubicBezTo>
                        <a:pt x="1707" y="1508"/>
                        <a:pt x="1241" y="1851"/>
                        <a:pt x="817" y="1666"/>
                      </a:cubicBezTo>
                      <a:cubicBezTo>
                        <a:pt x="653" y="1594"/>
                        <a:pt x="653" y="1594"/>
                        <a:pt x="653" y="1594"/>
                      </a:cubicBezTo>
                      <a:cubicBezTo>
                        <a:pt x="489" y="1522"/>
                        <a:pt x="489" y="1522"/>
                        <a:pt x="489" y="1522"/>
                      </a:cubicBezTo>
                      <a:cubicBezTo>
                        <a:pt x="64" y="1337"/>
                        <a:pt x="0" y="762"/>
                        <a:pt x="373" y="487"/>
                      </a:cubicBezTo>
                      <a:cubicBezTo>
                        <a:pt x="517" y="381"/>
                        <a:pt x="517" y="381"/>
                        <a:pt x="517" y="381"/>
                      </a:cubicBezTo>
                      <a:lnTo>
                        <a:pt x="661" y="275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id-ID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îṥļiḍè">
                  <a:extLst>
                    <a:ext uri="{FF2B5EF4-FFF2-40B4-BE49-F238E27FC236}">
                      <a16:creationId xmlns:a16="http://schemas.microsoft.com/office/drawing/2014/main" id="{A188B3C2-F2FB-463C-B2B6-AD3C6BFB71E4}"/>
                    </a:ext>
                  </a:extLst>
                </p:cNvPr>
                <p:cNvSpPr/>
                <p:nvPr/>
              </p:nvSpPr>
              <p:spPr bwMode="auto">
                <a:xfrm>
                  <a:off x="644554" y="1426824"/>
                  <a:ext cx="3795964" cy="3626091"/>
                </a:xfrm>
                <a:custGeom>
                  <a:avLst/>
                  <a:gdLst>
                    <a:gd name="connsiteX0" fmla="*/ 1898462 w 3795963"/>
                    <a:gd name="connsiteY0" fmla="*/ 0 h 3626091"/>
                    <a:gd name="connsiteX1" fmla="*/ 2576443 w 3795963"/>
                    <a:gd name="connsiteY1" fmla="*/ 298451 h 3626091"/>
                    <a:gd name="connsiteX2" fmla="*/ 3749231 w 3795963"/>
                    <a:gd name="connsiteY2" fmla="*/ 2326246 h 3626091"/>
                    <a:gd name="connsiteX3" fmla="*/ 3751610 w 3795963"/>
                    <a:gd name="connsiteY3" fmla="*/ 2338160 h 3626091"/>
                    <a:gd name="connsiteX4" fmla="*/ 3140237 w 3795963"/>
                    <a:gd name="connsiteY4" fmla="*/ 3498603 h 3626091"/>
                    <a:gd name="connsiteX5" fmla="*/ 3137859 w 3795963"/>
                    <a:gd name="connsiteY5" fmla="*/ 3503368 h 3626091"/>
                    <a:gd name="connsiteX6" fmla="*/ 689991 w 3795963"/>
                    <a:gd name="connsiteY6" fmla="*/ 3512900 h 3626091"/>
                    <a:gd name="connsiteX7" fmla="*/ 687613 w 3795963"/>
                    <a:gd name="connsiteY7" fmla="*/ 3505751 h 3626091"/>
                    <a:gd name="connsiteX8" fmla="*/ 42936 w 3795963"/>
                    <a:gd name="connsiteY8" fmla="*/ 2338160 h 3626091"/>
                    <a:gd name="connsiteX9" fmla="*/ 1220481 w 3795963"/>
                    <a:gd name="connsiteY9" fmla="*/ 298451 h 3626091"/>
                    <a:gd name="connsiteX10" fmla="*/ 1898462 w 3795963"/>
                    <a:gd name="connsiteY10" fmla="*/ 0 h 362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95963" h="3626091">
                      <a:moveTo>
                        <a:pt x="1898462" y="0"/>
                      </a:moveTo>
                      <a:cubicBezTo>
                        <a:pt x="2147650" y="0"/>
                        <a:pt x="2396837" y="99484"/>
                        <a:pt x="2576443" y="298451"/>
                      </a:cubicBezTo>
                      <a:cubicBezTo>
                        <a:pt x="3068871" y="820292"/>
                        <a:pt x="3523237" y="1642371"/>
                        <a:pt x="3749231" y="2326246"/>
                      </a:cubicBezTo>
                      <a:cubicBezTo>
                        <a:pt x="3749231" y="2331012"/>
                        <a:pt x="3751610" y="2335778"/>
                        <a:pt x="3751610" y="2338160"/>
                      </a:cubicBezTo>
                      <a:cubicBezTo>
                        <a:pt x="3910995" y="2826642"/>
                        <a:pt x="3625529" y="3355632"/>
                        <a:pt x="3140237" y="3498603"/>
                      </a:cubicBezTo>
                      <a:cubicBezTo>
                        <a:pt x="3137859" y="3503368"/>
                        <a:pt x="3137859" y="3503368"/>
                        <a:pt x="3137859" y="3503368"/>
                      </a:cubicBezTo>
                      <a:cubicBezTo>
                        <a:pt x="2436089" y="3672550"/>
                        <a:pt x="1398898" y="3658253"/>
                        <a:pt x="689991" y="3512900"/>
                      </a:cubicBezTo>
                      <a:cubicBezTo>
                        <a:pt x="687613" y="3505751"/>
                        <a:pt x="687613" y="3505751"/>
                        <a:pt x="687613" y="3505751"/>
                      </a:cubicBezTo>
                      <a:cubicBezTo>
                        <a:pt x="183290" y="3377078"/>
                        <a:pt x="-116449" y="2838556"/>
                        <a:pt x="42936" y="2338160"/>
                      </a:cubicBezTo>
                      <a:cubicBezTo>
                        <a:pt x="268930" y="1651903"/>
                        <a:pt x="725674" y="822675"/>
                        <a:pt x="1220481" y="298451"/>
                      </a:cubicBezTo>
                      <a:cubicBezTo>
                        <a:pt x="1400087" y="99484"/>
                        <a:pt x="1649274" y="0"/>
                        <a:pt x="1898462" y="0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 l="-21723" r="-21564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4" name="ïšľiḑê">
              <a:extLst>
                <a:ext uri="{FF2B5EF4-FFF2-40B4-BE49-F238E27FC236}">
                  <a16:creationId xmlns:a16="http://schemas.microsoft.com/office/drawing/2014/main" id="{4E647141-5CDF-42F4-8894-187CBBB79422}"/>
                </a:ext>
              </a:extLst>
            </p:cNvPr>
            <p:cNvGrpSpPr/>
            <p:nvPr/>
          </p:nvGrpSpPr>
          <p:grpSpPr>
            <a:xfrm>
              <a:off x="5697375" y="1403549"/>
              <a:ext cx="836894" cy="836894"/>
              <a:chOff x="3342989" y="1359764"/>
              <a:chExt cx="1297072" cy="1297071"/>
            </a:xfrm>
          </p:grpSpPr>
          <p:sp>
            <p:nvSpPr>
              <p:cNvPr id="28" name="ïSḻîḋé">
                <a:extLst>
                  <a:ext uri="{FF2B5EF4-FFF2-40B4-BE49-F238E27FC236}">
                    <a16:creationId xmlns:a16="http://schemas.microsoft.com/office/drawing/2014/main" id="{34B9A246-C4D6-4567-AB66-7C79F4DF4B1A}"/>
                  </a:ext>
                </a:extLst>
              </p:cNvPr>
              <p:cNvSpPr/>
              <p:nvPr/>
            </p:nvSpPr>
            <p:spPr bwMode="auto">
              <a:xfrm>
                <a:off x="3342989" y="1359764"/>
                <a:ext cx="1297072" cy="12970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sx="110000" sy="110000" algn="ctr" rotWithShape="0">
                  <a:schemeClr val="tx2">
                    <a:alpha val="19000"/>
                  </a:schemeClr>
                </a:outerShdw>
              </a:effec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ïṣliḍe">
                <a:extLst>
                  <a:ext uri="{FF2B5EF4-FFF2-40B4-BE49-F238E27FC236}">
                    <a16:creationId xmlns:a16="http://schemas.microsoft.com/office/drawing/2014/main" id="{E980FFF3-80D3-4646-B6ED-4911DBA40116}"/>
                  </a:ext>
                </a:extLst>
              </p:cNvPr>
              <p:cNvSpPr/>
              <p:nvPr/>
            </p:nvSpPr>
            <p:spPr bwMode="auto">
              <a:xfrm>
                <a:off x="3742192" y="1768181"/>
                <a:ext cx="498672" cy="480241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ïsļïdè">
              <a:extLst>
                <a:ext uri="{FF2B5EF4-FFF2-40B4-BE49-F238E27FC236}">
                  <a16:creationId xmlns:a16="http://schemas.microsoft.com/office/drawing/2014/main" id="{491A2B51-9648-4234-8DAD-3975EC057805}"/>
                </a:ext>
              </a:extLst>
            </p:cNvPr>
            <p:cNvGrpSpPr/>
            <p:nvPr/>
          </p:nvGrpSpPr>
          <p:grpSpPr>
            <a:xfrm>
              <a:off x="5697375" y="3065682"/>
              <a:ext cx="6179396" cy="1308761"/>
              <a:chOff x="5697375" y="1218162"/>
              <a:chExt cx="6179396" cy="1308761"/>
            </a:xfrm>
          </p:grpSpPr>
          <p:grpSp>
            <p:nvGrpSpPr>
              <p:cNvPr id="18" name="iṥľîḋé">
                <a:extLst>
                  <a:ext uri="{FF2B5EF4-FFF2-40B4-BE49-F238E27FC236}">
                    <a16:creationId xmlns:a16="http://schemas.microsoft.com/office/drawing/2014/main" id="{28707F55-35F5-43CD-A4CD-E7C6BC8A0244}"/>
                  </a:ext>
                </a:extLst>
              </p:cNvPr>
              <p:cNvGrpSpPr/>
              <p:nvPr/>
            </p:nvGrpSpPr>
            <p:grpSpPr>
              <a:xfrm>
                <a:off x="5697375" y="1354786"/>
                <a:ext cx="836894" cy="836894"/>
                <a:chOff x="3342990" y="1284189"/>
                <a:chExt cx="1297072" cy="1297072"/>
              </a:xfrm>
            </p:grpSpPr>
            <p:sp>
              <p:nvSpPr>
                <p:cNvPr id="22" name="íś1íḓe">
                  <a:extLst>
                    <a:ext uri="{FF2B5EF4-FFF2-40B4-BE49-F238E27FC236}">
                      <a16:creationId xmlns:a16="http://schemas.microsoft.com/office/drawing/2014/main" id="{36471E0B-3B48-4390-9520-03D127EBA432}"/>
                    </a:ext>
                  </a:extLst>
                </p:cNvPr>
                <p:cNvSpPr/>
                <p:nvPr/>
              </p:nvSpPr>
              <p:spPr bwMode="auto">
                <a:xfrm>
                  <a:off x="3342990" y="1284189"/>
                  <a:ext cx="1297072" cy="12970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sx="110000" sy="110000" algn="ctr" rotWithShape="0">
                    <a:schemeClr val="tx2">
                      <a:alpha val="19000"/>
                    </a:schemeClr>
                  </a:outerShdw>
                </a:effectLst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íş1iďe">
                  <a:extLst>
                    <a:ext uri="{FF2B5EF4-FFF2-40B4-BE49-F238E27FC236}">
                      <a16:creationId xmlns:a16="http://schemas.microsoft.com/office/drawing/2014/main" id="{41542EC3-9BA8-46B2-848F-4CE71078C2E9}"/>
                    </a:ext>
                  </a:extLst>
                </p:cNvPr>
                <p:cNvSpPr/>
                <p:nvPr/>
              </p:nvSpPr>
              <p:spPr bwMode="auto">
                <a:xfrm>
                  <a:off x="3742195" y="1692605"/>
                  <a:ext cx="498672" cy="48024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fontScale="925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" name="ï$lidê">
                <a:extLst>
                  <a:ext uri="{FF2B5EF4-FFF2-40B4-BE49-F238E27FC236}">
                    <a16:creationId xmlns:a16="http://schemas.microsoft.com/office/drawing/2014/main" id="{39E65F51-8978-49CB-89FA-7087ABD9A4F0}"/>
                  </a:ext>
                </a:extLst>
              </p:cNvPr>
              <p:cNvGrpSpPr/>
              <p:nvPr/>
            </p:nvGrpSpPr>
            <p:grpSpPr>
              <a:xfrm>
                <a:off x="6743700" y="1218162"/>
                <a:ext cx="5133071" cy="1308761"/>
                <a:chOff x="-2916238" y="2340494"/>
                <a:chExt cx="7716670" cy="1308761"/>
              </a:xfrm>
            </p:grpSpPr>
            <p:sp>
              <p:nvSpPr>
                <p:cNvPr id="20" name="ïšliḍê">
                  <a:extLst>
                    <a:ext uri="{FF2B5EF4-FFF2-40B4-BE49-F238E27FC236}">
                      <a16:creationId xmlns:a16="http://schemas.microsoft.com/office/drawing/2014/main" id="{11A7FFE3-3726-4F17-9519-0BB92744319F}"/>
                    </a:ext>
                  </a:extLst>
                </p:cNvPr>
                <p:cNvSpPr txBox="1"/>
                <p:nvPr/>
              </p:nvSpPr>
              <p:spPr bwMode="auto">
                <a:xfrm>
                  <a:off x="-2916236" y="2340494"/>
                  <a:ext cx="3589337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房地产生产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ïṩḻîdé">
                  <a:extLst>
                    <a:ext uri="{FF2B5EF4-FFF2-40B4-BE49-F238E27FC236}">
                      <a16:creationId xmlns:a16="http://schemas.microsoft.com/office/drawing/2014/main" id="{C9189F3A-7519-4E8A-81C4-6DDF0ACE1DF7}"/>
                    </a:ext>
                  </a:extLst>
                </p:cNvPr>
                <p:cNvSpPr/>
                <p:nvPr/>
              </p:nvSpPr>
              <p:spPr bwMode="auto">
                <a:xfrm>
                  <a:off x="-2916238" y="2782300"/>
                  <a:ext cx="7716670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  <a:defRPr/>
                  </a:pPr>
                  <a:r>
                    <a:rPr lang="zh-CN" altLang="en-US" dirty="0">
                      <a:solidFill>
                        <a:srgbClr val="000000"/>
                      </a:solidFill>
                    </a:rPr>
                    <a:t>房地产业本身和房地产相关行业的生产活动</a:t>
                  </a:r>
                </a:p>
              </p:txBody>
            </p:sp>
          </p:grpSp>
        </p:grpSp>
        <p:grpSp>
          <p:nvGrpSpPr>
            <p:cNvPr id="11" name="iŝ1idé">
              <a:extLst>
                <a:ext uri="{FF2B5EF4-FFF2-40B4-BE49-F238E27FC236}">
                  <a16:creationId xmlns:a16="http://schemas.microsoft.com/office/drawing/2014/main" id="{6929AE71-F0CD-4DEC-B377-C0613628475D}"/>
                </a:ext>
              </a:extLst>
            </p:cNvPr>
            <p:cNvGrpSpPr/>
            <p:nvPr/>
          </p:nvGrpSpPr>
          <p:grpSpPr>
            <a:xfrm>
              <a:off x="5697375" y="4561855"/>
              <a:ext cx="6176737" cy="2036811"/>
              <a:chOff x="5697375" y="866816"/>
              <a:chExt cx="6176737" cy="2036811"/>
            </a:xfrm>
          </p:grpSpPr>
          <p:grpSp>
            <p:nvGrpSpPr>
              <p:cNvPr id="12" name="íṩḷïde">
                <a:extLst>
                  <a:ext uri="{FF2B5EF4-FFF2-40B4-BE49-F238E27FC236}">
                    <a16:creationId xmlns:a16="http://schemas.microsoft.com/office/drawing/2014/main" id="{DA8DDC59-7432-44E5-84E8-98A1093DCF3D}"/>
                  </a:ext>
                </a:extLst>
              </p:cNvPr>
              <p:cNvGrpSpPr/>
              <p:nvPr/>
            </p:nvGrpSpPr>
            <p:grpSpPr>
              <a:xfrm>
                <a:off x="5697375" y="1308621"/>
                <a:ext cx="836894" cy="836894"/>
                <a:chOff x="3342990" y="1212639"/>
                <a:chExt cx="1297072" cy="1297072"/>
              </a:xfrm>
            </p:grpSpPr>
            <p:sp>
              <p:nvSpPr>
                <p:cNvPr id="16" name="isḷîḓê">
                  <a:extLst>
                    <a:ext uri="{FF2B5EF4-FFF2-40B4-BE49-F238E27FC236}">
                      <a16:creationId xmlns:a16="http://schemas.microsoft.com/office/drawing/2014/main" id="{F122D7CA-9FD9-4196-9AA5-F2173B465497}"/>
                    </a:ext>
                  </a:extLst>
                </p:cNvPr>
                <p:cNvSpPr/>
                <p:nvPr/>
              </p:nvSpPr>
              <p:spPr bwMode="auto">
                <a:xfrm>
                  <a:off x="3342990" y="1212639"/>
                  <a:ext cx="1297072" cy="129707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sx="110000" sy="110000" algn="ctr" rotWithShape="0">
                    <a:schemeClr val="tx2">
                      <a:alpha val="19000"/>
                    </a:schemeClr>
                  </a:outerShdw>
                </a:effectLst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" name="îs1iḍe">
                  <a:extLst>
                    <a:ext uri="{FF2B5EF4-FFF2-40B4-BE49-F238E27FC236}">
                      <a16:creationId xmlns:a16="http://schemas.microsoft.com/office/drawing/2014/main" id="{E6B2CDDE-E66C-4C76-B4D2-9F3345617E03}"/>
                    </a:ext>
                  </a:extLst>
                </p:cNvPr>
                <p:cNvSpPr/>
                <p:nvPr/>
              </p:nvSpPr>
              <p:spPr bwMode="auto">
                <a:xfrm>
                  <a:off x="3742195" y="1621056"/>
                  <a:ext cx="498672" cy="48024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fontScale="925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" name="îṡḻîḑe">
                <a:extLst>
                  <a:ext uri="{FF2B5EF4-FFF2-40B4-BE49-F238E27FC236}">
                    <a16:creationId xmlns:a16="http://schemas.microsoft.com/office/drawing/2014/main" id="{62D27DA7-E338-4650-AA8C-CBEB50834AFE}"/>
                  </a:ext>
                </a:extLst>
              </p:cNvPr>
              <p:cNvGrpSpPr/>
              <p:nvPr/>
            </p:nvGrpSpPr>
            <p:grpSpPr>
              <a:xfrm>
                <a:off x="6741041" y="866816"/>
                <a:ext cx="5133071" cy="2036811"/>
                <a:chOff x="-2920235" y="1989148"/>
                <a:chExt cx="7716670" cy="2036811"/>
              </a:xfrm>
            </p:grpSpPr>
            <p:sp>
              <p:nvSpPr>
                <p:cNvPr id="14" name="îṥḷíḑè">
                  <a:extLst>
                    <a:ext uri="{FF2B5EF4-FFF2-40B4-BE49-F238E27FC236}">
                      <a16:creationId xmlns:a16="http://schemas.microsoft.com/office/drawing/2014/main" id="{BC32A570-C9D5-4887-B3D3-DF79E9A06E3E}"/>
                    </a:ext>
                  </a:extLst>
                </p:cNvPr>
                <p:cNvSpPr txBox="1"/>
                <p:nvPr/>
              </p:nvSpPr>
              <p:spPr bwMode="auto">
                <a:xfrm>
                  <a:off x="-2920235" y="1989148"/>
                  <a:ext cx="3589337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房地产消费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" name="ïṥḻïḑê">
                  <a:extLst>
                    <a:ext uri="{FF2B5EF4-FFF2-40B4-BE49-F238E27FC236}">
                      <a16:creationId xmlns:a16="http://schemas.microsoft.com/office/drawing/2014/main" id="{7CDAEF4F-84D4-4FDD-ACA4-54C4F6503B33}"/>
                    </a:ext>
                  </a:extLst>
                </p:cNvPr>
                <p:cNvSpPr/>
                <p:nvPr/>
              </p:nvSpPr>
              <p:spPr bwMode="auto">
                <a:xfrm>
                  <a:off x="-2920235" y="2336253"/>
                  <a:ext cx="7716670" cy="1689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  <a:defRPr/>
                  </a:pPr>
                  <a:r>
                    <a:rPr lang="zh-CN" altLang="en-US" dirty="0">
                      <a:solidFill>
                        <a:srgbClr val="000000"/>
                      </a:solidFill>
                    </a:rPr>
                    <a:t>居民生活用房以及与之相关的服务消费活动，包括生活用房租赁、维修、物业管理、中介服务、生活用水电燃料、自有住房服务等消费活动。</a:t>
                  </a:r>
                </a:p>
              </p:txBody>
            </p:sp>
          </p:grpSp>
        </p:grpSp>
      </p:grpSp>
      <p:sp>
        <p:nvSpPr>
          <p:cNvPr id="34" name="ïšliḍê">
            <a:extLst>
              <a:ext uri="{FF2B5EF4-FFF2-40B4-BE49-F238E27FC236}">
                <a16:creationId xmlns:a16="http://schemas.microsoft.com/office/drawing/2014/main" id="{52F81C53-9C96-4789-98AE-F418D0F329EB}"/>
              </a:ext>
            </a:extLst>
          </p:cNvPr>
          <p:cNvSpPr txBox="1"/>
          <p:nvPr/>
        </p:nvSpPr>
        <p:spPr bwMode="auto">
          <a:xfrm>
            <a:off x="6741041" y="1332734"/>
            <a:ext cx="238760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房地产</a:t>
            </a:r>
            <a:r>
              <a:rPr lang="zh-CN" altLang="en-US" sz="2000" b="1" dirty="0">
                <a:solidFill>
                  <a:srgbClr val="000000"/>
                </a:solidFill>
              </a:rPr>
              <a:t>开发投资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ïṩḻîdé">
            <a:extLst>
              <a:ext uri="{FF2B5EF4-FFF2-40B4-BE49-F238E27FC236}">
                <a16:creationId xmlns:a16="http://schemas.microsoft.com/office/drawing/2014/main" id="{05AB4F74-5946-42A9-A7BA-4BBFAB527ECF}"/>
              </a:ext>
            </a:extLst>
          </p:cNvPr>
          <p:cNvSpPr/>
          <p:nvPr/>
        </p:nvSpPr>
        <p:spPr bwMode="auto">
          <a:xfrm>
            <a:off x="6741041" y="1774540"/>
            <a:ext cx="5135730" cy="132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房地产开发企业统一开发房屋建筑物、配套服务设施、开发土地和购置土地等经济活动。</a:t>
            </a:r>
          </a:p>
        </p:txBody>
      </p:sp>
    </p:spTree>
    <p:extLst>
      <p:ext uri="{BB962C8B-B14F-4D97-AF65-F5344CB8AC3E}">
        <p14:creationId xmlns:p14="http://schemas.microsoft.com/office/powerpoint/2010/main" val="237201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1978C-94FD-4CEC-B36D-8BFCACB2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房地产开发投资对国民经济增长的贡献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9F1AE-F689-46DB-8EC6-D03C9AEE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3FF7A6-4CC2-4CBF-82F5-64763F380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4" y="1845839"/>
            <a:ext cx="7993505" cy="35758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079015F-D780-4F33-B02E-13CA4F9C50A3}"/>
              </a:ext>
            </a:extLst>
          </p:cNvPr>
          <p:cNvSpPr/>
          <p:nvPr/>
        </p:nvSpPr>
        <p:spPr>
          <a:xfrm>
            <a:off x="8610599" y="2569250"/>
            <a:ext cx="30170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房地产开发投资对全社会固定资产投资增长的贡献率</a:t>
            </a:r>
            <a:r>
              <a:rPr lang="en-US" altLang="zh-CN" dirty="0"/>
              <a:t>=</a:t>
            </a:r>
            <a:r>
              <a:rPr lang="zh-CN" altLang="en-US" dirty="0"/>
              <a:t>（当年房地产开发投资</a:t>
            </a:r>
            <a:r>
              <a:rPr lang="en-US" altLang="zh-CN" dirty="0"/>
              <a:t>-</a:t>
            </a:r>
            <a:r>
              <a:rPr lang="zh-CN" altLang="en-US" dirty="0"/>
              <a:t>上年房地产开发投资）</a:t>
            </a:r>
            <a:r>
              <a:rPr lang="en-US" altLang="zh-CN" dirty="0"/>
              <a:t>/</a:t>
            </a:r>
            <a:r>
              <a:rPr lang="zh-CN" altLang="en-US" dirty="0"/>
              <a:t>（当年全社会固定资产投资</a:t>
            </a:r>
            <a:r>
              <a:rPr lang="en-US" altLang="zh-CN" dirty="0"/>
              <a:t>-</a:t>
            </a:r>
            <a:r>
              <a:rPr lang="zh-CN" altLang="en-US" dirty="0"/>
              <a:t>上年全社会固定资产投资）</a:t>
            </a:r>
            <a:r>
              <a:rPr lang="en-US" altLang="zh-CN" dirty="0"/>
              <a:t>X100%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FEFC92-9F84-4EE6-BB7C-7BC668BB6C4B}"/>
              </a:ext>
            </a:extLst>
          </p:cNvPr>
          <p:cNvSpPr/>
          <p:nvPr/>
        </p:nvSpPr>
        <p:spPr>
          <a:xfrm>
            <a:off x="903513" y="4860809"/>
            <a:ext cx="770708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房地产开发投资形成的固定资本总额占</a:t>
            </a:r>
            <a:r>
              <a:rPr lang="en-US" altLang="zh-CN" dirty="0"/>
              <a:t>GDP</a:t>
            </a:r>
            <a:r>
              <a:rPr lang="zh-CN" altLang="en-US" dirty="0"/>
              <a:t>比重</a:t>
            </a:r>
            <a:r>
              <a:rPr lang="en-US" altLang="zh-CN" dirty="0"/>
              <a:t>=</a:t>
            </a:r>
            <a:r>
              <a:rPr lang="zh-CN" altLang="en-US" dirty="0"/>
              <a:t>房地产开发投资占全社会固定资本总额的比重（扣除土地购置费）</a:t>
            </a:r>
            <a:r>
              <a:rPr lang="en-US" altLang="zh-CN" dirty="0"/>
              <a:t>X</a:t>
            </a:r>
            <a:r>
              <a:rPr lang="zh-CN" altLang="en-US" dirty="0"/>
              <a:t>固定资产占</a:t>
            </a:r>
            <a:r>
              <a:rPr lang="en-US" altLang="zh-CN" dirty="0"/>
              <a:t>GDP</a:t>
            </a:r>
            <a:r>
              <a:rPr lang="zh-CN" altLang="en-US" dirty="0"/>
              <a:t>的比重</a:t>
            </a:r>
          </a:p>
        </p:txBody>
      </p:sp>
    </p:spTree>
    <p:extLst>
      <p:ext uri="{BB962C8B-B14F-4D97-AF65-F5344CB8AC3E}">
        <p14:creationId xmlns:p14="http://schemas.microsoft.com/office/powerpoint/2010/main" val="120727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1998A5-DAB7-473A-908C-7CF40B31F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86" y="2797345"/>
            <a:ext cx="6389914" cy="34415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E41978C-94FD-4CEC-B36D-8BFCACB2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房地产生产对国民经济增长的贡献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9F1AE-F689-46DB-8EC6-D03C9AEE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25C391-554B-4296-BE88-24B8D8B4B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4" y="1132113"/>
            <a:ext cx="6542824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5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1978C-94FD-4CEC-B36D-8BFCACB2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房地产消费对国民经济增长的贡献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9F1AE-F689-46DB-8EC6-D03C9AEE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CBDEB4-A90A-4577-A83D-89805A29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129089"/>
            <a:ext cx="6035676" cy="500939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B97A235-97FD-4970-B501-5B0CCFC0B832}"/>
              </a:ext>
            </a:extLst>
          </p:cNvPr>
          <p:cNvSpPr/>
          <p:nvPr/>
        </p:nvSpPr>
        <p:spPr>
          <a:xfrm>
            <a:off x="7173685" y="3105834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2008-2011</a:t>
            </a:r>
            <a:r>
              <a:rPr lang="zh-CN" altLang="en-US" dirty="0"/>
              <a:t>年房地产消费支出占支出法</a:t>
            </a:r>
            <a:r>
              <a:rPr lang="en-US" altLang="zh-CN" dirty="0"/>
              <a:t>GDP</a:t>
            </a:r>
            <a:r>
              <a:rPr lang="zh-CN" altLang="en-US" dirty="0"/>
              <a:t>的比重保持在</a:t>
            </a:r>
            <a:r>
              <a:rPr lang="en-US" altLang="zh-CN" dirty="0"/>
              <a:t>6%</a:t>
            </a:r>
            <a:r>
              <a:rPr lang="zh-CN" altLang="en-US" dirty="0"/>
              <a:t>左右。</a:t>
            </a:r>
          </a:p>
        </p:txBody>
      </p:sp>
    </p:spTree>
    <p:extLst>
      <p:ext uri="{BB962C8B-B14F-4D97-AF65-F5344CB8AC3E}">
        <p14:creationId xmlns:p14="http://schemas.microsoft.com/office/powerpoint/2010/main" val="259006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D8D80-ECC9-4745-981F-4A509A2A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研究结果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2CD020-374D-47C6-8065-1DD5C08B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5CCEF4-27DD-4F86-8268-95D690CA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2319505-B5BE-4EFF-860B-EFA03472968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0072" y="1123950"/>
            <a:ext cx="10811210" cy="4881133"/>
            <a:chOff x="710072" y="1123950"/>
            <a:chExt cx="10811210" cy="4881133"/>
          </a:xfrm>
        </p:grpSpPr>
        <p:sp>
          <p:nvSpPr>
            <p:cNvPr id="6" name="ïṧ1îḑé">
              <a:extLst>
                <a:ext uri="{FF2B5EF4-FFF2-40B4-BE49-F238E27FC236}">
                  <a16:creationId xmlns:a16="http://schemas.microsoft.com/office/drawing/2014/main" id="{E815EB01-E16D-499C-9BE4-8F5548250466}"/>
                </a:ext>
              </a:extLst>
            </p:cNvPr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4"/>
              <a:stretch>
                <a:fillRect t="-31752" b="-31400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865AA87-9879-4AA3-8579-AD59635E2D41}"/>
                </a:ext>
              </a:extLst>
            </p:cNvPr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$1íďè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710072" y="1877059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sz="1600" b="1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B897CEC6-43A2-425F-A136-D7759BE472C7}"/>
              </a:ext>
            </a:extLst>
          </p:cNvPr>
          <p:cNvSpPr/>
          <p:nvPr/>
        </p:nvSpPr>
        <p:spPr>
          <a:xfrm>
            <a:off x="956943" y="1838659"/>
            <a:ext cx="3039239" cy="313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       </a:t>
            </a:r>
            <a:r>
              <a:rPr lang="zh-CN" altLang="en-US" sz="2000" dirty="0"/>
              <a:t>房地产经济合理增长对国民经济健康发展具有重要意义，但同时房地产经济增长速度过高或过低，都会影响国名经济的稳定增长。为了保障国民经济健康稳定增长，应保持房地产经济的合理增长。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AFE54BF-5B7E-45CA-94E1-C215C8ED7E33}"/>
              </a:ext>
            </a:extLst>
          </p:cNvPr>
          <p:cNvSpPr/>
          <p:nvPr/>
        </p:nvSpPr>
        <p:spPr>
          <a:xfrm>
            <a:off x="5390323" y="3723360"/>
            <a:ext cx="5374140" cy="109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       在享受房地产经济给国民经济带来发展驱动力的同时，我们也应对房地产经济的消极作用有清醒的认知并加以防范。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BD7E8-4521-48E1-96E0-BA6C32CA987F}"/>
              </a:ext>
            </a:extLst>
          </p:cNvPr>
          <p:cNvSpPr/>
          <p:nvPr/>
        </p:nvSpPr>
        <p:spPr>
          <a:xfrm>
            <a:off x="4958230" y="5410884"/>
            <a:ext cx="6238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对实体经济的“抽血效应”、对居民消费的“挤出效应”、对金融和经济运行的“风险效应”</a:t>
            </a: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id="{D789F18B-8F4A-4582-A300-0EAF6E8C9933}"/>
              </a:ext>
            </a:extLst>
          </p:cNvPr>
          <p:cNvSpPr/>
          <p:nvPr/>
        </p:nvSpPr>
        <p:spPr>
          <a:xfrm rot="5400000">
            <a:off x="7851570" y="4556726"/>
            <a:ext cx="402768" cy="942228"/>
          </a:xfrm>
          <a:prstGeom prst="chevron">
            <a:avLst/>
          </a:prstGeom>
          <a:solidFill>
            <a:srgbClr val="51B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08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1a5cd26e-eda9-49bf-ab5c-fd0a83db0c79&quot;,&quot;Name&quot;:&quot;iSlide&quot;,&quot;HeaderHeight&quot;:15.0,&quot;FooterHeight&quot;:9.0,&quot;SideMargin&quot;:5.5,&quot;TopMargin&quot;:0.0,&quot;BottomMargin&quot;:0.0,&quot;IntervalMargin&quot;:1.4}"/>
  <p:tag name="ISLIDE.THEME" val="e4cd0dee-fdc6-4433-ad92-05d7d808ca1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b5280f3-9dd9-4e74-bf0a-af0a2b7e2d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3943533-02ec-424e-a2f7-e21ba11e06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600ea8-4c8b-4f96-a0de-9b614569904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182</TotalTime>
  <Words>896</Words>
  <Application>Microsoft Office PowerPoint</Application>
  <PresentationFormat>宽屏</PresentationFormat>
  <Paragraphs>69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Calibri</vt:lpstr>
      <vt:lpstr>主题5</vt:lpstr>
      <vt:lpstr>房地产经济对中国国民经济增长的作用研究_许宪春</vt:lpstr>
      <vt:lpstr>研究背景研究目的及意义</vt:lpstr>
      <vt:lpstr>已有研究</vt:lpstr>
      <vt:lpstr>创新点</vt:lpstr>
      <vt:lpstr>房地产经济</vt:lpstr>
      <vt:lpstr>房地产开发投资对国民经济增长的贡献</vt:lpstr>
      <vt:lpstr>房地产生产对国民经济增长的贡献</vt:lpstr>
      <vt:lpstr>房地产消费对国民经济增长的贡献</vt:lpstr>
      <vt:lpstr>研究结果</vt:lpstr>
      <vt:lpstr>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 </cp:lastModifiedBy>
  <cp:revision>24</cp:revision>
  <cp:lastPrinted>2018-04-24T16:00:00Z</cp:lastPrinted>
  <dcterms:created xsi:type="dcterms:W3CDTF">2018-04-24T16:00:00Z</dcterms:created>
  <dcterms:modified xsi:type="dcterms:W3CDTF">2019-10-07T15:11:12Z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e4cd0dee-fdc6-4433-ad92-05d7d808ca1b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2018-08-31T03:27:23.0003555Z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