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640" r:id="rId3"/>
    <p:sldId id="674" r:id="rId4"/>
    <p:sldId id="688" r:id="rId5"/>
    <p:sldId id="689" r:id="rId6"/>
    <p:sldId id="690" r:id="rId7"/>
    <p:sldId id="691" r:id="rId8"/>
    <p:sldId id="692" r:id="rId9"/>
    <p:sldId id="721" r:id="rId10"/>
    <p:sldId id="722" r:id="rId11"/>
    <p:sldId id="724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CC00"/>
    <a:srgbClr val="0000FF"/>
    <a:srgbClr val="FFFFFF"/>
    <a:srgbClr val="000000"/>
    <a:srgbClr val="669900"/>
    <a:srgbClr val="FF6600"/>
    <a:srgbClr val="FFFF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5100" autoAdjust="0"/>
  </p:normalViewPr>
  <p:slideViewPr>
    <p:cSldViewPr>
      <p:cViewPr varScale="1">
        <p:scale>
          <a:sx n="110" d="100"/>
          <a:sy n="110" d="100"/>
        </p:scale>
        <p:origin x="-19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49" d="100"/>
          <a:sy n="49" d="100"/>
        </p:scale>
        <p:origin x="-2318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3BB785F-5A1E-44C6-B274-FB74426AD6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711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67EAFB-EB4F-4145-8FF1-E14C74B89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027CB-9E01-4B2A-8F50-A4ADFFB4EBA6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9BAFB649-1CE5-461C-9C23-BD8B696AA70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36B0BFAC-771E-4EC6-B0EF-7614ED7956D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7213" y="188913"/>
            <a:ext cx="1985962" cy="55451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49325" y="188913"/>
            <a:ext cx="5805488" cy="55451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C280E4B3-645A-44A5-A234-A8A25193A2A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4A42A50B-6F18-4042-9D9C-949B077A97D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C884DAA-84C3-47AD-AC64-0B8F83030DD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4F06421-02FA-4AD5-A0E9-4B58680FD06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1550" y="981075"/>
            <a:ext cx="38846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8563" y="981075"/>
            <a:ext cx="38846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AE78A516-4C8B-46ED-A461-4C224D4DC48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5CDAC3B1-03D0-4BF3-A04B-B70A805385E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79803682-1574-4496-9AE1-3EE0E30BE56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840656C-81B2-48A6-9DCF-0132C698301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F461E2A2-0F54-4150-845E-494A4335AEB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0CD1A2A-3564-49B3-818A-765934788E1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8625" y="64531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chemeClr val="bg1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-</a:t>
            </a:r>
            <a:fld id="{25930CDC-318F-4EC3-8B59-E7404AD7F0C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2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123950"/>
            <a:ext cx="84978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95275"/>
            <a:ext cx="8569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3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fmpeg.org/releases/ffmpeg-3.3.7.tar.x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79513" y="1700808"/>
            <a:ext cx="86409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dirty="0" err="1" smtClean="0">
                <a:latin typeface="Calibri" pitchFamily="34" charset="0"/>
              </a:rPr>
              <a:t>FFmpeg</a:t>
            </a:r>
            <a:r>
              <a:rPr lang="en-US" altLang="zh-TW" sz="4400" b="1" dirty="0" smtClean="0">
                <a:latin typeface="Calibri" pitchFamily="34" charset="0"/>
              </a:rPr>
              <a:t> –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dirty="0">
                <a:latin typeface="Calibri" pitchFamily="34" charset="0"/>
              </a:rPr>
              <a:t> </a:t>
            </a:r>
            <a:r>
              <a:rPr lang="en-US" altLang="zh-TW" sz="4400" b="1" dirty="0" smtClean="0">
                <a:latin typeface="Calibri" pitchFamily="34" charset="0"/>
              </a:rPr>
              <a:t>    RTK Hardware Transcode Tutorial</a:t>
            </a:r>
            <a:endParaRPr lang="en-US" altLang="zh-TW" sz="4400" b="1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Encoder Selection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10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There are two video encode units in RTD1619. In order to get better performance, you can select different encoder when transcoding two files at the same time.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>
                <a:solidFill>
                  <a:srgbClr val="0000FF"/>
                </a:solidFill>
              </a:rPr>
              <a:t>e</a:t>
            </a:r>
            <a:r>
              <a:rPr lang="en-US" altLang="zh-TW" dirty="0" err="1" smtClean="0">
                <a:solidFill>
                  <a:srgbClr val="0000FF"/>
                </a:solidFill>
              </a:rPr>
              <a:t>nc_select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encoder</a:t>
            </a:r>
            <a:r>
              <a:rPr lang="en-US" altLang="zh-TW" dirty="0"/>
              <a:t> </a:t>
            </a:r>
            <a:r>
              <a:rPr lang="en-US" altLang="zh-TW" dirty="0" smtClean="0"/>
              <a:t>side (Default is 0)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0 : U</a:t>
            </a:r>
            <a:r>
              <a:rPr lang="en-US" altLang="zh-TW" dirty="0" smtClean="0"/>
              <a:t>se encoder 0</a:t>
            </a:r>
            <a:endParaRPr lang="en-US" altLang="zh-TW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1 : Use </a:t>
            </a:r>
            <a:r>
              <a:rPr lang="en-US" altLang="zh-TW" dirty="0" smtClean="0"/>
              <a:t>encoder 1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E.g. </a:t>
            </a:r>
            <a:r>
              <a:rPr lang="en-US" altLang="zh-TW" dirty="0" smtClean="0"/>
              <a:t>Transcode </a:t>
            </a:r>
            <a:r>
              <a:rPr lang="en-US" altLang="zh-TW" u="sng" dirty="0" smtClean="0"/>
              <a:t>MPEGII to H264</a:t>
            </a:r>
            <a:r>
              <a:rPr lang="en-US" altLang="zh-TW" dirty="0" smtClean="0"/>
              <a:t> and </a:t>
            </a:r>
            <a:r>
              <a:rPr lang="en-US" altLang="zh-TW" u="sng" dirty="0" smtClean="0"/>
              <a:t>H265</a:t>
            </a:r>
            <a:r>
              <a:rPr lang="en-US" altLang="zh-TW" u="sng" dirty="0"/>
              <a:t> </a:t>
            </a:r>
            <a:r>
              <a:rPr lang="en-US" altLang="zh-TW" u="sng" dirty="0" smtClean="0"/>
              <a:t>to H264</a:t>
            </a:r>
            <a:r>
              <a:rPr lang="en-US" altLang="zh-TW" dirty="0" smtClean="0"/>
              <a:t> at the same time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Bad : 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Good: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649062" y="5733256"/>
            <a:ext cx="82809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-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./mpeg2.mpeg </a:t>
            </a:r>
            <a:r>
              <a:rPr lang="en-US" altLang="zh-TW" sz="1400" dirty="0"/>
              <a:t>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h264_omx –</a:t>
            </a:r>
            <a:r>
              <a:rPr lang="en-US" altLang="zh-TW" sz="1400" dirty="0" err="1" smtClean="0"/>
              <a:t>enc_select</a:t>
            </a:r>
            <a:r>
              <a:rPr lang="en-US" altLang="zh-TW" sz="1400" dirty="0" smtClean="0"/>
              <a:t> 0 ./output1.ts</a:t>
            </a:r>
          </a:p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./h265.mp4 -</a:t>
            </a:r>
            <a:r>
              <a:rPr lang="en-US" altLang="zh-TW" sz="1400" dirty="0" err="1" smtClean="0"/>
              <a:t>c:a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–</a:t>
            </a:r>
            <a:r>
              <a:rPr lang="en-US" altLang="zh-TW" sz="1400" dirty="0" err="1"/>
              <a:t>enc_select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1 ./output2.ts</a:t>
            </a:r>
            <a:endParaRPr lang="en-US" altLang="zh-TW" sz="1400" dirty="0"/>
          </a:p>
        </p:txBody>
      </p:sp>
      <p:sp>
        <p:nvSpPr>
          <p:cNvPr id="8" name="矩形 7"/>
          <p:cNvSpPr/>
          <p:nvPr/>
        </p:nvSpPr>
        <p:spPr bwMode="auto">
          <a:xfrm>
            <a:off x="2555776" y="4149080"/>
            <a:ext cx="648072" cy="288032"/>
          </a:xfrm>
          <a:prstGeom prst="rect">
            <a:avLst/>
          </a:prstGeom>
          <a:solidFill>
            <a:schemeClr val="accent4">
              <a:lumMod val="40000"/>
              <a:lumOff val="6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rPr>
              <a:t>H265 Dec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55776" y="3717032"/>
            <a:ext cx="648072" cy="288032"/>
          </a:xfrm>
          <a:prstGeom prst="rect">
            <a:avLst/>
          </a:prstGeom>
          <a:solidFill>
            <a:schemeClr val="accent3">
              <a:lumMod val="60000"/>
              <a:lumOff val="4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rPr>
              <a:t>MPEG Dec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23928" y="3717032"/>
            <a:ext cx="720080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dirty="0" smtClean="0"/>
              <a:t>H264 </a:t>
            </a:r>
            <a:r>
              <a:rPr kumimoji="0" lang="en-US" altLang="zh-TW" dirty="0" err="1" smtClean="0"/>
              <a:t>Enc</a:t>
            </a:r>
            <a:r>
              <a:rPr kumimoji="0" lang="en-US" altLang="zh-TW" dirty="0" smtClean="0"/>
              <a:t> 0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23928" y="4149080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dirty="0" smtClean="0"/>
              <a:t>H264 </a:t>
            </a:r>
            <a:r>
              <a:rPr kumimoji="0" lang="en-US" altLang="zh-TW" dirty="0" err="1" smtClean="0"/>
              <a:t>Enc</a:t>
            </a:r>
            <a:r>
              <a:rPr kumimoji="0" lang="en-US" altLang="zh-TW" dirty="0" smtClean="0"/>
              <a:t> 1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cxnSp>
        <p:nvCxnSpPr>
          <p:cNvPr id="33" name="肘形接點 32"/>
          <p:cNvCxnSpPr/>
          <p:nvPr/>
        </p:nvCxnSpPr>
        <p:spPr bwMode="auto">
          <a:xfrm flipV="1">
            <a:off x="3203848" y="3933056"/>
            <a:ext cx="720080" cy="360040"/>
          </a:xfrm>
          <a:prstGeom prst="bentConnector3">
            <a:avLst/>
          </a:prstGeom>
          <a:solidFill>
            <a:srgbClr val="99FF33">
              <a:alpha val="83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legacyObliqueTopRight"/>
            <a:lightRig rig="legacyFlat3" dir="b"/>
          </a:scene3d>
          <a:sp3d prstMaterial="matte">
            <a:extrusionClr>
              <a:schemeClr val="accent2"/>
            </a:extrusionClr>
          </a:sp3d>
        </p:spPr>
      </p:cxnSp>
      <p:cxnSp>
        <p:nvCxnSpPr>
          <p:cNvPr id="37" name="直線單箭頭接點 36"/>
          <p:cNvCxnSpPr>
            <a:endCxn id="22" idx="1"/>
          </p:cNvCxnSpPr>
          <p:nvPr/>
        </p:nvCxnSpPr>
        <p:spPr bwMode="auto">
          <a:xfrm>
            <a:off x="3203848" y="3861048"/>
            <a:ext cx="720080" cy="0"/>
          </a:xfrm>
          <a:prstGeom prst="straightConnector1">
            <a:avLst/>
          </a:prstGeom>
          <a:solidFill>
            <a:srgbClr val="99FF33">
              <a:alpha val="83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2"/>
            </a:extrusionClr>
          </a:sp3d>
        </p:spPr>
      </p:cxnSp>
      <p:sp>
        <p:nvSpPr>
          <p:cNvPr id="38" name="矩形 37"/>
          <p:cNvSpPr/>
          <p:nvPr/>
        </p:nvSpPr>
        <p:spPr bwMode="auto">
          <a:xfrm>
            <a:off x="2555776" y="5301208"/>
            <a:ext cx="648072" cy="288032"/>
          </a:xfrm>
          <a:prstGeom prst="rect">
            <a:avLst/>
          </a:prstGeom>
          <a:solidFill>
            <a:schemeClr val="accent4">
              <a:lumMod val="40000"/>
              <a:lumOff val="6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rPr>
              <a:t>H265 Dec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555776" y="4869160"/>
            <a:ext cx="648072" cy="288032"/>
          </a:xfrm>
          <a:prstGeom prst="rect">
            <a:avLst/>
          </a:prstGeom>
          <a:solidFill>
            <a:schemeClr val="accent3">
              <a:lumMod val="60000"/>
              <a:lumOff val="4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rPr>
              <a:t>MPEG Dec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923928" y="4869160"/>
            <a:ext cx="720080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dirty="0" smtClean="0"/>
              <a:t>H264 </a:t>
            </a:r>
            <a:r>
              <a:rPr kumimoji="0" lang="en-US" altLang="zh-TW" dirty="0" err="1" smtClean="0"/>
              <a:t>Enc</a:t>
            </a:r>
            <a:r>
              <a:rPr kumimoji="0" lang="en-US" altLang="zh-TW" dirty="0" smtClean="0"/>
              <a:t> 0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923928" y="5301208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  <a:alpha val="83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dirty="0" smtClean="0"/>
              <a:t>H264 </a:t>
            </a:r>
            <a:r>
              <a:rPr kumimoji="0" lang="en-US" altLang="zh-TW" dirty="0" err="1" smtClean="0"/>
              <a:t>Enc</a:t>
            </a:r>
            <a:r>
              <a:rPr kumimoji="0" lang="en-US" altLang="zh-TW" dirty="0" smtClean="0"/>
              <a:t> 1</a:t>
            </a:r>
            <a:endParaRPr kumimoji="0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cxnSp>
        <p:nvCxnSpPr>
          <p:cNvPr id="43" name="直線單箭頭接點 42"/>
          <p:cNvCxnSpPr>
            <a:endCxn id="40" idx="1"/>
          </p:cNvCxnSpPr>
          <p:nvPr/>
        </p:nvCxnSpPr>
        <p:spPr bwMode="auto">
          <a:xfrm>
            <a:off x="3203848" y="5013176"/>
            <a:ext cx="720080" cy="0"/>
          </a:xfrm>
          <a:prstGeom prst="straightConnector1">
            <a:avLst/>
          </a:prstGeom>
          <a:solidFill>
            <a:srgbClr val="99FF33">
              <a:alpha val="83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2"/>
            </a:extrusionClr>
          </a:sp3d>
        </p:spPr>
      </p:cxnSp>
      <p:cxnSp>
        <p:nvCxnSpPr>
          <p:cNvPr id="44" name="直線單箭頭接點 43"/>
          <p:cNvCxnSpPr/>
          <p:nvPr/>
        </p:nvCxnSpPr>
        <p:spPr bwMode="auto">
          <a:xfrm>
            <a:off x="3203848" y="5452204"/>
            <a:ext cx="720080" cy="0"/>
          </a:xfrm>
          <a:prstGeom prst="straightConnector1">
            <a:avLst/>
          </a:prstGeom>
          <a:solidFill>
            <a:srgbClr val="99FF33">
              <a:alpha val="83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2"/>
            </a:extrusionClr>
          </a:sp3d>
        </p:spPr>
      </p:cxnSp>
    </p:spTree>
    <p:extLst>
      <p:ext uri="{BB962C8B-B14F-4D97-AF65-F5344CB8AC3E}">
        <p14:creationId xmlns:p14="http://schemas.microsoft.com/office/powerpoint/2010/main" val="254698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11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Conversion failed</a:t>
            </a:r>
            <a:r>
              <a:rPr lang="en-US" altLang="zh-TW" dirty="0" smtClean="0"/>
              <a:t>!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Error log: Too </a:t>
            </a:r>
            <a:r>
              <a:rPr lang="en-US" altLang="zh-TW" dirty="0"/>
              <a:t>many packets buffered for output stream 0:1.</a:t>
            </a:r>
            <a:endParaRPr lang="en-US" altLang="zh-TW" dirty="0" smtClean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Add </a:t>
            </a:r>
            <a:r>
              <a:rPr lang="en-US" altLang="zh-TW" dirty="0"/>
              <a:t>option: "-</a:t>
            </a:r>
            <a:r>
              <a:rPr lang="en-US" altLang="zh-TW" dirty="0" err="1"/>
              <a:t>max_muxing_queue_size</a:t>
            </a:r>
            <a:r>
              <a:rPr lang="en-US" altLang="zh-TW" dirty="0"/>
              <a:t> </a:t>
            </a:r>
            <a:r>
              <a:rPr lang="en-US" altLang="zh-TW" dirty="0" smtClean="0"/>
              <a:t>1024“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Relative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 Discussion </a:t>
            </a:r>
            <a:r>
              <a:rPr lang="en-US" altLang="zh-TW" dirty="0"/>
              <a:t>in https://trac.ffmpeg.org/ticket/6375</a:t>
            </a:r>
          </a:p>
          <a:p>
            <a:pPr marL="914400" lvl="2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85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Introduction</a:t>
            </a:r>
            <a:endParaRPr lang="en-US" altLang="zh-TW" sz="2400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Build </a:t>
            </a:r>
            <a:r>
              <a:rPr lang="en-US" altLang="zh-TW" dirty="0" err="1" smtClean="0"/>
              <a:t>FFmpeg</a:t>
            </a: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Transcoding </a:t>
            </a:r>
            <a:r>
              <a:rPr lang="en-US" altLang="zh-TW" dirty="0"/>
              <a:t>c</a:t>
            </a:r>
            <a:r>
              <a:rPr lang="en-US" altLang="zh-TW" dirty="0" smtClean="0"/>
              <a:t>ommand line 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Issue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r>
              <a:rPr lang="en-US" altLang="zh-TW" smtClean="0">
                <a:solidFill>
                  <a:prstClr val="white"/>
                </a:solidFill>
              </a:rPr>
              <a:t>-</a:t>
            </a:r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Realtek</a:t>
            </a:r>
            <a:r>
              <a:rPr lang="en-US" altLang="zh-TW" dirty="0" smtClean="0"/>
              <a:t> uses RMA (RTK Media Accelerator) as wrapper layer between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Openmax</a:t>
            </a:r>
            <a:r>
              <a:rPr lang="en-US" altLang="zh-TW" dirty="0" smtClean="0"/>
              <a:t> </a:t>
            </a:r>
            <a:r>
              <a:rPr lang="en-US" altLang="zh-TW" dirty="0"/>
              <a:t>Integration </a:t>
            </a:r>
            <a:r>
              <a:rPr lang="en-US" altLang="zh-TW" dirty="0" smtClean="0"/>
              <a:t>Layer 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Decoder: </a:t>
            </a:r>
            <a:r>
              <a:rPr lang="en-US" altLang="zh-TW" dirty="0" err="1" smtClean="0"/>
              <a:t>libavcodec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rma_dec.c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000" dirty="0" smtClean="0"/>
              <a:t>Encoder: </a:t>
            </a:r>
            <a:r>
              <a:rPr lang="en-US" altLang="zh-TW" sz="2000" dirty="0" err="1" smtClean="0"/>
              <a:t>libavcodec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omx.c</a:t>
            </a:r>
            <a:endParaRPr lang="en-US" altLang="zh-TW" sz="2000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Wrapper library: libRMA.so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3</a:t>
            </a:fld>
            <a:r>
              <a:rPr lang="en-US" altLang="zh-TW" smtClean="0">
                <a:solidFill>
                  <a:prstClr val="white"/>
                </a:solidFill>
              </a:rPr>
              <a:t>-</a:t>
            </a:r>
            <a:endParaRPr lang="en-US" altLang="zh-TW">
              <a:solidFill>
                <a:prstClr val="white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3419872" y="3189504"/>
            <a:ext cx="2448272" cy="2783022"/>
            <a:chOff x="2915816" y="3189504"/>
            <a:chExt cx="2448272" cy="2783022"/>
          </a:xfrm>
        </p:grpSpPr>
        <p:sp>
          <p:nvSpPr>
            <p:cNvPr id="6" name="矩形 5"/>
            <p:cNvSpPr/>
            <p:nvPr/>
          </p:nvSpPr>
          <p:spPr bwMode="auto">
            <a:xfrm>
              <a:off x="2915816" y="3189504"/>
              <a:ext cx="2448272" cy="1080120"/>
            </a:xfrm>
            <a:prstGeom prst="rect">
              <a:avLst/>
            </a:prstGeom>
            <a:solidFill>
              <a:schemeClr val="bg2">
                <a:alpha val="83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FFmpeg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059832" y="3515038"/>
              <a:ext cx="1008112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Rma</a:t>
              </a: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 Decoder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210627" y="3515038"/>
              <a:ext cx="1008112" cy="64807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OMX Encoder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915816" y="4581128"/>
              <a:ext cx="2448272" cy="360040"/>
            </a:xfrm>
            <a:prstGeom prst="rect">
              <a:avLst/>
            </a:prstGeom>
            <a:solidFill>
              <a:schemeClr val="accent4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RMA Wrapper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2" name="向下箭號 21"/>
            <p:cNvSpPr/>
            <p:nvPr/>
          </p:nvSpPr>
          <p:spPr bwMode="auto">
            <a:xfrm>
              <a:off x="3527884" y="4160615"/>
              <a:ext cx="72008" cy="420513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3" name="向下箭號 22"/>
            <p:cNvSpPr/>
            <p:nvPr/>
          </p:nvSpPr>
          <p:spPr bwMode="auto">
            <a:xfrm>
              <a:off x="4678679" y="4163110"/>
              <a:ext cx="72008" cy="420513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915816" y="5097551"/>
              <a:ext cx="24482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OMX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915816" y="5612486"/>
              <a:ext cx="2448272" cy="360040"/>
            </a:xfrm>
            <a:prstGeom prst="rect">
              <a:avLst/>
            </a:prstGeom>
            <a:solidFill>
              <a:schemeClr val="accent2">
                <a:alpha val="83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新細明體" pitchFamily="18" charset="-120"/>
                </a:rPr>
                <a:t>RTK Hardware</a:t>
              </a:r>
              <a:endParaRPr kumimoji="0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6" name="向下箭號 25"/>
            <p:cNvSpPr/>
            <p:nvPr/>
          </p:nvSpPr>
          <p:spPr bwMode="auto">
            <a:xfrm>
              <a:off x="4103948" y="4942656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  <p:sp>
          <p:nvSpPr>
            <p:cNvPr id="27" name="向下箭號 26"/>
            <p:cNvSpPr/>
            <p:nvPr/>
          </p:nvSpPr>
          <p:spPr bwMode="auto">
            <a:xfrm>
              <a:off x="4103948" y="5457591"/>
              <a:ext cx="72008" cy="154895"/>
            </a:xfrm>
            <a:prstGeom prst="downArrow">
              <a:avLst/>
            </a:prstGeom>
            <a:solidFill>
              <a:schemeClr val="tx1">
                <a:alpha val="8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3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</a:t>
            </a:r>
            <a:r>
              <a:rPr lang="en-US" altLang="zh-TW" dirty="0" err="1" smtClean="0"/>
              <a:t>FFmpeg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4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Get </a:t>
            </a:r>
            <a:r>
              <a:rPr lang="en-US" altLang="zh-TW" dirty="0" err="1"/>
              <a:t>FFmpeg</a:t>
            </a:r>
            <a:r>
              <a:rPr lang="en-US" altLang="zh-TW" dirty="0"/>
              <a:t> 3.3.7 source </a:t>
            </a:r>
            <a:r>
              <a:rPr lang="en-US" altLang="zh-TW" dirty="0" smtClean="0"/>
              <a:t>code.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000" dirty="0" smtClean="0">
                <a:hlinkClick r:id="rId3"/>
              </a:rPr>
              <a:t>https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ffmpeg.org/releases/ffmpeg-3.3.7.tar.xz</a:t>
            </a:r>
            <a:endParaRPr lang="en-US" altLang="zh-TW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Patch RTK </a:t>
            </a:r>
            <a:r>
              <a:rPr lang="en-US" altLang="zh-TW" dirty="0" err="1"/>
              <a:t>FFmpeg</a:t>
            </a:r>
            <a:r>
              <a:rPr lang="en-US" altLang="zh-TW" dirty="0"/>
              <a:t> </a:t>
            </a:r>
            <a:r>
              <a:rPr lang="en-US" altLang="zh-TW" dirty="0" smtClean="0"/>
              <a:t>patch. 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patch </a:t>
            </a:r>
            <a:r>
              <a:rPr lang="en-US" altLang="zh-TW" dirty="0" smtClean="0"/>
              <a:t>–p0 &lt; 0001-FFmpeg3.3.7-RTK-HW-ACCEL.patch</a:t>
            </a:r>
            <a:endParaRPr lang="en-US" altLang="zh-TW" sz="2400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Copy </a:t>
            </a:r>
            <a:r>
              <a:rPr lang="en-US" altLang="zh-TW" dirty="0"/>
              <a:t>RTK-NAS-Transcode-Libs to target. </a:t>
            </a:r>
            <a:r>
              <a:rPr lang="en-US" altLang="zh-TW" dirty="0" smtClean="0"/>
              <a:t>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cp</a:t>
            </a:r>
            <a:r>
              <a:rPr lang="en-US" altLang="zh-TW" dirty="0"/>
              <a:t> -</a:t>
            </a:r>
            <a:r>
              <a:rPr lang="en-US" altLang="zh-TW" dirty="0" err="1"/>
              <a:t>dR</a:t>
            </a:r>
            <a:r>
              <a:rPr lang="en-US" altLang="zh-TW" dirty="0"/>
              <a:t> RTK-NAS-Transcode-Libs/</a:t>
            </a:r>
            <a:r>
              <a:rPr lang="en-US" altLang="zh-TW" dirty="0" err="1"/>
              <a:t>usr</a:t>
            </a:r>
            <a:r>
              <a:rPr lang="en-US" altLang="zh-TW" dirty="0"/>
              <a:t> /</a:t>
            </a:r>
            <a:r>
              <a:rPr lang="en-US" altLang="zh-TW" dirty="0" err="1"/>
              <a:t>usr</a:t>
            </a: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Configure </a:t>
            </a:r>
            <a:r>
              <a:rPr lang="en-US" altLang="zh-TW" dirty="0" err="1"/>
              <a:t>FFmpeg</a:t>
            </a:r>
            <a:r>
              <a:rPr lang="en-US" altLang="zh-TW" dirty="0"/>
              <a:t>. You can reference build.sh to enable RMA(RTK Media Accelerator). </a:t>
            </a:r>
            <a:r>
              <a:rPr lang="en-US" altLang="zh-TW" dirty="0" smtClean="0"/>
              <a:t>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400" dirty="0"/>
              <a:t>./configure --</a:t>
            </a:r>
            <a:r>
              <a:rPr lang="en-US" altLang="zh-TW" sz="1400" dirty="0" smtClean="0"/>
              <a:t>enable-</a:t>
            </a:r>
            <a:r>
              <a:rPr lang="en-US" altLang="zh-TW" sz="1400" dirty="0" err="1" smtClean="0"/>
              <a:t>omx</a:t>
            </a:r>
            <a:r>
              <a:rPr lang="en-US" altLang="zh-TW" sz="1400" dirty="0"/>
              <a:t> --</a:t>
            </a:r>
            <a:r>
              <a:rPr lang="en-US" altLang="zh-TW" sz="1400" dirty="0" smtClean="0"/>
              <a:t>enable-</a:t>
            </a:r>
            <a:r>
              <a:rPr lang="en-US" altLang="zh-TW" sz="1400" dirty="0" err="1" smtClean="0"/>
              <a:t>rma</a:t>
            </a:r>
            <a:r>
              <a:rPr lang="en-US" altLang="zh-TW" sz="1400" dirty="0"/>
              <a:t> --enable-decoder=h264_rma --enable-decoder=mpeg4_rma --</a:t>
            </a:r>
            <a:r>
              <a:rPr lang="en-US" altLang="zh-TW" sz="1400" dirty="0" smtClean="0"/>
              <a:t>enable-decoder=</a:t>
            </a:r>
            <a:r>
              <a:rPr lang="en-US" altLang="zh-TW" sz="1400" dirty="0" err="1" smtClean="0"/>
              <a:t>hevc_rma</a:t>
            </a:r>
            <a:r>
              <a:rPr lang="en-US" altLang="zh-TW" sz="1400" dirty="0"/>
              <a:t> --enable-decoder=mpeg1_rma --enable-decoder=mpeg2_rma --enable-decoder=vp8_rma --enable-decoder=vp9_rma --enable-decoder=vc1_rma --</a:t>
            </a:r>
            <a:r>
              <a:rPr lang="en-US" altLang="zh-TW" sz="1400" dirty="0" smtClean="0"/>
              <a:t>enable-decoder=wmv3_rma --enable-decoder=</a:t>
            </a:r>
            <a:r>
              <a:rPr lang="en-US" altLang="zh-TW" sz="1400" dirty="0" err="1" smtClean="0"/>
              <a:t>mjpeg_rma</a:t>
            </a:r>
            <a:r>
              <a:rPr lang="en-US" altLang="zh-TW" sz="1400" dirty="0"/>
              <a:t> --enable-decoder=h263_rma --</a:t>
            </a:r>
            <a:r>
              <a:rPr lang="en-US" altLang="zh-TW" sz="1400" dirty="0" smtClean="0"/>
              <a:t>enable-decoder=</a:t>
            </a:r>
            <a:r>
              <a:rPr lang="en-US" altLang="zh-TW" sz="1400" dirty="0" err="1" smtClean="0"/>
              <a:t>avs_rma</a:t>
            </a:r>
            <a:r>
              <a:rPr lang="en-US" altLang="zh-TW" sz="1400" dirty="0"/>
              <a:t> --</a:t>
            </a:r>
            <a:r>
              <a:rPr lang="en-US" altLang="zh-TW" sz="1400" dirty="0" smtClean="0"/>
              <a:t>enable-encoder=h264_omx 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Build and install </a:t>
            </a:r>
            <a:r>
              <a:rPr lang="en-US" altLang="zh-TW" dirty="0" err="1"/>
              <a:t>FFmpeg</a:t>
            </a:r>
            <a:r>
              <a:rPr lang="en-US" altLang="zh-TW" dirty="0"/>
              <a:t>. </a:t>
            </a:r>
            <a:r>
              <a:rPr lang="en-US" altLang="zh-TW" dirty="0" smtClean="0"/>
              <a:t>Run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 make </a:t>
            </a:r>
            <a:r>
              <a:rPr lang="en-US" altLang="zh-TW" dirty="0" smtClean="0"/>
              <a:t>; make </a:t>
            </a:r>
            <a:r>
              <a:rPr lang="en-US" altLang="zh-TW" dirty="0"/>
              <a:t>install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02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Transcoding Command 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5</a:t>
            </a:fld>
            <a:r>
              <a:rPr lang="en-US" altLang="zh-TW" dirty="0" smtClean="0"/>
              <a:t>-</a:t>
            </a:r>
            <a:endParaRPr lang="en-US" altLang="zh-TW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ffmpeg</a:t>
            </a:r>
            <a:r>
              <a:rPr lang="en-US" altLang="zh-TW" dirty="0"/>
              <a:t> -</a:t>
            </a:r>
            <a:r>
              <a:rPr lang="en-US" altLang="zh-TW" dirty="0" err="1"/>
              <a:t>dec_o_width</a:t>
            </a:r>
            <a:r>
              <a:rPr lang="en-US" altLang="zh-TW" dirty="0"/>
              <a:t> 720 -</a:t>
            </a:r>
            <a:r>
              <a:rPr lang="en-US" altLang="zh-TW" dirty="0" err="1"/>
              <a:t>dec_o_height</a:t>
            </a:r>
            <a:r>
              <a:rPr lang="en-US" altLang="zh-TW" dirty="0"/>
              <a:t> 480 -</a:t>
            </a:r>
            <a:r>
              <a:rPr lang="en-US" altLang="zh-TW" dirty="0" err="1"/>
              <a:t>i</a:t>
            </a:r>
            <a:r>
              <a:rPr lang="en-US" altLang="zh-TW" dirty="0"/>
              <a:t> ./input.mp4 -</a:t>
            </a:r>
            <a:r>
              <a:rPr lang="en-US" altLang="zh-TW" dirty="0" err="1"/>
              <a:t>c:a</a:t>
            </a:r>
            <a:r>
              <a:rPr lang="en-US" altLang="zh-TW" dirty="0"/>
              <a:t> copy -</a:t>
            </a:r>
            <a:r>
              <a:rPr lang="en-US" altLang="zh-TW" dirty="0" err="1"/>
              <a:t>c:v</a:t>
            </a:r>
            <a:r>
              <a:rPr lang="en-US" altLang="zh-TW" dirty="0"/>
              <a:t> h264_omx -</a:t>
            </a:r>
            <a:r>
              <a:rPr lang="en-US" altLang="zh-TW" dirty="0" err="1"/>
              <a:t>b:v</a:t>
            </a:r>
            <a:r>
              <a:rPr lang="en-US" altLang="zh-TW" dirty="0"/>
              <a:t> 5500k -</a:t>
            </a:r>
            <a:r>
              <a:rPr lang="en-US" altLang="zh-TW" dirty="0" err="1"/>
              <a:t>i_frame_interval</a:t>
            </a:r>
            <a:r>
              <a:rPr lang="en-US" altLang="zh-TW" dirty="0"/>
              <a:t> 1 -f </a:t>
            </a:r>
            <a:r>
              <a:rPr lang="en-US" altLang="zh-TW" dirty="0" err="1"/>
              <a:t>mpegts</a:t>
            </a:r>
            <a:r>
              <a:rPr lang="en-US" altLang="zh-TW" dirty="0"/>
              <a:t> -</a:t>
            </a:r>
            <a:r>
              <a:rPr lang="en-US" altLang="zh-TW" dirty="0" err="1"/>
              <a:t>copyts</a:t>
            </a:r>
            <a:r>
              <a:rPr lang="en-US" altLang="zh-TW" dirty="0"/>
              <a:t> -</a:t>
            </a:r>
            <a:r>
              <a:rPr lang="en-US" altLang="zh-TW" dirty="0" err="1"/>
              <a:t>start_at_zero</a:t>
            </a:r>
            <a:r>
              <a:rPr lang="en-US" altLang="zh-TW" dirty="0"/>
              <a:t> ./</a:t>
            </a:r>
            <a:r>
              <a:rPr lang="en-US" altLang="zh-TW" dirty="0" err="1" smtClean="0"/>
              <a:t>output.ts</a:t>
            </a:r>
            <a:endParaRPr lang="en-US" altLang="zh-TW" dirty="0" smtClean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2636912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u="sng" dirty="0"/>
              <a:t>[Decoder</a:t>
            </a:r>
            <a:r>
              <a:rPr lang="en-US" altLang="zh-TW" sz="1200" b="1" i="1" u="sng" dirty="0" smtClean="0"/>
              <a:t>]: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dec_o_width</a:t>
            </a:r>
            <a:r>
              <a:rPr lang="en-US" altLang="zh-TW" sz="1200" dirty="0"/>
              <a:t>: scaling down width (</a:t>
            </a:r>
            <a:r>
              <a:rPr lang="en-US" altLang="zh-TW" sz="1200" dirty="0" smtClean="0"/>
              <a:t>optional, default</a:t>
            </a:r>
            <a:r>
              <a:rPr lang="en-US" altLang="zh-TW" sz="1200" dirty="0"/>
              <a:t>: </a:t>
            </a:r>
            <a:r>
              <a:rPr lang="en-US" altLang="zh-TW" sz="1200" dirty="0" smtClean="0"/>
              <a:t>original width)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dec_o_height</a:t>
            </a:r>
            <a:r>
              <a:rPr lang="en-US" altLang="zh-TW" sz="1200" dirty="0"/>
              <a:t>: scaling down height (</a:t>
            </a:r>
            <a:r>
              <a:rPr lang="en-US" altLang="zh-TW" sz="1200" dirty="0" smtClean="0"/>
              <a:t>optional, default</a:t>
            </a:r>
            <a:r>
              <a:rPr lang="en-US" altLang="zh-TW" sz="1200" dirty="0"/>
              <a:t>: original </a:t>
            </a:r>
            <a:r>
              <a:rPr lang="en-US" altLang="zh-TW" sz="1200" dirty="0" smtClean="0"/>
              <a:t>height)</a:t>
            </a:r>
          </a:p>
          <a:p>
            <a:r>
              <a:rPr lang="en-US" altLang="zh-TW" sz="1200" dirty="0" err="1">
                <a:solidFill>
                  <a:srgbClr val="0000FF"/>
                </a:solidFill>
              </a:rPr>
              <a:t>auto_resize</a:t>
            </a:r>
            <a:r>
              <a:rPr lang="en-US" altLang="zh-TW" sz="1200" dirty="0"/>
              <a:t>: keeping the original width/height ratio (default: 0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dec_o_fps</a:t>
            </a:r>
            <a:r>
              <a:rPr lang="en-US" altLang="zh-TW" sz="1200" dirty="0"/>
              <a:t>: set the output fps to RMA decoder (default: 0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turbo_mode</a:t>
            </a:r>
            <a:r>
              <a:rPr lang="en-US" altLang="zh-TW" sz="1200" dirty="0"/>
              <a:t>: Speedup decode performance. Suggest enabling on 4k2k case (default: 0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rtk_version</a:t>
            </a:r>
            <a:r>
              <a:rPr lang="en-US" altLang="zh-TW" sz="1200" dirty="0"/>
              <a:t>: Show </a:t>
            </a:r>
            <a:r>
              <a:rPr lang="en-US" altLang="zh-TW" sz="1200" dirty="0" err="1"/>
              <a:t>verion</a:t>
            </a:r>
            <a:r>
              <a:rPr lang="en-US" altLang="zh-TW" sz="1200" dirty="0"/>
              <a:t> information about RTK patch and libs (default: 0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search_I_frm</a:t>
            </a:r>
            <a:r>
              <a:rPr lang="en-US" altLang="zh-TW" sz="1200" dirty="0"/>
              <a:t>: Start to decode from first I frame (default: </a:t>
            </a:r>
            <a:r>
              <a:rPr lang="en-US" altLang="zh-TW" sz="1200" dirty="0" smtClean="0"/>
              <a:t>1)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search_I_err_tolerance</a:t>
            </a:r>
            <a:r>
              <a:rPr lang="en-US" altLang="zh-TW" sz="1200" dirty="0"/>
              <a:t>: The percentage of error MBs that an I frame can display(only valid when </a:t>
            </a:r>
            <a:r>
              <a:rPr lang="en-US" altLang="zh-TW" sz="1200" dirty="0" err="1"/>
              <a:t>search_I_frm</a:t>
            </a:r>
            <a:r>
              <a:rPr lang="en-US" altLang="zh-TW" sz="1200" dirty="0"/>
              <a:t> is 1, default is 3</a:t>
            </a:r>
            <a:r>
              <a:rPr lang="en-US" altLang="zh-TW" sz="1200" dirty="0" smtClean="0"/>
              <a:t>)</a:t>
            </a:r>
          </a:p>
          <a:p>
            <a:endParaRPr lang="en-US" altLang="zh-TW" sz="1200" dirty="0" smtClean="0"/>
          </a:p>
          <a:p>
            <a:r>
              <a:rPr lang="en-US" altLang="zh-TW" sz="1200" b="1" i="1" u="sng" dirty="0" smtClean="0"/>
              <a:t>[</a:t>
            </a:r>
            <a:r>
              <a:rPr lang="en-US" altLang="zh-TW" sz="1200" b="1" i="1" u="sng" dirty="0"/>
              <a:t>Encoder</a:t>
            </a:r>
            <a:r>
              <a:rPr lang="en-US" altLang="zh-TW" sz="1200" b="1" i="1" u="sng" dirty="0" smtClean="0"/>
              <a:t>]: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i_frame_interval</a:t>
            </a:r>
            <a:r>
              <a:rPr lang="en-US" altLang="zh-TW" sz="1200" dirty="0" smtClean="0"/>
              <a:t>:H264 </a:t>
            </a:r>
            <a:r>
              <a:rPr lang="en-US" altLang="zh-TW" sz="1200" dirty="0"/>
              <a:t>encode I-Frame Interval, specified in </a:t>
            </a:r>
            <a:r>
              <a:rPr lang="en-US" altLang="zh-TW" sz="1200" dirty="0" smtClean="0"/>
              <a:t>seconds (default: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0, the same with decoded frame interval)</a:t>
            </a:r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rotation</a:t>
            </a:r>
            <a:r>
              <a:rPr lang="en-US" altLang="zh-TW" sz="1200" dirty="0"/>
              <a:t>: H264 encode rotation, you can choose 0, 90, 180 or </a:t>
            </a:r>
            <a:r>
              <a:rPr lang="en-US" altLang="zh-TW" sz="1200" dirty="0" smtClean="0"/>
              <a:t>270 (default: 0)</a:t>
            </a: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enc_select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100" baseline="30000" dirty="0" smtClean="0">
                <a:solidFill>
                  <a:srgbClr val="0000FF"/>
                </a:solidFill>
              </a:rPr>
              <a:t>[1]</a:t>
            </a:r>
            <a:r>
              <a:rPr lang="en-US" altLang="zh-TW" sz="1200" dirty="0" smtClean="0"/>
              <a:t>: </a:t>
            </a:r>
            <a:r>
              <a:rPr lang="en-US" altLang="zh-TW" sz="1200" dirty="0"/>
              <a:t>Select which encoder(0 or 1) that you </a:t>
            </a:r>
            <a:r>
              <a:rPr lang="en-US" altLang="zh-TW" sz="1200" dirty="0" smtClean="0"/>
              <a:t>want (default: 0)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[1] RTD1619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6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6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288" y="295275"/>
            <a:ext cx="8569325" cy="685800"/>
          </a:xfrm>
        </p:spPr>
        <p:txBody>
          <a:bodyPr/>
          <a:lstStyle/>
          <a:p>
            <a:r>
              <a:rPr lang="en-US" altLang="zh-TW" dirty="0" smtClean="0"/>
              <a:t>Scaling Down and Aspect Ratio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RTK </a:t>
            </a:r>
            <a:r>
              <a:rPr lang="en-US" altLang="zh-TW" dirty="0"/>
              <a:t>h</a:t>
            </a:r>
            <a:r>
              <a:rPr lang="en-US" altLang="zh-TW" dirty="0" smtClean="0"/>
              <a:t>ardware transcode can support scaling down feature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>
                <a:solidFill>
                  <a:srgbClr val="0000FF"/>
                </a:solidFill>
              </a:rPr>
              <a:t>dec_o_width</a:t>
            </a:r>
            <a:r>
              <a:rPr lang="en-US" altLang="zh-TW" dirty="0"/>
              <a:t>/</a:t>
            </a:r>
            <a:r>
              <a:rPr lang="en-US" altLang="zh-TW" dirty="0" err="1">
                <a:solidFill>
                  <a:srgbClr val="0000FF"/>
                </a:solidFill>
              </a:rPr>
              <a:t>dec_o_height</a:t>
            </a:r>
            <a:r>
              <a:rPr lang="en-US" altLang="zh-TW" dirty="0"/>
              <a:t> in </a:t>
            </a:r>
            <a:r>
              <a:rPr lang="en-US" altLang="zh-TW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r>
              <a:rPr lang="en-US" altLang="zh-TW" dirty="0"/>
              <a:t> side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You can input a 4k resolution video but RTK HW can only support 1920x1080 output. So you need to set </a:t>
            </a:r>
            <a:r>
              <a:rPr lang="en-US" altLang="zh-TW" dirty="0" err="1"/>
              <a:t>dec_o_width</a:t>
            </a:r>
            <a:r>
              <a:rPr lang="en-US" altLang="zh-TW" dirty="0"/>
              <a:t>/</a:t>
            </a:r>
            <a:r>
              <a:rPr lang="en-US" altLang="zh-TW" dirty="0" err="1"/>
              <a:t>dec_o_height</a:t>
            </a:r>
            <a:r>
              <a:rPr lang="en-US" altLang="zh-TW" dirty="0"/>
              <a:t> to a value less than or equal to 1920x1080.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E.g. Transcoding a 4k input.mp4 to h264 1080p </a:t>
            </a:r>
            <a:r>
              <a:rPr lang="en-US" altLang="zh-TW" dirty="0" err="1"/>
              <a:t>output.ts</a:t>
            </a:r>
            <a:r>
              <a:rPr lang="en-US" altLang="zh-TW" dirty="0"/>
              <a:t>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RTK hardware transcode </a:t>
            </a:r>
            <a:r>
              <a:rPr lang="en-US" altLang="zh-TW" dirty="0" smtClean="0"/>
              <a:t>can </a:t>
            </a:r>
            <a:r>
              <a:rPr lang="en-US" altLang="zh-TW" dirty="0"/>
              <a:t>keep the original width/height </a:t>
            </a:r>
            <a:r>
              <a:rPr lang="en-US" altLang="zh-TW" dirty="0" smtClean="0"/>
              <a:t>ratio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>
                <a:solidFill>
                  <a:srgbClr val="0000FF"/>
                </a:solidFill>
              </a:rPr>
              <a:t>auto_resize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r>
              <a:rPr lang="en-US" altLang="zh-TW" dirty="0"/>
              <a:t> </a:t>
            </a:r>
            <a:r>
              <a:rPr lang="en-US" altLang="zh-TW" dirty="0" smtClean="0"/>
              <a:t>side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E.g. Transcoding a 4k input.mp4 to h264 480p </a:t>
            </a:r>
            <a:r>
              <a:rPr lang="en-US" altLang="zh-TW" dirty="0" err="1" smtClean="0"/>
              <a:t>output.ts</a:t>
            </a:r>
            <a:r>
              <a:rPr lang="en-US" altLang="zh-TW" dirty="0" smtClean="0"/>
              <a:t> but keeping original aspect ratio: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649062" y="3284983"/>
            <a:ext cx="828092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1920 -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1080 -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./input.mp4 -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</a:t>
            </a:r>
            <a:r>
              <a:rPr lang="en-US" altLang="zh-TW" sz="1400" dirty="0" smtClean="0"/>
              <a:t>./</a:t>
            </a:r>
            <a:r>
              <a:rPr lang="en-US" altLang="zh-TW" sz="1400" dirty="0" err="1" smtClean="0"/>
              <a:t>output.ts</a:t>
            </a:r>
            <a:endParaRPr lang="en-US" altLang="zh-TW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7890" y="5733256"/>
            <a:ext cx="828092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-</a:t>
            </a:r>
            <a:r>
              <a:rPr lang="en-US" altLang="zh-TW" sz="1400" dirty="0" err="1"/>
              <a:t>dec_o_width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852 </a:t>
            </a:r>
            <a:r>
              <a:rPr lang="en-US" altLang="zh-TW" sz="1400" dirty="0"/>
              <a:t>-</a:t>
            </a:r>
            <a:r>
              <a:rPr lang="en-US" altLang="zh-TW" sz="1400" dirty="0" err="1"/>
              <a:t>dec_o_height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480 –</a:t>
            </a:r>
            <a:r>
              <a:rPr lang="en-US" altLang="zh-TW" sz="1400" dirty="0" err="1" smtClean="0"/>
              <a:t>auto_resize</a:t>
            </a:r>
            <a:r>
              <a:rPr lang="en-US" altLang="zh-TW" sz="1400" dirty="0" smtClean="0"/>
              <a:t> 1 </a:t>
            </a:r>
            <a:r>
              <a:rPr lang="en-US" altLang="zh-TW" sz="1400" dirty="0"/>
              <a:t>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./input.mp4 -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</a:t>
            </a:r>
            <a:r>
              <a:rPr lang="en-US" altLang="zh-TW" sz="1400" dirty="0" smtClean="0"/>
              <a:t>./</a:t>
            </a:r>
            <a:r>
              <a:rPr lang="en-US" altLang="zh-TW" sz="1400" dirty="0" err="1" smtClean="0"/>
              <a:t>output.ts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3294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7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606454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RTK </a:t>
            </a:r>
            <a:r>
              <a:rPr lang="en-US" altLang="zh-TW" dirty="0"/>
              <a:t>h</a:t>
            </a:r>
            <a:r>
              <a:rPr lang="en-US" altLang="zh-TW" dirty="0" smtClean="0"/>
              <a:t>ardware transcode can set output fps to a small value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>
                <a:solidFill>
                  <a:srgbClr val="0000FF"/>
                </a:solidFill>
              </a:rPr>
              <a:t>dec_o_fps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r>
              <a:rPr lang="en-US" altLang="zh-TW" dirty="0"/>
              <a:t> side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E.g</a:t>
            </a:r>
            <a:r>
              <a:rPr lang="en-US" altLang="zh-TW" dirty="0"/>
              <a:t>. Transcoding a </a:t>
            </a:r>
            <a:r>
              <a:rPr lang="en-US" altLang="zh-TW" dirty="0" smtClean="0"/>
              <a:t>input.mp4 at 30 fps to </a:t>
            </a:r>
            <a:r>
              <a:rPr lang="en-US" altLang="zh-TW" dirty="0"/>
              <a:t>h264 1080p </a:t>
            </a:r>
            <a:r>
              <a:rPr lang="en-US" altLang="zh-TW" dirty="0" err="1" smtClean="0"/>
              <a:t>output.ts</a:t>
            </a:r>
            <a:r>
              <a:rPr lang="en-US" altLang="zh-TW" dirty="0" smtClean="0"/>
              <a:t> </a:t>
            </a:r>
            <a:r>
              <a:rPr lang="en-US" altLang="zh-TW" dirty="0"/>
              <a:t>at 15 fps 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49062" y="2204864"/>
            <a:ext cx="828092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-</a:t>
            </a:r>
            <a:r>
              <a:rPr lang="en-US" altLang="zh-TW" sz="1400" dirty="0" err="1" smtClean="0"/>
              <a:t>dec_o_fps</a:t>
            </a:r>
            <a:r>
              <a:rPr lang="en-US" altLang="zh-TW" sz="1400" dirty="0" smtClean="0"/>
              <a:t> 15 </a:t>
            </a:r>
            <a:r>
              <a:rPr lang="en-US" altLang="zh-TW" sz="1400" dirty="0"/>
              <a:t>-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./input.mp4 -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</a:t>
            </a:r>
            <a:r>
              <a:rPr lang="en-US" altLang="zh-TW" sz="1400" dirty="0" smtClean="0"/>
              <a:t>./</a:t>
            </a:r>
            <a:r>
              <a:rPr lang="en-US" altLang="zh-TW" sz="1400" dirty="0" err="1" smtClean="0"/>
              <a:t>output.ts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6554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 Frame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8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Decode I frame only 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>
                <a:solidFill>
                  <a:srgbClr val="0000FF"/>
                </a:solidFill>
              </a:rPr>
              <a:t>turbo_mode</a:t>
            </a:r>
            <a:r>
              <a:rPr lang="en-US" altLang="zh-TW" dirty="0" smtClean="0"/>
              <a:t> in </a:t>
            </a:r>
            <a:r>
              <a:rPr lang="en-US" altLang="zh-TW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r>
              <a:rPr lang="en-US" altLang="zh-TW" dirty="0" smtClean="0"/>
              <a:t> side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It will drop all non-referenced frames. Enable this setting may cause a non-smooth video.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E.g</a:t>
            </a:r>
            <a:r>
              <a:rPr lang="en-US" altLang="zh-TW" dirty="0"/>
              <a:t>. Decoding only I frames and encoding to </a:t>
            </a:r>
            <a:r>
              <a:rPr lang="en-US" altLang="zh-TW" dirty="0" err="1"/>
              <a:t>output.ts</a:t>
            </a:r>
            <a:r>
              <a:rPr lang="en-US" altLang="zh-TW" dirty="0" smtClean="0"/>
              <a:t>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Find the first I frame and start to decode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>
                <a:solidFill>
                  <a:srgbClr val="0000FF"/>
                </a:solidFill>
              </a:rPr>
              <a:t>search_I_frame</a:t>
            </a:r>
            <a:r>
              <a:rPr lang="en-US" altLang="zh-TW" dirty="0" smtClean="0"/>
              <a:t> in </a:t>
            </a:r>
            <a:r>
              <a:rPr lang="en-US" altLang="zh-TW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decoder</a:t>
            </a:r>
            <a:r>
              <a:rPr lang="en-US" altLang="zh-TW" dirty="0"/>
              <a:t> </a:t>
            </a:r>
            <a:r>
              <a:rPr lang="en-US" altLang="zh-TW" dirty="0" smtClean="0"/>
              <a:t>side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It will drop all non-I frames until first I frame.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You can also set </a:t>
            </a:r>
            <a:r>
              <a:rPr lang="en-US" altLang="zh-TW" dirty="0" err="1" smtClean="0">
                <a:solidFill>
                  <a:srgbClr val="0000FF"/>
                </a:solidFill>
              </a:rPr>
              <a:t>search_I_err_tolerance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to set the </a:t>
            </a:r>
            <a:r>
              <a:rPr lang="en-US" altLang="zh-TW" dirty="0"/>
              <a:t>percentage of error MBs that an I frame can </a:t>
            </a:r>
            <a:r>
              <a:rPr lang="en-US" altLang="zh-TW" dirty="0" smtClean="0"/>
              <a:t>decode.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49062" y="2977207"/>
            <a:ext cx="828092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–</a:t>
            </a:r>
            <a:r>
              <a:rPr lang="en-US" altLang="zh-TW" sz="1400" dirty="0" err="1" smtClean="0"/>
              <a:t>turbo_mode</a:t>
            </a:r>
            <a:r>
              <a:rPr lang="en-US" altLang="zh-TW" sz="1400" dirty="0" smtClean="0"/>
              <a:t> 1 -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./input.mp4 -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</a:t>
            </a:r>
            <a:r>
              <a:rPr lang="en-US" altLang="zh-TW" sz="1400" dirty="0" smtClean="0"/>
              <a:t>./</a:t>
            </a:r>
            <a:r>
              <a:rPr lang="en-US" altLang="zh-TW" sz="1400" dirty="0" err="1" smtClean="0"/>
              <a:t>output.ts</a:t>
            </a:r>
            <a:endParaRPr lang="en-US" altLang="zh-TW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9062" y="5497487"/>
            <a:ext cx="828092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–</a:t>
            </a:r>
            <a:r>
              <a:rPr lang="en-US" altLang="zh-TW" sz="1400" dirty="0" err="1" smtClean="0"/>
              <a:t>search_I_frame</a:t>
            </a:r>
            <a:r>
              <a:rPr lang="en-US" altLang="zh-TW" sz="1400" dirty="0" smtClean="0"/>
              <a:t> 1 –</a:t>
            </a:r>
            <a:r>
              <a:rPr lang="en-US" altLang="zh-TW" sz="1400" dirty="0" err="1" smtClean="0"/>
              <a:t>search_I_err_tolerance</a:t>
            </a:r>
            <a:r>
              <a:rPr lang="en-US" altLang="zh-TW" sz="1400" dirty="0" smtClean="0"/>
              <a:t> 5 -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./input.mp4 -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</a:t>
            </a:r>
            <a:r>
              <a:rPr lang="en-US" altLang="zh-TW" sz="1400" dirty="0" smtClean="0"/>
              <a:t>./</a:t>
            </a:r>
            <a:r>
              <a:rPr lang="en-US" altLang="zh-TW" sz="1400" dirty="0" err="1" smtClean="0"/>
              <a:t>output.ts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3980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9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Output I frame interval 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>
                <a:solidFill>
                  <a:srgbClr val="0000FF"/>
                </a:solidFill>
              </a:rPr>
              <a:t>i_frame_interval</a:t>
            </a:r>
            <a:r>
              <a:rPr lang="en-US" altLang="zh-TW" dirty="0" smtClean="0"/>
              <a:t> in </a:t>
            </a:r>
            <a:r>
              <a:rPr lang="en-US" altLang="zh-TW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encoder</a:t>
            </a:r>
            <a:r>
              <a:rPr lang="en-US" altLang="zh-TW" dirty="0" smtClean="0"/>
              <a:t> side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The setting of GOP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Transcoding with output file that I frame appears once per second: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Output video rotation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>
                <a:solidFill>
                  <a:srgbClr val="0000FF"/>
                </a:solidFill>
              </a:rPr>
              <a:t>rotation</a:t>
            </a:r>
            <a:r>
              <a:rPr lang="en-US" altLang="zh-TW" dirty="0" smtClean="0"/>
              <a:t> in </a:t>
            </a:r>
            <a:r>
              <a:rPr lang="en-US" altLang="zh-TW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encoder</a:t>
            </a:r>
            <a:r>
              <a:rPr lang="en-US" altLang="zh-TW" dirty="0" smtClean="0"/>
              <a:t> side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It will rotate the angle of encoded video.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E.g. Rotate the output video to 180</a:t>
            </a:r>
            <a:r>
              <a:rPr lang="en-US" altLang="zh-TW" dirty="0"/>
              <a:t>°</a:t>
            </a:r>
            <a:endParaRPr lang="en-US" altLang="zh-TW" dirty="0" smtClean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49062" y="2564904"/>
            <a:ext cx="828092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-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./input.mp4 -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-</a:t>
            </a:r>
            <a:r>
              <a:rPr lang="en-US" altLang="zh-TW" sz="1400" dirty="0" err="1"/>
              <a:t>i_frame_interval</a:t>
            </a:r>
            <a:r>
              <a:rPr lang="en-US" altLang="zh-TW" sz="1400" dirty="0"/>
              <a:t> 1 </a:t>
            </a:r>
            <a:r>
              <a:rPr lang="en-US" altLang="zh-TW" sz="1400" dirty="0" smtClean="0"/>
              <a:t>./</a:t>
            </a:r>
            <a:r>
              <a:rPr lang="en-US" altLang="zh-TW" sz="1400" dirty="0" err="1" smtClean="0"/>
              <a:t>output.ts</a:t>
            </a:r>
            <a:endParaRPr lang="en-US" altLang="zh-TW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9062" y="5013176"/>
            <a:ext cx="828092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err="1"/>
              <a:t>ffmpeg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-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./input.mp4 -</a:t>
            </a:r>
            <a:r>
              <a:rPr lang="en-US" altLang="zh-TW" sz="1400" dirty="0" err="1"/>
              <a:t>c:a</a:t>
            </a:r>
            <a:r>
              <a:rPr lang="en-US" altLang="zh-TW" sz="1400" dirty="0"/>
              <a:t> copy -</a:t>
            </a:r>
            <a:r>
              <a:rPr lang="en-US" altLang="zh-TW" sz="1400" dirty="0" err="1"/>
              <a:t>c:v</a:t>
            </a:r>
            <a:r>
              <a:rPr lang="en-US" altLang="zh-TW" sz="1400" dirty="0"/>
              <a:t> h264_omx </a:t>
            </a:r>
            <a:r>
              <a:rPr lang="en-US" altLang="zh-TW" sz="1400" dirty="0"/>
              <a:t>–</a:t>
            </a:r>
            <a:r>
              <a:rPr lang="en-US" altLang="zh-TW" sz="1400" dirty="0" smtClean="0"/>
              <a:t>rotation 180 </a:t>
            </a:r>
            <a:r>
              <a:rPr lang="en-US" altLang="zh-TW" sz="1400" dirty="0" smtClean="0"/>
              <a:t>./</a:t>
            </a:r>
            <a:r>
              <a:rPr lang="en-US" altLang="zh-TW" sz="1400" dirty="0" err="1" smtClean="0"/>
              <a:t>output.ts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4562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預設簡報設計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277800" prstMaterial="legacyMatte">
          <a:bevelT w="13500" h="13500" prst="angle"/>
          <a:bevelB w="13500" h="13500" prst="angle"/>
          <a:extrusionClr>
            <a:schemeClr val="accent2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13772</TotalTime>
  <Words>923</Words>
  <Application>Microsoft Office PowerPoint</Application>
  <PresentationFormat>如螢幕大小 (4:3)</PresentationFormat>
  <Paragraphs>146</Paragraphs>
  <Slides>11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預設簡報設計</vt:lpstr>
      <vt:lpstr>PowerPoint 簡報</vt:lpstr>
      <vt:lpstr>Agenda</vt:lpstr>
      <vt:lpstr>Introduction</vt:lpstr>
      <vt:lpstr>Build FFmpeg</vt:lpstr>
      <vt:lpstr>Transcoding Command line</vt:lpstr>
      <vt:lpstr>Scaling Down and Aspect Ratio</vt:lpstr>
      <vt:lpstr>Output FPS</vt:lpstr>
      <vt:lpstr>I Frame </vt:lpstr>
      <vt:lpstr>Encoder</vt:lpstr>
      <vt:lpstr>Encoder Selection</vt:lpstr>
      <vt:lpstr>Issue</vt:lpstr>
    </vt:vector>
  </TitlesOfParts>
  <Company>Realtek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Arsene Lee</dc:creator>
  <cp:lastModifiedBy>Joshua Yang [楊宗碩]</cp:lastModifiedBy>
  <cp:revision>2856</cp:revision>
  <dcterms:created xsi:type="dcterms:W3CDTF">2006-04-21T08:00:17Z</dcterms:created>
  <dcterms:modified xsi:type="dcterms:W3CDTF">2019-05-20T11:47:14Z</dcterms:modified>
</cp:coreProperties>
</file>