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329" r:id="rId7"/>
    <p:sldId id="263" r:id="rId8"/>
    <p:sldId id="306" r:id="rId9"/>
    <p:sldId id="307" r:id="rId10"/>
    <p:sldId id="30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7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-566" y="-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_test_Report_plan\korsen\thor\thor_kernel44_Nas_performance_20190322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_test_Report_plan\korsen\thor\SDK_testreport_update0320_sata_usb_et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'sata perf.'!$D$6</c:f>
              <c:strCache>
                <c:ptCount val="1"/>
                <c:pt idx="0">
                  <c:v>ext4</c:v>
                </c:pt>
              </c:strCache>
            </c:strRef>
          </c:tx>
          <c:marker>
            <c:symbol val="none"/>
          </c:marker>
          <c:cat>
            <c:strRef>
              <c:f>'sata perf.'!$E$5:$F$5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'sata perf.'!$E$6:$F$6</c:f>
              <c:numCache>
                <c:formatCode>General</c:formatCode>
                <c:ptCount val="2"/>
                <c:pt idx="0">
                  <c:v>199</c:v>
                </c:pt>
                <c:pt idx="1">
                  <c:v>202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'sata perf.'!$D$7</c:f>
              <c:strCache>
                <c:ptCount val="1"/>
                <c:pt idx="0">
                  <c:v>no file system</c:v>
                </c:pt>
              </c:strCache>
            </c:strRef>
          </c:tx>
          <c:marker>
            <c:symbol val="none"/>
          </c:marker>
          <c:cat>
            <c:strRef>
              <c:f>'sata perf.'!$E$5:$F$5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'sata perf.'!$E$7:$F$7</c:f>
              <c:numCache>
                <c:formatCode>General</c:formatCode>
                <c:ptCount val="2"/>
                <c:pt idx="0">
                  <c:v>208</c:v>
                </c:pt>
                <c:pt idx="1">
                  <c:v>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708032"/>
        <c:axId val="173709568"/>
      </c:lineChart>
      <c:catAx>
        <c:axId val="173708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73709568"/>
        <c:crosses val="autoZero"/>
        <c:auto val="1"/>
        <c:lblAlgn val="ctr"/>
        <c:lblOffset val="100"/>
        <c:noMultiLvlLbl val="0"/>
      </c:catAx>
      <c:valAx>
        <c:axId val="173709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708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performance!$C$15</c:f>
              <c:strCache>
                <c:ptCount val="1"/>
                <c:pt idx="0">
                  <c:v>Write</c:v>
                </c:pt>
              </c:strCache>
            </c:strRef>
          </c:tx>
          <c:spPr>
            <a:ln>
              <a:headEnd type="diamond" w="med" len="med"/>
              <a:tailEnd type="diamond" w="med" len="med"/>
            </a:ln>
          </c:spPr>
          <c:marker>
            <c:symbol val="none"/>
          </c:marker>
          <c:cat>
            <c:strRef>
              <c:f>performance!$D$14:$H$14</c:f>
              <c:strCache>
                <c:ptCount val="5"/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8M</c:v>
                </c:pt>
              </c:strCache>
            </c:strRef>
          </c:cat>
          <c:val>
            <c:numRef>
              <c:f>performance!$D$15:$H$15</c:f>
              <c:numCache>
                <c:formatCode>General</c:formatCode>
                <c:ptCount val="5"/>
                <c:pt idx="1">
                  <c:v>232963</c:v>
                </c:pt>
                <c:pt idx="2">
                  <c:v>233876</c:v>
                </c:pt>
                <c:pt idx="3">
                  <c:v>234681</c:v>
                </c:pt>
                <c:pt idx="4">
                  <c:v>235232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performance!$C$16</c:f>
              <c:strCache>
                <c:ptCount val="1"/>
                <c:pt idx="0">
                  <c:v>Read</c:v>
                </c:pt>
              </c:strCache>
            </c:strRef>
          </c:tx>
          <c:spPr>
            <a:ln>
              <a:headEnd type="diamond" w="med" len="med"/>
              <a:tailEnd type="diamond" w="med" len="med"/>
            </a:ln>
          </c:spPr>
          <c:marker>
            <c:symbol val="none"/>
          </c:marker>
          <c:dPt>
            <c:idx val="1"/>
            <c:bubble3D val="0"/>
            <c:spPr>
              <a:ln cap="sq">
                <a:headEnd type="diamond" w="med" len="med"/>
                <a:tailEnd type="diamond" w="med" len="med"/>
              </a:ln>
            </c:spPr>
          </c:dPt>
          <c:cat>
            <c:strRef>
              <c:f>performance!$D$14:$H$14</c:f>
              <c:strCache>
                <c:ptCount val="5"/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8M</c:v>
                </c:pt>
              </c:strCache>
            </c:strRef>
          </c:cat>
          <c:val>
            <c:numRef>
              <c:f>performance!$D$16:$H$16</c:f>
              <c:numCache>
                <c:formatCode>General</c:formatCode>
                <c:ptCount val="5"/>
                <c:pt idx="1">
                  <c:v>244701</c:v>
                </c:pt>
                <c:pt idx="2">
                  <c:v>246023</c:v>
                </c:pt>
                <c:pt idx="3">
                  <c:v>245839</c:v>
                </c:pt>
                <c:pt idx="4">
                  <c:v>245766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475968"/>
        <c:axId val="181485952"/>
      </c:lineChart>
      <c:catAx>
        <c:axId val="18147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81485952"/>
        <c:crosses val="autoZero"/>
        <c:auto val="1"/>
        <c:lblAlgn val="ctr"/>
        <c:lblOffset val="100"/>
        <c:noMultiLvlLbl val="0"/>
      </c:catAx>
      <c:valAx>
        <c:axId val="181485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47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md5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工作表1!$B$2:$F$2</c:f>
              <c:numCache>
                <c:formatCode>#,##0.00</c:formatCode>
                <c:ptCount val="5"/>
                <c:pt idx="0">
                  <c:v>14897.19</c:v>
                </c:pt>
                <c:pt idx="1">
                  <c:v>43465.24</c:v>
                </c:pt>
                <c:pt idx="2">
                  <c:v>97404.84</c:v>
                </c:pt>
                <c:pt idx="3">
                  <c:v>140991.82999999999</c:v>
                </c:pt>
                <c:pt idx="4">
                  <c:v>162179.75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sha1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工作表1!$B$3:$F$3</c:f>
              <c:numCache>
                <c:formatCode>#,##0.00</c:formatCode>
                <c:ptCount val="5"/>
                <c:pt idx="0">
                  <c:v>25514.52</c:v>
                </c:pt>
                <c:pt idx="1">
                  <c:v>88022.57</c:v>
                </c:pt>
                <c:pt idx="2">
                  <c:v>251310.68</c:v>
                </c:pt>
                <c:pt idx="3">
                  <c:v>466979.84000000003</c:v>
                </c:pt>
                <c:pt idx="4">
                  <c:v>623165.43999999994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des_cbc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工作表1!$B$4:$F$4</c:f>
              <c:numCache>
                <c:formatCode>#,##0.00</c:formatCode>
                <c:ptCount val="5"/>
                <c:pt idx="0">
                  <c:v>20119.169999999998</c:v>
                </c:pt>
                <c:pt idx="1">
                  <c:v>20530.82</c:v>
                </c:pt>
                <c:pt idx="2">
                  <c:v>20685.14</c:v>
                </c:pt>
                <c:pt idx="3">
                  <c:v>20728.830000000002</c:v>
                </c:pt>
                <c:pt idx="4">
                  <c:v>20728.490000000002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des_ede3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工作表1!$B$5:$F$5</c:f>
              <c:numCache>
                <c:formatCode>#,##0.00</c:formatCode>
                <c:ptCount val="5"/>
                <c:pt idx="0">
                  <c:v>7337.09</c:v>
                </c:pt>
                <c:pt idx="1">
                  <c:v>7428.97</c:v>
                </c:pt>
                <c:pt idx="2">
                  <c:v>7450.11</c:v>
                </c:pt>
                <c:pt idx="3">
                  <c:v>7457.11</c:v>
                </c:pt>
                <c:pt idx="4">
                  <c:v>7460.18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工作表1!$A$6</c:f>
              <c:strCache>
                <c:ptCount val="1"/>
                <c:pt idx="0">
                  <c:v>aes-128_cbc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工作表1!$B$6:$F$6</c:f>
              <c:numCache>
                <c:formatCode>#,##0.00</c:formatCode>
                <c:ptCount val="5"/>
                <c:pt idx="0">
                  <c:v>38036.71</c:v>
                </c:pt>
                <c:pt idx="1">
                  <c:v>39525.93</c:v>
                </c:pt>
                <c:pt idx="2">
                  <c:v>40054.1</c:v>
                </c:pt>
                <c:pt idx="3">
                  <c:v>40250.71</c:v>
                </c:pt>
                <c:pt idx="4">
                  <c:v>40288.26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工作表1!$A$7</c:f>
              <c:strCache>
                <c:ptCount val="1"/>
                <c:pt idx="0">
                  <c:v>aes-192_cbc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工作表1!$B$7:$F$7</c:f>
              <c:numCache>
                <c:formatCode>#,##0.00</c:formatCode>
                <c:ptCount val="5"/>
                <c:pt idx="0">
                  <c:v>33517.550000000003</c:v>
                </c:pt>
                <c:pt idx="1">
                  <c:v>34823.85</c:v>
                </c:pt>
                <c:pt idx="2">
                  <c:v>35276.97</c:v>
                </c:pt>
                <c:pt idx="3">
                  <c:v>35426.300000000003</c:v>
                </c:pt>
                <c:pt idx="4">
                  <c:v>35362.129999999997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工作表1!$A$8</c:f>
              <c:strCache>
                <c:ptCount val="1"/>
                <c:pt idx="0">
                  <c:v>aes-256_cbc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工作表1!$B$8:$F$8</c:f>
              <c:numCache>
                <c:formatCode>#,##0.00</c:formatCode>
                <c:ptCount val="5"/>
                <c:pt idx="0">
                  <c:v>30134.25</c:v>
                </c:pt>
                <c:pt idx="1">
                  <c:v>31095.42</c:v>
                </c:pt>
                <c:pt idx="2">
                  <c:v>31485.1</c:v>
                </c:pt>
                <c:pt idx="3">
                  <c:v>31574.7</c:v>
                </c:pt>
                <c:pt idx="4">
                  <c:v>31580.16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工作表1!$A$9</c:f>
              <c:strCache>
                <c:ptCount val="1"/>
                <c:pt idx="0">
                  <c:v>sha256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工作表1!$B$9:$F$9</c:f>
              <c:numCache>
                <c:formatCode>#,##0.00</c:formatCode>
                <c:ptCount val="5"/>
                <c:pt idx="0">
                  <c:v>62007.34</c:v>
                </c:pt>
                <c:pt idx="1">
                  <c:v>174242.56</c:v>
                </c:pt>
                <c:pt idx="2">
                  <c:v>378386.09</c:v>
                </c:pt>
                <c:pt idx="3">
                  <c:v>534356.99</c:v>
                </c:pt>
                <c:pt idx="4">
                  <c:v>606595.75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工作表1!$A$10</c:f>
              <c:strCache>
                <c:ptCount val="1"/>
                <c:pt idx="0">
                  <c:v>sha512</c:v>
                </c:pt>
              </c:strCache>
            </c:strRef>
          </c:tx>
          <c:cat>
            <c:strRef>
              <c:f>工作表1!$B$1:$F$1</c:f>
              <c:strCache>
                <c:ptCount val="5"/>
                <c:pt idx="0">
                  <c:v>16 bytes</c:v>
                </c:pt>
                <c:pt idx="1">
                  <c:v>64 bytes</c:v>
                </c:pt>
                <c:pt idx="2">
                  <c:v>256 bytes</c:v>
                </c:pt>
                <c:pt idx="3">
                  <c:v>1,024 bytes</c:v>
                </c:pt>
                <c:pt idx="4">
                  <c:v>8,192 bytes</c:v>
                </c:pt>
              </c:strCache>
            </c:strRef>
          </c:cat>
          <c:val>
            <c:numRef>
              <c:f>工作表1!$B$10:$F$10</c:f>
              <c:numCache>
                <c:formatCode>#,##0.00</c:formatCode>
                <c:ptCount val="5"/>
                <c:pt idx="0">
                  <c:v>14829.6</c:v>
                </c:pt>
                <c:pt idx="1">
                  <c:v>58813.61</c:v>
                </c:pt>
                <c:pt idx="2">
                  <c:v>90343.17</c:v>
                </c:pt>
                <c:pt idx="3">
                  <c:v>127421.78</c:v>
                </c:pt>
                <c:pt idx="4">
                  <c:v>144689.82999999999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67744"/>
        <c:axId val="183969280"/>
      </c:lineChart>
      <c:catAx>
        <c:axId val="183967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zh-TW"/>
          </a:p>
        </c:txPr>
        <c:crossAx val="183969280"/>
        <c:crosses val="autoZero"/>
        <c:auto val="1"/>
        <c:lblAlgn val="ctr"/>
        <c:lblOffset val="100"/>
        <c:noMultiLvlLbl val="0"/>
      </c:catAx>
      <c:valAx>
        <c:axId val="183969280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zh-TW"/>
          </a:p>
        </c:txPr>
        <c:crossAx val="183967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867560135322876"/>
          <c:y val="0.27902397886373775"/>
          <c:w val="0.10364201461548357"/>
          <c:h val="0.51798831740829332"/>
        </c:manualLayout>
      </c:layout>
      <c:overlay val="0"/>
      <c:txPr>
        <a:bodyPr/>
        <a:lstStyle/>
        <a:p>
          <a:pPr>
            <a:defRPr b="1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4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5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5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58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69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0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2T16:17:49.685" idx="7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>
            <a:lvl1pPr>
              <a:defRPr b="1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RTD1619 NAS SDK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2"/>
                </a:solidFill>
              </a:rPr>
              <a:t>Test Report</a:t>
            </a:r>
            <a:endParaRPr lang="zh-TW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71397"/>
              </p:ext>
            </p:extLst>
          </p:nvPr>
        </p:nvGraphicFramePr>
        <p:xfrm>
          <a:off x="773441" y="183275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1080p.avi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MPEG4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MP3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(2ch)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3min 50s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1,920*1,080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1,054.18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83fps, 1:06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109fps, 0:50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113fps, 0:48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07104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avi</a:t>
            </a:r>
            <a:r>
              <a:rPr lang="en-US" altLang="zh-TW" sz="1400" dirty="0"/>
              <a:t>/1080p.avi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avi_1080p_1080p.ts</a:t>
            </a:r>
          </a:p>
          <a:p>
            <a:r>
              <a:rPr lang="en-US" altLang="zh-TW" sz="1400" dirty="0"/>
              <a:t>#for  output720p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avi</a:t>
            </a:r>
            <a:r>
              <a:rPr lang="en-US" altLang="zh-TW" sz="1400" dirty="0"/>
              <a:t>/1080p.avi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avi_1080p_720p.ts</a:t>
            </a:r>
          </a:p>
          <a:p>
            <a:r>
              <a:rPr lang="en-US" altLang="zh-TW" sz="1400" dirty="0"/>
              <a:t>#</a:t>
            </a:r>
            <a:r>
              <a:rPr lang="en-US" altLang="zh-TW" sz="1400" dirty="0" smtClean="0"/>
              <a:t>for output 480p</a:t>
            </a:r>
            <a:endParaRPr lang="en-US" altLang="zh-TW" sz="1400" dirty="0"/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avi</a:t>
            </a:r>
            <a:r>
              <a:rPr lang="en-US" altLang="zh-TW" sz="1400" dirty="0"/>
              <a:t>/1080p.avi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avi_1080p_480p.ts</a:t>
            </a:r>
          </a:p>
        </p:txBody>
      </p:sp>
    </p:spTree>
    <p:extLst>
      <p:ext uri="{BB962C8B-B14F-4D97-AF65-F5344CB8AC3E}">
        <p14:creationId xmlns:p14="http://schemas.microsoft.com/office/powerpoint/2010/main" val="7339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80401"/>
              </p:ext>
            </p:extLst>
          </p:nvPr>
        </p:nvGraphicFramePr>
        <p:xfrm>
          <a:off x="773441" y="187339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720p.avi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MPEG4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MP3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(2ch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2min 6s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1,280*528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524.12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224fps, 0:13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266fps, 0:11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182806"/>
            <a:ext cx="96418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avi</a:t>
            </a:r>
            <a:r>
              <a:rPr lang="en-US" altLang="zh-TW" sz="1400" dirty="0"/>
              <a:t>/720p.avi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avi_720p_720p.ts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avi</a:t>
            </a:r>
            <a:r>
              <a:rPr lang="en-US" altLang="zh-TW" sz="1400" dirty="0"/>
              <a:t>/720p.avi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avi_720p_480p.ts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43571"/>
              </p:ext>
            </p:extLst>
          </p:nvPr>
        </p:nvGraphicFramePr>
        <p:xfrm>
          <a:off x="773441" y="189371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1080p.mkv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5.1ch)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5min 0s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1,920*800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2403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102fps, 1:10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127fps, 0:56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149fps, 0:48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10152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/1080p.mkv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mkv_1080p_1080p.ts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/1080p.mkv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mkv_1080p_720p.ts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/1080p.mkv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mkv_1080p_480p.ts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6232"/>
              </p:ext>
            </p:extLst>
          </p:nvPr>
        </p:nvGraphicFramePr>
        <p:xfrm>
          <a:off x="773441" y="188355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720p.mkv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5.1ch)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5min 0s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1,280*534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285.46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210fps, 0:34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264fps, 0:27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142166"/>
            <a:ext cx="96418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/720p.mkv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mkv_720p_720p.ts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/720p.mkv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mkv_720p_480p.ts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76041"/>
              </p:ext>
            </p:extLst>
          </p:nvPr>
        </p:nvGraphicFramePr>
        <p:xfrm>
          <a:off x="773441" y="186323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TOS_1080p_24fps_hevc.mkv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H265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AC3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( 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5.1ch)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12min 14s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1,920*1,080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24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180.9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84fps, 3:28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165fps, 1:46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328fps, 0:53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10152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/TOS_1080p_24fps_hevc.mkv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TOS_1080p_1080.ts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/TOS_1080p_24fps_hevc.mkv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TOS_1080p_720p.ts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mkv</a:t>
            </a:r>
            <a:r>
              <a:rPr lang="en-US" altLang="zh-TW" sz="1400" dirty="0"/>
              <a:t>/TOS_1080p_24fps_hevc.mkv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TOS_1080p_480p.ts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75740"/>
              </p:ext>
            </p:extLst>
          </p:nvPr>
        </p:nvGraphicFramePr>
        <p:xfrm>
          <a:off x="773441" y="184291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1080p.mp4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AAC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(2ch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1min 35s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1,920*1,080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29.97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912.65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80fps, 0:35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111fps, 0:25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122fps, 0:23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08120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mp4/1080p.mp4 -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mp4_1080p_1080p.ts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mp4/1080p.mp4 -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mp4_1080_720p.ts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mp4/1080p.mp4 -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mp4_1080p_480p.ts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026"/>
              </p:ext>
            </p:extLst>
          </p:nvPr>
        </p:nvGraphicFramePr>
        <p:xfrm>
          <a:off x="773441" y="185307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720p.mp4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AAC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3min 35s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1,280*720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29.97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912.66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165fps, 0:39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223fps, 0:28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142166"/>
            <a:ext cx="96418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mp4/720p.mp4 -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mp4_720p_720p.ts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mp4/720p.mp4 -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mp4_720p_480p.ts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92582"/>
              </p:ext>
            </p:extLst>
          </p:nvPr>
        </p:nvGraphicFramePr>
        <p:xfrm>
          <a:off x="773441" y="187339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1080p.mpg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MPEG2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AC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(2ch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1min 7s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1,920*1,080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1,925.38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57fps, 0:36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88fps, 0:23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101fps, 0:20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08120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mpeg/1080p.mpg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mpeg_1080p_1080p.ts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mpeg/1080p.mpg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mpeg_1080p_720p.ts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mpeg/1080p.mpg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mpeg_1080p_480p.ts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25763"/>
              </p:ext>
            </p:extLst>
          </p:nvPr>
        </p:nvGraphicFramePr>
        <p:xfrm>
          <a:off x="773441" y="186323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720p.mpg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MPEG2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AC3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(2ch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1min 19s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1,280*720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852.51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114fps, 0:16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184fps, 0:10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203126"/>
            <a:ext cx="96418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mpeg/720p.mpg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mpeg_720p_720p.ts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mpeg/720p.mpg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mpeg_720p_480p.ts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9342"/>
              </p:ext>
            </p:extLst>
          </p:nvPr>
        </p:nvGraphicFramePr>
        <p:xfrm>
          <a:off x="773441" y="187339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1080p.wmv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WMV9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WMA9 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(5.1ch)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5min 0s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1,920*1,080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1,446.4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78fps, 1:31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111fps, 1:04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128fps, 0:55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09136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wmv</a:t>
            </a:r>
            <a:r>
              <a:rPr lang="en-US" altLang="zh-TW" sz="1400" dirty="0"/>
              <a:t>/1080p.wmv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wmv_1080p_1080p.ts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wmv</a:t>
            </a:r>
            <a:r>
              <a:rPr lang="en-US" altLang="zh-TW" sz="1400" dirty="0"/>
              <a:t>/1080p.wmv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wmv_1080p_720p.ts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wmv</a:t>
            </a:r>
            <a:r>
              <a:rPr lang="en-US" altLang="zh-TW" sz="1400" dirty="0"/>
              <a:t>/1080p.wmv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wmv_1080p_480p.ts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SATA </a:t>
            </a:r>
            <a:r>
              <a:rPr lang="en-US" altLang="zh-TW" dirty="0">
                <a:latin typeface="+mn-lt"/>
              </a:rPr>
              <a:t>P</a:t>
            </a:r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erformance 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98429"/>
              </p:ext>
            </p:extLst>
          </p:nvPr>
        </p:nvGraphicFramePr>
        <p:xfrm>
          <a:off x="725937" y="1891631"/>
          <a:ext cx="5465458" cy="20095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12134"/>
                <a:gridCol w="1603593"/>
                <a:gridCol w="1469939"/>
                <a:gridCol w="1479792"/>
              </a:tblGrid>
              <a:tr h="89345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dirty="0" smtClean="0">
                          <a:solidFill>
                            <a:schemeClr val="tx2"/>
                          </a:solidFill>
                        </a:rPr>
                        <a:t>HDD:</a:t>
                      </a:r>
                      <a:r>
                        <a:rPr lang="en-US" altLang="zh-TW" sz="16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2"/>
                          </a:solidFill>
                        </a:rPr>
                        <a:t>WD </a:t>
                      </a:r>
                      <a:r>
                        <a:rPr lang="zh-TW" altLang="en-US" sz="1600" dirty="0" smtClean="0">
                          <a:solidFill>
                            <a:schemeClr val="tx2"/>
                          </a:solidFill>
                        </a:rPr>
                        <a:t>黑標 </a:t>
                      </a:r>
                      <a:r>
                        <a:rPr lang="en-US" altLang="zh-TW" sz="1600" dirty="0" smtClean="0">
                          <a:solidFill>
                            <a:schemeClr val="tx2"/>
                          </a:solidFill>
                        </a:rPr>
                        <a:t>2T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Ext4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No File System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1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Thor A01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Write</a:t>
                      </a:r>
                      <a:r>
                        <a:rPr lang="zh-TW" altLang="en-US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(MB/s)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199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208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  <a:tr h="53461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Thor A01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Read (MB/s)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202</a:t>
                      </a:r>
                      <a:endParaRPr lang="en-US" altLang="zh-TW" sz="1600" u="none" strike="noStrike" dirty="0" smtClean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202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24093" y="4252497"/>
            <a:ext cx="8504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HDD : WD </a:t>
            </a:r>
            <a:r>
              <a:rPr lang="zh-TW" altLang="en-US" sz="1400" dirty="0" smtClean="0"/>
              <a:t>黑標 </a:t>
            </a:r>
            <a:r>
              <a:rPr lang="en-US" altLang="zh-TW" sz="1400" dirty="0" smtClean="0"/>
              <a:t>2T WD2003FZEX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Test command (for Ext4):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Write : </a:t>
            </a:r>
            <a:r>
              <a:rPr lang="en-US" altLang="zh-TW" sz="1400" dirty="0" err="1" smtClean="0"/>
              <a:t>dd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if=/dev/zero of=./</a:t>
            </a:r>
            <a:r>
              <a:rPr lang="en-US" altLang="zh-TW" sz="1400" dirty="0" err="1"/>
              <a:t>testfile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bs</a:t>
            </a:r>
            <a:r>
              <a:rPr lang="en-US" altLang="zh-TW" sz="1400" dirty="0"/>
              <a:t>=1M </a:t>
            </a:r>
            <a:r>
              <a:rPr lang="en-US" altLang="zh-TW" sz="1400" dirty="0" smtClean="0"/>
              <a:t>count=4096 </a:t>
            </a:r>
            <a:r>
              <a:rPr lang="en-US" altLang="zh-TW" sz="1400" dirty="0" err="1" smtClean="0"/>
              <a:t>oflag</a:t>
            </a:r>
            <a:r>
              <a:rPr lang="en-US" altLang="zh-TW" sz="1400" dirty="0" smtClean="0"/>
              <a:t>=direct</a:t>
            </a:r>
            <a:endParaRPr lang="en-US" altLang="zh-TW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Read : echo 3 &gt; /proc/sys/</a:t>
            </a:r>
            <a:r>
              <a:rPr lang="en-US" altLang="zh-TW" sz="1400" dirty="0" err="1" smtClean="0"/>
              <a:t>vm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drop_caches</a:t>
            </a:r>
            <a:r>
              <a:rPr lang="en-US" altLang="zh-TW" sz="1400" dirty="0" smtClean="0"/>
              <a:t> ; </a:t>
            </a:r>
            <a:r>
              <a:rPr lang="en-US" altLang="zh-TW" sz="1400" dirty="0" err="1" smtClean="0"/>
              <a:t>dd</a:t>
            </a:r>
            <a:r>
              <a:rPr lang="en-US" altLang="zh-TW" sz="1400" dirty="0" smtClean="0"/>
              <a:t> if=./</a:t>
            </a:r>
            <a:r>
              <a:rPr lang="en-US" altLang="zh-TW" sz="1400" dirty="0" err="1" smtClean="0"/>
              <a:t>testfile</a:t>
            </a:r>
            <a:r>
              <a:rPr lang="en-US" altLang="zh-TW" sz="1400" dirty="0" smtClean="0"/>
              <a:t> of=/dev/null </a:t>
            </a:r>
            <a:r>
              <a:rPr lang="en-US" altLang="zh-TW" sz="1400" dirty="0" err="1" smtClean="0"/>
              <a:t>bs</a:t>
            </a:r>
            <a:r>
              <a:rPr lang="en-US" altLang="zh-TW" sz="1400" dirty="0" smtClean="0"/>
              <a:t>=1M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Test command (for no file system</a:t>
            </a:r>
            <a:r>
              <a:rPr lang="en-US" altLang="zh-TW" sz="1400" dirty="0" smtClean="0"/>
              <a:t>): </a:t>
            </a:r>
            <a:endParaRPr lang="en-US" altLang="zh-TW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Write : </a:t>
            </a:r>
            <a:r>
              <a:rPr lang="en-US" altLang="zh-TW" sz="1400" dirty="0" err="1" smtClean="0"/>
              <a:t>dd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if=/dev/zero of=/dev/sda1 </a:t>
            </a:r>
            <a:r>
              <a:rPr lang="en-US" altLang="zh-TW" sz="1400" dirty="0" err="1"/>
              <a:t>bs</a:t>
            </a:r>
            <a:r>
              <a:rPr lang="en-US" altLang="zh-TW" sz="1400" dirty="0"/>
              <a:t>=1M </a:t>
            </a:r>
            <a:r>
              <a:rPr lang="en-US" altLang="zh-TW" sz="1400" dirty="0"/>
              <a:t>count=4096 </a:t>
            </a:r>
            <a:r>
              <a:rPr lang="en-US" altLang="zh-TW" sz="1400" dirty="0" err="1"/>
              <a:t>oflag</a:t>
            </a:r>
            <a:r>
              <a:rPr lang="en-US" altLang="zh-TW" sz="1400" dirty="0"/>
              <a:t>=direct</a:t>
            </a:r>
            <a:endParaRPr lang="en-US" altLang="zh-TW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Read : echo </a:t>
            </a:r>
            <a:r>
              <a:rPr lang="en-US" altLang="zh-TW" sz="1400" dirty="0"/>
              <a:t>3 &gt; /</a:t>
            </a:r>
            <a:r>
              <a:rPr lang="en-US" altLang="zh-TW" sz="1400" dirty="0" smtClean="0"/>
              <a:t>proc/sys/</a:t>
            </a:r>
            <a:r>
              <a:rPr lang="en-US" altLang="zh-TW" sz="1400" dirty="0" err="1" smtClean="0"/>
              <a:t>vm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drop_caches;dd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if=/dev/sda1 of=/dev/null </a:t>
            </a:r>
            <a:r>
              <a:rPr lang="en-US" altLang="zh-TW" sz="1400" dirty="0" err="1"/>
              <a:t>bs</a:t>
            </a:r>
            <a:r>
              <a:rPr lang="en-US" altLang="zh-TW" sz="1400" dirty="0"/>
              <a:t>=1M count=4096</a:t>
            </a:r>
          </a:p>
          <a:p>
            <a:endParaRPr lang="zh-TW" altLang="en-US" sz="1400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49600"/>
              </p:ext>
            </p:extLst>
          </p:nvPr>
        </p:nvGraphicFramePr>
        <p:xfrm>
          <a:off x="6827520" y="1366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4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88528"/>
              </p:ext>
            </p:extLst>
          </p:nvPr>
        </p:nvGraphicFramePr>
        <p:xfrm>
          <a:off x="773441" y="192419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720p.wmv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WMV9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WMA9 </a:t>
                      </a:r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(5.1ch)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1min 59s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1,280*720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867.125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171fps, 0:16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249fps, 0:11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35760" y="4294566"/>
            <a:ext cx="96418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wmv</a:t>
            </a:r>
            <a:r>
              <a:rPr lang="en-US" altLang="zh-TW" sz="1400" dirty="0"/>
              <a:t>/720p.wmv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wmv_720p_720p.ts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wmv</a:t>
            </a:r>
            <a:r>
              <a:rPr lang="en-US" altLang="zh-TW" sz="1400" dirty="0"/>
              <a:t>/720p.wmv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wmv_720p_480p.ts</a:t>
            </a:r>
          </a:p>
        </p:txBody>
      </p:sp>
    </p:spTree>
    <p:extLst>
      <p:ext uri="{BB962C8B-B14F-4D97-AF65-F5344CB8AC3E}">
        <p14:creationId xmlns:p14="http://schemas.microsoft.com/office/powerpoint/2010/main" val="3544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93460"/>
            <a:ext cx="10515600" cy="79722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USB 3.0 </a:t>
            </a:r>
            <a:r>
              <a:rPr lang="en-US" altLang="zh-TW" dirty="0">
                <a:latin typeface="+mn-lt"/>
              </a:rPr>
              <a:t>P</a:t>
            </a:r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erformance 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77040"/>
              </p:ext>
            </p:extLst>
          </p:nvPr>
        </p:nvGraphicFramePr>
        <p:xfrm>
          <a:off x="565391" y="1888013"/>
          <a:ext cx="5988971" cy="251798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88905"/>
                <a:gridCol w="1157050"/>
                <a:gridCol w="1063525"/>
                <a:gridCol w="972522"/>
                <a:gridCol w="841885"/>
                <a:gridCol w="865084"/>
              </a:tblGrid>
              <a:tr h="8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Ext4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Transfer request size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1M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2M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4M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8M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Thor A01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Write </a:t>
                      </a:r>
                      <a:r>
                        <a:rPr lang="en-US" altLang="zh-TW" sz="1600" dirty="0" smtClean="0">
                          <a:solidFill>
                            <a:schemeClr val="tx2"/>
                          </a:solidFill>
                        </a:rPr>
                        <a:t>(KB/s)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232,963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233,876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234,681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235,232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  <a:tr h="8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Thor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Arial Unicode MS"/>
                        </a:rPr>
                        <a:t> A01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Read</a:t>
                      </a:r>
                      <a:r>
                        <a:rPr lang="zh-TW" altLang="en-US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2"/>
                          </a:solidFill>
                        </a:rPr>
                        <a:t>(KB/s)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244,701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246,023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245,839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245,766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23376" y="4796323"/>
            <a:ext cx="8393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HDD : </a:t>
            </a:r>
            <a:endParaRPr lang="en-US" altLang="zh-TW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Samgsung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SSD ( + </a:t>
            </a:r>
            <a:r>
              <a:rPr lang="en-US" altLang="zh-TW" sz="1400" dirty="0" err="1"/>
              <a:t>NexStar</a:t>
            </a:r>
            <a:r>
              <a:rPr lang="en-US" altLang="zh-TW" sz="1400" dirty="0"/>
              <a:t> Dual Bay HARD DRIVE DOCK, Model:NST-D400S3 </a:t>
            </a:r>
            <a:r>
              <a:rPr lang="en-US" altLang="zh-TW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Test command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iozone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-I -i0 -i1 -a -s1024m -y1M -q8M -f ./</a:t>
            </a:r>
            <a:r>
              <a:rPr lang="en-US" altLang="zh-TW" sz="1400" dirty="0" err="1" smtClean="0"/>
              <a:t>test.tmp</a:t>
            </a:r>
            <a:endParaRPr lang="zh-TW" altLang="en-US" sz="1400" dirty="0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66624"/>
              </p:ext>
            </p:extLst>
          </p:nvPr>
        </p:nvGraphicFramePr>
        <p:xfrm>
          <a:off x="6820534" y="1584960"/>
          <a:ext cx="4944745" cy="288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Ethernet Performance 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47059"/>
              </p:ext>
            </p:extLst>
          </p:nvPr>
        </p:nvGraphicFramePr>
        <p:xfrm>
          <a:off x="2244537" y="1933334"/>
          <a:ext cx="7591244" cy="15635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29016"/>
                <a:gridCol w="2525457"/>
                <a:gridCol w="2236771"/>
              </a:tblGrid>
              <a:tr h="731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Tx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Rx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Dual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942</a:t>
                      </a:r>
                    </a:p>
                    <a:p>
                      <a:pPr algn="ctr" font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(Mb/s)</a:t>
                      </a:r>
                      <a:endParaRPr lang="en-US" altLang="zh-TW" sz="18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942</a:t>
                      </a:r>
                    </a:p>
                    <a:p>
                      <a:pPr algn="ctr" font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(Mb/s)</a:t>
                      </a:r>
                      <a:endParaRPr lang="en-US" altLang="zh-TW" sz="18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smtClean="0">
                          <a:solidFill>
                            <a:schemeClr val="tx2"/>
                          </a:solidFill>
                          <a:effectLst/>
                        </a:rPr>
                        <a:t>1862</a:t>
                      </a:r>
                      <a:endParaRPr lang="en-US" altLang="zh-TW" sz="1800" u="none" strike="noStrike" dirty="0" smtClean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zh-TW" dirty="0" smtClean="0">
                          <a:solidFill>
                            <a:schemeClr val="tx2"/>
                          </a:solidFill>
                        </a:rPr>
                        <a:t>(Mb/s)</a:t>
                      </a:r>
                      <a:endParaRPr lang="en-US" altLang="zh-TW" sz="18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06646" y="3795656"/>
            <a:ext cx="5262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Test command (Single test)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server side : </a:t>
            </a:r>
            <a:r>
              <a:rPr lang="en-US" altLang="zh-TW" sz="1400" dirty="0" err="1" smtClean="0"/>
              <a:t>iperf</a:t>
            </a:r>
            <a:r>
              <a:rPr lang="en-US" altLang="zh-TW" sz="1400" dirty="0" smtClean="0"/>
              <a:t> -s 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client side : </a:t>
            </a:r>
            <a:r>
              <a:rPr lang="en-US" altLang="zh-TW" sz="1400" dirty="0" err="1" smtClean="0"/>
              <a:t>iperf</a:t>
            </a:r>
            <a:r>
              <a:rPr lang="en-US" altLang="zh-TW" sz="1400" dirty="0" smtClean="0"/>
              <a:t> -c </a:t>
            </a:r>
            <a:r>
              <a:rPr lang="en-US" altLang="zh-TW" sz="1400" dirty="0" err="1" smtClean="0"/>
              <a:t>server_ip</a:t>
            </a:r>
            <a:r>
              <a:rPr lang="en-US" altLang="zh-TW" sz="1400" dirty="0" smtClean="0"/>
              <a:t> 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1 -t 60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Test command </a:t>
            </a:r>
            <a:r>
              <a:rPr lang="en-US" altLang="zh-TW" sz="1400" dirty="0" smtClean="0"/>
              <a:t>(Dual test</a:t>
            </a:r>
            <a:r>
              <a:rPr lang="en-US" altLang="zh-TW" sz="1400" dirty="0"/>
              <a:t>)</a:t>
            </a:r>
            <a:r>
              <a:rPr lang="zh-TW" altLang="en-US" sz="1400" dirty="0"/>
              <a:t>：</a:t>
            </a:r>
            <a:r>
              <a:rPr lang="en-US" altLang="zh-TW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server </a:t>
            </a:r>
            <a:r>
              <a:rPr lang="en-US" altLang="zh-TW" sz="1400" dirty="0"/>
              <a:t>side : </a:t>
            </a:r>
            <a:r>
              <a:rPr lang="en-US" altLang="zh-TW" sz="1400" dirty="0" err="1"/>
              <a:t>iperf</a:t>
            </a:r>
            <a:r>
              <a:rPr lang="en-US" altLang="zh-TW" sz="1400" dirty="0"/>
              <a:t> -s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client </a:t>
            </a:r>
            <a:r>
              <a:rPr lang="en-US" altLang="zh-TW" sz="1400" dirty="0"/>
              <a:t>side : </a:t>
            </a:r>
            <a:r>
              <a:rPr lang="en-US" altLang="zh-TW" sz="1400" dirty="0" err="1"/>
              <a:t>iperf</a:t>
            </a:r>
            <a:r>
              <a:rPr lang="en-US" altLang="zh-TW" sz="1400" dirty="0"/>
              <a:t> -c </a:t>
            </a:r>
            <a:r>
              <a:rPr lang="en-US" altLang="zh-TW" sz="1400" dirty="0" err="1"/>
              <a:t>server_ip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1 -t </a:t>
            </a:r>
            <a:r>
              <a:rPr lang="en-US" altLang="zh-TW" sz="1400" dirty="0" smtClean="0"/>
              <a:t>60 -P 2 –d</a:t>
            </a:r>
          </a:p>
          <a:p>
            <a:pPr lvl="1"/>
            <a:r>
              <a:rPr lang="en-US" altLang="zh-TW" sz="1400" dirty="0"/>
              <a:t>(-d, --</a:t>
            </a:r>
            <a:r>
              <a:rPr lang="en-US" altLang="zh-TW" sz="1400" dirty="0" err="1"/>
              <a:t>dualtest</a:t>
            </a:r>
            <a:r>
              <a:rPr lang="en-US" altLang="zh-TW" sz="1400" dirty="0"/>
              <a:t>           Do a bidirectional test </a:t>
            </a:r>
            <a:r>
              <a:rPr lang="en-US" altLang="zh-TW" sz="1400" dirty="0" smtClean="0"/>
              <a:t>simultaneously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iperf</a:t>
            </a:r>
            <a:r>
              <a:rPr lang="en-US" altLang="zh-TW" sz="1400" dirty="0" smtClean="0"/>
              <a:t> version : 2.0.5 multi-thread version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6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86479"/>
            <a:ext cx="10515600" cy="804209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chemeClr val="tx2"/>
                </a:solidFill>
                <a:latin typeface="+mn-lt"/>
              </a:rPr>
              <a:t>Openssl</a:t>
            </a:r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 Performance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53984"/>
              </p:ext>
            </p:extLst>
          </p:nvPr>
        </p:nvGraphicFramePr>
        <p:xfrm>
          <a:off x="948906" y="1675874"/>
          <a:ext cx="10639090" cy="37985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0367"/>
                <a:gridCol w="1923691"/>
                <a:gridCol w="1915064"/>
                <a:gridCol w="1751162"/>
                <a:gridCol w="1716657"/>
                <a:gridCol w="1682149"/>
              </a:tblGrid>
              <a:tr h="34532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The 'numbers' are in 1000s of KB per second processed.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16 bytes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64 bytes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256 bytes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1,024 bytes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8,192 bytes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md5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14,897.19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43,465.24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97,404.84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140,991.83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162,179.75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sha1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25,514.52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88,022.57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251,310.68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466,979.84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623,165.44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des_cbc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20,119.17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20,530.82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20,685.14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20,728.83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20,728.49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des_ede3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7,337.09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7,428.97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7,450.11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7,457.11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7,460.18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aes-128_cbc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38,036.71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39,525.93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40,054.10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40,250.71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40,288.26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aes-192_cbc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33,517.55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34,823.85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35,276.97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35,426.30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35,362.13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aes-256_cbc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30,134.25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31,095.42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31,485.10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31,574.70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31,580.16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sha256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62,007.34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174,242.56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378,386.09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534,356.99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606,595.75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  <a:tr h="345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sha512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14,829.60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58,813.61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90,343.17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127,421.78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144,689.83</a:t>
                      </a:r>
                      <a:endParaRPr lang="en-US" altLang="zh-TW" sz="16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216000" marR="216000" marT="0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79386" y="5561699"/>
            <a:ext cx="1065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Test </a:t>
            </a:r>
            <a:r>
              <a:rPr lang="en-US" altLang="zh-TW" sz="1200" dirty="0" err="1"/>
              <a:t>commad</a:t>
            </a:r>
            <a:r>
              <a:rPr lang="en-US" altLang="zh-TW" sz="1200" dirty="0"/>
              <a:t> : </a:t>
            </a:r>
            <a:r>
              <a:rPr lang="en-US" altLang="zh-TW" sz="1200" dirty="0" err="1"/>
              <a:t>openssl</a:t>
            </a:r>
            <a:r>
              <a:rPr lang="en-US" altLang="zh-TW" sz="1200" dirty="0"/>
              <a:t> speed md5 sha1 sha256 sha512 des des-ede3 aes-128-cbc aes-192-cbc aes-256-cbc rsa2048 dsa2048 | tee /</a:t>
            </a:r>
            <a:r>
              <a:rPr lang="en-US" altLang="zh-TW" sz="1200" dirty="0" err="1"/>
              <a:t>tmp</a:t>
            </a:r>
            <a:r>
              <a:rPr lang="en-US" altLang="zh-TW" sz="1200" dirty="0"/>
              <a:t>/</a:t>
            </a:r>
            <a:r>
              <a:rPr lang="en-US" altLang="zh-TW" sz="1200" dirty="0" err="1"/>
              <a:t>sslspeed</a:t>
            </a:r>
            <a:endParaRPr lang="en-US" altLang="zh-TW" sz="1200" dirty="0"/>
          </a:p>
          <a:p>
            <a:r>
              <a:rPr lang="en-US" altLang="zh-TW" sz="1200" dirty="0"/>
              <a:t>echo ""|"" `</a:t>
            </a:r>
            <a:r>
              <a:rPr lang="en-US" altLang="zh-TW" sz="1200" dirty="0" err="1"/>
              <a:t>awk</a:t>
            </a:r>
            <a:r>
              <a:rPr lang="en-US" altLang="zh-TW" sz="1200" dirty="0"/>
              <a:t> 'match($0,/r[0-9]+/) {print </a:t>
            </a:r>
            <a:r>
              <a:rPr lang="en-US" altLang="zh-TW" sz="1200" dirty="0" err="1"/>
              <a:t>substr</a:t>
            </a:r>
            <a:r>
              <a:rPr lang="en-US" altLang="zh-TW" sz="1200" dirty="0"/>
              <a:t>($0,RSTART,RLENGTH)}' /</a:t>
            </a:r>
            <a:r>
              <a:rPr lang="en-US" altLang="zh-TW" sz="1200" dirty="0" err="1"/>
              <a:t>etc</a:t>
            </a:r>
            <a:r>
              <a:rPr lang="en-US" altLang="zh-TW" sz="1200" dirty="0"/>
              <a:t>/banner` `</a:t>
            </a:r>
            <a:r>
              <a:rPr lang="en-US" altLang="zh-TW" sz="1200" dirty="0" err="1"/>
              <a:t>awk</a:t>
            </a:r>
            <a:r>
              <a:rPr lang="en-US" altLang="zh-TW" sz="1200" dirty="0"/>
              <a:t> -v FS="": "" -v ORS="""" '/(</a:t>
            </a:r>
            <a:r>
              <a:rPr lang="en-US" altLang="zh-TW" sz="1200" dirty="0" err="1"/>
              <a:t>Processor|BogoMIPS|Hardware|machine|cpu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model|system</a:t>
            </a:r>
            <a:r>
              <a:rPr lang="en-US" altLang="zh-TW" sz="1200" dirty="0"/>
              <a:t> type)/ { print ""| "" $2 "" "" } END { print """" }' /proc/</a:t>
            </a:r>
            <a:r>
              <a:rPr lang="en-US" altLang="zh-TW" sz="1200" dirty="0" err="1"/>
              <a:t>cpuinfo</a:t>
            </a:r>
            <a:r>
              <a:rPr lang="en-US" altLang="zh-TW" sz="1200" dirty="0"/>
              <a:t>` `</a:t>
            </a:r>
            <a:r>
              <a:rPr lang="en-US" altLang="zh-TW" sz="1200" dirty="0" err="1"/>
              <a:t>awk</a:t>
            </a:r>
            <a:r>
              <a:rPr lang="en-US" altLang="zh-TW" sz="1200" dirty="0"/>
              <a:t> -v ORS="""" '$1 ~ /OpenSSL/ {print ""| "" $2 "" |""} $1 ~ /(md5|sha)/ {print ""  "" $5 "" |""} $1 ~ /(</a:t>
            </a:r>
            <a:r>
              <a:rPr lang="en-US" altLang="zh-TW" sz="1200" dirty="0" err="1"/>
              <a:t>des|aes</a:t>
            </a:r>
            <a:r>
              <a:rPr lang="en-US" altLang="zh-TW" sz="1200" dirty="0"/>
              <a:t>)/ {b = b ""  "" $6 "" |""} $1 ~ /(</a:t>
            </a:r>
            <a:r>
              <a:rPr lang="en-US" altLang="zh-TW" sz="1200" dirty="0" err="1"/>
              <a:t>rsa|dsa</a:t>
            </a:r>
            <a:r>
              <a:rPr lang="en-US" altLang="zh-TW" sz="1200" dirty="0"/>
              <a:t>)/ {print b ""  "" $6 "" | "" $7 "" | "";b=""""} END { print """" }' /</a:t>
            </a:r>
            <a:r>
              <a:rPr lang="en-US" altLang="zh-TW" sz="1200" dirty="0" err="1"/>
              <a:t>tmp</a:t>
            </a:r>
            <a:r>
              <a:rPr lang="en-US" altLang="zh-TW" sz="1200" dirty="0"/>
              <a:t>/</a:t>
            </a:r>
            <a:r>
              <a:rPr lang="en-US" altLang="zh-TW" sz="1200" dirty="0" err="1"/>
              <a:t>sslspeed</a:t>
            </a:r>
            <a:r>
              <a:rPr lang="en-US" altLang="zh-TW" sz="1200" dirty="0"/>
              <a:t> | </a:t>
            </a:r>
            <a:r>
              <a:rPr lang="en-US" altLang="zh-TW" sz="1200" dirty="0" err="1"/>
              <a:t>sed</a:t>
            </a:r>
            <a:r>
              <a:rPr lang="en-US" altLang="zh-TW" sz="1200" dirty="0"/>
              <a:t> 's/\.\(..\)k/\10/g'`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6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86479"/>
            <a:ext cx="10515600" cy="804209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chemeClr val="tx2"/>
                </a:solidFill>
                <a:latin typeface="+mn-lt"/>
              </a:rPr>
              <a:t>Openssl</a:t>
            </a:r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 Performance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208787"/>
              </p:ext>
            </p:extLst>
          </p:nvPr>
        </p:nvGraphicFramePr>
        <p:xfrm>
          <a:off x="1172667" y="1710138"/>
          <a:ext cx="9918796" cy="473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55316"/>
              </p:ext>
            </p:extLst>
          </p:nvPr>
        </p:nvGraphicFramePr>
        <p:xfrm>
          <a:off x="773441" y="184291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Test_HD_HEVC_3840x2160_30p.mkv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H265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無聲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2min 9s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3,840*2,160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166.875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64fps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0:58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101fps,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0:36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112fps</a:t>
                      </a:r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0:33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57693" y="4039214"/>
            <a:ext cx="9344418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Test command :</a:t>
            </a:r>
          </a:p>
          <a:p>
            <a:r>
              <a:rPr lang="en-US" altLang="zh-TW" sz="1400" dirty="0" smtClean="0"/>
              <a:t>#</a:t>
            </a:r>
            <a:r>
              <a:rPr lang="en-US" altLang="zh-TW" sz="1400" dirty="0"/>
              <a:t>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1920 -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1080 -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4k/Test_HD_HEVC_3840x2160_30p.mkv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</a:t>
            </a:r>
            <a:endParaRPr lang="en-US" altLang="zh-TW" sz="1400" dirty="0" smtClean="0"/>
          </a:p>
          <a:p>
            <a:r>
              <a:rPr lang="en-US" altLang="zh-TW" sz="1400" dirty="0" smtClean="0"/>
              <a:t>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</a:t>
            </a:r>
            <a:r>
              <a:rPr lang="en-US" altLang="zh-TW" sz="1400" dirty="0" smtClean="0"/>
              <a:t>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4k_HEVC_1080p.ts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4k/Test_HD_HEVC_3840x2160_30p.mkv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</a:t>
            </a:r>
            <a:endParaRPr lang="en-US" altLang="zh-TW" sz="1400" dirty="0" smtClean="0"/>
          </a:p>
          <a:p>
            <a:r>
              <a:rPr lang="en-US" altLang="zh-TW" sz="1400" dirty="0" smtClean="0"/>
              <a:t>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4k_HEVC_720p.ts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4k/Test_HD_HEVC_3840x2160_30p.mkv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1024</a:t>
            </a:r>
          </a:p>
          <a:p>
            <a:r>
              <a:rPr lang="en-US" altLang="zh-TW" sz="1400" dirty="0" smtClean="0"/>
              <a:t>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4k_HEVC_480p.ts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7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82290"/>
              </p:ext>
            </p:extLst>
          </p:nvPr>
        </p:nvGraphicFramePr>
        <p:xfrm>
          <a:off x="773441" y="183275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GoPro.mp4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AC3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(2ch)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1min 15s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3,840*2,160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23.976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2,781.67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37fps, 0:49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39fps, 0:46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40fps, 0:44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45921" y="4029054"/>
            <a:ext cx="97129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1920 -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1080 -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4k/GoPro.mp4 -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</a:t>
            </a:r>
            <a:r>
              <a:rPr lang="en-US" altLang="zh-TW" sz="1400" dirty="0" smtClean="0"/>
              <a:t>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4k_GoPro_1080p.ts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4k/GoPro.mp4 -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1024 -</a:t>
            </a:r>
            <a:r>
              <a:rPr lang="en-US" altLang="zh-TW" sz="1400" dirty="0" err="1" smtClean="0"/>
              <a:t>c:a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4k_GoPro_720p.ts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4k/GoPro.mp4 -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</a:t>
            </a:r>
            <a:r>
              <a:rPr lang="en-US" altLang="zh-TW" sz="1400" dirty="0" smtClean="0"/>
              <a:t>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4k_GoPro_480p.ts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39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0440"/>
            <a:ext cx="10515600" cy="790248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2"/>
                </a:solidFill>
                <a:latin typeface="+mn-lt"/>
              </a:rPr>
              <a:t>Transcode Performance</a:t>
            </a:r>
            <a:r>
              <a:rPr lang="en-US" altLang="zh-TW" dirty="0"/>
              <a:t> (Cont.)</a:t>
            </a:r>
            <a:endParaRPr lang="zh-TW" altLang="en-US" b="1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88405"/>
              </p:ext>
            </p:extLst>
          </p:nvPr>
        </p:nvGraphicFramePr>
        <p:xfrm>
          <a:off x="773441" y="1832755"/>
          <a:ext cx="10708368" cy="20261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113697"/>
                <a:gridCol w="759467"/>
                <a:gridCol w="759467"/>
                <a:gridCol w="949334"/>
                <a:gridCol w="949334"/>
                <a:gridCol w="949334"/>
                <a:gridCol w="949334"/>
                <a:gridCol w="759467"/>
                <a:gridCol w="759467"/>
                <a:gridCol w="759467"/>
              </a:tblGrid>
              <a:tr h="73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Test files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Coding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Runtime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Resolution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FPS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Bitrate (KB)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1619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FFmpeg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AV </a:t>
                      </a:r>
                      <a:r>
                        <a:rPr lang="en-US" sz="14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trasncode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use audio copy </a:t>
                      </a:r>
                      <a:b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(fps, </a:t>
                      </a:r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spend </a:t>
                      </a:r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time) 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45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Video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Audio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solidFill>
                            <a:schemeClr val="tx2"/>
                          </a:solidFill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1,080p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720p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480p</a:t>
                      </a:r>
                      <a:endParaRPr lang="en-US" sz="1400" b="1" i="0" u="none" strike="noStrike" dirty="0">
                        <a:solidFill>
                          <a:schemeClr val="tx2"/>
                        </a:solidFill>
                        <a:effectLst/>
                        <a:latin typeface="Arial Unicode M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37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bbb_sunflower_2160p_30fps_normal.mp4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H264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AAC (5.1ch)</a:t>
                      </a:r>
                      <a:endParaRPr lang="zh-TW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10min 34s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3,840*2,160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1,770.43</a:t>
                      </a:r>
                      <a:endParaRPr lang="en-US" altLang="zh-TW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33fps, 9:34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35fps, 8:56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37fps, 8:39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45920" y="4071046"/>
            <a:ext cx="964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Test command :</a:t>
            </a:r>
          </a:p>
          <a:p>
            <a:r>
              <a:rPr lang="en-US" altLang="zh-TW" sz="1400" dirty="0"/>
              <a:t>#for output 1080p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1920 -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1080 -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4k/bbb_sunflower_2160p_30fps_normal.mp4 -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4k_bbb_1080.ts</a:t>
            </a:r>
          </a:p>
          <a:p>
            <a:r>
              <a:rPr lang="en-US" altLang="zh-TW" sz="1400" dirty="0"/>
              <a:t>#for output 720p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1280 -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4k/bbb_sunflower_2160p_30fps_normal.mp4 -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4k_bbb_720p.ts</a:t>
            </a:r>
          </a:p>
          <a:p>
            <a:r>
              <a:rPr lang="en-US" altLang="zh-TW" sz="1400" dirty="0"/>
              <a:t>#for output 480p</a:t>
            </a:r>
          </a:p>
          <a:p>
            <a:r>
              <a:rPr lang="en-US" altLang="zh-TW" sz="1400" dirty="0" err="1"/>
              <a:t>ffmpeg</a:t>
            </a:r>
            <a:r>
              <a:rPr lang="en-US" altLang="zh-TW" sz="1400" dirty="0"/>
              <a:t> -y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720 -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480 -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4k/bbb_sunflower_2160p_30fps_normal.mp4 -</a:t>
            </a:r>
            <a:r>
              <a:rPr lang="en-US" altLang="zh-TW" sz="1400" dirty="0" err="1"/>
              <a:t>max_muxing_queue_size</a:t>
            </a:r>
            <a:r>
              <a:rPr lang="en-US" altLang="zh-TW" sz="1400" dirty="0"/>
              <a:t> 1024 -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b:v</a:t>
            </a:r>
            <a:r>
              <a:rPr lang="en-US" altLang="zh-TW" sz="1400" dirty="0"/>
              <a:t> 5500k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1 -f </a:t>
            </a:r>
            <a:r>
              <a:rPr lang="en-US" altLang="zh-TW" sz="1400" dirty="0" err="1"/>
              <a:t>mpegts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copyts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start_at_zero</a:t>
            </a:r>
            <a:r>
              <a:rPr lang="en-US" altLang="zh-TW" sz="1400" dirty="0"/>
              <a:t> 4k_bbb_480p.ts</a:t>
            </a:r>
          </a:p>
        </p:txBody>
      </p:sp>
    </p:spTree>
    <p:extLst>
      <p:ext uri="{BB962C8B-B14F-4D97-AF65-F5344CB8AC3E}">
        <p14:creationId xmlns:p14="http://schemas.microsoft.com/office/powerpoint/2010/main" val="7339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2534</Words>
  <Application>Microsoft Office PowerPoint</Application>
  <PresentationFormat>自訂</PresentationFormat>
  <Paragraphs>614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RTD1619 NAS SDK</vt:lpstr>
      <vt:lpstr>SATA Performance </vt:lpstr>
      <vt:lpstr>USB 3.0 Performance </vt:lpstr>
      <vt:lpstr>Ethernet Performance </vt:lpstr>
      <vt:lpstr>Openssl Performance</vt:lpstr>
      <vt:lpstr>Openssl Performance (Cont.)</vt:lpstr>
      <vt:lpstr>Transcode Performance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  <vt:lpstr>Transcode Performance (Cont.)</vt:lpstr>
    </vt:vector>
  </TitlesOfParts>
  <Company>Realtek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KorsenChang</cp:lastModifiedBy>
  <cp:revision>95</cp:revision>
  <dcterms:created xsi:type="dcterms:W3CDTF">2018-08-10T02:00:49Z</dcterms:created>
  <dcterms:modified xsi:type="dcterms:W3CDTF">2019-04-01T01:51:06Z</dcterms:modified>
</cp:coreProperties>
</file>