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428" r:id="rId3"/>
    <p:sldId id="358" r:id="rId4"/>
    <p:sldId id="429" r:id="rId5"/>
    <p:sldId id="430" r:id="rId6"/>
    <p:sldId id="431" r:id="rId7"/>
    <p:sldId id="433" r:id="rId8"/>
    <p:sldId id="432" r:id="rId9"/>
    <p:sldId id="436" r:id="rId10"/>
    <p:sldId id="435" r:id="rId11"/>
    <p:sldId id="434" r:id="rId12"/>
    <p:sldId id="437" r:id="rId13"/>
    <p:sldId id="438" r:id="rId14"/>
    <p:sldId id="440" r:id="rId15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14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430" y="207645"/>
            <a:ext cx="10403840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20" y="417830"/>
            <a:ext cx="10677525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34435" y="1405255"/>
            <a:ext cx="3829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三角形中大边对大角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11125"/>
            <a:ext cx="11315700" cy="121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80" y="2137410"/>
            <a:ext cx="10125075" cy="76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35" y="32321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" y="234950"/>
            <a:ext cx="11163300" cy="704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55" y="1042670"/>
            <a:ext cx="10010775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27000"/>
            <a:ext cx="11201400" cy="20383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924175"/>
            <a:ext cx="10629900" cy="1009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145" y="4135755"/>
            <a:ext cx="338137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4728845"/>
            <a:ext cx="10610850" cy="800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余弦定理、正弦定理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384746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     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余弦定理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组合 20"/>
          <p:cNvGrpSpPr/>
          <p:nvPr/>
        </p:nvGrpSpPr>
        <p:grpSpPr>
          <a:xfrm>
            <a:off x="1550035" y="1416050"/>
            <a:ext cx="4203224" cy="2697185"/>
            <a:chOff x="11624" y="3250"/>
            <a:chExt cx="5295" cy="3095"/>
          </a:xfrm>
        </p:grpSpPr>
        <p:grpSp>
          <p:nvGrpSpPr>
            <p:cNvPr id="10" name="组合 9"/>
            <p:cNvGrpSpPr/>
            <p:nvPr/>
          </p:nvGrpSpPr>
          <p:grpSpPr>
            <a:xfrm>
              <a:off x="11624" y="3250"/>
              <a:ext cx="5295" cy="2972"/>
              <a:chOff x="11371" y="3830"/>
              <a:chExt cx="5295" cy="2972"/>
            </a:xfrm>
          </p:grpSpPr>
          <p:sp>
            <p:nvSpPr>
              <p:cNvPr id="12" name="等腰三角形 11"/>
              <p:cNvSpPr/>
              <p:nvPr/>
            </p:nvSpPr>
            <p:spPr>
              <a:xfrm>
                <a:off x="12043" y="4379"/>
                <a:ext cx="3992" cy="2123"/>
              </a:xfrm>
              <a:prstGeom prst="triangle">
                <a:avLst>
                  <a:gd name="adj" fmla="val 7705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4540" y="3830"/>
                    <a:ext cx="1172" cy="42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0" y="3830"/>
                    <a:ext cx="1172" cy="423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1371" y="6379"/>
                    <a:ext cx="848" cy="42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1" y="6379"/>
                    <a:ext cx="848" cy="42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5829" y="6232"/>
                    <a:ext cx="837" cy="423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29" y="6232"/>
                    <a:ext cx="837" cy="423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4125" y="5922"/>
                  <a:ext cx="668" cy="42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" y="5922"/>
                  <a:ext cx="668" cy="423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5786" y="4451"/>
                  <a:ext cx="575" cy="42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6" y="4451"/>
                  <a:ext cx="575" cy="423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3611" y="4291"/>
                  <a:ext cx="514" cy="423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𝑐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1" y="4291"/>
                  <a:ext cx="514" cy="423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834390" y="4766310"/>
                <a:ext cx="11019155" cy="121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 fontAlgn="auto">
                  <a:lnSpc>
                    <a:spcPct val="130000"/>
                  </a:lnSpc>
                </a:pPr>
                <a:r>
                  <a:rPr lang="zh-CN" altLang="en-US" sz="28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一般地，三角形的三个角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𝐴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𝐵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𝐶</m:t>
                    </m:r>
                  </m:oMath>
                </a14:m>
                <a:r>
                  <a:rPr lang="zh-CN" altLang="en-US" sz="2800">
                    <a:solidFill>
                      <a:srgbClr val="000000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和它们的对边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𝑎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𝑏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effectLst/>
                        <a:latin typeface="Cambria Math" panose="02040503050406030204"/>
                        <a:cs typeface="Cambria Math" panose="02040503050406030204" charset="0"/>
                        <a:sym typeface="+mn-ea"/>
                      </a:rPr>
                      <m:t>𝑐</m:t>
                    </m:r>
                  </m:oMath>
                </a14:m>
                <a:r>
                  <a:rPr lang="zh-CN" altLang="en-US" sz="2800">
                    <a:solidFill>
                      <a:srgbClr val="000000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叫做三角形的元素，已知三角形的几个元素，求其他元素的过程叫做</a:t>
                </a:r>
                <a:r>
                  <a:rPr lang="zh-CN" altLang="en-US" sz="2800" b="1">
                    <a:solidFill>
                      <a:srgbClr val="0070C0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解三角形</a:t>
                </a:r>
                <a:r>
                  <a:rPr lang="en-US" altLang="zh-CN" sz="2800">
                    <a:solidFill>
                      <a:srgbClr val="000000"/>
                    </a:solidFill>
                    <a:effectLst/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.</a:t>
                </a:r>
                <a:endParaRPr lang="en-US" altLang="zh-CN" sz="2800">
                  <a:solidFill>
                    <a:srgbClr val="000000"/>
                  </a:solidFill>
                  <a:effectLst/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90" y="4766310"/>
                <a:ext cx="11019155" cy="12109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65" y="560070"/>
            <a:ext cx="10887075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525" y="767080"/>
            <a:ext cx="11410950" cy="6858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2206625"/>
            <a:ext cx="3571875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" y="2206625"/>
            <a:ext cx="4724400" cy="2028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020" y="424815"/>
            <a:ext cx="1116266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C00000"/>
                </a:solidFill>
              </a:rPr>
              <a:t>余弦定理</a:t>
            </a:r>
            <a:r>
              <a:rPr lang="en-US" altLang="zh-CN" sz="2800" b="1">
                <a:solidFill>
                  <a:srgbClr val="C00000"/>
                </a:solidFill>
              </a:rPr>
              <a:t> </a:t>
            </a:r>
            <a:r>
              <a:rPr lang="en-US" altLang="zh-CN" sz="2400" b="1">
                <a:solidFill>
                  <a:schemeClr val="tx2">
                    <a:lumMod val="50000"/>
                    <a:lumOff val="50000"/>
                  </a:schemeClr>
                </a:solidFill>
              </a:rPr>
              <a:t>   </a:t>
            </a:r>
            <a:r>
              <a:rPr lang="zh-CN" altLang="en-US" sz="2800" b="1">
                <a:solidFill>
                  <a:schemeClr val="tx1"/>
                </a:solidFill>
              </a:rPr>
              <a:t>三角形中任何一边的平方，等于其他两边平方的和减去这两边与它们夹角的余弦的积的两倍</a:t>
            </a:r>
            <a:r>
              <a:rPr lang="en-US" altLang="zh-CN" sz="2800" b="1">
                <a:solidFill>
                  <a:schemeClr val="tx1"/>
                </a:solidFill>
              </a:rPr>
              <a:t>. </a:t>
            </a:r>
            <a:r>
              <a:rPr lang="zh-CN" altLang="en-US" sz="2800" b="1">
                <a:solidFill>
                  <a:schemeClr val="tx1"/>
                </a:solidFill>
              </a:rPr>
              <a:t>即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07540" y="5005705"/>
            <a:ext cx="7385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在三角形中，已知两边及其夹角，求第三边</a:t>
            </a:r>
            <a:r>
              <a:rPr lang="en-US" altLang="zh-CN" sz="2800" b="1">
                <a:solidFill>
                  <a:srgbClr val="C00000"/>
                </a:solidFill>
              </a:rPr>
              <a:t>.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5110" y="2237740"/>
            <a:ext cx="2838450" cy="1924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20" y="2313940"/>
            <a:ext cx="4076700" cy="184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381635"/>
            <a:ext cx="11182350" cy="3324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文本框 26"/>
          <p:cNvSpPr txBox="1"/>
          <p:nvPr/>
        </p:nvSpPr>
        <p:spPr>
          <a:xfrm>
            <a:off x="6303645" y="4321175"/>
            <a:ext cx="5513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在三角形中，</a:t>
            </a:r>
            <a:r>
              <a:rPr lang="zh-CN" altLang="en-US" sz="2800" b="1">
                <a:solidFill>
                  <a:srgbClr val="C00000"/>
                </a:solidFill>
              </a:rPr>
              <a:t>已知三边求角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876925" y="567055"/>
            <a:ext cx="3361690" cy="2065020"/>
            <a:chOff x="11624" y="3250"/>
            <a:chExt cx="5294" cy="3252"/>
          </a:xfrm>
        </p:grpSpPr>
        <p:grpSp>
          <p:nvGrpSpPr>
            <p:cNvPr id="10" name="组合 9"/>
            <p:cNvGrpSpPr/>
            <p:nvPr/>
          </p:nvGrpSpPr>
          <p:grpSpPr>
            <a:xfrm>
              <a:off x="11624" y="3250"/>
              <a:ext cx="5295" cy="3129"/>
              <a:chOff x="11371" y="3830"/>
              <a:chExt cx="5295" cy="3129"/>
            </a:xfrm>
          </p:grpSpPr>
          <p:sp>
            <p:nvSpPr>
              <p:cNvPr id="2" name="等腰三角形 1"/>
              <p:cNvSpPr/>
              <p:nvPr/>
            </p:nvSpPr>
            <p:spPr>
              <a:xfrm>
                <a:off x="12043" y="4379"/>
                <a:ext cx="3992" cy="2123"/>
              </a:xfrm>
              <a:prstGeom prst="triangle">
                <a:avLst>
                  <a:gd name="adj" fmla="val 77054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14540" y="3830"/>
                    <a:ext cx="1172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40" y="3830"/>
                    <a:ext cx="1172" cy="580"/>
                  </a:xfrm>
                  <a:prstGeom prst="rect">
                    <a:avLst/>
                  </a:prstGeom>
                  <a:blipFill rotWithShape="1">
                    <a:blip r:embed="rId1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11371" y="6379"/>
                    <a:ext cx="848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𝐵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1" y="6379"/>
                    <a:ext cx="848" cy="580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/>
                  <p:cNvSpPr txBox="1"/>
                  <p:nvPr/>
                </p:nvSpPr>
                <p:spPr>
                  <a:xfrm>
                    <a:off x="15829" y="6232"/>
                    <a:ext cx="837" cy="580"/>
                  </a:xfrm>
                  <a:prstGeom prst="rect">
                    <a:avLst/>
                  </a:prstGeom>
                  <a:noFill/>
                </p:spPr>
                <p:txBody>
                  <a:bodyPr wrap="none" rtlCol="0" anchor="t">
                    <a:spAutoFit/>
                  </a:bodyPr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/>
                              <a:cs typeface="Cambria Math" panose="02040503050406030204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>
              <p:sp>
                <p:nvSpPr>
                  <p:cNvPr id="16" name="文本框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829" y="6232"/>
                    <a:ext cx="837" cy="580"/>
                  </a:xfrm>
                  <a:prstGeom prst="rect">
                    <a:avLst/>
                  </a:prstGeom>
                  <a:blipFill rotWithShape="1">
                    <a:blip r:embed="rId3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4125" y="5922"/>
                  <a:ext cx="668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𝑎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25" y="5922"/>
                  <a:ext cx="668" cy="58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15786" y="4451"/>
                  <a:ext cx="575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𝑏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6" y="4451"/>
                  <a:ext cx="575" cy="58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3611" y="4291"/>
                  <a:ext cx="514" cy="580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/>
                            <a:cs typeface="Cambria Math" panose="02040503050406030204" charset="0"/>
                          </a:rPr>
                          <m:t>𝑐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1" y="4291"/>
                  <a:ext cx="514" cy="580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180" y="488315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3096260"/>
            <a:ext cx="49530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440" y="318135"/>
            <a:ext cx="10677525" cy="561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330835"/>
            <a:ext cx="10677525" cy="781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AS_UNIQUEID" val="864"/>
</p:tagLst>
</file>

<file path=ppt/tags/tag2.xml><?xml version="1.0" encoding="utf-8"?>
<p:tagLst xmlns:p="http://schemas.openxmlformats.org/presentationml/2006/main">
  <p:tag name="AS_UNIQUEID" val="866"/>
</p:tagLst>
</file>

<file path=ppt/tags/tag3.xml><?xml version="1.0" encoding="utf-8"?>
<p:tagLst xmlns:p="http://schemas.openxmlformats.org/presentationml/2006/main">
  <p:tag name="AS_UNIQUEID" val="882"/>
</p:tagLst>
</file>

<file path=ppt/tags/tag4.xml><?xml version="1.0" encoding="utf-8"?>
<p:tagLst xmlns:p="http://schemas.openxmlformats.org/presentationml/2006/main">
  <p:tag name="AS_UNIQUEID" val="883"/>
</p:tagLst>
</file>

<file path=ppt/tags/tag5.xml><?xml version="1.0" encoding="utf-8"?>
<p:tagLst xmlns:p="http://schemas.openxmlformats.org/presentationml/2006/main">
  <p:tag name="AS_UNIQUEID" val="884"/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2118,20344699],&quot;65&quot;:[20205081]}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WPS 演示</Application>
  <PresentationFormat>宽屏</PresentationFormat>
  <Paragraphs>39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黑体</vt:lpstr>
      <vt:lpstr>Cambria Math</vt:lpstr>
      <vt:lpstr>Cambria Math</vt:lpstr>
      <vt:lpstr>Times New Roman</vt:lpstr>
      <vt:lpstr>MS Mincho</vt:lpstr>
      <vt:lpstr>汉仪粗圆简</vt:lpstr>
      <vt:lpstr>Courier New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151</cp:revision>
  <dcterms:created xsi:type="dcterms:W3CDTF">2025-02-18T02:53:00Z</dcterms:created>
  <dcterms:modified xsi:type="dcterms:W3CDTF">2025-03-07T05:36:00Z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