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42" r:id="rId3"/>
    <p:sldId id="358" r:id="rId4"/>
    <p:sldId id="444" r:id="rId5"/>
    <p:sldId id="445" r:id="rId6"/>
    <p:sldId id="446" r:id="rId7"/>
    <p:sldId id="447" r:id="rId8"/>
    <p:sldId id="449" r:id="rId9"/>
    <p:sldId id="455" r:id="rId10"/>
    <p:sldId id="453" r:id="rId11"/>
    <p:sldId id="452" r:id="rId12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40.png"/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52450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552450"/>
            <a:ext cx="4953000" cy="297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42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175133" name="文本框 175132"/>
              <p:cNvSpPr txBox="1"/>
              <p:nvPr/>
            </p:nvSpPr>
            <p:spPr>
              <a:xfrm>
                <a:off x="483447" y="319617"/>
                <a:ext cx="11708553" cy="183959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rgbClr val="C00000"/>
                    </a:solidFill>
                    <a:latin typeface="黑体" panose="02010609060101010101" charset="-122"/>
                    <a:ea typeface="黑体" panose="02010609060101010101" charset="-122"/>
                  </a:rPr>
                  <a:t>课本</a:t>
                </a:r>
                <a:r>
                  <a:rPr lang="en-US" altLang="zh-CN" sz="2800" b="1" dirty="0">
                    <a:solidFill>
                      <a:srgbClr val="C00000"/>
                    </a:solidFill>
                    <a:latin typeface="黑体" panose="02010609060101010101" charset="-122"/>
                    <a:ea typeface="黑体" panose="02010609060101010101" charset="-122"/>
                  </a:rPr>
                  <a:t>P54(22)</a:t>
                </a:r>
                <a:r>
                  <a:rPr lang="en-US" altLang="zh-CN" sz="2800" b="1" dirty="0">
                    <a:solidFill>
                      <a:srgbClr val="800000"/>
                    </a:solidFill>
                    <a:latin typeface="黑体" panose="02010609060101010101" charset="-122"/>
                    <a:ea typeface="黑体" panose="02010609060101010101" charset="-122"/>
                  </a:rPr>
                  <a:t>:</a:t>
                </a:r>
                <a:r>
                  <a:rPr lang="zh-CN" altLang="en-US" sz="2800" b="1" dirty="0">
                    <a:latin typeface="黑体" panose="02010609060101010101" charset="-122"/>
                    <a:ea typeface="黑体" panose="02010609060101010101" charset="-122"/>
                  </a:rPr>
                  <a:t>在△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ABC</a:t>
                </a:r>
                <a:r>
                  <a:rPr lang="zh-CN" altLang="en-US" sz="2800" b="1" dirty="0">
                    <a:latin typeface="黑体" panose="02010609060101010101" charset="-122"/>
                    <a:ea typeface="黑体" panose="02010609060101010101" charset="-122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𝒂𝒄𝒐𝒔𝑪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dirty="0">
                            <a:latin typeface="Cambria Math" panose="02040503050406030204" charset="0"/>
                            <a:ea typeface="黑体" panose="02010609060101010101" charset="-122"/>
                            <a:cs typeface="Cambria Math" panose="02040503050406030204" charset="0"/>
                          </a:rPr>
                          <m:t>𝟑</m:t>
                        </m:r>
                      </m:e>
                    </m:rad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𝒂𝒔𝒊𝒏𝑪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𝒄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b="1" i="1" dirty="0">
                        <a:latin typeface="Cambria Math" panose="02040503050406030204" charset="0"/>
                        <a:ea typeface="黑体" panose="02010609060101010101" charset="-122"/>
                        <a:cs typeface="Cambria Math" panose="02040503050406030204" charset="0"/>
                      </a:rPr>
                      <m:t>𝟎</m:t>
                    </m:r>
                  </m:oMath>
                </a14:m>
                <a:endParaRPr lang="zh-CN" altLang="en-US" sz="2800" b="1" dirty="0">
                  <a:latin typeface="黑体" panose="02010609060101010101" charset="-122"/>
                  <a:ea typeface="黑体" panose="02010609060101010101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）求</a:t>
                </a:r>
                <a:r>
                  <a:rPr lang="en-US" sz="2800" b="1" i="1" dirty="0" err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.</a:t>
                </a:r>
                <a:endParaRPr lang="en-US" altLang="zh-CN" sz="2800" b="1" dirty="0">
                  <a:latin typeface="Times New Roman" panose="02020603050405020304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sym typeface="+mn-ea"/>
                  </a:rPr>
                  <a:t>（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+mn-ea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sym typeface="+mn-ea"/>
                  </a:rPr>
                  <a:t>）若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+mn-ea"/>
                  </a:rPr>
                  <a:t>a=2</a:t>
                </a:r>
                <a:r>
                  <a:rPr lang="zh-CN" altLang="en-US" sz="2800" b="1" dirty="0">
                    <a:latin typeface="Times New Roman" panose="02020603050405020304" pitchFamily="18" charset="0"/>
                    <a:sym typeface="+mn-ea"/>
                  </a:rPr>
                  <a:t>，则</a:t>
                </a:r>
                <a:r>
                  <a:rPr lang="zh-CN" altLang="en-US" sz="2800" b="1" dirty="0">
                    <a:latin typeface="黑体" panose="02010609060101010101" charset="-122"/>
                    <a:ea typeface="黑体" panose="02010609060101010101" charset="-122"/>
                    <a:sym typeface="+mn-ea"/>
                  </a:rPr>
                  <a:t>△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+mn-ea"/>
                  </a:rPr>
                  <a:t>ABC</a:t>
                </a:r>
                <a:r>
                  <a:rPr lang="zh-CN" altLang="en-US" sz="2800" b="1" dirty="0">
                    <a:latin typeface="Times New Roman" panose="02020603050405020304" pitchFamily="18" charset="0"/>
                    <a:sym typeface="+mn-ea"/>
                  </a:rPr>
                  <a:t>的面积为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800" b="1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dirty="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𝟑</m:t>
                        </m:r>
                      </m:e>
                    </m:rad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  <a:sym typeface="+mn-ea"/>
                  </a:rPr>
                  <a:t>，求</a:t>
                </a:r>
                <a:r>
                  <a:rPr lang="en-US" altLang="zh-CN" sz="2800" b="1" dirty="0">
                    <a:latin typeface="Times New Roman" panose="02020603050405020304" pitchFamily="18" charset="0"/>
                    <a:sym typeface="+mn-ea"/>
                  </a:rPr>
                  <a:t>b,c</a:t>
                </a:r>
                <a:endParaRPr lang="en-US" altLang="zh-CN" sz="2800" b="1" dirty="0">
                  <a:latin typeface="Times New Roman" panose="020206030504050203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175133" name="文本框 175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47" y="319617"/>
                <a:ext cx="11708553" cy="1839595"/>
              </a:xfrm>
              <a:prstGeom prst="rect">
                <a:avLst/>
              </a:prstGeom>
              <a:blipFill rotWithShape="1">
                <a:blip r:embed="rId1"/>
                <a:stretch>
                  <a:fillRect l="-2" t="-12" b="12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  <p:bldLst>
      <p:bldP spid="175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>
            <p:custDataLst>
              <p:tags r:id="rId1"/>
            </p:custDataLst>
          </p:nvPr>
        </p:nvSpPr>
        <p:spPr>
          <a:xfrm>
            <a:off x="914400" y="588010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余弦定理、正弦定理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2210977" y="2480310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3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4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4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     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正弦定理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4363085"/>
            <a:ext cx="11410950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770" y="3672840"/>
            <a:ext cx="3362325" cy="2066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8060" y="757555"/>
            <a:ext cx="35052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770" y="1818640"/>
            <a:ext cx="3189605" cy="10750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35" y="4782820"/>
            <a:ext cx="6736715" cy="1022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680" y="557530"/>
            <a:ext cx="2705100" cy="3343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725" y="930910"/>
            <a:ext cx="3863340" cy="59626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035" y="930910"/>
            <a:ext cx="3193415" cy="2649855"/>
          </a:xfrm>
          <a:prstGeom prst="rect">
            <a:avLst/>
          </a:prstGeom>
        </p:spPr>
      </p:pic>
      <p:pic>
        <p:nvPicPr>
          <p:cNvPr id="29" name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341" y="3730298"/>
            <a:ext cx="4464050" cy="91122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30" name="图片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80" y="5086350"/>
            <a:ext cx="4689475" cy="485140"/>
          </a:xfrm>
          <a:prstGeom prst="rect">
            <a:avLst/>
          </a:prstGeom>
          <a:ln w="9525">
            <a:solidFill>
              <a:srgbClr val="FFFFFF">
                <a:alpha val="0"/>
              </a:srgb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  <p:bldP spid="3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1"/>
          <p:cNvSpPr txBox="1"/>
          <p:nvPr/>
        </p:nvSpPr>
        <p:spPr>
          <a:xfrm>
            <a:off x="475615" y="289560"/>
            <a:ext cx="11240135" cy="1511300"/>
          </a:xfrm>
          <a:prstGeom prst="rect">
            <a:avLst/>
          </a:prstGeom>
          <a:noFill/>
        </p:spPr>
        <p:txBody>
          <a:bodyPr anchor="t"/>
          <a:p>
            <a:pPr marL="0" algn="l">
              <a:lnSpc>
                <a:spcPts val="3400"/>
              </a:lnSpc>
              <a:buFont typeface="Arial" panose="020B0604020202020204"/>
              <a:buChar char=" "/>
            </a:pPr>
            <a:r>
              <a: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正弦定理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：在一个三角形中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等线" panose="02010600030101010101" charset="-122"/>
                <a:ea typeface="等线" panose="02010600030101010101" charset="-122"/>
              </a:rPr>
              <a:t>,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各边和它所对角的正弦的比相等</a:t>
            </a:r>
            <a:endParaRPr lang="zh-CN" altLang="en-US" sz="3200" b="1" i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791210"/>
            <a:ext cx="4133850" cy="1009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56260" y="2183130"/>
            <a:ext cx="11239500" cy="2840355"/>
            <a:chOff x="876" y="3438"/>
            <a:chExt cx="17700" cy="4473"/>
          </a:xfrm>
        </p:grpSpPr>
        <p:sp>
          <p:nvSpPr>
            <p:cNvPr id="5" name="文本1"/>
            <p:cNvSpPr txBox="1"/>
            <p:nvPr/>
          </p:nvSpPr>
          <p:spPr>
            <a:xfrm>
              <a:off x="876" y="3438"/>
              <a:ext cx="17701" cy="2380"/>
            </a:xfrm>
            <a:prstGeom prst="rect">
              <a:avLst/>
            </a:prstGeom>
            <a:noFill/>
          </p:spPr>
          <p:txBody>
            <a:bodyPr anchor="t"/>
            <a:p>
              <a:pPr marL="0" algn="l">
                <a:lnSpc>
                  <a:spcPts val="3400"/>
                </a:lnSpc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变式：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" y="4603"/>
              <a:ext cx="12673" cy="7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" y="5629"/>
              <a:ext cx="10552" cy="1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" y="7179"/>
              <a:ext cx="11404" cy="73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19455" y="5294630"/>
            <a:ext cx="9335770" cy="1073150"/>
            <a:chOff x="1171" y="8338"/>
            <a:chExt cx="14702" cy="1690"/>
          </a:xfrm>
        </p:grpSpPr>
        <p:sp>
          <p:nvSpPr>
            <p:cNvPr id="12" name="形状3"/>
            <p:cNvSpPr txBox="1"/>
            <p:nvPr/>
          </p:nvSpPr>
          <p:spPr>
            <a:xfrm>
              <a:off x="1171" y="8656"/>
              <a:ext cx="14702" cy="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t"/>
            <a:p>
              <a:pPr marL="0" algn="l">
                <a:lnSpc>
                  <a:spcPts val="3400"/>
                </a:lnSpc>
                <a:buClrTx/>
                <a:buSzTx/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推论：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6" name="图片7"/>
            <p:cNvPicPr>
              <a:picLocks noChangeAspect="1"/>
            </p:cNvPicPr>
            <p:nvPr/>
          </p:nvPicPr>
          <p:blipFill>
            <a:blip r:embed="rId5"/>
            <a:srcRect l="7936" b="25296"/>
            <a:stretch>
              <a:fillRect/>
            </a:stretch>
          </p:blipFill>
          <p:spPr>
            <a:xfrm>
              <a:off x="3556" y="8338"/>
              <a:ext cx="11066" cy="1690"/>
            </a:xfrm>
            <a:prstGeom prst="rect">
              <a:avLst/>
            </a:prstGeom>
            <a:ln w="38100">
              <a:solidFill>
                <a:srgbClr val="FFFFFF">
                  <a:alpha val="0"/>
                </a:srgbClr>
              </a:solidFill>
              <a:prstDash val="solid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5" y="314960"/>
            <a:ext cx="10407650" cy="60515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4" name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164590"/>
            <a:ext cx="5906770" cy="100393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5" name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08" y="2499043"/>
            <a:ext cx="5465762" cy="903287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6" name="图片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170" y="2499043"/>
            <a:ext cx="3062288" cy="903287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7" name="图片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00" y="3893185"/>
            <a:ext cx="5424805" cy="924560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8" name="图片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8905" y="3402330"/>
            <a:ext cx="4403090" cy="175450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9" name="图片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9950" y="5309235"/>
            <a:ext cx="3439160" cy="85280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0" name="图片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9110" y="5031740"/>
            <a:ext cx="3133725" cy="1553210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2690813" y="1274763"/>
            <a:ext cx="184150" cy="366712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  <a:prstDash val="solid"/>
          </a:ln>
        </p:spPr>
        <p:txBody>
          <a:bodyPr anchor="ctr"/>
          <a:lstStyle/>
          <a:p>
            <a:pPr marL="0" algn="ctr"/>
          </a:p>
        </p:txBody>
      </p:sp>
      <p:pic>
        <p:nvPicPr>
          <p:cNvPr id="3" name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025" y="85725"/>
            <a:ext cx="9503410" cy="58864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4" name="图片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00" y="674275"/>
            <a:ext cx="6727825" cy="95567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5" name="图片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344" y="1629750"/>
            <a:ext cx="2347912" cy="479425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6" name="图片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066" y="1634550"/>
            <a:ext cx="2508250" cy="450850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7" name="图片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036" y="1631375"/>
            <a:ext cx="3167062" cy="477838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8" name="图片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3416" y="2390242"/>
            <a:ext cx="3273425" cy="477837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9" name="图片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270" y="2177329"/>
            <a:ext cx="3851275" cy="903287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0" name="图片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263" y="3100705"/>
            <a:ext cx="2506662" cy="903288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1" name="图片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6925" y="3100705"/>
            <a:ext cx="5859463" cy="903288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2" name="图片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9843" y="4129164"/>
            <a:ext cx="3300413" cy="477837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3" name="图片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4508" y="3882666"/>
            <a:ext cx="3692525" cy="903287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4" name="图片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0539" y="4731144"/>
            <a:ext cx="2506662" cy="903288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5" name="图片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19587" y="4731182"/>
            <a:ext cx="5834063" cy="903288"/>
          </a:xfrm>
          <a:prstGeom prst="rect">
            <a:avLst/>
          </a:prstGeom>
          <a:ln w="38100">
            <a:solidFill>
              <a:srgbClr val="FFFFFF">
                <a:alpha val="0"/>
              </a:srgbClr>
            </a:solidFill>
            <a:prstDash val="solid"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25" y="5815965"/>
            <a:ext cx="11763375" cy="7143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7" name="文本框 98322"/>
          <p:cNvSpPr txBox="1"/>
          <p:nvPr/>
        </p:nvSpPr>
        <p:spPr>
          <a:xfrm>
            <a:off x="626745" y="271780"/>
            <a:ext cx="1115060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练习</a:t>
            </a:r>
            <a:r>
              <a:rPr lang="en-US" altLang="zh-CN" sz="3200" b="1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△ABC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中，已知 </a:t>
            </a:r>
            <a:r>
              <a:rPr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</a:rPr>
              <a:t>a=80,b=100,A=30</a:t>
            </a:r>
            <a:r>
              <a:rPr lang="en-US" altLang="zh-CN" sz="3200" b="1" i="1" baseline="300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问满足条件的三角形个数。</a:t>
            </a:r>
            <a:endParaRPr lang="zh-CN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745" y="2519680"/>
            <a:ext cx="5838825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46" name="文本框 99345"/>
          <p:cNvSpPr txBox="1"/>
          <p:nvPr/>
        </p:nvSpPr>
        <p:spPr>
          <a:xfrm>
            <a:off x="598805" y="220345"/>
            <a:ext cx="12257193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=sin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+sin</a:t>
            </a:r>
            <a:r>
              <a:rPr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△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为（    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A.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直角三角形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等腰直角三角形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C.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等边三角形                      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等腰三角形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8082" y="4075218"/>
            <a:ext cx="1125897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：△ABC中，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cos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，判断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△ABC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形状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38082" y="2125133"/>
            <a:ext cx="11258973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：△ABC中，sinA=2sinBcosC，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判断△ABC形状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9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2000"/>
                                        <p:tgtEl>
                                          <p:spTgt spid="9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6" grpId="0"/>
      <p:bldP spid="2" grpId="0"/>
      <p:bldP spid="2" grpId="1"/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AS_UNIQUEID" val="866"/>
</p:tagLst>
</file>

<file path=ppt/tags/tag2.xml><?xml version="1.0" encoding="utf-8"?>
<p:tagLst xmlns:p="http://schemas.openxmlformats.org/presentationml/2006/main">
  <p:tag name="AS_UNIQUEID" val="882"/>
</p:tagLst>
</file>

<file path=ppt/tags/tag3.xml><?xml version="1.0" encoding="utf-8"?>
<p:tagLst xmlns:p="http://schemas.openxmlformats.org/presentationml/2006/main">
  <p:tag name="AS_UNIQUEID" val="883"/>
</p:tagLst>
</file>

<file path=ppt/tags/tag4.xml><?xml version="1.0" encoding="utf-8"?>
<p:tagLst xmlns:p="http://schemas.openxmlformats.org/presentationml/2006/main">
  <p:tag name="AS_UNIQUEID" val="884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</Words>
  <Application>WPS 演示</Application>
  <PresentationFormat>宽屏</PresentationFormat>
  <Paragraphs>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Arial</vt:lpstr>
      <vt:lpstr>楷体</vt:lpstr>
      <vt:lpstr>等线</vt:lpstr>
      <vt:lpstr>Cambria Math</vt:lpstr>
      <vt:lpstr>Times New Roman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168</cp:revision>
  <dcterms:created xsi:type="dcterms:W3CDTF">2025-02-18T02:53:00Z</dcterms:created>
  <dcterms:modified xsi:type="dcterms:W3CDTF">2025-03-10T00:56:19Z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