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442" r:id="rId3"/>
    <p:sldId id="499" r:id="rId4"/>
    <p:sldId id="450" r:id="rId5"/>
    <p:sldId id="489" r:id="rId6"/>
    <p:sldId id="487" r:id="rId7"/>
    <p:sldId id="488" r:id="rId8"/>
    <p:sldId id="480" r:id="rId9"/>
    <p:sldId id="466" r:id="rId10"/>
    <p:sldId id="475" r:id="rId11"/>
    <p:sldId id="467" r:id="rId13"/>
    <p:sldId id="471" r:id="rId14"/>
    <p:sldId id="469" r:id="rId15"/>
    <p:sldId id="477" r:id="rId16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1#df=43e790d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7" name="MasterShapeName"/>
          <p:cNvSpPr/>
          <p:nvPr/>
        </p:nvSpPr>
        <p:spPr>
          <a:xfrm>
            <a:off x="11750040" y="0"/>
            <a:ext cx="466344" cy="37490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lang="en-US" sz="2800"/>
          </a:p>
        </p:txBody>
      </p:sp>
      <p:pic>
        <p:nvPicPr>
          <p:cNvPr id="8" name="MasterShapeNam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" y="82296"/>
            <a:ext cx="1737360" cy="265176"/>
          </a:xfrm>
          <a:prstGeom prst="rect">
            <a:avLst/>
          </a:prstGeom>
        </p:spPr>
      </p:pic>
      <p:sp>
        <p:nvSpPr>
          <p:cNvPr id="9" name="MasterShapeName"/>
          <p:cNvSpPr/>
          <p:nvPr/>
        </p:nvSpPr>
        <p:spPr>
          <a:xfrm>
            <a:off x="118872" y="82296"/>
            <a:ext cx="1527048" cy="256032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1600" b="1" i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新知学习 探究</a:t>
            </a:r>
            <a:endParaRPr lang="en-US" sz="1600"/>
          </a:p>
        </p:txBody>
      </p:sp>
      <p:pic>
        <p:nvPicPr>
          <p:cNvPr id="10" name="MasterShapeName?linknodeid=previous_page" descr="preencoded.png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07624" y="6509512"/>
            <a:ext cx="228600" cy="228600"/>
          </a:xfrm>
          <a:prstGeom prst="rect">
            <a:avLst/>
          </a:prstGeom>
        </p:spPr>
      </p:pic>
      <p:pic>
        <p:nvPicPr>
          <p:cNvPr id="11" name="MasterShapeName?linknodeid=back_to_first_catalog" descr="preencoded.png">
            <a:hlinkClick r:id="" action="ppaction://noaction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72800" y="6455664"/>
            <a:ext cx="896112" cy="320040"/>
          </a:xfrm>
          <a:prstGeom prst="rect">
            <a:avLst/>
          </a:prstGeom>
        </p:spPr>
      </p:pic>
      <p:sp>
        <p:nvSpPr>
          <p:cNvPr id="12" name="MasterShapeName">
            <a:hlinkClick r:id="" action="ppaction://noaction"/>
          </p:cNvPr>
          <p:cNvSpPr/>
          <p:nvPr userDrawn="1"/>
        </p:nvSpPr>
        <p:spPr>
          <a:xfrm>
            <a:off x="11018520" y="6483096"/>
            <a:ext cx="795528" cy="28346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</a:pPr>
            <a:r>
              <a:rPr lang="en-US" sz="1200" b="1" i="0">
                <a:solidFill>
                  <a:srgbClr val="FFFFFF"/>
                </a:solidFill>
                <a:latin typeface="黑体" panose="02010609060101010101" pitchFamily="34" charset="-122"/>
                <a:ea typeface="黑体" panose="02010609060101010101" pitchFamily="34" charset="-122"/>
                <a:cs typeface="黑体" panose="02010609060101010101" pitchFamily="34" charset="-120"/>
              </a:rPr>
              <a:t>返回目录</a:t>
            </a:r>
            <a:endParaRPr lang="en-US" sz="1200"/>
          </a:p>
        </p:txBody>
      </p:sp>
      <p:pic>
        <p:nvPicPr>
          <p:cNvPr id="13" name="MasterShapeName?linknodeid=previous_page" descr="preencoded.png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899392" y="6499352"/>
            <a:ext cx="228600" cy="2286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552450"/>
            <a:ext cx="4076700" cy="1847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552450"/>
            <a:ext cx="4953000" cy="29718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24250"/>
            <a:ext cx="737235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7820" y="501650"/>
            <a:ext cx="11229340" cy="17100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" y="2368550"/>
            <a:ext cx="7419340" cy="33870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956" name="yt_shape_13956"/>
              <p:cNvSpPr txBox="1"/>
              <p:nvPr/>
            </p:nvSpPr>
            <p:spPr>
              <a:xfrm>
                <a:off x="393065" y="198120"/>
                <a:ext cx="11685905" cy="1017905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266065" indent="-457200" algn="l" eaLnBrk="1" latinLnBrk="0" hangingPunct="0">
                  <a:lnSpc>
                    <a:spcPct val="130000"/>
                  </a:lnSpc>
                </a:pP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练习</a:t>
                </a:r>
                <a:r>
                  <a:rPr lang="zh-CN" altLang="en-US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：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如图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为测塔</a:t>
                </a:r>
                <a14:m>
                  <m:oMath xmlns:m="http://schemas.openxmlformats.org/officeDocument/2006/math"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𝐴𝐵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的高度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某人在与塔底</a:t>
                </a:r>
                <a14:m>
                  <m:oMath xmlns:m="http://schemas.openxmlformats.org/officeDocument/2006/math"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同一水平线上的</a:t>
                </a:r>
                <a14:m>
                  <m:oMath xmlns:m="http://schemas.openxmlformats.org/officeDocument/2006/math"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𝐶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点测得</a:t>
                </a:r>
                <a14:m>
                  <m:oMath xmlns:m="http://schemas.openxmlformats.org/officeDocument/2006/math"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NEU-BZ-S92" pitchFamily="28"/>
                        <a:cs typeface="Cambria Math" panose="02040503050406030204" charset="0"/>
                      </a:rPr>
                      <m:t>∠</m:t>
                    </m:r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𝐴𝐶𝐵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＝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45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NEU-BZ-S92" pitchFamily="28"/>
                        <a:cs typeface="Cambria Math" panose="02040503050406030204" charset="0"/>
                      </a:rPr>
                      <m:t>°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再沿</a:t>
                </a:r>
                <a14:m>
                  <m:oMath xmlns:m="http://schemas.openxmlformats.org/officeDocument/2006/math"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𝐴𝐶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方向前行</a:t>
                </a:r>
                <a14:m>
                  <m:oMath xmlns:m="http://schemas.openxmlformats.org/officeDocument/2006/math"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20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（</m:t>
                    </m:r>
                    <m:rad>
                      <m:radPr>
                        <m:degHide m:val="on"/>
                        <m:ctrlPr>
                          <a:rPr lang="en-US" altLang="zh-CN" sz="2400" b="0" i="1">
                            <a:solidFill>
                              <a:srgbClr val="010000"/>
                            </a:solidFill>
                            <a:effectLst/>
                            <a:latin typeface="Cambria Math" panose="02040503050406030204" charset="0"/>
                            <a:ea typeface="Cambria Math" panose="02040503050406030204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>
                            <a:solidFill>
                              <a:srgbClr val="010000"/>
                            </a:solidFill>
                            <a:effectLst/>
                            <a:latin typeface="Cambria Math" panose="02040503050406030204" charset="0"/>
                            <a:ea typeface="Cambria Math" panose="02040503050406030204" charset="0"/>
                          </a:rPr>
                          <m:t>3</m:t>
                        </m:r>
                      </m:e>
                    </m:rad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）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米到达</a:t>
                </a:r>
                <a14:m>
                  <m:oMath xmlns:m="http://schemas.openxmlformats.org/officeDocument/2006/math"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𝐷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点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测得</a:t>
                </a:r>
                <a14:m>
                  <m:oMath xmlns:m="http://schemas.openxmlformats.org/officeDocument/2006/math"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NEU-BZ-S92" pitchFamily="28"/>
                        <a:cs typeface="Cambria Math" panose="02040503050406030204" charset="0"/>
                      </a:rPr>
                      <m:t>∠</m:t>
                    </m:r>
                    <m:r>
                      <a:rPr lang="en-US" altLang="zh-CN" sz="2400" b="0" i="1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𝐴𝐷𝐵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＝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Times New Roman" panose="02020603050405020304"/>
                        <a:cs typeface="Cambria Math" panose="02040503050406030204" charset="0"/>
                      </a:rPr>
                      <m:t>30</m:t>
                    </m:r>
                    <m:r>
                      <a:rPr lang="en-US" altLang="zh-CN" sz="2400" b="0" i="0" u="none">
                        <a:solidFill>
                          <a:srgbClr val="000000"/>
                        </a:solidFill>
                        <a:effectLst/>
                        <a:latin typeface="Cambria Math" panose="02040503050406030204" charset="0"/>
                        <a:ea typeface="NEU-BZ-S92" pitchFamily="28"/>
                        <a:cs typeface="Cambria Math" panose="02040503050406030204" charset="0"/>
                      </a:rPr>
                      <m:t>°</m:t>
                    </m:r>
                  </m:oMath>
                </a14:m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微软雅黑" panose="020B0503020204020204" charset="-122"/>
                    <a:ea typeface="微软雅黑" panose="020B050302020402020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则塔高为</a:t>
                </a:r>
                <a:r>
                  <a:rPr lang="zh-CN" altLang="zh-CN" sz="2400" b="0" i="1" u="sng">
                    <a:solidFill>
                      <a:srgbClr val="FF0000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　　</a:t>
                </a:r>
                <a:r>
                  <a:rPr lang="zh-CN" altLang="zh-CN" sz="2400" b="0" i="1" spc="-100">
                    <a:noFill/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⁠</a:t>
                </a:r>
                <a:r>
                  <a:rPr lang="zh-CN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微软雅黑" panose="020B0503020204020204" charset="-122"/>
                    <a:cs typeface="宋体" panose="02010600030101010101" pitchFamily="2" charset="-122"/>
                  </a:rPr>
                  <a:t>米</a:t>
                </a:r>
                <a:r>
                  <a:rPr lang="en-US" altLang="zh-CN" sz="2400" b="0" i="0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Times New Roman" panose="02020603050405020304"/>
                    <a:cs typeface="宋体" panose="02010600030101010101" pitchFamily="2" charset="-122"/>
                  </a:rPr>
                  <a:t>.</a:t>
                </a:r>
                <a:r>
                  <a:rPr lang="en-US" altLang="zh-CN" sz="2400" b="0" i="1" u="none">
                    <a:solidFill>
                      <a:srgbClr val="000000"/>
                    </a:solidFill>
                    <a:effectLst/>
                    <a:latin typeface="Times New Roman" panose="02020603050405020304" charset="0"/>
                    <a:ea typeface="Times New Roman" panose="02020603050405020304"/>
                    <a:cs typeface="宋体" panose="02010600030101010101" pitchFamily="2" charset="-122"/>
                  </a:rPr>
                  <a:t> </a:t>
                </a:r>
                <a:endParaRPr lang="en-US" altLang="zh-CN" sz="2400" b="0" i="1" u="none">
                  <a:solidFill>
                    <a:srgbClr val="000000"/>
                  </a:solidFill>
                  <a:effectLst/>
                  <a:latin typeface="Times New Roman" panose="02020603050405020304" charset="0"/>
                  <a:ea typeface="Times New Roman" panose="02020603050405020304"/>
                  <a:cs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956" name="yt_shape_139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65" y="198120"/>
                <a:ext cx="11685905" cy="101790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958" name="yt_image_1395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8049260" y="1337310"/>
            <a:ext cx="3736340" cy="289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65" y="3875405"/>
            <a:ext cx="7267575" cy="25812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文本框 7172"/>
          <p:cNvSpPr txBox="1"/>
          <p:nvPr/>
        </p:nvSpPr>
        <p:spPr>
          <a:xfrm>
            <a:off x="323850" y="260350"/>
            <a:ext cx="1159002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位于某海域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A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处的甲船获悉，在其正东方向相距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20 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mile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B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处有一艘渔船遇险后抛锚等待营救，甲船立即前往救援，同时把消息告知位于甲船</a:t>
            </a:r>
            <a:r>
              <a:rPr lang="zh-CN" altLang="en-US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南偏西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30</a:t>
            </a:r>
            <a:r>
              <a:rPr lang="en-US" altLang="zh-CN" sz="2800" b="1" baseline="30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0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，且与甲船相距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</a:t>
            </a:r>
            <a:r>
              <a:rPr lang="en-US" altLang="zh-CN" sz="2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n mile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</a:t>
            </a:r>
            <a:r>
              <a:rPr lang="en-US" altLang="zh-CN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C</a:t>
            </a:r>
            <a:r>
              <a:rPr lang="zh-CN" altLang="en-US" sz="2800" b="1">
                <a:solidFill>
                  <a:srgbClr val="0000FF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处的乙船，那么乙船前往营救遇险渔船的目标方向线的方向是北偏东多少度？需要航行的距离是多少海里？</a:t>
            </a:r>
            <a:endParaRPr lang="zh-CN" altLang="en-US" sz="2800" b="1">
              <a:solidFill>
                <a:srgbClr val="0000FF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304165" y="234950"/>
            <a:ext cx="11887835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5.</a:t>
            </a: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图所示，已知半圆的直径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，点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的延长线上，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＝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，点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为半圆上的一个动点，以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为边作等边△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，且点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与圆心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分别在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的两侧，求四边形</a:t>
            </a:r>
            <a:r>
              <a:rPr lang="en-US" altLang="zh-CN" sz="2800" b="1" i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OPDC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面积的最大值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775200" y="3438843"/>
            <a:ext cx="224790" cy="316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1465" b="1"/>
              <a:t> </a:t>
            </a:r>
            <a:endParaRPr lang="en-US" altLang="zh-CN" sz="24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65" y="2227580"/>
            <a:ext cx="5305425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1"/>
          <p:cNvSpPr txBox="1"/>
          <p:nvPr/>
        </p:nvSpPr>
        <p:spPr>
          <a:xfrm>
            <a:off x="574040" y="264795"/>
            <a:ext cx="11240135" cy="1511300"/>
          </a:xfrm>
          <a:prstGeom prst="rect">
            <a:avLst/>
          </a:prstGeom>
          <a:noFill/>
        </p:spPr>
        <p:txBody>
          <a:bodyPr anchor="t"/>
          <a:p>
            <a:pPr marL="0" algn="l">
              <a:lnSpc>
                <a:spcPts val="3400"/>
              </a:lnSpc>
              <a:buFont typeface="Arial" panose="020B0604020202020204"/>
              <a:buChar char=" "/>
            </a:pPr>
            <a:r>
              <a: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正弦定理</a:t>
            </a:r>
            <a:r>
              <a:rPr lang="zh-CN" altLang="en-US" sz="3200" b="1" i="0">
                <a:solidFill>
                  <a:srgbClr val="0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rPr>
              <a:t>：</a:t>
            </a:r>
            <a:endParaRPr lang="zh-CN" altLang="en-US" sz="3200" b="1" i="0">
              <a:solidFill>
                <a:srgbClr val="000000">
                  <a:alpha val="100000"/>
                </a:srgb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5890" y="64770"/>
            <a:ext cx="4133850" cy="100965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98805" y="1036320"/>
            <a:ext cx="11239500" cy="2840355"/>
            <a:chOff x="876" y="3438"/>
            <a:chExt cx="17700" cy="4473"/>
          </a:xfrm>
        </p:grpSpPr>
        <p:sp>
          <p:nvSpPr>
            <p:cNvPr id="5" name="文本1"/>
            <p:cNvSpPr txBox="1"/>
            <p:nvPr/>
          </p:nvSpPr>
          <p:spPr>
            <a:xfrm>
              <a:off x="876" y="3438"/>
              <a:ext cx="17701" cy="2380"/>
            </a:xfrm>
            <a:prstGeom prst="rect">
              <a:avLst/>
            </a:prstGeom>
            <a:noFill/>
          </p:spPr>
          <p:txBody>
            <a:bodyPr anchor="t"/>
            <a:p>
              <a:pPr marL="0" algn="l">
                <a:lnSpc>
                  <a:spcPts val="3400"/>
                </a:lnSpc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变式：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8" y="4603"/>
              <a:ext cx="12673" cy="722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2" y="5629"/>
              <a:ext cx="10552" cy="1343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8" y="7179"/>
              <a:ext cx="11404" cy="732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74040" y="3969385"/>
            <a:ext cx="9335770" cy="1073150"/>
            <a:chOff x="1171" y="8338"/>
            <a:chExt cx="14702" cy="1690"/>
          </a:xfrm>
        </p:grpSpPr>
        <p:sp>
          <p:nvSpPr>
            <p:cNvPr id="12" name="形状3"/>
            <p:cNvSpPr txBox="1"/>
            <p:nvPr/>
          </p:nvSpPr>
          <p:spPr>
            <a:xfrm>
              <a:off x="1171" y="8656"/>
              <a:ext cx="14702" cy="82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solidFill>
                <a:srgbClr val="FFFFFF">
                  <a:alpha val="0"/>
                </a:srgbClr>
              </a:solidFill>
              <a:prstDash val="solid"/>
            </a:ln>
          </p:spPr>
          <p:txBody>
            <a:bodyPr anchor="t"/>
            <a:p>
              <a:pPr marL="0" algn="l">
                <a:lnSpc>
                  <a:spcPts val="3400"/>
                </a:lnSpc>
                <a:buClrTx/>
                <a:buSzTx/>
                <a:buFont typeface="Arial" panose="020B0604020202020204"/>
                <a:buChar char=" "/>
              </a:pPr>
              <a:r>
                <a:rPr lang="zh-CN" altLang="en-US" sz="3200" b="1" i="0">
                  <a:solidFill>
                    <a:srgbClr val="C00000">
                      <a:alpha val="100000"/>
                    </a:srgbClr>
                  </a:solidFill>
                  <a:latin typeface="楷体" panose="02010609060101010101" charset="-122"/>
                  <a:ea typeface="楷体" panose="02010609060101010101" charset="-122"/>
                </a:rPr>
                <a:t>推论：</a:t>
              </a:r>
              <a:endParaRPr lang="zh-CN" altLang="en-US" sz="3200" b="1" i="0">
                <a:solidFill>
                  <a:srgbClr val="C00000">
                    <a:alpha val="100000"/>
                  </a:srgbClr>
                </a:solidFill>
                <a:latin typeface="楷体" panose="02010609060101010101" charset="-122"/>
                <a:ea typeface="楷体" panose="02010609060101010101" charset="-122"/>
              </a:endParaRPr>
            </a:p>
          </p:txBody>
        </p:sp>
        <p:pic>
          <p:nvPicPr>
            <p:cNvPr id="16" name="图片7"/>
            <p:cNvPicPr>
              <a:picLocks noChangeAspect="1"/>
            </p:cNvPicPr>
            <p:nvPr/>
          </p:nvPicPr>
          <p:blipFill>
            <a:blip r:embed="rId5"/>
            <a:srcRect l="7936" b="25296"/>
            <a:stretch>
              <a:fillRect/>
            </a:stretch>
          </p:blipFill>
          <p:spPr>
            <a:xfrm>
              <a:off x="3556" y="8338"/>
              <a:ext cx="11066" cy="1690"/>
            </a:xfrm>
            <a:prstGeom prst="rect">
              <a:avLst/>
            </a:prstGeom>
            <a:ln w="38100">
              <a:solidFill>
                <a:srgbClr val="FFFFFF">
                  <a:alpha val="0"/>
                </a:srgbClr>
              </a:solidFill>
              <a:prstDash val="solid"/>
            </a:ln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9995" y="4822825"/>
            <a:ext cx="6057900" cy="895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" y="5896610"/>
            <a:ext cx="7267575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628650" y="913765"/>
            <a:ext cx="11104245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2800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三角形中的最值范围问题处理方法</a:t>
            </a:r>
            <a:endParaRPr lang="zh-CN" sz="2800" b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indent="0"/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法一：利用基本不等式求最值</a:t>
            </a:r>
            <a:r>
              <a:rPr lang="en-US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-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化角为边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余弦定理公式里有“平方和”和“积”这样的整体，一般可先由余弦定理得到等式，再由基本不等式求最值或范围，但是要注意“一正二定三相等”，尤其是取得最值的条件。</a:t>
            </a:r>
            <a:r>
              <a:rPr lang="en-US" sz="2800" b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</a:rPr>
              <a:t> </a:t>
            </a:r>
            <a:r>
              <a:rPr lang="zh-CN" sz="2800" b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法二：转为三角函数求最值-化边为角</a:t>
            </a:r>
            <a:r>
              <a:rPr lang="zh-CN" sz="2800" b="0">
                <a:latin typeface="Times New Roman" panose="02020603050405020304" charset="0"/>
                <a:ea typeface="宋体" panose="02010600030101010101" pitchFamily="2" charset="-122"/>
              </a:rPr>
              <a:t>如果所求整体结构不对称，或者角度有更细致的要求，用余弦定理和基本不等式难以解决，这时候可以转化为角的关系，消元后使得式子里只有一个角，变为三角函数最值问题进行解决。</a:t>
            </a:r>
            <a:endParaRPr lang="zh-CN" sz="2800" b="0">
              <a:ea typeface="微软雅黑" panose="020B0503020204020204" charset="-122"/>
            </a:endParaRPr>
          </a:p>
          <a:p>
            <a:pPr indent="0"/>
            <a:r>
              <a:rPr lang="zh-CN" sz="280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法三：几何分析</a:t>
            </a:r>
            <a:endParaRPr lang="zh-CN" sz="280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" y="121285"/>
            <a:ext cx="5740400" cy="6390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790" y="299720"/>
            <a:ext cx="12192000" cy="15716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" y="3991610"/>
            <a:ext cx="11020425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404997" y="2021536"/>
          <a:ext cx="1644327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公式" r:id="rId1" imgW="12496800" imgH="5791200" progId="Equation.3">
                  <p:embed/>
                </p:oleObj>
              </mc:Choice>
              <mc:Fallback>
                <p:oleObj name="公式" r:id="rId1" imgW="12496800" imgH="5791200" progId="Equation.3">
                  <p:embed/>
                  <p:pic>
                    <p:nvPicPr>
                      <p:cNvPr id="0" name="图片 1229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04997" y="2021536"/>
                        <a:ext cx="1644327" cy="57150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304800"/>
            <a:ext cx="11715750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29285" y="929005"/>
            <a:ext cx="4141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全品</a:t>
            </a:r>
            <a:r>
              <a:rPr lang="en-US" altLang="zh-CN" sz="2800" b="1">
                <a:solidFill>
                  <a:srgbClr val="C00000"/>
                </a:solidFill>
              </a:rPr>
              <a:t>P29: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4540" y="929005"/>
            <a:ext cx="9625965" cy="27927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9285" y="252730"/>
            <a:ext cx="23920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角平分线：</a:t>
            </a:r>
            <a:endParaRPr lang="zh-C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760980" y="1660525"/>
            <a:ext cx="7089140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 fontAlgn="auto">
              <a:lnSpc>
                <a:spcPct val="150000"/>
              </a:lnSpc>
            </a:pPr>
            <a:r>
              <a:rPr lang="zh-CN" altLang="en-US" sz="4800" b="1">
                <a:solidFill>
                  <a:srgbClr val="55797A"/>
                </a:solidFill>
                <a:sym typeface="+mn-ea"/>
              </a:rPr>
              <a:t>第六章</a:t>
            </a:r>
            <a:r>
              <a:rPr lang="en-US" altLang="zh-CN" sz="4800" b="1">
                <a:solidFill>
                  <a:srgbClr val="55797A"/>
                </a:solidFill>
                <a:sym typeface="+mn-ea"/>
              </a:rPr>
              <a:t>   </a:t>
            </a:r>
            <a:r>
              <a:rPr lang="zh-CN" altLang="en-US" sz="4800" b="1">
                <a:solidFill>
                  <a:srgbClr val="55797A"/>
                </a:solidFill>
                <a:sym typeface="+mn-ea"/>
              </a:rPr>
              <a:t>平面向量</a:t>
            </a:r>
            <a:endParaRPr lang="zh-CN" altLang="en-US" sz="4800" b="1">
              <a:solidFill>
                <a:srgbClr val="55797A"/>
              </a:solidFill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3200" b="1">
                <a:solidFill>
                  <a:srgbClr val="55797A"/>
                </a:solidFill>
                <a:sym typeface="+mn-ea"/>
              </a:rPr>
              <a:t>6.4  </a:t>
            </a:r>
            <a:r>
              <a:rPr lang="zh-CN" altLang="en-US" sz="3200" b="1">
                <a:solidFill>
                  <a:srgbClr val="55797A"/>
                </a:solidFill>
                <a:sym typeface="+mn-ea"/>
              </a:rPr>
              <a:t>平面向量的应用</a:t>
            </a:r>
            <a:endParaRPr lang="zh-CN" altLang="en-US" sz="3200" b="1">
              <a:solidFill>
                <a:srgbClr val="55797A"/>
              </a:solidFill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2400" b="1">
                <a:solidFill>
                  <a:srgbClr val="55797A"/>
                </a:solidFill>
                <a:sym typeface="+mn-ea"/>
              </a:rPr>
              <a:t>6.4.3  </a:t>
            </a:r>
            <a:r>
              <a:rPr lang="zh-CN" altLang="en-US" sz="2400" b="1">
                <a:solidFill>
                  <a:srgbClr val="55797A"/>
                </a:solidFill>
                <a:sym typeface="+mn-ea"/>
              </a:rPr>
              <a:t>余弦定理、正弦定理（第四课时</a:t>
            </a:r>
            <a:r>
              <a:rPr lang="en-US" altLang="zh-CN" sz="2400" b="1">
                <a:solidFill>
                  <a:srgbClr val="55797A"/>
                </a:solidFill>
                <a:sym typeface="+mn-ea"/>
              </a:rPr>
              <a:t> </a:t>
            </a:r>
            <a:r>
              <a:rPr lang="zh-CN" altLang="en-US" sz="2400" b="1">
                <a:solidFill>
                  <a:srgbClr val="55797A"/>
                </a:solidFill>
                <a:sym typeface="+mn-ea"/>
              </a:rPr>
              <a:t>应用举例）</a:t>
            </a:r>
            <a:endParaRPr lang="zh-CN" altLang="en-US" sz="2400" b="1">
              <a:solidFill>
                <a:srgbClr val="55797A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8#d8fa84323?sp=1&amp;pid=1e2523eb1&amp;color=0,0,0&amp;vtp=1&amp;bt=1&amp;bbb=1"/>
          <p:cNvSpPr/>
          <p:nvPr/>
        </p:nvSpPr>
        <p:spPr>
          <a:xfrm>
            <a:off x="328295" y="205739"/>
            <a:ext cx="11539728" cy="10108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1.测量中相关角的概念</a:t>
            </a:r>
            <a:endParaRPr lang="en-US" altLang="zh-CN" sz="2800" b="1" i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pitchFamily="34" charset="-120"/>
            </a:endParaRPr>
          </a:p>
          <a:p>
            <a:pPr marL="0" marR="0" lvl="0" indent="0" defTabSz="914400" rtl="0" eaLnBrk="1" fontAlgn="auto" latinLnBrk="1" hangingPunct="1">
              <a:lnSpc>
                <a:spcPts val="4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（1）仰角和俯角</a:t>
            </a:r>
            <a:endParaRPr lang="en-US" altLang="zh-CN" sz="2800"/>
          </a:p>
        </p:txBody>
      </p:sp>
      <p:pic>
        <p:nvPicPr>
          <p:cNvPr id="4" name="P_8_BD#d8fa84323?htil=2&amp;pid=1e2523eb1&amp;color=0,0,0&amp;tib=255,255,255&amp;vtp=1&amp;hs=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68531" y="1452055"/>
            <a:ext cx="1563624" cy="134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5" name="P_8_BD#d8fa84323?htil=2&amp;pid=1e2523eb1&amp;color=0,0,0&amp;vtp=1&amp;bbb=1&amp;hb=1&amp;hs=1"/>
          <p:cNvSpPr/>
          <p:nvPr/>
        </p:nvSpPr>
        <p:spPr>
          <a:xfrm>
            <a:off x="320040" y="1352615"/>
            <a:ext cx="9848088" cy="15442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与目标视线在同一铅垂平面内的水平视线和目标视线的夹角，</a:t>
            </a:r>
            <a:endParaRPr lang="en-US" altLang="zh-CN" sz="2800" b="1" i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pitchFamily="34" charset="-120"/>
            </a:endParaRPr>
          </a:p>
          <a:p>
            <a:pPr latinLnBrk="1">
              <a:lnSpc>
                <a:spcPts val="42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目标视线在水平视线上方时叫仰角，目标视线在水平视线下方</a:t>
            </a:r>
            <a:endParaRPr lang="en-US" altLang="zh-CN" sz="2800" b="1" i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pitchFamily="34" charset="-120"/>
            </a:endParaRPr>
          </a:p>
          <a:p>
            <a:pPr latinLnBrk="1">
              <a:lnSpc>
                <a:spcPts val="41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时叫俯角，如图所示.</a:t>
            </a:r>
            <a:endParaRPr lang="en-US" altLang="zh-CN" sz="2800"/>
          </a:p>
        </p:txBody>
      </p:sp>
      <p:sp>
        <p:nvSpPr>
          <p:cNvPr id="6" name="P_8#d8fa84323?sp=1&amp;pid=1e2523eb1&amp;color=0,0,0&amp;vtp=1&amp;bbb=1&amp;hs=1"/>
          <p:cNvSpPr/>
          <p:nvPr/>
        </p:nvSpPr>
        <p:spPr>
          <a:xfrm>
            <a:off x="310515" y="2996186"/>
            <a:ext cx="11539728" cy="4774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ts val="41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（2）方位角</a:t>
            </a:r>
            <a:endParaRPr lang="en-US" altLang="zh-CN" sz="2800"/>
          </a:p>
        </p:txBody>
      </p:sp>
      <p:pic>
        <p:nvPicPr>
          <p:cNvPr id="7" name="P_8_BD#d8fa84323?htil=3&amp;pid=1e2523eb1&amp;color=0,0,0&amp;tib=255,255,255&amp;vtp=1&amp;hs=1&amp;hs=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70064" y="3281428"/>
            <a:ext cx="4480560" cy="1883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P_8_BD#d8fa84323?htil=3&amp;pid=1e2523eb1&amp;color=0,0,0&amp;vtp=1&amp;bbb=1&amp;hb=1&amp;hs=1"/>
              <p:cNvSpPr/>
              <p:nvPr/>
            </p:nvSpPr>
            <p:spPr>
              <a:xfrm>
                <a:off x="320040" y="3473452"/>
                <a:ext cx="6931152" cy="10108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指从正北方向顺时针转到目标方向线的水平</a:t>
                </a:r>
                <a:endParaRPr lang="en-US" altLang="zh-CN" sz="2800" b="1" i="0">
                  <a:solidFill>
                    <a:srgbClr val="000000"/>
                  </a:solidFill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角，如</a:t>
                </a:r>
                <a14:m>
                  <m:oMath xmlns:m="http://schemas.openxmlformats.org/officeDocument/2006/math">
                    <m:r>
                      <a:rPr lang="en-US" altLang="zh-CN" sz="2800" b="1" i="0">
                        <a:solidFill>
                          <a:srgbClr val="00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Times New Roman" panose="02020603050405020304" pitchFamily="34" charset="-120"/>
                      </a:rPr>
                      <m:t>𝐁</m:t>
                    </m:r>
                  </m:oMath>
                </a14:m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点的方位角为</a:t>
                </a:r>
                <a14:m>
                  <m:oMath xmlns:m="http://schemas.openxmlformats.org/officeDocument/2006/math">
                    <m:r>
                      <a:rPr lang="en-US" altLang="zh-CN" sz="2800" b="1" i="0">
                        <a:solidFill>
                          <a:srgbClr val="000000"/>
                        </a:solidFill>
                        <a:latin typeface="Cambria Math" panose="02040503050406030204" charset="0"/>
                        <a:ea typeface="宋体" panose="02010600030101010101" pitchFamily="2" charset="-122"/>
                        <a:cs typeface="Times New Roman" panose="02020603050405020304" pitchFamily="34" charset="-120"/>
                      </a:rPr>
                      <m:t>𝛂</m:t>
                    </m:r>
                  </m:oMath>
                </a14:m>
                <a:r>
                  <a:rPr lang="en-US" altLang="zh-CN" sz="100" b="1" i="0" kern="0" spc="-99900">
                    <a:solidFill>
                      <a:srgbClr val="FFFFFF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（如图1所示）.</a:t>
                </a:r>
                <a:endParaRPr lang="en-US" altLang="zh-CN" sz="2800"/>
              </a:p>
            </p:txBody>
          </p:sp>
        </mc:Choice>
        <mc:Fallback>
          <p:sp>
            <p:nvSpPr>
              <p:cNvPr id="8" name="P_8_BD#d8fa84323?htil=3&amp;pid=1e2523eb1&amp;color=0,0,0&amp;vtp=1&amp;bbb=1&amp;hb=1&amp;hs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3473452"/>
                <a:ext cx="6931152" cy="1010857"/>
              </a:xfrm>
              <a:prstGeom prst="rect">
                <a:avLst/>
              </a:prstGeom>
              <a:blipFill rotWithShape="1">
                <a:blip r:embed="rId3"/>
                <a:stretch>
                  <a:fillRect r="2" b="-4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_8#d8fa84323?htil=3&amp;sp=1&amp;pid=1e2523eb1&amp;color=0,0,0&amp;vtp=1&amp;bbb=1&amp;hb=1&amp;hs=1"/>
          <p:cNvSpPr/>
          <p:nvPr/>
        </p:nvSpPr>
        <p:spPr>
          <a:xfrm>
            <a:off x="320040" y="4815398"/>
            <a:ext cx="6931152" cy="101085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ts val="42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（3）方向角</a:t>
            </a:r>
            <a:endParaRPr lang="en-US" altLang="zh-CN" sz="2800"/>
          </a:p>
          <a:p>
            <a:pPr latinLnBrk="1">
              <a:lnSpc>
                <a:spcPts val="4100"/>
              </a:lnSpc>
            </a:pPr>
            <a:r>
              <a:rPr lang="en-US" altLang="zh-CN" sz="2800" b="1" i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</a:rPr>
              <a:t>正北或正南方向线与目标方向线所成的锐角，</a:t>
            </a:r>
            <a:endParaRPr lang="en-US" altLang="zh-CN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P_8#d8fa84323?htil=3&amp;sp=1&amp;pid=1e2523eb1&amp;color=0,0,0&amp;vtp=1&amp;bbb=1&amp;hb=1&amp;hs=1"/>
              <p:cNvSpPr/>
              <p:nvPr/>
            </p:nvSpPr>
            <p:spPr>
              <a:xfrm>
                <a:off x="323997" y="5894581"/>
                <a:ext cx="11544006" cy="4774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100"/>
                  </a:lnSpc>
                </a:pP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如北偏西</a:t>
                </a:r>
                <a:r>
                  <a:rPr lang="en-US" altLang="zh-CN" sz="100" b="1" i="0" kern="0" spc="-99900">
                    <a:solidFill>
                      <a:srgbClr val="FFFFFF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800" b="1" i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  <m:t>𝟑𝟎</m:t>
                        </m:r>
                      </m:e>
                      <m:sup>
                        <m:r>
                          <a:rPr lang="en-US" altLang="zh-CN" sz="2800" b="1" i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1" i="0" kern="0" spc="-99900">
                    <a:solidFill>
                      <a:srgbClr val="FFFFFF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，南偏东</a:t>
                </a:r>
                <a:r>
                  <a:rPr lang="en-US" altLang="zh-CN" sz="100" b="1" i="0" kern="0" spc="-99900">
                    <a:solidFill>
                      <a:srgbClr val="FFFFFF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&lt;m&gt;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800" b="1" i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  <m:t>𝟒𝟓</m:t>
                        </m:r>
                      </m:e>
                      <m:sup>
                        <m:r>
                          <a:rPr lang="en-US" altLang="zh-CN" sz="2800" b="1" i="0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宋体" panose="02010600030101010101" pitchFamily="2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1" i="0" kern="0" spc="-99900">
                    <a:solidFill>
                      <a:srgbClr val="FFFFFF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&lt;/m&gt;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800" b="1" i="0">
                    <a:solidFill>
                      <a:srgbClr val="000000"/>
                    </a:solidFill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pitchFamily="34" charset="-120"/>
                  </a:rPr>
                  <a:t>（此时也称为东南方向，如图2所示）.</a:t>
                </a:r>
                <a:endParaRPr lang="en-US" altLang="zh-CN" sz="2800"/>
              </a:p>
            </p:txBody>
          </p:sp>
        </mc:Choice>
        <mc:Fallback>
          <p:sp>
            <p:nvSpPr>
              <p:cNvPr id="10" name="P_8#d8fa84323?htil=3&amp;sp=1&amp;pid=1e2523eb1&amp;color=0,0,0&amp;vtp=1&amp;bbb=1&amp;hb=1&amp;hs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97" y="5894581"/>
                <a:ext cx="11544006" cy="477457"/>
              </a:xfrm>
              <a:prstGeom prst="rect">
                <a:avLst/>
              </a:prstGeom>
              <a:blipFill rotWithShape="1">
                <a:blip r:embed="rId4"/>
                <a:stretch>
                  <a:fillRect l="-1" t="-107" r="4" b="-8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9&quot;:[20342110],&quot;65&quot;:[20205081]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WPS 演示</Application>
  <PresentationFormat>宽屏</PresentationFormat>
  <Paragraphs>46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黑体</vt:lpstr>
      <vt:lpstr>黑体</vt:lpstr>
      <vt:lpstr>Arial</vt:lpstr>
      <vt:lpstr>楷体</vt:lpstr>
      <vt:lpstr>Times New Roman</vt:lpstr>
      <vt:lpstr>华文楷体</vt:lpstr>
      <vt:lpstr>微软雅黑</vt:lpstr>
      <vt:lpstr>Times New Roman</vt:lpstr>
      <vt:lpstr>Cambria Math</vt:lpstr>
      <vt:lpstr>宋体</vt:lpstr>
      <vt:lpstr>Times New Roman</vt:lpstr>
      <vt:lpstr>NEU-BZ-S92</vt:lpstr>
      <vt:lpstr>Segoe Print</vt:lpstr>
      <vt:lpstr>方正宋三简体</vt:lpstr>
      <vt:lpstr>Arial Unicode MS</vt:lpstr>
      <vt:lpstr>Calibri</vt:lpstr>
      <vt:lpstr>Office 主题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194</cp:revision>
  <dcterms:created xsi:type="dcterms:W3CDTF">2025-02-18T02:53:00Z</dcterms:created>
  <dcterms:modified xsi:type="dcterms:W3CDTF">2025-03-12T05:17:17Z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