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442" r:id="rId3"/>
    <p:sldId id="499" r:id="rId4"/>
    <p:sldId id="450" r:id="rId5"/>
    <p:sldId id="511" r:id="rId6"/>
    <p:sldId id="512" r:id="rId7"/>
    <p:sldId id="466" r:id="rId8"/>
    <p:sldId id="475" r:id="rId9"/>
    <p:sldId id="467" r:id="rId11"/>
    <p:sldId id="469" r:id="rId12"/>
    <p:sldId id="471" r:id="rId13"/>
    <p:sldId id="520" r:id="rId14"/>
    <p:sldId id="477" r:id="rId15"/>
    <p:sldId id="519" r:id="rId16"/>
  </p:sldIdLst>
  <p:sldSz cx="12192000" cy="6858000"/>
  <p:notesSz cx="9144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LL" initials="D" lastIdx="0" clrIdx="0"/>
  <p:cmAuthor id="0" name="lenovo" initials="l" lastIdx="0" clrIdx="0"/>
  <p:cmAuthor id="2" name="朱守超" initials="朱" lastIdx="0" clrIdx="2"/>
  <p:cmAuthor id="3" name="dell" initials="d" lastIdx="0" clrIdx="2"/>
  <p:cmAuthor id="4" name="123" initials="" lastIdx="0" clrIdx="0"/>
  <p:cmAuthor id="5" name="Administrator" initials="A" lastIdx="0" clrIdx="4"/>
  <p:cmAuthor id="6" name="雨林木风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commentAuthors" Target="commentAuthors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4" Type="http://schemas.openxmlformats.org/officeDocument/2006/relationships/image" Target="../media/image19.wmf"/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 txBox="1"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09600" y="6246813"/>
            <a:ext cx="28448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defTabSz="12192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1865" strike="noStrike" noProof="1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165600" y="6246813"/>
            <a:ext cx="38608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algn="ctr" defTabSz="12192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1865" strike="noStrike" noProof="1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737600" y="6246813"/>
            <a:ext cx="28448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pull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1#df=43e790da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sp>
        <p:nvSpPr>
          <p:cNvPr id="7" name="MasterShapeName"/>
          <p:cNvSpPr/>
          <p:nvPr/>
        </p:nvSpPr>
        <p:spPr>
          <a:xfrm>
            <a:off x="11750040" y="0"/>
            <a:ext cx="466344" cy="374904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>
              <a:lnSpc>
                <a:spcPct val="100000"/>
              </a:lnSpc>
            </a:pPr>
            <a:endParaRPr lang="en-US" sz="2800"/>
          </a:p>
        </p:txBody>
      </p:sp>
      <p:pic>
        <p:nvPicPr>
          <p:cNvPr id="8" name="MasterShapeName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" y="82296"/>
            <a:ext cx="1737360" cy="265176"/>
          </a:xfrm>
          <a:prstGeom prst="rect">
            <a:avLst/>
          </a:prstGeom>
        </p:spPr>
      </p:pic>
      <p:sp>
        <p:nvSpPr>
          <p:cNvPr id="9" name="MasterShapeName"/>
          <p:cNvSpPr/>
          <p:nvPr/>
        </p:nvSpPr>
        <p:spPr>
          <a:xfrm>
            <a:off x="118872" y="82296"/>
            <a:ext cx="1527048" cy="256032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>
              <a:lnSpc>
                <a:spcPct val="100000"/>
              </a:lnSpc>
            </a:pPr>
            <a:r>
              <a:rPr lang="en-US" sz="1600" b="1" i="0">
                <a:solidFill>
                  <a:srgbClr val="FFFFFF"/>
                </a:solidFill>
                <a:latin typeface="黑体" panose="02010609060101010101" pitchFamily="34" charset="-122"/>
                <a:ea typeface="黑体" panose="02010609060101010101" pitchFamily="34" charset="-122"/>
                <a:cs typeface="黑体" panose="02010609060101010101" pitchFamily="34" charset="-120"/>
              </a:rPr>
              <a:t>新知学习 探究</a:t>
            </a:r>
            <a:endParaRPr lang="en-US" sz="1600"/>
          </a:p>
        </p:txBody>
      </p:sp>
      <p:pic>
        <p:nvPicPr>
          <p:cNvPr id="10" name="MasterShapeName?linknodeid=previous_page" descr="preencoded.png">
            <a:hlinkClick r:id="" action="ppaction://hlinkshowjump?jump=previousslide"/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707624" y="6509512"/>
            <a:ext cx="228600" cy="228600"/>
          </a:xfrm>
          <a:prstGeom prst="rect">
            <a:avLst/>
          </a:prstGeom>
        </p:spPr>
      </p:pic>
      <p:pic>
        <p:nvPicPr>
          <p:cNvPr id="11" name="MasterShapeName?linknodeid=back_to_first_catalog" descr="preencoded.png">
            <a:hlinkClick r:id="" action="ppaction://noaction"/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972800" y="6455664"/>
            <a:ext cx="896112" cy="320040"/>
          </a:xfrm>
          <a:prstGeom prst="rect">
            <a:avLst/>
          </a:prstGeom>
        </p:spPr>
      </p:pic>
      <p:sp>
        <p:nvSpPr>
          <p:cNvPr id="12" name="MasterShapeName">
            <a:hlinkClick r:id="" action="ppaction://noaction"/>
          </p:cNvPr>
          <p:cNvSpPr/>
          <p:nvPr userDrawn="1"/>
        </p:nvSpPr>
        <p:spPr>
          <a:xfrm>
            <a:off x="11018520" y="6483096"/>
            <a:ext cx="795528" cy="283464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>
              <a:lnSpc>
                <a:spcPct val="100000"/>
              </a:lnSpc>
            </a:pPr>
            <a:r>
              <a:rPr lang="en-US" sz="1200" b="1" i="0">
                <a:solidFill>
                  <a:srgbClr val="FFFFFF"/>
                </a:solidFill>
                <a:latin typeface="黑体" panose="02010609060101010101" pitchFamily="34" charset="-122"/>
                <a:ea typeface="黑体" panose="02010609060101010101" pitchFamily="34" charset="-122"/>
                <a:cs typeface="黑体" panose="02010609060101010101" pitchFamily="34" charset="-120"/>
              </a:rPr>
              <a:t>返回目录</a:t>
            </a:r>
            <a:endParaRPr lang="en-US" sz="1200"/>
          </a:p>
        </p:txBody>
      </p:sp>
      <p:pic>
        <p:nvPicPr>
          <p:cNvPr id="13" name="MasterShapeName?linknodeid=previous_page" descr="preencoded.png">
            <a:hlinkClick r:id="" action="ppaction://hlinkshowjump?jump=nextslide"/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1899392" y="6499352"/>
            <a:ext cx="228600" cy="228600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8.xml"/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3.v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3.wmf"/><Relationship Id="rId2" Type="http://schemas.openxmlformats.org/officeDocument/2006/relationships/oleObject" Target="../embeddings/oleObject7.bin"/><Relationship Id="rId1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15.png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.bin"/><Relationship Id="rId8" Type="http://schemas.openxmlformats.org/officeDocument/2006/relationships/image" Target="../media/image18.wmf"/><Relationship Id="rId7" Type="http://schemas.openxmlformats.org/officeDocument/2006/relationships/oleObject" Target="../embeddings/oleObject3.bin"/><Relationship Id="rId6" Type="http://schemas.openxmlformats.org/officeDocument/2006/relationships/tags" Target="../tags/tag2.xml"/><Relationship Id="rId5" Type="http://schemas.openxmlformats.org/officeDocument/2006/relationships/image" Target="../media/image17.wmf"/><Relationship Id="rId4" Type="http://schemas.openxmlformats.org/officeDocument/2006/relationships/oleObject" Target="../embeddings/oleObject2.bin"/><Relationship Id="rId3" Type="http://schemas.openxmlformats.org/officeDocument/2006/relationships/tags" Target="../tags/tag1.xml"/><Relationship Id="rId2" Type="http://schemas.openxmlformats.org/officeDocument/2006/relationships/image" Target="../media/image16.wmf"/><Relationship Id="rId14" Type="http://schemas.openxmlformats.org/officeDocument/2006/relationships/vmlDrawing" Target="../drawings/vmlDrawing1.vml"/><Relationship Id="rId13" Type="http://schemas.openxmlformats.org/officeDocument/2006/relationships/slideLayout" Target="../slideLayouts/slideLayout7.xml"/><Relationship Id="rId12" Type="http://schemas.openxmlformats.org/officeDocument/2006/relationships/tags" Target="../tags/tag4.xml"/><Relationship Id="rId11" Type="http://schemas.openxmlformats.org/officeDocument/2006/relationships/tags" Target="../tags/tag3.xml"/><Relationship Id="rId10" Type="http://schemas.openxmlformats.org/officeDocument/2006/relationships/image" Target="../media/image19.wmf"/><Relationship Id="rId1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tags" Target="../tags/tag7.xml"/><Relationship Id="rId7" Type="http://schemas.openxmlformats.org/officeDocument/2006/relationships/image" Target="../media/image22.png"/><Relationship Id="rId6" Type="http://schemas.openxmlformats.org/officeDocument/2006/relationships/image" Target="../media/image21.wmf"/><Relationship Id="rId5" Type="http://schemas.openxmlformats.org/officeDocument/2006/relationships/oleObject" Target="../embeddings/oleObject6.bin"/><Relationship Id="rId4" Type="http://schemas.openxmlformats.org/officeDocument/2006/relationships/tags" Target="../tags/tag6.xml"/><Relationship Id="rId3" Type="http://schemas.openxmlformats.org/officeDocument/2006/relationships/image" Target="../media/image20.wmf"/><Relationship Id="rId2" Type="http://schemas.openxmlformats.org/officeDocument/2006/relationships/oleObject" Target="../embeddings/oleObject5.bin"/><Relationship Id="rId10" Type="http://schemas.openxmlformats.org/officeDocument/2006/relationships/vmlDrawing" Target="../drawings/vmlDrawing2.v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26.png"/><Relationship Id="rId3" Type="http://schemas.openxmlformats.org/officeDocument/2006/relationships/image" Target="../media/image25.png"/><Relationship Id="rId2" Type="http://schemas.openxmlformats.org/officeDocument/2006/relationships/image" Target="../media/image24.jpeg"/><Relationship Id="rId1" Type="http://schemas.openxmlformats.org/officeDocument/2006/relationships/image" Target="../media/image2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9600" y="552450"/>
            <a:ext cx="4076700" cy="18478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0900" y="552450"/>
            <a:ext cx="4953000" cy="297180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3524250"/>
            <a:ext cx="7372350" cy="29432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3956" name="yt_shape_13956"/>
              <p:cNvSpPr txBox="1"/>
              <p:nvPr/>
            </p:nvSpPr>
            <p:spPr>
              <a:xfrm>
                <a:off x="393065" y="198120"/>
                <a:ext cx="11685905" cy="1017905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266065" indent="-457200" algn="l" eaLnBrk="1" latinLnBrk="0" hangingPunct="0">
                  <a:lnSpc>
                    <a:spcPct val="130000"/>
                  </a:lnSpc>
                </a:pPr>
                <a:r>
                  <a:rPr lang="zh-CN" altLang="zh-CN" sz="2400" b="0" i="0" u="none">
                    <a:solidFill>
                      <a:srgbClr val="000000"/>
                    </a:solidFill>
                    <a:effectLst/>
                    <a:latin typeface="Times New Roman" panose="02020603050405020304" charset="0"/>
                    <a:ea typeface="微软雅黑" panose="020B0503020204020204" charset="-122"/>
                    <a:cs typeface="宋体" panose="02010600030101010101" pitchFamily="2" charset="-122"/>
                  </a:rPr>
                  <a:t>练习</a:t>
                </a:r>
                <a:r>
                  <a:rPr lang="zh-CN" altLang="en-US" sz="2400" b="0" i="0" u="none">
                    <a:solidFill>
                      <a:srgbClr val="000000"/>
                    </a:solidFill>
                    <a:effectLst/>
                    <a:latin typeface="Times New Roman" panose="02020603050405020304" charset="0"/>
                    <a:ea typeface="宋体" panose="02010600030101010101" pitchFamily="2" charset="-122"/>
                    <a:cs typeface="宋体" panose="02010600030101010101" pitchFamily="2" charset="-122"/>
                  </a:rPr>
                  <a:t>：</a:t>
                </a:r>
                <a:r>
                  <a:rPr lang="zh-CN" altLang="zh-CN" sz="2400" b="0" i="0" u="none">
                    <a:solidFill>
                      <a:srgbClr val="000000"/>
                    </a:solidFill>
                    <a:effectLst/>
                    <a:latin typeface="Times New Roman" panose="02020603050405020304" charset="0"/>
                    <a:ea typeface="微软雅黑" panose="020B0503020204020204" charset="-122"/>
                    <a:cs typeface="宋体" panose="02010600030101010101" pitchFamily="2" charset="-122"/>
                  </a:rPr>
                  <a:t>如图</a:t>
                </a:r>
                <a:r>
                  <a:rPr lang="zh-CN" altLang="zh-CN" sz="2400" b="0" i="0" u="none">
                    <a:solidFill>
                      <a:srgbClr val="000000"/>
                    </a:solidFill>
                    <a:effectLst/>
                    <a:latin typeface="微软雅黑" panose="020B0503020204020204" charset="-122"/>
                    <a:ea typeface="微软雅黑" panose="020B0503020204020204" charset="-122"/>
                    <a:cs typeface="宋体" panose="02010600030101010101" pitchFamily="2" charset="-122"/>
                  </a:rPr>
                  <a:t>，</a:t>
                </a:r>
                <a:r>
                  <a:rPr lang="zh-CN" altLang="zh-CN" sz="2400" b="0" i="0" u="none">
                    <a:solidFill>
                      <a:srgbClr val="000000"/>
                    </a:solidFill>
                    <a:effectLst/>
                    <a:latin typeface="Times New Roman" panose="02020603050405020304" charset="0"/>
                    <a:ea typeface="微软雅黑" panose="020B0503020204020204" charset="-122"/>
                    <a:cs typeface="宋体" panose="02010600030101010101" pitchFamily="2" charset="-122"/>
                  </a:rPr>
                  <a:t>为测塔</a:t>
                </a:r>
                <a14:m>
                  <m:oMath xmlns:m="http://schemas.openxmlformats.org/officeDocument/2006/math">
                    <m:r>
                      <a:rPr lang="en-US" altLang="zh-CN" sz="2400" b="0" i="1" u="none">
                        <a:solidFill>
                          <a:srgbClr val="000000"/>
                        </a:solidFill>
                        <a:effectLst/>
                        <a:latin typeface="Cambria Math" panose="02040503050406030204" charset="0"/>
                        <a:ea typeface="Times New Roman" panose="02020603050405020304"/>
                        <a:cs typeface="Cambria Math" panose="02040503050406030204" charset="0"/>
                      </a:rPr>
                      <m:t>𝐴𝐵</m:t>
                    </m:r>
                  </m:oMath>
                </a14:m>
                <a:r>
                  <a:rPr lang="zh-CN" altLang="zh-CN" sz="2400" b="0" i="0" u="none">
                    <a:solidFill>
                      <a:srgbClr val="000000"/>
                    </a:solidFill>
                    <a:effectLst/>
                    <a:latin typeface="Times New Roman" panose="02020603050405020304" charset="0"/>
                    <a:ea typeface="微软雅黑" panose="020B0503020204020204" charset="-122"/>
                    <a:cs typeface="宋体" panose="02010600030101010101" pitchFamily="2" charset="-122"/>
                  </a:rPr>
                  <a:t>的高度</a:t>
                </a:r>
                <a:r>
                  <a:rPr lang="zh-CN" altLang="zh-CN" sz="2400" b="0" i="0" u="none">
                    <a:solidFill>
                      <a:srgbClr val="000000"/>
                    </a:solidFill>
                    <a:effectLst/>
                    <a:latin typeface="微软雅黑" panose="020B0503020204020204" charset="-122"/>
                    <a:ea typeface="微软雅黑" panose="020B0503020204020204" charset="-122"/>
                    <a:cs typeface="宋体" panose="02010600030101010101" pitchFamily="2" charset="-122"/>
                  </a:rPr>
                  <a:t>，</a:t>
                </a:r>
                <a:r>
                  <a:rPr lang="zh-CN" altLang="zh-CN" sz="2400" b="0" i="0" u="none">
                    <a:solidFill>
                      <a:srgbClr val="000000"/>
                    </a:solidFill>
                    <a:effectLst/>
                    <a:latin typeface="Times New Roman" panose="02020603050405020304" charset="0"/>
                    <a:ea typeface="微软雅黑" panose="020B0503020204020204" charset="-122"/>
                    <a:cs typeface="宋体" panose="02010600030101010101" pitchFamily="2" charset="-122"/>
                  </a:rPr>
                  <a:t>某人在与塔底</a:t>
                </a:r>
                <a14:m>
                  <m:oMath xmlns:m="http://schemas.openxmlformats.org/officeDocument/2006/math">
                    <m:r>
                      <a:rPr lang="en-US" altLang="zh-CN" sz="2400" b="0" i="1" u="none">
                        <a:solidFill>
                          <a:srgbClr val="000000"/>
                        </a:solidFill>
                        <a:effectLst/>
                        <a:latin typeface="Cambria Math" panose="02040503050406030204" charset="0"/>
                        <a:ea typeface="Times New Roman" panose="02020603050405020304"/>
                        <a:cs typeface="Cambria Math" panose="02040503050406030204" charset="0"/>
                      </a:rPr>
                      <m:t>𝐴</m:t>
                    </m:r>
                  </m:oMath>
                </a14:m>
                <a:r>
                  <a:rPr lang="zh-CN" altLang="zh-CN" sz="2400" b="0" i="0" u="none">
                    <a:solidFill>
                      <a:srgbClr val="000000"/>
                    </a:solidFill>
                    <a:effectLst/>
                    <a:latin typeface="Times New Roman" panose="02020603050405020304" charset="0"/>
                    <a:ea typeface="微软雅黑" panose="020B0503020204020204" charset="-122"/>
                    <a:cs typeface="宋体" panose="02010600030101010101" pitchFamily="2" charset="-122"/>
                  </a:rPr>
                  <a:t>同一水平线上的</a:t>
                </a:r>
                <a14:m>
                  <m:oMath xmlns:m="http://schemas.openxmlformats.org/officeDocument/2006/math">
                    <m:r>
                      <a:rPr lang="en-US" altLang="zh-CN" sz="2400" b="0" i="1" u="none">
                        <a:solidFill>
                          <a:srgbClr val="000000"/>
                        </a:solidFill>
                        <a:effectLst/>
                        <a:latin typeface="Cambria Math" panose="02040503050406030204" charset="0"/>
                        <a:ea typeface="Times New Roman" panose="02020603050405020304"/>
                        <a:cs typeface="Cambria Math" panose="02040503050406030204" charset="0"/>
                      </a:rPr>
                      <m:t>𝐶</m:t>
                    </m:r>
                  </m:oMath>
                </a14:m>
                <a:r>
                  <a:rPr lang="zh-CN" altLang="zh-CN" sz="2400" b="0" i="0" u="none">
                    <a:solidFill>
                      <a:srgbClr val="000000"/>
                    </a:solidFill>
                    <a:effectLst/>
                    <a:latin typeface="Times New Roman" panose="02020603050405020304" charset="0"/>
                    <a:ea typeface="微软雅黑" panose="020B0503020204020204" charset="-122"/>
                    <a:cs typeface="宋体" panose="02010600030101010101" pitchFamily="2" charset="-122"/>
                  </a:rPr>
                  <a:t>点测得</a:t>
                </a:r>
                <a14:m>
                  <m:oMath xmlns:m="http://schemas.openxmlformats.org/officeDocument/2006/math">
                    <m:r>
                      <a:rPr lang="en-US" altLang="zh-CN" sz="2400" b="0" i="0" u="none">
                        <a:solidFill>
                          <a:srgbClr val="000000"/>
                        </a:solidFill>
                        <a:effectLst/>
                        <a:latin typeface="Cambria Math" panose="02040503050406030204" charset="0"/>
                        <a:ea typeface="NEU-BZ-S92" pitchFamily="28"/>
                        <a:cs typeface="Cambria Math" panose="02040503050406030204" charset="0"/>
                      </a:rPr>
                      <m:t>∠</m:t>
                    </m:r>
                    <m:r>
                      <a:rPr lang="en-US" altLang="zh-CN" sz="2400" b="0" i="1" u="none">
                        <a:solidFill>
                          <a:srgbClr val="000000"/>
                        </a:solidFill>
                        <a:effectLst/>
                        <a:latin typeface="Cambria Math" panose="02040503050406030204" charset="0"/>
                        <a:ea typeface="Times New Roman" panose="02020603050405020304"/>
                        <a:cs typeface="Cambria Math" panose="02040503050406030204" charset="0"/>
                      </a:rPr>
                      <m:t>𝐴𝐶𝐵</m:t>
                    </m:r>
                    <m:r>
                      <a:rPr lang="en-US" altLang="zh-CN" sz="2400" b="0" i="0" u="none">
                        <a:solidFill>
                          <a:srgbClr val="000000"/>
                        </a:solidFill>
                        <a:effectLst/>
                        <a:latin typeface="Cambria Math" panose="02040503050406030204" charset="0"/>
                        <a:ea typeface="Times New Roman" panose="02020603050405020304"/>
                        <a:cs typeface="Cambria Math" panose="02040503050406030204" charset="0"/>
                      </a:rPr>
                      <m:t>＝</m:t>
                    </m:r>
                    <m:r>
                      <a:rPr lang="en-US" altLang="zh-CN" sz="2400" b="0" i="0" u="none">
                        <a:solidFill>
                          <a:srgbClr val="000000"/>
                        </a:solidFill>
                        <a:effectLst/>
                        <a:latin typeface="Cambria Math" panose="02040503050406030204" charset="0"/>
                        <a:ea typeface="Times New Roman" panose="02020603050405020304"/>
                        <a:cs typeface="Cambria Math" panose="02040503050406030204" charset="0"/>
                      </a:rPr>
                      <m:t>45</m:t>
                    </m:r>
                    <m:r>
                      <a:rPr lang="en-US" altLang="zh-CN" sz="2400" b="0" i="0" u="none">
                        <a:solidFill>
                          <a:srgbClr val="000000"/>
                        </a:solidFill>
                        <a:effectLst/>
                        <a:latin typeface="Cambria Math" panose="02040503050406030204" charset="0"/>
                        <a:ea typeface="NEU-BZ-S92" pitchFamily="28"/>
                        <a:cs typeface="Cambria Math" panose="02040503050406030204" charset="0"/>
                      </a:rPr>
                      <m:t>°</m:t>
                    </m:r>
                  </m:oMath>
                </a14:m>
                <a:r>
                  <a:rPr lang="zh-CN" altLang="zh-CN" sz="2400" b="0" i="0" u="none">
                    <a:solidFill>
                      <a:srgbClr val="000000"/>
                    </a:solidFill>
                    <a:effectLst/>
                    <a:latin typeface="微软雅黑" panose="020B0503020204020204" charset="-122"/>
                    <a:ea typeface="微软雅黑" panose="020B0503020204020204" charset="-122"/>
                    <a:cs typeface="宋体" panose="02010600030101010101" pitchFamily="2" charset="-122"/>
                  </a:rPr>
                  <a:t>，</a:t>
                </a:r>
                <a:r>
                  <a:rPr lang="zh-CN" altLang="zh-CN" sz="2400" b="0" i="0" u="none">
                    <a:solidFill>
                      <a:srgbClr val="000000"/>
                    </a:solidFill>
                    <a:effectLst/>
                    <a:latin typeface="Times New Roman" panose="02020603050405020304" charset="0"/>
                    <a:ea typeface="微软雅黑" panose="020B0503020204020204" charset="-122"/>
                    <a:cs typeface="宋体" panose="02010600030101010101" pitchFamily="2" charset="-122"/>
                  </a:rPr>
                  <a:t>再沿</a:t>
                </a:r>
                <a14:m>
                  <m:oMath xmlns:m="http://schemas.openxmlformats.org/officeDocument/2006/math">
                    <m:r>
                      <a:rPr lang="en-US" altLang="zh-CN" sz="2400" b="0" i="1" u="none">
                        <a:solidFill>
                          <a:srgbClr val="000000"/>
                        </a:solidFill>
                        <a:effectLst/>
                        <a:latin typeface="Cambria Math" panose="02040503050406030204" charset="0"/>
                        <a:ea typeface="Times New Roman" panose="02020603050405020304"/>
                        <a:cs typeface="Cambria Math" panose="02040503050406030204" charset="0"/>
                      </a:rPr>
                      <m:t>𝐴𝐶</m:t>
                    </m:r>
                  </m:oMath>
                </a14:m>
                <a:r>
                  <a:rPr lang="zh-CN" altLang="zh-CN" sz="2400" b="0" i="0" u="none">
                    <a:solidFill>
                      <a:srgbClr val="000000"/>
                    </a:solidFill>
                    <a:effectLst/>
                    <a:latin typeface="Times New Roman" panose="02020603050405020304" charset="0"/>
                    <a:ea typeface="微软雅黑" panose="020B0503020204020204" charset="-122"/>
                    <a:cs typeface="宋体" panose="02010600030101010101" pitchFamily="2" charset="-122"/>
                  </a:rPr>
                  <a:t>方向前行</a:t>
                </a:r>
                <a14:m>
                  <m:oMath xmlns:m="http://schemas.openxmlformats.org/officeDocument/2006/math">
                    <m:r>
                      <a:rPr lang="en-US" altLang="zh-CN" sz="2400" b="0" i="0" u="none">
                        <a:solidFill>
                          <a:srgbClr val="000000"/>
                        </a:solidFill>
                        <a:effectLst/>
                        <a:latin typeface="Cambria Math" panose="02040503050406030204" charset="0"/>
                        <a:ea typeface="Times New Roman" panose="02020603050405020304"/>
                        <a:cs typeface="Cambria Math" panose="02040503050406030204" charset="0"/>
                      </a:rPr>
                      <m:t>20</m:t>
                    </m:r>
                    <m:r>
                      <a:rPr lang="en-US" altLang="zh-CN" sz="2400" b="0" i="0" u="none">
                        <a:solidFill>
                          <a:srgbClr val="000000"/>
                        </a:solidFill>
                        <a:effectLst/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</a:rPr>
                      <m:t>（</m:t>
                    </m:r>
                    <m:rad>
                      <m:radPr>
                        <m:degHide m:val="on"/>
                        <m:ctrlPr>
                          <a:rPr lang="en-US" altLang="zh-CN" sz="2400" b="0" i="1">
                            <a:solidFill>
                              <a:srgbClr val="010000"/>
                            </a:solidFill>
                            <a:effectLst/>
                            <a:latin typeface="Cambria Math" panose="02040503050406030204" charset="0"/>
                            <a:ea typeface="Cambria Math" panose="02040503050406030204" charset="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>
                            <a:solidFill>
                              <a:srgbClr val="010000"/>
                            </a:solidFill>
                            <a:effectLst/>
                            <a:latin typeface="Cambria Math" panose="02040503050406030204" charset="0"/>
                            <a:ea typeface="Cambria Math" panose="02040503050406030204" charset="0"/>
                          </a:rPr>
                          <m:t>3</m:t>
                        </m:r>
                      </m:e>
                    </m:rad>
                    <m:r>
                      <a:rPr lang="en-US" altLang="zh-CN" sz="2400" b="0" i="0" u="none">
                        <a:solidFill>
                          <a:srgbClr val="000000"/>
                        </a:solidFill>
                        <a:effectLst/>
                        <a:latin typeface="Cambria Math" panose="02040503050406030204" charset="0"/>
                        <a:ea typeface="Times New Roman" panose="02020603050405020304"/>
                        <a:cs typeface="Cambria Math" panose="02040503050406030204" charset="0"/>
                      </a:rPr>
                      <m:t>−</m:t>
                    </m:r>
                    <m:r>
                      <a:rPr lang="en-US" altLang="zh-CN" sz="2400" b="0" i="0" u="none">
                        <a:solidFill>
                          <a:srgbClr val="000000"/>
                        </a:solidFill>
                        <a:effectLst/>
                        <a:latin typeface="Cambria Math" panose="02040503050406030204" charset="0"/>
                        <a:ea typeface="Times New Roman" panose="02020603050405020304"/>
                        <a:cs typeface="Cambria Math" panose="02040503050406030204" charset="0"/>
                      </a:rPr>
                      <m:t>1</m:t>
                    </m:r>
                    <m:r>
                      <a:rPr lang="en-US" altLang="zh-CN" sz="2400" b="0" i="0" u="none">
                        <a:solidFill>
                          <a:srgbClr val="000000"/>
                        </a:solidFill>
                        <a:effectLst/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</a:rPr>
                      <m:t>）</m:t>
                    </m:r>
                  </m:oMath>
                </a14:m>
                <a:r>
                  <a:rPr lang="zh-CN" altLang="zh-CN" sz="2400" b="0" i="0" u="none">
                    <a:solidFill>
                      <a:srgbClr val="000000"/>
                    </a:solidFill>
                    <a:effectLst/>
                    <a:latin typeface="Times New Roman" panose="02020603050405020304" charset="0"/>
                    <a:ea typeface="微软雅黑" panose="020B0503020204020204" charset="-122"/>
                    <a:cs typeface="宋体" panose="02010600030101010101" pitchFamily="2" charset="-122"/>
                  </a:rPr>
                  <a:t>米到达</a:t>
                </a:r>
                <a14:m>
                  <m:oMath xmlns:m="http://schemas.openxmlformats.org/officeDocument/2006/math">
                    <m:r>
                      <a:rPr lang="en-US" altLang="zh-CN" sz="2400" b="0" i="1" u="none">
                        <a:solidFill>
                          <a:srgbClr val="000000"/>
                        </a:solidFill>
                        <a:effectLst/>
                        <a:latin typeface="Cambria Math" panose="02040503050406030204" charset="0"/>
                        <a:ea typeface="Times New Roman" panose="02020603050405020304"/>
                        <a:cs typeface="Cambria Math" panose="02040503050406030204" charset="0"/>
                      </a:rPr>
                      <m:t>𝐷</m:t>
                    </m:r>
                  </m:oMath>
                </a14:m>
                <a:r>
                  <a:rPr lang="zh-CN" altLang="zh-CN" sz="2400" b="0" i="0" u="none">
                    <a:solidFill>
                      <a:srgbClr val="000000"/>
                    </a:solidFill>
                    <a:effectLst/>
                    <a:latin typeface="Times New Roman" panose="02020603050405020304" charset="0"/>
                    <a:ea typeface="微软雅黑" panose="020B0503020204020204" charset="-122"/>
                    <a:cs typeface="宋体" panose="02010600030101010101" pitchFamily="2" charset="-122"/>
                  </a:rPr>
                  <a:t>点</a:t>
                </a:r>
                <a:r>
                  <a:rPr lang="zh-CN" altLang="zh-CN" sz="2400" b="0" i="0" u="none">
                    <a:solidFill>
                      <a:srgbClr val="000000"/>
                    </a:solidFill>
                    <a:effectLst/>
                    <a:latin typeface="微软雅黑" panose="020B0503020204020204" charset="-122"/>
                    <a:ea typeface="微软雅黑" panose="020B0503020204020204" charset="-122"/>
                    <a:cs typeface="宋体" panose="02010600030101010101" pitchFamily="2" charset="-122"/>
                  </a:rPr>
                  <a:t>，</a:t>
                </a:r>
                <a:r>
                  <a:rPr lang="zh-CN" altLang="zh-CN" sz="2400" b="0" i="0" u="none">
                    <a:solidFill>
                      <a:srgbClr val="000000"/>
                    </a:solidFill>
                    <a:effectLst/>
                    <a:latin typeface="Times New Roman" panose="02020603050405020304" charset="0"/>
                    <a:ea typeface="微软雅黑" panose="020B0503020204020204" charset="-122"/>
                    <a:cs typeface="宋体" panose="02010600030101010101" pitchFamily="2" charset="-122"/>
                  </a:rPr>
                  <a:t>测得</a:t>
                </a:r>
                <a14:m>
                  <m:oMath xmlns:m="http://schemas.openxmlformats.org/officeDocument/2006/math">
                    <m:r>
                      <a:rPr lang="en-US" altLang="zh-CN" sz="2400" b="0" i="0" u="none">
                        <a:solidFill>
                          <a:srgbClr val="000000"/>
                        </a:solidFill>
                        <a:effectLst/>
                        <a:latin typeface="Cambria Math" panose="02040503050406030204" charset="0"/>
                        <a:ea typeface="NEU-BZ-S92" pitchFamily="28"/>
                        <a:cs typeface="Cambria Math" panose="02040503050406030204" charset="0"/>
                      </a:rPr>
                      <m:t>∠</m:t>
                    </m:r>
                    <m:r>
                      <a:rPr lang="en-US" altLang="zh-CN" sz="2400" b="0" i="1" u="none">
                        <a:solidFill>
                          <a:srgbClr val="000000"/>
                        </a:solidFill>
                        <a:effectLst/>
                        <a:latin typeface="Cambria Math" panose="02040503050406030204" charset="0"/>
                        <a:ea typeface="Times New Roman" panose="02020603050405020304"/>
                        <a:cs typeface="Cambria Math" panose="02040503050406030204" charset="0"/>
                      </a:rPr>
                      <m:t>𝐴𝐷𝐵</m:t>
                    </m:r>
                    <m:r>
                      <a:rPr lang="en-US" altLang="zh-CN" sz="2400" b="0" i="0" u="none">
                        <a:solidFill>
                          <a:srgbClr val="000000"/>
                        </a:solidFill>
                        <a:effectLst/>
                        <a:latin typeface="Cambria Math" panose="02040503050406030204" charset="0"/>
                        <a:ea typeface="Times New Roman" panose="02020603050405020304"/>
                        <a:cs typeface="Cambria Math" panose="02040503050406030204" charset="0"/>
                      </a:rPr>
                      <m:t>＝</m:t>
                    </m:r>
                    <m:r>
                      <a:rPr lang="en-US" altLang="zh-CN" sz="2400" b="0" i="0" u="none">
                        <a:solidFill>
                          <a:srgbClr val="000000"/>
                        </a:solidFill>
                        <a:effectLst/>
                        <a:latin typeface="Cambria Math" panose="02040503050406030204" charset="0"/>
                        <a:ea typeface="Times New Roman" panose="02020603050405020304"/>
                        <a:cs typeface="Cambria Math" panose="02040503050406030204" charset="0"/>
                      </a:rPr>
                      <m:t>30</m:t>
                    </m:r>
                    <m:r>
                      <a:rPr lang="en-US" altLang="zh-CN" sz="2400" b="0" i="0" u="none">
                        <a:solidFill>
                          <a:srgbClr val="000000"/>
                        </a:solidFill>
                        <a:effectLst/>
                        <a:latin typeface="Cambria Math" panose="02040503050406030204" charset="0"/>
                        <a:ea typeface="NEU-BZ-S92" pitchFamily="28"/>
                        <a:cs typeface="Cambria Math" panose="02040503050406030204" charset="0"/>
                      </a:rPr>
                      <m:t>°</m:t>
                    </m:r>
                  </m:oMath>
                </a14:m>
                <a:r>
                  <a:rPr lang="zh-CN" altLang="zh-CN" sz="2400" b="0" i="0" u="none">
                    <a:solidFill>
                      <a:srgbClr val="000000"/>
                    </a:solidFill>
                    <a:effectLst/>
                    <a:latin typeface="微软雅黑" panose="020B0503020204020204" charset="-122"/>
                    <a:ea typeface="微软雅黑" panose="020B0503020204020204" charset="-122"/>
                    <a:cs typeface="宋体" panose="02010600030101010101" pitchFamily="2" charset="-122"/>
                  </a:rPr>
                  <a:t>，</a:t>
                </a:r>
                <a:r>
                  <a:rPr lang="zh-CN" altLang="zh-CN" sz="2400" b="0" i="0" u="none">
                    <a:solidFill>
                      <a:srgbClr val="000000"/>
                    </a:solidFill>
                    <a:effectLst/>
                    <a:latin typeface="Times New Roman" panose="02020603050405020304" charset="0"/>
                    <a:ea typeface="微软雅黑" panose="020B0503020204020204" charset="-122"/>
                    <a:cs typeface="宋体" panose="02010600030101010101" pitchFamily="2" charset="-122"/>
                  </a:rPr>
                  <a:t>则塔高为</a:t>
                </a:r>
                <a:r>
                  <a:rPr lang="zh-CN" altLang="zh-CN" sz="2400" b="0" i="1" u="sng">
                    <a:solidFill>
                      <a:srgbClr val="FF0000"/>
                    </a:solidFill>
                    <a:effectLst/>
                    <a:uFill>
                      <a:solidFill>
                        <a:srgbClr val="000000"/>
                      </a:solidFill>
                    </a:uFill>
                    <a:latin typeface="Times New Roman" panose="02020603050405020304" charset="0"/>
                    <a:ea typeface="微软雅黑" panose="020B0503020204020204" charset="-122"/>
                    <a:cs typeface="宋体" panose="02010600030101010101" pitchFamily="2" charset="-122"/>
                  </a:rPr>
                  <a:t>　　</a:t>
                </a:r>
                <a:r>
                  <a:rPr lang="zh-CN" altLang="zh-CN" sz="2400" b="0" i="1" spc="-100">
                    <a:noFill/>
                    <a:effectLst/>
                    <a:latin typeface="Times New Roman" panose="02020603050405020304" charset="0"/>
                    <a:ea typeface="微软雅黑" panose="020B0503020204020204" charset="-122"/>
                    <a:cs typeface="宋体" panose="02010600030101010101" pitchFamily="2" charset="-122"/>
                  </a:rPr>
                  <a:t>⁠</a:t>
                </a:r>
                <a:r>
                  <a:rPr lang="zh-CN" altLang="zh-CN" sz="2400" b="0" i="0" u="none">
                    <a:solidFill>
                      <a:srgbClr val="000000"/>
                    </a:solidFill>
                    <a:effectLst/>
                    <a:latin typeface="Times New Roman" panose="02020603050405020304" charset="0"/>
                    <a:ea typeface="微软雅黑" panose="020B0503020204020204" charset="-122"/>
                    <a:cs typeface="宋体" panose="02010600030101010101" pitchFamily="2" charset="-122"/>
                  </a:rPr>
                  <a:t>米</a:t>
                </a:r>
                <a:r>
                  <a:rPr lang="en-US" altLang="zh-CN" sz="2400" b="0" i="0" u="none">
                    <a:solidFill>
                      <a:srgbClr val="000000"/>
                    </a:solidFill>
                    <a:effectLst/>
                    <a:latin typeface="Times New Roman" panose="02020603050405020304" charset="0"/>
                    <a:ea typeface="Times New Roman" panose="02020603050405020304"/>
                    <a:cs typeface="宋体" panose="02010600030101010101" pitchFamily="2" charset="-122"/>
                  </a:rPr>
                  <a:t>.</a:t>
                </a:r>
                <a:r>
                  <a:rPr lang="en-US" altLang="zh-CN" sz="2400" b="0" i="1" u="none">
                    <a:solidFill>
                      <a:srgbClr val="000000"/>
                    </a:solidFill>
                    <a:effectLst/>
                    <a:latin typeface="Times New Roman" panose="02020603050405020304" charset="0"/>
                    <a:ea typeface="Times New Roman" panose="02020603050405020304"/>
                    <a:cs typeface="宋体" panose="02010600030101010101" pitchFamily="2" charset="-122"/>
                  </a:rPr>
                  <a:t> </a:t>
                </a:r>
                <a:endParaRPr lang="en-US" altLang="zh-CN" sz="2400" b="0" i="1" u="none">
                  <a:solidFill>
                    <a:srgbClr val="000000"/>
                  </a:solidFill>
                  <a:effectLst/>
                  <a:latin typeface="Times New Roman" panose="02020603050405020304" charset="0"/>
                  <a:ea typeface="Times New Roman" panose="02020603050405020304"/>
                  <a:cs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13956" name="yt_shape_139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065" y="198120"/>
                <a:ext cx="11685905" cy="1017905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958" name="yt_image_13958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8049260" y="1337310"/>
            <a:ext cx="3736340" cy="2896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065" y="3875405"/>
            <a:ext cx="7267575" cy="258127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3313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6900" y="233680"/>
            <a:ext cx="9984105" cy="2195830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888163" y="3502025"/>
          <a:ext cx="503237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" r:id="rId2" imgW="266700" imgH="431800" progId="Equation.KSEE3">
                  <p:embed/>
                </p:oleObj>
              </mc:Choice>
              <mc:Fallback>
                <p:oleObj name="" r:id="rId2" imgW="266700" imgH="431800" progId="Equation.KSEE3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888163" y="3502025"/>
                        <a:ext cx="503237" cy="815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5"/>
          <p:cNvSpPr>
            <a:spLocks noChangeArrowheads="1"/>
          </p:cNvSpPr>
          <p:nvPr/>
        </p:nvSpPr>
        <p:spPr bwMode="auto">
          <a:xfrm>
            <a:off x="304165" y="234950"/>
            <a:ext cx="11887835" cy="1383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anchor="ctr">
            <a:spAutoFit/>
          </a:bodyPr>
          <a:lstStyle/>
          <a:p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例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5.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如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图所示，已知半圆的直径</a:t>
            </a:r>
            <a:r>
              <a:rPr lang="en-US" altLang="zh-CN" sz="2800" b="1" i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AB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＝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，点</a:t>
            </a:r>
            <a:r>
              <a:rPr lang="en-US" altLang="zh-CN" sz="2800" b="1" i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在</a:t>
            </a:r>
            <a:r>
              <a:rPr lang="en-US" altLang="zh-CN" sz="2800" b="1" i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B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的延长线上，</a:t>
            </a:r>
            <a:r>
              <a:rPr lang="en-US" altLang="zh-CN" sz="2800" b="1" i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BC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＝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，点</a:t>
            </a:r>
            <a:r>
              <a:rPr lang="en-US" altLang="zh-CN" sz="2800" b="1" i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为半圆上的一个动点，以</a:t>
            </a:r>
            <a:r>
              <a:rPr lang="en-US" altLang="zh-CN" sz="2800" b="1" i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DC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为边作等边△</a:t>
            </a:r>
            <a:r>
              <a:rPr lang="en-US" altLang="zh-CN" sz="2800" b="1" i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PCD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，且点</a:t>
            </a:r>
            <a:r>
              <a:rPr lang="en-US" altLang="zh-CN" sz="2800" b="1" i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与圆心</a:t>
            </a:r>
            <a:r>
              <a:rPr lang="en-US" altLang="zh-CN" sz="2800" b="1" i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O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分别在</a:t>
            </a:r>
            <a:r>
              <a:rPr lang="en-US" altLang="zh-CN" sz="2800" b="1" i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PC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的两侧，求四边形</a:t>
            </a:r>
            <a:r>
              <a:rPr lang="en-US" altLang="zh-CN" sz="2800" b="1" i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OPDC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面积的最大值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052" name="Rectangle 6"/>
          <p:cNvSpPr>
            <a:spLocks noChangeArrowheads="1"/>
          </p:cNvSpPr>
          <p:nvPr/>
        </p:nvSpPr>
        <p:spPr bwMode="auto">
          <a:xfrm>
            <a:off x="4775200" y="3438843"/>
            <a:ext cx="224790" cy="3168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r>
              <a:rPr lang="en-US" altLang="zh-CN" sz="1465" b="1"/>
              <a:t> </a:t>
            </a:r>
            <a:endParaRPr lang="en-US" altLang="zh-CN" sz="24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4165" y="2227580"/>
            <a:ext cx="5305425" cy="30099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0660" y="0"/>
            <a:ext cx="11716385" cy="686371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1"/>
          <p:cNvSpPr txBox="1"/>
          <p:nvPr/>
        </p:nvSpPr>
        <p:spPr>
          <a:xfrm>
            <a:off x="574040" y="264795"/>
            <a:ext cx="11240135" cy="1511300"/>
          </a:xfrm>
          <a:prstGeom prst="rect">
            <a:avLst/>
          </a:prstGeom>
          <a:noFill/>
        </p:spPr>
        <p:txBody>
          <a:bodyPr anchor="t"/>
          <a:p>
            <a:pPr marL="0" algn="l">
              <a:lnSpc>
                <a:spcPts val="3400"/>
              </a:lnSpc>
              <a:buFont typeface="Arial" panose="020B0604020202020204"/>
              <a:buChar char=" "/>
            </a:pPr>
            <a:r>
              <a:rPr lang="zh-CN" altLang="en-US" sz="3200" b="1" i="0">
                <a:solidFill>
                  <a:srgbClr val="C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</a:rPr>
              <a:t>正弦定理</a:t>
            </a:r>
            <a:r>
              <a:rPr lang="zh-CN" altLang="en-US" sz="3200" b="1" i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</a:rPr>
              <a:t>：</a:t>
            </a:r>
            <a:endParaRPr lang="zh-CN" altLang="en-US" sz="3200" b="1" i="0">
              <a:solidFill>
                <a:srgbClr val="000000">
                  <a:alpha val="100000"/>
                </a:srgbClr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75890" y="64770"/>
            <a:ext cx="4133850" cy="1009650"/>
          </a:xfrm>
          <a:prstGeom prst="rect">
            <a:avLst/>
          </a:prstGeom>
        </p:spPr>
      </p:pic>
      <p:grpSp>
        <p:nvGrpSpPr>
          <p:cNvPr id="11" name="组合 10"/>
          <p:cNvGrpSpPr/>
          <p:nvPr/>
        </p:nvGrpSpPr>
        <p:grpSpPr>
          <a:xfrm>
            <a:off x="598805" y="1036320"/>
            <a:ext cx="11239500" cy="2840355"/>
            <a:chOff x="876" y="3438"/>
            <a:chExt cx="17700" cy="4473"/>
          </a:xfrm>
        </p:grpSpPr>
        <p:sp>
          <p:nvSpPr>
            <p:cNvPr id="5" name="文本1"/>
            <p:cNvSpPr txBox="1"/>
            <p:nvPr/>
          </p:nvSpPr>
          <p:spPr>
            <a:xfrm>
              <a:off x="876" y="3438"/>
              <a:ext cx="17701" cy="2380"/>
            </a:xfrm>
            <a:prstGeom prst="rect">
              <a:avLst/>
            </a:prstGeom>
            <a:noFill/>
          </p:spPr>
          <p:txBody>
            <a:bodyPr anchor="t"/>
            <a:p>
              <a:pPr marL="0" algn="l">
                <a:lnSpc>
                  <a:spcPts val="3400"/>
                </a:lnSpc>
                <a:buFont typeface="Arial" panose="020B0604020202020204"/>
                <a:buChar char=" "/>
              </a:pPr>
              <a:r>
                <a:rPr lang="zh-CN" altLang="en-US" sz="3200" b="1" i="0">
                  <a:solidFill>
                    <a:srgbClr val="C00000">
                      <a:alpha val="100000"/>
                    </a:srgbClr>
                  </a:solidFill>
                  <a:latin typeface="楷体" panose="02010609060101010101" charset="-122"/>
                  <a:ea typeface="楷体" panose="02010609060101010101" charset="-122"/>
                </a:rPr>
                <a:t>变式：</a:t>
              </a:r>
              <a:endParaRPr lang="zh-CN" altLang="en-US" sz="3200" b="1" i="0">
                <a:solidFill>
                  <a:srgbClr val="C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</a:endParaRPr>
            </a:p>
          </p:txBody>
        </p:sp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28" y="4603"/>
              <a:ext cx="12673" cy="722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42" y="5629"/>
              <a:ext cx="10552" cy="1343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28" y="7179"/>
              <a:ext cx="11404" cy="732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574040" y="3969385"/>
            <a:ext cx="9335770" cy="1073150"/>
            <a:chOff x="1171" y="8338"/>
            <a:chExt cx="14702" cy="1690"/>
          </a:xfrm>
        </p:grpSpPr>
        <p:sp>
          <p:nvSpPr>
            <p:cNvPr id="12" name="形状3"/>
            <p:cNvSpPr txBox="1"/>
            <p:nvPr/>
          </p:nvSpPr>
          <p:spPr>
            <a:xfrm>
              <a:off x="1171" y="8656"/>
              <a:ext cx="14702" cy="825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FFFFFF">
                  <a:alpha val="0"/>
                </a:srgbClr>
              </a:solidFill>
              <a:prstDash val="solid"/>
            </a:ln>
          </p:spPr>
          <p:txBody>
            <a:bodyPr anchor="t"/>
            <a:p>
              <a:pPr marL="0" algn="l">
                <a:lnSpc>
                  <a:spcPts val="3400"/>
                </a:lnSpc>
                <a:buClrTx/>
                <a:buSzTx/>
                <a:buFont typeface="Arial" panose="020B0604020202020204"/>
                <a:buChar char=" "/>
              </a:pPr>
              <a:r>
                <a:rPr lang="zh-CN" altLang="en-US" sz="3200" b="1" i="0">
                  <a:solidFill>
                    <a:srgbClr val="C00000">
                      <a:alpha val="100000"/>
                    </a:srgbClr>
                  </a:solidFill>
                  <a:latin typeface="楷体" panose="02010609060101010101" charset="-122"/>
                  <a:ea typeface="楷体" panose="02010609060101010101" charset="-122"/>
                </a:rPr>
                <a:t>推论：</a:t>
              </a:r>
              <a:endParaRPr lang="zh-CN" altLang="en-US" sz="3200" b="1" i="0">
                <a:solidFill>
                  <a:srgbClr val="C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</a:endParaRPr>
            </a:p>
          </p:txBody>
        </p:sp>
        <p:pic>
          <p:nvPicPr>
            <p:cNvPr id="16" name="图片7"/>
            <p:cNvPicPr>
              <a:picLocks noChangeAspect="1"/>
            </p:cNvPicPr>
            <p:nvPr/>
          </p:nvPicPr>
          <p:blipFill>
            <a:blip r:embed="rId5"/>
            <a:srcRect l="7936" b="25296"/>
            <a:stretch>
              <a:fillRect/>
            </a:stretch>
          </p:blipFill>
          <p:spPr>
            <a:xfrm>
              <a:off x="3556" y="8338"/>
              <a:ext cx="11066" cy="1690"/>
            </a:xfrm>
            <a:prstGeom prst="rect">
              <a:avLst/>
            </a:prstGeom>
            <a:ln w="38100">
              <a:solidFill>
                <a:srgbClr val="FFFFFF">
                  <a:alpha val="0"/>
                </a:srgbClr>
              </a:solidFill>
              <a:prstDash val="solid"/>
            </a:ln>
          </p:spPr>
        </p:pic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99995" y="4822825"/>
            <a:ext cx="6057900" cy="8953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8700" y="5896610"/>
            <a:ext cx="7267575" cy="457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0" name="文本框 99"/>
          <p:cNvSpPr txBox="1"/>
          <p:nvPr/>
        </p:nvSpPr>
        <p:spPr>
          <a:xfrm>
            <a:off x="628650" y="913765"/>
            <a:ext cx="11104245" cy="439991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sz="28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三角形中的最值范围问题处理方法</a:t>
            </a:r>
            <a:endParaRPr lang="zh-CN" sz="2800" b="0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  <a:p>
            <a:pPr indent="0"/>
            <a:r>
              <a:rPr lang="zh-CN" sz="2800" b="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法一：利用基本不等式求最值</a:t>
            </a:r>
            <a:r>
              <a:rPr lang="en-US" sz="2800" b="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-</a:t>
            </a:r>
            <a:r>
              <a:rPr lang="zh-CN" sz="2800" b="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化角为边</a:t>
            </a:r>
            <a:r>
              <a:rPr lang="zh-CN" sz="2800" b="0">
                <a:latin typeface="Times New Roman" panose="02020603050405020304" charset="0"/>
                <a:ea typeface="宋体" panose="02010600030101010101" pitchFamily="2" charset="-122"/>
              </a:rPr>
              <a:t>余弦定理公式里有“平方和”和“积”这样的整体，一般可先由余弦定理得到等式，再由基本不等式求最值或范围，但是要注意“一正二定三相等”，尤其是取得最值的条件。</a:t>
            </a:r>
            <a:r>
              <a:rPr lang="en-US" sz="2800" b="0">
                <a:solidFill>
                  <a:srgbClr val="FF0000"/>
                </a:solidFill>
                <a:latin typeface="Times New Roman" panose="02020603050405020304" charset="0"/>
                <a:ea typeface="微软雅黑" panose="020B0503020204020204" charset="-122"/>
              </a:rPr>
              <a:t> </a:t>
            </a:r>
            <a:r>
              <a:rPr lang="zh-CN" sz="2800" b="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法二：转为三角函数求最值-化边为角</a:t>
            </a:r>
            <a:r>
              <a:rPr lang="zh-CN" sz="2800" b="0">
                <a:latin typeface="Times New Roman" panose="02020603050405020304" charset="0"/>
                <a:ea typeface="宋体" panose="02010600030101010101" pitchFamily="2" charset="-122"/>
              </a:rPr>
              <a:t>如果所求整体结构不对称，或者角度有更细致的要求，用余弦定理和基本不等式难以解决，这时候可以转化为角的关系，消元后使得式子里只有一个角，变为三角函数最值问题进行解决。</a:t>
            </a:r>
            <a:endParaRPr lang="zh-CN" sz="2800" b="0">
              <a:ea typeface="微软雅黑" panose="020B0503020204020204" charset="-122"/>
            </a:endParaRPr>
          </a:p>
          <a:p>
            <a:pPr indent="0"/>
            <a:r>
              <a:rPr lang="zh-CN" sz="280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法三：几何分析</a:t>
            </a:r>
            <a:endParaRPr lang="zh-CN" sz="2800">
              <a:solidFill>
                <a:srgbClr val="FF0000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对象 -2147482560"/>
          <p:cNvGraphicFramePr>
            <a:graphicFrameLocks noChangeAspect="1"/>
          </p:cNvGraphicFramePr>
          <p:nvPr/>
        </p:nvGraphicFramePr>
        <p:xfrm>
          <a:off x="3892550" y="3576955"/>
          <a:ext cx="2784475" cy="3886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" r:id="rId1" imgW="1270000" imgH="177165" progId="Equation.KSEE3">
                  <p:embed/>
                </p:oleObj>
              </mc:Choice>
              <mc:Fallback>
                <p:oleObj name="" r:id="rId1" imgW="1270000" imgH="177165" progId="Equation.KSEE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892550" y="3576955"/>
                        <a:ext cx="2784475" cy="38862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/>
          <p:cNvSpPr txBox="1"/>
          <p:nvPr>
            <p:custDataLst>
              <p:tags r:id="rId3"/>
            </p:custDataLst>
          </p:nvPr>
        </p:nvSpPr>
        <p:spPr>
          <a:xfrm>
            <a:off x="-48260" y="3360103"/>
            <a:ext cx="5080000" cy="645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indent="0" algn="ctr" defTabSz="26670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>
                <a:solidFill>
                  <a:schemeClr val="dk1"/>
                </a:solidFill>
              </a:rPr>
              <a:t>方法一：邻角互补法</a:t>
            </a:r>
            <a:endParaRPr lang="zh-CN" altLang="en-US" sz="2400" b="1">
              <a:solidFill>
                <a:schemeClr val="dk1"/>
              </a:solidFill>
            </a:endParaRPr>
          </a:p>
        </p:txBody>
      </p:sp>
      <p:graphicFrame>
        <p:nvGraphicFramePr>
          <p:cNvPr id="2" name="对象 -2147482558"/>
          <p:cNvGraphicFramePr>
            <a:graphicFrameLocks noChangeAspect="1"/>
          </p:cNvGraphicFramePr>
          <p:nvPr/>
        </p:nvGraphicFramePr>
        <p:xfrm>
          <a:off x="7160895" y="3556635"/>
          <a:ext cx="3896995" cy="4089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name="" r:id="rId4" imgW="1688465" imgH="177165" progId="Equation.KSEE3">
                  <p:embed/>
                </p:oleObj>
              </mc:Choice>
              <mc:Fallback>
                <p:oleObj name="" r:id="rId4" imgW="1688465" imgH="177165" progId="Equation.KSEE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160895" y="3556635"/>
                        <a:ext cx="3896995" cy="40894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8"/>
          <p:cNvSpPr txBox="1"/>
          <p:nvPr>
            <p:custDataLst>
              <p:tags r:id="rId6"/>
            </p:custDataLst>
          </p:nvPr>
        </p:nvSpPr>
        <p:spPr>
          <a:xfrm>
            <a:off x="4380230" y="1630045"/>
            <a:ext cx="5080000" cy="82994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indent="0" algn="ctr" defTabSz="26670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三角形中线</a:t>
            </a:r>
            <a:endParaRPr lang="zh-CN" altLang="en-US" sz="3200" b="1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3" name="对象 -2147482614"/>
          <p:cNvGraphicFramePr>
            <a:graphicFrameLocks noChangeAspect="1"/>
          </p:cNvGraphicFramePr>
          <p:nvPr/>
        </p:nvGraphicFramePr>
        <p:xfrm>
          <a:off x="7160895" y="4627245"/>
          <a:ext cx="3627755" cy="7867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" r:id="rId7" imgW="1816100" imgH="393700" progId="Equation.KSEE3">
                  <p:embed/>
                </p:oleObj>
              </mc:Choice>
              <mc:Fallback>
                <p:oleObj name="" r:id="rId7" imgW="1816100" imgH="393700" progId="Equation.KSEE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160895" y="4627245"/>
                        <a:ext cx="3627755" cy="78676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-2147482615"/>
          <p:cNvGraphicFramePr>
            <a:graphicFrameLocks noChangeAspect="1"/>
          </p:cNvGraphicFramePr>
          <p:nvPr/>
        </p:nvGraphicFramePr>
        <p:xfrm>
          <a:off x="4120515" y="4745990"/>
          <a:ext cx="2327910" cy="4768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" name="" r:id="rId9" imgW="1054100" imgH="215900" progId="Equation.KSEE3">
                  <p:embed/>
                </p:oleObj>
              </mc:Choice>
              <mc:Fallback>
                <p:oleObj name="" r:id="rId9" imgW="1054100" imgH="215900" progId="Equation.KSEE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120515" y="4745990"/>
                        <a:ext cx="2327910" cy="47688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文本框 11"/>
          <p:cNvSpPr txBox="1"/>
          <p:nvPr>
            <p:custDataLst>
              <p:tags r:id="rId11"/>
            </p:custDataLst>
          </p:nvPr>
        </p:nvSpPr>
        <p:spPr>
          <a:xfrm>
            <a:off x="104775" y="4625340"/>
            <a:ext cx="4645025" cy="645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marL="0" indent="0" algn="ctr" defTabSz="26670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>
                <a:solidFill>
                  <a:schemeClr val="dk1"/>
                </a:solidFill>
              </a:rPr>
              <a:t>方法二</a:t>
            </a:r>
            <a:r>
              <a:rPr lang="en-US" altLang="zh-CN" sz="2400" b="1">
                <a:solidFill>
                  <a:schemeClr val="dk1"/>
                </a:solidFill>
              </a:rPr>
              <a:t> :</a:t>
            </a:r>
            <a:r>
              <a:rPr lang="zh-CN" altLang="en-US" sz="2400" b="1">
                <a:solidFill>
                  <a:schemeClr val="dk1"/>
                </a:solidFill>
              </a:rPr>
              <a:t>中线向量化</a:t>
            </a:r>
            <a:endParaRPr lang="zh-CN" altLang="en-US" sz="2400" b="1">
              <a:solidFill>
                <a:schemeClr val="dk1"/>
              </a:solidFill>
            </a:endParaRPr>
          </a:p>
        </p:txBody>
      </p:sp>
      <p:sp>
        <p:nvSpPr>
          <p:cNvPr id="13" name="等腰三角形 12"/>
          <p:cNvSpPr/>
          <p:nvPr/>
        </p:nvSpPr>
        <p:spPr>
          <a:xfrm>
            <a:off x="837565" y="788035"/>
            <a:ext cx="3623310" cy="2044700"/>
          </a:xfrm>
          <a:prstGeom prst="triangle">
            <a:avLst>
              <a:gd name="adj" fmla="val 63634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连接符 13"/>
          <p:cNvCxnSpPr>
            <a:stCxn id="13" idx="0"/>
          </p:cNvCxnSpPr>
          <p:nvPr/>
        </p:nvCxnSpPr>
        <p:spPr>
          <a:xfrm flipH="1">
            <a:off x="2668270" y="788035"/>
            <a:ext cx="474980" cy="203517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3268980" y="419735"/>
            <a:ext cx="5461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16" name="文本框 15"/>
          <p:cNvSpPr txBox="1"/>
          <p:nvPr/>
        </p:nvSpPr>
        <p:spPr>
          <a:xfrm>
            <a:off x="4780915" y="2726055"/>
            <a:ext cx="4489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/>
              <a:t>B</a:t>
            </a:r>
            <a:endParaRPr lang="en-US" altLang="zh-CN"/>
          </a:p>
        </p:txBody>
      </p:sp>
      <p:sp>
        <p:nvSpPr>
          <p:cNvPr id="17" name="文本框 16"/>
          <p:cNvSpPr txBox="1"/>
          <p:nvPr/>
        </p:nvSpPr>
        <p:spPr>
          <a:xfrm>
            <a:off x="381000" y="259080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/>
              <a:t>C </a:t>
            </a:r>
            <a:endParaRPr lang="en-US" altLang="zh-CN"/>
          </a:p>
        </p:txBody>
      </p:sp>
      <p:sp>
        <p:nvSpPr>
          <p:cNvPr id="20" name="文本框 19"/>
          <p:cNvSpPr txBox="1"/>
          <p:nvPr/>
        </p:nvSpPr>
        <p:spPr>
          <a:xfrm>
            <a:off x="2426335" y="286956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/>
              <a:t>D</a:t>
            </a:r>
            <a:endParaRPr lang="en-US" altLang="zh-CN"/>
          </a:p>
        </p:txBody>
      </p:sp>
      <p:cxnSp>
        <p:nvCxnSpPr>
          <p:cNvPr id="18" name="直接连接符 17"/>
          <p:cNvCxnSpPr/>
          <p:nvPr/>
        </p:nvCxnSpPr>
        <p:spPr>
          <a:xfrm flipH="1">
            <a:off x="2668270" y="834390"/>
            <a:ext cx="474980" cy="2035175"/>
          </a:xfrm>
          <a:prstGeom prst="line">
            <a:avLst/>
          </a:prstGeom>
          <a:ln w="28575"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H="1">
            <a:off x="832485" y="788035"/>
            <a:ext cx="2310765" cy="2054225"/>
          </a:xfrm>
          <a:prstGeom prst="line">
            <a:avLst/>
          </a:prstGeom>
          <a:ln w="28575"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3164840" y="796925"/>
            <a:ext cx="1296035" cy="2064385"/>
          </a:xfrm>
          <a:prstGeom prst="line">
            <a:avLst/>
          </a:prstGeom>
          <a:ln w="28575"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2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4965224" y="1516856"/>
            <a:ext cx="5080000" cy="1706880"/>
          </a:xfrm>
          <a:prstGeom prst="rect">
            <a:avLst/>
          </a:prstGeom>
        </p:spPr>
        <p:txBody>
          <a:bodyPr wrap="square">
            <a:normAutofit lnSpcReduction="10000"/>
          </a:bodyPr>
          <a:lstStyle/>
          <a:p>
            <a:pPr indent="0" algn="l" defTabSz="26670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角平分线</a:t>
            </a:r>
            <a:endParaRPr lang="zh-CN" altLang="en-US" sz="3200" b="1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  <a:p>
            <a:pPr indent="0" algn="ctr" defTabSz="26670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b="1">
              <a:solidFill>
                <a:schemeClr val="tx1"/>
              </a:solidFill>
            </a:endParaRPr>
          </a:p>
          <a:p>
            <a:pPr indent="0" defTabSz="26670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>
                <a:solidFill>
                  <a:schemeClr val="tx1"/>
                </a:solidFill>
              </a:rPr>
              <a:t>方法一：等面积法</a:t>
            </a:r>
            <a:endParaRPr lang="zh-CN" altLang="en-US" sz="2400" b="1">
              <a:solidFill>
                <a:schemeClr val="tx1"/>
              </a:solidFill>
            </a:endParaRPr>
          </a:p>
        </p:txBody>
      </p:sp>
      <p:graphicFrame>
        <p:nvGraphicFramePr>
          <p:cNvPr id="2" name="对象 -2147482504"/>
          <p:cNvGraphicFramePr>
            <a:graphicFrameLocks noChangeAspect="1"/>
          </p:cNvGraphicFramePr>
          <p:nvPr/>
        </p:nvGraphicFramePr>
        <p:xfrm>
          <a:off x="7655560" y="2705735"/>
          <a:ext cx="2726055" cy="4597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" name="" r:id="rId2" imgW="1308100" imgH="228600" progId="Equation.KSEE3">
                  <p:embed/>
                </p:oleObj>
              </mc:Choice>
              <mc:Fallback>
                <p:oleObj name="" r:id="rId2" imgW="1308100" imgH="228600" progId="Equation.KSEE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655560" y="2705735"/>
                        <a:ext cx="2726055" cy="45974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文本框 10"/>
          <p:cNvSpPr txBox="1"/>
          <p:nvPr>
            <p:custDataLst>
              <p:tags r:id="rId4"/>
            </p:custDataLst>
          </p:nvPr>
        </p:nvSpPr>
        <p:spPr>
          <a:xfrm>
            <a:off x="4161790" y="3819208"/>
            <a:ext cx="5080000" cy="645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indent="0" algn="ctr" defTabSz="26670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>
                <a:solidFill>
                  <a:schemeClr val="dk1"/>
                </a:solidFill>
              </a:rPr>
              <a:t>方法三：内角平分线定理</a:t>
            </a:r>
            <a:endParaRPr lang="zh-CN" altLang="en-US" sz="2400" b="1">
              <a:solidFill>
                <a:schemeClr val="dk1"/>
              </a:solidFill>
            </a:endParaRPr>
          </a:p>
        </p:txBody>
      </p:sp>
      <p:graphicFrame>
        <p:nvGraphicFramePr>
          <p:cNvPr id="3" name="对象 -2147482420"/>
          <p:cNvGraphicFramePr>
            <a:graphicFrameLocks noChangeAspect="1"/>
          </p:cNvGraphicFramePr>
          <p:nvPr/>
        </p:nvGraphicFramePr>
        <p:xfrm>
          <a:off x="8536305" y="3819525"/>
          <a:ext cx="1191895" cy="6845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" name="" r:id="rId5" imgW="685800" imgH="393700" progId="Equation.KSEE3">
                  <p:embed/>
                </p:oleObj>
              </mc:Choice>
              <mc:Fallback>
                <p:oleObj name="" r:id="rId5" imgW="685800" imgH="393700" progId="Equation.KSEE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536305" y="3819525"/>
                        <a:ext cx="1191895" cy="68453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等腰三角形 5"/>
          <p:cNvSpPr/>
          <p:nvPr/>
        </p:nvSpPr>
        <p:spPr>
          <a:xfrm>
            <a:off x="746760" y="2271395"/>
            <a:ext cx="3412490" cy="2044700"/>
          </a:xfrm>
          <a:prstGeom prst="triangle">
            <a:avLst>
              <a:gd name="adj" fmla="val 89486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 flipH="1">
            <a:off x="2887345" y="2290445"/>
            <a:ext cx="920750" cy="201485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3178175" y="1903095"/>
            <a:ext cx="5461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290195" y="407416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/>
              <a:t>C </a:t>
            </a:r>
            <a:endParaRPr lang="en-US" altLang="zh-CN"/>
          </a:p>
        </p:txBody>
      </p:sp>
      <p:sp>
        <p:nvSpPr>
          <p:cNvPr id="20" name="文本框 19"/>
          <p:cNvSpPr txBox="1"/>
          <p:nvPr/>
        </p:nvSpPr>
        <p:spPr>
          <a:xfrm>
            <a:off x="2761615" y="435292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/>
              <a:t>D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4161790" y="4096385"/>
            <a:ext cx="4489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/>
              <a:t>B</a:t>
            </a:r>
            <a:endParaRPr lang="en-US" altLang="zh-CN"/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H="1">
            <a:off x="10985500" y="11595100"/>
            <a:ext cx="0" cy="0"/>
          </a:xfrm>
          <a:prstGeom prst="rect">
            <a:avLst/>
          </a:prstGeom>
          <a:ln>
            <a:noFill/>
          </a:ln>
        </p:spPr>
      </p:pic>
    </p:spTree>
    <p:custDataLst>
      <p:tags r:id="rId8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2760980" y="1660525"/>
            <a:ext cx="7089140" cy="24917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ctr" fontAlgn="auto">
              <a:lnSpc>
                <a:spcPct val="150000"/>
              </a:lnSpc>
            </a:pPr>
            <a:r>
              <a:rPr lang="zh-CN" altLang="en-US" sz="4800" b="1">
                <a:solidFill>
                  <a:srgbClr val="55797A"/>
                </a:solidFill>
                <a:sym typeface="+mn-ea"/>
              </a:rPr>
              <a:t>第六章</a:t>
            </a:r>
            <a:r>
              <a:rPr lang="en-US" altLang="zh-CN" sz="4800" b="1">
                <a:solidFill>
                  <a:srgbClr val="55797A"/>
                </a:solidFill>
                <a:sym typeface="+mn-ea"/>
              </a:rPr>
              <a:t>   </a:t>
            </a:r>
            <a:r>
              <a:rPr lang="zh-CN" altLang="en-US" sz="4800" b="1">
                <a:solidFill>
                  <a:srgbClr val="55797A"/>
                </a:solidFill>
                <a:sym typeface="+mn-ea"/>
              </a:rPr>
              <a:t>平面向量</a:t>
            </a:r>
            <a:endParaRPr lang="zh-CN" altLang="en-US" sz="4800" b="1">
              <a:solidFill>
                <a:srgbClr val="55797A"/>
              </a:solidFill>
              <a:sym typeface="+mn-ea"/>
            </a:endParaRPr>
          </a:p>
          <a:p>
            <a:pPr indent="0" algn="ctr" fontAlgn="auto">
              <a:lnSpc>
                <a:spcPct val="150000"/>
              </a:lnSpc>
            </a:pPr>
            <a:r>
              <a:rPr lang="en-US" altLang="zh-CN" sz="3200" b="1">
                <a:solidFill>
                  <a:srgbClr val="55797A"/>
                </a:solidFill>
                <a:sym typeface="+mn-ea"/>
              </a:rPr>
              <a:t>6.4  </a:t>
            </a:r>
            <a:r>
              <a:rPr lang="zh-CN" altLang="en-US" sz="3200" b="1">
                <a:solidFill>
                  <a:srgbClr val="55797A"/>
                </a:solidFill>
                <a:sym typeface="+mn-ea"/>
              </a:rPr>
              <a:t>平面向量的应用</a:t>
            </a:r>
            <a:endParaRPr lang="zh-CN" altLang="en-US" sz="3200" b="1">
              <a:solidFill>
                <a:srgbClr val="55797A"/>
              </a:solidFill>
              <a:sym typeface="+mn-ea"/>
            </a:endParaRPr>
          </a:p>
          <a:p>
            <a:pPr indent="0" algn="ctr" fontAlgn="auto">
              <a:lnSpc>
                <a:spcPct val="150000"/>
              </a:lnSpc>
            </a:pPr>
            <a:r>
              <a:rPr lang="en-US" altLang="zh-CN" sz="2400" b="1">
                <a:solidFill>
                  <a:srgbClr val="55797A"/>
                </a:solidFill>
                <a:sym typeface="+mn-ea"/>
              </a:rPr>
              <a:t>6.4.3  </a:t>
            </a:r>
            <a:r>
              <a:rPr lang="zh-CN" altLang="en-US" sz="2400" b="1">
                <a:solidFill>
                  <a:srgbClr val="55797A"/>
                </a:solidFill>
                <a:sym typeface="+mn-ea"/>
              </a:rPr>
              <a:t>余弦定理、正弦定理（第四课时</a:t>
            </a:r>
            <a:r>
              <a:rPr lang="en-US" altLang="zh-CN" sz="2400" b="1">
                <a:solidFill>
                  <a:srgbClr val="55797A"/>
                </a:solidFill>
                <a:sym typeface="+mn-ea"/>
              </a:rPr>
              <a:t> </a:t>
            </a:r>
            <a:r>
              <a:rPr lang="zh-CN" altLang="en-US" sz="2400" b="1">
                <a:solidFill>
                  <a:srgbClr val="55797A"/>
                </a:solidFill>
                <a:sym typeface="+mn-ea"/>
              </a:rPr>
              <a:t>应用举例）</a:t>
            </a:r>
            <a:endParaRPr lang="zh-CN" altLang="en-US" sz="2400" b="1">
              <a:solidFill>
                <a:srgbClr val="55797A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_8#d8fa84323?sp=1&amp;pid=1e2523eb1&amp;color=0,0,0&amp;vtp=1&amp;bt=1&amp;bbb=1"/>
          <p:cNvSpPr/>
          <p:nvPr/>
        </p:nvSpPr>
        <p:spPr>
          <a:xfrm>
            <a:off x="328295" y="205739"/>
            <a:ext cx="11539728" cy="1010857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algn="l" latinLnBrk="1">
              <a:lnSpc>
                <a:spcPts val="4200"/>
              </a:lnSpc>
            </a:pPr>
            <a:r>
              <a:rPr lang="en-US" altLang="zh-CN" sz="2800" b="1" i="0">
                <a:solidFill>
                  <a:srgbClr val="00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pitchFamily="34" charset="-120"/>
              </a:rPr>
              <a:t>1.测量中相关角的概念</a:t>
            </a:r>
            <a:endParaRPr lang="en-US" altLang="zh-CN" sz="2800" b="1" i="0">
              <a:solidFill>
                <a:srgbClr val="00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pitchFamily="34" charset="-120"/>
            </a:endParaRPr>
          </a:p>
          <a:p>
            <a:pPr marL="0" marR="0" lvl="0" indent="0" defTabSz="914400" rtl="0" eaLnBrk="1" fontAlgn="auto" latinLnBrk="1" hangingPunct="1">
              <a:lnSpc>
                <a:spcPts val="41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pitchFamily="34" charset="-120"/>
              </a:rPr>
              <a:t>（1）仰角和俯角</a:t>
            </a:r>
            <a:endParaRPr lang="en-US" altLang="zh-CN" sz="2800"/>
          </a:p>
        </p:txBody>
      </p:sp>
      <p:pic>
        <p:nvPicPr>
          <p:cNvPr id="4" name="P_8_BD#d8fa84323?htil=2&amp;pid=1e2523eb1&amp;color=0,0,0&amp;tib=255,255,255&amp;vtp=1&amp;hs=1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168531" y="1452055"/>
            <a:ext cx="1563624" cy="1344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0"/>
                  </a:schemeClr>
                </a:solidFill>
              </a14:hiddenFill>
            </a:ext>
          </a:extLst>
        </p:spPr>
      </p:pic>
      <p:sp>
        <p:nvSpPr>
          <p:cNvPr id="5" name="P_8_BD#d8fa84323?htil=2&amp;pid=1e2523eb1&amp;color=0,0,0&amp;vtp=1&amp;bbb=1&amp;hb=1&amp;hs=1"/>
          <p:cNvSpPr/>
          <p:nvPr/>
        </p:nvSpPr>
        <p:spPr>
          <a:xfrm>
            <a:off x="320040" y="1352615"/>
            <a:ext cx="9848088" cy="1544257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algn="l" latinLnBrk="1">
              <a:lnSpc>
                <a:spcPts val="4200"/>
              </a:lnSpc>
            </a:pPr>
            <a:r>
              <a:rPr lang="en-US" altLang="zh-CN" sz="2800" b="1" i="0">
                <a:solidFill>
                  <a:srgbClr val="00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pitchFamily="34" charset="-120"/>
              </a:rPr>
              <a:t>与目标视线在同一铅垂平面内的水平视线和目标视线的夹角，</a:t>
            </a:r>
            <a:endParaRPr lang="en-US" altLang="zh-CN" sz="2800" b="1" i="0">
              <a:solidFill>
                <a:srgbClr val="00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pitchFamily="34" charset="-120"/>
            </a:endParaRPr>
          </a:p>
          <a:p>
            <a:pPr latinLnBrk="1">
              <a:lnSpc>
                <a:spcPts val="4200"/>
              </a:lnSpc>
            </a:pPr>
            <a:r>
              <a:rPr lang="en-US" altLang="zh-CN" sz="2800" b="1" i="0">
                <a:solidFill>
                  <a:srgbClr val="00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pitchFamily="34" charset="-120"/>
              </a:rPr>
              <a:t>目标视线在水平视线上方时叫仰角，目标视线在水平视线下方</a:t>
            </a:r>
            <a:endParaRPr lang="en-US" altLang="zh-CN" sz="2800" b="1" i="0">
              <a:solidFill>
                <a:srgbClr val="00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pitchFamily="34" charset="-120"/>
            </a:endParaRPr>
          </a:p>
          <a:p>
            <a:pPr latinLnBrk="1">
              <a:lnSpc>
                <a:spcPts val="4100"/>
              </a:lnSpc>
            </a:pPr>
            <a:r>
              <a:rPr lang="en-US" altLang="zh-CN" sz="2800" b="1" i="0">
                <a:solidFill>
                  <a:srgbClr val="00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pitchFamily="34" charset="-120"/>
              </a:rPr>
              <a:t>时叫俯角，如图所示.</a:t>
            </a:r>
            <a:endParaRPr lang="en-US" altLang="zh-CN" sz="2800"/>
          </a:p>
        </p:txBody>
      </p:sp>
      <p:sp>
        <p:nvSpPr>
          <p:cNvPr id="6" name="P_8#d8fa84323?sp=1&amp;pid=1e2523eb1&amp;color=0,0,0&amp;vtp=1&amp;bbb=1&amp;hs=1"/>
          <p:cNvSpPr/>
          <p:nvPr/>
        </p:nvSpPr>
        <p:spPr>
          <a:xfrm>
            <a:off x="310515" y="2996186"/>
            <a:ext cx="11539728" cy="477457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algn="l" latinLnBrk="1">
              <a:lnSpc>
                <a:spcPts val="4100"/>
              </a:lnSpc>
            </a:pPr>
            <a:r>
              <a:rPr lang="en-US" altLang="zh-CN" sz="2800" b="1" i="0">
                <a:solidFill>
                  <a:srgbClr val="00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pitchFamily="34" charset="-120"/>
              </a:rPr>
              <a:t>（2）方位角</a:t>
            </a:r>
            <a:endParaRPr lang="en-US" altLang="zh-CN" sz="2800"/>
          </a:p>
        </p:txBody>
      </p:sp>
      <p:pic>
        <p:nvPicPr>
          <p:cNvPr id="7" name="P_8_BD#d8fa84323?htil=3&amp;pid=1e2523eb1&amp;color=0,0,0&amp;tib=255,255,255&amp;vtp=1&amp;hs=1&amp;hs=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370064" y="3281428"/>
            <a:ext cx="4480560" cy="1883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0"/>
                  </a:schemeClr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P_8_BD#d8fa84323?htil=3&amp;pid=1e2523eb1&amp;color=0,0,0&amp;vtp=1&amp;bbb=1&amp;hb=1&amp;hs=1"/>
              <p:cNvSpPr/>
              <p:nvPr/>
            </p:nvSpPr>
            <p:spPr>
              <a:xfrm>
                <a:off x="320040" y="3473452"/>
                <a:ext cx="6931152" cy="101085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200"/>
                  </a:lnSpc>
                </a:pPr>
                <a:r>
                  <a:rPr lang="en-US" altLang="zh-CN" sz="2800" b="1" i="0">
                    <a:solidFill>
                      <a:srgbClr val="000000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Times New Roman" panose="02020603050405020304" pitchFamily="34" charset="-120"/>
                  </a:rPr>
                  <a:t>指从正北方向顺时针转到目标方向线的水平</a:t>
                </a:r>
                <a:endParaRPr lang="en-US" altLang="zh-CN" sz="2800" b="1" i="0">
                  <a:solidFill>
                    <a:srgbClr val="000000"/>
                  </a:solidFill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ts val="4100"/>
                  </a:lnSpc>
                </a:pPr>
                <a:r>
                  <a:rPr lang="en-US" altLang="zh-CN" sz="2800" b="1" i="0">
                    <a:solidFill>
                      <a:srgbClr val="000000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Times New Roman" panose="02020603050405020304" pitchFamily="34" charset="-120"/>
                  </a:rPr>
                  <a:t>角，如</a:t>
                </a:r>
                <a14:m>
                  <m:oMath xmlns:m="http://schemas.openxmlformats.org/officeDocument/2006/math">
                    <m:r>
                      <a:rPr lang="en-US" altLang="zh-CN" sz="2800" b="1" i="0">
                        <a:solidFill>
                          <a:srgbClr val="000000"/>
                        </a:solidFill>
                        <a:latin typeface="Cambria Math" panose="02040503050406030204" charset="0"/>
                        <a:ea typeface="宋体" panose="02010600030101010101" pitchFamily="2" charset="-122"/>
                        <a:cs typeface="Times New Roman" panose="02020603050405020304" pitchFamily="34" charset="-120"/>
                      </a:rPr>
                      <m:t>𝐁</m:t>
                    </m:r>
                  </m:oMath>
                </a14:m>
                <a:r>
                  <a:rPr lang="en-US" altLang="zh-CN" sz="2800" b="1" i="0">
                    <a:solidFill>
                      <a:srgbClr val="000000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Times New Roman" panose="02020603050405020304" pitchFamily="34" charset="-120"/>
                  </a:rPr>
                  <a:t>点的方位角为</a:t>
                </a:r>
                <a14:m>
                  <m:oMath xmlns:m="http://schemas.openxmlformats.org/officeDocument/2006/math">
                    <m:r>
                      <a:rPr lang="en-US" altLang="zh-CN" sz="2800" b="1" i="0">
                        <a:solidFill>
                          <a:srgbClr val="000000"/>
                        </a:solidFill>
                        <a:latin typeface="Cambria Math" panose="02040503050406030204" charset="0"/>
                        <a:ea typeface="宋体" panose="02010600030101010101" pitchFamily="2" charset="-122"/>
                        <a:cs typeface="Times New Roman" panose="02020603050405020304" pitchFamily="34" charset="-120"/>
                      </a:rPr>
                      <m:t>𝛂</m:t>
                    </m:r>
                  </m:oMath>
                </a14:m>
                <a:r>
                  <a:rPr lang="en-US" altLang="zh-CN" sz="100" b="1" i="0" kern="0" spc="-99900">
                    <a:solidFill>
                      <a:srgbClr val="FFFFFF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800" b="1" i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800" b="1" i="0">
                    <a:solidFill>
                      <a:srgbClr val="000000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Times New Roman" panose="02020603050405020304" pitchFamily="34" charset="-120"/>
                  </a:rPr>
                  <a:t>（如图1所示）.</a:t>
                </a:r>
                <a:endParaRPr lang="en-US" altLang="zh-CN" sz="2800"/>
              </a:p>
            </p:txBody>
          </p:sp>
        </mc:Choice>
        <mc:Fallback>
          <p:sp>
            <p:nvSpPr>
              <p:cNvPr id="8" name="P_8_BD#d8fa84323?htil=3&amp;pid=1e2523eb1&amp;color=0,0,0&amp;vtp=1&amp;bbb=1&amp;hb=1&amp;hs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" y="3473452"/>
                <a:ext cx="6931152" cy="1010857"/>
              </a:xfrm>
              <a:prstGeom prst="rect">
                <a:avLst/>
              </a:prstGeom>
              <a:blipFill rotWithShape="1">
                <a:blip r:embed="rId3"/>
                <a:stretch>
                  <a:fillRect r="2" b="-42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P_8#d8fa84323?htil=3&amp;sp=1&amp;pid=1e2523eb1&amp;color=0,0,0&amp;vtp=1&amp;bbb=1&amp;hb=1&amp;hs=1"/>
          <p:cNvSpPr/>
          <p:nvPr/>
        </p:nvSpPr>
        <p:spPr>
          <a:xfrm>
            <a:off x="320040" y="4815398"/>
            <a:ext cx="6931152" cy="1010857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algn="l" latinLnBrk="1">
              <a:lnSpc>
                <a:spcPts val="4200"/>
              </a:lnSpc>
            </a:pPr>
            <a:r>
              <a:rPr lang="en-US" altLang="zh-CN" sz="2800" b="1" i="0">
                <a:solidFill>
                  <a:srgbClr val="00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pitchFamily="34" charset="-120"/>
              </a:rPr>
              <a:t>（3）方向角</a:t>
            </a:r>
            <a:endParaRPr lang="en-US" altLang="zh-CN" sz="2800"/>
          </a:p>
          <a:p>
            <a:pPr latinLnBrk="1">
              <a:lnSpc>
                <a:spcPts val="4100"/>
              </a:lnSpc>
            </a:pPr>
            <a:r>
              <a:rPr lang="en-US" altLang="zh-CN" sz="2800" b="1" i="0">
                <a:solidFill>
                  <a:srgbClr val="00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pitchFamily="34" charset="-120"/>
              </a:rPr>
              <a:t>正北或正南方向线与目标方向线所成的锐角，</a:t>
            </a:r>
            <a:endParaRPr lang="en-US" altLang="zh-CN" sz="28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P_8#d8fa84323?htil=3&amp;sp=1&amp;pid=1e2523eb1&amp;color=0,0,0&amp;vtp=1&amp;bbb=1&amp;hb=1&amp;hs=1"/>
              <p:cNvSpPr/>
              <p:nvPr/>
            </p:nvSpPr>
            <p:spPr>
              <a:xfrm>
                <a:off x="323997" y="5894581"/>
                <a:ext cx="11544006" cy="47745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4100"/>
                  </a:lnSpc>
                </a:pPr>
                <a:r>
                  <a:rPr lang="en-US" altLang="zh-CN" sz="2800" b="1" i="0">
                    <a:solidFill>
                      <a:srgbClr val="000000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Times New Roman" panose="02020603050405020304" pitchFamily="34" charset="-120"/>
                  </a:rPr>
                  <a:t>如北偏西</a:t>
                </a:r>
                <a:r>
                  <a:rPr lang="en-US" altLang="zh-CN" sz="100" b="1" i="0" kern="0" spc="-99900">
                    <a:solidFill>
                      <a:srgbClr val="FFFFFF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Times New Roman" panose="02020603050405020304" pitchFamily="34" charset="-120"/>
                  </a:rPr>
                  <a:t>&lt;m&gt;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1" i="1">
                            <a:solidFill>
                              <a:srgbClr val="00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800" b="1" i="0">
                            <a:solidFill>
                              <a:srgbClr val="00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Times New Roman" panose="02020603050405020304" pitchFamily="34" charset="-120"/>
                          </a:rPr>
                          <m:t>𝟑𝟎</m:t>
                        </m:r>
                      </m:e>
                      <m:sup>
                        <m:r>
                          <a:rPr lang="en-US" altLang="zh-CN" sz="2800" b="1" i="0">
                            <a:solidFill>
                              <a:srgbClr val="00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Times New Roman" panose="02020603050405020304" pitchFamily="34" charset="-120"/>
                          </a:rPr>
                          <m:t>∘</m:t>
                        </m:r>
                      </m:sup>
                    </m:sSup>
                  </m:oMath>
                </a14:m>
                <a:r>
                  <a:rPr lang="en-US" altLang="zh-CN" sz="100" b="1" i="0" kern="0" spc="-99900">
                    <a:solidFill>
                      <a:srgbClr val="FFFFFF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Times New Roman" panose="02020603050405020304" pitchFamily="34" charset="-120"/>
                  </a:rPr>
                  <a:t>&lt;/m&gt;</a:t>
                </a:r>
                <a:r>
                  <a:rPr lang="en-US" altLang="zh-CN" sz="2800" b="1" i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800" b="1" i="0">
                    <a:solidFill>
                      <a:srgbClr val="000000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Times New Roman" panose="02020603050405020304" pitchFamily="34" charset="-120"/>
                  </a:rPr>
                  <a:t>，南偏东</a:t>
                </a:r>
                <a:r>
                  <a:rPr lang="en-US" altLang="zh-CN" sz="100" b="1" i="0" kern="0" spc="-99900">
                    <a:solidFill>
                      <a:srgbClr val="FFFFFF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Times New Roman" panose="02020603050405020304" pitchFamily="34" charset="-120"/>
                  </a:rPr>
                  <a:t>&lt;m&gt;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1" i="1">
                            <a:solidFill>
                              <a:srgbClr val="00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800" b="1" i="0">
                            <a:solidFill>
                              <a:srgbClr val="00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Times New Roman" panose="02020603050405020304" pitchFamily="34" charset="-120"/>
                          </a:rPr>
                          <m:t>𝟒𝟓</m:t>
                        </m:r>
                      </m:e>
                      <m:sup>
                        <m:r>
                          <a:rPr lang="en-US" altLang="zh-CN" sz="2800" b="1" i="0">
                            <a:solidFill>
                              <a:srgbClr val="00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Times New Roman" panose="02020603050405020304" pitchFamily="34" charset="-120"/>
                          </a:rPr>
                          <m:t>∘</m:t>
                        </m:r>
                      </m:sup>
                    </m:sSup>
                  </m:oMath>
                </a14:m>
                <a:r>
                  <a:rPr lang="en-US" altLang="zh-CN" sz="100" b="1" i="0" kern="0" spc="-99900">
                    <a:solidFill>
                      <a:srgbClr val="FFFFFF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Times New Roman" panose="02020603050405020304" pitchFamily="34" charset="-120"/>
                  </a:rPr>
                  <a:t>&lt;/m&gt;</a:t>
                </a:r>
                <a:r>
                  <a:rPr lang="en-US" altLang="zh-CN" sz="2800" b="1" i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800" b="1" i="0">
                    <a:solidFill>
                      <a:srgbClr val="000000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Times New Roman" panose="02020603050405020304" pitchFamily="34" charset="-120"/>
                  </a:rPr>
                  <a:t>（此时也称为东南方向，如图2所示）.</a:t>
                </a:r>
                <a:endParaRPr lang="en-US" altLang="zh-CN" sz="2800"/>
              </a:p>
            </p:txBody>
          </p:sp>
        </mc:Choice>
        <mc:Fallback>
          <p:sp>
            <p:nvSpPr>
              <p:cNvPr id="10" name="P_8#d8fa84323?htil=3&amp;sp=1&amp;pid=1e2523eb1&amp;color=0,0,0&amp;vtp=1&amp;bbb=1&amp;hb=1&amp;hs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997" y="5894581"/>
                <a:ext cx="11544006" cy="477457"/>
              </a:xfrm>
              <a:prstGeom prst="rect">
                <a:avLst/>
              </a:prstGeom>
              <a:blipFill rotWithShape="1">
                <a:blip r:embed="rId4"/>
                <a:stretch>
                  <a:fillRect l="-1" t="-107" r="4" b="-89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37820" y="501650"/>
            <a:ext cx="11229340" cy="171005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310" y="2368550"/>
            <a:ext cx="7419340" cy="338709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1" name="文本框 7172"/>
          <p:cNvSpPr txBox="1"/>
          <p:nvPr/>
        </p:nvSpPr>
        <p:spPr>
          <a:xfrm>
            <a:off x="323850" y="260350"/>
            <a:ext cx="11590020" cy="181483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例</a:t>
            </a:r>
            <a:r>
              <a:rPr lang="en-US" altLang="zh-CN" sz="2800" b="1">
                <a:solidFill>
                  <a:srgbClr val="0000FF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3</a:t>
            </a:r>
            <a:r>
              <a:rPr lang="zh-CN" altLang="en-US" sz="2800" b="1">
                <a:solidFill>
                  <a:srgbClr val="0000FF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、</a:t>
            </a:r>
            <a:r>
              <a:rPr lang="en-US" altLang="zh-CN" sz="2800" b="1">
                <a:solidFill>
                  <a:srgbClr val="0000FF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 </a:t>
            </a:r>
            <a:r>
              <a:rPr lang="zh-CN" altLang="en-US" sz="2800" b="1">
                <a:solidFill>
                  <a:srgbClr val="0000FF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位于某海域</a:t>
            </a:r>
            <a:r>
              <a:rPr lang="en-US" altLang="zh-CN" sz="2800" b="1">
                <a:solidFill>
                  <a:srgbClr val="0000FF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A</a:t>
            </a:r>
            <a:r>
              <a:rPr lang="zh-CN" altLang="en-US" sz="2800" b="1">
                <a:solidFill>
                  <a:srgbClr val="0000FF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处的甲船获悉，在其正东方向相距</a:t>
            </a:r>
            <a:r>
              <a:rPr lang="en-US" altLang="zh-CN" sz="2800" b="1">
                <a:solidFill>
                  <a:srgbClr val="0000FF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20 </a:t>
            </a:r>
            <a:r>
              <a:rPr lang="en-US" altLang="zh-CN" sz="2800" b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n mile</a:t>
            </a:r>
            <a:r>
              <a:rPr lang="zh-CN" altLang="en-US" sz="2800" b="1">
                <a:solidFill>
                  <a:srgbClr val="0000FF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的</a:t>
            </a:r>
            <a:r>
              <a:rPr lang="en-US" altLang="zh-CN" sz="2800" b="1">
                <a:solidFill>
                  <a:srgbClr val="0000FF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B</a:t>
            </a:r>
            <a:r>
              <a:rPr lang="zh-CN" altLang="en-US" sz="2800" b="1">
                <a:solidFill>
                  <a:srgbClr val="0000FF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处有一艘渔船遇险后抛锚等待营救，甲船立即前往救援，同时把消息告知位于甲船</a:t>
            </a:r>
            <a:r>
              <a:rPr lang="zh-CN" altLang="en-US" sz="2800" b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南偏西</a:t>
            </a:r>
            <a:r>
              <a:rPr lang="en-US" altLang="zh-CN" sz="2800" b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30</a:t>
            </a:r>
            <a:r>
              <a:rPr lang="en-US" altLang="zh-CN" sz="2800" b="1" baseline="300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0</a:t>
            </a:r>
            <a:r>
              <a:rPr lang="zh-CN" altLang="en-US" sz="2800" b="1">
                <a:solidFill>
                  <a:srgbClr val="0000FF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，且与甲船相距</a:t>
            </a:r>
            <a:r>
              <a:rPr lang="en-US" altLang="zh-CN" sz="2800" b="1">
                <a:solidFill>
                  <a:srgbClr val="0000FF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7</a:t>
            </a:r>
            <a:r>
              <a:rPr lang="en-US" altLang="zh-CN" sz="2800" b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n mile</a:t>
            </a:r>
            <a:r>
              <a:rPr lang="zh-CN" altLang="en-US" sz="2800" b="1">
                <a:solidFill>
                  <a:srgbClr val="0000FF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的</a:t>
            </a:r>
            <a:r>
              <a:rPr lang="en-US" altLang="zh-CN" sz="2800" b="1">
                <a:solidFill>
                  <a:srgbClr val="0000FF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C</a:t>
            </a:r>
            <a:r>
              <a:rPr lang="zh-CN" altLang="en-US" sz="2800" b="1">
                <a:solidFill>
                  <a:srgbClr val="0000FF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处的乙船，那么乙船前往营救遇险渔船的目标方向线的方向是北偏东多少度？需要航行的距离是多少海里？</a:t>
            </a:r>
            <a:endParaRPr lang="zh-CN" altLang="en-US" sz="2800" b="1">
              <a:solidFill>
                <a:srgbClr val="0000FF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#wm#"/>
  <p:tag name="KSO_WM_UNIT_INDEX" val="2"/>
  <p:tag name="KSO_WM_UNIT_SUBTYPE" val="a"/>
  <p:tag name="KSO_WM_UNIT_TEXT_SUBTYPE" val="a"/>
  <p:tag name="KSO_WM_UNIT_TYPE" val="f"/>
</p:tagLst>
</file>

<file path=ppt/tags/tag2.xml><?xml version="1.0" encoding="utf-8"?>
<p:tagLst xmlns:p="http://schemas.openxmlformats.org/presentationml/2006/main">
  <p:tag name="KSO_WM_BEAUTIFY_FLAG" val="#wm#"/>
  <p:tag name="KSO_WM_UNIT_INDEX" val="3"/>
  <p:tag name="KSO_WM_UNIT_SUBTYPE" val="a"/>
  <p:tag name="KSO_WM_UNIT_TEXT_SUBTYPE" val="a"/>
  <p:tag name="KSO_WM_UNIT_TYPE" val="f"/>
</p:tagLst>
</file>

<file path=ppt/tags/tag3.xml><?xml version="1.0" encoding="utf-8"?>
<p:tagLst xmlns:p="http://schemas.openxmlformats.org/presentationml/2006/main">
  <p:tag name="KSO_WM_UNIT_SUBTYPE" val="a"/>
  <p:tag name="KSO_WM_UNIT_TEXT_SUBTYPE" val="a"/>
</p:tagLst>
</file>

<file path=ppt/tags/tag4.xml><?xml version="1.0" encoding="utf-8"?>
<p:tagLst xmlns:p="http://schemas.openxmlformats.org/presentationml/2006/main">
  <p:tag name="KSO_WM_BEAUTIFY_FLAG" val="#wm#"/>
  <p:tag name="KSO_WM_SLIDE_ID" val="custom20233105_8"/>
  <p:tag name="KSO_WM_SLIDE_INDEX" val="8"/>
  <p:tag name="KSO_WM_SLIDE_ITEM_CNT" val="0"/>
  <p:tag name="KSO_WM_SLIDE_LAYOUT" val="a_f"/>
  <p:tag name="KSO_WM_SLIDE_LAYOUT_CNT" val="1_1"/>
  <p:tag name="KSO_WM_SLIDE_POSITION" val="54*28"/>
  <p:tag name="KSO_WM_SLIDE_SIZE" val="850*457"/>
  <p:tag name="KSO_WM_SLIDE_SUBTYPE" val="pureTxt"/>
  <p:tag name="KSO_WM_SLIDE_TYPE" val="text"/>
  <p:tag name="KSO_WM_TAG_VERSION" val="3.0"/>
  <p:tag name="KSO_WM_TEMPLATE_CATEGORY" val="custom"/>
  <p:tag name="KSO_WM_TEMPLATE_COLOR_TYPE" val="0"/>
  <p:tag name="KSO_WM_TEMPLATE_INDEX" val="20233105"/>
  <p:tag name="KSO_WM_TEMPLATE_MASTER_TYPE" val="0"/>
  <p:tag name="KSO_WM_TEMPLATE_SUBCATEGORY" val="29"/>
</p:tagLst>
</file>

<file path=ppt/tags/tag5.xml><?xml version="1.0" encoding="utf-8"?>
<p:tagLst xmlns:p="http://schemas.openxmlformats.org/presentationml/2006/main">
  <p:tag name="KSO_WM_BEAUTIFY_FLAG" val="#wm#"/>
  <p:tag name="KSO_WM_UNIT_INDEX" val="2"/>
  <p:tag name="KSO_WM_UNIT_SUBTYPE" val="a"/>
  <p:tag name="KSO_WM_UNIT_TEXT_SUBTYPE" val="a"/>
  <p:tag name="KSO_WM_UNIT_TYPE" val="f"/>
</p:tagLst>
</file>

<file path=ppt/tags/tag6.xml><?xml version="1.0" encoding="utf-8"?>
<p:tagLst xmlns:p="http://schemas.openxmlformats.org/presentationml/2006/main">
  <p:tag name="KSO_WM_UNIT_SUBTYPE" val="a"/>
  <p:tag name="KSO_WM_UNIT_TEXT_SUBTYPE" val="a"/>
</p:tagLst>
</file>

<file path=ppt/tags/tag7.xml><?xml version="1.0" encoding="utf-8"?>
<p:tagLst xmlns:p="http://schemas.openxmlformats.org/presentationml/2006/main">
  <p:tag name="KSO_WM_BEAUTIFY_FLAG" val="#wm#"/>
  <p:tag name="KSO_WM_SLIDE_ID" val="custom20233105_8"/>
  <p:tag name="KSO_WM_SLIDE_INDEX" val="8"/>
  <p:tag name="KSO_WM_SLIDE_ITEM_CNT" val="0"/>
  <p:tag name="KSO_WM_SLIDE_LAYOUT" val="a_f"/>
  <p:tag name="KSO_WM_SLIDE_LAYOUT_CNT" val="1_1"/>
  <p:tag name="KSO_WM_SLIDE_POSITION" val="54*28"/>
  <p:tag name="KSO_WM_SLIDE_SIZE" val="850*457"/>
  <p:tag name="KSO_WM_SLIDE_SUBTYPE" val="pureTxt"/>
  <p:tag name="KSO_WM_SLIDE_TYPE" val="text"/>
  <p:tag name="KSO_WM_TAG_VERSION" val="3.0"/>
  <p:tag name="KSO_WM_TEMPLATE_CATEGORY" val="custom"/>
  <p:tag name="KSO_WM_TEMPLATE_COLOR_TYPE" val="0"/>
  <p:tag name="KSO_WM_TEMPLATE_INDEX" val="20233105"/>
  <p:tag name="KSO_WM_TEMPLATE_MASTER_TYPE" val="0"/>
  <p:tag name="KSO_WM_TEMPLATE_SUBCATEGORY" val="29"/>
</p:tagLst>
</file>

<file path=ppt/tags/tag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RESOURCE_RECORD_KEY" val="{&quot;19&quot;:[20342110],&quot;65&quot;:[20205081]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883</Words>
  <Application>WPS 演示</Application>
  <PresentationFormat>宽屏</PresentationFormat>
  <Paragraphs>70</Paragraphs>
  <Slides>13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7</vt:i4>
      </vt:variant>
      <vt:variant>
        <vt:lpstr>幻灯片标题</vt:lpstr>
      </vt:variant>
      <vt:variant>
        <vt:i4>13</vt:i4>
      </vt:variant>
    </vt:vector>
  </HeadingPairs>
  <TitlesOfParts>
    <vt:vector size="39" baseType="lpstr">
      <vt:lpstr>Arial</vt:lpstr>
      <vt:lpstr>宋体</vt:lpstr>
      <vt:lpstr>Wingdings</vt:lpstr>
      <vt:lpstr>黑体</vt:lpstr>
      <vt:lpstr>黑体</vt:lpstr>
      <vt:lpstr>Arial</vt:lpstr>
      <vt:lpstr>楷体</vt:lpstr>
      <vt:lpstr>Times New Roman</vt:lpstr>
      <vt:lpstr>华文楷体</vt:lpstr>
      <vt:lpstr>微软雅黑</vt:lpstr>
      <vt:lpstr>Times New Roman</vt:lpstr>
      <vt:lpstr>Cambria Math</vt:lpstr>
      <vt:lpstr>宋体</vt:lpstr>
      <vt:lpstr>Times New Roman</vt:lpstr>
      <vt:lpstr>NEU-BZ-S92</vt:lpstr>
      <vt:lpstr>Segoe Print</vt:lpstr>
      <vt:lpstr>Arial Unicode MS</vt:lpstr>
      <vt:lpstr>Calibri</vt:lpstr>
      <vt:lpstr>Office 主题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djm</cp:lastModifiedBy>
  <cp:revision>199</cp:revision>
  <dcterms:created xsi:type="dcterms:W3CDTF">2025-02-18T02:53:00Z</dcterms:created>
  <dcterms:modified xsi:type="dcterms:W3CDTF">2025-03-13T10:05:00Z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2052-11.8.2.10154</vt:lpwstr>
  </property>
</Properties>
</file>