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9" r:id="rId3"/>
    <p:sldId id="470" r:id="rId5"/>
    <p:sldId id="358" r:id="rId6"/>
    <p:sldId id="457" r:id="rId7"/>
    <p:sldId id="458" r:id="rId8"/>
    <p:sldId id="460" r:id="rId9"/>
    <p:sldId id="461" r:id="rId10"/>
    <p:sldId id="463" r:id="rId11"/>
    <p:sldId id="464" r:id="rId12"/>
    <p:sldId id="466" r:id="rId13"/>
    <p:sldId id="467" r:id="rId14"/>
    <p:sldId id="471" r:id="rId15"/>
    <p:sldId id="472" r:id="rId16"/>
    <p:sldId id="473" r:id="rId17"/>
    <p:sldId id="474" r:id="rId18"/>
    <p:sldId id="476" r:id="rId19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  <p:cmAuthor id="0" name="lenovo" initials="l" lastIdx="0" clrIdx="0"/>
  <p:cmAuthor id="2" name="朱守超" initials="朱" lastIdx="0" clrIdx="2"/>
  <p:cmAuthor id="3" name="dell" initials="d" lastIdx="0" clrIdx="2"/>
  <p:cmAuthor id="4" name="123" initials="" lastIdx="0" clrIdx="0"/>
  <p:cmAuthor id="5" name="Administrator" initials="A" lastIdx="0" clrIdx="4"/>
  <p:cmAuthor id="6" name="雨林木风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 txBox="1"/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 txBox="1"/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6813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tags" Target="../tags/tag5.xml"/><Relationship Id="rId7" Type="http://schemas.openxmlformats.org/officeDocument/2006/relationships/image" Target="../media/image2.wmf"/><Relationship Id="rId6" Type="http://schemas.openxmlformats.org/officeDocument/2006/relationships/oleObject" Target="../embeddings/oleObject1.bin"/><Relationship Id="rId5" Type="http://schemas.openxmlformats.org/officeDocument/2006/relationships/tags" Target="../tags/tag4.xml"/><Relationship Id="rId4" Type="http://schemas.openxmlformats.org/officeDocument/2006/relationships/image" Target="../media/image1.png"/><Relationship Id="rId32" Type="http://schemas.openxmlformats.org/officeDocument/2006/relationships/notesSlide" Target="../notesSlides/notesSlide1.xml"/><Relationship Id="rId31" Type="http://schemas.openxmlformats.org/officeDocument/2006/relationships/vmlDrawing" Target="../drawings/vmlDrawing1.v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9" Type="http://schemas.openxmlformats.org/officeDocument/2006/relationships/tags" Target="../tags/tag18.xml"/><Relationship Id="rId28" Type="http://schemas.openxmlformats.org/officeDocument/2006/relationships/image" Target="../media/image6.png"/><Relationship Id="rId27" Type="http://schemas.openxmlformats.org/officeDocument/2006/relationships/tags" Target="../tags/tag17.xml"/><Relationship Id="rId26" Type="http://schemas.openxmlformats.org/officeDocument/2006/relationships/tags" Target="../tags/tag16.xml"/><Relationship Id="rId25" Type="http://schemas.openxmlformats.org/officeDocument/2006/relationships/tags" Target="../tags/tag15.xml"/><Relationship Id="rId24" Type="http://schemas.openxmlformats.org/officeDocument/2006/relationships/image" Target="../media/image5.wmf"/><Relationship Id="rId23" Type="http://schemas.openxmlformats.org/officeDocument/2006/relationships/oleObject" Target="../embeddings/oleObject5.bin"/><Relationship Id="rId22" Type="http://schemas.openxmlformats.org/officeDocument/2006/relationships/tags" Target="../tags/tag14.xml"/><Relationship Id="rId21" Type="http://schemas.openxmlformats.org/officeDocument/2006/relationships/oleObject" Target="../embeddings/oleObject4.bin"/><Relationship Id="rId20" Type="http://schemas.openxmlformats.org/officeDocument/2006/relationships/tags" Target="../tags/tag13.xml"/><Relationship Id="rId2" Type="http://schemas.openxmlformats.org/officeDocument/2006/relationships/tags" Target="../tags/tag2.xml"/><Relationship Id="rId19" Type="http://schemas.openxmlformats.org/officeDocument/2006/relationships/tags" Target="../tags/tag12.xml"/><Relationship Id="rId18" Type="http://schemas.openxmlformats.org/officeDocument/2006/relationships/tags" Target="../tags/tag11.xml"/><Relationship Id="rId17" Type="http://schemas.openxmlformats.org/officeDocument/2006/relationships/image" Target="../media/image4.wmf"/><Relationship Id="rId16" Type="http://schemas.openxmlformats.org/officeDocument/2006/relationships/oleObject" Target="../embeddings/oleObject3.bin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image" Target="../media/image3.wmf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8.xml"/><Relationship Id="rId2" Type="http://schemas.openxmlformats.org/officeDocument/2006/relationships/image" Target="../media/image37.jpeg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.png"/><Relationship Id="rId30" Type="http://schemas.openxmlformats.org/officeDocument/2006/relationships/notesSlide" Target="../notesSlides/notesSlide2.xml"/><Relationship Id="rId3" Type="http://schemas.openxmlformats.org/officeDocument/2006/relationships/tags" Target="../tags/tag23.xml"/><Relationship Id="rId29" Type="http://schemas.openxmlformats.org/officeDocument/2006/relationships/vmlDrawing" Target="../drawings/vmlDrawing2.v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41.xml"/><Relationship Id="rId26" Type="http://schemas.openxmlformats.org/officeDocument/2006/relationships/image" Target="../media/image8.wmf"/><Relationship Id="rId25" Type="http://schemas.openxmlformats.org/officeDocument/2006/relationships/oleObject" Target="../embeddings/oleObject8.bin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tags" Target="../tags/tag22.xml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oleObject" Target="../embeddings/oleObject7.bin"/><Relationship Id="rId13" Type="http://schemas.openxmlformats.org/officeDocument/2006/relationships/tags" Target="../tags/tag30.xml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tags" Target="../tags/tag29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51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5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4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0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42600" y="10579100"/>
            <a:ext cx="0" cy="0"/>
          </a:xfrm>
          <a:prstGeom prst="rect">
            <a:avLst/>
          </a:prstGeom>
          <a:ln>
            <a:noFill/>
          </a:ln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274118" y="1399223"/>
          <a:ext cx="27368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" r:id="rId6" imgW="20421600" imgH="4876800" progId="Equation.DSMT4">
                  <p:embed/>
                </p:oleObj>
              </mc:Choice>
              <mc:Fallback>
                <p:oleObj name="" r:id="rId6" imgW="204216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74118" y="1399223"/>
                        <a:ext cx="273685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602230" y="1327785"/>
          <a:ext cx="35687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" r:id="rId9" imgW="15544800" imgH="4267200" progId="Equation.DSMT4">
                  <p:embed/>
                </p:oleObj>
              </mc:Choice>
              <mc:Fallback>
                <p:oleObj name="" r:id="rId9" imgW="15544800" imgH="426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02230" y="1327785"/>
                        <a:ext cx="3568700" cy="760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2673668" y="2480310"/>
            <a:ext cx="1216025" cy="487363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7226" tIns="58613" rIns="117226" bIns="58613" anchor="t" anchorCtr="0">
            <a:spAutoFit/>
          </a:bodyPr>
          <a:lstStyle/>
          <a:p>
            <a:pPr algn="ctr"/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实部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6" name="矩形标注 15"/>
          <p:cNvSpPr/>
          <p:nvPr>
            <p:custDataLst>
              <p:tags r:id="rId12"/>
            </p:custDataLst>
          </p:nvPr>
        </p:nvSpPr>
        <p:spPr>
          <a:xfrm flipH="1">
            <a:off x="3826193" y="1327785"/>
            <a:ext cx="576262" cy="935038"/>
          </a:xfrm>
          <a:prstGeom prst="wedgeRectCallout">
            <a:avLst>
              <a:gd name="adj1" fmla="val 106676"/>
              <a:gd name="adj2" fmla="val 65523"/>
            </a:avLst>
          </a:prstGeom>
          <a:noFill/>
          <a:ln w="19050" cap="flat" cmpd="sng">
            <a:solidFill>
              <a:srgbClr val="F9071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7226" tIns="58613" rIns="117226" bIns="58613" anchor="ctr" anchorCtr="0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4546918" y="2551748"/>
            <a:ext cx="1404937" cy="48736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117226" tIns="58613" rIns="117226" bIns="58613" anchor="t" anchorCtr="0">
            <a:spAutoFit/>
          </a:bodyPr>
          <a:lstStyle/>
          <a:p>
            <a:pPr algn="ctr"/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虚部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8" name="矩形标注 17"/>
          <p:cNvSpPr/>
          <p:nvPr>
            <p:custDataLst>
              <p:tags r:id="rId14"/>
            </p:custDataLst>
          </p:nvPr>
        </p:nvSpPr>
        <p:spPr>
          <a:xfrm>
            <a:off x="5018405" y="1327785"/>
            <a:ext cx="536575" cy="830263"/>
          </a:xfrm>
          <a:prstGeom prst="wedgeRectCallout">
            <a:avLst>
              <a:gd name="adj1" fmla="val -56741"/>
              <a:gd name="adj2" fmla="val 96917"/>
            </a:avLst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7226" tIns="58613" rIns="117226" bIns="58613" anchor="ctr" anchorCtr="0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19" name="对象 23564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8609330" y="2518410"/>
          <a:ext cx="20638" cy="2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" r:id="rId16" imgW="2133600" imgH="3962400" progId="Equation.DSMT4">
                  <p:embed/>
                </p:oleObj>
              </mc:Choice>
              <mc:Fallback>
                <p:oleObj name="" r:id="rId16" imgW="2133600" imgH="3962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09330" y="2518410"/>
                        <a:ext cx="20638" cy="22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>
            <p:custDataLst>
              <p:tags r:id="rId18"/>
            </p:custDataLst>
          </p:nvPr>
        </p:nvGrpSpPr>
        <p:grpSpPr>
          <a:xfrm>
            <a:off x="878205" y="340678"/>
            <a:ext cx="9864725" cy="732155"/>
            <a:chOff x="1834" y="1861"/>
            <a:chExt cx="15535" cy="1153"/>
          </a:xfrm>
        </p:grpSpPr>
        <p:sp>
          <p:nvSpPr>
            <p:cNvPr id="22" name="文本框 21"/>
            <p:cNvSpPr txBox="1"/>
            <p:nvPr>
              <p:custDataLst>
                <p:tags r:id="rId19"/>
              </p:custDataLst>
            </p:nvPr>
          </p:nvSpPr>
          <p:spPr>
            <a:xfrm>
              <a:off x="1834" y="1861"/>
              <a:ext cx="15535" cy="11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117226" tIns="58613" rIns="117226" bIns="58613">
              <a:spAutoFit/>
            </a:bodyPr>
            <a:lstStyle/>
            <a:p>
              <a:pPr fontAlgn="auto"/>
              <a:r>
                <a:rPr lang="en-US" altLang="zh-CN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(1)</a:t>
              </a:r>
              <a:r>
                <a:rPr lang="zh-CN" altLang="en-US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形如           的数叫做复数</a:t>
              </a:r>
              <a:r>
                <a:rPr lang="en-US" altLang="zh-CN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,</a:t>
              </a:r>
              <a:r>
                <a:rPr lang="zh-CN" altLang="en-US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通常用字母</a:t>
              </a:r>
              <a:r>
                <a:rPr lang="zh-CN" altLang="en-US" sz="4000" noProof="1">
                  <a:solidFill>
                    <a:srgbClr val="C82004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 </a:t>
              </a:r>
              <a:r>
                <a:rPr lang="en-US" altLang="zh-CN" sz="4000" i="1" noProof="1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z</a:t>
              </a:r>
              <a:r>
                <a:rPr lang="en-US" altLang="zh-CN" sz="4000" b="1" i="1" noProof="1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 </a:t>
              </a:r>
              <a:r>
                <a:rPr lang="zh-CN" altLang="en-US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表示</a:t>
              </a:r>
              <a:r>
                <a:rPr lang="en-US" altLang="zh-CN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.</a:t>
              </a:r>
              <a:endParaRPr lang="en-US" altLang="zh-CN" sz="3100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4098" y="1990"/>
            <a:ext cx="3382" cy="9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" r:id="rId21" imgW="15544800" imgH="4267200" progId="Equation.DSMT4">
                    <p:embed/>
                  </p:oleObj>
                </mc:Choice>
                <mc:Fallback>
                  <p:oleObj name="" r:id="rId21" imgW="15544800" imgH="4267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98" y="1990"/>
                          <a:ext cx="3382" cy="9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2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6418580" y="2119948"/>
          <a:ext cx="1655763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" r:id="rId23" imgW="10972800" imgH="4572000" progId="Equation.DSMT4">
                  <p:embed/>
                </p:oleObj>
              </mc:Choice>
              <mc:Fallback>
                <p:oleObj name="" r:id="rId23" imgW="10972800" imgH="4572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418580" y="2119948"/>
                        <a:ext cx="1655763" cy="69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9"/>
          <p:cNvSpPr txBox="1"/>
          <p:nvPr>
            <p:custDataLst>
              <p:tags r:id="rId25"/>
            </p:custDataLst>
          </p:nvPr>
        </p:nvSpPr>
        <p:spPr>
          <a:xfrm>
            <a:off x="8507730" y="2262823"/>
            <a:ext cx="2722563" cy="5857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</a:t>
            </a:r>
            <a:r>
              <a:rPr lang="en-US" altLang="zh-CN" sz="3200" err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sym typeface="等线" panose="02010600030101010101" charset="-122"/>
              </a:rPr>
              <a:t>i 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叫虚数单位</a:t>
            </a:r>
            <a:endParaRPr lang="zh-CN" altLang="en-US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6"/>
            </p:custDataLst>
          </p:nvPr>
        </p:nvSpPr>
        <p:spPr>
          <a:xfrm>
            <a:off x="1010920" y="3566160"/>
            <a:ext cx="40614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  <a:sym typeface="+mn-ea"/>
              </a:rPr>
              <a:t>(2)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  <a:sym typeface="+mn-ea"/>
              </a:rPr>
              <a:t>已知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en-US" altLang="zh-CN" sz="2800" b="1"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,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b,c,d</a:t>
            </a:r>
            <a:r>
              <a:rPr lang="en-US" altLang="zh-CN" sz="2800" b="1"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∈R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2" name="圆角矩形 1"/>
          <p:cNvSpPr/>
          <p:nvPr>
            <p:custDataLst>
              <p:tags r:id="rId27"/>
            </p:custDataLst>
          </p:nvPr>
        </p:nvSpPr>
        <p:spPr>
          <a:xfrm>
            <a:off x="2673985" y="4225290"/>
            <a:ext cx="6189345" cy="579120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800">
                <a:solidFill>
                  <a:schemeClr val="tx1"/>
                </a:solidFill>
              </a:rPr>
              <a:t>即：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a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+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i =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c 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+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d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i </a:t>
            </a:r>
            <a:r>
              <a:rPr lang="en-US" altLang="zh-CN"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34" charset="-120"/>
                <a:sym typeface="+mn-ea"/>
              </a:rPr>
              <a:t>⇔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 =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c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且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 =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d.</a:t>
            </a:r>
            <a:r>
              <a:rPr lang="en-US" altLang="zh-CN"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34" charset="-120"/>
                <a:sym typeface="+mn-ea"/>
              </a:rPr>
              <a:t> </a:t>
            </a:r>
            <a:endParaRPr lang="en-US" altLang="zh-CN" sz="3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34" charset="-12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10920" y="5240655"/>
            <a:ext cx="9791700" cy="942975"/>
          </a:xfrm>
          <a:prstGeom prst="rect">
            <a:avLst/>
          </a:prstGeom>
        </p:spPr>
      </p:pic>
    </p:spTree>
    <p:custDataLst>
      <p:tags r:id="rId29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168275"/>
            <a:ext cx="6086475" cy="6521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90" y="414020"/>
            <a:ext cx="5934710" cy="47790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623570" y="276225"/>
            <a:ext cx="1094486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11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.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数学家欧拉在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1765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年提出定理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三角形的外心、重心、垂心依次位于同一条直线上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且重心到外心的距离是重心到垂心距离的一半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此直线被称为三角形的欧拉线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该定理则被称为欧拉线定理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.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设点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O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H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分别是</a:t>
            </a:r>
            <a:r>
              <a:rPr lang="en-US" sz="2800" b="1">
                <a:solidFill>
                  <a:srgbClr val="000000"/>
                </a:solidFill>
                <a:latin typeface="Cambria Math" panose="02040503050406030204" charset="0"/>
                <a:ea typeface="宋体" panose="02010600030101010101" pitchFamily="2" charset="-122"/>
              </a:rPr>
              <a:t>△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ABC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的外心、重心、垂心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且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为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BC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的中点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则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	(</a:t>
            </a:r>
            <a:r>
              <a:rPr lang="zh-CN" sz="2800" b="1" i="1">
                <a:solidFill>
                  <a:srgbClr val="000000"/>
                </a:solidFill>
                <a:ea typeface="宋体" panose="02010600030101010101" pitchFamily="2" charset="-122"/>
              </a:rPr>
              <a:t>　　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endParaRPr lang="zh-CN" altLang="en-US" sz="28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0" y="2018030"/>
            <a:ext cx="3397250" cy="3044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144145"/>
            <a:ext cx="10182225" cy="4675505"/>
          </a:xfrm>
          <a:prstGeom prst="rect">
            <a:avLst/>
          </a:prstGeom>
        </p:spPr>
      </p:pic>
      <p:pic>
        <p:nvPicPr>
          <p:cNvPr id="2" name="2024ZNXA572.EPS" descr="id:2147487740;FounderC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735" y="1542415"/>
            <a:ext cx="3531870" cy="34810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153035"/>
            <a:ext cx="10659745" cy="2435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" y="229870"/>
            <a:ext cx="7467600" cy="1279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660" y="0"/>
            <a:ext cx="11716385" cy="6863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0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42600" y="10579100"/>
            <a:ext cx="0" cy="0"/>
          </a:xfrm>
          <a:prstGeom prst="rect">
            <a:avLst/>
          </a:prstGeom>
          <a:ln>
            <a:noFill/>
          </a:ln>
        </p:spPr>
      </p:pic>
      <p:sp>
        <p:nvSpPr>
          <p:cNvPr id="35" name="流程图: 可选过程 34"/>
          <p:cNvSpPr/>
          <p:nvPr>
            <p:custDataLst>
              <p:tags r:id="rId5"/>
            </p:custDataLst>
          </p:nvPr>
        </p:nvSpPr>
        <p:spPr>
          <a:xfrm>
            <a:off x="740667" y="3988307"/>
            <a:ext cx="1039428" cy="541961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复数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sp>
        <p:nvSpPr>
          <p:cNvPr id="36" name="流程图: 可选过程 35"/>
          <p:cNvSpPr/>
          <p:nvPr>
            <p:custDataLst>
              <p:tags r:id="rId6"/>
            </p:custDataLst>
          </p:nvPr>
        </p:nvSpPr>
        <p:spPr>
          <a:xfrm>
            <a:off x="2069592" y="3399249"/>
            <a:ext cx="1840979" cy="592843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实数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=0)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sp>
        <p:nvSpPr>
          <p:cNvPr id="37" name="流程图: 可选过程 36"/>
          <p:cNvSpPr/>
          <p:nvPr>
            <p:custDataLst>
              <p:tags r:id="rId7"/>
            </p:custDataLst>
          </p:nvPr>
        </p:nvSpPr>
        <p:spPr>
          <a:xfrm>
            <a:off x="2069592" y="4490418"/>
            <a:ext cx="1840979" cy="561481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虚数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≠0)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sp>
        <p:nvSpPr>
          <p:cNvPr id="2" name="流程图: 可选过程 1"/>
          <p:cNvSpPr/>
          <p:nvPr>
            <p:custDataLst>
              <p:tags r:id="rId8"/>
            </p:custDataLst>
          </p:nvPr>
        </p:nvSpPr>
        <p:spPr>
          <a:xfrm>
            <a:off x="4215979" y="3780850"/>
            <a:ext cx="1856255" cy="857720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纯虚数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=0,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≠0)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sp>
        <p:nvSpPr>
          <p:cNvPr id="39" name="流程图: 可选过程 38"/>
          <p:cNvSpPr/>
          <p:nvPr>
            <p:custDataLst>
              <p:tags r:id="rId9"/>
            </p:custDataLst>
          </p:nvPr>
        </p:nvSpPr>
        <p:spPr>
          <a:xfrm>
            <a:off x="4207506" y="4793640"/>
            <a:ext cx="1847460" cy="967825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非纯虚数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≠0,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≠0)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780095" y="3634987"/>
          <a:ext cx="542108" cy="1261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1" imgW="4876800" imgH="11277600" progId="Equation.DSMT4">
                  <p:embed/>
                </p:oleObj>
              </mc:Choice>
              <mc:Fallback>
                <p:oleObj name="Equation" r:id="rId11" imgW="4876800" imgH="11277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80095" y="3634987"/>
                        <a:ext cx="542108" cy="1261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3906982" y="4114338"/>
          <a:ext cx="564562" cy="1313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4" imgW="4876800" imgH="11277600" progId="Equation.DSMT4">
                  <p:embed/>
                </p:oleObj>
              </mc:Choice>
              <mc:Fallback>
                <p:oleObj name="Equation" r:id="rId14" imgW="4876800" imgH="11277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06982" y="4114338"/>
                        <a:ext cx="564562" cy="1313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>
            <p:custDataLst>
              <p:tags r:id="rId15"/>
            </p:custDataLst>
          </p:nvPr>
        </p:nvSpPr>
        <p:spPr>
          <a:xfrm>
            <a:off x="106680" y="2296795"/>
            <a:ext cx="7096760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20000"/>
              </a:lnSpc>
            </a:pPr>
            <a:r>
              <a:rPr lang="zh-CN" altLang="en-US" sz="2800" b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这样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，复数</a:t>
            </a:r>
            <a:r>
              <a:rPr lang="zh-CN" altLang="en-US" sz="2800" b="1" i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z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=</a:t>
            </a:r>
            <a:r>
              <a:rPr lang="zh-CN" altLang="en-US" sz="2800" b="1" i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+</a:t>
            </a:r>
            <a:r>
              <a:rPr lang="zh-CN" altLang="en-US" sz="2800" b="1" i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i (</a:t>
            </a:r>
            <a:r>
              <a:rPr lang="zh-CN" altLang="en-US" sz="2800" b="1" i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en-US" altLang="zh-CN" sz="2800" b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, </a:t>
            </a:r>
            <a:r>
              <a:rPr lang="zh-CN" altLang="en-US" sz="2800" b="1" i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∈</a:t>
            </a:r>
            <a:r>
              <a:rPr lang="zh-CN" altLang="en-US" sz="2800" b="1" i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R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)可以分类</a:t>
            </a:r>
            <a:r>
              <a:rPr lang="zh-CN" altLang="en-US" sz="2800" b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如下：</a:t>
            </a:r>
            <a:endParaRPr lang="zh-CN" altLang="en-US" sz="2800" b="1" smtClean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422515" y="2296795"/>
            <a:ext cx="4408170" cy="3639820"/>
            <a:chOff x="11689" y="3617"/>
            <a:chExt cx="6942" cy="5732"/>
          </a:xfrm>
        </p:grpSpPr>
        <p:grpSp>
          <p:nvGrpSpPr>
            <p:cNvPr id="11" name="组合 10"/>
            <p:cNvGrpSpPr/>
            <p:nvPr/>
          </p:nvGrpSpPr>
          <p:grpSpPr>
            <a:xfrm>
              <a:off x="11689" y="3617"/>
              <a:ext cx="6942" cy="5732"/>
              <a:chOff x="11689" y="3617"/>
              <a:chExt cx="6942" cy="5732"/>
            </a:xfrm>
          </p:grpSpPr>
          <p:sp>
            <p:nvSpPr>
              <p:cNvPr id="3" name="椭圆 2"/>
              <p:cNvSpPr/>
              <p:nvPr>
                <p:custDataLst>
                  <p:tags r:id="rId16"/>
                </p:custDataLst>
              </p:nvPr>
            </p:nvSpPr>
            <p:spPr>
              <a:xfrm>
                <a:off x="11689" y="3617"/>
                <a:ext cx="6942" cy="467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z="2800" strike="noStrike" noProof="1"/>
              </a:p>
            </p:txBody>
          </p:sp>
          <p:sp>
            <p:nvSpPr>
              <p:cNvPr id="4" name="文本框 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3511" y="8431"/>
                <a:ext cx="3075" cy="91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32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复数集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charset="0"/>
                    <a:ea typeface="微软雅黑" panose="020B0503020204020204" charset="-122"/>
                    <a:sym typeface="等线" panose="02010600030101010101" charset="-122"/>
                  </a:rPr>
                  <a:t>C</a:t>
                </a:r>
                <a:endParaRPr lang="zh-CN" altLang="en-US" sz="3200" i="1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  <p:sp>
            <p:nvSpPr>
              <p:cNvPr id="5" name="文本框 9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12254" y="5542"/>
                <a:ext cx="1817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实数</a:t>
                </a:r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R</a:t>
                </a:r>
                <a:endParaRPr lang="zh-CN" altLang="en-US" sz="2800"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  <p:sp>
            <p:nvSpPr>
              <p:cNvPr id="8" name="文本框 9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5713" y="6147"/>
                <a:ext cx="1988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8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纯虚数</a:t>
                </a:r>
                <a:endParaRPr lang="zh-CN" altLang="en-US" sz="2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  <p:sp>
            <p:nvSpPr>
              <p:cNvPr id="19" name="文本框 9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14552" y="4471"/>
                <a:ext cx="1420" cy="8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虚数</a:t>
                </a:r>
                <a:endParaRPr lang="zh-CN" altLang="en-US" sz="2800"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  <p:sp>
            <p:nvSpPr>
              <p:cNvPr id="9" name="椭圆 8"/>
              <p:cNvSpPr/>
              <p:nvPr>
                <p:custDataLst>
                  <p:tags r:id="rId21"/>
                </p:custDataLst>
              </p:nvPr>
            </p:nvSpPr>
            <p:spPr>
              <a:xfrm>
                <a:off x="15713" y="5542"/>
                <a:ext cx="2155" cy="2040"/>
              </a:xfrm>
              <a:prstGeom prst="ellipse">
                <a:avLst/>
              </a:prstGeom>
              <a:noFill/>
              <a:ln>
                <a:solidFill>
                  <a:srgbClr val="060F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z="2800" strike="noStrike" noProof="1"/>
              </a:p>
            </p:txBody>
          </p:sp>
        </p:grpSp>
        <p:cxnSp>
          <p:nvCxnSpPr>
            <p:cNvPr id="22" name="直接连接符 21"/>
            <p:cNvCxnSpPr/>
            <p:nvPr>
              <p:custDataLst>
                <p:tags r:id="rId22"/>
              </p:custDataLst>
            </p:nvPr>
          </p:nvCxnSpPr>
          <p:spPr>
            <a:xfrm flipH="1">
              <a:off x="14052" y="3831"/>
              <a:ext cx="15" cy="427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>
            <p:custDataLst>
              <p:tags r:id="rId23"/>
            </p:custDataLst>
          </p:nvPr>
        </p:nvSpPr>
        <p:spPr>
          <a:xfrm>
            <a:off x="31433" y="728345"/>
            <a:ext cx="10585450" cy="593725"/>
          </a:xfrm>
          <a:prstGeom prst="rect">
            <a:avLst/>
          </a:prstGeom>
          <a:noFill/>
          <a:ln w="9525">
            <a:noFill/>
          </a:ln>
        </p:spPr>
        <p:txBody>
          <a:bodyPr wrap="square" lIns="117226" tIns="58613" rIns="117226" bIns="58613">
            <a:spAutoFit/>
          </a:bodyPr>
          <a:p>
            <a:pPr fontAlgn="auto"/>
            <a:r>
              <a:rPr lang="zh-CN" altLang="en-US" sz="3100" strike="noStrike" noProof="1"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lang="en-US" altLang="zh-CN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(4)</a:t>
            </a:r>
            <a:r>
              <a:rPr lang="zh-CN" altLang="en-US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全体复数所形成的集合叫做</a:t>
            </a:r>
            <a:r>
              <a:rPr lang="zh-CN" altLang="en-US" sz="3100" strike="noStrike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cs"/>
              </a:rPr>
              <a:t>复数集</a:t>
            </a:r>
            <a:r>
              <a:rPr lang="zh-CN" altLang="en-US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，一般用</a:t>
            </a:r>
            <a:r>
              <a:rPr lang="en-US" altLang="zh-CN" sz="3100" i="1" strike="noStrike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C</a:t>
            </a:r>
            <a:r>
              <a:rPr lang="zh-CN" altLang="en-US" sz="3100" i="1" strike="noStrike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表示</a:t>
            </a:r>
            <a:r>
              <a:rPr lang="en-US" altLang="zh-CN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.</a:t>
            </a:r>
            <a:endParaRPr lang="en-US" altLang="zh-CN" sz="3100" strike="noStrike" noProof="1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1974533" y="1520508"/>
          <a:ext cx="427831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" r:id="rId25" imgW="31394400" imgH="6096000" progId="Equation.DSMT4">
                  <p:embed/>
                </p:oleObj>
              </mc:Choice>
              <mc:Fallback>
                <p:oleObj name="" r:id="rId25" imgW="31394400" imgH="6096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74533" y="1520508"/>
                        <a:ext cx="4278312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/>
          <p:cNvSpPr/>
          <p:nvPr>
            <p:custDataLst>
              <p:tags r:id="rId1"/>
            </p:custDataLst>
          </p:nvPr>
        </p:nvSpPr>
        <p:spPr>
          <a:xfrm flipH="1">
            <a:off x="914400" y="1318260"/>
            <a:ext cx="10363200" cy="4221480"/>
          </a:xfrm>
          <a:prstGeom prst="roundRect">
            <a:avLst>
              <a:gd name="adj" fmla="val 9794"/>
            </a:avLst>
          </a:prstGeom>
          <a:gradFill>
            <a:gsLst>
              <a:gs pos="52000">
                <a:srgbClr val="FFFFFF">
                  <a:alpha val="100000"/>
                </a:srgbClr>
              </a:gs>
              <a:gs pos="0">
                <a:schemeClr val="bg1">
                  <a:alpha val="7800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914400" y="987425"/>
            <a:ext cx="10363835" cy="1677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4800" b="1">
                <a:solidFill>
                  <a:srgbClr val="068B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en-US" altLang="zh-CN" sz="4800" b="1">
                <a:solidFill>
                  <a:srgbClr val="4175F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复数</a:t>
            </a:r>
            <a:endParaRPr lang="zh-CN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2391952" y="2807335"/>
            <a:ext cx="7914005" cy="674370"/>
            <a:chOff x="1896" y="5979"/>
            <a:chExt cx="12031" cy="1062"/>
          </a:xfrm>
        </p:grpSpPr>
        <p:sp>
          <p:nvSpPr>
            <p:cNvPr id="30" name="矩形: 圆角 29"/>
            <p:cNvSpPr/>
            <p:nvPr>
              <p:custDataLst>
                <p:tags r:id="rId4"/>
              </p:custDataLst>
            </p:nvPr>
          </p:nvSpPr>
          <p:spPr>
            <a:xfrm rot="10800000" flipV="1">
              <a:off x="2423" y="5979"/>
              <a:ext cx="10883" cy="1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9CEB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>
              <p:custDataLst>
                <p:tags r:id="rId5"/>
              </p:custDataLst>
            </p:nvPr>
          </p:nvSpPr>
          <p:spPr>
            <a:xfrm>
              <a:off x="1896" y="6051"/>
              <a:ext cx="120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7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1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2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 </a:t>
              </a:r>
              <a:r>
                <a:rPr lang="zh-CN" alt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复数的几何意义</a:t>
              </a:r>
              <a:endParaRPr lang="zh-CN" altLang="en-US" sz="3200" b="1">
                <a:solidFill>
                  <a:srgbClr val="FCFDF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06425" y="4489450"/>
                <a:ext cx="11243310" cy="1050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457200" fontAlgn="auto">
                  <a:lnSpc>
                    <a:spcPct val="130000"/>
                  </a:lnSpc>
                </a:pPr>
                <a:r>
                  <a:rPr lang="zh-CN" sz="2400">
                    <a:solidFill>
                      <a:schemeClr val="tx1"/>
                    </a:solidFill>
                    <a:latin typeface="+mn-ea"/>
                    <a:cs typeface="+mn-ea"/>
                    <a:sym typeface="+mn-ea"/>
                  </a:rPr>
                  <a:t>任何一个</a:t>
                </a:r>
                <a:r>
                  <a:rPr lang="zh-CN" sz="2400" b="1">
                    <a:solidFill>
                      <a:srgbClr val="0070C0"/>
                    </a:solidFill>
                    <a:latin typeface="+mn-ea"/>
                    <a:cs typeface="+mn-ea"/>
                    <a:sym typeface="+mn-ea"/>
                  </a:rPr>
                  <a:t>复数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𝒛</m:t>
                    </m:r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𝒂</m:t>
                    </m:r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𝒃</m:t>
                    </m:r>
                    <m:r>
                      <a:rPr lang="en-US" altLang="zh-CN" sz="2400" b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𝐢</m:t>
                    </m:r>
                  </m:oMath>
                </a14:m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都可以由一个</a:t>
                </a:r>
                <a:r>
                  <a:rPr lang="zh-CN" altLang="en-US" sz="2400" b="1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有序实数对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𝒂</m:t>
                        </m:r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唯一确定，而有序数对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与平面直角坐标系中的</a:t>
                </a:r>
                <a:r>
                  <a:rPr lang="zh-CN" altLang="en-US" sz="2400" b="1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点</a:t>
                </a:r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是一一对应的</a:t>
                </a:r>
                <a:r>
                  <a:rPr lang="en-US" altLang="zh-CN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25" y="4489450"/>
                <a:ext cx="11243310" cy="10502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6803390" y="2346325"/>
            <a:ext cx="1496695" cy="532130"/>
            <a:chOff x="10714" y="3695"/>
            <a:chExt cx="2357" cy="838"/>
          </a:xfrm>
        </p:grpSpPr>
        <p:sp>
          <p:nvSpPr>
            <p:cNvPr id="5" name="右箭头 4"/>
            <p:cNvSpPr/>
            <p:nvPr/>
          </p:nvSpPr>
          <p:spPr>
            <a:xfrm rot="8880000" flipV="1">
              <a:off x="12427" y="3695"/>
              <a:ext cx="644" cy="14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</a:lstStyle>
            <a:p>
              <a:pPr lvl="0" algn="ctr" fontAlgn="base"/>
              <a:endParaRPr lang="zh-CN" altLang="en-US" strike="noStrike" noProof="1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714" y="3809"/>
              <a:ext cx="1914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rPr>
                <a:t>复平面</a:t>
              </a:r>
              <a:endParaRPr lang="zh-CN" altLang="en-US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377315" y="2244725"/>
                <a:ext cx="1894840" cy="1050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 fontAlgn="auto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轴：</a:t>
                </a:r>
                <a:r>
                  <a:rPr lang="zh-CN" altLang="en-US" sz="2400" b="1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实轴</a:t>
                </a:r>
                <a:endParaRPr lang="zh-CN" altLang="en-US" sz="2400" b="1">
                  <a:solidFill>
                    <a:srgbClr val="0070C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轴：</a:t>
                </a:r>
                <a:r>
                  <a:rPr lang="zh-CN" altLang="en-US" sz="2400" b="1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虚轴</a:t>
                </a:r>
                <a:endParaRPr lang="zh-CN" altLang="en-US" sz="2400" b="1">
                  <a:solidFill>
                    <a:srgbClr val="0070C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315" y="2244725"/>
                <a:ext cx="1894840" cy="105029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413385" y="3718560"/>
            <a:ext cx="7570470" cy="570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indent="457200" algn="l" fontAlgn="auto">
              <a:lnSpc>
                <a:spcPct val="130000"/>
              </a:lnSpc>
            </a:pPr>
            <a:r>
              <a:rPr lang="zh-CN" altLang="en-US" sz="2400" b="1">
                <a:solidFill>
                  <a:schemeClr val="tx2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问：</a:t>
            </a:r>
            <a:r>
              <a:rPr lang="zh-CN" altLang="en-US" sz="2400" b="1">
                <a:solidFill>
                  <a:schemeClr val="tx2"/>
                </a:solidFill>
                <a:latin typeface="+mn-ea"/>
                <a:cs typeface="+mn-ea"/>
                <a:sym typeface="+mn-ea"/>
              </a:rPr>
              <a:t>在复平面内，实轴和虚轴上的点都表示什么数？</a:t>
            </a:r>
            <a:endParaRPr lang="zh-CN" altLang="en-US" sz="2400" b="1">
              <a:solidFill>
                <a:schemeClr val="tx2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2480" y="4435475"/>
            <a:ext cx="6532880" cy="105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pPr indent="457200" algn="l" fontAlgn="auto">
              <a:lnSpc>
                <a:spcPct val="130000"/>
              </a:lnSpc>
            </a:pPr>
            <a:r>
              <a:rPr lang="zh-CN" altLang="en-US" sz="2400" b="1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实轴上的点都表示实数；</a:t>
            </a:r>
            <a:endParaRPr lang="zh-CN" altLang="en-US" sz="2400" b="1">
              <a:solidFill>
                <a:srgbClr val="C00000"/>
              </a:solidFill>
              <a:latin typeface="+mn-ea"/>
              <a:cs typeface="+mn-ea"/>
              <a:sym typeface="+mn-ea"/>
            </a:endParaRPr>
          </a:p>
          <a:p>
            <a:pPr indent="457200" algn="l" fontAlgn="auto">
              <a:lnSpc>
                <a:spcPct val="130000"/>
              </a:lnSpc>
            </a:pPr>
            <a:r>
              <a:rPr lang="zh-CN" altLang="en-US" sz="2400" b="1">
                <a:solidFill>
                  <a:srgbClr val="C00000"/>
                </a:solidFill>
                <a:highlight>
                  <a:srgbClr val="FFFF00"/>
                </a:highlight>
                <a:latin typeface="+mn-ea"/>
                <a:cs typeface="+mn-ea"/>
                <a:sym typeface="+mn-ea"/>
              </a:rPr>
              <a:t>除了原点外</a:t>
            </a:r>
            <a:r>
              <a:rPr lang="zh-CN" altLang="en-US" sz="2400" b="1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，虚轴上的点都表示纯虚数</a:t>
            </a:r>
            <a:r>
              <a:rPr lang="en-US" altLang="zh-CN" sz="2400" b="1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.</a:t>
            </a:r>
            <a:endParaRPr lang="en-US" altLang="zh-CN" sz="2400" b="1"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10780" y="980440"/>
            <a:ext cx="2799080" cy="2592070"/>
            <a:chOff x="11828" y="1544"/>
            <a:chExt cx="4408" cy="40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rcRect l="17615" b="15956"/>
            <a:stretch>
              <a:fillRect/>
            </a:stretch>
          </p:blipFill>
          <p:spPr>
            <a:xfrm>
              <a:off x="11828" y="1544"/>
              <a:ext cx="4408" cy="4082"/>
            </a:xfrm>
            <a:prstGeom prst="rect">
              <a:avLst/>
            </a:prstGeom>
            <a:noFill/>
            <a:ln w="9525">
              <a:noFill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2438" y="4638"/>
                  <a:ext cx="1190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𝑶</m:t>
                        </m:r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38" y="4638"/>
                  <a:ext cx="1190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566400" y="11290300"/>
            <a:ext cx="0" cy="0"/>
          </a:xfrm>
          <a:prstGeom prst="rect">
            <a:avLst/>
          </a:prstGeom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905" y="4435475"/>
            <a:ext cx="3781425" cy="1066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85" y="713740"/>
            <a:ext cx="7153275" cy="10572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560" y="311150"/>
            <a:ext cx="10848975" cy="2495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680325" y="828675"/>
            <a:ext cx="3506470" cy="2592070"/>
            <a:chOff x="12095" y="1305"/>
            <a:chExt cx="5522" cy="40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rcRect l="17615" b="15956"/>
            <a:stretch>
              <a:fillRect/>
            </a:stretch>
          </p:blipFill>
          <p:spPr>
            <a:xfrm>
              <a:off x="13209" y="1305"/>
              <a:ext cx="4408" cy="408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7" name="组合 16"/>
            <p:cNvGrpSpPr/>
            <p:nvPr/>
          </p:nvGrpSpPr>
          <p:grpSpPr>
            <a:xfrm>
              <a:off x="12095" y="3456"/>
              <a:ext cx="2357" cy="838"/>
              <a:chOff x="10714" y="3695"/>
              <a:chExt cx="2357" cy="838"/>
            </a:xfrm>
          </p:grpSpPr>
          <p:sp>
            <p:nvSpPr>
              <p:cNvPr id="5" name="右箭头 4"/>
              <p:cNvSpPr/>
              <p:nvPr/>
            </p:nvSpPr>
            <p:spPr>
              <a:xfrm rot="8880000" flipV="1">
                <a:off x="12427" y="3695"/>
                <a:ext cx="644" cy="144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="0" i="0" u="non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="0" i="0" u="non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="0" i="0" u="non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="0" i="0" u="non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</a:lstStyle>
              <a:p>
                <a:pPr lvl="0" algn="ctr" fontAlgn="base"/>
                <a:endParaRPr lang="zh-CN" altLang="en-US" strike="noStrike" noProof="1">
                  <a:solidFill>
                    <a:srgbClr val="FFFFFF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714" y="3809"/>
                <a:ext cx="1914" cy="7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400" b="1">
                    <a:solidFill>
                      <a:srgbClr val="0070C0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复平面</a:t>
                </a:r>
                <a:endParaRPr lang="zh-CN" altLang="en-US" sz="2400"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87715" y="368300"/>
                <a:ext cx="253492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复数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𝑧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</m:oMath>
                </a14:m>
                <a:endParaRPr lang="en-US" altLang="zh-CN" sz="2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715" y="368300"/>
                <a:ext cx="2534920" cy="4603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291465" y="408940"/>
            <a:ext cx="6621780" cy="541020"/>
            <a:chOff x="1107" y="3148"/>
            <a:chExt cx="10428" cy="8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107" y="3148"/>
                  <a:ext cx="10428" cy="8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noAutofit/>
                </a:bodyPr>
                <a:lstStyle/>
                <a:p>
                  <a:pPr algn="l"/>
                  <a:r>
                    <a:rPr lang="zh-CN" altLang="en-US" sz="2400"/>
                    <a:t>复数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i</m:t>
                      </m:r>
                    </m:oMath>
                  </a14:m>
                  <a:r>
                    <a:rPr lang="en-US" altLang="zh-CN" sz="2400">
                      <a:latin typeface="Cambria Math" panose="02040503050406030204" charset="0"/>
                      <a:cs typeface="Cambria Math" panose="02040503050406030204" charset="0"/>
                    </a:rPr>
                    <a:t>                          </a:t>
                  </a:r>
                  <a:r>
                    <a:rPr lang="zh-CN" altLang="en-US" sz="2400">
                      <a:latin typeface="Cambria Math" panose="02040503050406030204" charset="0"/>
                      <a:cs typeface="Cambria Math" panose="02040503050406030204" charset="0"/>
                    </a:rPr>
                    <a:t>复平面内的点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𝑍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lang="zh-CN" altLang="en-US" sz="2400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" y="3148"/>
                  <a:ext cx="10428" cy="852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/>
            <p:nvPr/>
          </p:nvCxnSpPr>
          <p:spPr>
            <a:xfrm flipV="1">
              <a:off x="4714" y="3687"/>
              <a:ext cx="2180" cy="1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2715895" y="338455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一一对应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9288780" y="1706245"/>
            <a:ext cx="1002665" cy="11671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796591" y="2828544"/>
                <a:ext cx="75565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𝑶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591" y="2828544"/>
                <a:ext cx="755650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76" t="-69" r="7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1109345" y="916940"/>
            <a:ext cx="4143375" cy="1470025"/>
            <a:chOff x="1747" y="1444"/>
            <a:chExt cx="6525" cy="2315"/>
          </a:xfrm>
        </p:grpSpPr>
        <p:grpSp>
          <p:nvGrpSpPr>
            <p:cNvPr id="27" name="组合 26"/>
            <p:cNvGrpSpPr/>
            <p:nvPr/>
          </p:nvGrpSpPr>
          <p:grpSpPr>
            <a:xfrm>
              <a:off x="6246" y="1444"/>
              <a:ext cx="2026" cy="1556"/>
              <a:chOff x="6894" y="2794"/>
              <a:chExt cx="2026" cy="1556"/>
            </a:xfrm>
          </p:grpSpPr>
          <p:sp>
            <p:nvSpPr>
              <p:cNvPr id="25" name="文本框 24"/>
              <p:cNvSpPr txBox="1"/>
              <p:nvPr/>
            </p:nvSpPr>
            <p:spPr>
              <a:xfrm rot="18900000">
                <a:off x="7164" y="3581"/>
                <a:ext cx="175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一一对应</a:t>
                </a:r>
                <a:endParaRPr lang="zh-CN" altLang="en-US"/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 flipV="1">
                <a:off x="6894" y="2794"/>
                <a:ext cx="1520" cy="15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2899" y="2911"/>
                  <a:ext cx="3024" cy="84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altLang="zh-CN" sz="2400">
                      <a:latin typeface="Cambria Math" panose="02040503050406030204" charset="0"/>
                      <a:cs typeface="Cambria Math" panose="02040503050406030204" charset="0"/>
                      <a:sym typeface="+mn-ea"/>
                    </a:rPr>
                    <a:t> </a:t>
                  </a:r>
                  <a:r>
                    <a:rPr lang="zh-CN" altLang="en-US" sz="2400">
                      <a:latin typeface="Cambria Math" panose="02040503050406030204" charset="0"/>
                      <a:cs typeface="Cambria Math" panose="02040503050406030204" charset="0"/>
                      <a:sym typeface="+mn-ea"/>
                    </a:rPr>
                    <a:t>平面向量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𝑂𝑍</m:t>
                          </m:r>
                        </m:e>
                      </m:acc>
                    </m:oMath>
                  </a14:m>
                  <a:endParaRPr lang="en-US" altLang="zh-CN" sz="2400" i="1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9" y="2911"/>
                  <a:ext cx="3024" cy="849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组合 28"/>
            <p:cNvGrpSpPr/>
            <p:nvPr/>
          </p:nvGrpSpPr>
          <p:grpSpPr>
            <a:xfrm>
              <a:off x="1747" y="1444"/>
              <a:ext cx="1152" cy="1963"/>
              <a:chOff x="8366" y="2794"/>
              <a:chExt cx="1152" cy="1963"/>
            </a:xfrm>
          </p:grpSpPr>
          <p:sp>
            <p:nvSpPr>
              <p:cNvPr id="30" name="文本框 29"/>
              <p:cNvSpPr txBox="1"/>
              <p:nvPr/>
            </p:nvSpPr>
            <p:spPr>
              <a:xfrm rot="3420000">
                <a:off x="7777" y="3588"/>
                <a:ext cx="175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一一对应</a:t>
                </a:r>
                <a:endParaRPr lang="zh-CN" altLang="en-US"/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 flipH="1" flipV="1">
                <a:off x="8414" y="2794"/>
                <a:ext cx="1104" cy="15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文本框 31"/>
          <p:cNvSpPr txBox="1"/>
          <p:nvPr/>
        </p:nvSpPr>
        <p:spPr>
          <a:xfrm>
            <a:off x="5220335" y="1320800"/>
            <a:ext cx="2563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highlight>
                  <a:srgbClr val="FFFF00"/>
                </a:highlight>
              </a:rPr>
              <a:t>复数的几何意义</a:t>
            </a:r>
            <a:endParaRPr lang="zh-CN" altLang="en-US" sz="2400" b="1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955" y="4048760"/>
            <a:ext cx="6096000" cy="197167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3830" y="4385945"/>
            <a:ext cx="2686050" cy="14668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260" y="511810"/>
            <a:ext cx="5095875" cy="2628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990" y="511810"/>
            <a:ext cx="4981575" cy="4533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350000" y="3079115"/>
            <a:ext cx="3978910" cy="3507740"/>
            <a:chOff x="10000" y="4849"/>
            <a:chExt cx="6266" cy="5524"/>
          </a:xfrm>
        </p:grpSpPr>
        <p:pic>
          <p:nvPicPr>
            <p:cNvPr id="39" name="图片 38"/>
            <p:cNvPicPr/>
            <p:nvPr/>
          </p:nvPicPr>
          <p:blipFill>
            <a:blip r:embed="rId1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000" y="4849"/>
              <a:ext cx="6266" cy="5524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/>
          </p:nvGrpSpPr>
          <p:grpSpPr>
            <a:xfrm>
              <a:off x="13070" y="5784"/>
              <a:ext cx="1550" cy="1866"/>
              <a:chOff x="13070" y="5784"/>
              <a:chExt cx="1550" cy="1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3978" y="6247"/>
                <a:ext cx="142" cy="14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 flipV="1">
                <a:off x="13070" y="6372"/>
                <a:ext cx="940" cy="127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13844" y="5784"/>
                    <a:ext cx="776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44" y="5784"/>
                    <a:ext cx="776" cy="580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组合 15"/>
            <p:cNvGrpSpPr/>
            <p:nvPr/>
          </p:nvGrpSpPr>
          <p:grpSpPr>
            <a:xfrm>
              <a:off x="13010" y="7644"/>
              <a:ext cx="1748" cy="1739"/>
              <a:chOff x="13010" y="7644"/>
              <a:chExt cx="1748" cy="1739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3960" y="8890"/>
                <a:ext cx="142" cy="14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/>
              <p:cNvCxnSpPr>
                <a:endCxn id="8" idx="1"/>
              </p:cNvCxnSpPr>
              <p:nvPr/>
            </p:nvCxnSpPr>
            <p:spPr>
              <a:xfrm>
                <a:off x="13010" y="7644"/>
                <a:ext cx="971" cy="126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14044" y="8803"/>
                    <a:ext cx="714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44" y="8803"/>
                    <a:ext cx="714" cy="580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346710"/>
            <a:ext cx="11239500" cy="1476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" y="1638300"/>
            <a:ext cx="11239500" cy="1152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725" y="4258945"/>
            <a:ext cx="6010275" cy="14763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95" y="227965"/>
            <a:ext cx="10048875" cy="1762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205" y="721360"/>
            <a:ext cx="2990850" cy="28194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95" y="3710940"/>
            <a:ext cx="10839450" cy="1847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UNIQUEID" val="4278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10.xml><?xml version="1.0" encoding="utf-8"?>
<p:tagLst xmlns:p="http://schemas.openxmlformats.org/presentationml/2006/main">
  <p:tag name="AS_UNIQUEID" val="4289"/>
</p:tagLst>
</file>

<file path=ppt/tags/tag11.xml><?xml version="1.0" encoding="utf-8"?>
<p:tagLst xmlns:p="http://schemas.openxmlformats.org/presentationml/2006/main">
  <p:tag name="AS_UNIQUEID" val="4290"/>
</p:tagLst>
</file>

<file path=ppt/tags/tag12.xml><?xml version="1.0" encoding="utf-8"?>
<p:tagLst xmlns:p="http://schemas.openxmlformats.org/presentationml/2006/main">
  <p:tag name="AS_UNIQUEID" val="4291"/>
</p:tagLst>
</file>

<file path=ppt/tags/tag13.xml><?xml version="1.0" encoding="utf-8"?>
<p:tagLst xmlns:p="http://schemas.openxmlformats.org/presentationml/2006/main">
  <p:tag name="AS_UNIQUEID" val="4292"/>
</p:tagLst>
</file>

<file path=ppt/tags/tag14.xml><?xml version="1.0" encoding="utf-8"?>
<p:tagLst xmlns:p="http://schemas.openxmlformats.org/presentationml/2006/main">
  <p:tag name="AS_UNIQUEID" val="4293"/>
</p:tagLst>
</file>

<file path=ppt/tags/tag15.xml><?xml version="1.0" encoding="utf-8"?>
<p:tagLst xmlns:p="http://schemas.openxmlformats.org/presentationml/2006/main">
  <p:tag name="AS_UNIQUEID" val="4294"/>
</p:tagLst>
</file>

<file path=ppt/tags/tag16.xml><?xml version="1.0" encoding="utf-8"?>
<p:tagLst xmlns:p="http://schemas.openxmlformats.org/presentationml/2006/main">
  <p:tag name="AS_UNIQUEID" val="3672"/>
</p:tagLst>
</file>

<file path=ppt/tags/tag17.xml><?xml version="1.0" encoding="utf-8"?>
<p:tagLst xmlns:p="http://schemas.openxmlformats.org/presentationml/2006/main">
  <p:tag name="AS_UNIQUEID" val="3674"/>
</p:tagLst>
</file>

<file path=ppt/tags/tag18.xml><?xml version="1.0" encoding="utf-8"?>
<p:tagLst xmlns:p="http://schemas.openxmlformats.org/presentationml/2006/main">
  <p:tag name="KSO_WM_BEAUTIFY_FLAG" val="#wm#"/>
  <p:tag name="KSO_WM_SLIDE_BACKGROUND_TYPE" val="general"/>
  <p:tag name="KSO_WM_TEMPLATE_CATEGORY" val="custom"/>
  <p:tag name="KSO_WM_TEMPLATE_INDEX" val="20205275"/>
</p:tagLst>
</file>

<file path=ppt/tags/tag19.xml><?xml version="1.0" encoding="utf-8"?>
<p:tagLst xmlns:p="http://schemas.openxmlformats.org/presentationml/2006/main">
  <p:tag name="AS_UNIQUEID" val="3842"/>
</p:tagLst>
</file>

<file path=ppt/tags/tag2.xml><?xml version="1.0" encoding="utf-8"?>
<p:tagLst xmlns:p="http://schemas.openxmlformats.org/presentationml/2006/main">
  <p:tag name="AS_UNIQUEID" val="4279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20.xml><?xml version="1.0" encoding="utf-8"?>
<p:tagLst xmlns:p="http://schemas.openxmlformats.org/presentationml/2006/main">
  <p:tag name="AS_UNIQUEID" val="3843"/>
</p:tagLst>
</file>

<file path=ppt/tags/tag21.xml><?xml version="1.0" encoding="utf-8"?>
<p:tagLst xmlns:p="http://schemas.openxmlformats.org/presentationml/2006/main">
  <p:tag name="AS_UNIQUEID" val="4326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22.xml><?xml version="1.0" encoding="utf-8"?>
<p:tagLst xmlns:p="http://schemas.openxmlformats.org/presentationml/2006/main">
  <p:tag name="AS_UNIQUEID" val="4327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23.xml><?xml version="1.0" encoding="utf-8"?>
<p:tagLst xmlns:p="http://schemas.openxmlformats.org/presentationml/2006/main">
  <p:tag name="AS_UNIQUEID" val="3970"/>
</p:tagLst>
</file>

<file path=ppt/tags/tag24.xml><?xml version="1.0" encoding="utf-8"?>
<p:tagLst xmlns:p="http://schemas.openxmlformats.org/presentationml/2006/main">
  <p:tag name="AS_UNIQUEID" val="3712"/>
</p:tagLst>
</file>

<file path=ppt/tags/tag25.xml><?xml version="1.0" encoding="utf-8"?>
<p:tagLst xmlns:p="http://schemas.openxmlformats.org/presentationml/2006/main">
  <p:tag name="AS_UNIQUEID" val="3713"/>
</p:tagLst>
</file>

<file path=ppt/tags/tag26.xml><?xml version="1.0" encoding="utf-8"?>
<p:tagLst xmlns:p="http://schemas.openxmlformats.org/presentationml/2006/main">
  <p:tag name="AS_UNIQUEID" val="3714"/>
</p:tagLst>
</file>

<file path=ppt/tags/tag27.xml><?xml version="1.0" encoding="utf-8"?>
<p:tagLst xmlns:p="http://schemas.openxmlformats.org/presentationml/2006/main">
  <p:tag name="AS_UNIQUEID" val="3715"/>
</p:tagLst>
</file>

<file path=ppt/tags/tag28.xml><?xml version="1.0" encoding="utf-8"?>
<p:tagLst xmlns:p="http://schemas.openxmlformats.org/presentationml/2006/main">
  <p:tag name="AS_UNIQUEID" val="3716"/>
</p:tagLst>
</file>

<file path=ppt/tags/tag29.xml><?xml version="1.0" encoding="utf-8"?>
<p:tagLst xmlns:p="http://schemas.openxmlformats.org/presentationml/2006/main">
  <p:tag name="AS_UNIQUEID" val="3717"/>
</p:tagLst>
</file>

<file path=ppt/tags/tag3.xml><?xml version="1.0" encoding="utf-8"?>
<p:tagLst xmlns:p="http://schemas.openxmlformats.org/presentationml/2006/main">
  <p:tag name="AS_UNIQUEID" val="3970"/>
</p:tagLst>
</file>

<file path=ppt/tags/tag30.xml><?xml version="1.0" encoding="utf-8"?>
<p:tagLst xmlns:p="http://schemas.openxmlformats.org/presentationml/2006/main">
  <p:tag name="AS_UNIQUEID" val="3718"/>
</p:tagLst>
</file>

<file path=ppt/tags/tag31.xml><?xml version="1.0" encoding="utf-8"?>
<p:tagLst xmlns:p="http://schemas.openxmlformats.org/presentationml/2006/main">
  <p:tag name="AS_UNIQUEID" val="3720"/>
</p:tagLst>
</file>

<file path=ppt/tags/tag32.xml><?xml version="1.0" encoding="utf-8"?>
<p:tagLst xmlns:p="http://schemas.openxmlformats.org/presentationml/2006/main">
  <p:tag name="AS_UNIQUEID" val="4336"/>
</p:tagLst>
</file>

<file path=ppt/tags/tag33.xml><?xml version="1.0" encoding="utf-8"?>
<p:tagLst xmlns:p="http://schemas.openxmlformats.org/presentationml/2006/main">
  <p:tag name="AS_UNIQUEID" val="4337"/>
</p:tagLst>
</file>

<file path=ppt/tags/tag34.xml><?xml version="1.0" encoding="utf-8"?>
<p:tagLst xmlns:p="http://schemas.openxmlformats.org/presentationml/2006/main">
  <p:tag name="AS_UNIQUEID" val="4338"/>
</p:tagLst>
</file>

<file path=ppt/tags/tag35.xml><?xml version="1.0" encoding="utf-8"?>
<p:tagLst xmlns:p="http://schemas.openxmlformats.org/presentationml/2006/main">
  <p:tag name="AS_UNIQUEID" val="4339"/>
</p:tagLst>
</file>

<file path=ppt/tags/tag36.xml><?xml version="1.0" encoding="utf-8"?>
<p:tagLst xmlns:p="http://schemas.openxmlformats.org/presentationml/2006/main">
  <p:tag name="AS_UNIQUEID" val="4340"/>
</p:tagLst>
</file>

<file path=ppt/tags/tag37.xml><?xml version="1.0" encoding="utf-8"?>
<p:tagLst xmlns:p="http://schemas.openxmlformats.org/presentationml/2006/main">
  <p:tag name="AS_UNIQUEID" val="4342"/>
</p:tagLst>
</file>

<file path=ppt/tags/tag38.xml><?xml version="1.0" encoding="utf-8"?>
<p:tagLst xmlns:p="http://schemas.openxmlformats.org/presentationml/2006/main">
  <p:tag name="AS_UNIQUEID" val="4341"/>
</p:tagLst>
</file>

<file path=ppt/tags/tag39.xml><?xml version="1.0" encoding="utf-8"?>
<p:tagLst xmlns:p="http://schemas.openxmlformats.org/presentationml/2006/main">
  <p:tag name="AS_UNIQUEID" val="4282"/>
</p:tagLst>
</file>

<file path=ppt/tags/tag4.xml><?xml version="1.0" encoding="utf-8"?>
<p:tagLst xmlns:p="http://schemas.openxmlformats.org/presentationml/2006/main">
  <p:tag name="AS_UNIQUEID" val="4283"/>
</p:tagLst>
</file>

<file path=ppt/tags/tag40.xml><?xml version="1.0" encoding="utf-8"?>
<p:tagLst xmlns:p="http://schemas.openxmlformats.org/presentationml/2006/main">
  <p:tag name="AS_UNIQUEID" val="4295"/>
</p:tagLst>
</file>

<file path=ppt/tags/tag41.xml><?xml version="1.0" encoding="utf-8"?>
<p:tagLst xmlns:p="http://schemas.openxmlformats.org/presentationml/2006/main">
  <p:tag name="KSO_WM_BEAUTIFY_FLAG" val="#wm#"/>
  <p:tag name="KSO_WM_SLIDE_BACKGROUND_TYPE" val="general"/>
  <p:tag name="KSO_WM_TEMPLATE_CATEGORY" val="custom"/>
  <p:tag name="KSO_WM_TEMPLATE_INDEX" val="20205275"/>
</p:tagLst>
</file>

<file path=ppt/tags/tag42.xml><?xml version="1.0" encoding="utf-8"?>
<p:tagLst xmlns:p="http://schemas.openxmlformats.org/presentationml/2006/main">
  <p:tag name="AS_UNIQUEID" val="3842"/>
</p:tagLst>
</file>

<file path=ppt/tags/tag43.xml><?xml version="1.0" encoding="utf-8"?>
<p:tagLst xmlns:p="http://schemas.openxmlformats.org/presentationml/2006/main">
  <p:tag name="AS_UNIQUEID" val="3843"/>
</p:tagLst>
</file>

<file path=ppt/tags/tag44.xml><?xml version="1.0" encoding="utf-8"?>
<p:tagLst xmlns:p="http://schemas.openxmlformats.org/presentationml/2006/main">
  <p:tag name="AS_UNIQUEID" val="864"/>
</p:tagLst>
</file>

<file path=ppt/tags/tag45.xml><?xml version="1.0" encoding="utf-8"?>
<p:tagLst xmlns:p="http://schemas.openxmlformats.org/presentationml/2006/main">
  <p:tag name="AS_UNIQUEID" val="866"/>
</p:tagLst>
</file>

<file path=ppt/tags/tag46.xml><?xml version="1.0" encoding="utf-8"?>
<p:tagLst xmlns:p="http://schemas.openxmlformats.org/presentationml/2006/main">
  <p:tag name="AS_UNIQUEID" val="882"/>
</p:tagLst>
</file>

<file path=ppt/tags/tag47.xml><?xml version="1.0" encoding="utf-8"?>
<p:tagLst xmlns:p="http://schemas.openxmlformats.org/presentationml/2006/main">
  <p:tag name="AS_UNIQUEID" val="883"/>
</p:tagLst>
</file>

<file path=ppt/tags/tag48.xml><?xml version="1.0" encoding="utf-8"?>
<p:tagLst xmlns:p="http://schemas.openxmlformats.org/presentationml/2006/main">
  <p:tag name="AS_UNIQUEID" val="884"/>
  <p:tag name="KSO_WM_BEAUTIFY_FLAG" val="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AS_UNIQUEID" val="4284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9&quot;:[20341965],&quot;65&quot;:[20205081]}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9&quot;:[20341965],&quot;65&quot;:[20205081]}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9&quot;:[20341965],&quot;65&quot;:[20205081]}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9&quot;:[20342110],&quot;65&quot;:[20205081]}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275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275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275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275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275"/>
</p:tagLst>
</file>

<file path=ppt/tags/tag6.xml><?xml version="1.0" encoding="utf-8"?>
<p:tagLst xmlns:p="http://schemas.openxmlformats.org/presentationml/2006/main">
  <p:tag name="AS_UNIQUEID" val="4285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275"/>
</p:tagLst>
</file>

<file path=ppt/tags/tag7.xml><?xml version="1.0" encoding="utf-8"?>
<p:tagLst xmlns:p="http://schemas.openxmlformats.org/presentationml/2006/main">
  <p:tag name="AS_UNIQUEID" val="4286"/>
</p:tagLst>
</file>

<file path=ppt/tags/tag8.xml><?xml version="1.0" encoding="utf-8"?>
<p:tagLst xmlns:p="http://schemas.openxmlformats.org/presentationml/2006/main">
  <p:tag name="AS_UNIQUEID" val="4287"/>
</p:tagLst>
</file>

<file path=ppt/tags/tag9.xml><?xml version="1.0" encoding="utf-8"?>
<p:tagLst xmlns:p="http://schemas.openxmlformats.org/presentationml/2006/main">
  <p:tag name="AS_UNIQUEID" val="428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WPS 演示</Application>
  <PresentationFormat>宽屏</PresentationFormat>
  <Paragraphs>79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黑体</vt:lpstr>
      <vt:lpstr>等线</vt:lpstr>
      <vt:lpstr>Times New Roman</vt:lpstr>
      <vt:lpstr>Times New Roman</vt:lpstr>
      <vt:lpstr>华文中宋</vt:lpstr>
      <vt:lpstr>Cambria Math</vt:lpstr>
      <vt:lpstr>Arial Unicode MS</vt:lpstr>
      <vt:lpstr>Calibri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176</cp:revision>
  <dcterms:created xsi:type="dcterms:W3CDTF">2025-02-18T02:53:00Z</dcterms:created>
  <dcterms:modified xsi:type="dcterms:W3CDTF">2025-03-17T06:35:05Z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