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88" r:id="rId3"/>
    <p:sldId id="489" r:id="rId5"/>
    <p:sldId id="490" r:id="rId6"/>
    <p:sldId id="491" r:id="rId7"/>
    <p:sldId id="503" r:id="rId8"/>
    <p:sldId id="358" r:id="rId9"/>
    <p:sldId id="478" r:id="rId10"/>
    <p:sldId id="477" r:id="rId11"/>
    <p:sldId id="479" r:id="rId12"/>
    <p:sldId id="480" r:id="rId13"/>
    <p:sldId id="481" r:id="rId14"/>
    <p:sldId id="485" r:id="rId15"/>
    <p:sldId id="483" r:id="rId16"/>
    <p:sldId id="500" r:id="rId17"/>
    <p:sldId id="501" r:id="rId18"/>
    <p:sldId id="502" r:id="rId19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0" clrIdx="0"/>
  <p:cmAuthor id="0" name="lenovo" initials="l" lastIdx="0" clrIdx="0"/>
  <p:cmAuthor id="2" name="朱守超" initials="朱" lastIdx="0" clrIdx="2"/>
  <p:cmAuthor id="3" name="dell" initials="d" lastIdx="0" clrIdx="2"/>
  <p:cmAuthor id="4" name="123" initials="" lastIdx="0" clrIdx="0"/>
  <p:cmAuthor id="5" name="Administrator" initials="A" lastIdx="0" clrIdx="4"/>
  <p:cmAuthor id="6" name="雨林木风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 idx="2"/>
            <p:custDataLst>
              <p:tags r:id="rId3"/>
            </p:custDataLst>
          </p:nvPr>
        </p:nvSpPr>
        <p:spPr/>
      </p:sp>
      <p:sp>
        <p:nvSpPr>
          <p:cNvPr id="3" name="文本占位符 2"/>
          <p:cNvSpPr txBox="1"/>
          <p:nvPr>
            <p:ph type="body" idx="3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 idx="2"/>
            <p:custDataLst>
              <p:tags r:id="rId3"/>
            </p:custDataLst>
          </p:nvPr>
        </p:nvSpPr>
        <p:spPr/>
      </p:sp>
      <p:sp>
        <p:nvSpPr>
          <p:cNvPr id="3" name="文本占位符 2"/>
          <p:cNvSpPr txBox="1"/>
          <p:nvPr>
            <p:ph type="body" idx="3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246813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65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246813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65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246813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.bin"/><Relationship Id="rId8" Type="http://schemas.openxmlformats.org/officeDocument/2006/relationships/tags" Target="../tags/tag5.xml"/><Relationship Id="rId7" Type="http://schemas.openxmlformats.org/officeDocument/2006/relationships/image" Target="../media/image2.wmf"/><Relationship Id="rId6" Type="http://schemas.openxmlformats.org/officeDocument/2006/relationships/oleObject" Target="../embeddings/oleObject1.bin"/><Relationship Id="rId5" Type="http://schemas.openxmlformats.org/officeDocument/2006/relationships/tags" Target="../tags/tag4.xml"/><Relationship Id="rId4" Type="http://schemas.openxmlformats.org/officeDocument/2006/relationships/image" Target="../media/image1.png"/><Relationship Id="rId32" Type="http://schemas.openxmlformats.org/officeDocument/2006/relationships/notesSlide" Target="../notesSlides/notesSlide1.xml"/><Relationship Id="rId31" Type="http://schemas.openxmlformats.org/officeDocument/2006/relationships/vmlDrawing" Target="../drawings/vmlDrawing1.vml"/><Relationship Id="rId30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9" Type="http://schemas.openxmlformats.org/officeDocument/2006/relationships/tags" Target="../tags/tag18.xml"/><Relationship Id="rId28" Type="http://schemas.openxmlformats.org/officeDocument/2006/relationships/image" Target="../media/image6.png"/><Relationship Id="rId27" Type="http://schemas.openxmlformats.org/officeDocument/2006/relationships/tags" Target="../tags/tag17.xml"/><Relationship Id="rId26" Type="http://schemas.openxmlformats.org/officeDocument/2006/relationships/tags" Target="../tags/tag16.xml"/><Relationship Id="rId25" Type="http://schemas.openxmlformats.org/officeDocument/2006/relationships/tags" Target="../tags/tag15.xml"/><Relationship Id="rId24" Type="http://schemas.openxmlformats.org/officeDocument/2006/relationships/image" Target="../media/image5.wmf"/><Relationship Id="rId23" Type="http://schemas.openxmlformats.org/officeDocument/2006/relationships/oleObject" Target="../embeddings/oleObject5.bin"/><Relationship Id="rId22" Type="http://schemas.openxmlformats.org/officeDocument/2006/relationships/tags" Target="../tags/tag14.xml"/><Relationship Id="rId21" Type="http://schemas.openxmlformats.org/officeDocument/2006/relationships/oleObject" Target="../embeddings/oleObject4.bin"/><Relationship Id="rId20" Type="http://schemas.openxmlformats.org/officeDocument/2006/relationships/tags" Target="../tags/tag13.xml"/><Relationship Id="rId2" Type="http://schemas.openxmlformats.org/officeDocument/2006/relationships/tags" Target="../tags/tag2.xml"/><Relationship Id="rId19" Type="http://schemas.openxmlformats.org/officeDocument/2006/relationships/tags" Target="../tags/tag12.xml"/><Relationship Id="rId18" Type="http://schemas.openxmlformats.org/officeDocument/2006/relationships/tags" Target="../tags/tag11.xml"/><Relationship Id="rId17" Type="http://schemas.openxmlformats.org/officeDocument/2006/relationships/image" Target="../media/image4.wmf"/><Relationship Id="rId16" Type="http://schemas.openxmlformats.org/officeDocument/2006/relationships/oleObject" Target="../embeddings/oleObject3.bin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image" Target="../media/image3.wmf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54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55.xml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6.xml"/><Relationship Id="rId1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7.xml"/><Relationship Id="rId1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8.xml"/><Relationship Id="rId1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9.xml"/><Relationship Id="rId1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image" Target="../media/image1.png"/><Relationship Id="rId30" Type="http://schemas.openxmlformats.org/officeDocument/2006/relationships/notesSlide" Target="../notesSlides/notesSlide2.xml"/><Relationship Id="rId3" Type="http://schemas.openxmlformats.org/officeDocument/2006/relationships/tags" Target="../tags/tag23.xml"/><Relationship Id="rId29" Type="http://schemas.openxmlformats.org/officeDocument/2006/relationships/vmlDrawing" Target="../drawings/vmlDrawing2.vml"/><Relationship Id="rId28" Type="http://schemas.openxmlformats.org/officeDocument/2006/relationships/slideLayout" Target="../slideLayouts/slideLayout7.xml"/><Relationship Id="rId27" Type="http://schemas.openxmlformats.org/officeDocument/2006/relationships/tags" Target="../tags/tag41.xml"/><Relationship Id="rId26" Type="http://schemas.openxmlformats.org/officeDocument/2006/relationships/image" Target="../media/image8.wmf"/><Relationship Id="rId25" Type="http://schemas.openxmlformats.org/officeDocument/2006/relationships/oleObject" Target="../embeddings/oleObject8.bin"/><Relationship Id="rId24" Type="http://schemas.openxmlformats.org/officeDocument/2006/relationships/tags" Target="../tags/tag40.xml"/><Relationship Id="rId23" Type="http://schemas.openxmlformats.org/officeDocument/2006/relationships/tags" Target="../tags/tag39.xml"/><Relationship Id="rId22" Type="http://schemas.openxmlformats.org/officeDocument/2006/relationships/tags" Target="../tags/tag38.xml"/><Relationship Id="rId21" Type="http://schemas.openxmlformats.org/officeDocument/2006/relationships/tags" Target="../tags/tag37.xml"/><Relationship Id="rId20" Type="http://schemas.openxmlformats.org/officeDocument/2006/relationships/tags" Target="../tags/tag36.xml"/><Relationship Id="rId2" Type="http://schemas.openxmlformats.org/officeDocument/2006/relationships/tags" Target="../tags/tag22.xml"/><Relationship Id="rId19" Type="http://schemas.openxmlformats.org/officeDocument/2006/relationships/tags" Target="../tags/tag35.xml"/><Relationship Id="rId18" Type="http://schemas.openxmlformats.org/officeDocument/2006/relationships/tags" Target="../tags/tag34.xml"/><Relationship Id="rId17" Type="http://schemas.openxmlformats.org/officeDocument/2006/relationships/tags" Target="../tags/tag33.xml"/><Relationship Id="rId16" Type="http://schemas.openxmlformats.org/officeDocument/2006/relationships/tags" Target="../tags/tag32.xml"/><Relationship Id="rId15" Type="http://schemas.openxmlformats.org/officeDocument/2006/relationships/tags" Target="../tags/tag31.xml"/><Relationship Id="rId14" Type="http://schemas.openxmlformats.org/officeDocument/2006/relationships/oleObject" Target="../embeddings/oleObject7.bin"/><Relationship Id="rId13" Type="http://schemas.openxmlformats.org/officeDocument/2006/relationships/tags" Target="../tags/tag30.xml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10" Type="http://schemas.openxmlformats.org/officeDocument/2006/relationships/tags" Target="../tags/tag29.xml"/><Relationship Id="rId1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45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46.xml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5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0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10642600" y="10579100"/>
            <a:ext cx="0" cy="0"/>
          </a:xfrm>
          <a:prstGeom prst="rect">
            <a:avLst/>
          </a:prstGeom>
          <a:ln>
            <a:noFill/>
          </a:ln>
        </p:spPr>
      </p:pic>
      <p:graphicFrame>
        <p:nvGraphicFramePr>
          <p:cNvPr id="9" name="对象 8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6274118" y="1399223"/>
          <a:ext cx="27368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" r:id="rId6" imgW="20421600" imgH="4876800" progId="Equation.DSMT4">
                  <p:embed/>
                </p:oleObj>
              </mc:Choice>
              <mc:Fallback>
                <p:oleObj name="" r:id="rId6" imgW="20421600" imgH="4876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74118" y="1399223"/>
                        <a:ext cx="2736850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602230" y="1327785"/>
          <a:ext cx="35687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" r:id="rId9" imgW="15544800" imgH="4267200" progId="Equation.DSMT4">
                  <p:embed/>
                </p:oleObj>
              </mc:Choice>
              <mc:Fallback>
                <p:oleObj name="" r:id="rId9" imgW="15544800" imgH="4267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02230" y="1327785"/>
                        <a:ext cx="3568700" cy="760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>
          <a:xfrm>
            <a:off x="2673668" y="2480310"/>
            <a:ext cx="1216025" cy="487363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17226" tIns="58613" rIns="117226" bIns="58613" anchor="t" anchorCtr="0">
            <a:spAutoFit/>
          </a:bodyPr>
          <a:lstStyle/>
          <a:p>
            <a:pPr algn="ctr"/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实部</a:t>
            </a:r>
            <a:endParaRPr lang="zh-CN" altLang="en-US" sz="2400">
              <a:solidFill>
                <a:srgbClr val="FF0000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6" name="矩形标注 15"/>
          <p:cNvSpPr/>
          <p:nvPr>
            <p:custDataLst>
              <p:tags r:id="rId12"/>
            </p:custDataLst>
          </p:nvPr>
        </p:nvSpPr>
        <p:spPr>
          <a:xfrm flipH="1">
            <a:off x="3826193" y="1327785"/>
            <a:ext cx="576262" cy="935038"/>
          </a:xfrm>
          <a:prstGeom prst="wedgeRectCallout">
            <a:avLst>
              <a:gd name="adj1" fmla="val 106676"/>
              <a:gd name="adj2" fmla="val 65523"/>
            </a:avLst>
          </a:prstGeom>
          <a:noFill/>
          <a:ln w="19050" cap="flat" cmpd="sng">
            <a:solidFill>
              <a:srgbClr val="F9071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17226" tIns="58613" rIns="117226" bIns="58613" anchor="ctr" anchorCtr="0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4546918" y="2551748"/>
            <a:ext cx="1404937" cy="487362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117226" tIns="58613" rIns="117226" bIns="58613" anchor="t" anchorCtr="0">
            <a:spAutoFit/>
          </a:bodyPr>
          <a:lstStyle/>
          <a:p>
            <a:pPr algn="ctr"/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虚部</a:t>
            </a:r>
            <a:endParaRPr lang="zh-CN" altLang="en-US" sz="2400">
              <a:solidFill>
                <a:srgbClr val="FF0000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8" name="矩形标注 17"/>
          <p:cNvSpPr/>
          <p:nvPr>
            <p:custDataLst>
              <p:tags r:id="rId14"/>
            </p:custDataLst>
          </p:nvPr>
        </p:nvSpPr>
        <p:spPr>
          <a:xfrm>
            <a:off x="5018405" y="1327785"/>
            <a:ext cx="536575" cy="830263"/>
          </a:xfrm>
          <a:prstGeom prst="wedgeRectCallout">
            <a:avLst>
              <a:gd name="adj1" fmla="val -56741"/>
              <a:gd name="adj2" fmla="val 96917"/>
            </a:avLst>
          </a:prstGeom>
          <a:noFill/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17226" tIns="58613" rIns="117226" bIns="58613" anchor="ctr" anchorCtr="0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graphicFrame>
        <p:nvGraphicFramePr>
          <p:cNvPr id="19" name="对象 23564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8609330" y="2518410"/>
          <a:ext cx="20638" cy="2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" r:id="rId16" imgW="2133600" imgH="3962400" progId="Equation.DSMT4">
                  <p:embed/>
                </p:oleObj>
              </mc:Choice>
              <mc:Fallback>
                <p:oleObj name="" r:id="rId16" imgW="2133600" imgH="3962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609330" y="2518410"/>
                        <a:ext cx="20638" cy="22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>
            <p:custDataLst>
              <p:tags r:id="rId18"/>
            </p:custDataLst>
          </p:nvPr>
        </p:nvGrpSpPr>
        <p:grpSpPr>
          <a:xfrm>
            <a:off x="878205" y="340678"/>
            <a:ext cx="9864725" cy="732155"/>
            <a:chOff x="1834" y="1861"/>
            <a:chExt cx="15535" cy="1153"/>
          </a:xfrm>
        </p:grpSpPr>
        <p:sp>
          <p:nvSpPr>
            <p:cNvPr id="22" name="文本框 21"/>
            <p:cNvSpPr txBox="1"/>
            <p:nvPr>
              <p:custDataLst>
                <p:tags r:id="rId19"/>
              </p:custDataLst>
            </p:nvPr>
          </p:nvSpPr>
          <p:spPr>
            <a:xfrm>
              <a:off x="1834" y="1861"/>
              <a:ext cx="15535" cy="11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117226" tIns="58613" rIns="117226" bIns="58613">
              <a:spAutoFit/>
            </a:bodyPr>
            <a:lstStyle/>
            <a:p>
              <a:pPr fontAlgn="auto"/>
              <a:r>
                <a:rPr lang="en-US" altLang="zh-CN" sz="3100" noProof="1">
                  <a:solidFill>
                    <a:srgbClr val="000000"/>
                  </a:solidFill>
                  <a:latin typeface="黑体" panose="02010609060101010101" charset="-122"/>
                  <a:ea typeface="黑体" panose="02010609060101010101" charset="-122"/>
                  <a:cs typeface="+mn-cs"/>
                </a:rPr>
                <a:t>(1)</a:t>
              </a:r>
              <a:r>
                <a:rPr lang="zh-CN" altLang="en-US" sz="3100" noProof="1">
                  <a:solidFill>
                    <a:srgbClr val="000000"/>
                  </a:solidFill>
                  <a:latin typeface="黑体" panose="02010609060101010101" charset="-122"/>
                  <a:ea typeface="黑体" panose="02010609060101010101" charset="-122"/>
                  <a:cs typeface="+mn-cs"/>
                </a:rPr>
                <a:t>形如           的数叫做复数</a:t>
              </a:r>
              <a:r>
                <a:rPr lang="en-US" altLang="zh-CN" sz="3100" noProof="1">
                  <a:solidFill>
                    <a:srgbClr val="000000"/>
                  </a:solidFill>
                  <a:latin typeface="黑体" panose="02010609060101010101" charset="-122"/>
                  <a:ea typeface="黑体" panose="02010609060101010101" charset="-122"/>
                  <a:cs typeface="+mn-cs"/>
                </a:rPr>
                <a:t>,</a:t>
              </a:r>
              <a:r>
                <a:rPr lang="zh-CN" altLang="en-US" sz="3100" noProof="1">
                  <a:solidFill>
                    <a:srgbClr val="000000"/>
                  </a:solidFill>
                  <a:latin typeface="黑体" panose="02010609060101010101" charset="-122"/>
                  <a:ea typeface="黑体" panose="02010609060101010101" charset="-122"/>
                  <a:cs typeface="+mn-cs"/>
                </a:rPr>
                <a:t>通常用字母</a:t>
              </a:r>
              <a:r>
                <a:rPr lang="zh-CN" altLang="en-US" sz="4000" noProof="1">
                  <a:solidFill>
                    <a:srgbClr val="C82004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 </a:t>
              </a:r>
              <a:r>
                <a:rPr lang="en-US" altLang="zh-CN" sz="4000" i="1" noProof="1">
                  <a:solidFill>
                    <a:srgbClr val="FF33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z</a:t>
              </a:r>
              <a:r>
                <a:rPr lang="en-US" altLang="zh-CN" sz="4000" b="1" i="1" noProof="1">
                  <a:solidFill>
                    <a:srgbClr val="FF33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 </a:t>
              </a:r>
              <a:r>
                <a:rPr lang="zh-CN" altLang="en-US" sz="3100" noProof="1">
                  <a:solidFill>
                    <a:srgbClr val="000000"/>
                  </a:solidFill>
                  <a:latin typeface="黑体" panose="02010609060101010101" charset="-122"/>
                  <a:ea typeface="黑体" panose="02010609060101010101" charset="-122"/>
                  <a:cs typeface="+mn-cs"/>
                </a:rPr>
                <a:t>表示</a:t>
              </a:r>
              <a:r>
                <a:rPr lang="en-US" altLang="zh-CN" sz="3100" noProof="1">
                  <a:solidFill>
                    <a:srgbClr val="000000"/>
                  </a:solidFill>
                  <a:latin typeface="黑体" panose="02010609060101010101" charset="-122"/>
                  <a:ea typeface="黑体" panose="02010609060101010101" charset="-122"/>
                  <a:cs typeface="+mn-cs"/>
                </a:rPr>
                <a:t>.</a:t>
              </a:r>
              <a:endParaRPr lang="en-US" altLang="zh-CN" sz="3100" noProof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graphicFrame>
          <p:nvGraphicFramePr>
            <p:cNvPr id="23" name="对象 22"/>
            <p:cNvGraphicFramePr>
              <a:graphicFrameLocks noChangeAspect="1"/>
            </p:cNvGraphicFramePr>
            <p:nvPr>
              <p:custDataLst>
                <p:tags r:id="rId20"/>
              </p:custDataLst>
            </p:nvPr>
          </p:nvGraphicFramePr>
          <p:xfrm>
            <a:off x="4098" y="1990"/>
            <a:ext cx="3382" cy="9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" name="" r:id="rId21" imgW="15544800" imgH="4267200" progId="Equation.DSMT4">
                    <p:embed/>
                  </p:oleObj>
                </mc:Choice>
                <mc:Fallback>
                  <p:oleObj name="" r:id="rId21" imgW="15544800" imgH="4267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098" y="1990"/>
                          <a:ext cx="3382" cy="9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Object 2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6418580" y="2119948"/>
          <a:ext cx="1655763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" r:id="rId23" imgW="10972800" imgH="4572000" progId="Equation.DSMT4">
                  <p:embed/>
                </p:oleObj>
              </mc:Choice>
              <mc:Fallback>
                <p:oleObj name="" r:id="rId23" imgW="10972800" imgH="4572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418580" y="2119948"/>
                        <a:ext cx="1655763" cy="690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9"/>
          <p:cNvSpPr txBox="1"/>
          <p:nvPr>
            <p:custDataLst>
              <p:tags r:id="rId25"/>
            </p:custDataLst>
          </p:nvPr>
        </p:nvSpPr>
        <p:spPr>
          <a:xfrm>
            <a:off x="8507730" y="2262823"/>
            <a:ext cx="2722563" cy="5857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 </a:t>
            </a:r>
            <a:r>
              <a:rPr lang="en-US" altLang="zh-CN" sz="3200" err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sym typeface="等线" panose="02010600030101010101" charset="-122"/>
              </a:rPr>
              <a:t>i 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 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叫虚数单位</a:t>
            </a:r>
            <a:endParaRPr lang="zh-CN" altLang="en-US" sz="32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6"/>
            </p:custDataLst>
          </p:nvPr>
        </p:nvSpPr>
        <p:spPr>
          <a:xfrm>
            <a:off x="1010920" y="3566160"/>
            <a:ext cx="40614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  <a:sym typeface="+mn-ea"/>
              </a:rPr>
              <a:t>(2)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  <a:sym typeface="+mn-ea"/>
              </a:rPr>
              <a:t>已知</a:t>
            </a:r>
            <a:r>
              <a:rPr lang="en-US" altLang="zh-CN" sz="2800" b="1" i="1"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a</a:t>
            </a:r>
            <a:r>
              <a:rPr lang="en-US" altLang="zh-CN" sz="2800" b="1"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,</a:t>
            </a:r>
            <a:r>
              <a:rPr lang="en-US" altLang="zh-CN" sz="2800" b="1" i="1"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b,c,d</a:t>
            </a:r>
            <a:r>
              <a:rPr lang="en-US" altLang="zh-CN" sz="2800" b="1"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∈R</a:t>
            </a:r>
            <a:endParaRPr lang="zh-CN" altLang="en-US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pitchFamily="34" charset="-120"/>
              <a:sym typeface="+mn-ea"/>
            </a:endParaRPr>
          </a:p>
        </p:txBody>
      </p:sp>
      <p:sp>
        <p:nvSpPr>
          <p:cNvPr id="2" name="圆角矩形 1"/>
          <p:cNvSpPr/>
          <p:nvPr>
            <p:custDataLst>
              <p:tags r:id="rId27"/>
            </p:custDataLst>
          </p:nvPr>
        </p:nvSpPr>
        <p:spPr>
          <a:xfrm>
            <a:off x="2673985" y="4225290"/>
            <a:ext cx="6189345" cy="579120"/>
          </a:xfrm>
          <a:prstGeom prst="roundRect">
            <a:avLst/>
          </a:prstGeom>
          <a:solidFill>
            <a:srgbClr val="000000">
              <a:alpha val="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2800">
                <a:solidFill>
                  <a:schemeClr val="tx1"/>
                </a:solidFill>
              </a:rPr>
              <a:t>即：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a 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+ 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b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i = 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c 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+ 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d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i </a:t>
            </a:r>
            <a:r>
              <a:rPr lang="en-US" altLang="zh-CN"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34" charset="-120"/>
                <a:sym typeface="+mn-ea"/>
              </a:rPr>
              <a:t>⇔ 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a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 = 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c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且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b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 = 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d.</a:t>
            </a:r>
            <a:r>
              <a:rPr lang="en-US" altLang="zh-CN"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34" charset="-120"/>
                <a:sym typeface="+mn-ea"/>
              </a:rPr>
              <a:t> </a:t>
            </a:r>
            <a:endParaRPr lang="en-US" altLang="zh-CN" sz="3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34" charset="-12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10920" y="5240655"/>
            <a:ext cx="9791700" cy="942975"/>
          </a:xfrm>
          <a:prstGeom prst="rect">
            <a:avLst/>
          </a:prstGeom>
        </p:spPr>
      </p:pic>
    </p:spTree>
    <p:custDataLst>
      <p:tags r:id="rId29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795" y="334010"/>
            <a:ext cx="10934700" cy="895350"/>
          </a:xfrm>
          <a:prstGeom prst="rect">
            <a:avLst/>
          </a:prstGeom>
        </p:spPr>
      </p:pic>
      <p:sp>
        <p:nvSpPr>
          <p:cNvPr id="141315" name="矩形 141314"/>
          <p:cNvSpPr/>
          <p:nvPr/>
        </p:nvSpPr>
        <p:spPr>
          <a:xfrm>
            <a:off x="518795" y="2705418"/>
            <a:ext cx="7991475" cy="52197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练习：已知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z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满足</a:t>
            </a:r>
            <a:r>
              <a:rPr lang="en-US" altLang="zh-CN" sz="2800" b="1" dirty="0">
                <a:latin typeface="Times New Roman" panose="02020603050405020304" charset="0"/>
                <a:ea typeface="宋体" panose="02010600030101010101" pitchFamily="2" charset="-122"/>
              </a:rPr>
              <a:t>(1+2i)z=4+3i,</a:t>
            </a:r>
            <a:r>
              <a:rPr lang="zh-CN" altLang="en-US" sz="2800" b="1" dirty="0">
                <a:latin typeface="Times New Roman" panose="02020603050405020304" charset="0"/>
                <a:ea typeface="宋体" panose="02010600030101010101" pitchFamily="2" charset="-122"/>
              </a:rPr>
              <a:t>求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</a:rPr>
              <a:t>z</a:t>
            </a:r>
            <a:endParaRPr lang="en-US" altLang="zh-CN" sz="2800"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141319" name="文本框 141318"/>
          <p:cNvSpPr txBox="1"/>
          <p:nvPr/>
        </p:nvSpPr>
        <p:spPr>
          <a:xfrm>
            <a:off x="588010" y="3679508"/>
            <a:ext cx="1223963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解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1:</a:t>
            </a:r>
            <a:endParaRPr lang="en-US" altLang="zh-CN" sz="28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 descr="2TFS`XSCR[`)~DFKUGMEI%J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273" y="3396933"/>
            <a:ext cx="2476500" cy="1181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17" name="文本框 1"/>
          <p:cNvSpPr txBox="1"/>
          <p:nvPr/>
        </p:nvSpPr>
        <p:spPr>
          <a:xfrm>
            <a:off x="588010" y="4578350"/>
            <a:ext cx="487934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解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：设z＝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y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i（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y</a:t>
            </a:r>
            <a:r>
              <a:rPr lang="zh-CN" altLang="en-US" sz="28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∈R）</a:t>
            </a:r>
            <a:endParaRPr lang="zh-CN" altLang="en-US" sz="28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/>
      <p:bldP spid="141319" grpId="0"/>
      <p:bldP spid="215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675" y="78105"/>
            <a:ext cx="11296650" cy="18192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043430"/>
            <a:ext cx="9796780" cy="2390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05" y="4554855"/>
            <a:ext cx="9582150" cy="18573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893756" y="792099"/>
                <a:ext cx="3118485" cy="5372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e>
                      </m:d>
                      <m:sSup>
                        <m:sSupPr>
                          <m:ctrlP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endParaRPr lang="zh-CN" altLang="en-US" sz="280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756" y="792099"/>
                <a:ext cx="3118485" cy="537210"/>
              </a:xfrm>
              <a:prstGeom prst="rect">
                <a:avLst/>
              </a:prstGeom>
              <a:blipFill rotWithShape="1">
                <a:blip r:embed="rId4"/>
                <a:stretch>
                  <a:fillRect l="-18" t="-47" r="18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455" y="242570"/>
            <a:ext cx="11296650" cy="2705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130" y="167005"/>
            <a:ext cx="12077700" cy="18840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580" y="153035"/>
            <a:ext cx="10659745" cy="24358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940" y="229870"/>
            <a:ext cx="7467600" cy="12795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660" y="0"/>
            <a:ext cx="11716385" cy="68637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0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10642600" y="10579100"/>
            <a:ext cx="0" cy="0"/>
          </a:xfrm>
          <a:prstGeom prst="rect">
            <a:avLst/>
          </a:prstGeom>
          <a:ln>
            <a:noFill/>
          </a:ln>
        </p:spPr>
      </p:pic>
      <p:sp>
        <p:nvSpPr>
          <p:cNvPr id="35" name="流程图: 可选过程 34"/>
          <p:cNvSpPr/>
          <p:nvPr>
            <p:custDataLst>
              <p:tags r:id="rId5"/>
            </p:custDataLst>
          </p:nvPr>
        </p:nvSpPr>
        <p:spPr>
          <a:xfrm>
            <a:off x="740667" y="3988307"/>
            <a:ext cx="1039428" cy="541961"/>
          </a:xfrm>
          <a:prstGeom prst="flowChartAlternateProcess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复数</a:t>
            </a:r>
            <a:endParaRPr lang="zh-CN" altLang="en-US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pitchFamily="34" charset="-120"/>
            </a:endParaRPr>
          </a:p>
        </p:txBody>
      </p:sp>
      <p:sp>
        <p:nvSpPr>
          <p:cNvPr id="36" name="流程图: 可选过程 35"/>
          <p:cNvSpPr/>
          <p:nvPr>
            <p:custDataLst>
              <p:tags r:id="rId6"/>
            </p:custDataLst>
          </p:nvPr>
        </p:nvSpPr>
        <p:spPr>
          <a:xfrm>
            <a:off x="2069592" y="3399249"/>
            <a:ext cx="1840979" cy="592843"/>
          </a:xfrm>
          <a:prstGeom prst="flowChartAlternateProcess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实数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b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=0)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pitchFamily="34" charset="-120"/>
            </a:endParaRPr>
          </a:p>
        </p:txBody>
      </p:sp>
      <p:sp>
        <p:nvSpPr>
          <p:cNvPr id="37" name="流程图: 可选过程 36"/>
          <p:cNvSpPr/>
          <p:nvPr>
            <p:custDataLst>
              <p:tags r:id="rId7"/>
            </p:custDataLst>
          </p:nvPr>
        </p:nvSpPr>
        <p:spPr>
          <a:xfrm>
            <a:off x="2069592" y="4490418"/>
            <a:ext cx="1840979" cy="561481"/>
          </a:xfrm>
          <a:prstGeom prst="flowChartAlternateProcess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虚数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b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≠0)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pitchFamily="34" charset="-120"/>
            </a:endParaRPr>
          </a:p>
        </p:txBody>
      </p:sp>
      <p:sp>
        <p:nvSpPr>
          <p:cNvPr id="2" name="流程图: 可选过程 1"/>
          <p:cNvSpPr/>
          <p:nvPr>
            <p:custDataLst>
              <p:tags r:id="rId8"/>
            </p:custDataLst>
          </p:nvPr>
        </p:nvSpPr>
        <p:spPr>
          <a:xfrm>
            <a:off x="4215979" y="3780850"/>
            <a:ext cx="1856255" cy="857720"/>
          </a:xfrm>
          <a:prstGeom prst="flowChartAlternateProcess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纯虚数</a:t>
            </a:r>
            <a:endParaRPr lang="zh-CN" altLang="en-US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pitchFamily="34" charset="-120"/>
            </a:endParaRPr>
          </a:p>
          <a:p>
            <a:pPr algn="ctr"/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a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=0, 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b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≠0)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pitchFamily="34" charset="-120"/>
            </a:endParaRPr>
          </a:p>
        </p:txBody>
      </p:sp>
      <p:sp>
        <p:nvSpPr>
          <p:cNvPr id="39" name="流程图: 可选过程 38"/>
          <p:cNvSpPr/>
          <p:nvPr>
            <p:custDataLst>
              <p:tags r:id="rId9"/>
            </p:custDataLst>
          </p:nvPr>
        </p:nvSpPr>
        <p:spPr>
          <a:xfrm>
            <a:off x="4207506" y="4793640"/>
            <a:ext cx="1847460" cy="967825"/>
          </a:xfrm>
          <a:prstGeom prst="flowChartAlternateProcess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非纯虚数</a:t>
            </a:r>
            <a:endParaRPr lang="zh-CN" altLang="en-US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pitchFamily="34" charset="-120"/>
            </a:endParaRPr>
          </a:p>
          <a:p>
            <a:pPr algn="ctr"/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a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≠0, 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b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≠0)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pitchFamily="34" charset="-120"/>
            </a:endParaRPr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780095" y="3634987"/>
          <a:ext cx="542108" cy="1261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11" imgW="4876800" imgH="11277600" progId="Equation.DSMT4">
                  <p:embed/>
                </p:oleObj>
              </mc:Choice>
              <mc:Fallback>
                <p:oleObj name="Equation" r:id="rId11" imgW="4876800" imgH="11277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80095" y="3634987"/>
                        <a:ext cx="542108" cy="1261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3906982" y="4114338"/>
          <a:ext cx="564562" cy="1313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14" imgW="4876800" imgH="11277600" progId="Equation.DSMT4">
                  <p:embed/>
                </p:oleObj>
              </mc:Choice>
              <mc:Fallback>
                <p:oleObj name="Equation" r:id="rId14" imgW="4876800" imgH="11277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06982" y="4114338"/>
                        <a:ext cx="564562" cy="1313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>
            <p:custDataLst>
              <p:tags r:id="rId15"/>
            </p:custDataLst>
          </p:nvPr>
        </p:nvSpPr>
        <p:spPr>
          <a:xfrm>
            <a:off x="106680" y="2296795"/>
            <a:ext cx="7096760" cy="6076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lnSpc>
                <a:spcPct val="120000"/>
              </a:lnSpc>
            </a:pPr>
            <a:r>
              <a:rPr lang="zh-CN" altLang="en-US" sz="2800" b="1" smtClean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这样</a:t>
            </a:r>
            <a:r>
              <a:rPr lang="zh-CN" altLang="en-US" sz="2800" b="1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，复数</a:t>
            </a:r>
            <a:r>
              <a:rPr lang="zh-CN" altLang="en-US" sz="2800" b="1" i="1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z</a:t>
            </a:r>
            <a:r>
              <a:rPr lang="zh-CN" altLang="en-US" sz="2800" b="1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=</a:t>
            </a:r>
            <a:r>
              <a:rPr lang="zh-CN" altLang="en-US" sz="2800" b="1" i="1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a</a:t>
            </a:r>
            <a:r>
              <a:rPr lang="zh-CN" altLang="en-US" sz="2800" b="1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+</a:t>
            </a:r>
            <a:r>
              <a:rPr lang="zh-CN" altLang="en-US" sz="2800" b="1" i="1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b</a:t>
            </a:r>
            <a:r>
              <a:rPr lang="zh-CN" altLang="en-US" sz="2800" b="1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i (</a:t>
            </a:r>
            <a:r>
              <a:rPr lang="zh-CN" altLang="en-US" sz="2800" b="1" i="1" smtClean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a</a:t>
            </a:r>
            <a:r>
              <a:rPr lang="en-US" altLang="zh-CN" sz="2800" b="1" smtClean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, </a:t>
            </a:r>
            <a:r>
              <a:rPr lang="zh-CN" altLang="en-US" sz="2800" b="1" i="1" smtClean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b</a:t>
            </a:r>
            <a:r>
              <a:rPr lang="zh-CN" altLang="en-US" sz="2800" b="1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∈</a:t>
            </a:r>
            <a:r>
              <a:rPr lang="zh-CN" altLang="en-US" sz="2800" b="1" i="1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R</a:t>
            </a:r>
            <a:r>
              <a:rPr lang="zh-CN" altLang="en-US" sz="2800" b="1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)可以分类</a:t>
            </a:r>
            <a:r>
              <a:rPr lang="zh-CN" altLang="en-US" sz="2800" b="1" smtClean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如下：</a:t>
            </a:r>
            <a:endParaRPr lang="zh-CN" altLang="en-US" sz="2800" b="1" smtClean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422515" y="2296795"/>
            <a:ext cx="4408170" cy="3639820"/>
            <a:chOff x="11689" y="3617"/>
            <a:chExt cx="6942" cy="5732"/>
          </a:xfrm>
        </p:grpSpPr>
        <p:grpSp>
          <p:nvGrpSpPr>
            <p:cNvPr id="11" name="组合 10"/>
            <p:cNvGrpSpPr/>
            <p:nvPr/>
          </p:nvGrpSpPr>
          <p:grpSpPr>
            <a:xfrm>
              <a:off x="11689" y="3617"/>
              <a:ext cx="6942" cy="5732"/>
              <a:chOff x="11689" y="3617"/>
              <a:chExt cx="6942" cy="5732"/>
            </a:xfrm>
          </p:grpSpPr>
          <p:sp>
            <p:nvSpPr>
              <p:cNvPr id="3" name="椭圆 2"/>
              <p:cNvSpPr/>
              <p:nvPr>
                <p:custDataLst>
                  <p:tags r:id="rId16"/>
                </p:custDataLst>
              </p:nvPr>
            </p:nvSpPr>
            <p:spPr>
              <a:xfrm>
                <a:off x="11689" y="3617"/>
                <a:ext cx="6942" cy="4672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z="2800" strike="noStrike" noProof="1"/>
              </a:p>
            </p:txBody>
          </p:sp>
          <p:sp>
            <p:nvSpPr>
              <p:cNvPr id="4" name="文本框 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13511" y="8431"/>
                <a:ext cx="3075" cy="91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zh-CN" altLang="en-US" sz="320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sym typeface="等线" panose="02010600030101010101" charset="-122"/>
                  </a:rPr>
                  <a:t>复数集</a:t>
                </a:r>
                <a:r>
                  <a:rPr lang="en-US" altLang="zh-CN" sz="3200" i="1">
                    <a:solidFill>
                      <a:srgbClr val="FF0000"/>
                    </a:solidFill>
                    <a:latin typeface="Times New Roman" panose="02020603050405020304" charset="0"/>
                    <a:ea typeface="微软雅黑" panose="020B0503020204020204" charset="-122"/>
                    <a:sym typeface="等线" panose="02010600030101010101" charset="-122"/>
                  </a:rPr>
                  <a:t>C</a:t>
                </a:r>
                <a:endParaRPr lang="zh-CN" altLang="en-US" sz="3200" i="1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charset="-122"/>
                  <a:sym typeface="等线" panose="02010600030101010101" charset="-122"/>
                </a:endParaRPr>
              </a:p>
            </p:txBody>
          </p:sp>
          <p:sp>
            <p:nvSpPr>
              <p:cNvPr id="5" name="文本框 9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12254" y="5542"/>
                <a:ext cx="1817" cy="8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zh-CN" altLang="en-US" sz="2800">
                    <a:latin typeface="微软雅黑" panose="020B0503020204020204" charset="-122"/>
                    <a:ea typeface="微软雅黑" panose="020B0503020204020204" charset="-122"/>
                    <a:sym typeface="等线" panose="02010600030101010101" charset="-122"/>
                  </a:rPr>
                  <a:t>实数</a:t>
                </a:r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  <a:sym typeface="等线" panose="02010600030101010101" charset="-122"/>
                  </a:rPr>
                  <a:t>R</a:t>
                </a:r>
                <a:endParaRPr lang="zh-CN" altLang="en-US" sz="2800"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endParaRPr>
              </a:p>
            </p:txBody>
          </p:sp>
          <p:sp>
            <p:nvSpPr>
              <p:cNvPr id="8" name="文本框 9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15713" y="6147"/>
                <a:ext cx="1988" cy="8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zh-CN" altLang="en-US" sz="280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sym typeface="等线" panose="02010600030101010101" charset="-122"/>
                  </a:rPr>
                  <a:t>纯虚数</a:t>
                </a:r>
                <a:endParaRPr lang="zh-CN" altLang="en-US" sz="2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endParaRPr>
              </a:p>
            </p:txBody>
          </p:sp>
          <p:sp>
            <p:nvSpPr>
              <p:cNvPr id="19" name="文本框 9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14552" y="4471"/>
                <a:ext cx="1420" cy="8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zh-CN" altLang="en-US" sz="2800">
                    <a:latin typeface="微软雅黑" panose="020B0503020204020204" charset="-122"/>
                    <a:ea typeface="微软雅黑" panose="020B0503020204020204" charset="-122"/>
                    <a:sym typeface="等线" panose="02010600030101010101" charset="-122"/>
                  </a:rPr>
                  <a:t>虚数</a:t>
                </a:r>
                <a:endParaRPr lang="zh-CN" altLang="en-US" sz="2800"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endParaRPr>
              </a:p>
            </p:txBody>
          </p:sp>
          <p:sp>
            <p:nvSpPr>
              <p:cNvPr id="9" name="椭圆 8"/>
              <p:cNvSpPr/>
              <p:nvPr>
                <p:custDataLst>
                  <p:tags r:id="rId21"/>
                </p:custDataLst>
              </p:nvPr>
            </p:nvSpPr>
            <p:spPr>
              <a:xfrm>
                <a:off x="15713" y="5542"/>
                <a:ext cx="2155" cy="2040"/>
              </a:xfrm>
              <a:prstGeom prst="ellipse">
                <a:avLst/>
              </a:prstGeom>
              <a:noFill/>
              <a:ln>
                <a:solidFill>
                  <a:srgbClr val="060F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z="2800" strike="noStrike" noProof="1"/>
              </a:p>
            </p:txBody>
          </p:sp>
        </p:grpSp>
        <p:cxnSp>
          <p:nvCxnSpPr>
            <p:cNvPr id="22" name="直接连接符 21"/>
            <p:cNvCxnSpPr/>
            <p:nvPr>
              <p:custDataLst>
                <p:tags r:id="rId22"/>
              </p:custDataLst>
            </p:nvPr>
          </p:nvCxnSpPr>
          <p:spPr>
            <a:xfrm flipH="1">
              <a:off x="14052" y="3831"/>
              <a:ext cx="15" cy="427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>
            <p:custDataLst>
              <p:tags r:id="rId23"/>
            </p:custDataLst>
          </p:nvPr>
        </p:nvSpPr>
        <p:spPr>
          <a:xfrm>
            <a:off x="31433" y="728345"/>
            <a:ext cx="10585450" cy="593725"/>
          </a:xfrm>
          <a:prstGeom prst="rect">
            <a:avLst/>
          </a:prstGeom>
          <a:noFill/>
          <a:ln w="9525">
            <a:noFill/>
          </a:ln>
        </p:spPr>
        <p:txBody>
          <a:bodyPr wrap="square" lIns="117226" tIns="58613" rIns="117226" bIns="58613">
            <a:spAutoFit/>
          </a:bodyPr>
          <a:p>
            <a:pPr fontAlgn="auto"/>
            <a:r>
              <a:rPr lang="zh-CN" altLang="en-US" sz="3100" strike="noStrike" noProof="1">
                <a:latin typeface="宋体" panose="02010600030101010101" pitchFamily="2" charset="-122"/>
                <a:ea typeface="+mn-ea"/>
                <a:cs typeface="+mn-cs"/>
              </a:rPr>
              <a:t>  </a:t>
            </a:r>
            <a:r>
              <a:rPr lang="en-US" altLang="zh-CN" sz="3100" strike="noStrike" noProof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(4)</a:t>
            </a:r>
            <a:r>
              <a:rPr lang="zh-CN" altLang="en-US" sz="3100" strike="noStrike" noProof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全体复数所形成的集合叫做</a:t>
            </a:r>
            <a:r>
              <a:rPr lang="zh-CN" altLang="en-US" sz="3100" strike="noStrike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cs"/>
              </a:rPr>
              <a:t>复数集</a:t>
            </a:r>
            <a:r>
              <a:rPr lang="zh-CN" altLang="en-US" sz="3100" strike="noStrike" noProof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，一般用</a:t>
            </a:r>
            <a:r>
              <a:rPr lang="en-US" altLang="zh-CN" sz="3100" i="1" strike="noStrike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C</a:t>
            </a:r>
            <a:r>
              <a:rPr lang="zh-CN" altLang="en-US" sz="3100" i="1" strike="noStrike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</a:t>
            </a:r>
            <a:r>
              <a:rPr lang="zh-CN" altLang="en-US" sz="3100" strike="noStrike" noProof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表示</a:t>
            </a:r>
            <a:r>
              <a:rPr lang="en-US" altLang="zh-CN" sz="3100" strike="noStrike" noProof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.</a:t>
            </a:r>
            <a:endParaRPr lang="en-US" altLang="zh-CN" sz="3100" strike="noStrike" noProof="1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28" name="Object 4"/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1974533" y="1520508"/>
          <a:ext cx="4278312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" r:id="rId25" imgW="31394400" imgH="6096000" progId="Equation.DSMT4">
                  <p:embed/>
                </p:oleObj>
              </mc:Choice>
              <mc:Fallback>
                <p:oleObj name="" r:id="rId25" imgW="31394400" imgH="6096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974533" y="1520508"/>
                        <a:ext cx="4278312" cy="831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7680325" y="828675"/>
            <a:ext cx="3506470" cy="2592070"/>
            <a:chOff x="12095" y="1305"/>
            <a:chExt cx="5522" cy="40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rcRect l="17615" b="15956"/>
            <a:stretch>
              <a:fillRect/>
            </a:stretch>
          </p:blipFill>
          <p:spPr>
            <a:xfrm>
              <a:off x="13209" y="1305"/>
              <a:ext cx="4408" cy="4082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17" name="组合 16"/>
            <p:cNvGrpSpPr/>
            <p:nvPr/>
          </p:nvGrpSpPr>
          <p:grpSpPr>
            <a:xfrm>
              <a:off x="12095" y="3456"/>
              <a:ext cx="2357" cy="838"/>
              <a:chOff x="10714" y="3695"/>
              <a:chExt cx="2357" cy="838"/>
            </a:xfrm>
          </p:grpSpPr>
          <p:sp>
            <p:nvSpPr>
              <p:cNvPr id="5" name="右箭头 4"/>
              <p:cNvSpPr/>
              <p:nvPr/>
            </p:nvSpPr>
            <p:spPr>
              <a:xfrm rot="8880000" flipV="1">
                <a:off x="12427" y="3695"/>
                <a:ext cx="644" cy="144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lvl1pPr marL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sz="1800" b="0" i="0" u="non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457200" lvl="1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="0" i="0" u="non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lvl="2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="0" i="0" u="non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lvl="3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="0" i="0" u="non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lvl="4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None/>
                  <a:defRPr b="0" i="0" u="non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</a:lstStyle>
              <a:p>
                <a:pPr lvl="0" algn="ctr" fontAlgn="base"/>
                <a:endParaRPr lang="zh-CN" altLang="en-US" strike="noStrike" noProof="1">
                  <a:solidFill>
                    <a:srgbClr val="FFFFFF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0714" y="3809"/>
                <a:ext cx="1914" cy="7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2400" b="1">
                    <a:solidFill>
                      <a:srgbClr val="0070C0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复平面</a:t>
                </a:r>
                <a:endParaRPr lang="zh-CN" altLang="en-US" sz="2400" b="1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  <a:sym typeface="+mn-ea"/>
                </a:endParaRP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387715" y="368300"/>
                <a:ext cx="2534920" cy="4603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复数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𝑧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𝑎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𝑏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i</m:t>
                    </m:r>
                  </m:oMath>
                </a14:m>
                <a:endParaRPr lang="en-US" altLang="zh-CN" sz="240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715" y="368300"/>
                <a:ext cx="2534920" cy="4603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/>
          <p:cNvCxnSpPr/>
          <p:nvPr/>
        </p:nvCxnSpPr>
        <p:spPr>
          <a:xfrm flipV="1">
            <a:off x="9288780" y="1706245"/>
            <a:ext cx="1002665" cy="116713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8796591" y="2828544"/>
                <a:ext cx="75565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𝑶</m:t>
                      </m:r>
                    </m:oMath>
                  </m:oMathPara>
                </a14:m>
                <a:endParaRPr lang="zh-CN" altLang="en-US" b="1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591" y="2828544"/>
                <a:ext cx="755650" cy="368300"/>
              </a:xfrm>
              <a:prstGeom prst="rect">
                <a:avLst/>
              </a:prstGeom>
              <a:blipFill rotWithShape="1">
                <a:blip r:embed="rId3"/>
                <a:stretch>
                  <a:fillRect l="-76" t="-69" r="76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376555" y="203835"/>
            <a:ext cx="7406640" cy="2020570"/>
            <a:chOff x="593" y="397"/>
            <a:chExt cx="11664" cy="3182"/>
          </a:xfrm>
        </p:grpSpPr>
        <p:grpSp>
          <p:nvGrpSpPr>
            <p:cNvPr id="10" name="组合 9"/>
            <p:cNvGrpSpPr/>
            <p:nvPr/>
          </p:nvGrpSpPr>
          <p:grpSpPr>
            <a:xfrm>
              <a:off x="593" y="397"/>
              <a:ext cx="10428" cy="852"/>
              <a:chOff x="1107" y="3148"/>
              <a:chExt cx="10428" cy="85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107" y="3148"/>
                    <a:ext cx="10428" cy="8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l"/>
                    <a:r>
                      <a:rPr lang="zh-CN" altLang="en-US" sz="2400"/>
                      <a:t>复数</a:t>
                    </a:r>
                    <a14:m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charset="0"/>
                            <a:cs typeface="Cambria Math" panose="02040503050406030204" charset="0"/>
                          </a:rPr>
                          <m:t>i</m:t>
                        </m:r>
                      </m:oMath>
                    </a14:m>
                    <a:r>
                      <a:rPr lang="en-US" altLang="zh-CN" sz="2400">
                        <a:latin typeface="Cambria Math" panose="02040503050406030204" charset="0"/>
                        <a:cs typeface="Cambria Math" panose="02040503050406030204" charset="0"/>
                      </a:rPr>
                      <a:t>                          </a:t>
                    </a:r>
                    <a:r>
                      <a:rPr lang="zh-CN" altLang="en-US" sz="2400">
                        <a:latin typeface="Cambria Math" panose="02040503050406030204" charset="0"/>
                        <a:cs typeface="Cambria Math" panose="02040503050406030204" charset="0"/>
                      </a:rPr>
                      <a:t>复平面内的点</a:t>
                    </a:r>
                    <a14:m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𝑍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</m:d>
                      </m:oMath>
                    </a14:m>
                    <a:endParaRPr lang="zh-CN" altLang="en-US" sz="2400"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7" name="文本框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7" y="3148"/>
                    <a:ext cx="10428" cy="852"/>
                  </a:xfrm>
                  <a:prstGeom prst="rect">
                    <a:avLst/>
                  </a:prstGeom>
                  <a:blipFill rotWithShape="1">
                    <a:blip r:embed="rId4"/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直接箭头连接符 7"/>
              <p:cNvCxnSpPr/>
              <p:nvPr/>
            </p:nvCxnSpPr>
            <p:spPr>
              <a:xfrm flipV="1">
                <a:off x="4714" y="3687"/>
                <a:ext cx="2180" cy="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12" name="文本框 11"/>
            <p:cNvSpPr txBox="1"/>
            <p:nvPr/>
          </p:nvSpPr>
          <p:spPr>
            <a:xfrm>
              <a:off x="4200" y="397"/>
              <a:ext cx="17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一一对应</a:t>
              </a:r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148" y="1265"/>
              <a:ext cx="6525" cy="2315"/>
              <a:chOff x="1747" y="1444"/>
              <a:chExt cx="6525" cy="231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6246" y="1444"/>
                <a:ext cx="2026" cy="1556"/>
                <a:chOff x="6894" y="2794"/>
                <a:chExt cx="2026" cy="1556"/>
              </a:xfrm>
            </p:grpSpPr>
            <p:sp>
              <p:nvSpPr>
                <p:cNvPr id="25" name="文本框 24"/>
                <p:cNvSpPr txBox="1"/>
                <p:nvPr/>
              </p:nvSpPr>
              <p:spPr>
                <a:xfrm rot="18900000">
                  <a:off x="7164" y="3581"/>
                  <a:ext cx="1757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一一对应</a:t>
                  </a:r>
                  <a:endParaRPr lang="zh-CN" altLang="en-US"/>
                </a:p>
              </p:txBody>
            </p:sp>
            <p:cxnSp>
              <p:nvCxnSpPr>
                <p:cNvPr id="26" name="直接箭头连接符 25"/>
                <p:cNvCxnSpPr/>
                <p:nvPr/>
              </p:nvCxnSpPr>
              <p:spPr>
                <a:xfrm flipV="1">
                  <a:off x="6894" y="2794"/>
                  <a:ext cx="1520" cy="155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文本框 27"/>
                  <p:cNvSpPr txBox="1"/>
                  <p:nvPr/>
                </p:nvSpPr>
                <p:spPr>
                  <a:xfrm>
                    <a:off x="2899" y="2911"/>
                    <a:ext cx="3024" cy="84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r>
                      <a:rPr lang="en-US" altLang="zh-CN" sz="24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a:t> </a:t>
                    </a:r>
                    <a:r>
                      <a:rPr lang="zh-CN" altLang="en-US" sz="2400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a:t>平面向量</a:t>
                    </a:r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zh-CN" altLang="en-US" sz="24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𝑂𝑍</m:t>
                            </m:r>
                          </m:e>
                        </m:acc>
                      </m:oMath>
                    </a14:m>
                    <a:endParaRPr lang="en-US" altLang="zh-CN" sz="2400" i="1">
                      <a:latin typeface="Cambria Math" panose="02040503050406030204" charset="0"/>
                      <a:cs typeface="Cambria Math" panose="02040503050406030204" charset="0"/>
                    </a:endParaRPr>
                  </a:p>
                </p:txBody>
              </p:sp>
            </mc:Choice>
            <mc:Fallback>
              <p:sp>
                <p:nvSpPr>
                  <p:cNvPr id="28" name="文本框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9" y="2911"/>
                    <a:ext cx="3024" cy="849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9" name="组合 28"/>
              <p:cNvGrpSpPr/>
              <p:nvPr/>
            </p:nvGrpSpPr>
            <p:grpSpPr>
              <a:xfrm>
                <a:off x="1747" y="1444"/>
                <a:ext cx="1152" cy="1963"/>
                <a:chOff x="8366" y="2794"/>
                <a:chExt cx="1152" cy="1963"/>
              </a:xfrm>
            </p:grpSpPr>
            <p:sp>
              <p:nvSpPr>
                <p:cNvPr id="30" name="文本框 29"/>
                <p:cNvSpPr txBox="1"/>
                <p:nvPr/>
              </p:nvSpPr>
              <p:spPr>
                <a:xfrm rot="3420000">
                  <a:off x="7777" y="3588"/>
                  <a:ext cx="1757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/>
                    <a:t>一一对应</a:t>
                  </a:r>
                  <a:endParaRPr lang="zh-CN" altLang="en-US"/>
                </a:p>
              </p:txBody>
            </p:sp>
            <p:cxnSp>
              <p:nvCxnSpPr>
                <p:cNvPr id="31" name="直接箭头连接符 30"/>
                <p:cNvCxnSpPr/>
                <p:nvPr/>
              </p:nvCxnSpPr>
              <p:spPr>
                <a:xfrm flipH="1" flipV="1">
                  <a:off x="8414" y="2794"/>
                  <a:ext cx="1104" cy="157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headEnd type="arrow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2" name="文本框 31"/>
            <p:cNvSpPr txBox="1"/>
            <p:nvPr/>
          </p:nvSpPr>
          <p:spPr>
            <a:xfrm>
              <a:off x="8221" y="2080"/>
              <a:ext cx="403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solidFill>
                    <a:srgbClr val="C00000"/>
                  </a:solidFill>
                  <a:highlight>
                    <a:srgbClr val="FFFF00"/>
                  </a:highlight>
                </a:rPr>
                <a:t>复数的几何意义</a:t>
              </a:r>
              <a:endParaRPr lang="zh-CN" altLang="en-US" sz="2400" b="1">
                <a:solidFill>
                  <a:srgbClr val="C00000"/>
                </a:solidFill>
                <a:highlight>
                  <a:srgbClr val="FFFF00"/>
                </a:highlight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555" y="2387600"/>
            <a:ext cx="6096000" cy="1971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555" y="4232910"/>
            <a:ext cx="11239500" cy="14763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945" y="5172075"/>
            <a:ext cx="11239500" cy="115252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0340"/>
            <a:ext cx="10763250" cy="15335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140" y="1569085"/>
            <a:ext cx="6410325" cy="571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" y="2301240"/>
            <a:ext cx="3167380" cy="26879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" y="4857750"/>
            <a:ext cx="4422775" cy="7372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2045" y="4766945"/>
            <a:ext cx="4424680" cy="7308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8110" y="2328545"/>
            <a:ext cx="3081020" cy="26333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2825" y="5667375"/>
            <a:ext cx="6686550" cy="63817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595" y="386080"/>
            <a:ext cx="10869930" cy="6280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05" y="3112770"/>
            <a:ext cx="10937875" cy="6318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/>
          <p:cNvSpPr/>
          <p:nvPr>
            <p:custDataLst>
              <p:tags r:id="rId1"/>
            </p:custDataLst>
          </p:nvPr>
        </p:nvSpPr>
        <p:spPr>
          <a:xfrm flipH="1">
            <a:off x="914400" y="1318260"/>
            <a:ext cx="10363200" cy="4221480"/>
          </a:xfrm>
          <a:prstGeom prst="roundRect">
            <a:avLst>
              <a:gd name="adj" fmla="val 9794"/>
            </a:avLst>
          </a:prstGeom>
          <a:gradFill>
            <a:gsLst>
              <a:gs pos="52000">
                <a:srgbClr val="FFFFFF">
                  <a:alpha val="100000"/>
                </a:srgbClr>
              </a:gs>
              <a:gs pos="0">
                <a:schemeClr val="bg1">
                  <a:alpha val="7800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2"/>
            </p:custDataLst>
          </p:nvPr>
        </p:nvSpPr>
        <p:spPr>
          <a:xfrm>
            <a:off x="914400" y="1318260"/>
            <a:ext cx="10363835" cy="16776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4800" b="1">
                <a:solidFill>
                  <a:srgbClr val="068B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en-US" altLang="zh-CN" sz="4800" b="1">
                <a:solidFill>
                  <a:srgbClr val="4175F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章</a:t>
            </a:r>
            <a:endParaRPr lang="zh-CN" altLang="en-US" sz="4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00000"/>
              </a:lnSpc>
            </a:pPr>
            <a:r>
              <a:rPr lang="zh-CN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复数</a:t>
            </a:r>
            <a:endParaRPr lang="zh-CN" sz="4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" name="组合 2"/>
          <p:cNvGrpSpPr/>
          <p:nvPr>
            <p:custDataLst>
              <p:tags r:id="rId3"/>
            </p:custDataLst>
          </p:nvPr>
        </p:nvGrpSpPr>
        <p:grpSpPr>
          <a:xfrm>
            <a:off x="2379887" y="3644900"/>
            <a:ext cx="7914005" cy="674370"/>
            <a:chOff x="1896" y="5979"/>
            <a:chExt cx="12031" cy="1062"/>
          </a:xfrm>
        </p:grpSpPr>
        <p:sp>
          <p:nvSpPr>
            <p:cNvPr id="30" name="矩形: 圆角 29"/>
            <p:cNvSpPr/>
            <p:nvPr>
              <p:custDataLst>
                <p:tags r:id="rId4"/>
              </p:custDataLst>
            </p:nvPr>
          </p:nvSpPr>
          <p:spPr>
            <a:xfrm rot="10800000" flipV="1">
              <a:off x="2423" y="5979"/>
              <a:ext cx="10883" cy="1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59CEB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>
              <p:custDataLst>
                <p:tags r:id="rId5"/>
              </p:custDataLst>
            </p:nvPr>
          </p:nvSpPr>
          <p:spPr>
            <a:xfrm>
              <a:off x="1896" y="6051"/>
              <a:ext cx="1203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7</a:t>
              </a:r>
              <a:r>
                <a:rPr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.</a:t>
              </a:r>
              <a:r>
                <a:rPr lang="en-US"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2</a:t>
              </a:r>
              <a:r>
                <a:rPr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.</a:t>
              </a:r>
              <a:r>
                <a:rPr lang="en-US"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1</a:t>
              </a:r>
              <a:r>
                <a:rPr lang="en-US"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  </a:t>
              </a:r>
              <a:r>
                <a:rPr lang="zh-CN" altLang="en-US"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复数的乘、除运算</a:t>
              </a:r>
              <a:endParaRPr lang="zh-CN" altLang="en-US" sz="3200" b="1">
                <a:solidFill>
                  <a:srgbClr val="FCFDFE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645" y="187325"/>
            <a:ext cx="10763250" cy="2352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50" y="2540000"/>
            <a:ext cx="10296525" cy="1238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375" y="4143375"/>
            <a:ext cx="8343900" cy="22383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232846" y="5639689"/>
            <a:ext cx="4805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800" b="1">
                <a:solidFill>
                  <a:srgbClr val="C00000"/>
                </a:solidFill>
                <a:latin typeface="Cambria Math" panose="02040503050406030204" charset="0"/>
                <a:cs typeface="Cambria Math" panose="02040503050406030204" charset="0"/>
              </a:rPr>
              <a:t>与实系数的乘法公式保持一致</a:t>
            </a:r>
            <a:endParaRPr lang="zh-CN" altLang="en-US" sz="2800" b="1">
              <a:solidFill>
                <a:srgbClr val="C00000"/>
              </a:solidFill>
              <a:latin typeface="Cambria Math" panose="02040503050406030204" charset="0"/>
              <a:cs typeface="Cambria Math" panose="020405030504060302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010" y="267970"/>
            <a:ext cx="7153275" cy="3990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0985" y="568325"/>
            <a:ext cx="11349355" cy="822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algn="l" fontAlgn="auto">
              <a:lnSpc>
                <a:spcPct val="130000"/>
              </a:lnSpc>
            </a:pPr>
            <a:r>
              <a:rPr lang="zh-CN" sz="2800" b="1">
                <a:solidFill>
                  <a:srgbClr val="C00000"/>
                </a:solidFill>
                <a:latin typeface="Cambria Math" panose="02040503050406030204" charset="0"/>
                <a:cs typeface="Cambria Math" panose="02040503050406030204" charset="0"/>
                <a:sym typeface="+mn-ea"/>
              </a:rPr>
              <a:t>复数除法</a:t>
            </a:r>
            <a:endParaRPr lang="zh-CN" altLang="zh-CN" sz="2800" b="1">
              <a:solidFill>
                <a:srgbClr val="C00000"/>
              </a:solidFill>
              <a:latin typeface="Cambria Math" panose="02040503050406030204" charset="0"/>
              <a:cs typeface="Cambria Math" panose="0204050305040603020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300" y="1391285"/>
            <a:ext cx="11296650" cy="9048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" y="2537460"/>
            <a:ext cx="4171950" cy="9810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655" y="3746500"/>
            <a:ext cx="7734300" cy="9429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120" y="4824730"/>
            <a:ext cx="6010275" cy="9239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8570" y="2537460"/>
            <a:ext cx="4219575" cy="10001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AS_UNIQUEID" val="4278"/>
  <p:tag name="KSO_WM_BEAUTIFY_FLAG" val="#wm#"/>
  <p:tag name="KSO_WM_SLIDE_BACKGROUND_TYPE" val="general"/>
  <p:tag name="KSO_WM_TAG_VERSION" val="1.0"/>
  <p:tag name="KSO_WM_UNIT_COMPATIBLE" val="0"/>
  <p:tag name="KSO_WM_UNIT_DIAGRAM_ISNUMVISUAL" val="0"/>
  <p:tag name="KSO_WM_UNIT_DIAGRAM_ISREFERUNIT" val="0"/>
  <p:tag name="KSO_WM_UNIT_FILL_FORE_SCHEMECOLOR_INDEX_1" val="16"/>
  <p:tag name="KSO_WM_UNIT_FILL_FORE_SCHEMECOLOR_INDEX_1_BRIGHTNESS" val="0"/>
  <p:tag name="KSO_WM_UNIT_FILL_FORE_SCHEMECOLOR_INDEX_1_POS" val="0"/>
  <p:tag name="KSO_WM_UNIT_FILL_FORE_SCHEMECOLOR_INDEX_1_TRANS" val="0.9"/>
  <p:tag name="KSO_WM_UNIT_FILL_FORE_SCHEMECOLOR_INDEX_2" val="15"/>
  <p:tag name="KSO_WM_UNIT_FILL_FORE_SCHEMECOLOR_INDEX_2_BRIGHTNESS" val="-0.1"/>
  <p:tag name="KSO_WM_UNIT_FILL_FORE_SCHEMECOLOR_INDEX_2_POS" val="1"/>
  <p:tag name="KSO_WM_UNIT_FILL_FORE_SCHEMECOLOR_INDEX_2_TRANS" val="0.76"/>
  <p:tag name="KSO_WM_UNIT_FILL_GRADIENT_ANGLE" val="90"/>
  <p:tag name="KSO_WM_UNIT_FILL_GRADIENT_DIRECTION" val="1"/>
  <p:tag name="KSO_WM_UNIT_FILL_GRADIENT_TYPE" val="0"/>
  <p:tag name="KSO_WM_UNIT_FILL_TYPE" val="3"/>
  <p:tag name="KSO_WM_UNIT_HIGHLIGHT" val="0"/>
  <p:tag name="KSO_WM_UNIT_ID" val="_12**"/>
  <p:tag name="KSO_WM_UNIT_LAYERLEVEL" val="1"/>
  <p:tag name="KSO_WM_UNIT_TEXT_FILL_FORE_SCHEMECOLOR_INDEX" val="2"/>
  <p:tag name="KSO_WM_UNIT_TEXT_FILL_FORE_SCHEMECOLOR_INDEX_BRIGHTNESS" val="0"/>
  <p:tag name="KSO_WM_UNIT_TEXT_FILL_TYPE" val="1"/>
  <p:tag name="KSO_WM_UNIT_TYPE" val="i"/>
</p:tagLst>
</file>

<file path=ppt/tags/tag10.xml><?xml version="1.0" encoding="utf-8"?>
<p:tagLst xmlns:p="http://schemas.openxmlformats.org/presentationml/2006/main">
  <p:tag name="AS_UNIQUEID" val="4289"/>
</p:tagLst>
</file>

<file path=ppt/tags/tag11.xml><?xml version="1.0" encoding="utf-8"?>
<p:tagLst xmlns:p="http://schemas.openxmlformats.org/presentationml/2006/main">
  <p:tag name="AS_UNIQUEID" val="4290"/>
</p:tagLst>
</file>

<file path=ppt/tags/tag12.xml><?xml version="1.0" encoding="utf-8"?>
<p:tagLst xmlns:p="http://schemas.openxmlformats.org/presentationml/2006/main">
  <p:tag name="AS_UNIQUEID" val="4291"/>
</p:tagLst>
</file>

<file path=ppt/tags/tag13.xml><?xml version="1.0" encoding="utf-8"?>
<p:tagLst xmlns:p="http://schemas.openxmlformats.org/presentationml/2006/main">
  <p:tag name="AS_UNIQUEID" val="4292"/>
</p:tagLst>
</file>

<file path=ppt/tags/tag14.xml><?xml version="1.0" encoding="utf-8"?>
<p:tagLst xmlns:p="http://schemas.openxmlformats.org/presentationml/2006/main">
  <p:tag name="AS_UNIQUEID" val="4293"/>
</p:tagLst>
</file>

<file path=ppt/tags/tag15.xml><?xml version="1.0" encoding="utf-8"?>
<p:tagLst xmlns:p="http://schemas.openxmlformats.org/presentationml/2006/main">
  <p:tag name="AS_UNIQUEID" val="4294"/>
</p:tagLst>
</file>

<file path=ppt/tags/tag16.xml><?xml version="1.0" encoding="utf-8"?>
<p:tagLst xmlns:p="http://schemas.openxmlformats.org/presentationml/2006/main">
  <p:tag name="AS_UNIQUEID" val="3672"/>
</p:tagLst>
</file>

<file path=ppt/tags/tag17.xml><?xml version="1.0" encoding="utf-8"?>
<p:tagLst xmlns:p="http://schemas.openxmlformats.org/presentationml/2006/main">
  <p:tag name="AS_UNIQUEID" val="3674"/>
</p:tagLst>
</file>

<file path=ppt/tags/tag18.xml><?xml version="1.0" encoding="utf-8"?>
<p:tagLst xmlns:p="http://schemas.openxmlformats.org/presentationml/2006/main">
  <p:tag name="KSO_WM_BEAUTIFY_FLAG" val="#wm#"/>
  <p:tag name="KSO_WM_SLIDE_BACKGROUND_TYPE" val="general"/>
  <p:tag name="KSO_WM_TEMPLATE_CATEGORY" val="custom"/>
  <p:tag name="KSO_WM_TEMPLATE_INDEX" val="20205275"/>
</p:tagLst>
</file>

<file path=ppt/tags/tag19.xml><?xml version="1.0" encoding="utf-8"?>
<p:tagLst xmlns:p="http://schemas.openxmlformats.org/presentationml/2006/main">
  <p:tag name="AS_UNIQUEID" val="3842"/>
</p:tagLst>
</file>

<file path=ppt/tags/tag2.xml><?xml version="1.0" encoding="utf-8"?>
<p:tagLst xmlns:p="http://schemas.openxmlformats.org/presentationml/2006/main">
  <p:tag name="AS_UNIQUEID" val="4279"/>
  <p:tag name="KSO_WM_BEAUTIFY_FLAG" val="#wm#"/>
  <p:tag name="KSO_WM_SLIDE_BACKGROUND_TYPE" val="general"/>
  <p:tag name="KSO_WM_TAG_VERSION" val="1.0"/>
  <p:tag name="KSO_WM_UNIT_COMPATIBLE" val="0"/>
  <p:tag name="KSO_WM_UNIT_DIAGRAM_ISNUMVISUAL" val="0"/>
  <p:tag name="KSO_WM_UNIT_DIAGRAM_ISREFERUNIT" val="0"/>
  <p:tag name="KSO_WM_UNIT_FILL_FORE_SCHEMECOLOR_INDEX_1" val="16"/>
  <p:tag name="KSO_WM_UNIT_FILL_FORE_SCHEMECOLOR_INDEX_1_BRIGHTNESS" val="0"/>
  <p:tag name="KSO_WM_UNIT_FILL_FORE_SCHEMECOLOR_INDEX_1_POS" val="0"/>
  <p:tag name="KSO_WM_UNIT_FILL_FORE_SCHEMECOLOR_INDEX_1_TRANS" val="0.9"/>
  <p:tag name="KSO_WM_UNIT_FILL_FORE_SCHEMECOLOR_INDEX_2" val="15"/>
  <p:tag name="KSO_WM_UNIT_FILL_FORE_SCHEMECOLOR_INDEX_2_BRIGHTNESS" val="-0.1"/>
  <p:tag name="KSO_WM_UNIT_FILL_FORE_SCHEMECOLOR_INDEX_2_POS" val="1"/>
  <p:tag name="KSO_WM_UNIT_FILL_FORE_SCHEMECOLOR_INDEX_2_TRANS" val="0.76"/>
  <p:tag name="KSO_WM_UNIT_FILL_GRADIENT_ANGLE" val="90"/>
  <p:tag name="KSO_WM_UNIT_FILL_GRADIENT_DIRECTION" val="1"/>
  <p:tag name="KSO_WM_UNIT_FILL_GRADIENT_TYPE" val="0"/>
  <p:tag name="KSO_WM_UNIT_FILL_TYPE" val="3"/>
  <p:tag name="KSO_WM_UNIT_HIGHLIGHT" val="0"/>
  <p:tag name="KSO_WM_UNIT_ID" val="_12**"/>
  <p:tag name="KSO_WM_UNIT_LAYERLEVEL" val="1"/>
  <p:tag name="KSO_WM_UNIT_TEXT_FILL_FORE_SCHEMECOLOR_INDEX" val="2"/>
  <p:tag name="KSO_WM_UNIT_TEXT_FILL_FORE_SCHEMECOLOR_INDEX_BRIGHTNESS" val="0"/>
  <p:tag name="KSO_WM_UNIT_TEXT_FILL_TYPE" val="1"/>
  <p:tag name="KSO_WM_UNIT_TYPE" val="i"/>
</p:tagLst>
</file>

<file path=ppt/tags/tag20.xml><?xml version="1.0" encoding="utf-8"?>
<p:tagLst xmlns:p="http://schemas.openxmlformats.org/presentationml/2006/main">
  <p:tag name="AS_UNIQUEID" val="3843"/>
</p:tagLst>
</file>

<file path=ppt/tags/tag21.xml><?xml version="1.0" encoding="utf-8"?>
<p:tagLst xmlns:p="http://schemas.openxmlformats.org/presentationml/2006/main">
  <p:tag name="AS_UNIQUEID" val="4326"/>
  <p:tag name="KSO_WM_BEAUTIFY_FLAG" val="#wm#"/>
  <p:tag name="KSO_WM_SLIDE_BACKGROUND_TYPE" val="general"/>
  <p:tag name="KSO_WM_TAG_VERSION" val="1.0"/>
  <p:tag name="KSO_WM_UNIT_COMPATIBLE" val="0"/>
  <p:tag name="KSO_WM_UNIT_DIAGRAM_ISNUMVISUAL" val="0"/>
  <p:tag name="KSO_WM_UNIT_DIAGRAM_ISREFERUNIT" val="0"/>
  <p:tag name="KSO_WM_UNIT_FILL_FORE_SCHEMECOLOR_INDEX_1" val="16"/>
  <p:tag name="KSO_WM_UNIT_FILL_FORE_SCHEMECOLOR_INDEX_1_BRIGHTNESS" val="0"/>
  <p:tag name="KSO_WM_UNIT_FILL_FORE_SCHEMECOLOR_INDEX_1_POS" val="0"/>
  <p:tag name="KSO_WM_UNIT_FILL_FORE_SCHEMECOLOR_INDEX_1_TRANS" val="0.9"/>
  <p:tag name="KSO_WM_UNIT_FILL_FORE_SCHEMECOLOR_INDEX_2" val="15"/>
  <p:tag name="KSO_WM_UNIT_FILL_FORE_SCHEMECOLOR_INDEX_2_BRIGHTNESS" val="-0.1"/>
  <p:tag name="KSO_WM_UNIT_FILL_FORE_SCHEMECOLOR_INDEX_2_POS" val="1"/>
  <p:tag name="KSO_WM_UNIT_FILL_FORE_SCHEMECOLOR_INDEX_2_TRANS" val="0.76"/>
  <p:tag name="KSO_WM_UNIT_FILL_GRADIENT_ANGLE" val="90"/>
  <p:tag name="KSO_WM_UNIT_FILL_GRADIENT_DIRECTION" val="1"/>
  <p:tag name="KSO_WM_UNIT_FILL_GRADIENT_TYPE" val="0"/>
  <p:tag name="KSO_WM_UNIT_FILL_TYPE" val="3"/>
  <p:tag name="KSO_WM_UNIT_HIGHLIGHT" val="0"/>
  <p:tag name="KSO_WM_UNIT_ID" val="_12**"/>
  <p:tag name="KSO_WM_UNIT_LAYERLEVEL" val="1"/>
  <p:tag name="KSO_WM_UNIT_TEXT_FILL_FORE_SCHEMECOLOR_INDEX" val="2"/>
  <p:tag name="KSO_WM_UNIT_TEXT_FILL_FORE_SCHEMECOLOR_INDEX_BRIGHTNESS" val="0"/>
  <p:tag name="KSO_WM_UNIT_TEXT_FILL_TYPE" val="1"/>
  <p:tag name="KSO_WM_UNIT_TYPE" val="i"/>
</p:tagLst>
</file>

<file path=ppt/tags/tag22.xml><?xml version="1.0" encoding="utf-8"?>
<p:tagLst xmlns:p="http://schemas.openxmlformats.org/presentationml/2006/main">
  <p:tag name="AS_UNIQUEID" val="4327"/>
  <p:tag name="KSO_WM_BEAUTIFY_FLAG" val="#wm#"/>
  <p:tag name="KSO_WM_SLIDE_BACKGROUND_TYPE" val="general"/>
  <p:tag name="KSO_WM_TAG_VERSION" val="1.0"/>
  <p:tag name="KSO_WM_UNIT_COMPATIBLE" val="0"/>
  <p:tag name="KSO_WM_UNIT_DIAGRAM_ISNUMVISUAL" val="0"/>
  <p:tag name="KSO_WM_UNIT_DIAGRAM_ISREFERUNIT" val="0"/>
  <p:tag name="KSO_WM_UNIT_FILL_FORE_SCHEMECOLOR_INDEX_1" val="16"/>
  <p:tag name="KSO_WM_UNIT_FILL_FORE_SCHEMECOLOR_INDEX_1_BRIGHTNESS" val="0"/>
  <p:tag name="KSO_WM_UNIT_FILL_FORE_SCHEMECOLOR_INDEX_1_POS" val="0"/>
  <p:tag name="KSO_WM_UNIT_FILL_FORE_SCHEMECOLOR_INDEX_1_TRANS" val="0.9"/>
  <p:tag name="KSO_WM_UNIT_FILL_FORE_SCHEMECOLOR_INDEX_2" val="15"/>
  <p:tag name="KSO_WM_UNIT_FILL_FORE_SCHEMECOLOR_INDEX_2_BRIGHTNESS" val="-0.1"/>
  <p:tag name="KSO_WM_UNIT_FILL_FORE_SCHEMECOLOR_INDEX_2_POS" val="1"/>
  <p:tag name="KSO_WM_UNIT_FILL_FORE_SCHEMECOLOR_INDEX_2_TRANS" val="0.76"/>
  <p:tag name="KSO_WM_UNIT_FILL_GRADIENT_ANGLE" val="90"/>
  <p:tag name="KSO_WM_UNIT_FILL_GRADIENT_DIRECTION" val="1"/>
  <p:tag name="KSO_WM_UNIT_FILL_GRADIENT_TYPE" val="0"/>
  <p:tag name="KSO_WM_UNIT_FILL_TYPE" val="3"/>
  <p:tag name="KSO_WM_UNIT_HIGHLIGHT" val="0"/>
  <p:tag name="KSO_WM_UNIT_ID" val="_12**"/>
  <p:tag name="KSO_WM_UNIT_LAYERLEVEL" val="1"/>
  <p:tag name="KSO_WM_UNIT_TEXT_FILL_FORE_SCHEMECOLOR_INDEX" val="2"/>
  <p:tag name="KSO_WM_UNIT_TEXT_FILL_FORE_SCHEMECOLOR_INDEX_BRIGHTNESS" val="0"/>
  <p:tag name="KSO_WM_UNIT_TEXT_FILL_TYPE" val="1"/>
  <p:tag name="KSO_WM_UNIT_TYPE" val="i"/>
</p:tagLst>
</file>

<file path=ppt/tags/tag23.xml><?xml version="1.0" encoding="utf-8"?>
<p:tagLst xmlns:p="http://schemas.openxmlformats.org/presentationml/2006/main">
  <p:tag name="AS_UNIQUEID" val="3970"/>
</p:tagLst>
</file>

<file path=ppt/tags/tag24.xml><?xml version="1.0" encoding="utf-8"?>
<p:tagLst xmlns:p="http://schemas.openxmlformats.org/presentationml/2006/main">
  <p:tag name="AS_UNIQUEID" val="3712"/>
</p:tagLst>
</file>

<file path=ppt/tags/tag25.xml><?xml version="1.0" encoding="utf-8"?>
<p:tagLst xmlns:p="http://schemas.openxmlformats.org/presentationml/2006/main">
  <p:tag name="AS_UNIQUEID" val="3713"/>
</p:tagLst>
</file>

<file path=ppt/tags/tag26.xml><?xml version="1.0" encoding="utf-8"?>
<p:tagLst xmlns:p="http://schemas.openxmlformats.org/presentationml/2006/main">
  <p:tag name="AS_UNIQUEID" val="3714"/>
</p:tagLst>
</file>

<file path=ppt/tags/tag27.xml><?xml version="1.0" encoding="utf-8"?>
<p:tagLst xmlns:p="http://schemas.openxmlformats.org/presentationml/2006/main">
  <p:tag name="AS_UNIQUEID" val="3715"/>
</p:tagLst>
</file>

<file path=ppt/tags/tag28.xml><?xml version="1.0" encoding="utf-8"?>
<p:tagLst xmlns:p="http://schemas.openxmlformats.org/presentationml/2006/main">
  <p:tag name="AS_UNIQUEID" val="3716"/>
</p:tagLst>
</file>

<file path=ppt/tags/tag29.xml><?xml version="1.0" encoding="utf-8"?>
<p:tagLst xmlns:p="http://schemas.openxmlformats.org/presentationml/2006/main">
  <p:tag name="AS_UNIQUEID" val="3717"/>
</p:tagLst>
</file>

<file path=ppt/tags/tag3.xml><?xml version="1.0" encoding="utf-8"?>
<p:tagLst xmlns:p="http://schemas.openxmlformats.org/presentationml/2006/main">
  <p:tag name="AS_UNIQUEID" val="3970"/>
</p:tagLst>
</file>

<file path=ppt/tags/tag30.xml><?xml version="1.0" encoding="utf-8"?>
<p:tagLst xmlns:p="http://schemas.openxmlformats.org/presentationml/2006/main">
  <p:tag name="AS_UNIQUEID" val="3718"/>
</p:tagLst>
</file>

<file path=ppt/tags/tag31.xml><?xml version="1.0" encoding="utf-8"?>
<p:tagLst xmlns:p="http://schemas.openxmlformats.org/presentationml/2006/main">
  <p:tag name="AS_UNIQUEID" val="3720"/>
</p:tagLst>
</file>

<file path=ppt/tags/tag32.xml><?xml version="1.0" encoding="utf-8"?>
<p:tagLst xmlns:p="http://schemas.openxmlformats.org/presentationml/2006/main">
  <p:tag name="AS_UNIQUEID" val="4336"/>
</p:tagLst>
</file>

<file path=ppt/tags/tag33.xml><?xml version="1.0" encoding="utf-8"?>
<p:tagLst xmlns:p="http://schemas.openxmlformats.org/presentationml/2006/main">
  <p:tag name="AS_UNIQUEID" val="4337"/>
</p:tagLst>
</file>

<file path=ppt/tags/tag34.xml><?xml version="1.0" encoding="utf-8"?>
<p:tagLst xmlns:p="http://schemas.openxmlformats.org/presentationml/2006/main">
  <p:tag name="AS_UNIQUEID" val="4338"/>
</p:tagLst>
</file>

<file path=ppt/tags/tag35.xml><?xml version="1.0" encoding="utf-8"?>
<p:tagLst xmlns:p="http://schemas.openxmlformats.org/presentationml/2006/main">
  <p:tag name="AS_UNIQUEID" val="4339"/>
</p:tagLst>
</file>

<file path=ppt/tags/tag36.xml><?xml version="1.0" encoding="utf-8"?>
<p:tagLst xmlns:p="http://schemas.openxmlformats.org/presentationml/2006/main">
  <p:tag name="AS_UNIQUEID" val="4340"/>
</p:tagLst>
</file>

<file path=ppt/tags/tag37.xml><?xml version="1.0" encoding="utf-8"?>
<p:tagLst xmlns:p="http://schemas.openxmlformats.org/presentationml/2006/main">
  <p:tag name="AS_UNIQUEID" val="4342"/>
</p:tagLst>
</file>

<file path=ppt/tags/tag38.xml><?xml version="1.0" encoding="utf-8"?>
<p:tagLst xmlns:p="http://schemas.openxmlformats.org/presentationml/2006/main">
  <p:tag name="AS_UNIQUEID" val="4341"/>
</p:tagLst>
</file>

<file path=ppt/tags/tag39.xml><?xml version="1.0" encoding="utf-8"?>
<p:tagLst xmlns:p="http://schemas.openxmlformats.org/presentationml/2006/main">
  <p:tag name="AS_UNIQUEID" val="4282"/>
</p:tagLst>
</file>

<file path=ppt/tags/tag4.xml><?xml version="1.0" encoding="utf-8"?>
<p:tagLst xmlns:p="http://schemas.openxmlformats.org/presentationml/2006/main">
  <p:tag name="AS_UNIQUEID" val="4283"/>
</p:tagLst>
</file>

<file path=ppt/tags/tag40.xml><?xml version="1.0" encoding="utf-8"?>
<p:tagLst xmlns:p="http://schemas.openxmlformats.org/presentationml/2006/main">
  <p:tag name="AS_UNIQUEID" val="4295"/>
</p:tagLst>
</file>

<file path=ppt/tags/tag41.xml><?xml version="1.0" encoding="utf-8"?>
<p:tagLst xmlns:p="http://schemas.openxmlformats.org/presentationml/2006/main">
  <p:tag name="KSO_WM_BEAUTIFY_FLAG" val="#wm#"/>
  <p:tag name="KSO_WM_SLIDE_BACKGROUND_TYPE" val="general"/>
  <p:tag name="KSO_WM_TEMPLATE_CATEGORY" val="custom"/>
  <p:tag name="KSO_WM_TEMPLATE_INDEX" val="20205275"/>
</p:tagLst>
</file>

<file path=ppt/tags/tag42.xml><?xml version="1.0" encoding="utf-8"?>
<p:tagLst xmlns:p="http://schemas.openxmlformats.org/presentationml/2006/main">
  <p:tag name="AS_UNIQUEID" val="3842"/>
</p:tagLst>
</file>

<file path=ppt/tags/tag43.xml><?xml version="1.0" encoding="utf-8"?>
<p:tagLst xmlns:p="http://schemas.openxmlformats.org/presentationml/2006/main">
  <p:tag name="AS_UNIQUEID" val="3843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RESOURCE_RECORD_KEY" val="{&quot;19&quot;:[20341965],&quot;65&quot;:[20205081]}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7.xml><?xml version="1.0" encoding="utf-8"?>
<p:tagLst xmlns:p="http://schemas.openxmlformats.org/presentationml/2006/main">
  <p:tag name="AS_UNIQUEID" val="864"/>
</p:tagLst>
</file>

<file path=ppt/tags/tag48.xml><?xml version="1.0" encoding="utf-8"?>
<p:tagLst xmlns:p="http://schemas.openxmlformats.org/presentationml/2006/main">
  <p:tag name="AS_UNIQUEID" val="866"/>
</p:tagLst>
</file>

<file path=ppt/tags/tag49.xml><?xml version="1.0" encoding="utf-8"?>
<p:tagLst xmlns:p="http://schemas.openxmlformats.org/presentationml/2006/main">
  <p:tag name="AS_UNIQUEID" val="882"/>
</p:tagLst>
</file>

<file path=ppt/tags/tag5.xml><?xml version="1.0" encoding="utf-8"?>
<p:tagLst xmlns:p="http://schemas.openxmlformats.org/presentationml/2006/main">
  <p:tag name="AS_UNIQUEID" val="4284"/>
</p:tagLst>
</file>

<file path=ppt/tags/tag50.xml><?xml version="1.0" encoding="utf-8"?>
<p:tagLst xmlns:p="http://schemas.openxmlformats.org/presentationml/2006/main">
  <p:tag name="AS_UNIQUEID" val="883"/>
</p:tagLst>
</file>

<file path=ppt/tags/tag51.xml><?xml version="1.0" encoding="utf-8"?>
<p:tagLst xmlns:p="http://schemas.openxmlformats.org/presentationml/2006/main">
  <p:tag name="AS_UNIQUEID" val="884"/>
  <p:tag name="KSO_WM_BEAUTIFY_FLAG" val=""/>
</p:tagLst>
</file>

<file path=ppt/tags/tag5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BEAUTIFY_FLAG" val="#wm#"/>
  <p:tag name="KSO_WM_TEMPLATE_CATEGORY" val="custom"/>
  <p:tag name="KSO_WM_TEMPLATE_INDEX" val="20205275"/>
</p:tagLst>
</file>

<file path=ppt/tags/tag59.xml><?xml version="1.0" encoding="utf-8"?>
<p:tagLst xmlns:p="http://schemas.openxmlformats.org/presentationml/2006/main">
  <p:tag name="KSO_WM_BEAUTIFY_FLAG" val="#wm#"/>
  <p:tag name="KSO_WM_TEMPLATE_CATEGORY" val="custom"/>
  <p:tag name="KSO_WM_TEMPLATE_INDEX" val="20205275"/>
</p:tagLst>
</file>

<file path=ppt/tags/tag6.xml><?xml version="1.0" encoding="utf-8"?>
<p:tagLst xmlns:p="http://schemas.openxmlformats.org/presentationml/2006/main">
  <p:tag name="AS_UNIQUEID" val="4285"/>
</p:tagLst>
</file>

<file path=ppt/tags/tag7.xml><?xml version="1.0" encoding="utf-8"?>
<p:tagLst xmlns:p="http://schemas.openxmlformats.org/presentationml/2006/main">
  <p:tag name="AS_UNIQUEID" val="4286"/>
</p:tagLst>
</file>

<file path=ppt/tags/tag8.xml><?xml version="1.0" encoding="utf-8"?>
<p:tagLst xmlns:p="http://schemas.openxmlformats.org/presentationml/2006/main">
  <p:tag name="AS_UNIQUEID" val="4287"/>
</p:tagLst>
</file>

<file path=ppt/tags/tag9.xml><?xml version="1.0" encoding="utf-8"?>
<p:tagLst xmlns:p="http://schemas.openxmlformats.org/presentationml/2006/main">
  <p:tag name="AS_UNIQUEID" val="428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WPS 演示</Application>
  <PresentationFormat>宽屏</PresentationFormat>
  <Paragraphs>71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16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黑体</vt:lpstr>
      <vt:lpstr>等线</vt:lpstr>
      <vt:lpstr>Times New Roman</vt:lpstr>
      <vt:lpstr>Times New Roman</vt:lpstr>
      <vt:lpstr>华文中宋</vt:lpstr>
      <vt:lpstr>Cambria Math</vt:lpstr>
      <vt:lpstr>Arial Unicode MS</vt:lpstr>
      <vt:lpstr>Calibri</vt:lpstr>
      <vt:lpstr>Office 主题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djm</cp:lastModifiedBy>
  <cp:revision>189</cp:revision>
  <dcterms:created xsi:type="dcterms:W3CDTF">2025-02-18T02:53:00Z</dcterms:created>
  <dcterms:modified xsi:type="dcterms:W3CDTF">2025-03-20T00:21:15Z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2052-11.8.2.10154</vt:lpwstr>
  </property>
</Properties>
</file>