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7" r:id="rId3"/>
    <p:sldId id="478" r:id="rId5"/>
    <p:sldId id="479" r:id="rId6"/>
    <p:sldId id="489" r:id="rId7"/>
    <p:sldId id="491" r:id="rId8"/>
    <p:sldId id="499" r:id="rId9"/>
    <p:sldId id="493" r:id="rId10"/>
    <p:sldId id="509" r:id="rId11"/>
    <p:sldId id="510" r:id="rId12"/>
    <p:sldId id="494" r:id="rId13"/>
    <p:sldId id="495" r:id="rId14"/>
    <p:sldId id="496" r:id="rId15"/>
    <p:sldId id="497" r:id="rId16"/>
    <p:sldId id="511" r:id="rId17"/>
    <p:sldId id="507" r:id="rId18"/>
    <p:sldId id="519" r:id="rId19"/>
    <p:sldId id="518" r:id="rId20"/>
    <p:sldId id="506" r:id="rId2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0" Type="http://schemas.openxmlformats.org/officeDocument/2006/relationships/image" Target="../media/image47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5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1.bin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2" Type="http://schemas.openxmlformats.org/officeDocument/2006/relationships/notesSlide" Target="../notesSlides/notesSlide1.xml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18.xml"/><Relationship Id="rId28" Type="http://schemas.openxmlformats.org/officeDocument/2006/relationships/image" Target="../media/image6.png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image" Target="../media/image5.wmf"/><Relationship Id="rId23" Type="http://schemas.openxmlformats.org/officeDocument/2006/relationships/oleObject" Target="../embeddings/oleObject5.bin"/><Relationship Id="rId22" Type="http://schemas.openxmlformats.org/officeDocument/2006/relationships/tags" Target="../tags/tag14.xml"/><Relationship Id="rId21" Type="http://schemas.openxmlformats.org/officeDocument/2006/relationships/oleObject" Target="../embeddings/oleObject4.bin"/><Relationship Id="rId20" Type="http://schemas.openxmlformats.org/officeDocument/2006/relationships/tags" Target="../tags/tag13.xml"/><Relationship Id="rId2" Type="http://schemas.openxmlformats.org/officeDocument/2006/relationships/tags" Target="../tags/tag2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4.wmf"/><Relationship Id="rId16" Type="http://schemas.openxmlformats.org/officeDocument/2006/relationships/oleObject" Target="../embeddings/oleObject3.bin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3.wm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0.bin"/><Relationship Id="rId4" Type="http://schemas.openxmlformats.org/officeDocument/2006/relationships/tags" Target="../tags/tag93.xml"/><Relationship Id="rId3" Type="http://schemas.openxmlformats.org/officeDocument/2006/relationships/image" Target="../media/image63.wmf"/><Relationship Id="rId2" Type="http://schemas.openxmlformats.org/officeDocument/2006/relationships/oleObject" Target="../embeddings/oleObject29.bin"/><Relationship Id="rId19" Type="http://schemas.openxmlformats.org/officeDocument/2006/relationships/vmlDrawing" Target="../drawings/vmlDrawing5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8.xml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33.bin"/><Relationship Id="rId14" Type="http://schemas.openxmlformats.org/officeDocument/2006/relationships/tags" Target="../tags/tag97.xml"/><Relationship Id="rId13" Type="http://schemas.openxmlformats.org/officeDocument/2006/relationships/image" Target="../media/image66.wmf"/><Relationship Id="rId12" Type="http://schemas.openxmlformats.org/officeDocument/2006/relationships/oleObject" Target="../embeddings/oleObject32.bin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0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71.wmf"/><Relationship Id="rId20" Type="http://schemas.openxmlformats.org/officeDocument/2006/relationships/notesSlide" Target="../notesSlides/notesSlide3.xml"/><Relationship Id="rId2" Type="http://schemas.openxmlformats.org/officeDocument/2006/relationships/oleObject" Target="../embeddings/oleObject34.bin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73.wmf"/><Relationship Id="rId16" Type="http://schemas.openxmlformats.org/officeDocument/2006/relationships/oleObject" Target="../embeddings/oleObject36.bin"/><Relationship Id="rId15" Type="http://schemas.openxmlformats.org/officeDocument/2006/relationships/image" Target="../media/image72.wmf"/><Relationship Id="rId14" Type="http://schemas.openxmlformats.org/officeDocument/2006/relationships/oleObject" Target="../embeddings/oleObject35.bin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10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png"/><Relationship Id="rId30" Type="http://schemas.openxmlformats.org/officeDocument/2006/relationships/notesSlide" Target="../notesSlides/notesSlide2.xml"/><Relationship Id="rId3" Type="http://schemas.openxmlformats.org/officeDocument/2006/relationships/tags" Target="../tags/tag23.xml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1.xml"/><Relationship Id="rId26" Type="http://schemas.openxmlformats.org/officeDocument/2006/relationships/image" Target="../media/image8.wmf"/><Relationship Id="rId25" Type="http://schemas.openxmlformats.org/officeDocument/2006/relationships/oleObject" Target="../embeddings/oleObject8.bin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2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oleObject" Target="../embeddings/oleObject7.bin"/><Relationship Id="rId13" Type="http://schemas.openxmlformats.org/officeDocument/2006/relationships/tags" Target="../tags/tag30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tags" Target="../tags/tag29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4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8" Type="http://schemas.openxmlformats.org/officeDocument/2006/relationships/vmlDrawing" Target="../drawings/vmlDrawing3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36.png"/><Relationship Id="rId45" Type="http://schemas.openxmlformats.org/officeDocument/2006/relationships/image" Target="../media/image35.png"/><Relationship Id="rId44" Type="http://schemas.openxmlformats.org/officeDocument/2006/relationships/image" Target="../media/image34.png"/><Relationship Id="rId43" Type="http://schemas.openxmlformats.org/officeDocument/2006/relationships/oleObject" Target="../embeddings/oleObject18.bin"/><Relationship Id="rId42" Type="http://schemas.openxmlformats.org/officeDocument/2006/relationships/tags" Target="../tags/tag68.xml"/><Relationship Id="rId41" Type="http://schemas.openxmlformats.org/officeDocument/2006/relationships/tags" Target="../tags/tag67.xml"/><Relationship Id="rId40" Type="http://schemas.openxmlformats.org/officeDocument/2006/relationships/tags" Target="../tags/tag66.xml"/><Relationship Id="rId4" Type="http://schemas.openxmlformats.org/officeDocument/2006/relationships/tags" Target="../tags/tag47.xml"/><Relationship Id="rId39" Type="http://schemas.openxmlformats.org/officeDocument/2006/relationships/tags" Target="../tags/tag65.xml"/><Relationship Id="rId38" Type="http://schemas.openxmlformats.org/officeDocument/2006/relationships/tags" Target="../tags/tag64.xml"/><Relationship Id="rId37" Type="http://schemas.openxmlformats.org/officeDocument/2006/relationships/tags" Target="../tags/tag63.xml"/><Relationship Id="rId36" Type="http://schemas.openxmlformats.org/officeDocument/2006/relationships/image" Target="../media/image33.wmf"/><Relationship Id="rId35" Type="http://schemas.openxmlformats.org/officeDocument/2006/relationships/oleObject" Target="../embeddings/oleObject17.bin"/><Relationship Id="rId34" Type="http://schemas.openxmlformats.org/officeDocument/2006/relationships/tags" Target="../tags/tag62.xml"/><Relationship Id="rId33" Type="http://schemas.openxmlformats.org/officeDocument/2006/relationships/tags" Target="../tags/tag61.xml"/><Relationship Id="rId32" Type="http://schemas.openxmlformats.org/officeDocument/2006/relationships/image" Target="../media/image32.png"/><Relationship Id="rId31" Type="http://schemas.openxmlformats.org/officeDocument/2006/relationships/image" Target="../media/image31.wmf"/><Relationship Id="rId30" Type="http://schemas.openxmlformats.org/officeDocument/2006/relationships/oleObject" Target="../embeddings/oleObject16.bin"/><Relationship Id="rId3" Type="http://schemas.openxmlformats.org/officeDocument/2006/relationships/image" Target="../media/image24.wmf"/><Relationship Id="rId29" Type="http://schemas.openxmlformats.org/officeDocument/2006/relationships/tags" Target="../tags/tag60.xml"/><Relationship Id="rId28" Type="http://schemas.openxmlformats.org/officeDocument/2006/relationships/tags" Target="../tags/tag59.xml"/><Relationship Id="rId27" Type="http://schemas.openxmlformats.org/officeDocument/2006/relationships/tags" Target="../tags/tag58.xml"/><Relationship Id="rId26" Type="http://schemas.openxmlformats.org/officeDocument/2006/relationships/image" Target="../media/image30.wmf"/><Relationship Id="rId25" Type="http://schemas.openxmlformats.org/officeDocument/2006/relationships/oleObject" Target="../embeddings/oleObject15.bin"/><Relationship Id="rId24" Type="http://schemas.openxmlformats.org/officeDocument/2006/relationships/tags" Target="../tags/tag57.xml"/><Relationship Id="rId23" Type="http://schemas.openxmlformats.org/officeDocument/2006/relationships/tags" Target="../tags/tag56.xml"/><Relationship Id="rId22" Type="http://schemas.openxmlformats.org/officeDocument/2006/relationships/image" Target="../media/image29.wmf"/><Relationship Id="rId21" Type="http://schemas.openxmlformats.org/officeDocument/2006/relationships/oleObject" Target="../embeddings/oleObject14.bin"/><Relationship Id="rId20" Type="http://schemas.openxmlformats.org/officeDocument/2006/relationships/tags" Target="../tags/tag55.xml"/><Relationship Id="rId2" Type="http://schemas.openxmlformats.org/officeDocument/2006/relationships/oleObject" Target="../embeddings/oleObject9.bin"/><Relationship Id="rId19" Type="http://schemas.openxmlformats.org/officeDocument/2006/relationships/tags" Target="../tags/tag54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13.bin"/><Relationship Id="rId16" Type="http://schemas.openxmlformats.org/officeDocument/2006/relationships/tags" Target="../tags/tag53.xml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12.bin"/><Relationship Id="rId13" Type="http://schemas.openxmlformats.org/officeDocument/2006/relationships/tags" Target="../tags/tag52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11.bin"/><Relationship Id="rId10" Type="http://schemas.openxmlformats.org/officeDocument/2006/relationships/tags" Target="../tags/tag51.xml"/><Relationship Id="rId1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20.bin"/><Relationship Id="rId7" Type="http://schemas.openxmlformats.org/officeDocument/2006/relationships/tags" Target="../tags/tag73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9.bin"/><Relationship Id="rId41" Type="http://schemas.openxmlformats.org/officeDocument/2006/relationships/vmlDrawing" Target="../drawings/vmlDrawing4.v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39" Type="http://schemas.openxmlformats.org/officeDocument/2006/relationships/image" Target="../media/image47.wmf"/><Relationship Id="rId38" Type="http://schemas.openxmlformats.org/officeDocument/2006/relationships/oleObject" Target="../embeddings/oleObject28.bin"/><Relationship Id="rId37" Type="http://schemas.openxmlformats.org/officeDocument/2006/relationships/tags" Target="../tags/tag86.xml"/><Relationship Id="rId36" Type="http://schemas.openxmlformats.org/officeDocument/2006/relationships/image" Target="../media/image46.wmf"/><Relationship Id="rId35" Type="http://schemas.openxmlformats.org/officeDocument/2006/relationships/oleObject" Target="../embeddings/oleObject27.bin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image" Target="../media/image45.wmf"/><Relationship Id="rId30" Type="http://schemas.openxmlformats.org/officeDocument/2006/relationships/oleObject" Target="../embeddings/oleObject26.bin"/><Relationship Id="rId3" Type="http://schemas.openxmlformats.org/officeDocument/2006/relationships/tags" Target="../tags/tag71.xml"/><Relationship Id="rId29" Type="http://schemas.openxmlformats.org/officeDocument/2006/relationships/tags" Target="../tags/tag82.xml"/><Relationship Id="rId28" Type="http://schemas.openxmlformats.org/officeDocument/2006/relationships/tags" Target="../tags/tag81.xml"/><Relationship Id="rId27" Type="http://schemas.openxmlformats.org/officeDocument/2006/relationships/tags" Target="../tags/tag80.xml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25.bin"/><Relationship Id="rId24" Type="http://schemas.openxmlformats.org/officeDocument/2006/relationships/tags" Target="../tags/tag79.xml"/><Relationship Id="rId23" Type="http://schemas.openxmlformats.org/officeDocument/2006/relationships/image" Target="../media/image43.wmf"/><Relationship Id="rId22" Type="http://schemas.openxmlformats.org/officeDocument/2006/relationships/oleObject" Target="../embeddings/oleObject24.bin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70.xml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23.bin"/><Relationship Id="rId17" Type="http://schemas.openxmlformats.org/officeDocument/2006/relationships/tags" Target="../tags/tag76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22.bin"/><Relationship Id="rId14" Type="http://schemas.openxmlformats.org/officeDocument/2006/relationships/tags" Target="../tags/tag75.xml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21.bin"/><Relationship Id="rId11" Type="http://schemas.openxmlformats.org/officeDocument/2006/relationships/tags" Target="../tags/tag74.xml"/><Relationship Id="rId10" Type="http://schemas.openxmlformats.org/officeDocument/2006/relationships/image" Target="../media/image39.png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1" Type="http://schemas.openxmlformats.org/officeDocument/2006/relationships/image" Target="../media/image5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274118" y="1399223"/>
          <a:ext cx="2736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6" imgW="20421600" imgH="4876800" progId="Equation.DSMT4">
                  <p:embed/>
                </p:oleObj>
              </mc:Choice>
              <mc:Fallback>
                <p:oleObj name="" r:id="rId6" imgW="20421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4118" y="1399223"/>
                        <a:ext cx="27368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602230" y="1327785"/>
          <a:ext cx="3568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9" imgW="15544800" imgH="4267200" progId="Equation.DSMT4">
                  <p:embed/>
                </p:oleObj>
              </mc:Choice>
              <mc:Fallback>
                <p:oleObj name="" r:id="rId9" imgW="155448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2230" y="1327785"/>
                        <a:ext cx="3568700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2673668" y="2480310"/>
            <a:ext cx="1216025" cy="4873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实部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6" name="矩形标注 15"/>
          <p:cNvSpPr/>
          <p:nvPr>
            <p:custDataLst>
              <p:tags r:id="rId12"/>
            </p:custDataLst>
          </p:nvPr>
        </p:nvSpPr>
        <p:spPr>
          <a:xfrm flipH="1">
            <a:off x="3826193" y="1327785"/>
            <a:ext cx="576262" cy="935038"/>
          </a:xfrm>
          <a:prstGeom prst="wedgeRectCallout">
            <a:avLst>
              <a:gd name="adj1" fmla="val 106676"/>
              <a:gd name="adj2" fmla="val 65523"/>
            </a:avLst>
          </a:prstGeom>
          <a:noFill/>
          <a:ln w="19050" cap="flat" cmpd="sng">
            <a:solidFill>
              <a:srgbClr val="F9071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4546918" y="2551748"/>
            <a:ext cx="1404937" cy="4873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虚部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8" name="矩形标注 17"/>
          <p:cNvSpPr/>
          <p:nvPr>
            <p:custDataLst>
              <p:tags r:id="rId14"/>
            </p:custDataLst>
          </p:nvPr>
        </p:nvSpPr>
        <p:spPr>
          <a:xfrm>
            <a:off x="5018405" y="1327785"/>
            <a:ext cx="536575" cy="830263"/>
          </a:xfrm>
          <a:prstGeom prst="wedgeRectCallout">
            <a:avLst>
              <a:gd name="adj1" fmla="val -56741"/>
              <a:gd name="adj2" fmla="val 96917"/>
            </a:avLst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19" name="对象 2356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609330" y="2518410"/>
          <a:ext cx="20638" cy="2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16" imgW="2133600" imgH="3962400" progId="Equation.DSMT4">
                  <p:embed/>
                </p:oleObj>
              </mc:Choice>
              <mc:Fallback>
                <p:oleObj name="" r:id="rId16" imgW="21336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09330" y="2518410"/>
                        <a:ext cx="20638" cy="2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>
            <p:custDataLst>
              <p:tags r:id="rId18"/>
            </p:custDataLst>
          </p:nvPr>
        </p:nvGrpSpPr>
        <p:grpSpPr>
          <a:xfrm>
            <a:off x="878205" y="340678"/>
            <a:ext cx="9864725" cy="732155"/>
            <a:chOff x="1834" y="1861"/>
            <a:chExt cx="15535" cy="1153"/>
          </a:xfrm>
        </p:grpSpPr>
        <p:sp>
          <p:nvSpPr>
            <p:cNvPr id="22" name="文本框 21"/>
            <p:cNvSpPr txBox="1"/>
            <p:nvPr>
              <p:custDataLst>
                <p:tags r:id="rId19"/>
              </p:custDataLst>
            </p:nvPr>
          </p:nvSpPr>
          <p:spPr>
            <a:xfrm>
              <a:off x="1834" y="1861"/>
              <a:ext cx="15535" cy="1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17226" tIns="58613" rIns="117226" bIns="58613">
              <a:spAutoFit/>
            </a:bodyPr>
            <a:lstStyle/>
            <a:p>
              <a:pPr fontAlgn="auto"/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(1)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形如           的数叫做复数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,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通常用字母</a:t>
              </a:r>
              <a:r>
                <a:rPr lang="zh-CN" altLang="en-US" sz="4000" noProof="1">
                  <a:solidFill>
                    <a:srgbClr val="C82004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en-US" altLang="zh-CN" sz="4000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z</a:t>
              </a:r>
              <a:r>
                <a:rPr lang="en-US" altLang="zh-CN" sz="4000" b="1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表示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.</a:t>
              </a:r>
              <a:endParaRPr lang="en-US" altLang="zh-CN" sz="3100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98" y="1990"/>
            <a:ext cx="3382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21" imgW="15544800" imgH="4267200" progId="Equation.DSMT4">
                    <p:embed/>
                  </p:oleObj>
                </mc:Choice>
                <mc:Fallback>
                  <p:oleObj name="" r:id="rId21" imgW="155448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98" y="1990"/>
                          <a:ext cx="3382" cy="9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418580" y="2119948"/>
          <a:ext cx="16557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23" imgW="10972800" imgH="4572000" progId="Equation.DSMT4">
                  <p:embed/>
                </p:oleObj>
              </mc:Choice>
              <mc:Fallback>
                <p:oleObj name="" r:id="rId23" imgW="10972800" imgH="457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18580" y="2119948"/>
                        <a:ext cx="1655763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9"/>
          <p:cNvSpPr txBox="1"/>
          <p:nvPr>
            <p:custDataLst>
              <p:tags r:id="rId25"/>
            </p:custDataLst>
          </p:nvPr>
        </p:nvSpPr>
        <p:spPr>
          <a:xfrm>
            <a:off x="8507730" y="2262823"/>
            <a:ext cx="2722563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en-US" altLang="zh-CN" sz="32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sym typeface="等线" panose="02010600030101010101" charset="-122"/>
              </a:rPr>
              <a:t>i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叫虚数单位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6"/>
            </p:custDataLst>
          </p:nvPr>
        </p:nvSpPr>
        <p:spPr>
          <a:xfrm>
            <a:off x="1010920" y="3566160"/>
            <a:ext cx="40614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(2)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已知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,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b,c,d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∈R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27"/>
            </p:custDataLst>
          </p:nvPr>
        </p:nvSpPr>
        <p:spPr>
          <a:xfrm>
            <a:off x="2673985" y="4225290"/>
            <a:ext cx="6189345" cy="57912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</a:rPr>
              <a:t>即：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⇔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且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d.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 </a:t>
            </a:r>
            <a:endParaRPr lang="en-US" altLang="zh-CN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10920" y="5240655"/>
            <a:ext cx="9791700" cy="942975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52450"/>
            <a:ext cx="4076700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552450"/>
            <a:ext cx="4953000" cy="2971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4250"/>
            <a:ext cx="73723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1"/>
          <p:cNvSpPr txBox="1"/>
          <p:nvPr/>
        </p:nvSpPr>
        <p:spPr>
          <a:xfrm>
            <a:off x="574040" y="264795"/>
            <a:ext cx="11240135" cy="1511300"/>
          </a:xfrm>
          <a:prstGeom prst="rect">
            <a:avLst/>
          </a:prstGeom>
          <a:noFill/>
        </p:spPr>
        <p:txBody>
          <a:bodyPr anchor="t"/>
          <a:p>
            <a:pPr marL="0" algn="l">
              <a:lnSpc>
                <a:spcPts val="3400"/>
              </a:lnSpc>
              <a:buFont typeface="Arial" panose="020B0604020202020204"/>
              <a:buChar char=" "/>
            </a:pPr>
            <a:r>
              <a: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正弦定理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3200" b="1" i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890" y="64770"/>
            <a:ext cx="4133850" cy="10096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98805" y="1036320"/>
            <a:ext cx="11239500" cy="2840355"/>
            <a:chOff x="876" y="3438"/>
            <a:chExt cx="17700" cy="4473"/>
          </a:xfrm>
        </p:grpSpPr>
        <p:sp>
          <p:nvSpPr>
            <p:cNvPr id="5" name="文本1"/>
            <p:cNvSpPr txBox="1"/>
            <p:nvPr/>
          </p:nvSpPr>
          <p:spPr>
            <a:xfrm>
              <a:off x="876" y="3438"/>
              <a:ext cx="17701" cy="2380"/>
            </a:xfrm>
            <a:prstGeom prst="rect">
              <a:avLst/>
            </a:prstGeom>
            <a:noFill/>
          </p:spPr>
          <p:txBody>
            <a:bodyPr anchor="t"/>
            <a:p>
              <a:pPr marL="0" algn="l">
                <a:lnSpc>
                  <a:spcPts val="3400"/>
                </a:lnSpc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变式：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" y="4603"/>
              <a:ext cx="12673" cy="7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" y="5629"/>
              <a:ext cx="10552" cy="1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" y="7179"/>
              <a:ext cx="11404" cy="73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74040" y="3969385"/>
            <a:ext cx="9335770" cy="1073150"/>
            <a:chOff x="1171" y="8338"/>
            <a:chExt cx="14702" cy="1690"/>
          </a:xfrm>
        </p:grpSpPr>
        <p:sp>
          <p:nvSpPr>
            <p:cNvPr id="12" name="形状3"/>
            <p:cNvSpPr txBox="1"/>
            <p:nvPr/>
          </p:nvSpPr>
          <p:spPr>
            <a:xfrm>
              <a:off x="1171" y="8656"/>
              <a:ext cx="14702" cy="8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>
                  <a:alpha val="0"/>
                </a:srgbClr>
              </a:solidFill>
              <a:prstDash val="solid"/>
            </a:ln>
          </p:spPr>
          <p:txBody>
            <a:bodyPr anchor="t"/>
            <a:p>
              <a:pPr marL="0" algn="l">
                <a:lnSpc>
                  <a:spcPts val="3400"/>
                </a:lnSpc>
                <a:buClrTx/>
                <a:buSzTx/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推论：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6" name="图片7"/>
            <p:cNvPicPr>
              <a:picLocks noChangeAspect="1"/>
            </p:cNvPicPr>
            <p:nvPr/>
          </p:nvPicPr>
          <p:blipFill>
            <a:blip r:embed="rId5"/>
            <a:srcRect l="7936" b="25296"/>
            <a:stretch>
              <a:fillRect/>
            </a:stretch>
          </p:blipFill>
          <p:spPr>
            <a:xfrm>
              <a:off x="3556" y="8338"/>
              <a:ext cx="11066" cy="1690"/>
            </a:xfrm>
            <a:prstGeom prst="rect">
              <a:avLst/>
            </a:prstGeom>
            <a:ln w="38100">
              <a:solidFill>
                <a:srgbClr val="FFFFFF">
                  <a:alpha val="0"/>
                </a:srgbClr>
              </a:solidFill>
              <a:prstDash val="solid"/>
            </a:ln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995" y="4822825"/>
            <a:ext cx="605790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" y="5896610"/>
            <a:ext cx="726757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44195" y="731520"/>
            <a:ext cx="1110424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三角形中的最值范围问题处理方法</a:t>
            </a:r>
            <a:endParaRPr lang="zh-CN" sz="28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endParaRPr lang="zh-CN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法一：利用基本不等式求最值</a:t>
            </a:r>
            <a:r>
              <a:rPr lang="en-US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化角为边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余弦定理公式里有“平方和”和“积”这样的整体，一般可先由余弦定理得到等式，再由基本不等式求最值或范围，但是要注意“一正二定三相等”，尤其是取得最值的条件。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 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法二：转为三角函数求最值-化边为角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如果所求整体结构不对称，或者角度有更细致的要求，用余弦定理和基本不等式难以解决，这时候可以转化为角的关系，消元后使得式子里只有一个角，变为三角函数最值问题进行解决。</a:t>
            </a:r>
            <a:endParaRPr lang="zh-CN" sz="2800" b="0">
              <a:ea typeface="微软雅黑" panose="020B0503020204020204" charset="-122"/>
            </a:endParaRPr>
          </a:p>
          <a:p>
            <a:pPr indent="0"/>
            <a:r>
              <a:rPr 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法三：几何分析</a:t>
            </a:r>
            <a:endParaRPr lang="zh-CN" sz="2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-552450" y="3609023"/>
            <a:ext cx="5080000" cy="645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dk1"/>
                </a:solidFill>
              </a:rPr>
              <a:t>方法一：邻角互补法</a:t>
            </a:r>
            <a:endParaRPr lang="zh-CN" altLang="en-US" sz="2400" b="1">
              <a:solidFill>
                <a:schemeClr val="dk1"/>
              </a:solidFill>
            </a:endParaRPr>
          </a:p>
        </p:txBody>
      </p:sp>
      <p:graphicFrame>
        <p:nvGraphicFramePr>
          <p:cNvPr id="2" name="对象 -2147482558"/>
          <p:cNvGraphicFramePr>
            <a:graphicFrameLocks noChangeAspect="1"/>
          </p:cNvGraphicFramePr>
          <p:nvPr/>
        </p:nvGraphicFramePr>
        <p:xfrm>
          <a:off x="1729740" y="4381500"/>
          <a:ext cx="389699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2" imgW="1688465" imgH="177165" progId="Equation.KSEE3">
                  <p:embed/>
                </p:oleObj>
              </mc:Choice>
              <mc:Fallback>
                <p:oleObj name="" r:id="rId2" imgW="1688465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29740" y="4381500"/>
                        <a:ext cx="389699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46735" y="106680"/>
            <a:ext cx="5080000" cy="8299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1</a:t>
            </a:r>
            <a:r>
              <a:rPr lang="zh-CN" altLang="en-US" sz="32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、三角形中线问题</a:t>
            </a:r>
            <a:endParaRPr lang="zh-CN" altLang="en-US" sz="3200" b="1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graphicFrame>
        <p:nvGraphicFramePr>
          <p:cNvPr id="3" name="对象 -2147482614"/>
          <p:cNvGraphicFramePr>
            <a:graphicFrameLocks noChangeAspect="1"/>
          </p:cNvGraphicFramePr>
          <p:nvPr/>
        </p:nvGraphicFramePr>
        <p:xfrm>
          <a:off x="1998980" y="5829300"/>
          <a:ext cx="3627755" cy="7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5" imgW="1816100" imgH="393700" progId="Equation.KSEE3">
                  <p:embed/>
                </p:oleObj>
              </mc:Choice>
              <mc:Fallback>
                <p:oleObj name="" r:id="rId5" imgW="18161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8980" y="5829300"/>
                        <a:ext cx="3627755" cy="786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15"/>
          <p:cNvGraphicFramePr>
            <a:graphicFrameLocks noChangeAspect="1"/>
          </p:cNvGraphicFramePr>
          <p:nvPr/>
        </p:nvGraphicFramePr>
        <p:xfrm>
          <a:off x="3367405" y="5086350"/>
          <a:ext cx="232791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" r:id="rId7" imgW="1054100" imgH="215900" progId="Equation.KSEE3">
                  <p:embed/>
                </p:oleObj>
              </mc:Choice>
              <mc:Fallback>
                <p:oleObj name="" r:id="rId7" imgW="10541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7405" y="5086350"/>
                        <a:ext cx="2327910" cy="476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-407670" y="4918075"/>
            <a:ext cx="4645025" cy="645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dk1"/>
                </a:solidFill>
              </a:rPr>
              <a:t>方法二</a:t>
            </a:r>
            <a:r>
              <a:rPr lang="en-US" altLang="zh-CN" sz="2400" b="1">
                <a:solidFill>
                  <a:schemeClr val="dk1"/>
                </a:solidFill>
              </a:rPr>
              <a:t> :</a:t>
            </a:r>
            <a:r>
              <a:rPr lang="zh-CN" altLang="en-US" sz="2400" b="1">
                <a:solidFill>
                  <a:schemeClr val="dk1"/>
                </a:solidFill>
              </a:rPr>
              <a:t>中线向量化</a:t>
            </a:r>
            <a:endParaRPr lang="zh-CN" altLang="en-US" sz="2400" b="1">
              <a:solidFill>
                <a:schemeClr val="dk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99360" y="3303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/>
              <a:t>D</a:t>
            </a:r>
            <a:endParaRPr lang="en-US" altLang="zh-CN" b="1"/>
          </a:p>
        </p:txBody>
      </p:sp>
      <p:grpSp>
        <p:nvGrpSpPr>
          <p:cNvPr id="4" name="组合 3"/>
          <p:cNvGrpSpPr/>
          <p:nvPr/>
        </p:nvGrpSpPr>
        <p:grpSpPr>
          <a:xfrm>
            <a:off x="550545" y="936625"/>
            <a:ext cx="4358640" cy="2532380"/>
            <a:chOff x="867" y="1475"/>
            <a:chExt cx="6864" cy="3988"/>
          </a:xfrm>
        </p:grpSpPr>
        <p:sp>
          <p:nvSpPr>
            <p:cNvPr id="13" name="等腰三角形 12"/>
            <p:cNvSpPr/>
            <p:nvPr/>
          </p:nvSpPr>
          <p:spPr>
            <a:xfrm>
              <a:off x="1319" y="1982"/>
              <a:ext cx="5706" cy="3220"/>
            </a:xfrm>
            <a:prstGeom prst="triangle">
              <a:avLst>
                <a:gd name="adj" fmla="val 6363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13" idx="0"/>
            </p:cNvCxnSpPr>
            <p:nvPr/>
          </p:nvCxnSpPr>
          <p:spPr>
            <a:xfrm flipH="1">
              <a:off x="4202" y="2001"/>
              <a:ext cx="748" cy="32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950" y="1475"/>
              <a:ext cx="8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025" y="4883"/>
              <a:ext cx="7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/>
                <a:t>B</a:t>
              </a:r>
              <a:endParaRPr lang="en-US" altLang="zh-CN" b="1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67" y="4883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/>
                <a:t>C </a:t>
              </a:r>
              <a:endParaRPr lang="en-US" altLang="zh-CN" b="1"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4202" y="2055"/>
              <a:ext cx="748" cy="3205"/>
            </a:xfrm>
            <a:prstGeom prst="line">
              <a:avLst/>
            </a:prstGeom>
            <a:ln w="2857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311" y="1982"/>
              <a:ext cx="3639" cy="3235"/>
            </a:xfrm>
            <a:prstGeom prst="line">
              <a:avLst/>
            </a:prstGeom>
            <a:ln w="2857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984" y="1996"/>
              <a:ext cx="2041" cy="3251"/>
            </a:xfrm>
            <a:prstGeom prst="line">
              <a:avLst/>
            </a:prstGeom>
            <a:ln w="2857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6029325" y="106680"/>
            <a:ext cx="5080000" cy="829945"/>
          </a:xfrm>
          <a:prstGeom prst="rect">
            <a:avLst/>
          </a:prstGeom>
        </p:spPr>
        <p:txBody>
          <a:bodyPr wrap="square">
            <a:normAutofit/>
          </a:bodyPr>
          <a:p>
            <a:pPr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2</a:t>
            </a:r>
            <a:r>
              <a:rPr lang="zh-CN" altLang="en-US" sz="32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、角平分线问题</a:t>
            </a:r>
            <a:endParaRPr lang="zh-CN" altLang="en-US" sz="3200" b="1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8680" y="792480"/>
            <a:ext cx="6535420" cy="2818130"/>
            <a:chOff x="457" y="2997"/>
            <a:chExt cx="10292" cy="4438"/>
          </a:xfrm>
        </p:grpSpPr>
        <p:sp>
          <p:nvSpPr>
            <p:cNvPr id="11" name="等腰三角形 10"/>
            <p:cNvSpPr/>
            <p:nvPr/>
          </p:nvSpPr>
          <p:spPr>
            <a:xfrm>
              <a:off x="1176" y="3577"/>
              <a:ext cx="5374" cy="3220"/>
            </a:xfrm>
            <a:prstGeom prst="triangle">
              <a:avLst>
                <a:gd name="adj" fmla="val 8948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4547" y="3607"/>
              <a:ext cx="1450" cy="31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005" y="2997"/>
              <a:ext cx="8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/>
                <a:t>A</a:t>
              </a:r>
              <a:endParaRPr lang="en-US" altLang="zh-CN" b="1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57" y="641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/>
                <a:t>C </a:t>
              </a:r>
              <a:endParaRPr lang="en-US" altLang="zh-CN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349" y="6855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/>
                <a:t>D</a:t>
              </a:r>
              <a:endParaRPr lang="en-US" altLang="zh-CN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554" y="6451"/>
              <a:ext cx="7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/>
                <a:t>B</a:t>
              </a:r>
              <a:endParaRPr lang="en-US" altLang="zh-CN" b="1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297930" y="3671570"/>
            <a:ext cx="5415915" cy="1706880"/>
            <a:chOff x="7819" y="3456"/>
            <a:chExt cx="8529" cy="2688"/>
          </a:xfrm>
        </p:grpSpPr>
        <p:sp>
          <p:nvSpPr>
            <p:cNvPr id="28" name="文本框 27"/>
            <p:cNvSpPr txBox="1"/>
            <p:nvPr>
              <p:custDataLst>
                <p:tags r:id="rId11"/>
              </p:custDataLst>
            </p:nvPr>
          </p:nvSpPr>
          <p:spPr>
            <a:xfrm>
              <a:off x="7819" y="3456"/>
              <a:ext cx="8000" cy="268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p>
              <a:pPr indent="0" algn="ctr" defTabSz="26670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chemeClr val="tx1"/>
                </a:solidFill>
              </a:endParaRPr>
            </a:p>
            <a:p>
              <a:pPr indent="0" defTabSz="26670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chemeClr val="tx1"/>
                  </a:solidFill>
                </a:rPr>
                <a:t>方法一：等面积法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29" name="对象 -2147482504"/>
            <p:cNvGraphicFramePr>
              <a:graphicFrameLocks noChangeAspect="1"/>
            </p:cNvGraphicFramePr>
            <p:nvPr/>
          </p:nvGraphicFramePr>
          <p:xfrm>
            <a:off x="12056" y="4261"/>
            <a:ext cx="4293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" r:id="rId12" imgW="1308100" imgH="228600" progId="Equation.KSEE3">
                    <p:embed/>
                  </p:oleObj>
                </mc:Choice>
                <mc:Fallback>
                  <p:oleObj name="" r:id="rId12" imgW="13081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2056" y="4261"/>
                          <a:ext cx="4293" cy="7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5502275" y="5288915"/>
            <a:ext cx="5565775" cy="684530"/>
            <a:chOff x="6554" y="6015"/>
            <a:chExt cx="8765" cy="1078"/>
          </a:xfrm>
        </p:grpSpPr>
        <p:sp>
          <p:nvSpPr>
            <p:cNvPr id="31" name="文本框 30"/>
            <p:cNvSpPr txBox="1"/>
            <p:nvPr>
              <p:custDataLst>
                <p:tags r:id="rId14"/>
              </p:custDataLst>
            </p:nvPr>
          </p:nvSpPr>
          <p:spPr>
            <a:xfrm>
              <a:off x="6554" y="6015"/>
              <a:ext cx="8000" cy="1016"/>
            </a:xfrm>
            <a:prstGeom prst="rect">
              <a:avLst/>
            </a:prstGeom>
          </p:spPr>
          <p:txBody>
            <a:bodyPr wrap="square">
              <a:normAutofit/>
            </a:bodyPr>
            <a:p>
              <a:pPr indent="0" algn="ctr" defTabSz="26670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chemeClr val="dk1"/>
                  </a:solidFill>
                </a:rPr>
                <a:t>方法二：内角平分线定理</a:t>
              </a:r>
              <a:endParaRPr lang="zh-CN" altLang="en-US" sz="2400" b="1">
                <a:solidFill>
                  <a:schemeClr val="dk1"/>
                </a:solidFill>
              </a:endParaRPr>
            </a:p>
          </p:txBody>
        </p:sp>
        <p:graphicFrame>
          <p:nvGraphicFramePr>
            <p:cNvPr id="32" name="对象 -2147482420"/>
            <p:cNvGraphicFramePr>
              <a:graphicFrameLocks noChangeAspect="1"/>
            </p:cNvGraphicFramePr>
            <p:nvPr/>
          </p:nvGraphicFramePr>
          <p:xfrm>
            <a:off x="13443" y="6015"/>
            <a:ext cx="1877" cy="1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15" imgW="685800" imgH="393700" progId="Equation.KSEE3">
                    <p:embed/>
                  </p:oleObj>
                </mc:Choice>
                <mc:Fallback>
                  <p:oleObj name="" r:id="rId15" imgW="685800" imgH="3937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443" y="6015"/>
                          <a:ext cx="1877" cy="10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372110"/>
            <a:ext cx="11101705" cy="1458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288925"/>
            <a:ext cx="5411470" cy="5661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701675"/>
            <a:ext cx="11487785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4" name="对象 6349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25170" y="529590"/>
          <a:ext cx="10627995" cy="232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" r:id="rId2" imgW="4838700" imgH="1028700" progId="Equation.DSMT4">
                  <p:embed/>
                </p:oleObj>
              </mc:Choice>
              <mc:Fallback>
                <p:oleObj name="" r:id="rId2" imgW="4838700" imgH="1028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5170" y="529590"/>
                        <a:ext cx="10627995" cy="2326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直接连接符 63495"/>
          <p:cNvSpPr/>
          <p:nvPr>
            <p:custDataLst>
              <p:tags r:id="rId4"/>
            </p:custDataLst>
          </p:nvPr>
        </p:nvSpPr>
        <p:spPr>
          <a:xfrm>
            <a:off x="7119164" y="6120031"/>
            <a:ext cx="358046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63497" name="直接连接符 63496"/>
          <p:cNvSpPr/>
          <p:nvPr>
            <p:custDataLst>
              <p:tags r:id="rId5"/>
            </p:custDataLst>
          </p:nvPr>
        </p:nvSpPr>
        <p:spPr>
          <a:xfrm flipV="1">
            <a:off x="7119164" y="3758446"/>
            <a:ext cx="1599783" cy="236158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63498" name="直接连接符 63497"/>
          <p:cNvSpPr/>
          <p:nvPr>
            <p:custDataLst>
              <p:tags r:id="rId6"/>
            </p:custDataLst>
          </p:nvPr>
        </p:nvSpPr>
        <p:spPr>
          <a:xfrm>
            <a:off x="8718948" y="3758446"/>
            <a:ext cx="1980684" cy="236158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grpSp>
        <p:nvGrpSpPr>
          <p:cNvPr id="8" name="组合 7"/>
          <p:cNvGrpSpPr/>
          <p:nvPr/>
        </p:nvGrpSpPr>
        <p:grpSpPr>
          <a:xfrm>
            <a:off x="7996555" y="3758565"/>
            <a:ext cx="1551940" cy="1066800"/>
            <a:chOff x="12422" y="6299"/>
            <a:chExt cx="2444" cy="1680"/>
          </a:xfrm>
        </p:grpSpPr>
        <p:sp>
          <p:nvSpPr>
            <p:cNvPr id="63501" name="直接连接符 63500"/>
            <p:cNvSpPr/>
            <p:nvPr>
              <p:custDataLst>
                <p:tags r:id="rId7"/>
              </p:custDataLst>
            </p:nvPr>
          </p:nvSpPr>
          <p:spPr>
            <a:xfrm flipV="1">
              <a:off x="12422" y="6299"/>
              <a:ext cx="1137" cy="16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63502" name="直接连接符 63501"/>
            <p:cNvSpPr/>
            <p:nvPr>
              <p:custDataLst>
                <p:tags r:id="rId8"/>
              </p:custDataLst>
            </p:nvPr>
          </p:nvSpPr>
          <p:spPr>
            <a:xfrm>
              <a:off x="13560" y="6299"/>
              <a:ext cx="1307" cy="156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</p:grpSp>
      <p:grpSp>
        <p:nvGrpSpPr>
          <p:cNvPr id="9" name="组合 8"/>
          <p:cNvGrpSpPr/>
          <p:nvPr/>
        </p:nvGrpSpPr>
        <p:grpSpPr>
          <a:xfrm>
            <a:off x="8033385" y="4748530"/>
            <a:ext cx="1522730" cy="1066800"/>
            <a:chOff x="12480" y="7858"/>
            <a:chExt cx="2398" cy="1680"/>
          </a:xfrm>
        </p:grpSpPr>
        <p:sp>
          <p:nvSpPr>
            <p:cNvPr id="63503" name="直接连接符 63502"/>
            <p:cNvSpPr/>
            <p:nvPr>
              <p:custDataLst>
                <p:tags r:id="rId9"/>
              </p:custDataLst>
            </p:nvPr>
          </p:nvSpPr>
          <p:spPr>
            <a:xfrm>
              <a:off x="12480" y="7978"/>
              <a:ext cx="1307" cy="156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63504" name="直接连接符 63503"/>
            <p:cNvSpPr/>
            <p:nvPr>
              <p:custDataLst>
                <p:tags r:id="rId10"/>
              </p:custDataLst>
            </p:nvPr>
          </p:nvSpPr>
          <p:spPr>
            <a:xfrm flipV="1">
              <a:off x="13742" y="7858"/>
              <a:ext cx="1137" cy="16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lg" len="lg"/>
              <a:tailEnd type="none" w="lg" len="lg"/>
            </a:ln>
          </p:spPr>
          <p:txBody>
            <a:bodyPr/>
            <a:lstStyle/>
            <a:p/>
          </p:txBody>
        </p:sp>
      </p:grpSp>
      <p:sp>
        <p:nvSpPr>
          <p:cNvPr id="63505" name="直接连接符 63504"/>
          <p:cNvSpPr/>
          <p:nvPr/>
        </p:nvSpPr>
        <p:spPr>
          <a:xfrm>
            <a:off x="8718948" y="3758446"/>
            <a:ext cx="152360" cy="2056864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63506" name="文本框 63505"/>
          <p:cNvSpPr txBox="1"/>
          <p:nvPr>
            <p:custDataLst>
              <p:tags r:id="rId11"/>
            </p:custDataLst>
          </p:nvPr>
        </p:nvSpPr>
        <p:spPr>
          <a:xfrm>
            <a:off x="8338047" y="3239469"/>
            <a:ext cx="761802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A</a:t>
            </a:r>
            <a:endParaRPr lang="en-US" altLang="zh-CN" sz="3200" b="1" i="1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63507" name="文本框 63506"/>
          <p:cNvSpPr txBox="1"/>
          <p:nvPr>
            <p:custDataLst>
              <p:tags r:id="rId12"/>
            </p:custDataLst>
          </p:nvPr>
        </p:nvSpPr>
        <p:spPr>
          <a:xfrm>
            <a:off x="6540223" y="5891490"/>
            <a:ext cx="761802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charset="0"/>
              </a:rPr>
              <a:t>B</a:t>
            </a:r>
            <a:endParaRPr lang="en-US" altLang="zh-CN" sz="3200" b="1" i="1">
              <a:latin typeface="Times New Roman" panose="02020603050405020304" charset="0"/>
            </a:endParaRPr>
          </a:p>
        </p:txBody>
      </p:sp>
      <p:sp>
        <p:nvSpPr>
          <p:cNvPr id="63508" name="文本框 63507"/>
          <p:cNvSpPr txBox="1"/>
          <p:nvPr>
            <p:custDataLst>
              <p:tags r:id="rId13"/>
            </p:custDataLst>
          </p:nvPr>
        </p:nvSpPr>
        <p:spPr>
          <a:xfrm>
            <a:off x="10699691" y="5815290"/>
            <a:ext cx="761802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charset="0"/>
              </a:rPr>
              <a:t>C</a:t>
            </a:r>
            <a:endParaRPr lang="en-US" altLang="zh-CN" sz="3200" b="1" i="1">
              <a:latin typeface="Times New Roman" panose="02020603050405020304" charset="0"/>
            </a:endParaRPr>
          </a:p>
        </p:txBody>
      </p:sp>
      <p:graphicFrame>
        <p:nvGraphicFramePr>
          <p:cNvPr id="63509" name="对象 63508"/>
          <p:cNvGraphicFramePr>
            <a:graphicFrameLocks noChangeAspect="1"/>
          </p:cNvGraphicFramePr>
          <p:nvPr/>
        </p:nvGraphicFramePr>
        <p:xfrm>
          <a:off x="814705" y="3527425"/>
          <a:ext cx="5448935" cy="14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" r:id="rId14" imgW="2184400" imgH="622300" progId="Equation.DSMT4">
                  <p:embed/>
                </p:oleObj>
              </mc:Choice>
              <mc:Fallback>
                <p:oleObj name="" r:id="rId14" imgW="2184400" imgH="622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705" y="3527425"/>
                        <a:ext cx="5448935" cy="1461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0" name="对象 63509"/>
          <p:cNvGraphicFramePr>
            <a:graphicFrameLocks noChangeAspect="1"/>
          </p:cNvGraphicFramePr>
          <p:nvPr/>
        </p:nvGraphicFramePr>
        <p:xfrm>
          <a:off x="769938" y="4989830"/>
          <a:ext cx="3759200" cy="122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" r:id="rId16" imgW="1600200" imgH="533400" progId="Equation.DSMT4">
                  <p:embed/>
                </p:oleObj>
              </mc:Choice>
              <mc:Fallback>
                <p:oleObj name="" r:id="rId16" imgW="1600200" imgH="533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9938" y="4989830"/>
                        <a:ext cx="3759200" cy="1226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24635" y="2357755"/>
            <a:ext cx="1212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62DC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B</a:t>
            </a:r>
            <a:endParaRPr lang="en-US" altLang="zh-CN" sz="3200" b="1">
              <a:solidFill>
                <a:srgbClr val="0062DC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360680"/>
            <a:ext cx="6122670" cy="3877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35" name="流程图: 可选过程 34"/>
          <p:cNvSpPr/>
          <p:nvPr>
            <p:custDataLst>
              <p:tags r:id="rId5"/>
            </p:custDataLst>
          </p:nvPr>
        </p:nvSpPr>
        <p:spPr>
          <a:xfrm>
            <a:off x="740667" y="3988307"/>
            <a:ext cx="1039428" cy="54196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复数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6" name="流程图: 可选过程 35"/>
          <p:cNvSpPr/>
          <p:nvPr>
            <p:custDataLst>
              <p:tags r:id="rId6"/>
            </p:custDataLst>
          </p:nvPr>
        </p:nvSpPr>
        <p:spPr>
          <a:xfrm>
            <a:off x="2069592" y="3399249"/>
            <a:ext cx="1840979" cy="592843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实数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7" name="流程图: 可选过程 36"/>
          <p:cNvSpPr/>
          <p:nvPr>
            <p:custDataLst>
              <p:tags r:id="rId7"/>
            </p:custDataLst>
          </p:nvPr>
        </p:nvSpPr>
        <p:spPr>
          <a:xfrm>
            <a:off x="2069592" y="4490418"/>
            <a:ext cx="1840979" cy="56148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虚数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2" name="流程图: 可选过程 1"/>
          <p:cNvSpPr/>
          <p:nvPr>
            <p:custDataLst>
              <p:tags r:id="rId8"/>
            </p:custDataLst>
          </p:nvPr>
        </p:nvSpPr>
        <p:spPr>
          <a:xfrm>
            <a:off x="4215979" y="3780850"/>
            <a:ext cx="1856255" cy="8577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9" name="流程图: 可选过程 38"/>
          <p:cNvSpPr/>
          <p:nvPr>
            <p:custDataLst>
              <p:tags r:id="rId9"/>
            </p:custDataLst>
          </p:nvPr>
        </p:nvSpPr>
        <p:spPr>
          <a:xfrm>
            <a:off x="4207506" y="4793640"/>
            <a:ext cx="1847460" cy="967825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非纯虚数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80095" y="3634987"/>
          <a:ext cx="542108" cy="126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4876800" imgH="11277600" progId="Equation.DSMT4">
                  <p:embed/>
                </p:oleObj>
              </mc:Choice>
              <mc:Fallback>
                <p:oleObj name="Equation" r:id="rId11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0095" y="3634987"/>
                        <a:ext cx="542108" cy="126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906982" y="4114338"/>
          <a:ext cx="564562" cy="131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4" imgW="4876800" imgH="11277600" progId="Equation.DSMT4">
                  <p:embed/>
                </p:oleObj>
              </mc:Choice>
              <mc:Fallback>
                <p:oleObj name="Equation" r:id="rId14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6982" y="4114338"/>
                        <a:ext cx="564562" cy="131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106680" y="2296795"/>
            <a:ext cx="7096760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这样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，复数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z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=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i (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, 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∈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R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)可以分类</a:t>
            </a: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如下：</a:t>
            </a:r>
            <a:endParaRPr lang="zh-CN" altLang="en-US" sz="2800" b="1" smtClean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22515" y="2296795"/>
            <a:ext cx="4408170" cy="3639820"/>
            <a:chOff x="11689" y="3617"/>
            <a:chExt cx="6942" cy="5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9" y="3617"/>
              <a:ext cx="6942" cy="5732"/>
              <a:chOff x="11689" y="3617"/>
              <a:chExt cx="6942" cy="5732"/>
            </a:xfrm>
          </p:grpSpPr>
          <p:sp>
            <p:nvSpPr>
              <p:cNvPr id="3" name="椭圆 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689" y="3617"/>
                <a:ext cx="6942" cy="467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  <p:sp>
            <p:nvSpPr>
              <p:cNvPr id="4" name="文本框 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3511" y="8431"/>
                <a:ext cx="3075" cy="9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32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复数集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sym typeface="等线" panose="02010600030101010101" charset="-122"/>
                  </a:rPr>
                  <a:t>C</a:t>
                </a:r>
                <a:endParaRPr lang="zh-CN" altLang="en-US" sz="3200" i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5" name="文本框 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254" y="5542"/>
                <a:ext cx="1817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实数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R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8" name="文本框 9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5713" y="6147"/>
                <a:ext cx="1988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纯虚数</a:t>
                </a:r>
                <a:endParaRPr lang="zh-CN" altLang="en-US" sz="2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19" name="文本框 9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4552" y="4471"/>
                <a:ext cx="1420" cy="8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虚数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9" name="椭圆 8"/>
              <p:cNvSpPr/>
              <p:nvPr>
                <p:custDataLst>
                  <p:tags r:id="rId21"/>
                </p:custDataLst>
              </p:nvPr>
            </p:nvSpPr>
            <p:spPr>
              <a:xfrm>
                <a:off x="15713" y="5542"/>
                <a:ext cx="2155" cy="2040"/>
              </a:xfrm>
              <a:prstGeom prst="ellipse">
                <a:avLst/>
              </a:prstGeom>
              <a:noFill/>
              <a:ln>
                <a:solidFill>
                  <a:srgbClr val="060F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</p:grpSp>
        <p:cxnSp>
          <p:nvCxnSpPr>
            <p:cNvPr id="22" name="直接连接符 21"/>
            <p:cNvCxnSpPr/>
            <p:nvPr>
              <p:custDataLst>
                <p:tags r:id="rId22"/>
              </p:custDataLst>
            </p:nvPr>
          </p:nvCxnSpPr>
          <p:spPr>
            <a:xfrm flipH="1">
              <a:off x="14052" y="3831"/>
              <a:ext cx="15" cy="42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>
            <p:custDataLst>
              <p:tags r:id="rId23"/>
            </p:custDataLst>
          </p:nvPr>
        </p:nvSpPr>
        <p:spPr>
          <a:xfrm>
            <a:off x="31433" y="728345"/>
            <a:ext cx="10585450" cy="593725"/>
          </a:xfrm>
          <a:prstGeom prst="rect">
            <a:avLst/>
          </a:prstGeom>
          <a:noFill/>
          <a:ln w="9525">
            <a:noFill/>
          </a:ln>
        </p:spPr>
        <p:txBody>
          <a:bodyPr wrap="square" lIns="117226" tIns="58613" rIns="117226" bIns="58613">
            <a:spAutoFit/>
          </a:bodyPr>
          <a:p>
            <a:pPr fontAlgn="auto"/>
            <a:r>
              <a:rPr lang="zh-CN" altLang="en-US" sz="3100" strike="noStrike" noProof="1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(4)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全体复数所形成的集合叫做</a:t>
            </a:r>
            <a:r>
              <a:rPr lang="zh-CN" altLang="en-US" sz="3100" strike="noStrike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cs"/>
              </a:rPr>
              <a:t>复数集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，一般用</a:t>
            </a:r>
            <a:r>
              <a:rPr lang="en-US" altLang="zh-CN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</a:t>
            </a:r>
            <a:r>
              <a:rPr lang="zh-CN" altLang="en-US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表示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endParaRPr lang="en-US" altLang="zh-CN" sz="3100" strike="noStrike" noProof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974533" y="1520508"/>
          <a:ext cx="42783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25" imgW="31394400" imgH="6096000" progId="Equation.DSMT4">
                  <p:embed/>
                </p:oleObj>
              </mc:Choice>
              <mc:Fallback>
                <p:oleObj name="" r:id="rId25" imgW="313944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74533" y="1520508"/>
                        <a:ext cx="4278312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680325" y="828675"/>
            <a:ext cx="3506470" cy="2592070"/>
            <a:chOff x="12095" y="1305"/>
            <a:chExt cx="5522" cy="40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l="17615" b="15956"/>
            <a:stretch>
              <a:fillRect/>
            </a:stretch>
          </p:blipFill>
          <p:spPr>
            <a:xfrm>
              <a:off x="13209" y="1305"/>
              <a:ext cx="4408" cy="408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7" name="组合 16"/>
            <p:cNvGrpSpPr/>
            <p:nvPr/>
          </p:nvGrpSpPr>
          <p:grpSpPr>
            <a:xfrm>
              <a:off x="12095" y="3456"/>
              <a:ext cx="2357" cy="838"/>
              <a:chOff x="10714" y="3695"/>
              <a:chExt cx="2357" cy="838"/>
            </a:xfrm>
          </p:grpSpPr>
          <p:sp>
            <p:nvSpPr>
              <p:cNvPr id="5" name="右箭头 4"/>
              <p:cNvSpPr/>
              <p:nvPr/>
            </p:nvSpPr>
            <p:spPr>
              <a:xfrm rot="8880000" flipV="1">
                <a:off x="12427" y="3695"/>
                <a:ext cx="644" cy="1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lvl="0" algn="ctr" fontAlgn="base"/>
                <a:endParaRPr lang="zh-CN" altLang="en-US" strike="noStrike" noProof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714" y="3809"/>
                <a:ext cx="1914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复平面</a:t>
                </a:r>
                <a:endParaRPr lang="zh-CN" altLang="en-US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87715" y="368300"/>
                <a:ext cx="253492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复数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</m:oMath>
                </a14:m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15" y="368300"/>
                <a:ext cx="253492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376555" y="252095"/>
            <a:ext cx="6621780" cy="541020"/>
            <a:chOff x="1107" y="3148"/>
            <a:chExt cx="10428" cy="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107" y="3148"/>
                  <a:ext cx="10428" cy="8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noAutofit/>
                </a:bodyPr>
                <a:lstStyle/>
                <a:p>
                  <a:pPr algn="l"/>
                  <a:r>
                    <a:rPr lang="zh-CN" altLang="en-US" sz="2400"/>
                    <a:t>复数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charset="0"/>
                          <a:cs typeface="Cambria Math" panose="02040503050406030204" charset="0"/>
                        </a:rPr>
                        <m:t>i</m:t>
                      </m:r>
                    </m:oMath>
                  </a14:m>
                  <a:r>
                    <a:rPr lang="en-US" altLang="zh-CN" sz="2400">
                      <a:latin typeface="Cambria Math" panose="02040503050406030204" charset="0"/>
                      <a:cs typeface="Cambria Math" panose="02040503050406030204" charset="0"/>
                    </a:rPr>
                    <a:t>                          </a:t>
                  </a:r>
                  <a:r>
                    <a:rPr lang="zh-CN" altLang="en-US" sz="2400">
                      <a:latin typeface="Cambria Math" panose="02040503050406030204" charset="0"/>
                      <a:cs typeface="Cambria Math" panose="02040503050406030204" charset="0"/>
                    </a:rPr>
                    <a:t>复平面内的点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𝑍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zh-CN" altLang="en-US" sz="2400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" y="3148"/>
                  <a:ext cx="10428" cy="852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/>
            <p:nvPr/>
          </p:nvCxnSpPr>
          <p:spPr>
            <a:xfrm flipV="1">
              <a:off x="4714" y="3687"/>
              <a:ext cx="2180" cy="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715895" y="338455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一一对应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288780" y="1706245"/>
            <a:ext cx="1002665" cy="1167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796591" y="2828544"/>
                <a:ext cx="7556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𝑶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91" y="2828544"/>
                <a:ext cx="75565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76" t="-69" r="7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363980" y="803275"/>
            <a:ext cx="4143375" cy="1470025"/>
            <a:chOff x="1747" y="1444"/>
            <a:chExt cx="6525" cy="2315"/>
          </a:xfrm>
        </p:grpSpPr>
        <p:grpSp>
          <p:nvGrpSpPr>
            <p:cNvPr id="27" name="组合 26"/>
            <p:cNvGrpSpPr/>
            <p:nvPr/>
          </p:nvGrpSpPr>
          <p:grpSpPr>
            <a:xfrm>
              <a:off x="6246" y="1444"/>
              <a:ext cx="2026" cy="1556"/>
              <a:chOff x="6894" y="2794"/>
              <a:chExt cx="2026" cy="1556"/>
            </a:xfrm>
          </p:grpSpPr>
          <p:sp>
            <p:nvSpPr>
              <p:cNvPr id="25" name="文本框 24"/>
              <p:cNvSpPr txBox="1"/>
              <p:nvPr/>
            </p:nvSpPr>
            <p:spPr>
              <a:xfrm rot="18900000">
                <a:off x="7164" y="3581"/>
                <a:ext cx="17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一一对应</a:t>
                </a:r>
                <a:endParaRPr lang="zh-CN" altLang="en-US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V="1">
                <a:off x="6894" y="2794"/>
                <a:ext cx="1520" cy="15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2899" y="2911"/>
                  <a:ext cx="3024" cy="84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altLang="zh-CN" sz="24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 </a:t>
                  </a:r>
                  <a:r>
                    <a:rPr lang="zh-CN" altLang="en-US" sz="2400">
                      <a:latin typeface="Cambria Math" panose="02040503050406030204" charset="0"/>
                      <a:cs typeface="Cambria Math" panose="02040503050406030204" charset="0"/>
                      <a:sym typeface="+mn-ea"/>
                    </a:rPr>
                    <a:t>平面向量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𝑂𝑍</m:t>
                          </m:r>
                        </m:e>
                      </m:acc>
                    </m:oMath>
                  </a14:m>
                  <a:endParaRPr lang="en-US" altLang="zh-CN" sz="24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" y="2911"/>
                  <a:ext cx="3024" cy="84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/>
            <p:cNvGrpSpPr/>
            <p:nvPr/>
          </p:nvGrpSpPr>
          <p:grpSpPr>
            <a:xfrm>
              <a:off x="1747" y="1444"/>
              <a:ext cx="1152" cy="1963"/>
              <a:chOff x="8366" y="2794"/>
              <a:chExt cx="1152" cy="1963"/>
            </a:xfrm>
          </p:grpSpPr>
          <p:sp>
            <p:nvSpPr>
              <p:cNvPr id="30" name="文本框 29"/>
              <p:cNvSpPr txBox="1"/>
              <p:nvPr/>
            </p:nvSpPr>
            <p:spPr>
              <a:xfrm rot="3420000">
                <a:off x="7777" y="3588"/>
                <a:ext cx="175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一一对应</a:t>
                </a:r>
                <a:endParaRPr lang="zh-CN" altLang="en-US"/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 flipH="1" flipV="1">
                <a:off x="8414" y="2794"/>
                <a:ext cx="1104" cy="15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/>
          <p:cNvSpPr txBox="1"/>
          <p:nvPr/>
        </p:nvSpPr>
        <p:spPr>
          <a:xfrm>
            <a:off x="5220335" y="1320800"/>
            <a:ext cx="2563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highlight>
                  <a:srgbClr val="FFFF00"/>
                </a:highlight>
              </a:rPr>
              <a:t>复数的几何意义</a:t>
            </a:r>
            <a:endParaRPr lang="zh-CN" altLang="en-US" sz="2400" b="1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55" y="2443480"/>
            <a:ext cx="6096000" cy="1971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55" y="5159375"/>
            <a:ext cx="11239500" cy="11525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2420" y="1148715"/>
            <a:ext cx="6410325" cy="57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20" y="1720215"/>
            <a:ext cx="6686550" cy="638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" y="185420"/>
            <a:ext cx="10829925" cy="1144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65" y="3131820"/>
            <a:ext cx="4171950" cy="981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305" y="3188970"/>
            <a:ext cx="6010275" cy="923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180" y="2417445"/>
            <a:ext cx="7496175" cy="7143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405" y="4482465"/>
            <a:ext cx="9582150" cy="1857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0890" y="4677410"/>
            <a:ext cx="3592830" cy="10598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1598295" y="1223500"/>
            <a:ext cx="1769549" cy="1580515"/>
            <a:chOff x="7953" y="4781"/>
            <a:chExt cx="2787" cy="2489"/>
          </a:xfrm>
        </p:grpSpPr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10272" y="6846"/>
            <a:ext cx="4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" r:id="rId2" imgW="165100" imgH="165100" progId="Equation.KSEE3">
                    <p:embed/>
                  </p:oleObj>
                </mc:Choice>
                <mc:Fallback>
                  <p:oleObj name="" r:id="rId2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272" y="6846"/>
                          <a:ext cx="468" cy="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1" name="组合 80"/>
            <p:cNvGrpSpPr/>
            <p:nvPr/>
          </p:nvGrpSpPr>
          <p:grpSpPr>
            <a:xfrm>
              <a:off x="7953" y="6714"/>
              <a:ext cx="468" cy="529"/>
              <a:chOff x="13124" y="6040"/>
              <a:chExt cx="468" cy="529"/>
            </a:xfrm>
          </p:grpSpPr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"/>
                </p:custDataLst>
              </p:nvPr>
            </p:nvGraphicFramePr>
            <p:xfrm>
              <a:off x="13124" y="6115"/>
              <a:ext cx="468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" r:id="rId5" imgW="165100" imgH="177165" progId="Equation.KSEE3">
                      <p:embed/>
                    </p:oleObj>
                  </mc:Choice>
                  <mc:Fallback>
                    <p:oleObj name="" r:id="rId5" imgW="1651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124" y="6115"/>
                            <a:ext cx="468" cy="45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椭圆 79"/>
              <p:cNvSpPr/>
              <p:nvPr>
                <p:custDataLst>
                  <p:tags r:id="rId7"/>
                </p:custDataLst>
              </p:nvPr>
            </p:nvSpPr>
            <p:spPr>
              <a:xfrm>
                <a:off x="13411" y="6040"/>
                <a:ext cx="119" cy="13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7" name="直接箭头连接符 26"/>
            <p:cNvCxnSpPr/>
            <p:nvPr>
              <p:custDataLst>
                <p:tags r:id="rId8"/>
              </p:custDataLst>
            </p:nvPr>
          </p:nvCxnSpPr>
          <p:spPr>
            <a:xfrm flipV="1">
              <a:off x="8262" y="4829"/>
              <a:ext cx="1213" cy="2017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>
              <p:custDataLst>
                <p:tags r:id="rId9"/>
              </p:custDataLst>
            </p:nvPr>
          </p:nvCxnSpPr>
          <p:spPr>
            <a:xfrm>
              <a:off x="8262" y="6789"/>
              <a:ext cx="226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9670" y="5882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" r:id="rId11" imgW="127000" imgH="228600" progId="Equation.KSEE3">
                    <p:embed/>
                  </p:oleObj>
                </mc:Choice>
                <mc:Fallback>
                  <p:oleObj name="" r:id="rId11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670" y="5882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8240" y="5266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" r:id="rId14" imgW="127000" imgH="228600" progId="Equation.KSEE3">
                    <p:embed/>
                  </p:oleObj>
                </mc:Choice>
                <mc:Fallback>
                  <p:oleObj name="" r:id="rId14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240" y="5266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8767" y="4781"/>
            <a:ext cx="46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" r:id="rId17" imgW="165100" imgH="165100" progId="Equation.KSEE3">
                    <p:embed/>
                  </p:oleObj>
                </mc:Choice>
                <mc:Fallback>
                  <p:oleObj name="" r:id="rId17" imgW="165100" imgH="1651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767" y="4781"/>
                          <a:ext cx="468" cy="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" name="组合 96"/>
            <p:cNvGrpSpPr/>
            <p:nvPr/>
          </p:nvGrpSpPr>
          <p:grpSpPr>
            <a:xfrm>
              <a:off x="8127" y="6025"/>
              <a:ext cx="1227" cy="1068"/>
              <a:chOff x="7728" y="5248"/>
              <a:chExt cx="1227" cy="1068"/>
            </a:xfrm>
          </p:grpSpPr>
          <p:sp>
            <p:nvSpPr>
              <p:cNvPr id="92" name="弧形 91"/>
              <p:cNvSpPr/>
              <p:nvPr>
                <p:custDataLst>
                  <p:tags r:id="rId19"/>
                </p:custDataLst>
              </p:nvPr>
            </p:nvSpPr>
            <p:spPr>
              <a:xfrm rot="480000">
                <a:off x="7728" y="5536"/>
                <a:ext cx="787" cy="780"/>
              </a:xfrm>
              <a:prstGeom prst="arc">
                <a:avLst/>
              </a:prstGeom>
              <a:noFill/>
              <a:ln w="41275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18" name="对象 11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0"/>
                </p:custDataLst>
              </p:nvPr>
            </p:nvGraphicFramePr>
            <p:xfrm>
              <a:off x="8520" y="5248"/>
              <a:ext cx="435" cy="6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0" name="" r:id="rId21" imgW="127000" imgH="177165" progId="Equation.KSEE3">
                      <p:embed/>
                    </p:oleObj>
                  </mc:Choice>
                  <mc:Fallback>
                    <p:oleObj name="" r:id="rId21" imgW="1270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8520" y="5248"/>
                            <a:ext cx="435" cy="6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" name="组合 101"/>
          <p:cNvGrpSpPr/>
          <p:nvPr/>
        </p:nvGrpSpPr>
        <p:grpSpPr>
          <a:xfrm>
            <a:off x="718820" y="417195"/>
            <a:ext cx="10591165" cy="610235"/>
            <a:chOff x="229" y="5894"/>
            <a:chExt cx="16679" cy="961"/>
          </a:xfrm>
        </p:grpSpPr>
        <p:sp>
          <p:nvSpPr>
            <p:cNvPr id="7" name="文本框 6"/>
            <p:cNvSpPr txBox="1"/>
            <p:nvPr>
              <p:custDataLst>
                <p:tags r:id="rId23"/>
              </p:custDataLst>
            </p:nvPr>
          </p:nvSpPr>
          <p:spPr>
            <a:xfrm>
              <a:off x="229" y="5894"/>
              <a:ext cx="16679" cy="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en-US" altLang="zh-CN" sz="2800" smtClean="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rPr>
                <a:t>1</a:t>
              </a:r>
              <a:r>
                <a:rPr lang="zh-CN" altLang="en-US" sz="2800" smtClean="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rPr>
                <a:t>、</a:t>
              </a:r>
              <a:r>
                <a:rPr lang="en-US" altLang="zh-CN" sz="28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rPr>
                <a:t>           </a:t>
              </a:r>
              <a:r>
                <a:rPr lang="zh-CN" altLang="zh-CN" sz="28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rPr>
                <a:t>的</a:t>
              </a:r>
              <a:r>
                <a:rPr lang="zh-CN" altLang="zh-CN" sz="2800" smtClean="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rPr>
                <a:t>夹角</a:t>
              </a:r>
              <a:r>
                <a:rPr lang="zh-CN" altLang="en-US" sz="2800" smtClean="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rPr>
                <a:t>．</a:t>
              </a:r>
              <a:endParaRPr lang="en-US" altLang="zh-CN" sz="28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graphicFrame>
          <p:nvGraphicFramePr>
            <p:cNvPr id="100" name="对象 99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1283" y="5906"/>
            <a:ext cx="1487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25" imgW="405765" imgH="241300" progId="Equation.DSMT4">
                    <p:embed/>
                  </p:oleObj>
                </mc:Choice>
                <mc:Fallback>
                  <p:oleObj name="" r:id="rId25" imgW="4057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83" y="5906"/>
                          <a:ext cx="1487" cy="9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" name="文本框 89"/>
          <p:cNvSpPr txBox="1"/>
          <p:nvPr>
            <p:custDataLst>
              <p:tags r:id="rId27"/>
            </p:custDataLst>
          </p:nvPr>
        </p:nvSpPr>
        <p:spPr>
          <a:xfrm>
            <a:off x="1526540" y="3006725"/>
            <a:ext cx="15443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</a:t>
            </a:r>
            <a:r>
              <a:rPr lang="en-US" altLang="zh-CN" sz="2800" b="1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≤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θ</a:t>
            </a:r>
            <a:r>
              <a:rPr lang="en-US" altLang="zh-CN" sz="2800" b="1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≤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π</a:t>
            </a:r>
            <a:endParaRPr lang="en-US" altLang="zh-CN" sz="2800" b="1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圆角矩形 2"/>
          <p:cNvSpPr/>
          <p:nvPr>
            <p:custDataLst>
              <p:tags r:id="rId28"/>
            </p:custDataLst>
          </p:nvPr>
        </p:nvSpPr>
        <p:spPr>
          <a:xfrm>
            <a:off x="564515" y="3616960"/>
            <a:ext cx="457200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.平面向量数量积的定义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aphicFrame>
        <p:nvGraphicFramePr>
          <p:cNvPr id="109573" name="对象 109572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261745" y="4551680"/>
          <a:ext cx="2501900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" r:id="rId30" imgW="1103630" imgH="304800" progId="Equation.DSMT4">
                  <p:embed/>
                </p:oleObj>
              </mc:Choice>
              <mc:Fallback>
                <p:oleObj name="" r:id="rId30" imgW="110363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61745" y="4551680"/>
                        <a:ext cx="2501900" cy="688340"/>
                      </a:xfrm>
                      <a:prstGeom prst="rect">
                        <a:avLst/>
                      </a:prstGeom>
                      <a:noFill/>
                      <a:ln w="381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860925" y="384175"/>
            <a:ext cx="10687050" cy="5715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866640" y="1080135"/>
            <a:ext cx="2931160" cy="1871980"/>
            <a:chOff x="727" y="668"/>
            <a:chExt cx="4616" cy="2948"/>
          </a:xfrm>
        </p:grpSpPr>
        <p:grpSp>
          <p:nvGrpSpPr>
            <p:cNvPr id="31" name="组合 30"/>
            <p:cNvGrpSpPr/>
            <p:nvPr/>
          </p:nvGrpSpPr>
          <p:grpSpPr>
            <a:xfrm>
              <a:off x="727" y="668"/>
              <a:ext cx="4616" cy="2948"/>
              <a:chOff x="727" y="668"/>
              <a:chExt cx="4616" cy="294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727" y="668"/>
                <a:ext cx="4616" cy="2742"/>
                <a:chOff x="10759" y="4848"/>
                <a:chExt cx="4616" cy="2742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11374" y="5417"/>
                  <a:ext cx="2386" cy="1590"/>
                  <a:chOff x="10554" y="5337"/>
                  <a:chExt cx="2386" cy="1590"/>
                </a:xfrm>
              </p:grpSpPr>
              <p:cxnSp>
                <p:nvCxnSpPr>
                  <p:cNvPr id="34" name="直接箭头连接符 33"/>
                  <p:cNvCxnSpPr/>
                  <p:nvPr>
                    <p:custDataLst>
                      <p:tags r:id="rId33"/>
                    </p:custDataLst>
                  </p:nvPr>
                </p:nvCxnSpPr>
                <p:spPr>
                  <a:xfrm flipV="1">
                    <a:off x="10554" y="5337"/>
                    <a:ext cx="2386" cy="1590"/>
                  </a:xfrm>
                  <a:prstGeom prst="straightConnector1">
                    <a:avLst/>
                  </a:prstGeom>
                  <a:ln w="38100">
                    <a:solidFill>
                      <a:schemeClr val="accent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35" name="对象 34">
                    <a:hlinkClick r:id="" action="ppaction://ole?verb=0"/>
                  </p:cNvPr>
                  <p:cNvGraphicFramePr>
                    <a:graphicFrameLocks noChangeAspect="1"/>
                  </p:cNvGraphicFramePr>
                  <p:nvPr>
                    <p:custDataLst>
                      <p:tags r:id="rId34"/>
                    </p:custDataLst>
                  </p:nvPr>
                </p:nvGraphicFramePr>
                <p:xfrm>
                  <a:off x="11249" y="5513"/>
                  <a:ext cx="464" cy="8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" name="" r:id="rId35" imgW="127000" imgH="228600" progId="Equation.KSEE3">
                          <p:embed/>
                        </p:oleObj>
                      </mc:Choice>
                      <mc:Fallback>
                        <p:oleObj name="" r:id="rId35" imgW="127000" imgH="228600" progId="Equation.KSEE3">
                          <p:embed/>
                          <p:pic>
                            <p:nvPicPr>
                              <p:cNvPr id="0" name="OLE substitute image"/>
                              <p:cNvPicPr/>
                              <p:nvPr/>
                            </p:nvPicPr>
                            <p:blipFill>
                              <a:blip r:embed="rId3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1249" y="5513"/>
                                <a:ext cx="464" cy="83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8" name="文本框 37"/>
                <p:cNvSpPr txBox="1"/>
                <p:nvPr/>
              </p:nvSpPr>
              <p:spPr>
                <a:xfrm>
                  <a:off x="13733" y="4848"/>
                  <a:ext cx="16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 b="1" i="1">
                      <a:latin typeface="Times New Roman" panose="02020603050405020304" charset="0"/>
                      <a:cs typeface="Times New Roman" panose="02020603050405020304" charset="0"/>
                    </a:rPr>
                    <a:t>M</a:t>
                  </a:r>
                  <a:endParaRPr lang="en-US" altLang="zh-CN" sz="24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" name="文本框 40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10759" y="6866"/>
                  <a:ext cx="16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 b="1" i="1">
                      <a:latin typeface="Times New Roman" panose="02020603050405020304" charset="0"/>
                      <a:cs typeface="Times New Roman" panose="02020603050405020304" charset="0"/>
                    </a:rPr>
                    <a:t>O</a:t>
                  </a:r>
                  <a:endParaRPr lang="en-US" altLang="zh-CN" sz="24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327" y="1288"/>
                <a:ext cx="1642" cy="2328"/>
                <a:chOff x="13359" y="5468"/>
                <a:chExt cx="1642" cy="2328"/>
              </a:xfrm>
            </p:grpSpPr>
            <p:cxnSp>
              <p:nvCxnSpPr>
                <p:cNvPr id="43" name="直接连接符 42"/>
                <p:cNvCxnSpPr/>
                <p:nvPr>
                  <p:custDataLst>
                    <p:tags r:id="rId38"/>
                  </p:custDataLst>
                </p:nvPr>
              </p:nvCxnSpPr>
              <p:spPr>
                <a:xfrm flipH="1">
                  <a:off x="13755" y="5468"/>
                  <a:ext cx="0" cy="1587"/>
                </a:xfrm>
                <a:prstGeom prst="line">
                  <a:avLst/>
                </a:prstGeom>
                <a:ln w="412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文本框 43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13359" y="7072"/>
                  <a:ext cx="16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400" b="1" i="1">
                      <a:latin typeface="Times New Roman" panose="02020603050405020304" charset="0"/>
                      <a:cs typeface="Times New Roman" panose="02020603050405020304" charset="0"/>
                    </a:rPr>
                    <a:t>M</a:t>
                  </a:r>
                  <a:r>
                    <a:rPr lang="en-US" altLang="zh-CN" sz="2400" b="1" baseline="-25000">
                      <a:latin typeface="Times New Roman" panose="02020603050405020304" charset="0"/>
                      <a:cs typeface="Times New Roman" panose="02020603050405020304" charset="0"/>
                    </a:rPr>
                    <a:t>1</a:t>
                  </a:r>
                  <a:endParaRPr lang="en-US" altLang="zh-CN" sz="2400" b="1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cxnSp>
          <p:nvCxnSpPr>
            <p:cNvPr id="128" name="直接箭头连接符 127"/>
            <p:cNvCxnSpPr/>
            <p:nvPr/>
          </p:nvCxnSpPr>
          <p:spPr>
            <a:xfrm>
              <a:off x="1366" y="2820"/>
              <a:ext cx="2381" cy="0"/>
            </a:xfrm>
            <a:prstGeom prst="straightConnector1">
              <a:avLst/>
            </a:prstGeom>
            <a:ln w="444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/>
          <p:cNvGrpSpPr/>
          <p:nvPr/>
        </p:nvGrpSpPr>
        <p:grpSpPr>
          <a:xfrm>
            <a:off x="5243195" y="2446655"/>
            <a:ext cx="3167380" cy="546735"/>
            <a:chOff x="11374" y="6986"/>
            <a:chExt cx="4988" cy="861"/>
          </a:xfrm>
        </p:grpSpPr>
        <p:grpSp>
          <p:nvGrpSpPr>
            <p:cNvPr id="139" name="组合 138"/>
            <p:cNvGrpSpPr/>
            <p:nvPr/>
          </p:nvGrpSpPr>
          <p:grpSpPr>
            <a:xfrm>
              <a:off x="11374" y="6986"/>
              <a:ext cx="4989" cy="725"/>
              <a:chOff x="11374" y="6986"/>
              <a:chExt cx="4989" cy="725"/>
            </a:xfrm>
          </p:grpSpPr>
          <p:cxnSp>
            <p:nvCxnSpPr>
              <p:cNvPr id="45" name="直接箭头连接符 44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11374" y="7007"/>
                <a:ext cx="3657" cy="0"/>
              </a:xfrm>
              <a:prstGeom prst="straightConnector1">
                <a:avLst/>
              </a:prstGeom>
              <a:ln w="38100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文本框 132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14721" y="6986"/>
                <a:ext cx="164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 b="1" i="1"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endParaRPr lang="en-US" altLang="zh-CN" sz="24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aphicFrame>
          <p:nvGraphicFramePr>
            <p:cNvPr id="147" name="对象 146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2"/>
              </p:custDataLst>
            </p:nvPr>
          </p:nvGraphicFramePr>
          <p:xfrm>
            <a:off x="12341" y="7019"/>
            <a:ext cx="510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" r:id="rId43" imgW="127000" imgH="228600" progId="Equation.KSEE3">
                    <p:embed/>
                  </p:oleObj>
                </mc:Choice>
                <mc:Fallback>
                  <p:oleObj name="" r:id="rId43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341" y="7019"/>
                          <a:ext cx="510" cy="8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797800" y="1776095"/>
            <a:ext cx="2220595" cy="67056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244600" y="5326380"/>
            <a:ext cx="2038350" cy="60007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5403850" y="3419475"/>
            <a:ext cx="6471920" cy="32251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-83185" y="261620"/>
            <a:ext cx="11456035" cy="1243330"/>
            <a:chOff x="1127" y="2913"/>
            <a:chExt cx="18041" cy="1958"/>
          </a:xfrm>
        </p:grpSpPr>
        <p:grpSp>
          <p:nvGrpSpPr>
            <p:cNvPr id="6" name="组合 5"/>
            <p:cNvGrpSpPr/>
            <p:nvPr/>
          </p:nvGrpSpPr>
          <p:grpSpPr>
            <a:xfrm>
              <a:off x="1127" y="2913"/>
              <a:ext cx="18041" cy="850"/>
              <a:chOff x="284" y="1433"/>
              <a:chExt cx="18041" cy="850"/>
            </a:xfrm>
          </p:grpSpPr>
          <p:sp>
            <p:nvSpPr>
              <p:cNvPr id="26" name="文本框 2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84" y="1433"/>
                <a:ext cx="18041" cy="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ts val="3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  </a:t>
                </a:r>
                <a:r>
                  <a:rPr lang="zh-CN" altLang="en-US" sz="2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设</a:t>
                </a:r>
                <a:r>
                  <a:rPr lang="en-US" altLang="zh-CN" sz="2600" b="1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a</a:t>
                </a:r>
                <a:r>
                  <a:rPr lang="zh-CN" altLang="en-US" sz="2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1</a:t>
                </a:r>
                <a:r>
                  <a:rPr lang="zh-CN" altLang="en-US" sz="2600" b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1</a:t>
                </a:r>
                <a:r>
                  <a:rPr lang="en-US" altLang="zh-CN" sz="2600" b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b</a:t>
                </a:r>
                <a:r>
                  <a:rPr lang="zh-CN" altLang="en-US" sz="2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2</a:t>
                </a:r>
                <a:r>
                  <a:rPr lang="zh-CN" altLang="en-US" sz="2600" b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2</a:t>
                </a:r>
                <a:r>
                  <a:rPr lang="en-US" altLang="zh-CN" sz="2600" b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，</a:t>
                </a:r>
                <a:r>
                  <a:rPr lang="zh-CN" altLang="en-US" sz="2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则</a:t>
                </a:r>
                <a:endParaRPr sz="2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2"/>
                </p:custDataLst>
              </p:nvPr>
            </p:nvCxnSpPr>
            <p:spPr>
              <a:xfrm flipV="1">
                <a:off x="4826" y="1582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1789" y="1630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rot="0">
              <a:off x="2204" y="3934"/>
              <a:ext cx="11882" cy="937"/>
              <a:chOff x="1544" y="4132"/>
              <a:chExt cx="11882" cy="937"/>
            </a:xfrm>
          </p:grpSpPr>
          <p:graphicFrame>
            <p:nvGraphicFramePr>
              <p:cNvPr id="57" name="对象 56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"/>
                </p:custDataLst>
              </p:nvPr>
            </p:nvGraphicFramePr>
            <p:xfrm>
              <a:off x="1544" y="4132"/>
              <a:ext cx="5762" cy="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name="" r:id="rId5" imgW="1562100" imgH="254000" progId="Equation.KSEE3">
                      <p:embed/>
                    </p:oleObj>
                  </mc:Choice>
                  <mc:Fallback>
                    <p:oleObj name="" r:id="rId5" imgW="1562100" imgH="2540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44" y="4132"/>
                            <a:ext cx="5762" cy="9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对象 59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7"/>
                </p:custDataLst>
              </p:nvPr>
            </p:nvGraphicFramePr>
            <p:xfrm>
              <a:off x="7713" y="4132"/>
              <a:ext cx="5713" cy="9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name="" r:id="rId8" imgW="1548765" imgH="254000" progId="Equation.KSEE3">
                      <p:embed/>
                    </p:oleObj>
                  </mc:Choice>
                  <mc:Fallback>
                    <p:oleObj name="" r:id="rId8" imgW="1548765" imgH="2540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7713" y="4132"/>
                            <a:ext cx="5713" cy="9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858500" y="11290300"/>
            <a:ext cx="0" cy="0"/>
          </a:xfrm>
          <a:prstGeom prst="rect">
            <a:avLst/>
          </a:prstGeom>
          <a:ln>
            <a:noFill/>
          </a:ln>
        </p:spPr>
      </p:pic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474710" y="909955"/>
          <a:ext cx="205295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12" imgW="876300" imgH="254000" progId="Equation.KSEE3">
                  <p:embed/>
                </p:oleObj>
              </mc:Choice>
              <mc:Fallback>
                <p:oleObj name="" r:id="rId12" imgW="876300" imgH="2540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474710" y="909955"/>
                        <a:ext cx="205295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709930" y="2529205"/>
            <a:ext cx="7195820" cy="570230"/>
            <a:chOff x="6470" y="3021"/>
            <a:chExt cx="11332" cy="898"/>
          </a:xfrm>
        </p:grpSpPr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9907" y="3088"/>
            <a:ext cx="753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" r:id="rId15" imgW="228600" imgH="241300" progId="Equation.KSEE3">
                    <p:embed/>
                  </p:oleObj>
                </mc:Choice>
                <mc:Fallback>
                  <p:oleObj name="" r:id="rId15" imgW="228600" imgH="2413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907" y="3088"/>
                          <a:ext cx="753" cy="7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3549" y="3121"/>
            <a:ext cx="3241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" r:id="rId18" imgW="990600" imgH="215900" progId="Equation.KSEE3">
                    <p:embed/>
                  </p:oleObj>
                </mc:Choice>
                <mc:Fallback>
                  <p:oleObj name="" r:id="rId18" imgW="9906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3549" y="3121"/>
                          <a:ext cx="3241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>
              <p:custDataLst>
                <p:tags r:id="rId20"/>
              </p:custDataLst>
            </p:nvPr>
          </p:nvSpPr>
          <p:spPr>
            <a:xfrm>
              <a:off x="6470" y="3021"/>
              <a:ext cx="11333" cy="8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l" fontAlgn="auto">
                <a:lnSpc>
                  <a:spcPct val="130000"/>
                </a:lnSpc>
              </a:pPr>
              <a:r>
                <a:rPr lang="en-US" altLang="zh-CN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                   </a:t>
              </a:r>
              <a:r>
                <a: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向量     共线的条件是</a:t>
              </a:r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74675" y="1602105"/>
          <a:ext cx="3711575" cy="6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22" imgW="1459865" imgH="254000" progId="Equation.DSMT4">
                  <p:embed/>
                </p:oleObj>
              </mc:Choice>
              <mc:Fallback>
                <p:oleObj name="" r:id="rId22" imgW="14598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4675" y="1602105"/>
                        <a:ext cx="3711575" cy="6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对象 69635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054735" y="3354070"/>
          <a:ext cx="897064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" r:id="rId25" imgW="3810000" imgH="342900" progId="Equation.DSMT4">
                  <p:embed/>
                </p:oleObj>
              </mc:Choice>
              <mc:Fallback>
                <p:oleObj name="" r:id="rId25" imgW="3810000" imgH="342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54735" y="3354070"/>
                        <a:ext cx="8970645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>
            <p:custDataLst>
              <p:tags r:id="rId27"/>
            </p:custDataLst>
          </p:nvPr>
        </p:nvGrpSpPr>
        <p:grpSpPr>
          <a:xfrm>
            <a:off x="2701925" y="4288155"/>
            <a:ext cx="3958590" cy="633730"/>
            <a:chOff x="9095" y="7540"/>
            <a:chExt cx="6234" cy="998"/>
          </a:xfrm>
        </p:grpSpPr>
        <p:sp>
          <p:nvSpPr>
            <p:cNvPr id="45" name="圆角矩形 44"/>
            <p:cNvSpPr/>
            <p:nvPr>
              <p:custDataLst>
                <p:tags r:id="rId28"/>
              </p:custDataLst>
            </p:nvPr>
          </p:nvSpPr>
          <p:spPr>
            <a:xfrm>
              <a:off x="9095" y="7540"/>
              <a:ext cx="6234" cy="960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2800" b="1">
                <a:solidFill>
                  <a:srgbClr val="FF7F3F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9301" y="7549"/>
            <a:ext cx="5884" cy="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30" imgW="1548765" imgH="254000" progId="Equation.DSMT4">
                    <p:embed/>
                  </p:oleObj>
                </mc:Choice>
                <mc:Fallback>
                  <p:oleObj name="" r:id="rId30" imgW="1548765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9301" y="7549"/>
                          <a:ext cx="5884" cy="989"/>
                        </a:xfrm>
                        <a:prstGeom prst="rect">
                          <a:avLst/>
                        </a:prstGeom>
                        <a:ln w="38100">
                          <a:noFill/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>
            <p:custDataLst>
              <p:tags r:id="rId32"/>
            </p:custDataLst>
          </p:nvPr>
        </p:nvGrpSpPr>
        <p:grpSpPr>
          <a:xfrm>
            <a:off x="2604770" y="5122545"/>
            <a:ext cx="5869940" cy="1579880"/>
            <a:chOff x="4683" y="4155"/>
            <a:chExt cx="9244" cy="2488"/>
          </a:xfrm>
        </p:grpSpPr>
        <p:sp>
          <p:nvSpPr>
            <p:cNvPr id="9" name="圆角矩形 8"/>
            <p:cNvSpPr/>
            <p:nvPr>
              <p:custDataLst>
                <p:tags r:id="rId33"/>
              </p:custDataLst>
            </p:nvPr>
          </p:nvSpPr>
          <p:spPr>
            <a:xfrm>
              <a:off x="4683" y="4155"/>
              <a:ext cx="9244" cy="2488"/>
            </a:xfrm>
            <a:prstGeom prst="roundRect">
              <a:avLst>
                <a:gd name="adj" fmla="val 18492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4965" y="4301"/>
            <a:ext cx="2731" cy="2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35" imgW="800100" imgH="533400" progId="Equation.DSMT4">
                    <p:embed/>
                  </p:oleObj>
                </mc:Choice>
                <mc:Fallback>
                  <p:oleObj name="Equation" r:id="rId35" imgW="800100" imgH="533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965" y="4301"/>
                          <a:ext cx="2731" cy="21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7717" y="4343"/>
            <a:ext cx="5931" cy="2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38" imgW="1422400" imgH="469900" progId="Equation.DSMT4">
                    <p:embed/>
                  </p:oleObj>
                </mc:Choice>
                <mc:Fallback>
                  <p:oleObj name="Equation" r:id="rId38" imgW="1422400" imgH="469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17" y="4343"/>
                          <a:ext cx="5931" cy="20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>
            <p:custDataLst>
              <p:tags r:id="rId1"/>
            </p:custDataLst>
          </p:nvPr>
        </p:nvSpPr>
        <p:spPr>
          <a:xfrm>
            <a:off x="1656715" y="433705"/>
            <a:ext cx="8684260" cy="5791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68BD8"/>
              </a:gs>
              <a:gs pos="100000">
                <a:srgbClr val="85BC5C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用向量证明平面几何问题的基本思路及步骤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678352" y="1400071"/>
            <a:ext cx="10481827" cy="18503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29510" algn="l"/>
              </a:tabLst>
            </a:pPr>
            <a:r>
              <a:rPr lang="zh-CN" altLang="en-US" sz="2600" b="1" kern="100">
                <a:solidFill>
                  <a:srgbClr val="0F4DD9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【基底法】</a:t>
            </a:r>
            <a:endParaRPr lang="en-US" altLang="zh-CN" sz="2600" b="1" kern="100">
              <a:solidFill>
                <a:srgbClr val="0F4DD9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29510" algn="l"/>
              </a:tabLst>
            </a:pPr>
            <a:r>
              <a:rPr lang="en-US" altLang="zh-CN" sz="2600" kern="1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①</a:t>
            </a:r>
            <a:r>
              <a:rPr lang="zh-CN" altLang="zh-CN" sz="2600" kern="1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选取基底；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</a:t>
            </a:r>
            <a:r>
              <a:rPr lang="zh-CN" altLang="zh-CN" sz="2600" kern="1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尽量选已知模和夹角的向量作为基底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)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29510" algn="l"/>
              </a:tabLst>
            </a:pPr>
            <a:r>
              <a:rPr lang="en-US" altLang="zh-CN" sz="2600" kern="1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②</a:t>
            </a:r>
            <a:r>
              <a:rPr lang="zh-CN" altLang="zh-CN" sz="2600" kern="1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用基底表示相关向量；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600" kern="1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△法则，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z="2600" kern="1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法则，三点共线定理，回路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)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29510" algn="l"/>
              </a:tabLst>
            </a:pPr>
            <a:endParaRPr lang="zh-CN" altLang="zh-CN" sz="2600" kern="100">
              <a:effectLst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78352" y="2872636"/>
            <a:ext cx="10481827" cy="18503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fontAlgn="auto">
              <a:lnSpc>
                <a:spcPct val="110000"/>
              </a:lnSpc>
              <a:spcAft>
                <a:spcPct val="0"/>
              </a:spcAft>
              <a:tabLst>
                <a:tab pos="2429510" algn="l"/>
              </a:tabLst>
            </a:pPr>
            <a:r>
              <a:rPr lang="zh-CN" altLang="en-US" sz="2600" b="1" kern="100">
                <a:solidFill>
                  <a:srgbClr val="0F4DD9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【坐标法】</a:t>
            </a:r>
            <a:endParaRPr lang="zh-CN" altLang="en-US" sz="2600" b="1" kern="100">
              <a:solidFill>
                <a:srgbClr val="0F4DD9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29510" algn="l"/>
              </a:tabLst>
            </a:pPr>
            <a:r>
              <a:rPr lang="en-US" altLang="zh-CN" sz="2600" kern="1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①</a:t>
            </a:r>
            <a:r>
              <a:rPr lang="zh-CN" altLang="zh-CN" sz="2600" kern="1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建立适当的平面直角坐标系；</a:t>
            </a:r>
            <a:endParaRPr lang="zh-CN" altLang="zh-CN" sz="2600" kern="100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29510" algn="l"/>
              </a:tabLst>
            </a:pPr>
            <a:r>
              <a:rPr lang="en-US" altLang="zh-CN" sz="2600" kern="1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②</a:t>
            </a:r>
            <a:r>
              <a:rPr lang="zh-CN" altLang="zh-CN" sz="2600" kern="1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把相关向量坐标化；</a:t>
            </a:r>
            <a:endParaRPr lang="zh-CN" altLang="zh-CN" sz="2600" kern="100"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29510" algn="l"/>
              </a:tabLst>
            </a:pPr>
            <a:endParaRPr lang="zh-CN" altLang="zh-CN" sz="2600" kern="100">
              <a:effectLst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6289675" y="2432685"/>
            <a:ext cx="379730" cy="187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678180" y="4311015"/>
                <a:ext cx="10796905" cy="1937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l" defTabSz="914400" fontAlgn="auto">
                  <a:lnSpc>
                    <a:spcPct val="110000"/>
                  </a:lnSpc>
                  <a:spcAft>
                    <a:spcPct val="0"/>
                  </a:spcAft>
                  <a:tabLst>
                    <a:tab pos="2429510" algn="l"/>
                  </a:tabLst>
                </a:pPr>
                <a:r>
                  <a:rPr lang="zh-CN" altLang="en-US" sz="2600" b="1" kern="100">
                    <a:solidFill>
                      <a:srgbClr val="0F4DD9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【几何法】</a:t>
                </a:r>
                <a:endParaRPr lang="zh-CN" altLang="en-US" sz="2600" b="1" kern="100">
                  <a:solidFill>
                    <a:srgbClr val="0F4DD9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  <a:p>
                <a:pPr marL="612140" algn="just" defTabSz="914400" fontAlgn="auto">
                  <a:lnSpc>
                    <a:spcPct val="110000"/>
                  </a:lnSpc>
                  <a:spcAft>
                    <a:spcPct val="0"/>
                  </a:spcAft>
                  <a:tabLst>
                    <a:tab pos="2429510" algn="l"/>
                  </a:tabLst>
                </a:pPr>
                <a:r>
                  <a:rPr lang="en-US" altLang="zh-CN" sz="2600" kern="1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kern="10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600" i="1" kern="100">
                                <a:latin typeface="Cambria Math" panose="02040503050406030204" charset="0"/>
                                <a:ea typeface="黑体" panose="02010609060101010101" charset="-122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kern="100">
                                <a:latin typeface="Cambria Math" panose="02040503050406030204" charset="0"/>
                                <a:ea typeface="黑体" panose="02010609060101010101" charset="-122"/>
                                <a:cs typeface="Cambria Math" panose="02040503050406030204" charset="0"/>
                              </a:rPr>
                              <m:t>𝑂𝐴</m:t>
                            </m:r>
                          </m:e>
                        </m:acc>
                        <m:r>
                          <a:rPr lang="en-US" altLang="zh-CN" sz="2600" i="1" kern="10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600" i="1" kern="100">
                                <a:latin typeface="Cambria Math" panose="02040503050406030204" charset="0"/>
                                <a:ea typeface="黑体" panose="02010609060101010101" charset="-122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kern="100">
                                <a:latin typeface="Cambria Math" panose="02040503050406030204" charset="0"/>
                                <a:ea typeface="黑体" panose="02010609060101010101" charset="-122"/>
                                <a:cs typeface="Cambria Math" panose="02040503050406030204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altLang="zh-CN" sz="2600" i="1" kern="10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i="1" kern="10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zh-CN" altLang="zh-CN" sz="2600" kern="1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；</a:t>
                </a:r>
                <a:r>
                  <a:rPr lang="en-US" altLang="zh-CN" sz="2600" kern="100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(</a:t>
                </a:r>
                <a:r>
                  <a:rPr lang="zh-CN" altLang="en-US" sz="2600" kern="100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所有向量都用有向线段表示</a:t>
                </a:r>
                <a:r>
                  <a:rPr lang="en-US" altLang="zh-CN" sz="2600" kern="100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)</a:t>
                </a:r>
                <a:endParaRPr lang="zh-CN" altLang="zh-CN" sz="2600" kern="10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  <a:p>
                <a:pPr marL="612140" algn="just" defTabSz="914400" fontAlgn="auto">
                  <a:lnSpc>
                    <a:spcPct val="110000"/>
                  </a:lnSpc>
                  <a:spcAft>
                    <a:spcPct val="0"/>
                  </a:spcAft>
                  <a:tabLst>
                    <a:tab pos="2429510" algn="l"/>
                  </a:tabLst>
                </a:pPr>
                <a:r>
                  <a:rPr lang="en-US" altLang="zh-CN" sz="2600" kern="1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②</a:t>
                </a:r>
                <a:r>
                  <a:rPr lang="zh-CN" altLang="en-US" sz="2600" kern="1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系数和的范围问题</a:t>
                </a:r>
                <a:r>
                  <a:rPr lang="zh-CN" altLang="zh-CN" sz="2600" kern="1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；</a:t>
                </a:r>
                <a:r>
                  <a:rPr lang="en-US" altLang="zh-CN" sz="2600" kern="100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(</a:t>
                </a:r>
                <a:r>
                  <a:rPr lang="zh-CN" altLang="en-US" sz="2600" kern="100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等和线</a:t>
                </a:r>
                <a:r>
                  <a:rPr lang="en-US" altLang="zh-CN" sz="2600" kern="100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)</a:t>
                </a:r>
                <a:endParaRPr lang="zh-CN" altLang="zh-CN" sz="2600" kern="1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  <a:p>
                <a:pPr marL="612140" algn="just" defTabSz="914400" fontAlgn="auto">
                  <a:lnSpc>
                    <a:spcPct val="110000"/>
                  </a:lnSpc>
                  <a:spcAft>
                    <a:spcPct val="0"/>
                  </a:spcAft>
                  <a:tabLst>
                    <a:tab pos="2429510" algn="l"/>
                  </a:tabLst>
                </a:pPr>
                <a:endParaRPr lang="zh-CN" altLang="zh-CN" sz="2600" kern="100">
                  <a:effectLst/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78180" y="4311015"/>
                <a:ext cx="10796905" cy="19373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835" y="5845175"/>
            <a:ext cx="7265035" cy="5226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2024ZNXA573.EPS" descr="id:2147487761;Founder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8620" y="2602230"/>
            <a:ext cx="2665095" cy="2778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354330"/>
            <a:ext cx="9793605" cy="1454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" y="462280"/>
            <a:ext cx="10868025" cy="12687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S_UNIQUEID" val="4278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0.xml><?xml version="1.0" encoding="utf-8"?>
<p:tagLst xmlns:p="http://schemas.openxmlformats.org/presentationml/2006/main">
  <p:tag name="AS_UNIQUEID" val="4289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33105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AS_UNIQUEID" val="4290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33105"/>
</p:tagLst>
</file>

<file path=ppt/tags/tag12.xml><?xml version="1.0" encoding="utf-8"?>
<p:tagLst xmlns:p="http://schemas.openxmlformats.org/presentationml/2006/main">
  <p:tag name="AS_UNIQUEID" val="4291"/>
</p:tagLst>
</file>

<file path=ppt/tags/tag13.xml><?xml version="1.0" encoding="utf-8"?>
<p:tagLst xmlns:p="http://schemas.openxmlformats.org/presentationml/2006/main">
  <p:tag name="AS_UNIQUEID" val="4292"/>
</p:tagLst>
</file>

<file path=ppt/tags/tag14.xml><?xml version="1.0" encoding="utf-8"?>
<p:tagLst xmlns:p="http://schemas.openxmlformats.org/presentationml/2006/main">
  <p:tag name="AS_UNIQUEID" val="4293"/>
</p:tagLst>
</file>

<file path=ppt/tags/tag15.xml><?xml version="1.0" encoding="utf-8"?>
<p:tagLst xmlns:p="http://schemas.openxmlformats.org/presentationml/2006/main">
  <p:tag name="AS_UNIQUEID" val="4294"/>
</p:tagLst>
</file>

<file path=ppt/tags/tag16.xml><?xml version="1.0" encoding="utf-8"?>
<p:tagLst xmlns:p="http://schemas.openxmlformats.org/presentationml/2006/main">
  <p:tag name="AS_UNIQUEID" val="3672"/>
</p:tagLst>
</file>

<file path=ppt/tags/tag17.xml><?xml version="1.0" encoding="utf-8"?>
<p:tagLst xmlns:p="http://schemas.openxmlformats.org/presentationml/2006/main">
  <p:tag name="AS_UNIQUEID" val="3674"/>
</p:tagLst>
</file>

<file path=ppt/tags/tag18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19.xml><?xml version="1.0" encoding="utf-8"?>
<p:tagLst xmlns:p="http://schemas.openxmlformats.org/presentationml/2006/main">
  <p:tag name="AS_UNIQUEID" val="3842"/>
</p:tagLst>
</file>

<file path=ppt/tags/tag2.xml><?xml version="1.0" encoding="utf-8"?>
<p:tagLst xmlns:p="http://schemas.openxmlformats.org/presentationml/2006/main">
  <p:tag name="AS_UNIQUEID" val="4279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0.xml><?xml version="1.0" encoding="utf-8"?>
<p:tagLst xmlns:p="http://schemas.openxmlformats.org/presentationml/2006/main">
  <p:tag name="AS_UNIQUEID" val="3843"/>
</p:tagLst>
</file>

<file path=ppt/tags/tag21.xml><?xml version="1.0" encoding="utf-8"?>
<p:tagLst xmlns:p="http://schemas.openxmlformats.org/presentationml/2006/main">
  <p:tag name="AS_UNIQUEID" val="4326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2.xml><?xml version="1.0" encoding="utf-8"?>
<p:tagLst xmlns:p="http://schemas.openxmlformats.org/presentationml/2006/main">
  <p:tag name="AS_UNIQUEID" val="432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3.xml><?xml version="1.0" encoding="utf-8"?>
<p:tagLst xmlns:p="http://schemas.openxmlformats.org/presentationml/2006/main">
  <p:tag name="AS_UNIQUEID" val="3970"/>
</p:tagLst>
</file>

<file path=ppt/tags/tag24.xml><?xml version="1.0" encoding="utf-8"?>
<p:tagLst xmlns:p="http://schemas.openxmlformats.org/presentationml/2006/main">
  <p:tag name="AS_UNIQUEID" val="3712"/>
</p:tagLst>
</file>

<file path=ppt/tags/tag25.xml><?xml version="1.0" encoding="utf-8"?>
<p:tagLst xmlns:p="http://schemas.openxmlformats.org/presentationml/2006/main">
  <p:tag name="AS_UNIQUEID" val="3713"/>
</p:tagLst>
</file>

<file path=ppt/tags/tag26.xml><?xml version="1.0" encoding="utf-8"?>
<p:tagLst xmlns:p="http://schemas.openxmlformats.org/presentationml/2006/main">
  <p:tag name="AS_UNIQUEID" val="3714"/>
</p:tagLst>
</file>

<file path=ppt/tags/tag27.xml><?xml version="1.0" encoding="utf-8"?>
<p:tagLst xmlns:p="http://schemas.openxmlformats.org/presentationml/2006/main">
  <p:tag name="AS_UNIQUEID" val="3715"/>
</p:tagLst>
</file>

<file path=ppt/tags/tag28.xml><?xml version="1.0" encoding="utf-8"?>
<p:tagLst xmlns:p="http://schemas.openxmlformats.org/presentationml/2006/main">
  <p:tag name="AS_UNIQUEID" val="3716"/>
</p:tagLst>
</file>

<file path=ppt/tags/tag29.xml><?xml version="1.0" encoding="utf-8"?>
<p:tagLst xmlns:p="http://schemas.openxmlformats.org/presentationml/2006/main">
  <p:tag name="AS_UNIQUEID" val="3717"/>
</p:tagLst>
</file>

<file path=ppt/tags/tag3.xml><?xml version="1.0" encoding="utf-8"?>
<p:tagLst xmlns:p="http://schemas.openxmlformats.org/presentationml/2006/main">
  <p:tag name="AS_UNIQUEID" val="3970"/>
</p:tagLst>
</file>

<file path=ppt/tags/tag30.xml><?xml version="1.0" encoding="utf-8"?>
<p:tagLst xmlns:p="http://schemas.openxmlformats.org/presentationml/2006/main">
  <p:tag name="AS_UNIQUEID" val="3718"/>
</p:tagLst>
</file>

<file path=ppt/tags/tag31.xml><?xml version="1.0" encoding="utf-8"?>
<p:tagLst xmlns:p="http://schemas.openxmlformats.org/presentationml/2006/main">
  <p:tag name="AS_UNIQUEID" val="3720"/>
</p:tagLst>
</file>

<file path=ppt/tags/tag32.xml><?xml version="1.0" encoding="utf-8"?>
<p:tagLst xmlns:p="http://schemas.openxmlformats.org/presentationml/2006/main">
  <p:tag name="AS_UNIQUEID" val="4336"/>
</p:tagLst>
</file>

<file path=ppt/tags/tag33.xml><?xml version="1.0" encoding="utf-8"?>
<p:tagLst xmlns:p="http://schemas.openxmlformats.org/presentationml/2006/main">
  <p:tag name="AS_UNIQUEID" val="4337"/>
</p:tagLst>
</file>

<file path=ppt/tags/tag34.xml><?xml version="1.0" encoding="utf-8"?>
<p:tagLst xmlns:p="http://schemas.openxmlformats.org/presentationml/2006/main">
  <p:tag name="AS_UNIQUEID" val="4338"/>
</p:tagLst>
</file>

<file path=ppt/tags/tag35.xml><?xml version="1.0" encoding="utf-8"?>
<p:tagLst xmlns:p="http://schemas.openxmlformats.org/presentationml/2006/main">
  <p:tag name="AS_UNIQUEID" val="4339"/>
</p:tagLst>
</file>

<file path=ppt/tags/tag36.xml><?xml version="1.0" encoding="utf-8"?>
<p:tagLst xmlns:p="http://schemas.openxmlformats.org/presentationml/2006/main">
  <p:tag name="AS_UNIQUEID" val="4340"/>
</p:tagLst>
</file>

<file path=ppt/tags/tag37.xml><?xml version="1.0" encoding="utf-8"?>
<p:tagLst xmlns:p="http://schemas.openxmlformats.org/presentationml/2006/main">
  <p:tag name="AS_UNIQUEID" val="4342"/>
</p:tagLst>
</file>

<file path=ppt/tags/tag38.xml><?xml version="1.0" encoding="utf-8"?>
<p:tagLst xmlns:p="http://schemas.openxmlformats.org/presentationml/2006/main">
  <p:tag name="AS_UNIQUEID" val="4341"/>
</p:tagLst>
</file>

<file path=ppt/tags/tag39.xml><?xml version="1.0" encoding="utf-8"?>
<p:tagLst xmlns:p="http://schemas.openxmlformats.org/presentationml/2006/main">
  <p:tag name="AS_UNIQUEID" val="4282"/>
</p:tagLst>
</file>

<file path=ppt/tags/tag4.xml><?xml version="1.0" encoding="utf-8"?>
<p:tagLst xmlns:p="http://schemas.openxmlformats.org/presentationml/2006/main">
  <p:tag name="AS_UNIQUEID" val="4283"/>
</p:tagLst>
</file>

<file path=ppt/tags/tag40.xml><?xml version="1.0" encoding="utf-8"?>
<p:tagLst xmlns:p="http://schemas.openxmlformats.org/presentationml/2006/main">
  <p:tag name="AS_UNIQUEID" val="4295"/>
</p:tagLst>
</file>

<file path=ppt/tags/tag41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42.xml><?xml version="1.0" encoding="utf-8"?>
<p:tagLst xmlns:p="http://schemas.openxmlformats.org/presentationml/2006/main">
  <p:tag name="AS_UNIQUEID" val="3842"/>
</p:tagLst>
</file>

<file path=ppt/tags/tag43.xml><?xml version="1.0" encoding="utf-8"?>
<p:tagLst xmlns:p="http://schemas.openxmlformats.org/presentationml/2006/main">
  <p:tag name="AS_UNIQUEID" val="3843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1965],&quot;65&quot;:[20205081]}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AS_UNIQUEID" val="4284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AS_UNIQUEID" val="4285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AS_UNIQUEID" val="4286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AS_UNIQUEID" val="1746"/>
</p:tagLst>
</file>

<file path=ppt/tags/tag79.xml><?xml version="1.0" encoding="utf-8"?>
<p:tagLst xmlns:p="http://schemas.openxmlformats.org/presentationml/2006/main">
  <p:tag name="AS_UNIQUEID" val="2582"/>
</p:tagLst>
</file>

<file path=ppt/tags/tag8.xml><?xml version="1.0" encoding="utf-8"?>
<p:tagLst xmlns:p="http://schemas.openxmlformats.org/presentationml/2006/main">
  <p:tag name="AS_UNIQUEID" val="4287"/>
</p:tagLst>
</file>

<file path=ppt/tags/tag80.xml><?xml version="1.0" encoding="utf-8"?>
<p:tagLst xmlns:p="http://schemas.openxmlformats.org/presentationml/2006/main">
  <p:tag name="AS_UNIQUEID" val="2578"/>
</p:tagLst>
</file>

<file path=ppt/tags/tag81.xml><?xml version="1.0" encoding="utf-8"?>
<p:tagLst xmlns:p="http://schemas.openxmlformats.org/presentationml/2006/main">
  <p:tag name="AS_UNIQUEID" val="2579"/>
  <p:tag name="KSO_WM_BEAUTIFY_FLAG" val=""/>
</p:tagLst>
</file>

<file path=ppt/tags/tag82.xml><?xml version="1.0" encoding="utf-8"?>
<p:tagLst xmlns:p="http://schemas.openxmlformats.org/presentationml/2006/main">
  <p:tag name="AS_UNIQUEID" val="1764"/>
  <p:tag name="KSO_WM_BEAUTIFY_FLAG" val=""/>
</p:tagLst>
</file>

<file path=ppt/tags/tag83.xml><?xml version="1.0" encoding="utf-8"?>
<p:tagLst xmlns:p="http://schemas.openxmlformats.org/presentationml/2006/main">
  <p:tag name="AS_UNIQUEID" val="2697"/>
</p:tagLst>
</file>

<file path=ppt/tags/tag84.xml><?xml version="1.0" encoding="utf-8"?>
<p:tagLst xmlns:p="http://schemas.openxmlformats.org/presentationml/2006/main">
  <p:tag name="AS_UNIQUEID" val="2698"/>
  <p:tag name="KSO_WM_BEAUTIFY_FLAG" val=""/>
</p:tagLst>
</file>

<file path=ppt/tags/tag85.xml><?xml version="1.0" encoding="utf-8"?>
<p:tagLst xmlns:p="http://schemas.openxmlformats.org/presentationml/2006/main">
  <p:tag name="AS_UNIQUEID" val="2248"/>
  <p:tag name="KSO_WM_BEAUTIFY_FLAG" val=""/>
</p:tagLst>
</file>

<file path=ppt/tags/tag86.xml><?xml version="1.0" encoding="utf-8"?>
<p:tagLst xmlns:p="http://schemas.openxmlformats.org/presentationml/2006/main">
  <p:tag name="AS_UNIQUEID" val="2249"/>
  <p:tag name="KSO_WM_BEAUTIFY_FLAG" val=""/>
</p:tagLst>
</file>

<file path=ppt/tags/tag87.xml><?xml version="1.0" encoding="utf-8"?>
<p:tagLst xmlns:p="http://schemas.openxmlformats.org/presentationml/2006/main">
  <p:tag name="AS_UNIQUEID" val="2640"/>
  <p:tag name="KSO_WM_BEAUTIFY_FLAG" val=""/>
</p:tagLst>
</file>

<file path=ppt/tags/tag88.xml><?xml version="1.0" encoding="utf-8"?>
<p:tagLst xmlns:p="http://schemas.openxmlformats.org/presentationml/2006/main">
  <p:tag name="AS_UNIQUEID" val="2310"/>
</p:tagLst>
</file>

<file path=ppt/tags/tag89.xml><?xml version="1.0" encoding="utf-8"?>
<p:tagLst xmlns:p="http://schemas.openxmlformats.org/presentationml/2006/main">
  <p:tag name="AS_UNIQUEID" val="2311"/>
</p:tagLst>
</file>

<file path=ppt/tags/tag9.xml><?xml version="1.0" encoding="utf-8"?>
<p:tagLst xmlns:p="http://schemas.openxmlformats.org/presentationml/2006/main">
  <p:tag name="AS_UNIQUEID" val="4288"/>
</p:tagLst>
</file>

<file path=ppt/tags/tag90.xml><?xml version="1.0" encoding="utf-8"?>
<p:tagLst xmlns:p="http://schemas.openxmlformats.org/presentationml/2006/main">
  <p:tag name="AS_UNIQUEID" val="2311"/>
</p:tagLst>
</file>

<file path=ppt/tags/tag91.xml><?xml version="1.0" encoding="utf-8"?>
<p:tagLst xmlns:p="http://schemas.openxmlformats.org/presentationml/2006/main">
  <p:tag name="AS_UNIQUEID" val="2311"/>
</p:tagLst>
</file>

<file path=ppt/tags/tag92.xml><?xml version="1.0" encoding="utf-8"?>
<p:tagLst xmlns:p="http://schemas.openxmlformats.org/presentationml/2006/main">
  <p:tag name="KSO_WM_BEAUTIFY_FLAG" val="#wm#"/>
  <p:tag name="KSO_WM_UNIT_INDEX" val="2"/>
  <p:tag name="KSO_WM_UNIT_SUBTYPE" val="a"/>
  <p:tag name="KSO_WM_UNIT_TEXT_SUBTYPE" val="a"/>
  <p:tag name="KSO_WM_UNIT_TYPE" val="f"/>
</p:tagLst>
</file>

<file path=ppt/tags/tag93.xml><?xml version="1.0" encoding="utf-8"?>
<p:tagLst xmlns:p="http://schemas.openxmlformats.org/presentationml/2006/main">
  <p:tag name="KSO_WM_BEAUTIFY_FLAG" val="#wm#"/>
  <p:tag name="KSO_WM_UNIT_INDEX" val="3"/>
  <p:tag name="KSO_WM_UNIT_SUBTYPE" val="a"/>
  <p:tag name="KSO_WM_UNIT_TEXT_SUBTYPE" val="a"/>
  <p:tag name="KSO_WM_UNIT_TYPE" val="f"/>
</p:tagLst>
</file>

<file path=ppt/tags/tag94.xml><?xml version="1.0" encoding="utf-8"?>
<p:tagLst xmlns:p="http://schemas.openxmlformats.org/presentationml/2006/main">
  <p:tag name="KSO_WM_UNIT_SUBTYPE" val="a"/>
  <p:tag name="KSO_WM_UNIT_TEXT_SUBTYPE" val="a"/>
</p:tagLst>
</file>

<file path=ppt/tags/tag95.xml><?xml version="1.0" encoding="utf-8"?>
<p:tagLst xmlns:p="http://schemas.openxmlformats.org/presentationml/2006/main">
  <p:tag name="KSO_WM_BEAUTIFY_FLAG" val="#wm#"/>
  <p:tag name="KSO_WM_UNIT_INDEX" val="3"/>
  <p:tag name="KSO_WM_UNIT_SUBTYPE" val="a"/>
  <p:tag name="KSO_WM_UNIT_TEXT_SUBTYPE" val="a"/>
  <p:tag name="KSO_WM_UNIT_TYPE" val="f"/>
</p:tagLst>
</file>

<file path=ppt/tags/tag96.xml><?xml version="1.0" encoding="utf-8"?>
<p:tagLst xmlns:p="http://schemas.openxmlformats.org/presentationml/2006/main">
  <p:tag name="KSO_WM_BEAUTIFY_FLAG" val="#wm#"/>
  <p:tag name="KSO_WM_UNIT_INDEX" val="2"/>
  <p:tag name="KSO_WM_UNIT_SUBTYPE" val="a"/>
  <p:tag name="KSO_WM_UNIT_TEXT_SUBTYPE" val="a"/>
  <p:tag name="KSO_WM_UNIT_TYPE" val="f"/>
</p:tagLst>
</file>

<file path=ppt/tags/tag97.xml><?xml version="1.0" encoding="utf-8"?>
<p:tagLst xmlns:p="http://schemas.openxmlformats.org/presentationml/2006/main">
  <p:tag name="KSO_WM_UNIT_SUBTYPE" val="a"/>
  <p:tag name="KSO_WM_UNIT_TEXT_SUBTYPE" val="a"/>
</p:tagLst>
</file>

<file path=ppt/tags/tag98.xml><?xml version="1.0" encoding="utf-8"?>
<p:tagLst xmlns:p="http://schemas.openxmlformats.org/presentationml/2006/main">
  <p:tag name="KSO_WM_BEAUTIFY_FLAG" val="#wm#"/>
  <p:tag name="KSO_WM_SLIDE_ID" val="custom20233105_8"/>
  <p:tag name="KSO_WM_SLIDE_INDEX" val="8"/>
  <p:tag name="KSO_WM_SLIDE_ITEM_CNT" val="0"/>
  <p:tag name="KSO_WM_SLIDE_LAYOUT" val="a_f"/>
  <p:tag name="KSO_WM_SLIDE_LAYOUT_CNT" val="1_1"/>
  <p:tag name="KSO_WM_SLIDE_POSITION" val="54*28"/>
  <p:tag name="KSO_WM_SLIDE_SIZE" val="850*457"/>
  <p:tag name="KSO_WM_SLIDE_SUBTYPE" val="pureTxt"/>
  <p:tag name="KSO_WM_SLIDE_TYPE" val="text"/>
  <p:tag name="KSO_WM_TAG_VERSION" val="3.0"/>
  <p:tag name="KSO_WM_TEMPLATE_CATEGORY" val="custom"/>
  <p:tag name="KSO_WM_TEMPLATE_COLOR_TYPE" val="0"/>
  <p:tag name="KSO_WM_TEMPLATE_INDEX" val="20233105"/>
  <p:tag name="KSO_WM_TEMPLATE_MASTER_TYPE" val="0"/>
  <p:tag name="KSO_WM_TEMPLATE_SUBCATEGORY" val="29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3310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WPS 演示</Application>
  <PresentationFormat>宽屏</PresentationFormat>
  <Paragraphs>139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18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黑体</vt:lpstr>
      <vt:lpstr>等线</vt:lpstr>
      <vt:lpstr>Times New Roman</vt:lpstr>
      <vt:lpstr>Times New Roman</vt:lpstr>
      <vt:lpstr>华文中宋</vt:lpstr>
      <vt:lpstr>Cambria Math</vt:lpstr>
      <vt:lpstr>Arial</vt:lpstr>
      <vt:lpstr>楷体</vt:lpstr>
      <vt:lpstr>华文楷体</vt:lpstr>
      <vt:lpstr>Arial Unicode MS</vt:lpstr>
      <vt:lpstr>Calibri</vt:lpstr>
      <vt:lpstr>Office 主题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197</cp:revision>
  <dcterms:created xsi:type="dcterms:W3CDTF">2025-02-18T02:53:00Z</dcterms:created>
  <dcterms:modified xsi:type="dcterms:W3CDTF">2025-03-20T23:45:52Z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