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65" r:id="rId6"/>
    <p:sldId id="283" r:id="rId7"/>
    <p:sldId id="284" r:id="rId9"/>
    <p:sldId id="285" r:id="rId10"/>
    <p:sldId id="286" r:id="rId11"/>
    <p:sldId id="262" r:id="rId12"/>
    <p:sldId id="307" r:id="rId13"/>
    <p:sldId id="331" r:id="rId14"/>
    <p:sldId id="309" r:id="rId15"/>
    <p:sldId id="332" r:id="rId16"/>
    <p:sldId id="333" r:id="rId17"/>
    <p:sldId id="334" r:id="rId18"/>
    <p:sldId id="335" r:id="rId19"/>
    <p:sldId id="336" r:id="rId20"/>
    <p:sldId id="263" r:id="rId21"/>
    <p:sldId id="337" r:id="rId22"/>
    <p:sldId id="338" r:id="rId23"/>
    <p:sldId id="339"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40" r:id="rId40"/>
    <p:sldId id="341" r:id="rId41"/>
    <p:sldId id="278" r:id="rId4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9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FB5A18-D654-4759-B2EC-A7793F083C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1.svg"/><Relationship Id="rId2" Type="http://schemas.openxmlformats.org/officeDocument/2006/relationships/image" Target="../media/image9.pn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s://baike.baidu.com/item/MVC" TargetMode="External"/><Relationship Id="rId4" Type="http://schemas.openxmlformats.org/officeDocument/2006/relationships/hyperlink" Target="https://baike.baidu.com/item/API" TargetMode="External"/><Relationship Id="rId3" Type="http://schemas.openxmlformats.org/officeDocument/2006/relationships/hyperlink" Target="https://baike.baidu.com/item/Java Servlet" TargetMode="External"/><Relationship Id="rId2" Type="http://schemas.openxmlformats.org/officeDocument/2006/relationships/hyperlink" Target="https://baike.baidu.com/item/%E5%BC%80%E6%94%BE%E6%BA%90%E4%BB%A3%E7%A0%81" TargetMode="External"/><Relationship Id="rId1" Type="http://schemas.openxmlformats.org/officeDocument/2006/relationships/hyperlink" Target="https://baike.baidu.com/item/Java EE"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baike.baidu.com/item/Apache" TargetMode="External"/><Relationship Id="rId7" Type="http://schemas.openxmlformats.org/officeDocument/2006/relationships/hyperlink" Target="https://baike.baidu.com/item/PHP" TargetMode="External"/><Relationship Id="rId6" Type="http://schemas.openxmlformats.org/officeDocument/2006/relationships/hyperlink" Target="https://baike.baidu.com/item/%E5%BC%80%E6%94%BE%E6%BA%90%E7%A0%81/7176422" TargetMode="External"/><Relationship Id="rId5" Type="http://schemas.openxmlformats.org/officeDocument/2006/relationships/hyperlink" Target="https://baike.baidu.com/item/%E6%95%B0%E6%8D%AE%E5%BA%93/103728" TargetMode="External"/><Relationship Id="rId4" Type="http://schemas.openxmlformats.org/officeDocument/2006/relationships/hyperlink" Target="https://baike.baidu.com/item/RDBMS/1048260" TargetMode="External"/><Relationship Id="rId3" Type="http://schemas.openxmlformats.org/officeDocument/2006/relationships/hyperlink" Target="https://baike.baidu.com/item/Oracle" TargetMode="External"/><Relationship Id="rId2" Type="http://schemas.openxmlformats.org/officeDocument/2006/relationships/hyperlink" Target="https://baike.baidu.com/item/%E5%85%B3%E7%B3%BB%E5%9E%8B%E6%95%B0%E6%8D%AE%E5%BA%93%E7%AE%A1%E7%90%86%E7%B3%BB%E7%BB%9F/696511" TargetMode="Externa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71751"/>
            <a:ext cx="9144000" cy="1828235"/>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5" name="Picture 2" descr="C:\Users\Administrator\Desktop\微立体创业计划\00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3353012"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8803" y="210279"/>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smtClean="0"/>
              <a:t>延时文字</a:t>
            </a:r>
            <a:endParaRPr lang="zh-CN" altLang="en-US" dirty="0"/>
          </a:p>
        </p:txBody>
      </p:sp>
      <p:sp>
        <p:nvSpPr>
          <p:cNvPr id="8" name="圆角矩形 7"/>
          <p:cNvSpPr/>
          <p:nvPr/>
        </p:nvSpPr>
        <p:spPr>
          <a:xfrm>
            <a:off x="2349113" y="3309841"/>
            <a:ext cx="4391725" cy="431915"/>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9" name="TextBox 23"/>
          <p:cNvSpPr txBox="1"/>
          <p:nvPr/>
        </p:nvSpPr>
        <p:spPr>
          <a:xfrm>
            <a:off x="3539241" y="3309370"/>
            <a:ext cx="2010410" cy="459105"/>
          </a:xfrm>
          <a:prstGeom prst="rect">
            <a:avLst/>
          </a:prstGeom>
          <a:noFill/>
        </p:spPr>
        <p:txBody>
          <a:bodyPr wrap="none" lIns="91413" tIns="45706" rIns="91413" bIns="45706" rtlCol="0">
            <a:spAutoFit/>
          </a:bodyPr>
          <a:lstStyle/>
          <a:p>
            <a:r>
              <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绵阳师范学院</a:t>
            </a:r>
            <a:endPar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grpSp>
        <p:nvGrpSpPr>
          <p:cNvPr id="10" name="Group 91"/>
          <p:cNvGrpSpPr/>
          <p:nvPr/>
        </p:nvGrpSpPr>
        <p:grpSpPr bwMode="auto">
          <a:xfrm>
            <a:off x="2359829" y="3325361"/>
            <a:ext cx="390552" cy="616758"/>
            <a:chOff x="936" y="1480"/>
            <a:chExt cx="1589" cy="2510"/>
          </a:xfrm>
        </p:grpSpPr>
        <p:grpSp>
          <p:nvGrpSpPr>
            <p:cNvPr id="11" name="组合 33"/>
            <p:cNvGrpSpPr/>
            <p:nvPr/>
          </p:nvGrpSpPr>
          <p:grpSpPr bwMode="auto">
            <a:xfrm>
              <a:off x="985" y="1583"/>
              <a:ext cx="1441" cy="2407"/>
              <a:chOff x="1754168" y="3653262"/>
              <a:chExt cx="1857599" cy="3107815"/>
            </a:xfrm>
          </p:grpSpPr>
          <p:sp>
            <p:nvSpPr>
              <p:cNvPr id="16" name="椭圆 15"/>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anose="03000509000000000000" pitchFamily="65" charset="-122"/>
                </a:endParaRPr>
              </a:p>
            </p:txBody>
          </p:sp>
          <p:sp>
            <p:nvSpPr>
              <p:cNvPr id="17" name="椭圆 16"/>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anose="03000509000000000000" pitchFamily="65" charset="-122"/>
                </a:endParaRPr>
              </a:p>
            </p:txBody>
          </p:sp>
          <p:sp>
            <p:nvSpPr>
              <p:cNvPr id="19" name="矩形 18"/>
              <p:cNvSpPr/>
              <p:nvPr/>
            </p:nvSpPr>
            <p:spPr>
              <a:xfrm>
                <a:off x="2196990" y="4093185"/>
                <a:ext cx="968886" cy="2667892"/>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700" b="1">
                  <a:solidFill>
                    <a:srgbClr val="CA0098"/>
                  </a:solidFill>
                  <a:latin typeface="微软雅黑" panose="020B0503020204020204" pitchFamily="34" charset="-122"/>
                  <a:ea typeface="微软雅黑" panose="020B0503020204020204" pitchFamily="34" charset="-122"/>
                </a:endParaRPr>
              </a:p>
            </p:txBody>
          </p:sp>
        </p:grpSp>
        <p:grpSp>
          <p:nvGrpSpPr>
            <p:cNvPr id="12" name="组合 4"/>
            <p:cNvGrpSpPr/>
            <p:nvPr/>
          </p:nvGrpSpPr>
          <p:grpSpPr bwMode="auto">
            <a:xfrm>
              <a:off x="936" y="1480"/>
              <a:ext cx="1589" cy="1588"/>
              <a:chOff x="3733576" y="3930057"/>
              <a:chExt cx="1801556" cy="1800152"/>
            </a:xfrm>
          </p:grpSpPr>
          <p:sp>
            <p:nvSpPr>
              <p:cNvPr id="13" name="椭圆 12"/>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pic>
        <p:nvPicPr>
          <p:cNvPr id="20" name="Picture 6" descr="D:\360data\重要数据\桌面\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386" y="3454207"/>
            <a:ext cx="1475294" cy="35357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1"/>
          <p:cNvSpPr txBox="1"/>
          <p:nvPr/>
        </p:nvSpPr>
        <p:spPr>
          <a:xfrm>
            <a:off x="1524530" y="2611207"/>
            <a:ext cx="6201036" cy="643890"/>
          </a:xfrm>
          <a:prstGeom prst="rect">
            <a:avLst/>
          </a:prstGeom>
          <a:noFill/>
        </p:spPr>
        <p:txBody>
          <a:bodyPr wrap="square" lIns="91413" tIns="45706" rIns="91413" bIns="45706"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员工工资管理系统</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pic>
        <p:nvPicPr>
          <p:cNvPr id="22" name="Picture 2" descr="C:\Users\wxm\Pictures\logo.pnglogo"/>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3973195" y="655320"/>
            <a:ext cx="1560830" cy="134048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4"/>
          <p:cNvSpPr txBox="1"/>
          <p:nvPr/>
        </p:nvSpPr>
        <p:spPr>
          <a:xfrm>
            <a:off x="2267585" y="3768725"/>
            <a:ext cx="4715510" cy="306705"/>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信息工程学院</a:t>
            </a:r>
            <a:r>
              <a:rPr lang="en-US" altLang="zh-CN" sz="1400" dirty="0" smtClean="0">
                <a:solidFill>
                  <a:schemeClr val="bg1"/>
                </a:solidFill>
                <a:latin typeface="微软雅黑" panose="020B0503020204020204" pitchFamily="34" charset="-122"/>
                <a:ea typeface="微软雅黑" panose="020B0503020204020204" pitchFamily="34" charset="-122"/>
              </a:rPr>
              <a:t>2016</a:t>
            </a:r>
            <a:r>
              <a:rPr lang="zh-CN" altLang="en-US" sz="1400" dirty="0" smtClean="0">
                <a:solidFill>
                  <a:schemeClr val="bg1"/>
                </a:solidFill>
                <a:latin typeface="微软雅黑" panose="020B0503020204020204" pitchFamily="34" charset="-122"/>
                <a:ea typeface="微软雅黑" panose="020B0503020204020204" pitchFamily="34" charset="-122"/>
              </a:rPr>
              <a:t>年级</a:t>
            </a: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smtClean="0">
                <a:solidFill>
                  <a:schemeClr val="bg1"/>
                </a:solidFill>
                <a:latin typeface="微软雅黑" panose="020B0503020204020204" pitchFamily="34" charset="-122"/>
                <a:ea typeface="微软雅黑" panose="020B0503020204020204" pitchFamily="34" charset="-122"/>
              </a:rPr>
              <a:t>班        专业：计算机科学与技术</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4" name="TextBox 5"/>
          <p:cNvSpPr txBox="1"/>
          <p:nvPr/>
        </p:nvSpPr>
        <p:spPr>
          <a:xfrm>
            <a:off x="1991360" y="4093210"/>
            <a:ext cx="5193665"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答辩人：卿三思、魏夕枚、沈鑫</a:t>
            </a:r>
            <a:r>
              <a:rPr lang="zh-CN" altLang="en-US" sz="1400" dirty="0" smtClean="0">
                <a:solidFill>
                  <a:schemeClr val="bg1"/>
                </a:solidFill>
                <a:latin typeface="微软雅黑" panose="020B0503020204020204" pitchFamily="34" charset="-122"/>
                <a:ea typeface="微软雅黑" panose="020B0503020204020204" pitchFamily="34" charset="-122"/>
              </a:rPr>
              <a:t>              导师：曾燕老师</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ppt_w</p:attrName>
                                        </p:attrNameLst>
                                      </p:cBhvr>
                                      <p:tavLst>
                                        <p:tav tm="0">
                                          <p:val>
                                            <p:fltVal val="0"/>
                                          </p:val>
                                        </p:tav>
                                        <p:tav tm="100000">
                                          <p:val>
                                            <p:strVal val="#ppt_w"/>
                                          </p:val>
                                        </p:tav>
                                      </p:tavLst>
                                    </p:anim>
                                    <p:anim calcmode="lin" valueType="num">
                                      <p:cBhvr>
                                        <p:cTn id="19" dur="500" fill="hold"/>
                                        <p:tgtEl>
                                          <p:spTgt spid="22"/>
                                        </p:tgtEl>
                                        <p:attrNameLst>
                                          <p:attrName>ppt_h</p:attrName>
                                        </p:attrNameLst>
                                      </p:cBhvr>
                                      <p:tavLst>
                                        <p:tav tm="0">
                                          <p:val>
                                            <p:fltVal val="0"/>
                                          </p:val>
                                        </p:tav>
                                        <p:tav tm="100000">
                                          <p:val>
                                            <p:strVal val="#ppt_h"/>
                                          </p:val>
                                        </p:tav>
                                      </p:tavLst>
                                    </p:anim>
                                    <p:animEffect transition="in" filter="fade">
                                      <p:cBhvr>
                                        <p:cTn id="20" dur="500"/>
                                        <p:tgtEl>
                                          <p:spTgt spid="22"/>
                                        </p:tgtEl>
                                      </p:cBhvr>
                                    </p:animEffect>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2400"/>
                                        <p:tgtEl>
                                          <p:spTgt spid="4"/>
                                        </p:tgtEl>
                                        <p:attrNameLst>
                                          <p:attrName>ppt_x</p:attrName>
                                        </p:attrNameLst>
                                      </p:cBhvr>
                                      <p:tavLst>
                                        <p:tav tm="0">
                                          <p:val>
                                            <p:strVal val="#ppt_x-#ppt_w*1.125000"/>
                                          </p:val>
                                        </p:tav>
                                        <p:tav tm="100000">
                                          <p:val>
                                            <p:strVal val="#ppt_x"/>
                                          </p:val>
                                        </p:tav>
                                      </p:tavLst>
                                    </p:anim>
                                    <p:animEffect transition="in" filter="wipe(right)">
                                      <p:cBhvr>
                                        <p:cTn id="25" dur="2400"/>
                                        <p:tgtEl>
                                          <p:spTgt spid="4"/>
                                        </p:tgtEl>
                                      </p:cBhvr>
                                    </p:animEffect>
                                  </p:childTnLst>
                                </p:cTn>
                              </p:par>
                              <p:par>
                                <p:cTn id="26" presetID="2" presetClass="entr" presetSubtype="2" fill="hold" grpId="0" nodeType="withEffect">
                                  <p:stCondLst>
                                    <p:cond delay="1700"/>
                                  </p:stCondLst>
                                  <p:iterate type="lt">
                                    <p:tmPct val="23333"/>
                                  </p:iterate>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500" fill="hold"/>
                                        <p:tgtEl>
                                          <p:spTgt spid="21"/>
                                        </p:tgtEl>
                                        <p:attrNameLst>
                                          <p:attrName>ppt_x</p:attrName>
                                        </p:attrNameLst>
                                      </p:cBhvr>
                                      <p:tavLst>
                                        <p:tav tm="0">
                                          <p:val>
                                            <p:strVal val="1+#ppt_w/2"/>
                                          </p:val>
                                        </p:tav>
                                        <p:tav tm="100000">
                                          <p:val>
                                            <p:strVal val="#ppt_x"/>
                                          </p:val>
                                        </p:tav>
                                      </p:tavLst>
                                    </p:anim>
                                    <p:anim calcmode="lin" valueType="num">
                                      <p:cBhvr additive="base">
                                        <p:cTn id="29" dur="500" fill="hold"/>
                                        <p:tgtEl>
                                          <p:spTgt spid="21"/>
                                        </p:tgtEl>
                                        <p:attrNameLst>
                                          <p:attrName>ppt_y</p:attrName>
                                        </p:attrNameLst>
                                      </p:cBhvr>
                                      <p:tavLst>
                                        <p:tav tm="0">
                                          <p:val>
                                            <p:strVal val="#ppt_y"/>
                                          </p:val>
                                        </p:tav>
                                        <p:tav tm="100000">
                                          <p:val>
                                            <p:strVal val="#ppt_y"/>
                                          </p:val>
                                        </p:tav>
                                      </p:tavLst>
                                    </p:anim>
                                  </p:childTnLst>
                                </p:cTn>
                              </p:par>
                            </p:childTnLst>
                          </p:cTn>
                        </p:par>
                        <p:par>
                          <p:cTn id="30" fill="hold">
                            <p:stCondLst>
                              <p:cond delay="4016"/>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4516"/>
                            </p:stCondLst>
                            <p:childTnLst>
                              <p:par>
                                <p:cTn id="35" presetID="10" presetClass="entr" presetSubtype="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5016"/>
                            </p:stCondLst>
                            <p:childTnLst>
                              <p:par>
                                <p:cTn id="39" presetID="2" presetClass="entr" presetSubtype="4"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par>
                          <p:cTn id="43" fill="hold">
                            <p:stCondLst>
                              <p:cond delay="5516"/>
                            </p:stCondLst>
                            <p:childTnLst>
                              <p:par>
                                <p:cTn id="44" presetID="42" presetClass="path" presetSubtype="0" accel="50000" decel="50000" fill="hold" nodeType="afterEffect">
                                  <p:stCondLst>
                                    <p:cond delay="0"/>
                                  </p:stCondLst>
                                  <p:childTnLst>
                                    <p:animMotion origin="layout" path="M -1.38889E-6 -6.17284E-7 L 0.42031 0.00093 " pathEditMode="relative" rAng="0" ptsTypes="AA">
                                      <p:cBhvr>
                                        <p:cTn id="45" dur="2000" fill="hold"/>
                                        <p:tgtEl>
                                          <p:spTgt spid="10"/>
                                        </p:tgtEl>
                                        <p:attrNameLst>
                                          <p:attrName>ppt_x</p:attrName>
                                          <p:attrName>ppt_y</p:attrName>
                                        </p:attrNameLst>
                                      </p:cBhvr>
                                      <p:rCtr x="21007" y="31"/>
                                    </p:animMotion>
                                  </p:childTnLst>
                                </p:cTn>
                              </p:par>
                              <p:par>
                                <p:cTn id="46" presetID="42" presetClass="path" presetSubtype="0" accel="50000" decel="50000" fill="hold" nodeType="withEffect">
                                  <p:stCondLst>
                                    <p:cond delay="0"/>
                                  </p:stCondLst>
                                  <p:childTnLst>
                                    <p:animMotion origin="layout" path="M -3.05556E-6 1.23457E-6 L 0.41459 -0.00216 " pathEditMode="relative" rAng="0" ptsTypes="AA">
                                      <p:cBhvr>
                                        <p:cTn id="47" dur="2000" fill="hold"/>
                                        <p:tgtEl>
                                          <p:spTgt spid="20"/>
                                        </p:tgtEl>
                                        <p:attrNameLst>
                                          <p:attrName>ppt_x</p:attrName>
                                          <p:attrName>ppt_y</p:attrName>
                                        </p:attrNameLst>
                                      </p:cBhvr>
                                      <p:rCtr x="20729" y="-123"/>
                                    </p:animMotion>
                                  </p:childTnLst>
                                </p:cTn>
                              </p:par>
                              <p:par>
                                <p:cTn id="48" presetID="22" presetClass="entr" presetSubtype="8" fill="hold" grpId="0" nodeType="withEffect">
                                  <p:stCondLst>
                                    <p:cond delay="40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1600"/>
                                        <p:tgtEl>
                                          <p:spTgt spid="9"/>
                                        </p:tgtEl>
                                      </p:cBhvr>
                                    </p:animEffect>
                                  </p:childTnLst>
                                </p:cTn>
                              </p:par>
                            </p:childTnLst>
                          </p:cTn>
                        </p:par>
                        <p:par>
                          <p:cTn id="51" fill="hold">
                            <p:stCondLst>
                              <p:cond delay="7516"/>
                            </p:stCondLst>
                            <p:childTnLst>
                              <p:par>
                                <p:cTn id="52" presetID="10" presetClass="exit" presetSubtype="0" fill="hold" nodeType="after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par>
                          <p:cTn id="58" fill="hold">
                            <p:stCondLst>
                              <p:cond delay="8016"/>
                            </p:stCondLst>
                            <p:childTnLst>
                              <p:par>
                                <p:cTn id="59" presetID="22" presetClass="entr" presetSubtype="8"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par>
                          <p:cTn id="62" fill="hold">
                            <p:stCondLst>
                              <p:cond delay="8516"/>
                            </p:stCondLst>
                            <p:childTnLst>
                              <p:par>
                                <p:cTn id="63" presetID="22" presetClass="entr" presetSubtype="2"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right)">
                                      <p:cBhvr>
                                        <p:cTn id="65" dur="500"/>
                                        <p:tgtEl>
                                          <p:spTgt spid="24"/>
                                        </p:tgtEl>
                                      </p:cBhvr>
                                    </p:animEffect>
                                  </p:childTnLst>
                                </p:cTn>
                              </p:par>
                            </p:childTnLst>
                          </p:cTn>
                        </p:par>
                        <p:par>
                          <p:cTn id="66" fill="hold">
                            <p:stCondLst>
                              <p:cond delay="9016"/>
                            </p:stCondLst>
                            <p:childTnLst>
                              <p:par>
                                <p:cTn id="67" presetID="42"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2000"/>
                                        <p:tgtEl>
                                          <p:spTgt spid="7"/>
                                        </p:tgtEl>
                                      </p:cBhvr>
                                    </p:animEffect>
                                    <p:anim calcmode="lin" valueType="num">
                                      <p:cBhvr>
                                        <p:cTn id="70" dur="2000" fill="hold"/>
                                        <p:tgtEl>
                                          <p:spTgt spid="7"/>
                                        </p:tgtEl>
                                        <p:attrNameLst>
                                          <p:attrName>ppt_x</p:attrName>
                                        </p:attrNameLst>
                                      </p:cBhvr>
                                      <p:tavLst>
                                        <p:tav tm="0">
                                          <p:val>
                                            <p:strVal val="#ppt_x"/>
                                          </p:val>
                                        </p:tav>
                                        <p:tav tm="100000">
                                          <p:val>
                                            <p:strVal val="#ppt_x"/>
                                          </p:val>
                                        </p:tav>
                                      </p:tavLst>
                                    </p:anim>
                                    <p:anim calcmode="lin" valueType="num">
                                      <p:cBhvr>
                                        <p:cTn id="71" dur="2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P spid="21"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74285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52772" y="100285"/>
            <a:ext cx="24053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sym typeface="+mn-ea"/>
              </a:rPr>
              <a:t>可行性分析</a:t>
            </a:r>
            <a:endParaRPr lang="zh-CN" altLang="en-US" sz="2000" spc="300" dirty="0">
              <a:latin typeface="方正兰亭细黑_GBK" pitchFamily="2" charset="-122"/>
              <a:ea typeface="方正兰亭细黑_GBK" pitchFamily="2" charset="-122"/>
            </a:endParaRPr>
          </a:p>
        </p:txBody>
      </p:sp>
      <p:sp>
        <p:nvSpPr>
          <p:cNvPr id="7" name="TextBox 35"/>
          <p:cNvSpPr txBox="1"/>
          <p:nvPr/>
        </p:nvSpPr>
        <p:spPr>
          <a:xfrm>
            <a:off x="3461526" y="315511"/>
            <a:ext cx="1783080" cy="368300"/>
          </a:xfrm>
          <a:prstGeom prst="rect">
            <a:avLst/>
          </a:prstGeom>
          <a:noFill/>
        </p:spPr>
        <p:txBody>
          <a:bodyPr wrap="none" rtlCol="0">
            <a:spAutoFit/>
          </a:bodyPr>
          <a:lstStyle/>
          <a:p>
            <a:pPr algn="l"/>
            <a:r>
              <a:rPr lang="en-US" altLang="zh-CN" sz="1800" b="1" dirty="0" smtClean="0">
                <a:solidFill>
                  <a:srgbClr val="C00000"/>
                </a:solidFill>
                <a:latin typeface="微软雅黑" panose="020B0503020204020204" pitchFamily="34" charset="-122"/>
                <a:ea typeface="微软雅黑" panose="020B0503020204020204" pitchFamily="34" charset="-122"/>
              </a:rPr>
              <a:t>经济可行性分析</a:t>
            </a:r>
            <a:endParaRPr lang="en-US" altLang="zh-CN" sz="1800" b="1" dirty="0" smtClean="0">
              <a:solidFill>
                <a:srgbClr val="C00000"/>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3303905" y="132715"/>
            <a:ext cx="10795" cy="494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43608" y="1565803"/>
            <a:ext cx="2011893" cy="2011893"/>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 11"/>
          <p:cNvSpPr/>
          <p:nvPr/>
        </p:nvSpPr>
        <p:spPr>
          <a:xfrm>
            <a:off x="1226969" y="344781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604729" y="3571714"/>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778432" y="337709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411193" y="3498702"/>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52192" y="32590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44941" y="330230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781911" y="343372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147794" y="3072585"/>
            <a:ext cx="167224" cy="167224"/>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942895" y="3190313"/>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41"/>
          <p:cNvSpPr txBox="1"/>
          <p:nvPr/>
        </p:nvSpPr>
        <p:spPr>
          <a:xfrm>
            <a:off x="1381102" y="2417860"/>
            <a:ext cx="1400809" cy="61531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2000" b="1" dirty="0">
                <a:solidFill>
                  <a:schemeClr val="tx1">
                    <a:lumMod val="75000"/>
                    <a:lumOff val="25000"/>
                  </a:schemeClr>
                </a:solidFill>
              </a:rPr>
              <a:t>经济可行性分析</a:t>
            </a:r>
            <a:endParaRPr lang="zh-CN" altLang="en-US" sz="2000" b="1" dirty="0">
              <a:solidFill>
                <a:schemeClr val="tx1">
                  <a:lumMod val="75000"/>
                  <a:lumOff val="25000"/>
                </a:schemeClr>
              </a:solidFill>
            </a:endParaRPr>
          </a:p>
        </p:txBody>
      </p:sp>
      <p:grpSp>
        <p:nvGrpSpPr>
          <p:cNvPr id="2" name="组合 1"/>
          <p:cNvGrpSpPr/>
          <p:nvPr/>
        </p:nvGrpSpPr>
        <p:grpSpPr>
          <a:xfrm>
            <a:off x="3288665" y="1576070"/>
            <a:ext cx="5710555" cy="2128520"/>
            <a:chOff x="4304043" y="1286668"/>
            <a:chExt cx="3963099" cy="2757793"/>
          </a:xfrm>
          <a:effectLst>
            <a:outerShdw blurRad="381000" dist="254000" dir="8100000" algn="tr" rotWithShape="0">
              <a:prstClr val="black">
                <a:alpha val="40000"/>
              </a:prstClr>
            </a:outerShdw>
          </a:effectLst>
        </p:grpSpPr>
        <p:sp>
          <p:nvSpPr>
            <p:cNvPr id="3" name="圆角矩形 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圆角矩形 39"/>
            <p:cNvSpPr/>
            <p:nvPr/>
          </p:nvSpPr>
          <p:spPr>
            <a:xfrm>
              <a:off x="4352078" y="1330273"/>
              <a:ext cx="3915064" cy="2713366"/>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800">
                  <a:solidFill>
                    <a:schemeClr val="tx1"/>
                  </a:solidFill>
                </a:rPr>
                <a:t>   </a:t>
              </a:r>
              <a:r>
                <a:rPr lang="en-US" alt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软件开发的主要成本都在人力和软件费用上，该项目使用的软件均为免费开源产品，因此主要成本只有人力。而本项目并不是非常的复杂，所以整个项目的开发并不需要很多的人力，因此该项目在经济上是可行的。</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500"/>
                                        <p:tgtEl>
                                          <p:spTgt spid="9"/>
                                        </p:tgtEl>
                                      </p:cBhvr>
                                    </p:animEffect>
                                    <p:anim calcmode="lin" valueType="num">
                                      <p:cBhvr>
                                        <p:cTn id="29" dur="1500" fill="hold"/>
                                        <p:tgtEl>
                                          <p:spTgt spid="9"/>
                                        </p:tgtEl>
                                        <p:attrNameLst>
                                          <p:attrName>ppt_x</p:attrName>
                                        </p:attrNameLst>
                                      </p:cBhvr>
                                      <p:tavLst>
                                        <p:tav tm="0">
                                          <p:val>
                                            <p:strVal val="#ppt_x"/>
                                          </p:val>
                                        </p:tav>
                                        <p:tav tm="100000">
                                          <p:val>
                                            <p:strVal val="#ppt_x"/>
                                          </p:val>
                                        </p:tav>
                                      </p:tavLst>
                                    </p:anim>
                                    <p:anim calcmode="lin" valueType="num">
                                      <p:cBhvr>
                                        <p:cTn id="30" dur="1500" fill="hold"/>
                                        <p:tgtEl>
                                          <p:spTgt spid="9"/>
                                        </p:tgtEl>
                                        <p:attrNameLst>
                                          <p:attrName>ppt_y</p:attrName>
                                        </p:attrNameLst>
                                      </p:cBhvr>
                                      <p:tavLst>
                                        <p:tav tm="0">
                                          <p:val>
                                            <p:strVal val="#ppt_y+.1"/>
                                          </p:val>
                                        </p:tav>
                                        <p:tav tm="100000">
                                          <p:val>
                                            <p:strVal val="#ppt_y"/>
                                          </p:val>
                                        </p:tav>
                                      </p:tavLst>
                                    </p:anim>
                                  </p:childTnLst>
                                </p:cTn>
                              </p:par>
                              <p:par>
                                <p:cTn id="31" presetID="53" presetClass="entr" presetSubtype="16" fill="hold" grpId="0" nodeType="withEffect">
                                  <p:stCondLst>
                                    <p:cond delay="4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grpId="0" nodeType="withEffect">
                                  <p:stCondLst>
                                    <p:cond delay="40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40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53" presetClass="entr" presetSubtype="16" fill="hold" grpId="0" nodeType="withEffect">
                                  <p:stCondLst>
                                    <p:cond delay="20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Effect transition="in" filter="fade">
                                      <p:cBhvr>
                                        <p:cTn id="65" dur="500"/>
                                        <p:tgtEl>
                                          <p:spTgt spid="18"/>
                                        </p:tgtEl>
                                      </p:cBhvr>
                                    </p:animEffect>
                                  </p:childTnLst>
                                </p:cTn>
                              </p:par>
                            </p:childTnLst>
                          </p:cTn>
                        </p:par>
                        <p:par>
                          <p:cTn id="66" fill="hold">
                            <p:stCondLst>
                              <p:cond delay="3000"/>
                            </p:stCondLst>
                            <p:childTnLst>
                              <p:par>
                                <p:cTn id="67" presetID="53" presetClass="entr" presetSubtype="16"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Effect transition="in" filter="fade">
                                      <p:cBhvr>
                                        <p:cTn id="71" dur="500"/>
                                        <p:tgtEl>
                                          <p:spTgt spid="39"/>
                                        </p:tgtEl>
                                      </p:cBhvr>
                                    </p:animEffect>
                                  </p:childTnLst>
                                </p:cTn>
                              </p:par>
                              <p:par>
                                <p:cTn id="72" presetID="53" presetClass="entr" presetSubtype="16" fill="hold" grpId="0" nodeType="withEffect">
                                  <p:stCondLst>
                                    <p:cond delay="10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53" presetClass="entr" presetSubtype="16" fill="hold" grpId="0" nodeType="withEffect">
                                  <p:stCondLst>
                                    <p:cond delay="20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Effect transition="in" filter="fade">
                                      <p:cBhvr>
                                        <p:cTn id="81" dur="500"/>
                                        <p:tgtEl>
                                          <p:spTgt spid="33"/>
                                        </p:tgtEl>
                                      </p:cBhvr>
                                    </p:animEffect>
                                  </p:childTnLst>
                                </p:cTn>
                              </p:par>
                            </p:childTnLst>
                          </p:cTn>
                        </p:par>
                        <p:par>
                          <p:cTn id="82" fill="hold">
                            <p:stCondLst>
                              <p:cond delay="3500"/>
                            </p:stCondLst>
                            <p:childTnLst>
                              <p:par>
                                <p:cTn id="83" presetID="9" presetClass="entr" presetSubtype="0" fill="hold" nodeType="after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dissolve">
                                      <p:cBhvr>
                                        <p:cTn id="8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2" grpId="0" bldLvl="0" animBg="1"/>
      <p:bldP spid="13" grpId="0" bldLvl="0" animBg="1"/>
      <p:bldP spid="14" grpId="0" bldLvl="0" animBg="1"/>
      <p:bldP spid="15" grpId="0" bldLvl="0" animBg="1"/>
      <p:bldP spid="16" grpId="0" bldLvl="0" animBg="1"/>
      <p:bldP spid="17" grpId="0" bldLvl="0" animBg="1"/>
      <p:bldP spid="18" grpId="0" bldLvl="0" animBg="1"/>
      <p:bldP spid="32" grpId="0" bldLvl="0" animBg="1"/>
      <p:bldP spid="33" grpId="0" bldLvl="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819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a:t>
            </a:r>
            <a:endParaRPr lang="zh-CN" altLang="en-US"/>
          </a:p>
        </p:txBody>
      </p:sp>
      <p:sp>
        <p:nvSpPr>
          <p:cNvPr id="6" name="TextBox 34"/>
          <p:cNvSpPr txBox="1"/>
          <p:nvPr/>
        </p:nvSpPr>
        <p:spPr>
          <a:xfrm>
            <a:off x="908957" y="206330"/>
            <a:ext cx="37388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rPr>
              <a:t>系统总体业务流程</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4904246" y="421556"/>
            <a:ext cx="3583305"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SYSTEM BUSINESS PROCESS</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4647565" y="276860"/>
            <a:ext cx="635" cy="442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a:stretch>
            <a:fillRect/>
          </a:stretch>
        </p:blipFill>
        <p:spPr>
          <a:xfrm>
            <a:off x="3787775" y="989330"/>
            <a:ext cx="4111625" cy="4024630"/>
          </a:xfrm>
          <a:prstGeom prst="rect">
            <a:avLst/>
          </a:prstGeom>
        </p:spPr>
      </p:pic>
      <p:sp>
        <p:nvSpPr>
          <p:cNvPr id="11" name="椭圆 10"/>
          <p:cNvSpPr/>
          <p:nvPr/>
        </p:nvSpPr>
        <p:spPr>
          <a:xfrm>
            <a:off x="1226969" y="344781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974393" y="1530878"/>
            <a:ext cx="2011893" cy="201189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椭圆 1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tx1"/>
                  </a:solidFill>
                  <a:latin typeface="微软雅黑" panose="020B0503020204020204" pitchFamily="34" charset="-122"/>
                  <a:ea typeface="微软雅黑" panose="020B0503020204020204" pitchFamily="34" charset="-122"/>
                </a:rPr>
                <a:t>业务</a:t>
              </a:r>
              <a:endParaRPr lang="zh-CN" altLang="en-US" sz="2800">
                <a:solidFill>
                  <a:schemeClr val="tx1"/>
                </a:solidFill>
                <a:latin typeface="微软雅黑" panose="020B0503020204020204" pitchFamily="34" charset="-122"/>
                <a:ea typeface="微软雅黑" panose="020B0503020204020204" pitchFamily="34" charset="-122"/>
              </a:endParaRPr>
            </a:p>
            <a:p>
              <a:pPr algn="ctr"/>
              <a:r>
                <a:rPr lang="zh-CN" altLang="en-US" sz="2800">
                  <a:solidFill>
                    <a:schemeClr val="tx1"/>
                  </a:solidFill>
                  <a:latin typeface="微软雅黑" panose="020B0503020204020204" pitchFamily="34" charset="-122"/>
                  <a:ea typeface="微软雅黑" panose="020B0503020204020204" pitchFamily="34" charset="-122"/>
                </a:rPr>
                <a:t>流程</a:t>
              </a:r>
              <a:endParaRPr lang="zh-CN" altLang="en-US" sz="2800">
                <a:solidFill>
                  <a:schemeClr val="tx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1778432" y="337709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411193" y="3498702"/>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952192" y="32590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244941" y="330230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2781911" y="343372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3147794" y="3072585"/>
            <a:ext cx="167224" cy="167224"/>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2942895" y="3190313"/>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500"/>
                                        <p:tgtEl>
                                          <p:spTgt spid="13"/>
                                        </p:tgtEl>
                                      </p:cBhvr>
                                    </p:animEffect>
                                    <p:anim calcmode="lin" valueType="num">
                                      <p:cBhvr>
                                        <p:cTn id="29" dur="1500" fill="hold"/>
                                        <p:tgtEl>
                                          <p:spTgt spid="13"/>
                                        </p:tgtEl>
                                        <p:attrNameLst>
                                          <p:attrName>ppt_x</p:attrName>
                                        </p:attrNameLst>
                                      </p:cBhvr>
                                      <p:tavLst>
                                        <p:tav tm="0">
                                          <p:val>
                                            <p:strVal val="#ppt_x"/>
                                          </p:val>
                                        </p:tav>
                                        <p:tav tm="100000">
                                          <p:val>
                                            <p:strVal val="#ppt_x"/>
                                          </p:val>
                                        </p:tav>
                                      </p:tavLst>
                                    </p:anim>
                                    <p:anim calcmode="lin" valueType="num">
                                      <p:cBhvr>
                                        <p:cTn id="30" dur="1500" fill="hold"/>
                                        <p:tgtEl>
                                          <p:spTgt spid="13"/>
                                        </p:tgtEl>
                                        <p:attrNameLst>
                                          <p:attrName>ppt_y</p:attrName>
                                        </p:attrNameLst>
                                      </p:cBhvr>
                                      <p:tavLst>
                                        <p:tav tm="0">
                                          <p:val>
                                            <p:strVal val="#ppt_y+.1"/>
                                          </p:val>
                                        </p:tav>
                                        <p:tav tm="100000">
                                          <p:val>
                                            <p:strVal val="#ppt_y"/>
                                          </p:val>
                                        </p:tav>
                                      </p:tavLst>
                                    </p:anim>
                                  </p:childTnLst>
                                </p:cTn>
                              </p:par>
                              <p:par>
                                <p:cTn id="31" presetID="53" presetClass="entr" presetSubtype="16" fill="hold" grpId="0" nodeType="withEffect">
                                  <p:stCondLst>
                                    <p:cond delay="40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par>
                                <p:cTn id="46" presetID="53" presetClass="entr" presetSubtype="16" fill="hold" grpId="0" nodeType="withEffect">
                                  <p:stCondLst>
                                    <p:cond delay="40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animEffect transition="in" filter="fade">
                                      <p:cBhvr>
                                        <p:cTn id="55" dur="500"/>
                                        <p:tgtEl>
                                          <p:spTgt spid="17"/>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animEffect transition="in" filter="fade">
                                      <p:cBhvr>
                                        <p:cTn id="60" dur="500"/>
                                        <p:tgtEl>
                                          <p:spTgt spid="18"/>
                                        </p:tgtEl>
                                      </p:cBhvr>
                                    </p:animEffect>
                                  </p:childTnLst>
                                </p:cTn>
                              </p:par>
                              <p:par>
                                <p:cTn id="61" presetID="53" presetClass="entr" presetSubtype="16" fill="hold" grpId="0" nodeType="withEffect">
                                  <p:stCondLst>
                                    <p:cond delay="10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par>
                                <p:cTn id="66" presetID="53" presetClass="entr" presetSubtype="16" fill="hold" grpId="0" nodeType="withEffect">
                                  <p:stCondLst>
                                    <p:cond delay="20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fltVal val="0"/>
                                          </p:val>
                                        </p:tav>
                                        <p:tav tm="100000">
                                          <p:val>
                                            <p:strVal val="#ppt_w"/>
                                          </p:val>
                                        </p:tav>
                                      </p:tavLst>
                                    </p:anim>
                                    <p:anim calcmode="lin" valueType="num">
                                      <p:cBhvr>
                                        <p:cTn id="69" dur="500" fill="hold"/>
                                        <p:tgtEl>
                                          <p:spTgt spid="33"/>
                                        </p:tgtEl>
                                        <p:attrNameLst>
                                          <p:attrName>ppt_h</p:attrName>
                                        </p:attrNameLst>
                                      </p:cBhvr>
                                      <p:tavLst>
                                        <p:tav tm="0">
                                          <p:val>
                                            <p:fltVal val="0"/>
                                          </p:val>
                                        </p:tav>
                                        <p:tav tm="100000">
                                          <p:val>
                                            <p:strVal val="#ppt_h"/>
                                          </p:val>
                                        </p:tav>
                                      </p:tavLst>
                                    </p:anim>
                                    <p:animEffect transition="in" filter="fade">
                                      <p:cBhvr>
                                        <p:cTn id="70" dur="500"/>
                                        <p:tgtEl>
                                          <p:spTgt spid="33"/>
                                        </p:tgtEl>
                                      </p:cBhvr>
                                    </p:animEffect>
                                  </p:childTnLst>
                                </p:cTn>
                              </p:par>
                            </p:childTnLst>
                          </p:cTn>
                        </p:par>
                        <p:par>
                          <p:cTn id="71" fill="hold">
                            <p:stCondLst>
                              <p:cond delay="3000"/>
                            </p:stCondLst>
                            <p:childTnLst>
                              <p:par>
                                <p:cTn id="72" presetID="22" presetClass="entr" presetSubtype="4"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down)">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1" grpId="0" bldLvl="0" animBg="1"/>
      <p:bldP spid="14" grpId="0" bldLvl="0" animBg="1"/>
      <p:bldP spid="15" grpId="0" bldLvl="0" animBg="1"/>
      <p:bldP spid="16" grpId="0" bldLvl="0" animBg="1"/>
      <p:bldP spid="17" grpId="0" bldLvl="0" animBg="1"/>
      <p:bldP spid="18" grpId="0" bldLvl="0" animBg="1"/>
      <p:bldP spid="32" grpId="0" bldLvl="0" animBg="1"/>
      <p:bldP spid="3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 y="2540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80445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黑体" panose="02010609060101010101" charset="-122"/>
                <a:ea typeface="黑体" panose="02010609060101010101" charset="-122"/>
              </a:rPr>
              <a:t>三</a:t>
            </a: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2849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sym typeface="+mn-ea"/>
              </a:rPr>
              <a:t>用户需求分析</a:t>
            </a:r>
            <a:endParaRPr lang="zh-CN" altLang="en-US" sz="3200" spc="300" dirty="0">
              <a:latin typeface="方正兰亭细黑_GBK" pitchFamily="2" charset="-122"/>
              <a:ea typeface="方正兰亭细黑_GBK" pitchFamily="2" charset="-122"/>
            </a:endParaRPr>
          </a:p>
        </p:txBody>
      </p:sp>
      <p:sp>
        <p:nvSpPr>
          <p:cNvPr id="27" name="TextBox 26"/>
          <p:cNvSpPr txBox="1"/>
          <p:nvPr/>
        </p:nvSpPr>
        <p:spPr>
          <a:xfrm>
            <a:off x="3894287" y="406951"/>
            <a:ext cx="1097280" cy="368300"/>
          </a:xfrm>
          <a:prstGeom prst="rect">
            <a:avLst/>
          </a:prstGeom>
          <a:noFill/>
        </p:spPr>
        <p:txBody>
          <a:bodyPr wrap="none" rtlCol="0">
            <a:spAutoFit/>
          </a:bodyPr>
          <a:lstStyle/>
          <a:p>
            <a:pPr algn="ctr"/>
            <a:r>
              <a:rPr lang="zh-CN" altLang="en-US" sz="1800" b="1" dirty="0" smtClean="0">
                <a:solidFill>
                  <a:srgbClr val="C00000"/>
                </a:solidFill>
                <a:latin typeface="微软雅黑" panose="020B0503020204020204" pitchFamily="34" charset="-122"/>
                <a:ea typeface="微软雅黑" panose="020B0503020204020204" pitchFamily="34" charset="-122"/>
              </a:rPr>
              <a:t>角色</a:t>
            </a:r>
            <a:r>
              <a:rPr lang="en-US" altLang="zh-CN" sz="1800" b="1" dirty="0" smtClean="0">
                <a:solidFill>
                  <a:srgbClr val="C00000"/>
                </a:solidFill>
                <a:latin typeface="微软雅黑" panose="020B0503020204020204" pitchFamily="34" charset="-122"/>
                <a:ea typeface="微软雅黑" panose="020B0503020204020204" pitchFamily="34" charset="-122"/>
              </a:rPr>
              <a:t>分析</a:t>
            </a:r>
            <a:endParaRPr lang="en-US" altLang="zh-CN" sz="1800" b="1" dirty="0" smtClean="0">
              <a:solidFill>
                <a:srgbClr val="C00000"/>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3878580" y="206375"/>
            <a:ext cx="15875"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latin typeface="黑体" panose="02010609060101010101" charset="-122"/>
                <a:ea typeface="黑体" panose="02010609060101010101" charset="-122"/>
              </a:rPr>
              <a:t>延时符</a:t>
            </a:r>
            <a:endParaRPr lang="zh-CN" altLang="en-US" dirty="0" smtClean="0">
              <a:latin typeface="黑体" panose="02010609060101010101" charset="-122"/>
              <a:ea typeface="黑体" panose="02010609060101010101" charset="-122"/>
            </a:endParaRPr>
          </a:p>
        </p:txBody>
      </p:sp>
      <p:sp>
        <p:nvSpPr>
          <p:cNvPr id="37" name="空心弧 36"/>
          <p:cNvSpPr/>
          <p:nvPr/>
        </p:nvSpPr>
        <p:spPr>
          <a:xfrm rot="5400000">
            <a:off x="386026" y="1406854"/>
            <a:ext cx="3142978" cy="2924714"/>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solidFill>
                <a:schemeClr val="tx1"/>
              </a:solidFill>
              <a:latin typeface="黑体" panose="02010609060101010101" charset="-122"/>
              <a:ea typeface="黑体" panose="02010609060101010101" charset="-122"/>
              <a:cs typeface="Arial" panose="020B0604020202020204" pitchFamily="34" charset="0"/>
            </a:endParaRPr>
          </a:p>
        </p:txBody>
      </p:sp>
      <p:cxnSp>
        <p:nvCxnSpPr>
          <p:cNvPr id="38" name="直接连接符 37"/>
          <p:cNvCxnSpPr/>
          <p:nvPr/>
        </p:nvCxnSpPr>
        <p:spPr bwMode="auto">
          <a:xfrm>
            <a:off x="2566927" y="1492084"/>
            <a:ext cx="144145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2616574" y="4282724"/>
            <a:ext cx="143986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3438546" y="2438436"/>
            <a:ext cx="133413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67" idx="2"/>
          </p:cNvCxnSpPr>
          <p:nvPr/>
        </p:nvCxnSpPr>
        <p:spPr bwMode="auto">
          <a:xfrm>
            <a:off x="3294063" y="3423431"/>
            <a:ext cx="144070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961382" y="1136730"/>
            <a:ext cx="1715770" cy="320675"/>
          </a:xfrm>
          <a:prstGeom prst="rect">
            <a:avLst/>
          </a:prstGeom>
        </p:spPr>
        <p:txBody>
          <a:bodyPr wrap="none" lIns="91431" tIns="45716" rIns="91431" bIns="45716">
            <a:spAutoFit/>
          </a:bodyPr>
          <a:lstStyle/>
          <a:p>
            <a:pPr algn="l"/>
            <a:r>
              <a:rPr lang="zh-CN" altLang="en-US" sz="1500" b="1" dirty="0" smtClean="0">
                <a:latin typeface="黑体" panose="02010609060101010101" charset="-122"/>
                <a:ea typeface="黑体" panose="02010609060101010101" charset="-122"/>
              </a:rPr>
              <a:t>部门考勤管理人员</a:t>
            </a:r>
            <a:endParaRPr lang="zh-CN" altLang="en-US" sz="1500" b="1" dirty="0" smtClean="0">
              <a:latin typeface="黑体" panose="02010609060101010101" charset="-122"/>
              <a:ea typeface="黑体" panose="02010609060101010101" charset="-122"/>
            </a:endParaRPr>
          </a:p>
        </p:txBody>
      </p:sp>
      <p:sp>
        <p:nvSpPr>
          <p:cNvPr id="47" name="椭圆 46"/>
          <p:cNvSpPr/>
          <p:nvPr/>
        </p:nvSpPr>
        <p:spPr>
          <a:xfrm>
            <a:off x="2339752" y="1275606"/>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黑体" panose="02010609060101010101" charset="-122"/>
                <a:ea typeface="黑体" panose="02010609060101010101" charset="-122"/>
              </a:rPr>
              <a:t>1</a:t>
            </a:r>
            <a:endParaRPr lang="en-US" altLang="zh-CN" dirty="0" smtClean="0">
              <a:latin typeface="黑体" panose="02010609060101010101" charset="-122"/>
              <a:ea typeface="黑体" panose="02010609060101010101" charset="-122"/>
            </a:endParaRPr>
          </a:p>
        </p:txBody>
      </p:sp>
      <p:sp>
        <p:nvSpPr>
          <p:cNvPr id="48" name="椭圆 47"/>
          <p:cNvSpPr/>
          <p:nvPr/>
        </p:nvSpPr>
        <p:spPr>
          <a:xfrm>
            <a:off x="3131840" y="2236528"/>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黑体" panose="02010609060101010101" charset="-122"/>
                <a:ea typeface="黑体" panose="02010609060101010101" charset="-122"/>
              </a:rPr>
              <a:t>2</a:t>
            </a:r>
            <a:endParaRPr lang="en-US" altLang="zh-CN" dirty="0" smtClean="0">
              <a:latin typeface="黑体" panose="02010609060101010101" charset="-122"/>
              <a:ea typeface="黑体" panose="02010609060101010101" charset="-122"/>
            </a:endParaRPr>
          </a:p>
        </p:txBody>
      </p:sp>
      <p:sp>
        <p:nvSpPr>
          <p:cNvPr id="49" name="椭圆 48"/>
          <p:cNvSpPr/>
          <p:nvPr/>
        </p:nvSpPr>
        <p:spPr>
          <a:xfrm>
            <a:off x="3110900" y="3218921"/>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黑体" panose="02010609060101010101" charset="-122"/>
                <a:ea typeface="黑体" panose="02010609060101010101" charset="-122"/>
              </a:rPr>
              <a:t>3</a:t>
            </a:r>
            <a:endParaRPr lang="en-US" altLang="zh-CN" dirty="0" smtClean="0">
              <a:latin typeface="黑体" panose="02010609060101010101" charset="-122"/>
              <a:ea typeface="黑体" panose="02010609060101010101" charset="-122"/>
            </a:endParaRPr>
          </a:p>
        </p:txBody>
      </p:sp>
      <p:sp>
        <p:nvSpPr>
          <p:cNvPr id="50" name="椭圆 49"/>
          <p:cNvSpPr/>
          <p:nvPr/>
        </p:nvSpPr>
        <p:spPr>
          <a:xfrm>
            <a:off x="2339752" y="4069127"/>
            <a:ext cx="373310" cy="37331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黑体" panose="02010609060101010101" charset="-122"/>
                <a:ea typeface="黑体" panose="02010609060101010101" charset="-122"/>
              </a:rPr>
              <a:t>4</a:t>
            </a:r>
            <a:endParaRPr lang="en-US" altLang="zh-CN" dirty="0" smtClean="0">
              <a:latin typeface="黑体" panose="02010609060101010101" charset="-122"/>
              <a:ea typeface="黑体" panose="02010609060101010101" charset="-122"/>
            </a:endParaRPr>
          </a:p>
        </p:txBody>
      </p:sp>
      <p:sp>
        <p:nvSpPr>
          <p:cNvPr id="73" name="矩形 72"/>
          <p:cNvSpPr/>
          <p:nvPr/>
        </p:nvSpPr>
        <p:spPr>
          <a:xfrm>
            <a:off x="5609454" y="1997065"/>
            <a:ext cx="1332230" cy="320675"/>
          </a:xfrm>
          <a:prstGeom prst="rect">
            <a:avLst/>
          </a:prstGeom>
        </p:spPr>
        <p:txBody>
          <a:bodyPr wrap="none" lIns="91431" tIns="45716" rIns="91431" bIns="45716">
            <a:spAutoFit/>
          </a:bodyPr>
          <a:lstStyle/>
          <a:p>
            <a:pPr algn="l"/>
            <a:r>
              <a:rPr lang="zh-CN" altLang="en-US" sz="1500" b="1" dirty="0">
                <a:latin typeface="黑体" panose="02010609060101010101" charset="-122"/>
                <a:ea typeface="黑体" panose="02010609060101010101" charset="-122"/>
              </a:rPr>
              <a:t>人事管理人员</a:t>
            </a:r>
            <a:endParaRPr lang="zh-CN" altLang="en-US" sz="1500" b="1" dirty="0">
              <a:latin typeface="黑体" panose="02010609060101010101" charset="-122"/>
              <a:ea typeface="黑体" panose="02010609060101010101" charset="-122"/>
            </a:endParaRPr>
          </a:p>
        </p:txBody>
      </p:sp>
      <p:sp>
        <p:nvSpPr>
          <p:cNvPr id="74" name="矩形 47"/>
          <p:cNvSpPr>
            <a:spLocks noChangeArrowheads="1"/>
          </p:cNvSpPr>
          <p:nvPr/>
        </p:nvSpPr>
        <p:spPr bwMode="auto">
          <a:xfrm>
            <a:off x="5556885" y="2275205"/>
            <a:ext cx="3489325" cy="6438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00000"/>
              </a:lnSpc>
              <a:buNone/>
            </a:pPr>
            <a:r>
              <a:rPr lang="zh-CN" sz="1200">
                <a:latin typeface="+mn-lt"/>
                <a:ea typeface="宋体" panose="02010600030101010101" pitchFamily="2" charset="-122"/>
              </a:rPr>
              <a:t>隶属人事部，持有人事管理员账号，负责管理所有部门和员工的相关信息，系统主要参与者，负责人事管理、核实考勤信息等</a:t>
            </a:r>
            <a:endParaRPr lang="zh-CN" sz="1200">
              <a:latin typeface="+mn-lt"/>
              <a:ea typeface="宋体" panose="02010600030101010101" pitchFamily="2" charset="-122"/>
            </a:endParaRPr>
          </a:p>
        </p:txBody>
      </p:sp>
      <p:sp>
        <p:nvSpPr>
          <p:cNvPr id="75" name="矩形 74"/>
          <p:cNvSpPr/>
          <p:nvPr/>
        </p:nvSpPr>
        <p:spPr>
          <a:xfrm>
            <a:off x="5684012" y="3028040"/>
            <a:ext cx="1332230" cy="320675"/>
          </a:xfrm>
          <a:prstGeom prst="rect">
            <a:avLst/>
          </a:prstGeom>
        </p:spPr>
        <p:txBody>
          <a:bodyPr wrap="none" lIns="91431" tIns="45716" rIns="91431" bIns="45716">
            <a:spAutoFit/>
          </a:bodyPr>
          <a:lstStyle/>
          <a:p>
            <a:pPr algn="l"/>
            <a:r>
              <a:rPr lang="zh-CN" altLang="en-US" sz="1500" b="1" dirty="0">
                <a:latin typeface="黑体" panose="02010609060101010101" charset="-122"/>
                <a:ea typeface="黑体" panose="02010609060101010101" charset="-122"/>
              </a:rPr>
              <a:t>财务管理人员</a:t>
            </a:r>
            <a:endParaRPr lang="zh-CN" altLang="en-US" sz="1500" b="1" dirty="0">
              <a:latin typeface="黑体" panose="02010609060101010101" charset="-122"/>
              <a:ea typeface="黑体" panose="02010609060101010101" charset="-122"/>
            </a:endParaRPr>
          </a:p>
        </p:txBody>
      </p:sp>
      <p:sp>
        <p:nvSpPr>
          <p:cNvPr id="80" name="矩形 47"/>
          <p:cNvSpPr>
            <a:spLocks noChangeArrowheads="1"/>
          </p:cNvSpPr>
          <p:nvPr/>
        </p:nvSpPr>
        <p:spPr bwMode="auto">
          <a:xfrm>
            <a:off x="5654675" y="3260725"/>
            <a:ext cx="3391535" cy="64389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sz="1200">
                <a:latin typeface="+mn-lt"/>
                <a:ea typeface="宋体" panose="02010600030101010101" pitchFamily="2" charset="-122"/>
              </a:rPr>
              <a:t>负责工资管理规则的制定，系统主要参与者，负责员工工资结算、纳税报表上报等</a:t>
            </a:r>
            <a:endParaRPr lang="zh-CN" sz="1200">
              <a:latin typeface="+mn-lt"/>
              <a:ea typeface="宋体" panose="02010600030101010101" pitchFamily="2" charset="-122"/>
            </a:endParaRPr>
          </a:p>
        </p:txBody>
      </p:sp>
      <p:sp>
        <p:nvSpPr>
          <p:cNvPr id="84" name="矩形 83"/>
          <p:cNvSpPr/>
          <p:nvPr/>
        </p:nvSpPr>
        <p:spPr>
          <a:xfrm>
            <a:off x="5009017" y="3972459"/>
            <a:ext cx="1332230" cy="320675"/>
          </a:xfrm>
          <a:prstGeom prst="rect">
            <a:avLst/>
          </a:prstGeom>
        </p:spPr>
        <p:txBody>
          <a:bodyPr wrap="none" lIns="91431" tIns="45716" rIns="91431" bIns="45716">
            <a:spAutoFit/>
          </a:bodyPr>
          <a:lstStyle/>
          <a:p>
            <a:pPr algn="l"/>
            <a:r>
              <a:rPr lang="zh-CN" altLang="en-US" sz="1500" b="1" dirty="0">
                <a:latin typeface="黑体" panose="02010609060101010101" charset="-122"/>
                <a:ea typeface="黑体" panose="02010609060101010101" charset="-122"/>
              </a:rPr>
              <a:t>系统管理人员</a:t>
            </a:r>
            <a:endParaRPr lang="zh-CN" altLang="en-US" sz="1500" b="1" dirty="0">
              <a:latin typeface="黑体" panose="02010609060101010101" charset="-122"/>
              <a:ea typeface="黑体" panose="02010609060101010101" charset="-122"/>
            </a:endParaRPr>
          </a:p>
        </p:txBody>
      </p:sp>
      <p:sp>
        <p:nvSpPr>
          <p:cNvPr id="85" name="矩形 47"/>
          <p:cNvSpPr>
            <a:spLocks noChangeArrowheads="1"/>
          </p:cNvSpPr>
          <p:nvPr/>
        </p:nvSpPr>
        <p:spPr bwMode="auto">
          <a:xfrm>
            <a:off x="4979670" y="4204970"/>
            <a:ext cx="3763645" cy="367030"/>
          </a:xfrm>
          <a:prstGeom prst="rect">
            <a:avLst/>
          </a:prstGeom>
          <a:noFill/>
          <a:ln>
            <a:noFill/>
          </a:ln>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50000"/>
              </a:lnSpc>
              <a:buNone/>
            </a:pPr>
            <a:r>
              <a:rPr lang="zh-CN" sz="1200">
                <a:latin typeface="+mn-lt"/>
                <a:ea typeface="宋体" panose="02010600030101010101" pitchFamily="2" charset="-122"/>
              </a:rPr>
              <a:t>该管理员拥有最高系统权限，负责维护系统正常运行</a:t>
            </a:r>
            <a:endParaRPr lang="zh-CN" sz="1200">
              <a:latin typeface="+mn-lt"/>
              <a:ea typeface="宋体" panose="02010600030101010101" pitchFamily="2" charset="-122"/>
            </a:endParaRPr>
          </a:p>
        </p:txBody>
      </p:sp>
      <p:grpSp>
        <p:nvGrpSpPr>
          <p:cNvPr id="97" name="组合 96"/>
          <p:cNvGrpSpPr/>
          <p:nvPr/>
        </p:nvGrpSpPr>
        <p:grpSpPr>
          <a:xfrm>
            <a:off x="600075" y="1737360"/>
            <a:ext cx="2259330" cy="2259330"/>
            <a:chOff x="945" y="2736"/>
            <a:chExt cx="3558" cy="3558"/>
          </a:xfrm>
        </p:grpSpPr>
        <p:sp>
          <p:nvSpPr>
            <p:cNvPr id="45" name="椭圆 44"/>
            <p:cNvSpPr/>
            <p:nvPr/>
          </p:nvSpPr>
          <p:spPr>
            <a:xfrm>
              <a:off x="945" y="2736"/>
              <a:ext cx="3558" cy="3558"/>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fontAlgn="auto">
                <a:spcBef>
                  <a:spcPts val="0"/>
                </a:spcBef>
                <a:spcAft>
                  <a:spcPts val="0"/>
                </a:spcAft>
                <a:defRPr/>
              </a:pPr>
              <a:endParaRPr lang="zh-CN" altLang="en-US">
                <a:latin typeface="黑体" panose="02010609060101010101" charset="-122"/>
                <a:ea typeface="黑体" panose="02010609060101010101" charset="-122"/>
                <a:cs typeface="Arial" panose="020B0604020202020204" pitchFamily="34" charset="0"/>
              </a:endParaRPr>
            </a:p>
          </p:txBody>
        </p:sp>
        <p:pic>
          <p:nvPicPr>
            <p:cNvPr id="3" name="图片 2" descr="452002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05" y="3421"/>
              <a:ext cx="2038" cy="2038"/>
            </a:xfrm>
            <a:prstGeom prst="rect">
              <a:avLst/>
            </a:prstGeom>
          </p:spPr>
        </p:pic>
      </p:grpSp>
      <p:grpSp>
        <p:nvGrpSpPr>
          <p:cNvPr id="93" name="组合 92"/>
          <p:cNvGrpSpPr/>
          <p:nvPr/>
        </p:nvGrpSpPr>
        <p:grpSpPr>
          <a:xfrm>
            <a:off x="4684395" y="1948180"/>
            <a:ext cx="858520" cy="858520"/>
            <a:chOff x="7377" y="3068"/>
            <a:chExt cx="1352" cy="1352"/>
          </a:xfrm>
        </p:grpSpPr>
        <p:grpSp>
          <p:nvGrpSpPr>
            <p:cNvPr id="59" name="组合 58"/>
            <p:cNvGrpSpPr/>
            <p:nvPr/>
          </p:nvGrpSpPr>
          <p:grpSpPr>
            <a:xfrm rot="0">
              <a:off x="7377" y="3068"/>
              <a:ext cx="1353" cy="1353"/>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62" name="椭圆 6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7" name="Group 61"/>
            <p:cNvGrpSpPr/>
            <p:nvPr/>
          </p:nvGrpSpPr>
          <p:grpSpPr>
            <a:xfrm>
              <a:off x="7657" y="3421"/>
              <a:ext cx="839" cy="668"/>
              <a:chOff x="2025651" y="4484688"/>
              <a:chExt cx="388938" cy="333375"/>
            </a:xfrm>
            <a:solidFill>
              <a:srgbClr val="C00000"/>
            </a:solidFill>
          </p:grpSpPr>
          <p:sp>
            <p:nvSpPr>
              <p:cNvPr id="8" name="Freeform 48"/>
              <p:cNvSpPr/>
              <p:nvPr/>
            </p:nvSpPr>
            <p:spPr bwMode="auto">
              <a:xfrm>
                <a:off x="2157413" y="4484688"/>
                <a:ext cx="125413" cy="80963"/>
              </a:xfrm>
              <a:custGeom>
                <a:avLst/>
                <a:gdLst>
                  <a:gd name="T0" fmla="*/ 56 w 59"/>
                  <a:gd name="T1" fmla="*/ 15 h 38"/>
                  <a:gd name="T2" fmla="*/ 46 w 59"/>
                  <a:gd name="T3" fmla="*/ 15 h 38"/>
                  <a:gd name="T4" fmla="*/ 45 w 59"/>
                  <a:gd name="T5" fmla="*/ 13 h 38"/>
                  <a:gd name="T6" fmla="*/ 29 w 59"/>
                  <a:gd name="T7" fmla="*/ 0 h 38"/>
                  <a:gd name="T8" fmla="*/ 13 w 59"/>
                  <a:gd name="T9" fmla="*/ 13 h 38"/>
                  <a:gd name="T10" fmla="*/ 12 w 59"/>
                  <a:gd name="T11" fmla="*/ 15 h 38"/>
                  <a:gd name="T12" fmla="*/ 2 w 59"/>
                  <a:gd name="T13" fmla="*/ 15 h 38"/>
                  <a:gd name="T14" fmla="*/ 0 w 59"/>
                  <a:gd name="T15" fmla="*/ 18 h 38"/>
                  <a:gd name="T16" fmla="*/ 2 w 59"/>
                  <a:gd name="T17" fmla="*/ 36 h 38"/>
                  <a:gd name="T18" fmla="*/ 6 w 59"/>
                  <a:gd name="T19" fmla="*/ 38 h 38"/>
                  <a:gd name="T20" fmla="*/ 53 w 59"/>
                  <a:gd name="T21" fmla="*/ 38 h 38"/>
                  <a:gd name="T22" fmla="*/ 56 w 59"/>
                  <a:gd name="T23" fmla="*/ 36 h 38"/>
                  <a:gd name="T24" fmla="*/ 58 w 59"/>
                  <a:gd name="T25" fmla="*/ 18 h 38"/>
                  <a:gd name="T26" fmla="*/ 56 w 59"/>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8">
                    <a:moveTo>
                      <a:pt x="56" y="15"/>
                    </a:moveTo>
                    <a:cubicBezTo>
                      <a:pt x="46" y="15"/>
                      <a:pt x="46" y="15"/>
                      <a:pt x="46" y="15"/>
                    </a:cubicBezTo>
                    <a:cubicBezTo>
                      <a:pt x="45" y="15"/>
                      <a:pt x="45" y="14"/>
                      <a:pt x="45" y="13"/>
                    </a:cubicBezTo>
                    <a:cubicBezTo>
                      <a:pt x="44" y="6"/>
                      <a:pt x="37" y="0"/>
                      <a:pt x="29" y="0"/>
                    </a:cubicBezTo>
                    <a:cubicBezTo>
                      <a:pt x="21" y="0"/>
                      <a:pt x="15" y="6"/>
                      <a:pt x="13" y="13"/>
                    </a:cubicBezTo>
                    <a:cubicBezTo>
                      <a:pt x="13" y="14"/>
                      <a:pt x="13" y="15"/>
                      <a:pt x="12" y="15"/>
                    </a:cubicBezTo>
                    <a:cubicBezTo>
                      <a:pt x="2" y="15"/>
                      <a:pt x="2" y="15"/>
                      <a:pt x="2" y="15"/>
                    </a:cubicBezTo>
                    <a:cubicBezTo>
                      <a:pt x="1" y="15"/>
                      <a:pt x="0" y="16"/>
                      <a:pt x="0" y="18"/>
                    </a:cubicBezTo>
                    <a:cubicBezTo>
                      <a:pt x="2" y="36"/>
                      <a:pt x="2" y="36"/>
                      <a:pt x="2" y="36"/>
                    </a:cubicBezTo>
                    <a:cubicBezTo>
                      <a:pt x="3" y="37"/>
                      <a:pt x="4" y="38"/>
                      <a:pt x="6" y="38"/>
                    </a:cubicBezTo>
                    <a:cubicBezTo>
                      <a:pt x="53" y="38"/>
                      <a:pt x="53" y="38"/>
                      <a:pt x="53" y="38"/>
                    </a:cubicBezTo>
                    <a:cubicBezTo>
                      <a:pt x="54" y="38"/>
                      <a:pt x="56" y="37"/>
                      <a:pt x="56" y="36"/>
                    </a:cubicBezTo>
                    <a:cubicBezTo>
                      <a:pt x="58" y="18"/>
                      <a:pt x="58" y="18"/>
                      <a:pt x="58" y="18"/>
                    </a:cubicBezTo>
                    <a:cubicBezTo>
                      <a:pt x="59" y="16"/>
                      <a:pt x="58" y="15"/>
                      <a:pt x="56" y="15"/>
                    </a:cubicBezTo>
                    <a:close/>
                  </a:path>
                </a:pathLst>
              </a:custGeom>
              <a:grpFill/>
              <a:ln>
                <a:noFill/>
              </a:ln>
            </p:spPr>
            <p:txBody>
              <a:bodyPr vert="horz" wrap="square" lIns="42863" tIns="21431" rIns="42863" bIns="21431" numCol="1" anchor="t" anchorCtr="0" compatLnSpc="1"/>
              <a:p>
                <a:endParaRPr lang="en-AU" sz="845"/>
              </a:p>
            </p:txBody>
          </p:sp>
          <p:sp>
            <p:nvSpPr>
              <p:cNvPr id="9" name="Freeform 49"/>
              <p:cNvSpPr/>
              <p:nvPr/>
            </p:nvSpPr>
            <p:spPr bwMode="auto">
              <a:xfrm>
                <a:off x="2243138" y="4624388"/>
                <a:ext cx="115888" cy="12700"/>
              </a:xfrm>
              <a:custGeom>
                <a:avLst/>
                <a:gdLst>
                  <a:gd name="T0" fmla="*/ 52 w 55"/>
                  <a:gd name="T1" fmla="*/ 6 h 6"/>
                  <a:gd name="T2" fmla="*/ 3 w 55"/>
                  <a:gd name="T3" fmla="*/ 6 h 6"/>
                  <a:gd name="T4" fmla="*/ 0 w 55"/>
                  <a:gd name="T5" fmla="*/ 3 h 6"/>
                  <a:gd name="T6" fmla="*/ 3 w 55"/>
                  <a:gd name="T7" fmla="*/ 0 h 6"/>
                  <a:gd name="T8" fmla="*/ 52 w 55"/>
                  <a:gd name="T9" fmla="*/ 0 h 6"/>
                  <a:gd name="T10" fmla="*/ 55 w 55"/>
                  <a:gd name="T11" fmla="*/ 3 h 6"/>
                  <a:gd name="T12" fmla="*/ 52 w 5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2" y="6"/>
                    </a:moveTo>
                    <a:cubicBezTo>
                      <a:pt x="3" y="6"/>
                      <a:pt x="3" y="6"/>
                      <a:pt x="3" y="6"/>
                    </a:cubicBezTo>
                    <a:cubicBezTo>
                      <a:pt x="1" y="6"/>
                      <a:pt x="0" y="5"/>
                      <a:pt x="0" y="3"/>
                    </a:cubicBezTo>
                    <a:cubicBezTo>
                      <a:pt x="0" y="1"/>
                      <a:pt x="1" y="0"/>
                      <a:pt x="3" y="0"/>
                    </a:cubicBezTo>
                    <a:cubicBezTo>
                      <a:pt x="52" y="0"/>
                      <a:pt x="52" y="0"/>
                      <a:pt x="52" y="0"/>
                    </a:cubicBezTo>
                    <a:cubicBezTo>
                      <a:pt x="53" y="0"/>
                      <a:pt x="55" y="1"/>
                      <a:pt x="55" y="3"/>
                    </a:cubicBezTo>
                    <a:cubicBezTo>
                      <a:pt x="55" y="5"/>
                      <a:pt x="53" y="6"/>
                      <a:pt x="52" y="6"/>
                    </a:cubicBezTo>
                    <a:close/>
                  </a:path>
                </a:pathLst>
              </a:custGeom>
              <a:grpFill/>
              <a:ln>
                <a:noFill/>
              </a:ln>
            </p:spPr>
            <p:txBody>
              <a:bodyPr vert="horz" wrap="square" lIns="42863" tIns="21431" rIns="42863" bIns="21431" numCol="1" anchor="t" anchorCtr="0" compatLnSpc="1"/>
              <a:p>
                <a:endParaRPr lang="en-AU" sz="845"/>
              </a:p>
            </p:txBody>
          </p:sp>
          <p:sp>
            <p:nvSpPr>
              <p:cNvPr id="10" name="Freeform 50"/>
              <p:cNvSpPr/>
              <p:nvPr/>
            </p:nvSpPr>
            <p:spPr bwMode="auto">
              <a:xfrm>
                <a:off x="2243138" y="4675188"/>
                <a:ext cx="115888" cy="12700"/>
              </a:xfrm>
              <a:custGeom>
                <a:avLst/>
                <a:gdLst>
                  <a:gd name="T0" fmla="*/ 52 w 55"/>
                  <a:gd name="T1" fmla="*/ 6 h 6"/>
                  <a:gd name="T2" fmla="*/ 3 w 55"/>
                  <a:gd name="T3" fmla="*/ 6 h 6"/>
                  <a:gd name="T4" fmla="*/ 0 w 55"/>
                  <a:gd name="T5" fmla="*/ 3 h 6"/>
                  <a:gd name="T6" fmla="*/ 3 w 55"/>
                  <a:gd name="T7" fmla="*/ 0 h 6"/>
                  <a:gd name="T8" fmla="*/ 52 w 55"/>
                  <a:gd name="T9" fmla="*/ 0 h 6"/>
                  <a:gd name="T10" fmla="*/ 55 w 55"/>
                  <a:gd name="T11" fmla="*/ 3 h 6"/>
                  <a:gd name="T12" fmla="*/ 52 w 5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2" y="6"/>
                    </a:moveTo>
                    <a:cubicBezTo>
                      <a:pt x="3" y="6"/>
                      <a:pt x="3" y="6"/>
                      <a:pt x="3" y="6"/>
                    </a:cubicBezTo>
                    <a:cubicBezTo>
                      <a:pt x="1" y="6"/>
                      <a:pt x="0" y="4"/>
                      <a:pt x="0" y="3"/>
                    </a:cubicBezTo>
                    <a:cubicBezTo>
                      <a:pt x="0" y="1"/>
                      <a:pt x="1" y="0"/>
                      <a:pt x="3" y="0"/>
                    </a:cubicBezTo>
                    <a:cubicBezTo>
                      <a:pt x="52" y="0"/>
                      <a:pt x="52" y="0"/>
                      <a:pt x="52" y="0"/>
                    </a:cubicBezTo>
                    <a:cubicBezTo>
                      <a:pt x="53" y="0"/>
                      <a:pt x="55" y="1"/>
                      <a:pt x="55" y="3"/>
                    </a:cubicBezTo>
                    <a:cubicBezTo>
                      <a:pt x="55" y="4"/>
                      <a:pt x="53" y="6"/>
                      <a:pt x="52" y="6"/>
                    </a:cubicBezTo>
                    <a:close/>
                  </a:path>
                </a:pathLst>
              </a:custGeom>
              <a:grpFill/>
              <a:ln>
                <a:noFill/>
              </a:ln>
            </p:spPr>
            <p:txBody>
              <a:bodyPr vert="horz" wrap="square" lIns="42863" tIns="21431" rIns="42863" bIns="21431" numCol="1" anchor="t" anchorCtr="0" compatLnSpc="1"/>
              <a:p>
                <a:endParaRPr lang="en-AU" sz="845"/>
              </a:p>
            </p:txBody>
          </p:sp>
          <p:sp>
            <p:nvSpPr>
              <p:cNvPr id="11" name="Freeform 51"/>
              <p:cNvSpPr/>
              <p:nvPr/>
            </p:nvSpPr>
            <p:spPr bwMode="auto">
              <a:xfrm>
                <a:off x="2243138" y="4724400"/>
                <a:ext cx="115888" cy="12700"/>
              </a:xfrm>
              <a:custGeom>
                <a:avLst/>
                <a:gdLst>
                  <a:gd name="T0" fmla="*/ 52 w 55"/>
                  <a:gd name="T1" fmla="*/ 6 h 6"/>
                  <a:gd name="T2" fmla="*/ 3 w 55"/>
                  <a:gd name="T3" fmla="*/ 6 h 6"/>
                  <a:gd name="T4" fmla="*/ 0 w 55"/>
                  <a:gd name="T5" fmla="*/ 3 h 6"/>
                  <a:gd name="T6" fmla="*/ 3 w 55"/>
                  <a:gd name="T7" fmla="*/ 0 h 6"/>
                  <a:gd name="T8" fmla="*/ 52 w 55"/>
                  <a:gd name="T9" fmla="*/ 0 h 6"/>
                  <a:gd name="T10" fmla="*/ 55 w 55"/>
                  <a:gd name="T11" fmla="*/ 3 h 6"/>
                  <a:gd name="T12" fmla="*/ 52 w 5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5" h="6">
                    <a:moveTo>
                      <a:pt x="52" y="6"/>
                    </a:moveTo>
                    <a:cubicBezTo>
                      <a:pt x="3" y="6"/>
                      <a:pt x="3" y="6"/>
                      <a:pt x="3" y="6"/>
                    </a:cubicBezTo>
                    <a:cubicBezTo>
                      <a:pt x="1" y="6"/>
                      <a:pt x="0" y="5"/>
                      <a:pt x="0" y="3"/>
                    </a:cubicBezTo>
                    <a:cubicBezTo>
                      <a:pt x="0" y="2"/>
                      <a:pt x="1" y="0"/>
                      <a:pt x="3" y="0"/>
                    </a:cubicBezTo>
                    <a:cubicBezTo>
                      <a:pt x="52" y="0"/>
                      <a:pt x="52" y="0"/>
                      <a:pt x="52" y="0"/>
                    </a:cubicBezTo>
                    <a:cubicBezTo>
                      <a:pt x="53" y="0"/>
                      <a:pt x="55" y="2"/>
                      <a:pt x="55" y="3"/>
                    </a:cubicBezTo>
                    <a:cubicBezTo>
                      <a:pt x="55" y="5"/>
                      <a:pt x="53" y="6"/>
                      <a:pt x="52" y="6"/>
                    </a:cubicBezTo>
                    <a:close/>
                  </a:path>
                </a:pathLst>
              </a:custGeom>
              <a:grpFill/>
              <a:ln>
                <a:noFill/>
              </a:ln>
            </p:spPr>
            <p:txBody>
              <a:bodyPr vert="horz" wrap="square" lIns="42863" tIns="21431" rIns="42863" bIns="21431" numCol="1" anchor="t" anchorCtr="0" compatLnSpc="1"/>
              <a:p>
                <a:endParaRPr lang="en-AU" sz="845"/>
              </a:p>
            </p:txBody>
          </p:sp>
          <p:sp>
            <p:nvSpPr>
              <p:cNvPr id="12" name="Freeform 52"/>
              <p:cNvSpPr/>
              <p:nvPr/>
            </p:nvSpPr>
            <p:spPr bwMode="auto">
              <a:xfrm>
                <a:off x="2025651" y="4524375"/>
                <a:ext cx="388938" cy="293688"/>
              </a:xfrm>
              <a:custGeom>
                <a:avLst/>
                <a:gdLst>
                  <a:gd name="T0" fmla="*/ 175 w 183"/>
                  <a:gd name="T1" fmla="*/ 0 h 138"/>
                  <a:gd name="T2" fmla="*/ 133 w 183"/>
                  <a:gd name="T3" fmla="*/ 0 h 138"/>
                  <a:gd name="T4" fmla="*/ 131 w 183"/>
                  <a:gd name="T5" fmla="*/ 2 h 138"/>
                  <a:gd name="T6" fmla="*/ 130 w 183"/>
                  <a:gd name="T7" fmla="*/ 11 h 138"/>
                  <a:gd name="T8" fmla="*/ 131 w 183"/>
                  <a:gd name="T9" fmla="*/ 12 h 138"/>
                  <a:gd name="T10" fmla="*/ 164 w 183"/>
                  <a:gd name="T11" fmla="*/ 12 h 138"/>
                  <a:gd name="T12" fmla="*/ 171 w 183"/>
                  <a:gd name="T13" fmla="*/ 20 h 138"/>
                  <a:gd name="T14" fmla="*/ 171 w 183"/>
                  <a:gd name="T15" fmla="*/ 119 h 138"/>
                  <a:gd name="T16" fmla="*/ 164 w 183"/>
                  <a:gd name="T17" fmla="*/ 126 h 138"/>
                  <a:gd name="T18" fmla="*/ 19 w 183"/>
                  <a:gd name="T19" fmla="*/ 126 h 138"/>
                  <a:gd name="T20" fmla="*/ 11 w 183"/>
                  <a:gd name="T21" fmla="*/ 119 h 138"/>
                  <a:gd name="T22" fmla="*/ 11 w 183"/>
                  <a:gd name="T23" fmla="*/ 20 h 138"/>
                  <a:gd name="T24" fmla="*/ 19 w 183"/>
                  <a:gd name="T25" fmla="*/ 12 h 138"/>
                  <a:gd name="T26" fmla="*/ 51 w 183"/>
                  <a:gd name="T27" fmla="*/ 12 h 138"/>
                  <a:gd name="T28" fmla="*/ 52 w 183"/>
                  <a:gd name="T29" fmla="*/ 11 h 138"/>
                  <a:gd name="T30" fmla="*/ 51 w 183"/>
                  <a:gd name="T31" fmla="*/ 2 h 138"/>
                  <a:gd name="T32" fmla="*/ 49 w 183"/>
                  <a:gd name="T33" fmla="*/ 0 h 138"/>
                  <a:gd name="T34" fmla="*/ 7 w 183"/>
                  <a:gd name="T35" fmla="*/ 0 h 138"/>
                  <a:gd name="T36" fmla="*/ 0 w 183"/>
                  <a:gd name="T37" fmla="*/ 8 h 138"/>
                  <a:gd name="T38" fmla="*/ 0 w 183"/>
                  <a:gd name="T39" fmla="*/ 130 h 138"/>
                  <a:gd name="T40" fmla="*/ 7 w 183"/>
                  <a:gd name="T41" fmla="*/ 138 h 138"/>
                  <a:gd name="T42" fmla="*/ 175 w 183"/>
                  <a:gd name="T43" fmla="*/ 138 h 138"/>
                  <a:gd name="T44" fmla="*/ 183 w 183"/>
                  <a:gd name="T45" fmla="*/ 130 h 138"/>
                  <a:gd name="T46" fmla="*/ 183 w 183"/>
                  <a:gd name="T47" fmla="*/ 8 h 138"/>
                  <a:gd name="T48" fmla="*/ 175 w 183"/>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3" h="138">
                    <a:moveTo>
                      <a:pt x="175" y="0"/>
                    </a:moveTo>
                    <a:cubicBezTo>
                      <a:pt x="175" y="0"/>
                      <a:pt x="145" y="0"/>
                      <a:pt x="133" y="0"/>
                    </a:cubicBezTo>
                    <a:cubicBezTo>
                      <a:pt x="131" y="0"/>
                      <a:pt x="131" y="2"/>
                      <a:pt x="131" y="2"/>
                    </a:cubicBezTo>
                    <a:cubicBezTo>
                      <a:pt x="130" y="11"/>
                      <a:pt x="130" y="11"/>
                      <a:pt x="130" y="11"/>
                    </a:cubicBezTo>
                    <a:cubicBezTo>
                      <a:pt x="130" y="11"/>
                      <a:pt x="130" y="12"/>
                      <a:pt x="131" y="12"/>
                    </a:cubicBezTo>
                    <a:cubicBezTo>
                      <a:pt x="140" y="12"/>
                      <a:pt x="164" y="12"/>
                      <a:pt x="164" y="12"/>
                    </a:cubicBezTo>
                    <a:cubicBezTo>
                      <a:pt x="168" y="12"/>
                      <a:pt x="171" y="15"/>
                      <a:pt x="171" y="20"/>
                    </a:cubicBezTo>
                    <a:cubicBezTo>
                      <a:pt x="171" y="119"/>
                      <a:pt x="171" y="119"/>
                      <a:pt x="171" y="119"/>
                    </a:cubicBezTo>
                    <a:cubicBezTo>
                      <a:pt x="171" y="123"/>
                      <a:pt x="168" y="126"/>
                      <a:pt x="164" y="126"/>
                    </a:cubicBezTo>
                    <a:cubicBezTo>
                      <a:pt x="19" y="126"/>
                      <a:pt x="19" y="126"/>
                      <a:pt x="19" y="126"/>
                    </a:cubicBezTo>
                    <a:cubicBezTo>
                      <a:pt x="15" y="126"/>
                      <a:pt x="11" y="123"/>
                      <a:pt x="11" y="119"/>
                    </a:cubicBezTo>
                    <a:cubicBezTo>
                      <a:pt x="11" y="20"/>
                      <a:pt x="11" y="20"/>
                      <a:pt x="11" y="20"/>
                    </a:cubicBezTo>
                    <a:cubicBezTo>
                      <a:pt x="11" y="15"/>
                      <a:pt x="15" y="12"/>
                      <a:pt x="19" y="12"/>
                    </a:cubicBezTo>
                    <a:cubicBezTo>
                      <a:pt x="19" y="12"/>
                      <a:pt x="42" y="12"/>
                      <a:pt x="51" y="12"/>
                    </a:cubicBezTo>
                    <a:cubicBezTo>
                      <a:pt x="52" y="12"/>
                      <a:pt x="52" y="11"/>
                      <a:pt x="52" y="11"/>
                    </a:cubicBezTo>
                    <a:cubicBezTo>
                      <a:pt x="51" y="2"/>
                      <a:pt x="51" y="2"/>
                      <a:pt x="51" y="2"/>
                    </a:cubicBezTo>
                    <a:cubicBezTo>
                      <a:pt x="51" y="2"/>
                      <a:pt x="50" y="0"/>
                      <a:pt x="49" y="0"/>
                    </a:cubicBezTo>
                    <a:cubicBezTo>
                      <a:pt x="37" y="0"/>
                      <a:pt x="7" y="0"/>
                      <a:pt x="7" y="0"/>
                    </a:cubicBezTo>
                    <a:cubicBezTo>
                      <a:pt x="3" y="0"/>
                      <a:pt x="0" y="4"/>
                      <a:pt x="0" y="8"/>
                    </a:cubicBezTo>
                    <a:cubicBezTo>
                      <a:pt x="0" y="130"/>
                      <a:pt x="0" y="130"/>
                      <a:pt x="0" y="130"/>
                    </a:cubicBezTo>
                    <a:cubicBezTo>
                      <a:pt x="0" y="135"/>
                      <a:pt x="3" y="138"/>
                      <a:pt x="7" y="138"/>
                    </a:cubicBezTo>
                    <a:cubicBezTo>
                      <a:pt x="175" y="138"/>
                      <a:pt x="175" y="138"/>
                      <a:pt x="175" y="138"/>
                    </a:cubicBezTo>
                    <a:cubicBezTo>
                      <a:pt x="179" y="138"/>
                      <a:pt x="183" y="135"/>
                      <a:pt x="183" y="130"/>
                    </a:cubicBezTo>
                    <a:cubicBezTo>
                      <a:pt x="183" y="8"/>
                      <a:pt x="183" y="8"/>
                      <a:pt x="183" y="8"/>
                    </a:cubicBezTo>
                    <a:cubicBezTo>
                      <a:pt x="183" y="4"/>
                      <a:pt x="179" y="0"/>
                      <a:pt x="175" y="0"/>
                    </a:cubicBezTo>
                    <a:close/>
                  </a:path>
                </a:pathLst>
              </a:custGeom>
              <a:grpFill/>
              <a:ln>
                <a:noFill/>
              </a:ln>
            </p:spPr>
            <p:txBody>
              <a:bodyPr vert="horz" wrap="square" lIns="42863" tIns="21431" rIns="42863" bIns="21431" numCol="1" anchor="t" anchorCtr="0" compatLnSpc="1"/>
              <a:p>
                <a:endParaRPr lang="en-AU" sz="845"/>
              </a:p>
            </p:txBody>
          </p:sp>
          <p:sp>
            <p:nvSpPr>
              <p:cNvPr id="13" name="Oval 53"/>
              <p:cNvSpPr>
                <a:spLocks noChangeArrowheads="1"/>
              </p:cNvSpPr>
              <p:nvPr/>
            </p:nvSpPr>
            <p:spPr bwMode="auto">
              <a:xfrm>
                <a:off x="2116138" y="4603750"/>
                <a:ext cx="63500" cy="60325"/>
              </a:xfrm>
              <a:prstGeom prst="ellipse">
                <a:avLst/>
              </a:prstGeom>
              <a:grpFill/>
              <a:ln>
                <a:noFill/>
              </a:ln>
            </p:spPr>
            <p:txBody>
              <a:bodyPr vert="horz" wrap="square" lIns="42863" tIns="21431" rIns="42863" bIns="21431" numCol="1" anchor="t" anchorCtr="0" compatLnSpc="1"/>
              <a:p>
                <a:endParaRPr lang="en-AU" sz="845"/>
              </a:p>
            </p:txBody>
          </p:sp>
          <p:sp>
            <p:nvSpPr>
              <p:cNvPr id="14" name="Freeform 54"/>
              <p:cNvSpPr/>
              <p:nvPr/>
            </p:nvSpPr>
            <p:spPr bwMode="auto">
              <a:xfrm>
                <a:off x="2085976" y="4675188"/>
                <a:ext cx="120650" cy="68263"/>
              </a:xfrm>
              <a:custGeom>
                <a:avLst/>
                <a:gdLst>
                  <a:gd name="T0" fmla="*/ 57 w 57"/>
                  <a:gd name="T1" fmla="*/ 31 h 32"/>
                  <a:gd name="T2" fmla="*/ 47 w 57"/>
                  <a:gd name="T3" fmla="*/ 5 h 32"/>
                  <a:gd name="T4" fmla="*/ 41 w 57"/>
                  <a:gd name="T5" fmla="*/ 0 h 32"/>
                  <a:gd name="T6" fmla="*/ 40 w 57"/>
                  <a:gd name="T7" fmla="*/ 0 h 32"/>
                  <a:gd name="T8" fmla="*/ 37 w 57"/>
                  <a:gd name="T9" fmla="*/ 0 h 32"/>
                  <a:gd name="T10" fmla="*/ 20 w 57"/>
                  <a:gd name="T11" fmla="*/ 0 h 32"/>
                  <a:gd name="T12" fmla="*/ 18 w 57"/>
                  <a:gd name="T13" fmla="*/ 0 h 32"/>
                  <a:gd name="T14" fmla="*/ 17 w 57"/>
                  <a:gd name="T15" fmla="*/ 0 h 32"/>
                  <a:gd name="T16" fmla="*/ 11 w 57"/>
                  <a:gd name="T17" fmla="*/ 5 h 32"/>
                  <a:gd name="T18" fmla="*/ 1 w 57"/>
                  <a:gd name="T19" fmla="*/ 31 h 32"/>
                  <a:gd name="T20" fmla="*/ 2 w 57"/>
                  <a:gd name="T21" fmla="*/ 32 h 32"/>
                  <a:gd name="T22" fmla="*/ 56 w 57"/>
                  <a:gd name="T23" fmla="*/ 32 h 32"/>
                  <a:gd name="T24" fmla="*/ 57 w 57"/>
                  <a:gd name="T2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2">
                    <a:moveTo>
                      <a:pt x="57" y="31"/>
                    </a:moveTo>
                    <a:cubicBezTo>
                      <a:pt x="47" y="5"/>
                      <a:pt x="47" y="5"/>
                      <a:pt x="47" y="5"/>
                    </a:cubicBezTo>
                    <a:cubicBezTo>
                      <a:pt x="47" y="4"/>
                      <a:pt x="45" y="0"/>
                      <a:pt x="41" y="0"/>
                    </a:cubicBezTo>
                    <a:cubicBezTo>
                      <a:pt x="40" y="0"/>
                      <a:pt x="40" y="0"/>
                      <a:pt x="40" y="0"/>
                    </a:cubicBezTo>
                    <a:cubicBezTo>
                      <a:pt x="39" y="0"/>
                      <a:pt x="38" y="0"/>
                      <a:pt x="37" y="0"/>
                    </a:cubicBezTo>
                    <a:cubicBezTo>
                      <a:pt x="20" y="0"/>
                      <a:pt x="20" y="0"/>
                      <a:pt x="20" y="0"/>
                    </a:cubicBezTo>
                    <a:cubicBezTo>
                      <a:pt x="19" y="0"/>
                      <a:pt x="18" y="0"/>
                      <a:pt x="18" y="0"/>
                    </a:cubicBezTo>
                    <a:cubicBezTo>
                      <a:pt x="18" y="0"/>
                      <a:pt x="18" y="0"/>
                      <a:pt x="17" y="0"/>
                    </a:cubicBezTo>
                    <a:cubicBezTo>
                      <a:pt x="12" y="0"/>
                      <a:pt x="11" y="4"/>
                      <a:pt x="11" y="5"/>
                    </a:cubicBezTo>
                    <a:cubicBezTo>
                      <a:pt x="1" y="31"/>
                      <a:pt x="1" y="31"/>
                      <a:pt x="1" y="31"/>
                    </a:cubicBezTo>
                    <a:cubicBezTo>
                      <a:pt x="1" y="31"/>
                      <a:pt x="0" y="32"/>
                      <a:pt x="2" y="32"/>
                    </a:cubicBezTo>
                    <a:cubicBezTo>
                      <a:pt x="56" y="32"/>
                      <a:pt x="56" y="32"/>
                      <a:pt x="56" y="32"/>
                    </a:cubicBezTo>
                    <a:cubicBezTo>
                      <a:pt x="57" y="32"/>
                      <a:pt x="57" y="31"/>
                      <a:pt x="57" y="31"/>
                    </a:cubicBezTo>
                    <a:close/>
                  </a:path>
                </a:pathLst>
              </a:custGeom>
              <a:grpFill/>
              <a:ln>
                <a:noFill/>
              </a:ln>
            </p:spPr>
            <p:txBody>
              <a:bodyPr vert="horz" wrap="square" lIns="42863" tIns="21431" rIns="42863" bIns="21431" numCol="1" anchor="t" anchorCtr="0" compatLnSpc="1"/>
              <a:p>
                <a:endParaRPr lang="en-AU" sz="845"/>
              </a:p>
            </p:txBody>
          </p:sp>
        </p:grpSp>
      </p:grpSp>
      <p:grpSp>
        <p:nvGrpSpPr>
          <p:cNvPr id="95" name="组合 94"/>
          <p:cNvGrpSpPr/>
          <p:nvPr/>
        </p:nvGrpSpPr>
        <p:grpSpPr>
          <a:xfrm>
            <a:off x="4716145" y="2994025"/>
            <a:ext cx="858520" cy="858520"/>
            <a:chOff x="7427" y="4715"/>
            <a:chExt cx="1352" cy="1352"/>
          </a:xfrm>
        </p:grpSpPr>
        <p:grpSp>
          <p:nvGrpSpPr>
            <p:cNvPr id="64" name="组合 63"/>
            <p:cNvGrpSpPr/>
            <p:nvPr/>
          </p:nvGrpSpPr>
          <p:grpSpPr>
            <a:xfrm rot="0">
              <a:off x="7427" y="4715"/>
              <a:ext cx="1353" cy="1353"/>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15" name="Group 48"/>
            <p:cNvGrpSpPr/>
            <p:nvPr/>
          </p:nvGrpSpPr>
          <p:grpSpPr>
            <a:xfrm>
              <a:off x="7782" y="4994"/>
              <a:ext cx="613" cy="788"/>
              <a:chOff x="3789363" y="3787775"/>
              <a:chExt cx="357188" cy="407988"/>
            </a:xfrm>
            <a:solidFill>
              <a:srgbClr val="C00000"/>
            </a:solidFill>
          </p:grpSpPr>
          <p:sp>
            <p:nvSpPr>
              <p:cNvPr id="16"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vert="horz" wrap="square" lIns="42863" tIns="21431" rIns="42863" bIns="21431" numCol="1" anchor="t" anchorCtr="0" compatLnSpc="1"/>
              <a:p>
                <a:endParaRPr lang="en-AU" sz="845"/>
              </a:p>
            </p:txBody>
          </p:sp>
          <p:sp>
            <p:nvSpPr>
              <p:cNvPr id="17"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18"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19"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20"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21"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22"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23"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29"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0"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1"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2"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3"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4"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5"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36"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76"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vert="horz" wrap="square" lIns="42863" tIns="21431" rIns="42863" bIns="21431" numCol="1" anchor="t" anchorCtr="0" compatLnSpc="1"/>
              <a:p>
                <a:endParaRPr lang="en-AU" sz="845"/>
              </a:p>
            </p:txBody>
          </p:sp>
          <p:sp>
            <p:nvSpPr>
              <p:cNvPr id="77"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vert="horz" wrap="square" lIns="42863" tIns="21431" rIns="42863" bIns="21431" numCol="1" anchor="t" anchorCtr="0" compatLnSpc="1"/>
              <a:p>
                <a:endParaRPr lang="en-AU" sz="845"/>
              </a:p>
            </p:txBody>
          </p:sp>
          <p:sp>
            <p:nvSpPr>
              <p:cNvPr id="78"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vert="horz" wrap="square" lIns="42863" tIns="21431" rIns="42863" bIns="21431" numCol="1" anchor="t" anchorCtr="0" compatLnSpc="1"/>
              <a:p>
                <a:endParaRPr lang="en-AU" sz="845"/>
              </a:p>
            </p:txBody>
          </p:sp>
          <p:sp>
            <p:nvSpPr>
              <p:cNvPr id="79"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vert="horz" wrap="square" lIns="42863" tIns="21431" rIns="42863" bIns="21431" numCol="1" anchor="t" anchorCtr="0" compatLnSpc="1"/>
              <a:p>
                <a:endParaRPr lang="en-AU" sz="845"/>
              </a:p>
            </p:txBody>
          </p:sp>
          <p:sp>
            <p:nvSpPr>
              <p:cNvPr id="81"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vert="horz" wrap="square" lIns="42863" tIns="21431" rIns="42863" bIns="21431" numCol="1" anchor="t" anchorCtr="0" compatLnSpc="1"/>
              <a:p>
                <a:endParaRPr lang="en-AU" sz="845"/>
              </a:p>
            </p:txBody>
          </p:sp>
          <p:sp>
            <p:nvSpPr>
              <p:cNvPr id="82"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vert="horz" wrap="square" lIns="42863" tIns="21431" rIns="42863" bIns="21431" numCol="1" anchor="t" anchorCtr="0" compatLnSpc="1"/>
              <a:p>
                <a:endParaRPr lang="en-AU" sz="845"/>
              </a:p>
            </p:txBody>
          </p:sp>
          <p:sp>
            <p:nvSpPr>
              <p:cNvPr id="83"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vert="horz" wrap="square" lIns="42863" tIns="21431" rIns="42863" bIns="21431" numCol="1" anchor="t" anchorCtr="0" compatLnSpc="1"/>
              <a:p>
                <a:endParaRPr lang="en-AU" sz="845"/>
              </a:p>
            </p:txBody>
          </p:sp>
          <p:sp>
            <p:nvSpPr>
              <p:cNvPr id="86"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vert="horz" wrap="square" lIns="42863" tIns="21431" rIns="42863" bIns="21431" numCol="1" anchor="t" anchorCtr="0" compatLnSpc="1"/>
              <a:p>
                <a:endParaRPr lang="en-AU" sz="845"/>
              </a:p>
            </p:txBody>
          </p:sp>
        </p:grpSp>
      </p:grpSp>
      <p:grpSp>
        <p:nvGrpSpPr>
          <p:cNvPr id="96" name="组合 95"/>
          <p:cNvGrpSpPr/>
          <p:nvPr/>
        </p:nvGrpSpPr>
        <p:grpSpPr>
          <a:xfrm>
            <a:off x="3996690" y="3891280"/>
            <a:ext cx="858520" cy="858520"/>
            <a:chOff x="6294" y="6128"/>
            <a:chExt cx="1352" cy="1352"/>
          </a:xfrm>
        </p:grpSpPr>
        <p:grpSp>
          <p:nvGrpSpPr>
            <p:cNvPr id="69" name="组合 68"/>
            <p:cNvGrpSpPr/>
            <p:nvPr/>
          </p:nvGrpSpPr>
          <p:grpSpPr>
            <a:xfrm rot="0">
              <a:off x="6294" y="6128"/>
              <a:ext cx="1353" cy="1353"/>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87" name="Freeform 76"/>
            <p:cNvSpPr>
              <a:spLocks noEditPoints="1"/>
            </p:cNvSpPr>
            <p:nvPr/>
          </p:nvSpPr>
          <p:spPr bwMode="auto">
            <a:xfrm>
              <a:off x="6576" y="6408"/>
              <a:ext cx="767" cy="792"/>
            </a:xfrm>
            <a:custGeom>
              <a:avLst/>
              <a:gdLst>
                <a:gd name="T0" fmla="*/ 303 w 336"/>
                <a:gd name="T1" fmla="*/ 168 h 336"/>
                <a:gd name="T2" fmla="*/ 336 w 336"/>
                <a:gd name="T3" fmla="*/ 119 h 336"/>
                <a:gd name="T4" fmla="*/ 322 w 336"/>
                <a:gd name="T5" fmla="*/ 86 h 336"/>
                <a:gd name="T6" fmla="*/ 268 w 336"/>
                <a:gd name="T7" fmla="*/ 68 h 336"/>
                <a:gd name="T8" fmla="*/ 254 w 336"/>
                <a:gd name="T9" fmla="*/ 14 h 336"/>
                <a:gd name="T10" fmla="*/ 221 w 336"/>
                <a:gd name="T11" fmla="*/ 0 h 336"/>
                <a:gd name="T12" fmla="*/ 168 w 336"/>
                <a:gd name="T13" fmla="*/ 32 h 336"/>
                <a:gd name="T14" fmla="*/ 115 w 336"/>
                <a:gd name="T15" fmla="*/ 0 h 336"/>
                <a:gd name="T16" fmla="*/ 81 w 336"/>
                <a:gd name="T17" fmla="*/ 14 h 336"/>
                <a:gd name="T18" fmla="*/ 68 w 336"/>
                <a:gd name="T19" fmla="*/ 68 h 336"/>
                <a:gd name="T20" fmla="*/ 14 w 336"/>
                <a:gd name="T21" fmla="*/ 86 h 336"/>
                <a:gd name="T22" fmla="*/ 0 w 336"/>
                <a:gd name="T23" fmla="*/ 119 h 336"/>
                <a:gd name="T24" fmla="*/ 32 w 336"/>
                <a:gd name="T25" fmla="*/ 168 h 336"/>
                <a:gd name="T26" fmla="*/ 0 w 336"/>
                <a:gd name="T27" fmla="*/ 221 h 336"/>
                <a:gd name="T28" fmla="*/ 14 w 336"/>
                <a:gd name="T29" fmla="*/ 254 h 336"/>
                <a:gd name="T30" fmla="*/ 68 w 336"/>
                <a:gd name="T31" fmla="*/ 268 h 336"/>
                <a:gd name="T32" fmla="*/ 81 w 336"/>
                <a:gd name="T33" fmla="*/ 322 h 336"/>
                <a:gd name="T34" fmla="*/ 115 w 336"/>
                <a:gd name="T35" fmla="*/ 336 h 336"/>
                <a:gd name="T36" fmla="*/ 168 w 336"/>
                <a:gd name="T37" fmla="*/ 304 h 336"/>
                <a:gd name="T38" fmla="*/ 221 w 336"/>
                <a:gd name="T39" fmla="*/ 336 h 336"/>
                <a:gd name="T40" fmla="*/ 254 w 336"/>
                <a:gd name="T41" fmla="*/ 322 h 336"/>
                <a:gd name="T42" fmla="*/ 268 w 336"/>
                <a:gd name="T43" fmla="*/ 268 h 336"/>
                <a:gd name="T44" fmla="*/ 322 w 336"/>
                <a:gd name="T45" fmla="*/ 250 h 336"/>
                <a:gd name="T46" fmla="*/ 336 w 336"/>
                <a:gd name="T47" fmla="*/ 217 h 336"/>
                <a:gd name="T48" fmla="*/ 303 w 336"/>
                <a:gd name="T49" fmla="*/ 168 h 336"/>
                <a:gd name="T50" fmla="*/ 168 w 336"/>
                <a:gd name="T51" fmla="*/ 241 h 336"/>
                <a:gd name="T52" fmla="*/ 95 w 336"/>
                <a:gd name="T53" fmla="*/ 168 h 336"/>
                <a:gd name="T54" fmla="*/ 168 w 336"/>
                <a:gd name="T55" fmla="*/ 95 h 336"/>
                <a:gd name="T56" fmla="*/ 241 w 336"/>
                <a:gd name="T57" fmla="*/ 168 h 336"/>
                <a:gd name="T58" fmla="*/ 168 w 336"/>
                <a:gd name="T59" fmla="*/ 24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336">
                  <a:moveTo>
                    <a:pt x="303" y="168"/>
                  </a:moveTo>
                  <a:cubicBezTo>
                    <a:pt x="303" y="147"/>
                    <a:pt x="316" y="130"/>
                    <a:pt x="336" y="119"/>
                  </a:cubicBezTo>
                  <a:cubicBezTo>
                    <a:pt x="332" y="107"/>
                    <a:pt x="328" y="96"/>
                    <a:pt x="322" y="86"/>
                  </a:cubicBezTo>
                  <a:cubicBezTo>
                    <a:pt x="300" y="91"/>
                    <a:pt x="283" y="83"/>
                    <a:pt x="268" y="68"/>
                  </a:cubicBezTo>
                  <a:cubicBezTo>
                    <a:pt x="253" y="53"/>
                    <a:pt x="248" y="36"/>
                    <a:pt x="254" y="14"/>
                  </a:cubicBezTo>
                  <a:cubicBezTo>
                    <a:pt x="244" y="8"/>
                    <a:pt x="232" y="3"/>
                    <a:pt x="221" y="0"/>
                  </a:cubicBezTo>
                  <a:cubicBezTo>
                    <a:pt x="209" y="19"/>
                    <a:pt x="189" y="32"/>
                    <a:pt x="168" y="32"/>
                  </a:cubicBezTo>
                  <a:cubicBezTo>
                    <a:pt x="147" y="32"/>
                    <a:pt x="126" y="19"/>
                    <a:pt x="115" y="0"/>
                  </a:cubicBezTo>
                  <a:cubicBezTo>
                    <a:pt x="103" y="3"/>
                    <a:pt x="92" y="8"/>
                    <a:pt x="81" y="14"/>
                  </a:cubicBezTo>
                  <a:cubicBezTo>
                    <a:pt x="87" y="36"/>
                    <a:pt x="83" y="53"/>
                    <a:pt x="68" y="68"/>
                  </a:cubicBezTo>
                  <a:cubicBezTo>
                    <a:pt x="53" y="83"/>
                    <a:pt x="35" y="91"/>
                    <a:pt x="14" y="86"/>
                  </a:cubicBezTo>
                  <a:cubicBezTo>
                    <a:pt x="8" y="96"/>
                    <a:pt x="3" y="107"/>
                    <a:pt x="0" y="119"/>
                  </a:cubicBezTo>
                  <a:cubicBezTo>
                    <a:pt x="19" y="130"/>
                    <a:pt x="32" y="147"/>
                    <a:pt x="32" y="168"/>
                  </a:cubicBezTo>
                  <a:cubicBezTo>
                    <a:pt x="32" y="189"/>
                    <a:pt x="19" y="209"/>
                    <a:pt x="0" y="221"/>
                  </a:cubicBezTo>
                  <a:cubicBezTo>
                    <a:pt x="3" y="232"/>
                    <a:pt x="8" y="244"/>
                    <a:pt x="14" y="254"/>
                  </a:cubicBezTo>
                  <a:cubicBezTo>
                    <a:pt x="35" y="248"/>
                    <a:pt x="53" y="253"/>
                    <a:pt x="68" y="268"/>
                  </a:cubicBezTo>
                  <a:cubicBezTo>
                    <a:pt x="83" y="283"/>
                    <a:pt x="87" y="300"/>
                    <a:pt x="81" y="322"/>
                  </a:cubicBezTo>
                  <a:cubicBezTo>
                    <a:pt x="92" y="328"/>
                    <a:pt x="103" y="332"/>
                    <a:pt x="115" y="336"/>
                  </a:cubicBezTo>
                  <a:cubicBezTo>
                    <a:pt x="126" y="316"/>
                    <a:pt x="147" y="304"/>
                    <a:pt x="168" y="304"/>
                  </a:cubicBezTo>
                  <a:cubicBezTo>
                    <a:pt x="189" y="304"/>
                    <a:pt x="209" y="316"/>
                    <a:pt x="221" y="336"/>
                  </a:cubicBezTo>
                  <a:cubicBezTo>
                    <a:pt x="232" y="332"/>
                    <a:pt x="244" y="328"/>
                    <a:pt x="254" y="322"/>
                  </a:cubicBezTo>
                  <a:cubicBezTo>
                    <a:pt x="248" y="300"/>
                    <a:pt x="253" y="283"/>
                    <a:pt x="268" y="268"/>
                  </a:cubicBezTo>
                  <a:cubicBezTo>
                    <a:pt x="283" y="253"/>
                    <a:pt x="300" y="244"/>
                    <a:pt x="322" y="250"/>
                  </a:cubicBezTo>
                  <a:cubicBezTo>
                    <a:pt x="328" y="240"/>
                    <a:pt x="332" y="228"/>
                    <a:pt x="336" y="217"/>
                  </a:cubicBezTo>
                  <a:cubicBezTo>
                    <a:pt x="316" y="205"/>
                    <a:pt x="303" y="189"/>
                    <a:pt x="303" y="168"/>
                  </a:cubicBezTo>
                  <a:close/>
                  <a:moveTo>
                    <a:pt x="168" y="241"/>
                  </a:moveTo>
                  <a:cubicBezTo>
                    <a:pt x="127" y="241"/>
                    <a:pt x="95" y="208"/>
                    <a:pt x="95" y="168"/>
                  </a:cubicBezTo>
                  <a:cubicBezTo>
                    <a:pt x="95" y="128"/>
                    <a:pt x="127" y="95"/>
                    <a:pt x="168" y="95"/>
                  </a:cubicBezTo>
                  <a:cubicBezTo>
                    <a:pt x="208" y="95"/>
                    <a:pt x="241" y="128"/>
                    <a:pt x="241" y="168"/>
                  </a:cubicBezTo>
                  <a:cubicBezTo>
                    <a:pt x="241" y="208"/>
                    <a:pt x="208" y="241"/>
                    <a:pt x="168" y="241"/>
                  </a:cubicBezTo>
                  <a:close/>
                </a:path>
              </a:pathLst>
            </a:custGeom>
            <a:solidFill>
              <a:srgbClr val="C00000"/>
            </a:solidFill>
            <a:ln>
              <a:noFill/>
            </a:ln>
          </p:spPr>
          <p:txBody>
            <a:bodyPr vert="horz" wrap="square" lIns="42863" tIns="21431" rIns="42863" bIns="21431" numCol="1" anchor="t" anchorCtr="0" compatLnSpc="1"/>
            <a:p>
              <a:endParaRPr lang="en-AU" sz="845"/>
            </a:p>
          </p:txBody>
        </p:sp>
      </p:grpSp>
      <p:grpSp>
        <p:nvGrpSpPr>
          <p:cNvPr id="92" name="组合 91"/>
          <p:cNvGrpSpPr/>
          <p:nvPr/>
        </p:nvGrpSpPr>
        <p:grpSpPr>
          <a:xfrm>
            <a:off x="3977640" y="1062355"/>
            <a:ext cx="858520" cy="858520"/>
            <a:chOff x="6295" y="1662"/>
            <a:chExt cx="1352" cy="1352"/>
          </a:xfrm>
        </p:grpSpPr>
        <p:grpSp>
          <p:nvGrpSpPr>
            <p:cNvPr id="88" name="组合 87"/>
            <p:cNvGrpSpPr/>
            <p:nvPr/>
          </p:nvGrpSpPr>
          <p:grpSpPr>
            <a:xfrm rot="0">
              <a:off x="6295" y="1662"/>
              <a:ext cx="1353" cy="1353"/>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黑体" panose="02010609060101010101" charset="-122"/>
                  <a:ea typeface="黑体" panose="02010609060101010101" charset="-122"/>
                </a:endParaRPr>
              </a:p>
            </p:txBody>
          </p:sp>
          <p:sp>
            <p:nvSpPr>
              <p:cNvPr id="90" name="椭圆 8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91" name="Freeform 18"/>
            <p:cNvSpPr>
              <a:spLocks noEditPoints="1"/>
            </p:cNvSpPr>
            <p:nvPr/>
          </p:nvSpPr>
          <p:spPr bwMode="auto">
            <a:xfrm>
              <a:off x="6593" y="2044"/>
              <a:ext cx="757" cy="58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rgbClr val="C00000"/>
            </a:solidFill>
            <a:ln>
              <a:noFill/>
            </a:ln>
          </p:spPr>
          <p:txBody>
            <a:bodyPr vert="horz" wrap="square" lIns="42863" tIns="21431" rIns="42863" bIns="21431" numCol="1" anchor="t" anchorCtr="0" compatLnSpc="1"/>
            <a:p>
              <a:endParaRPr lang="en-AU" sz="845"/>
            </a:p>
          </p:txBody>
        </p:sp>
      </p:grpSp>
      <p:sp>
        <p:nvSpPr>
          <p:cNvPr id="100" name="文本框 99"/>
          <p:cNvSpPr txBox="1"/>
          <p:nvPr/>
        </p:nvSpPr>
        <p:spPr>
          <a:xfrm>
            <a:off x="4735195" y="1442720"/>
            <a:ext cx="4224655" cy="460375"/>
          </a:xfrm>
          <a:prstGeom prst="rect">
            <a:avLst/>
          </a:prstGeom>
          <a:noFill/>
          <a:ln w="9525">
            <a:noFill/>
          </a:ln>
        </p:spPr>
        <p:txBody>
          <a:bodyPr wrap="square">
            <a:spAutoFit/>
          </a:bodyPr>
          <a:p>
            <a:pPr indent="0"/>
            <a:r>
              <a:rPr lang="zh-CN" sz="1200" b="0">
                <a:ea typeface="宋体" panose="02010600030101010101" pitchFamily="2" charset="-122"/>
              </a:rPr>
              <a:t>每个部门都有一位负责管理考勤信息的管理人员，系统主要参与者，负责考勤信息查询、考勤制度设置等</a:t>
            </a:r>
            <a:endParaRPr lang="zh-CN" altLang="en-US"/>
          </a:p>
        </p:txBody>
      </p:sp>
    </p:spTree>
    <p:custDataLst>
      <p:tags r:id="rId4"/>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p:cTn id="28" dur="500" fill="hold"/>
                                        <p:tgtEl>
                                          <p:spTgt spid="97"/>
                                        </p:tgtEl>
                                        <p:attrNameLst>
                                          <p:attrName>ppt_w</p:attrName>
                                        </p:attrNameLst>
                                      </p:cBhvr>
                                      <p:tavLst>
                                        <p:tav tm="0">
                                          <p:val>
                                            <p:fltVal val="0"/>
                                          </p:val>
                                        </p:tav>
                                        <p:tav tm="100000">
                                          <p:val>
                                            <p:strVal val="#ppt_w"/>
                                          </p:val>
                                        </p:tav>
                                      </p:tavLst>
                                    </p:anim>
                                    <p:anim calcmode="lin" valueType="num">
                                      <p:cBhvr>
                                        <p:cTn id="29" dur="500" fill="hold"/>
                                        <p:tgtEl>
                                          <p:spTgt spid="97"/>
                                        </p:tgtEl>
                                        <p:attrNameLst>
                                          <p:attrName>ppt_h</p:attrName>
                                        </p:attrNameLst>
                                      </p:cBhvr>
                                      <p:tavLst>
                                        <p:tav tm="0">
                                          <p:val>
                                            <p:fltVal val="0"/>
                                          </p:val>
                                        </p:tav>
                                        <p:tav tm="100000">
                                          <p:val>
                                            <p:strVal val="#ppt_h"/>
                                          </p:val>
                                        </p:tav>
                                      </p:tavLst>
                                    </p:anim>
                                    <p:animEffect transition="in" filter="fade">
                                      <p:cBhvr>
                                        <p:cTn id="30" dur="500"/>
                                        <p:tgtEl>
                                          <p:spTgt spid="97"/>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350"/>
                                        <p:tgtEl>
                                          <p:spTgt spid="37"/>
                                        </p:tgtEl>
                                      </p:cBhvr>
                                    </p:animEffect>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left)">
                                      <p:cBhvr>
                                        <p:cTn id="44" dur="500"/>
                                        <p:tgtEl>
                                          <p:spTgt spid="38"/>
                                        </p:tgtEl>
                                      </p:cBhvr>
                                    </p:animEffect>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92"/>
                                        </p:tgtEl>
                                        <p:attrNameLst>
                                          <p:attrName>style.visibility</p:attrName>
                                        </p:attrNameLst>
                                      </p:cBhvr>
                                      <p:to>
                                        <p:strVal val="visible"/>
                                      </p:to>
                                    </p:set>
                                    <p:anim calcmode="lin" valueType="num">
                                      <p:cBhvr additive="base">
                                        <p:cTn id="48" dur="500" fill="hold"/>
                                        <p:tgtEl>
                                          <p:spTgt spid="92"/>
                                        </p:tgtEl>
                                        <p:attrNameLst>
                                          <p:attrName>ppt_x</p:attrName>
                                        </p:attrNameLst>
                                      </p:cBhvr>
                                      <p:tavLst>
                                        <p:tav tm="0">
                                          <p:val>
                                            <p:strVal val="1+#ppt_w/2"/>
                                          </p:val>
                                        </p:tav>
                                        <p:tav tm="100000">
                                          <p:val>
                                            <p:strVal val="#ppt_x"/>
                                          </p:val>
                                        </p:tav>
                                      </p:tavLst>
                                    </p:anim>
                                    <p:anim calcmode="lin" valueType="num">
                                      <p:cBhvr additive="base">
                                        <p:cTn id="49" dur="500" fill="hold"/>
                                        <p:tgtEl>
                                          <p:spTgt spid="92"/>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500"/>
                                        <p:tgtEl>
                                          <p:spTgt spid="42"/>
                                        </p:tgtEl>
                                      </p:cBhvr>
                                    </p:animEffect>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wipe(left)">
                                      <p:cBhvr>
                                        <p:cTn id="57" dur="500"/>
                                        <p:tgtEl>
                                          <p:spTgt spid="100"/>
                                        </p:tgtEl>
                                      </p:cBhvr>
                                    </p:animEffect>
                                  </p:childTnLst>
                                </p:cTn>
                              </p:par>
                              <p:par>
                                <p:cTn id="58" presetID="53" presetClass="entr" presetSubtype="16" fill="hold" grpId="0" nodeType="withEffect">
                                  <p:stCondLst>
                                    <p:cond delay="75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Effect transition="in" filter="fade">
                                      <p:cBhvr>
                                        <p:cTn id="62" dur="500"/>
                                        <p:tgtEl>
                                          <p:spTgt spid="48"/>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5500"/>
                            </p:stCondLst>
                            <p:childTnLst>
                              <p:par>
                                <p:cTn id="68" presetID="2" presetClass="entr" presetSubtype="2" fill="hold" nodeType="afterEffect">
                                  <p:stCondLst>
                                    <p:cond delay="0"/>
                                  </p:stCondLst>
                                  <p:childTnLst>
                                    <p:set>
                                      <p:cBhvr>
                                        <p:cTn id="69" dur="1" fill="hold">
                                          <p:stCondLst>
                                            <p:cond delay="0"/>
                                          </p:stCondLst>
                                        </p:cTn>
                                        <p:tgtEl>
                                          <p:spTgt spid="93"/>
                                        </p:tgtEl>
                                        <p:attrNameLst>
                                          <p:attrName>style.visibility</p:attrName>
                                        </p:attrNameLst>
                                      </p:cBhvr>
                                      <p:to>
                                        <p:strVal val="visible"/>
                                      </p:to>
                                    </p:set>
                                    <p:anim calcmode="lin" valueType="num">
                                      <p:cBhvr additive="base">
                                        <p:cTn id="70" dur="500" fill="hold"/>
                                        <p:tgtEl>
                                          <p:spTgt spid="93"/>
                                        </p:tgtEl>
                                        <p:attrNameLst>
                                          <p:attrName>ppt_x</p:attrName>
                                        </p:attrNameLst>
                                      </p:cBhvr>
                                      <p:tavLst>
                                        <p:tav tm="0">
                                          <p:val>
                                            <p:strVal val="1+#ppt_w/2"/>
                                          </p:val>
                                        </p:tav>
                                        <p:tav tm="100000">
                                          <p:val>
                                            <p:strVal val="#ppt_x"/>
                                          </p:val>
                                        </p:tav>
                                      </p:tavLst>
                                    </p:anim>
                                    <p:anim calcmode="lin" valueType="num">
                                      <p:cBhvr additive="base">
                                        <p:cTn id="71" dur="500" fill="hold"/>
                                        <p:tgtEl>
                                          <p:spTgt spid="93"/>
                                        </p:tgtEl>
                                        <p:attrNameLst>
                                          <p:attrName>ppt_y</p:attrName>
                                        </p:attrNameLst>
                                      </p:cBhvr>
                                      <p:tavLst>
                                        <p:tav tm="0">
                                          <p:val>
                                            <p:strVal val="#ppt_y"/>
                                          </p:val>
                                        </p:tav>
                                        <p:tav tm="100000">
                                          <p:val>
                                            <p:strVal val="#ppt_y"/>
                                          </p:val>
                                        </p:tav>
                                      </p:tavLst>
                                    </p:anim>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wipe(left)">
                                      <p:cBhvr>
                                        <p:cTn id="75" dur="500"/>
                                        <p:tgtEl>
                                          <p:spTgt spid="73"/>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wipe(left)">
                                      <p:cBhvr>
                                        <p:cTn id="78" dur="500"/>
                                        <p:tgtEl>
                                          <p:spTgt spid="74"/>
                                        </p:tgtEl>
                                      </p:cBhvr>
                                    </p:animEffect>
                                  </p:childTnLst>
                                </p:cTn>
                              </p:par>
                              <p:par>
                                <p:cTn id="79" presetID="53" presetClass="entr" presetSubtype="16" fill="hold" grpId="0" nodeType="withEffect">
                                  <p:stCondLst>
                                    <p:cond delay="750"/>
                                  </p:stCondLst>
                                  <p:childTnLst>
                                    <p:set>
                                      <p:cBhvr>
                                        <p:cTn id="80" dur="1" fill="hold">
                                          <p:stCondLst>
                                            <p:cond delay="0"/>
                                          </p:stCondLst>
                                        </p:cTn>
                                        <p:tgtEl>
                                          <p:spTgt spid="49"/>
                                        </p:tgtEl>
                                        <p:attrNameLst>
                                          <p:attrName>style.visibility</p:attrName>
                                        </p:attrNameLst>
                                      </p:cBhvr>
                                      <p:to>
                                        <p:strVal val="visible"/>
                                      </p:to>
                                    </p:set>
                                    <p:anim calcmode="lin" valueType="num">
                                      <p:cBhvr>
                                        <p:cTn id="81" dur="500" fill="hold"/>
                                        <p:tgtEl>
                                          <p:spTgt spid="49"/>
                                        </p:tgtEl>
                                        <p:attrNameLst>
                                          <p:attrName>ppt_w</p:attrName>
                                        </p:attrNameLst>
                                      </p:cBhvr>
                                      <p:tavLst>
                                        <p:tav tm="0">
                                          <p:val>
                                            <p:fltVal val="0"/>
                                          </p:val>
                                        </p:tav>
                                        <p:tav tm="100000">
                                          <p:val>
                                            <p:strVal val="#ppt_w"/>
                                          </p:val>
                                        </p:tav>
                                      </p:tavLst>
                                    </p:anim>
                                    <p:anim calcmode="lin" valueType="num">
                                      <p:cBhvr>
                                        <p:cTn id="82" dur="500" fill="hold"/>
                                        <p:tgtEl>
                                          <p:spTgt spid="49"/>
                                        </p:tgtEl>
                                        <p:attrNameLst>
                                          <p:attrName>ppt_h</p:attrName>
                                        </p:attrNameLst>
                                      </p:cBhvr>
                                      <p:tavLst>
                                        <p:tav tm="0">
                                          <p:val>
                                            <p:fltVal val="0"/>
                                          </p:val>
                                        </p:tav>
                                        <p:tav tm="100000">
                                          <p:val>
                                            <p:strVal val="#ppt_h"/>
                                          </p:val>
                                        </p:tav>
                                      </p:tavLst>
                                    </p:anim>
                                    <p:animEffect transition="in" filter="fade">
                                      <p:cBhvr>
                                        <p:cTn id="83" dur="500"/>
                                        <p:tgtEl>
                                          <p:spTgt spid="49"/>
                                        </p:tgtEl>
                                      </p:cBhvr>
                                    </p:animEffect>
                                  </p:childTnLst>
                                </p:cTn>
                              </p:par>
                            </p:childTnLst>
                          </p:cTn>
                        </p:par>
                        <p:par>
                          <p:cTn id="84" fill="hold">
                            <p:stCondLst>
                              <p:cond delay="6500"/>
                            </p:stCondLst>
                            <p:childTnLst>
                              <p:par>
                                <p:cTn id="85" presetID="22" presetClass="entr" presetSubtype="8" fill="hold"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left)">
                                      <p:cBhvr>
                                        <p:cTn id="87" dur="500"/>
                                        <p:tgtEl>
                                          <p:spTgt spid="41"/>
                                        </p:tgtEl>
                                      </p:cBhvr>
                                    </p:animEffect>
                                  </p:childTnLst>
                                </p:cTn>
                              </p:par>
                            </p:childTnLst>
                          </p:cTn>
                        </p:par>
                        <p:par>
                          <p:cTn id="88" fill="hold">
                            <p:stCondLst>
                              <p:cond delay="7000"/>
                            </p:stCondLst>
                            <p:childTnLst>
                              <p:par>
                                <p:cTn id="89" presetID="2" presetClass="entr" presetSubtype="2" fill="hold" nodeType="after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additive="base">
                                        <p:cTn id="91" dur="500" fill="hold"/>
                                        <p:tgtEl>
                                          <p:spTgt spid="95"/>
                                        </p:tgtEl>
                                        <p:attrNameLst>
                                          <p:attrName>ppt_x</p:attrName>
                                        </p:attrNameLst>
                                      </p:cBhvr>
                                      <p:tavLst>
                                        <p:tav tm="0">
                                          <p:val>
                                            <p:strVal val="1+#ppt_w/2"/>
                                          </p:val>
                                        </p:tav>
                                        <p:tav tm="100000">
                                          <p:val>
                                            <p:strVal val="#ppt_x"/>
                                          </p:val>
                                        </p:tav>
                                      </p:tavLst>
                                    </p:anim>
                                    <p:anim calcmode="lin" valueType="num">
                                      <p:cBhvr additive="base">
                                        <p:cTn id="92" dur="500" fill="hold"/>
                                        <p:tgtEl>
                                          <p:spTgt spid="95"/>
                                        </p:tgtEl>
                                        <p:attrNameLst>
                                          <p:attrName>ppt_y</p:attrName>
                                        </p:attrNameLst>
                                      </p:cBhvr>
                                      <p:tavLst>
                                        <p:tav tm="0">
                                          <p:val>
                                            <p:strVal val="#ppt_y"/>
                                          </p:val>
                                        </p:tav>
                                        <p:tav tm="100000">
                                          <p:val>
                                            <p:strVal val="#ppt_y"/>
                                          </p:val>
                                        </p:tav>
                                      </p:tavLst>
                                    </p:anim>
                                  </p:childTnLst>
                                </p:cTn>
                              </p:par>
                            </p:childTnLst>
                          </p:cTn>
                        </p:par>
                        <p:par>
                          <p:cTn id="93" fill="hold">
                            <p:stCondLst>
                              <p:cond delay="7500"/>
                            </p:stCondLst>
                            <p:childTnLst>
                              <p:par>
                                <p:cTn id="94" presetID="22" presetClass="entr" presetSubtype="8" fill="hold" grpId="0" nodeType="after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wipe(left)">
                                      <p:cBhvr>
                                        <p:cTn id="96" dur="500"/>
                                        <p:tgtEl>
                                          <p:spTgt spid="75"/>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wipe(left)">
                                      <p:cBhvr>
                                        <p:cTn id="99" dur="500"/>
                                        <p:tgtEl>
                                          <p:spTgt spid="80"/>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ppt_w</p:attrName>
                                        </p:attrNameLst>
                                      </p:cBhvr>
                                      <p:tavLst>
                                        <p:tav tm="0">
                                          <p:val>
                                            <p:fltVal val="0"/>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animEffect transition="in" filter="fade">
                                      <p:cBhvr>
                                        <p:cTn id="104" dur="500"/>
                                        <p:tgtEl>
                                          <p:spTgt spid="50"/>
                                        </p:tgtEl>
                                      </p:cBhvr>
                                    </p:animEffect>
                                  </p:childTnLst>
                                </p:cTn>
                              </p:par>
                            </p:childTnLst>
                          </p:cTn>
                        </p:par>
                        <p:par>
                          <p:cTn id="105" fill="hold">
                            <p:stCondLst>
                              <p:cond delay="8000"/>
                            </p:stCondLst>
                            <p:childTnLst>
                              <p:par>
                                <p:cTn id="106" presetID="22" presetClass="entr" presetSubtype="8" fill="hold"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par>
                          <p:cTn id="109" fill="hold">
                            <p:stCondLst>
                              <p:cond delay="8500"/>
                            </p:stCondLst>
                            <p:childTnLst>
                              <p:par>
                                <p:cTn id="110" presetID="2" presetClass="entr" presetSubtype="2" fill="hold" nodeType="afterEffect">
                                  <p:stCondLst>
                                    <p:cond delay="0"/>
                                  </p:stCondLst>
                                  <p:childTnLst>
                                    <p:set>
                                      <p:cBhvr>
                                        <p:cTn id="111" dur="1" fill="hold">
                                          <p:stCondLst>
                                            <p:cond delay="0"/>
                                          </p:stCondLst>
                                        </p:cTn>
                                        <p:tgtEl>
                                          <p:spTgt spid="96"/>
                                        </p:tgtEl>
                                        <p:attrNameLst>
                                          <p:attrName>style.visibility</p:attrName>
                                        </p:attrNameLst>
                                      </p:cBhvr>
                                      <p:to>
                                        <p:strVal val="visible"/>
                                      </p:to>
                                    </p:set>
                                    <p:anim calcmode="lin" valueType="num">
                                      <p:cBhvr additive="base">
                                        <p:cTn id="112" dur="500" fill="hold"/>
                                        <p:tgtEl>
                                          <p:spTgt spid="96"/>
                                        </p:tgtEl>
                                        <p:attrNameLst>
                                          <p:attrName>ppt_x</p:attrName>
                                        </p:attrNameLst>
                                      </p:cBhvr>
                                      <p:tavLst>
                                        <p:tav tm="0">
                                          <p:val>
                                            <p:strVal val="1+#ppt_w/2"/>
                                          </p:val>
                                        </p:tav>
                                        <p:tav tm="100000">
                                          <p:val>
                                            <p:strVal val="#ppt_x"/>
                                          </p:val>
                                        </p:tav>
                                      </p:tavLst>
                                    </p:anim>
                                    <p:anim calcmode="lin" valueType="num">
                                      <p:cBhvr additive="base">
                                        <p:cTn id="113" dur="500" fill="hold"/>
                                        <p:tgtEl>
                                          <p:spTgt spid="96"/>
                                        </p:tgtEl>
                                        <p:attrNameLst>
                                          <p:attrName>ppt_y</p:attrName>
                                        </p:attrNameLst>
                                      </p:cBhvr>
                                      <p:tavLst>
                                        <p:tav tm="0">
                                          <p:val>
                                            <p:strVal val="#ppt_y"/>
                                          </p:val>
                                        </p:tav>
                                        <p:tav tm="100000">
                                          <p:val>
                                            <p:strVal val="#ppt_y"/>
                                          </p:val>
                                        </p:tav>
                                      </p:tavLst>
                                    </p:anim>
                                  </p:childTnLst>
                                </p:cTn>
                              </p:par>
                            </p:childTnLst>
                          </p:cTn>
                        </p:par>
                        <p:par>
                          <p:cTn id="114" fill="hold">
                            <p:stCondLst>
                              <p:cond delay="9000"/>
                            </p:stCondLst>
                            <p:childTnLst>
                              <p:par>
                                <p:cTn id="115" presetID="22" presetClass="entr" presetSubtype="8" fill="hold" grpId="0" nodeType="afterEffect">
                                  <p:stCondLst>
                                    <p:cond delay="0"/>
                                  </p:stCondLst>
                                  <p:childTnLst>
                                    <p:set>
                                      <p:cBhvr>
                                        <p:cTn id="116" dur="1" fill="hold">
                                          <p:stCondLst>
                                            <p:cond delay="0"/>
                                          </p:stCondLst>
                                        </p:cTn>
                                        <p:tgtEl>
                                          <p:spTgt spid="84"/>
                                        </p:tgtEl>
                                        <p:attrNameLst>
                                          <p:attrName>style.visibility</p:attrName>
                                        </p:attrNameLst>
                                      </p:cBhvr>
                                      <p:to>
                                        <p:strVal val="visible"/>
                                      </p:to>
                                    </p:set>
                                    <p:animEffect transition="in" filter="wipe(left)">
                                      <p:cBhvr>
                                        <p:cTn id="117" dur="500"/>
                                        <p:tgtEl>
                                          <p:spTgt spid="84"/>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wipe(left)">
                                      <p:cBhvr>
                                        <p:cTn id="120" dur="500"/>
                                        <p:tgtEl>
                                          <p:spTgt spid="85"/>
                                        </p:tgtEl>
                                      </p:cBhvr>
                                    </p:animEffect>
                                  </p:childTnLst>
                                </p:cTn>
                              </p:par>
                            </p:childTnLst>
                          </p:cTn>
                        </p:par>
                        <p:par>
                          <p:cTn id="121" fill="hold">
                            <p:stCondLst>
                              <p:cond delay="9500"/>
                            </p:stCondLst>
                            <p:childTnLst>
                              <p:par>
                                <p:cTn id="122" presetID="10" presetClass="entr" presetSubtype="0" fill="hold" grpId="0" nodeType="afterEffect">
                                  <p:stCondLst>
                                    <p:cond delay="0"/>
                                  </p:stCondLst>
                                  <p:childTnLst>
                                    <p:set>
                                      <p:cBhvr>
                                        <p:cTn id="123" dur="1" fill="hold">
                                          <p:stCondLst>
                                            <p:cond delay="0"/>
                                          </p:stCondLst>
                                        </p:cTn>
                                        <p:tgtEl>
                                          <p:spTgt spid="110"/>
                                        </p:tgtEl>
                                        <p:attrNameLst>
                                          <p:attrName>style.visibility</p:attrName>
                                        </p:attrNameLst>
                                      </p:cBhvr>
                                      <p:to>
                                        <p:strVal val="visible"/>
                                      </p:to>
                                    </p:set>
                                    <p:animEffect transition="in" filter="fade">
                                      <p:cBhvr>
                                        <p:cTn id="124" dur="2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110" grpId="0"/>
      <p:bldP spid="42" grpId="0"/>
      <p:bldP spid="47" grpId="0" bldLvl="0" animBg="1"/>
      <p:bldP spid="48" grpId="0" bldLvl="0" animBg="1"/>
      <p:bldP spid="49" grpId="0" bldLvl="0" animBg="1"/>
      <p:bldP spid="50" grpId="0" bldLvl="0" animBg="1"/>
      <p:bldP spid="73" grpId="0"/>
      <p:bldP spid="74" grpId="0"/>
      <p:bldP spid="75" grpId="0"/>
      <p:bldP spid="80" grpId="0"/>
      <p:bldP spid="84" grpId="0"/>
      <p:bldP spid="85" grpId="0"/>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819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8498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sym typeface="+mn-ea"/>
              </a:rPr>
              <a:t>用户需求分析</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4023501" y="351071"/>
            <a:ext cx="1097280" cy="368300"/>
          </a:xfrm>
          <a:prstGeom prst="rect">
            <a:avLst/>
          </a:prstGeom>
          <a:noFill/>
        </p:spPr>
        <p:txBody>
          <a:bodyPr wrap="none" rtlCol="0">
            <a:spAutoFit/>
          </a:bodyPr>
          <a:lstStyle/>
          <a:p>
            <a:r>
              <a:rPr lang="zh-CN" altLang="en-US" sz="1800" b="1" dirty="0" smtClean="0">
                <a:solidFill>
                  <a:srgbClr val="C00000"/>
                </a:solidFill>
                <a:latin typeface="Kozuka Gothic Pro R" pitchFamily="34" charset="-128"/>
                <a:ea typeface="Kozuka Gothic Pro R" pitchFamily="34" charset="-128"/>
              </a:rPr>
              <a:t>用例分析</a:t>
            </a:r>
            <a:endParaRPr lang="zh-CN" altLang="en-US"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874135" y="276860"/>
            <a:ext cx="635" cy="442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609892" y="1015216"/>
            <a:ext cx="447031" cy="447031"/>
            <a:chOff x="2246286" y="4230035"/>
            <a:chExt cx="525513" cy="525513"/>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325630"/>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1</a:t>
              </a:r>
              <a:endParaRPr lang="en-US" altLang="zh-CN" b="1" dirty="0" smtClean="0">
                <a:solidFill>
                  <a:schemeClr val="bg1"/>
                </a:solidFill>
                <a:latin typeface="黑体" panose="02010609060101010101" charset="-122"/>
                <a:ea typeface="黑体" panose="02010609060101010101" charset="-122"/>
              </a:endParaRPr>
            </a:p>
          </p:txBody>
        </p:sp>
      </p:grpSp>
      <p:grpSp>
        <p:nvGrpSpPr>
          <p:cNvPr id="16" name="组合 15"/>
          <p:cNvGrpSpPr/>
          <p:nvPr/>
        </p:nvGrpSpPr>
        <p:grpSpPr>
          <a:xfrm>
            <a:off x="1177290" y="1009015"/>
            <a:ext cx="3363595" cy="385445"/>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751330" y="989965"/>
            <a:ext cx="2214880" cy="398780"/>
          </a:xfrm>
          <a:prstGeom prst="rect">
            <a:avLst/>
          </a:prstGeom>
          <a:noFill/>
        </p:spPr>
        <p:txBody>
          <a:bodyPr wrap="none" rtlCol="0">
            <a:spAutoFit/>
          </a:bodyPr>
          <a:p>
            <a:pPr algn="l"/>
            <a:r>
              <a:rPr lang="zh-CN" altLang="en-US" sz="2000">
                <a:solidFill>
                  <a:schemeClr val="bg1"/>
                </a:solidFill>
                <a:latin typeface="微软雅黑" panose="020B0503020204020204" pitchFamily="34" charset="-122"/>
                <a:ea typeface="微软雅黑" panose="020B0503020204020204" pitchFamily="34" charset="-122"/>
                <a:sym typeface="+mn-ea"/>
              </a:rPr>
              <a:t>部门考勤管理用户</a:t>
            </a:r>
            <a:endParaRPr lang="zh-CN" altLang="en-US" sz="200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77850" y="1615440"/>
            <a:ext cx="4159885" cy="3291840"/>
            <a:chOff x="4304043" y="1286668"/>
            <a:chExt cx="2012507" cy="3940783"/>
          </a:xfrm>
          <a:effectLst>
            <a:outerShdw blurRad="381000" dist="254000" dir="8100000" algn="tr" rotWithShape="0">
              <a:prstClr val="black">
                <a:alpha val="40000"/>
              </a:prstClr>
            </a:outerShdw>
          </a:effectLst>
        </p:grpSpPr>
        <p:sp>
          <p:nvSpPr>
            <p:cNvPr id="11" name="圆角矩形 10"/>
            <p:cNvSpPr/>
            <p:nvPr/>
          </p:nvSpPr>
          <p:spPr>
            <a:xfrm>
              <a:off x="4304043" y="1286668"/>
              <a:ext cx="2012507" cy="394078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4351976" y="1287507"/>
              <a:ext cx="1869375" cy="3752847"/>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  </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例图如图2-2所示，各部门均有各自的考勤管理员账号，基础功能基本一致，系统可以根据管理员账号的设定识别并限定其使用权限。在岗员工可以通过工作考勤模块，如外接的指纹考勤机、网络终端等考勤设备系统等，可以记录该员工的出勤情况并储存到数据库中。部门考勤管理人员每月按规定时间审查、审核考勤信息无误后上报通知人事部门，若有数据错误按要求修改数据，并按部门规定的考勤奖惩制度修改系统奖罚金额。</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9" name="图片 18"/>
          <p:cNvPicPr>
            <a:picLocks noChangeAspect="1"/>
          </p:cNvPicPr>
          <p:nvPr/>
        </p:nvPicPr>
        <p:blipFill>
          <a:blip r:embed="rId1"/>
          <a:stretch>
            <a:fillRect/>
          </a:stretch>
        </p:blipFill>
        <p:spPr>
          <a:xfrm>
            <a:off x="5009515" y="1598295"/>
            <a:ext cx="3881120" cy="31705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3000"/>
                            </p:stCondLst>
                            <p:childTnLst>
                              <p:par>
                                <p:cTn id="42" presetID="3" presetClass="entr" presetSubtype="1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819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8498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sym typeface="+mn-ea"/>
              </a:rPr>
              <a:t>用户需求分析</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4023501" y="351071"/>
            <a:ext cx="1097280" cy="368300"/>
          </a:xfrm>
          <a:prstGeom prst="rect">
            <a:avLst/>
          </a:prstGeom>
          <a:noFill/>
        </p:spPr>
        <p:txBody>
          <a:bodyPr wrap="none" rtlCol="0">
            <a:spAutoFit/>
          </a:bodyPr>
          <a:lstStyle/>
          <a:p>
            <a:r>
              <a:rPr lang="zh-CN" altLang="en-US" sz="1800" b="1" dirty="0" smtClean="0">
                <a:solidFill>
                  <a:srgbClr val="C00000"/>
                </a:solidFill>
                <a:latin typeface="Kozuka Gothic Pro R" pitchFamily="34" charset="-128"/>
                <a:ea typeface="Kozuka Gothic Pro R" pitchFamily="34" charset="-128"/>
              </a:rPr>
              <a:t>用例分析</a:t>
            </a:r>
            <a:endParaRPr lang="zh-CN" altLang="en-US"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874135" y="276860"/>
            <a:ext cx="635" cy="442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609892" y="1015216"/>
            <a:ext cx="447031" cy="447031"/>
            <a:chOff x="2246286" y="4230035"/>
            <a:chExt cx="525513" cy="525513"/>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244100"/>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2</a:t>
              </a:r>
              <a:endParaRPr lang="en-US" altLang="zh-CN" b="1" dirty="0" smtClean="0">
                <a:solidFill>
                  <a:schemeClr val="bg1"/>
                </a:solidFill>
                <a:latin typeface="黑体" panose="02010609060101010101" charset="-122"/>
                <a:ea typeface="黑体" panose="02010609060101010101" charset="-122"/>
              </a:endParaRPr>
            </a:p>
          </p:txBody>
        </p:sp>
      </p:grpSp>
      <p:grpSp>
        <p:nvGrpSpPr>
          <p:cNvPr id="16" name="组合 15"/>
          <p:cNvGrpSpPr/>
          <p:nvPr/>
        </p:nvGrpSpPr>
        <p:grpSpPr>
          <a:xfrm>
            <a:off x="1177290" y="1009015"/>
            <a:ext cx="3363595" cy="385445"/>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751330" y="989965"/>
            <a:ext cx="1706880" cy="398780"/>
          </a:xfrm>
          <a:prstGeom prst="rect">
            <a:avLst/>
          </a:prstGeom>
          <a:noFill/>
        </p:spPr>
        <p:txBody>
          <a:bodyPr wrap="none" rtlCol="0">
            <a:spAutoFit/>
          </a:bodyPr>
          <a:p>
            <a:pPr algn="l"/>
            <a:r>
              <a:rPr lang="zh-CN" altLang="en-US" sz="2000">
                <a:solidFill>
                  <a:schemeClr val="bg1"/>
                </a:solidFill>
                <a:latin typeface="微软雅黑" panose="020B0503020204020204" pitchFamily="34" charset="-122"/>
                <a:ea typeface="微软雅黑" panose="020B0503020204020204" pitchFamily="34" charset="-122"/>
              </a:rPr>
              <a:t>人事管理用户</a:t>
            </a:r>
            <a:endParaRPr lang="zh-CN" altLang="en-US" sz="200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93675" y="1559560"/>
            <a:ext cx="4926965" cy="3181350"/>
            <a:chOff x="4304043" y="1286668"/>
            <a:chExt cx="2012775" cy="3940783"/>
          </a:xfrm>
          <a:effectLst>
            <a:outerShdw blurRad="381000" dist="254000" dir="8100000" algn="tr" rotWithShape="0">
              <a:prstClr val="black">
                <a:alpha val="40000"/>
              </a:prstClr>
            </a:outerShdw>
          </a:effectLst>
        </p:grpSpPr>
        <p:sp>
          <p:nvSpPr>
            <p:cNvPr id="11" name="圆角矩形 10"/>
            <p:cNvSpPr/>
            <p:nvPr/>
          </p:nvSpPr>
          <p:spPr>
            <a:xfrm>
              <a:off x="4304043" y="1286668"/>
              <a:ext cx="2012507" cy="394078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4352533" y="1422292"/>
              <a:ext cx="1964285" cy="3669223"/>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   </a:t>
              </a:r>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例图如图2-3所示，人事管理人员隶属人事部门，系统可以根据管理员账号的设定识别并限定其使用权限。人事管理人员同一般员工一样通过工作考勤模块记录该员工的出勤情况，不得滥用私权修改本人或其他员工的考勤记录信息。人事管理人员还需同各部门主管领导制定考核方案并要求各部门考勤管理人员修改相关设置。人事管理人员根据学校各部门人员的人事信息变动，如人员新增、人员信息变化、人员调离等，修改相关人事信息，以及学校部门的变动，如部门新增、部门负责人变化、部门撤除等，也应按上级通知修改相关部门的信息。人事管理人员每月按规定时间通知各部门考勤管理人员审核其部门考勤信息的准确与否，确认全部信息无误后通知财务部门有关人员，以此作为员工工资结算的考勤数据支撑。</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5288280" y="1589405"/>
            <a:ext cx="3586480" cy="30416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3000"/>
                            </p:stCondLst>
                            <p:childTnLst>
                              <p:par>
                                <p:cTn id="42" presetID="3" presetClass="entr" presetSubtype="1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819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8498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sym typeface="+mn-ea"/>
              </a:rPr>
              <a:t>用户需求分析</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4023501" y="351071"/>
            <a:ext cx="1097280" cy="368300"/>
          </a:xfrm>
          <a:prstGeom prst="rect">
            <a:avLst/>
          </a:prstGeom>
          <a:noFill/>
        </p:spPr>
        <p:txBody>
          <a:bodyPr wrap="none" rtlCol="0">
            <a:spAutoFit/>
          </a:bodyPr>
          <a:lstStyle/>
          <a:p>
            <a:r>
              <a:rPr lang="zh-CN" altLang="en-US" sz="1800" b="1" dirty="0" smtClean="0">
                <a:solidFill>
                  <a:srgbClr val="C00000"/>
                </a:solidFill>
                <a:latin typeface="Kozuka Gothic Pro R" pitchFamily="34" charset="-128"/>
                <a:ea typeface="Kozuka Gothic Pro R" pitchFamily="34" charset="-128"/>
              </a:rPr>
              <a:t>用例分析</a:t>
            </a:r>
            <a:endParaRPr lang="zh-CN" altLang="en-US"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874135" y="276860"/>
            <a:ext cx="635" cy="442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609892" y="1015216"/>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3</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16" name="组合 15"/>
          <p:cNvGrpSpPr/>
          <p:nvPr/>
        </p:nvGrpSpPr>
        <p:grpSpPr>
          <a:xfrm>
            <a:off x="1177290" y="1009015"/>
            <a:ext cx="3363595" cy="385445"/>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751330" y="989965"/>
            <a:ext cx="1706880" cy="398780"/>
          </a:xfrm>
          <a:prstGeom prst="rect">
            <a:avLst/>
          </a:prstGeom>
          <a:noFill/>
        </p:spPr>
        <p:txBody>
          <a:bodyPr wrap="none" rtlCol="0">
            <a:spAutoFit/>
          </a:bodyPr>
          <a:p>
            <a:pPr algn="l"/>
            <a:r>
              <a:rPr lang="zh-CN" altLang="en-US" sz="2000">
                <a:solidFill>
                  <a:schemeClr val="bg1"/>
                </a:solidFill>
                <a:latin typeface="微软雅黑" panose="020B0503020204020204" pitchFamily="34" charset="-122"/>
                <a:ea typeface="微软雅黑" panose="020B0503020204020204" pitchFamily="34" charset="-122"/>
              </a:rPr>
              <a:t>财务管理用户</a:t>
            </a:r>
            <a:endParaRPr lang="zh-CN" altLang="en-US" sz="200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10185" y="1537970"/>
            <a:ext cx="5297805" cy="3357880"/>
            <a:chOff x="4304043" y="1286668"/>
            <a:chExt cx="2097910" cy="4059371"/>
          </a:xfrm>
          <a:effectLst>
            <a:outerShdw blurRad="381000" dist="254000" dir="8100000" algn="tr" rotWithShape="0">
              <a:prstClr val="black">
                <a:alpha val="40000"/>
              </a:prstClr>
            </a:outerShdw>
          </a:effectLst>
        </p:grpSpPr>
        <p:sp>
          <p:nvSpPr>
            <p:cNvPr id="11" name="圆角矩形 10"/>
            <p:cNvSpPr/>
            <p:nvPr/>
          </p:nvSpPr>
          <p:spPr>
            <a:xfrm>
              <a:off x="4304043" y="1286668"/>
              <a:ext cx="2097910" cy="405937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4352071" y="1592196"/>
              <a:ext cx="1956842" cy="3673239"/>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  </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例图如图2-4所示，财务管理人员隶属财务部门，该系统中财务管理用户仅负责员工工资结算的相关工作，其余财务工作暂不负责，系统可以根据管理员账号的设定识别并限定其使用权限。财务管理人员通过上级提供的信息按要求设置修改员工的基础工资、设置五险一金扣款金额、员工银行卡信息等，这些将作为每月工资结算和发放的数据基础。人事管理人员每月会按时通知财务管理人员本月员工考勤信息已审核的消息，接到通知后财务管理人员登录财务系统，系统会根据员工基础工资、考勤情况、五险一金扣款、纳税额等数据自动生成本月的员工工资信息，财务管理人员取得工资信息表后根据员工银行发放表制作本月工资转账清单，交付银行进行工资发放。财务管理人员还需根据系统自动生成的税务报表将其交付税务局登记，公司将根据税务报表统一纳税。</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9" name="图片 8"/>
          <p:cNvPicPr>
            <a:picLocks noChangeAspect="1"/>
          </p:cNvPicPr>
          <p:nvPr/>
        </p:nvPicPr>
        <p:blipFill>
          <a:blip r:embed="rId1"/>
          <a:stretch>
            <a:fillRect/>
          </a:stretch>
        </p:blipFill>
        <p:spPr>
          <a:xfrm>
            <a:off x="5611495" y="1538605"/>
            <a:ext cx="3524250" cy="32899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3000"/>
                            </p:stCondLst>
                            <p:childTnLst>
                              <p:par>
                                <p:cTn id="42" presetID="3" presetClass="entr" presetSubtype="10"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819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28498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sym typeface="+mn-ea"/>
              </a:rPr>
              <a:t>用户需求分析</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4023501" y="351071"/>
            <a:ext cx="1097280" cy="368300"/>
          </a:xfrm>
          <a:prstGeom prst="rect">
            <a:avLst/>
          </a:prstGeom>
          <a:noFill/>
        </p:spPr>
        <p:txBody>
          <a:bodyPr wrap="none" rtlCol="0">
            <a:spAutoFit/>
          </a:bodyPr>
          <a:lstStyle/>
          <a:p>
            <a:r>
              <a:rPr lang="zh-CN" altLang="en-US" sz="1800" b="1" dirty="0" smtClean="0">
                <a:solidFill>
                  <a:srgbClr val="C00000"/>
                </a:solidFill>
                <a:latin typeface="Kozuka Gothic Pro R" pitchFamily="34" charset="-128"/>
                <a:ea typeface="Kozuka Gothic Pro R" pitchFamily="34" charset="-128"/>
              </a:rPr>
              <a:t>用例分析</a:t>
            </a:r>
            <a:endParaRPr lang="zh-CN" altLang="en-US"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874135" y="276860"/>
            <a:ext cx="635" cy="442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609892" y="1015216"/>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4</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16" name="组合 15"/>
          <p:cNvGrpSpPr/>
          <p:nvPr/>
        </p:nvGrpSpPr>
        <p:grpSpPr>
          <a:xfrm>
            <a:off x="1177290" y="1009015"/>
            <a:ext cx="3363595" cy="385445"/>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751330" y="989965"/>
            <a:ext cx="1960880" cy="398780"/>
          </a:xfrm>
          <a:prstGeom prst="rect">
            <a:avLst/>
          </a:prstGeom>
          <a:noFill/>
        </p:spPr>
        <p:txBody>
          <a:bodyPr wrap="none" rtlCol="0">
            <a:spAutoFit/>
          </a:bodyPr>
          <a:p>
            <a:pPr algn="l"/>
            <a:r>
              <a:rPr lang="zh-CN" altLang="en-US" sz="2000">
                <a:solidFill>
                  <a:schemeClr val="bg1"/>
                </a:solidFill>
                <a:latin typeface="微软雅黑" panose="020B0503020204020204" pitchFamily="34" charset="-122"/>
                <a:ea typeface="微软雅黑" panose="020B0503020204020204" pitchFamily="34" charset="-122"/>
              </a:rPr>
              <a:t>系统管理员用户</a:t>
            </a:r>
            <a:endParaRPr lang="zh-CN" altLang="en-US" sz="200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77850" y="1615440"/>
            <a:ext cx="4227830" cy="3291840"/>
            <a:chOff x="4304043" y="1286668"/>
            <a:chExt cx="2045378" cy="3940783"/>
          </a:xfrm>
          <a:effectLst>
            <a:outerShdw blurRad="381000" dist="254000" dir="8100000" algn="tr" rotWithShape="0">
              <a:prstClr val="black">
                <a:alpha val="40000"/>
              </a:prstClr>
            </a:outerShdw>
          </a:effectLst>
        </p:grpSpPr>
        <p:sp>
          <p:nvSpPr>
            <p:cNvPr id="11" name="圆角矩形 10"/>
            <p:cNvSpPr/>
            <p:nvPr/>
          </p:nvSpPr>
          <p:spPr>
            <a:xfrm>
              <a:off x="4304043" y="1286668"/>
              <a:ext cx="2012507" cy="394078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4351967" y="1287428"/>
              <a:ext cx="1997454" cy="3738575"/>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600">
                  <a:solidFill>
                    <a:schemeClr val="tx1"/>
                  </a:solidFill>
                </a:rPr>
                <a:t> </a:t>
              </a:r>
              <a:r>
                <a:rPr lang="en-US" altLang="zh-CN" sz="1800">
                  <a:solidFill>
                    <a:schemeClr val="tx1"/>
                  </a:solidFill>
                </a:rPr>
                <a:t> </a:t>
              </a:r>
              <a:r>
                <a:rPr lang="en-US" alt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例图如图2-5所示，系统管理员一般由学校公开招聘有一定计算机技术的人员担任，负责维护系统服务器、系统数据库等，保证系统的正常运行，可以通过用户管理模块按需求建立、修改、删除各种权限的管理员账号，并分配给指定管理人员使用。必要时系统管理员可以按要求修改系统各项属性、数据，保证有关工作的正常进行。</a:t>
              </a:r>
              <a:endParaRPr lang="en-US" altLang="zh-CN"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5349240" y="1616075"/>
            <a:ext cx="3542665" cy="31229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par>
                          <p:cTn id="41" fill="hold">
                            <p:stCondLst>
                              <p:cond delay="3000"/>
                            </p:stCondLst>
                            <p:childTnLst>
                              <p:par>
                                <p:cTn id="42" presetID="3" presetClass="entr" presetSubtype="1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grpSp>
      <p:sp>
        <p:nvSpPr>
          <p:cNvPr id="9" name="任意多边形 8"/>
          <p:cNvSpPr/>
          <p:nvPr/>
        </p:nvSpPr>
        <p:spPr>
          <a:xfrm>
            <a:off x="-70075" y="-42921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a:off x="2891875" y="360561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11" name="文本框 10"/>
          <p:cNvSpPr txBox="1"/>
          <p:nvPr/>
        </p:nvSpPr>
        <p:spPr>
          <a:xfrm>
            <a:off x="2891915" y="1569133"/>
            <a:ext cx="3603777" cy="1176020"/>
          </a:xfrm>
          <a:prstGeom prst="rect">
            <a:avLst/>
          </a:prstGeom>
          <a:noFill/>
        </p:spPr>
        <p:txBody>
          <a:bodyPr wrap="square" lIns="68580" tIns="34290" rIns="68580" bIns="34290" rtlCol="0">
            <a:spAutoFit/>
          </a:bodyPr>
          <a:lstStyle/>
          <a:p>
            <a:r>
              <a:rPr lang="en-US" altLang="zh-CN" sz="7200" dirty="0">
                <a:solidFill>
                  <a:srgbClr val="1A3F6C"/>
                </a:solidFill>
                <a:latin typeface="Impact" panose="020B0806030902050204" pitchFamily="34" charset="0"/>
              </a:rPr>
              <a:t>PART 03</a:t>
            </a:r>
            <a:endParaRPr lang="zh-CN" altLang="en-US" sz="7200" dirty="0">
              <a:solidFill>
                <a:srgbClr val="1A3F6C"/>
              </a:solidFill>
              <a:latin typeface="Impact" panose="020B0806030902050204" pitchFamily="34" charset="0"/>
            </a:endParaRPr>
          </a:p>
        </p:txBody>
      </p:sp>
      <p:sp>
        <p:nvSpPr>
          <p:cNvPr id="12" name="文本框 11"/>
          <p:cNvSpPr txBox="1"/>
          <p:nvPr/>
        </p:nvSpPr>
        <p:spPr>
          <a:xfrm>
            <a:off x="2933065" y="2683510"/>
            <a:ext cx="4911090" cy="922020"/>
          </a:xfrm>
          <a:prstGeom prst="rect">
            <a:avLst/>
          </a:prstGeom>
          <a:noFill/>
        </p:spPr>
        <p:txBody>
          <a:bodyPr wrap="square" rtlCol="0">
            <a:spAutoFit/>
          </a:bodyPr>
          <a:lstStyle/>
          <a:p>
            <a:pPr algn="l"/>
            <a:r>
              <a:rPr lang="zh-CN" altLang="en-US" sz="5400" dirty="0">
                <a:latin typeface="微软雅黑" panose="020B0503020204020204" pitchFamily="34" charset="-122"/>
                <a:ea typeface="微软雅黑" panose="020B0503020204020204" pitchFamily="34" charset="-122"/>
                <a:sym typeface="+mn-ea"/>
              </a:rPr>
              <a:t>系统设计</a:t>
            </a:r>
            <a:endParaRPr lang="zh-CN" altLang="en-US" sz="54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797126" y="1931946"/>
            <a:ext cx="484180" cy="401950"/>
            <a:chOff x="3132963" y="3140191"/>
            <a:chExt cx="645573" cy="535933"/>
          </a:xfrm>
          <a:solidFill>
            <a:srgbClr val="1A3F6C"/>
          </a:solidFill>
        </p:grpSpPr>
        <p:sp>
          <p:nvSpPr>
            <p:cNvPr id="15"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7"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8"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9"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0"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8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0762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08685" y="224155"/>
            <a:ext cx="5224780" cy="583565"/>
          </a:xfrm>
          <a:prstGeom prst="rect">
            <a:avLst/>
          </a:prstGeom>
          <a:noFill/>
        </p:spPr>
        <p:txBody>
          <a:bodyPr wrap="square" rtlCol="0">
            <a:spAutoFit/>
          </a:bodyPr>
          <a:lstStyle/>
          <a:p>
            <a:pPr algn="l"/>
            <a:r>
              <a:rPr lang="zh-CN" altLang="en-US" sz="3200" spc="300" dirty="0">
                <a:latin typeface="方正兰亭细黑_GBK" pitchFamily="2" charset="-122"/>
                <a:ea typeface="方正兰亭细黑_GBK" pitchFamily="2" charset="-122"/>
              </a:rPr>
              <a:t>总体结构和模块外部设计</a:t>
            </a:r>
            <a:endParaRPr lang="zh-CN" altLang="en-US" sz="3200" spc="300" dirty="0">
              <a:latin typeface="方正兰亭细黑_GBK" pitchFamily="2" charset="-122"/>
              <a:ea typeface="方正兰亭细黑_GBK" pitchFamily="2" charset="-122"/>
            </a:endParaRPr>
          </a:p>
        </p:txBody>
      </p:sp>
      <p:grpSp>
        <p:nvGrpSpPr>
          <p:cNvPr id="67" name="组合 66"/>
          <p:cNvGrpSpPr/>
          <p:nvPr/>
        </p:nvGrpSpPr>
        <p:grpSpPr>
          <a:xfrm>
            <a:off x="609892" y="1015216"/>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1</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 name="组合 1"/>
          <p:cNvGrpSpPr/>
          <p:nvPr/>
        </p:nvGrpSpPr>
        <p:grpSpPr>
          <a:xfrm>
            <a:off x="1177290" y="1009015"/>
            <a:ext cx="2965450" cy="433070"/>
            <a:chOff x="4304043" y="1286668"/>
            <a:chExt cx="3837944" cy="2977970"/>
          </a:xfrm>
          <a:effectLst>
            <a:outerShdw blurRad="381000" dist="254000" dir="8100000" algn="tr" rotWithShape="0">
              <a:prstClr val="black">
                <a:alpha val="40000"/>
              </a:prstClr>
            </a:outerShdw>
          </a:effectLst>
        </p:grpSpPr>
        <p:sp>
          <p:nvSpPr>
            <p:cNvPr id="3" name="圆角矩形 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考勤管理子系统</a:t>
              </a:r>
              <a:endParaRPr lang="zh-CN" altLang="en-US" sz="2400">
                <a:latin typeface="微软雅黑" panose="020B0503020204020204" pitchFamily="34" charset="-122"/>
                <a:ea typeface="微软雅黑" panose="020B0503020204020204" pitchFamily="34" charset="-122"/>
              </a:endParaRPr>
            </a:p>
          </p:txBody>
        </p:sp>
      </p:grpSp>
      <p:pic>
        <p:nvPicPr>
          <p:cNvPr id="24" name="图片 23"/>
          <p:cNvPicPr>
            <a:picLocks noChangeAspect="1"/>
          </p:cNvPicPr>
          <p:nvPr/>
        </p:nvPicPr>
        <p:blipFill>
          <a:blip r:embed="rId1"/>
          <a:stretch>
            <a:fillRect/>
          </a:stretch>
        </p:blipFill>
        <p:spPr>
          <a:xfrm>
            <a:off x="363220" y="1969135"/>
            <a:ext cx="4006215" cy="2771140"/>
          </a:xfrm>
          <a:prstGeom prst="rect">
            <a:avLst/>
          </a:prstGeom>
        </p:spPr>
      </p:pic>
      <p:grpSp>
        <p:nvGrpSpPr>
          <p:cNvPr id="26" name="组合 25"/>
          <p:cNvGrpSpPr/>
          <p:nvPr/>
        </p:nvGrpSpPr>
        <p:grpSpPr>
          <a:xfrm>
            <a:off x="5103787" y="947906"/>
            <a:ext cx="447031" cy="522704"/>
            <a:chOff x="2246286" y="4230035"/>
            <a:chExt cx="525513" cy="614471"/>
          </a:xfrm>
          <a:solidFill>
            <a:srgbClr val="1A3F6C"/>
          </a:solidFill>
        </p:grpSpPr>
        <p:sp>
          <p:nvSpPr>
            <p:cNvPr id="27" name="椭圆 26"/>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8"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2</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5683250" y="989330"/>
            <a:ext cx="3021965"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工资管理子系统</a:t>
              </a:r>
              <a:endParaRPr lang="zh-CN" altLang="en-US" sz="2400">
                <a:latin typeface="微软雅黑" panose="020B0503020204020204" pitchFamily="34" charset="-122"/>
                <a:ea typeface="微软雅黑" panose="020B0503020204020204" pitchFamily="34" charset="-122"/>
              </a:endParaRPr>
            </a:p>
          </p:txBody>
        </p:sp>
      </p:grpSp>
      <p:pic>
        <p:nvPicPr>
          <p:cNvPr id="33" name="图片 32"/>
          <p:cNvPicPr>
            <a:picLocks noChangeAspect="1"/>
          </p:cNvPicPr>
          <p:nvPr/>
        </p:nvPicPr>
        <p:blipFill>
          <a:blip r:embed="rId2"/>
          <a:stretch>
            <a:fillRect/>
          </a:stretch>
        </p:blipFill>
        <p:spPr>
          <a:xfrm>
            <a:off x="4998085" y="1969135"/>
            <a:ext cx="4013200" cy="27152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2" presetClass="entr" presetSubtype="4"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300" fill="hold"/>
                                        <p:tgtEl>
                                          <p:spTgt spid="67"/>
                                        </p:tgtEl>
                                        <p:attrNameLst>
                                          <p:attrName>ppt_x</p:attrName>
                                        </p:attrNameLst>
                                      </p:cBhvr>
                                      <p:tavLst>
                                        <p:tav tm="0">
                                          <p:val>
                                            <p:strVal val="#ppt_x"/>
                                          </p:val>
                                        </p:tav>
                                        <p:tav tm="100000">
                                          <p:val>
                                            <p:strVal val="#ppt_x"/>
                                          </p:val>
                                        </p:tav>
                                      </p:tavLst>
                                    </p:anim>
                                    <p:anim calcmode="lin" valueType="num">
                                      <p:cBhvr additive="base">
                                        <p:cTn id="20" dur="300" fill="hold"/>
                                        <p:tgtEl>
                                          <p:spTgt spid="67"/>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par>
                                <p:cTn id="25" presetID="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300" fill="hold"/>
                                        <p:tgtEl>
                                          <p:spTgt spid="26"/>
                                        </p:tgtEl>
                                        <p:attrNameLst>
                                          <p:attrName>ppt_x</p:attrName>
                                        </p:attrNameLst>
                                      </p:cBhvr>
                                      <p:tavLst>
                                        <p:tav tm="0">
                                          <p:val>
                                            <p:strVal val="#ppt_x"/>
                                          </p:val>
                                        </p:tav>
                                        <p:tav tm="100000">
                                          <p:val>
                                            <p:strVal val="#ppt_x"/>
                                          </p:val>
                                        </p:tav>
                                      </p:tavLst>
                                    </p:anim>
                                    <p:anim calcmode="lin" valueType="num">
                                      <p:cBhvr additive="base">
                                        <p:cTn id="28" dur="300" fill="hold"/>
                                        <p:tgtEl>
                                          <p:spTgt spid="26"/>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0762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08685" y="224155"/>
            <a:ext cx="5224780" cy="583565"/>
          </a:xfrm>
          <a:prstGeom prst="rect">
            <a:avLst/>
          </a:prstGeom>
          <a:noFill/>
        </p:spPr>
        <p:txBody>
          <a:bodyPr wrap="square" rtlCol="0">
            <a:spAutoFit/>
          </a:bodyPr>
          <a:lstStyle/>
          <a:p>
            <a:pPr algn="l"/>
            <a:r>
              <a:rPr lang="zh-CN" altLang="en-US" sz="3200" spc="300" dirty="0">
                <a:latin typeface="方正兰亭细黑_GBK" pitchFamily="2" charset="-122"/>
                <a:ea typeface="方正兰亭细黑_GBK" pitchFamily="2" charset="-122"/>
              </a:rPr>
              <a:t>总体结构和模块外部设计</a:t>
            </a:r>
            <a:endParaRPr lang="zh-CN" altLang="en-US" sz="3200" spc="300" dirty="0">
              <a:latin typeface="方正兰亭细黑_GBK" pitchFamily="2" charset="-122"/>
              <a:ea typeface="方正兰亭细黑_GBK" pitchFamily="2" charset="-122"/>
            </a:endParaRPr>
          </a:p>
        </p:txBody>
      </p:sp>
      <p:grpSp>
        <p:nvGrpSpPr>
          <p:cNvPr id="26" name="组合 25"/>
          <p:cNvGrpSpPr/>
          <p:nvPr/>
        </p:nvGrpSpPr>
        <p:grpSpPr>
          <a:xfrm>
            <a:off x="562902" y="925046"/>
            <a:ext cx="447031" cy="522704"/>
            <a:chOff x="2246286" y="4230035"/>
            <a:chExt cx="525513" cy="614471"/>
          </a:xfrm>
          <a:solidFill>
            <a:srgbClr val="1A3F6C"/>
          </a:solidFill>
        </p:grpSpPr>
        <p:sp>
          <p:nvSpPr>
            <p:cNvPr id="27" name="椭圆 26"/>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8"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3</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1249045" y="951865"/>
            <a:ext cx="3021965"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人事管理子系统</a:t>
              </a:r>
              <a:endParaRPr lang="zh-CN" altLang="en-US" sz="2400">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400685" y="1701165"/>
            <a:ext cx="4044315" cy="2876550"/>
          </a:xfrm>
          <a:prstGeom prst="rect">
            <a:avLst/>
          </a:prstGeom>
        </p:spPr>
      </p:pic>
      <p:pic>
        <p:nvPicPr>
          <p:cNvPr id="8" name="图片 7"/>
          <p:cNvPicPr>
            <a:picLocks noChangeAspect="1"/>
          </p:cNvPicPr>
          <p:nvPr/>
        </p:nvPicPr>
        <p:blipFill>
          <a:blip r:embed="rId2"/>
          <a:stretch>
            <a:fillRect/>
          </a:stretch>
        </p:blipFill>
        <p:spPr>
          <a:xfrm>
            <a:off x="4815205" y="1701165"/>
            <a:ext cx="3970020" cy="28765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300" fill="hold"/>
                                        <p:tgtEl>
                                          <p:spTgt spid="26"/>
                                        </p:tgtEl>
                                        <p:attrNameLst>
                                          <p:attrName>ppt_x</p:attrName>
                                        </p:attrNameLst>
                                      </p:cBhvr>
                                      <p:tavLst>
                                        <p:tav tm="0">
                                          <p:val>
                                            <p:strVal val="#ppt_x"/>
                                          </p:val>
                                        </p:tav>
                                        <p:tav tm="100000">
                                          <p:val>
                                            <p:strVal val="#ppt_x"/>
                                          </p:val>
                                        </p:tav>
                                      </p:tavLst>
                                    </p:anim>
                                    <p:anim calcmode="lin" valueType="num">
                                      <p:cBhvr additive="base">
                                        <p:cTn id="20" dur="300" fill="hold"/>
                                        <p:tgtEl>
                                          <p:spTgt spid="26"/>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par>
                          <p:cTn id="25" fill="hold">
                            <p:stCondLst>
                              <p:cond delay="2000"/>
                            </p:stCondLst>
                            <p:childTnLst>
                              <p:par>
                                <p:cTn id="26" presetID="2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89125" y="0"/>
            <a:ext cx="2128342" cy="5143500"/>
          </a:xfrm>
          <a:custGeom>
            <a:avLst/>
            <a:gdLst>
              <a:gd name="connsiteX0" fmla="*/ 0 w 2837789"/>
              <a:gd name="connsiteY0" fmla="*/ 0 h 6858000"/>
              <a:gd name="connsiteX1" fmla="*/ 537934 w 2837789"/>
              <a:gd name="connsiteY1" fmla="*/ 0 h 6858000"/>
              <a:gd name="connsiteX2" fmla="*/ 704850 w 2837789"/>
              <a:gd name="connsiteY2" fmla="*/ 0 h 6858000"/>
              <a:gd name="connsiteX3" fmla="*/ 2837789 w 2837789"/>
              <a:gd name="connsiteY3" fmla="*/ 0 h 6858000"/>
              <a:gd name="connsiteX4" fmla="*/ 2837789 w 2837789"/>
              <a:gd name="connsiteY4" fmla="*/ 395378 h 6858000"/>
              <a:gd name="connsiteX5" fmla="*/ 2618085 w 2837789"/>
              <a:gd name="connsiteY5" fmla="*/ 417526 h 6858000"/>
              <a:gd name="connsiteX6" fmla="*/ 1747634 w 2837789"/>
              <a:gd name="connsiteY6" fmla="*/ 1485534 h 6858000"/>
              <a:gd name="connsiteX7" fmla="*/ 2618085 w 2837789"/>
              <a:gd name="connsiteY7" fmla="*/ 2553542 h 6858000"/>
              <a:gd name="connsiteX8" fmla="*/ 2837789 w 2837789"/>
              <a:gd name="connsiteY8" fmla="*/ 2575690 h 6858000"/>
              <a:gd name="connsiteX9" fmla="*/ 2837789 w 2837789"/>
              <a:gd name="connsiteY9" fmla="*/ 6858000 h 6858000"/>
              <a:gd name="connsiteX10" fmla="*/ 704850 w 2837789"/>
              <a:gd name="connsiteY10" fmla="*/ 6858000 h 6858000"/>
              <a:gd name="connsiteX11" fmla="*/ 537934 w 2837789"/>
              <a:gd name="connsiteY11" fmla="*/ 6858000 h 6858000"/>
              <a:gd name="connsiteX12" fmla="*/ 0 w 283778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789" h="6858000">
                <a:moveTo>
                  <a:pt x="0" y="0"/>
                </a:moveTo>
                <a:lnTo>
                  <a:pt x="537934" y="0"/>
                </a:lnTo>
                <a:lnTo>
                  <a:pt x="704850" y="0"/>
                </a:lnTo>
                <a:lnTo>
                  <a:pt x="2837789" y="0"/>
                </a:lnTo>
                <a:lnTo>
                  <a:pt x="2837789" y="395378"/>
                </a:lnTo>
                <a:lnTo>
                  <a:pt x="2618085" y="417526"/>
                </a:lnTo>
                <a:cubicBezTo>
                  <a:pt x="2121320" y="519179"/>
                  <a:pt x="1747634" y="958717"/>
                  <a:pt x="1747634" y="1485534"/>
                </a:cubicBezTo>
                <a:cubicBezTo>
                  <a:pt x="1747634" y="2012352"/>
                  <a:pt x="2121320" y="2451889"/>
                  <a:pt x="2618085" y="2553542"/>
                </a:cubicBezTo>
                <a:lnTo>
                  <a:pt x="2837789" y="2575690"/>
                </a:lnTo>
                <a:lnTo>
                  <a:pt x="2837789" y="6858000"/>
                </a:lnTo>
                <a:lnTo>
                  <a:pt x="704850" y="6858000"/>
                </a:lnTo>
                <a:lnTo>
                  <a:pt x="537934" y="6858000"/>
                </a:lnTo>
                <a:lnTo>
                  <a:pt x="0" y="68580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p:cNvGrpSpPr/>
          <p:nvPr/>
        </p:nvGrpSpPr>
        <p:grpSpPr>
          <a:xfrm>
            <a:off x="1145002" y="219936"/>
            <a:ext cx="1788430" cy="178843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7"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9" name="椭圆 8"/>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panose="020F0502020204030204"/>
                  <a:ea typeface="宋体" panose="02010600030101010101" pitchFamily="2" charset="-122"/>
                </a:endParaRPr>
              </a:p>
            </p:txBody>
          </p:sp>
        </p:grpSp>
      </p:grpSp>
      <p:sp>
        <p:nvSpPr>
          <p:cNvPr id="10" name="文本框 9"/>
          <p:cNvSpPr txBox="1"/>
          <p:nvPr/>
        </p:nvSpPr>
        <p:spPr>
          <a:xfrm>
            <a:off x="2827575" y="902485"/>
            <a:ext cx="3179649" cy="530915"/>
          </a:xfrm>
          <a:prstGeom prst="rect">
            <a:avLst/>
          </a:prstGeom>
          <a:noFill/>
        </p:spPr>
        <p:txBody>
          <a:bodyPr wrap="square" lIns="68580" tIns="34290" rIns="68580" bIns="34290" rtlCol="0">
            <a:spAutoFit/>
          </a:bodyPr>
          <a:lstStyle/>
          <a:p>
            <a:r>
              <a:rPr lang="en-US" altLang="zh-CN" sz="3000" dirty="0">
                <a:solidFill>
                  <a:schemeClr val="tx1">
                    <a:lumMod val="65000"/>
                    <a:lumOff val="35000"/>
                  </a:schemeClr>
                </a:solidFill>
                <a:latin typeface="+mn-ea"/>
              </a:rPr>
              <a:t>CONTENTS </a:t>
            </a:r>
            <a:endParaRPr lang="zh-CN" altLang="en-US" sz="3000" dirty="0">
              <a:solidFill>
                <a:schemeClr val="tx1">
                  <a:lumMod val="65000"/>
                  <a:lumOff val="35000"/>
                </a:schemeClr>
              </a:solidFill>
              <a:latin typeface="+mn-ea"/>
            </a:endParaRPr>
          </a:p>
        </p:txBody>
      </p:sp>
      <p:sp>
        <p:nvSpPr>
          <p:cNvPr id="11" name="文本框 14"/>
          <p:cNvSpPr txBox="1"/>
          <p:nvPr/>
        </p:nvSpPr>
        <p:spPr>
          <a:xfrm>
            <a:off x="1368009" y="830698"/>
            <a:ext cx="1269334" cy="530915"/>
          </a:xfrm>
          <a:prstGeom prst="rect">
            <a:avLst/>
          </a:prstGeom>
          <a:noFill/>
        </p:spPr>
        <p:txBody>
          <a:bodyPr wrap="square" lIns="68580" tIns="34290" rIns="68580" bIns="34290" rtlCol="0">
            <a:spAutoFit/>
          </a:bodyPr>
          <a:lstStyle/>
          <a:p>
            <a:pPr algn="ctr"/>
            <a:r>
              <a:rPr lang="zh-CN" altLang="en-US" sz="3000" dirty="0">
                <a:solidFill>
                  <a:schemeClr val="tx1">
                    <a:lumMod val="65000"/>
                    <a:lumOff val="35000"/>
                  </a:schemeClr>
                </a:solidFill>
                <a:latin typeface="ITC Avant Garde Std XLt" panose="020B0302020202020204" pitchFamily="34" charset="0"/>
              </a:rPr>
              <a:t>目录</a:t>
            </a:r>
            <a:endParaRPr lang="zh-CN" altLang="en-US" sz="3000" dirty="0">
              <a:solidFill>
                <a:schemeClr val="tx1">
                  <a:lumMod val="65000"/>
                  <a:lumOff val="35000"/>
                </a:schemeClr>
              </a:solidFill>
              <a:latin typeface="ITC Avant Garde Std XLt"/>
            </a:endParaRPr>
          </a:p>
        </p:txBody>
      </p:sp>
      <p:sp>
        <p:nvSpPr>
          <p:cNvPr id="12" name="文本框 17"/>
          <p:cNvSpPr txBox="1"/>
          <p:nvPr/>
        </p:nvSpPr>
        <p:spPr>
          <a:xfrm>
            <a:off x="2784138" y="1697944"/>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r>
              <a:rPr lang="en-US" altLang="zh-CN" dirty="0">
                <a:solidFill>
                  <a:srgbClr val="1A3F6C"/>
                </a:solidFill>
              </a:rPr>
              <a:t>01</a:t>
            </a:r>
            <a:endParaRPr lang="zh-CN" altLang="en-US" dirty="0">
              <a:solidFill>
                <a:srgbClr val="1A3F6C"/>
              </a:solidFill>
            </a:endParaRPr>
          </a:p>
        </p:txBody>
      </p:sp>
      <p:sp>
        <p:nvSpPr>
          <p:cNvPr id="13" name="文本框 18"/>
          <p:cNvSpPr txBox="1"/>
          <p:nvPr/>
        </p:nvSpPr>
        <p:spPr>
          <a:xfrm>
            <a:off x="2784138" y="2321670"/>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r>
              <a:rPr lang="en-US" altLang="zh-CN" dirty="0">
                <a:solidFill>
                  <a:srgbClr val="1A3F6C"/>
                </a:solidFill>
              </a:rPr>
              <a:t>02</a:t>
            </a:r>
            <a:endParaRPr lang="zh-CN" altLang="en-US" dirty="0">
              <a:solidFill>
                <a:srgbClr val="1A3F6C"/>
              </a:solidFill>
            </a:endParaRPr>
          </a:p>
        </p:txBody>
      </p:sp>
      <p:sp>
        <p:nvSpPr>
          <p:cNvPr id="14" name="文本框 19"/>
          <p:cNvSpPr txBox="1"/>
          <p:nvPr/>
        </p:nvSpPr>
        <p:spPr>
          <a:xfrm>
            <a:off x="2784138" y="2918091"/>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r>
              <a:rPr lang="en-US" altLang="zh-CN" dirty="0">
                <a:solidFill>
                  <a:srgbClr val="1A3F6C"/>
                </a:solidFill>
              </a:rPr>
              <a:t>03</a:t>
            </a:r>
            <a:endParaRPr lang="zh-CN" altLang="en-US" dirty="0">
              <a:solidFill>
                <a:srgbClr val="1A3F6C"/>
              </a:solidFill>
            </a:endParaRPr>
          </a:p>
        </p:txBody>
      </p:sp>
      <p:sp>
        <p:nvSpPr>
          <p:cNvPr id="15" name="文本框 20"/>
          <p:cNvSpPr txBox="1"/>
          <p:nvPr/>
        </p:nvSpPr>
        <p:spPr>
          <a:xfrm>
            <a:off x="2784138" y="3663920"/>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r>
              <a:rPr lang="en-US" altLang="zh-CN" dirty="0">
                <a:solidFill>
                  <a:srgbClr val="1A3F6C"/>
                </a:solidFill>
              </a:rPr>
              <a:t>04</a:t>
            </a:r>
            <a:endParaRPr lang="zh-CN" altLang="en-US" dirty="0">
              <a:solidFill>
                <a:srgbClr val="1A3F6C"/>
              </a:solidFill>
            </a:endParaRPr>
          </a:p>
        </p:txBody>
      </p:sp>
      <p:sp>
        <p:nvSpPr>
          <p:cNvPr id="16" name="文本框 21"/>
          <p:cNvSpPr txBox="1"/>
          <p:nvPr/>
        </p:nvSpPr>
        <p:spPr>
          <a:xfrm>
            <a:off x="3375883" y="1781533"/>
            <a:ext cx="2084224" cy="345440"/>
          </a:xfrm>
          <a:prstGeom prst="rect">
            <a:avLst/>
          </a:prstGeom>
          <a:noFill/>
        </p:spPr>
        <p:txBody>
          <a:bodyPr wrap="square" lIns="68580" tIns="34290" rIns="68580" bIns="34290" rtlCol="0">
            <a:spAutoFit/>
          </a:bodyPr>
          <a:lstStyle/>
          <a:p>
            <a:r>
              <a:rPr lang="zh-CN" altLang="en-US" sz="1800" dirty="0">
                <a:latin typeface="微软雅黑" panose="020B0503020204020204" pitchFamily="34" charset="-122"/>
                <a:ea typeface="微软雅黑" panose="020B0503020204020204" pitchFamily="34" charset="-122"/>
                <a:sym typeface="+mn-ea"/>
              </a:rPr>
              <a:t>引言</a:t>
            </a:r>
            <a:endParaRPr lang="en-US" altLang="zh-CN" sz="1800" b="1" dirty="0">
              <a:solidFill>
                <a:schemeClr val="tx1">
                  <a:lumMod val="75000"/>
                  <a:lumOff val="25000"/>
                </a:schemeClr>
              </a:solidFill>
              <a:latin typeface="ITC Avant Garde Std Bk" panose="020B0502020202020204" pitchFamily="34" charset="0"/>
            </a:endParaRPr>
          </a:p>
        </p:txBody>
      </p:sp>
      <p:sp>
        <p:nvSpPr>
          <p:cNvPr id="17" name="文本框 22"/>
          <p:cNvSpPr txBox="1"/>
          <p:nvPr/>
        </p:nvSpPr>
        <p:spPr>
          <a:xfrm>
            <a:off x="3375248" y="2398746"/>
            <a:ext cx="2084224" cy="345440"/>
          </a:xfrm>
          <a:prstGeom prst="rect">
            <a:avLst/>
          </a:prstGeom>
          <a:noFill/>
        </p:spPr>
        <p:txBody>
          <a:bodyPr wrap="square" lIns="68580" tIns="34290" rIns="68580" bIns="34290" rtlCol="0">
            <a:spAutoFit/>
          </a:bodyPr>
          <a:lstStyle/>
          <a:p>
            <a:r>
              <a:rPr lang="zh-CN" altLang="en-US" sz="1800" dirty="0">
                <a:latin typeface="微软雅黑" panose="020B0503020204020204" pitchFamily="34" charset="-122"/>
                <a:ea typeface="微软雅黑" panose="020B0503020204020204" pitchFamily="34" charset="-122"/>
                <a:sym typeface="+mn-ea"/>
              </a:rPr>
              <a:t>系统需求分析</a:t>
            </a:r>
            <a:endParaRPr lang="en-US" altLang="zh-CN" sz="1800" b="1" dirty="0">
              <a:solidFill>
                <a:schemeClr val="tx1">
                  <a:lumMod val="75000"/>
                  <a:lumOff val="25000"/>
                </a:schemeClr>
              </a:solidFill>
              <a:latin typeface="ITC Avant Garde Std Bk" panose="020B0502020202020204" pitchFamily="34" charset="0"/>
            </a:endParaRPr>
          </a:p>
        </p:txBody>
      </p:sp>
      <p:sp>
        <p:nvSpPr>
          <p:cNvPr id="18" name="文本框 23"/>
          <p:cNvSpPr txBox="1"/>
          <p:nvPr/>
        </p:nvSpPr>
        <p:spPr>
          <a:xfrm>
            <a:off x="3375248" y="2995342"/>
            <a:ext cx="2084224" cy="345440"/>
          </a:xfrm>
          <a:prstGeom prst="rect">
            <a:avLst/>
          </a:prstGeom>
          <a:noFill/>
        </p:spPr>
        <p:txBody>
          <a:bodyPr wrap="square" lIns="68580" tIns="34290" rIns="68580" bIns="34290" rtlCol="0">
            <a:spAutoFit/>
          </a:bodyPr>
          <a:lstStyle/>
          <a:p>
            <a:r>
              <a:rPr lang="zh-CN" altLang="en-US" sz="1800" dirty="0">
                <a:latin typeface="微软雅黑" panose="020B0503020204020204" pitchFamily="34" charset="-122"/>
                <a:ea typeface="微软雅黑" panose="020B0503020204020204" pitchFamily="34" charset="-122"/>
                <a:sym typeface="+mn-ea"/>
              </a:rPr>
              <a:t>系统设计</a:t>
            </a:r>
            <a:endParaRPr lang="en-US" altLang="zh-CN" sz="1800" b="1" dirty="0">
              <a:solidFill>
                <a:schemeClr val="tx1">
                  <a:lumMod val="75000"/>
                  <a:lumOff val="25000"/>
                </a:schemeClr>
              </a:solidFill>
              <a:latin typeface="ITC Avant Garde Std Bk" panose="020B0502020202020204" pitchFamily="34" charset="0"/>
            </a:endParaRPr>
          </a:p>
        </p:txBody>
      </p:sp>
      <p:sp>
        <p:nvSpPr>
          <p:cNvPr id="19" name="文本框 24"/>
          <p:cNvSpPr txBox="1"/>
          <p:nvPr/>
        </p:nvSpPr>
        <p:spPr>
          <a:xfrm>
            <a:off x="3375248" y="3741171"/>
            <a:ext cx="2084224" cy="345440"/>
          </a:xfrm>
          <a:prstGeom prst="rect">
            <a:avLst/>
          </a:prstGeom>
          <a:noFill/>
        </p:spPr>
        <p:txBody>
          <a:bodyPr wrap="square" lIns="68580" tIns="34290" rIns="68580" bIns="34290" rtlCol="0">
            <a:spAutoFit/>
          </a:bodyPr>
          <a:lstStyle/>
          <a:p>
            <a:r>
              <a:rPr lang="zh-CN" altLang="en-US" sz="1800" dirty="0">
                <a:latin typeface="微软雅黑" panose="020B0503020204020204" pitchFamily="34" charset="-122"/>
                <a:ea typeface="微软雅黑" panose="020B0503020204020204" pitchFamily="34" charset="-122"/>
                <a:sym typeface="+mn-ea"/>
              </a:rPr>
              <a:t>系统实现</a:t>
            </a:r>
            <a:endParaRPr lang="en-US" altLang="zh-CN" sz="1800" b="1" dirty="0">
              <a:solidFill>
                <a:schemeClr val="tx1">
                  <a:lumMod val="75000"/>
                  <a:lumOff val="25000"/>
                </a:schemeClr>
              </a:solidFill>
              <a:latin typeface="ITC Avant Garde Std Bk" panose="020B0502020202020204" pitchFamily="34" charset="0"/>
            </a:endParaRPr>
          </a:p>
        </p:txBody>
      </p:sp>
      <p:sp>
        <p:nvSpPr>
          <p:cNvPr id="20" name="圆角矩形 19"/>
          <p:cNvSpPr/>
          <p:nvPr/>
        </p:nvSpPr>
        <p:spPr>
          <a:xfrm>
            <a:off x="2827756" y="2198591"/>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21" name="圆角矩形 20"/>
          <p:cNvSpPr/>
          <p:nvPr/>
        </p:nvSpPr>
        <p:spPr>
          <a:xfrm>
            <a:off x="2906496" y="2822186"/>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22" name="圆角矩形 21"/>
          <p:cNvSpPr/>
          <p:nvPr/>
        </p:nvSpPr>
        <p:spPr>
          <a:xfrm>
            <a:off x="2906496" y="3514374"/>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23" name="圆角矩形 22"/>
          <p:cNvSpPr/>
          <p:nvPr/>
        </p:nvSpPr>
        <p:spPr>
          <a:xfrm>
            <a:off x="2973171" y="4164064"/>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24" name="圆角矩形 23"/>
          <p:cNvSpPr/>
          <p:nvPr/>
        </p:nvSpPr>
        <p:spPr>
          <a:xfrm>
            <a:off x="2906495" y="1479387"/>
            <a:ext cx="3642223" cy="4571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2" name="文本框 20"/>
          <p:cNvSpPr txBox="1"/>
          <p:nvPr/>
        </p:nvSpPr>
        <p:spPr>
          <a:xfrm>
            <a:off x="2827953" y="4196685"/>
            <a:ext cx="538386" cy="499110"/>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r>
              <a:rPr lang="en-US" altLang="zh-CN" dirty="0">
                <a:solidFill>
                  <a:srgbClr val="1A3F6C"/>
                </a:solidFill>
              </a:rPr>
              <a:t>05</a:t>
            </a:r>
            <a:endParaRPr lang="zh-CN" altLang="en-US" dirty="0">
              <a:solidFill>
                <a:srgbClr val="1A3F6C"/>
              </a:solidFill>
            </a:endParaRPr>
          </a:p>
        </p:txBody>
      </p:sp>
      <p:sp>
        <p:nvSpPr>
          <p:cNvPr id="25" name="文本框 24"/>
          <p:cNvSpPr txBox="1"/>
          <p:nvPr/>
        </p:nvSpPr>
        <p:spPr>
          <a:xfrm>
            <a:off x="3366358" y="4273301"/>
            <a:ext cx="2084224" cy="345440"/>
          </a:xfrm>
          <a:prstGeom prst="rect">
            <a:avLst/>
          </a:prstGeom>
          <a:noFill/>
        </p:spPr>
        <p:txBody>
          <a:bodyPr wrap="square" lIns="68580" tIns="34290" rIns="68580" bIns="34290" rtlCol="0">
            <a:spAutoFit/>
          </a:bodyPr>
          <a:p>
            <a:pPr algn="l"/>
            <a:r>
              <a:rPr lang="zh-CN" altLang="en-US" sz="1800" dirty="0">
                <a:latin typeface="微软雅黑" panose="020B0503020204020204" pitchFamily="34" charset="-122"/>
                <a:ea typeface="微软雅黑" panose="020B0503020204020204" pitchFamily="34" charset="-122"/>
              </a:rPr>
              <a:t>总结</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0"/>
                                </p:stCondLst>
                                <p:childTnLst>
                                  <p:par>
                                    <p:cTn id="19" presetID="2" presetClass="entr" presetSubtype="4" accel="60000" fill="hold" grpId="0" nodeType="afterEffect" p14:presetBounceEnd="40000">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14:bounceEnd="40000">
                                          <p:cBhvr additive="base">
                                            <p:cTn id="21"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1500"/>
                                </p:stCondLst>
                                <p:childTnLst>
                                  <p:par>
                                    <p:cTn id="32" presetID="2" presetClass="entr" presetSubtype="4" accel="60000" fill="hold" grpId="0" nodeType="afterEffect" p14:presetBounceEnd="40000">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14:bounceEnd="40000">
                                          <p:cBhvr additive="base">
                                            <p:cTn id="34"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3000"/>
                                </p:stCondLst>
                                <p:childTnLst>
                                  <p:par>
                                    <p:cTn id="45" presetID="2" presetClass="entr" presetSubtype="4" accel="60000" fill="hold" grpId="0" nodeType="afterEffect" p14:presetBounceEnd="40000">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14:bounceEnd="40000">
                                          <p:cBhvr additive="base">
                                            <p:cTn id="47"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4500"/>
                                </p:stCondLst>
                                <p:childTnLst>
                                  <p:par>
                                    <p:cTn id="58" presetID="2" presetClass="entr" presetSubtype="4" accel="60000" fill="hold" grpId="0" nodeType="afterEffect" p14:presetBounceEnd="40000">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14:bounceEnd="40000">
                                          <p:cBhvr additive="base">
                                            <p:cTn id="60"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par>
                              <p:cTn id="66" fill="hold">
                                <p:stCondLst>
                                  <p:cond delay="5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6000"/>
                                </p:stCondLst>
                                <p:childTnLst>
                                  <p:par>
                                    <p:cTn id="71" presetID="22" presetClass="entr" presetSubtype="4"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down)">
                                          <p:cBhvr>
                                            <p:cTn id="73" dur="500"/>
                                            <p:tgtEl>
                                              <p:spTgt spid="2"/>
                                            </p:tgtEl>
                                          </p:cBhvr>
                                        </p:animEffec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bldLvl="0" animBg="1"/>
          <p:bldP spid="21" grpId="0" bldLvl="0" animBg="1"/>
          <p:bldP spid="22" grpId="0" bldLvl="0" animBg="1"/>
          <p:bldP spid="23" grpId="0" bldLvl="0" animBg="1"/>
          <p:bldP spid="24" grpId="0" animBg="1"/>
          <p:bldP spid="2"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0"/>
                                </p:stCondLst>
                                <p:childTnLst>
                                  <p:par>
                                    <p:cTn id="19" presetID="2" presetClass="entr" presetSubtype="4" accel="6000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1500"/>
                                </p:stCondLst>
                                <p:childTnLst>
                                  <p:par>
                                    <p:cTn id="32" presetID="2" presetClass="entr" presetSubtype="4" accel="6000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3000"/>
                                </p:stCondLst>
                                <p:childTnLst>
                                  <p:par>
                                    <p:cTn id="45" presetID="2" presetClass="entr" presetSubtype="4" accel="6000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4500"/>
                                </p:stCondLst>
                                <p:childTnLst>
                                  <p:par>
                                    <p:cTn id="58" presetID="2" presetClass="entr" presetSubtype="4" accel="6000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par>
                              <p:cTn id="62" fill="hold">
                                <p:stCondLst>
                                  <p:cond delay="50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par>
                              <p:cTn id="66" fill="hold">
                                <p:stCondLst>
                                  <p:cond delay="5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6000"/>
                                </p:stCondLst>
                                <p:childTnLst>
                                  <p:par>
                                    <p:cTn id="71" presetID="22" presetClass="entr" presetSubtype="4"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down)">
                                          <p:cBhvr>
                                            <p:cTn id="73" dur="500"/>
                                            <p:tgtEl>
                                              <p:spTgt spid="2"/>
                                            </p:tgtEl>
                                          </p:cBhvr>
                                        </p:animEffect>
                                      </p:childTnLst>
                                    </p:cTn>
                                  </p:par>
                                </p:childTnLst>
                              </p:cTn>
                            </p:par>
                            <p:par>
                              <p:cTn id="74" fill="hold">
                                <p:stCondLst>
                                  <p:cond delay="6500"/>
                                </p:stCondLst>
                                <p:childTnLst>
                                  <p:par>
                                    <p:cTn id="75" presetID="2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bldLvl="0" animBg="1"/>
          <p:bldP spid="21" grpId="0" bldLvl="0" animBg="1"/>
          <p:bldP spid="22" grpId="0" bldLvl="0" animBg="1"/>
          <p:bldP spid="23" grpId="0" bldLvl="0" animBg="1"/>
          <p:bldP spid="24" grpId="0" animBg="1"/>
          <p:bldP spid="2" grpId="0"/>
          <p:bldP spid="2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0762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08685" y="224155"/>
            <a:ext cx="5224780" cy="583565"/>
          </a:xfrm>
          <a:prstGeom prst="rect">
            <a:avLst/>
          </a:prstGeom>
          <a:noFill/>
        </p:spPr>
        <p:txBody>
          <a:bodyPr wrap="square" rtlCol="0">
            <a:spAutoFit/>
          </a:bodyPr>
          <a:lstStyle/>
          <a:p>
            <a:pPr algn="l"/>
            <a:r>
              <a:rPr lang="zh-CN" altLang="en-US" sz="3200" spc="300" dirty="0">
                <a:latin typeface="方正兰亭细黑_GBK" pitchFamily="2" charset="-122"/>
                <a:ea typeface="方正兰亭细黑_GBK" pitchFamily="2" charset="-122"/>
              </a:rPr>
              <a:t>总体结构和模块外部设计</a:t>
            </a:r>
            <a:endParaRPr lang="zh-CN" altLang="en-US" sz="3200" spc="300" dirty="0">
              <a:latin typeface="方正兰亭细黑_GBK" pitchFamily="2" charset="-122"/>
              <a:ea typeface="方正兰亭细黑_GBK" pitchFamily="2" charset="-122"/>
            </a:endParaRPr>
          </a:p>
        </p:txBody>
      </p:sp>
      <p:grpSp>
        <p:nvGrpSpPr>
          <p:cNvPr id="67" name="组合 66"/>
          <p:cNvGrpSpPr/>
          <p:nvPr/>
        </p:nvGrpSpPr>
        <p:grpSpPr>
          <a:xfrm>
            <a:off x="609892" y="1015216"/>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4</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 name="组合 1"/>
          <p:cNvGrpSpPr/>
          <p:nvPr/>
        </p:nvGrpSpPr>
        <p:grpSpPr>
          <a:xfrm>
            <a:off x="1177290" y="1009015"/>
            <a:ext cx="2965450" cy="433070"/>
            <a:chOff x="4304043" y="1286668"/>
            <a:chExt cx="3837944" cy="2977970"/>
          </a:xfrm>
          <a:effectLst>
            <a:outerShdw blurRad="381000" dist="254000" dir="8100000" algn="tr" rotWithShape="0">
              <a:prstClr val="black">
                <a:alpha val="40000"/>
              </a:prstClr>
            </a:outerShdw>
          </a:effectLst>
        </p:grpSpPr>
        <p:sp>
          <p:nvSpPr>
            <p:cNvPr id="3" name="圆角矩形 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圆角矩形 22"/>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用户管理子系统</a:t>
              </a:r>
              <a:endParaRPr lang="zh-CN" altLang="en-US" sz="240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5103787" y="947906"/>
            <a:ext cx="447031" cy="522704"/>
            <a:chOff x="2246286" y="4230035"/>
            <a:chExt cx="525513" cy="614471"/>
          </a:xfrm>
          <a:solidFill>
            <a:srgbClr val="1A3F6C"/>
          </a:solidFill>
        </p:grpSpPr>
        <p:sp>
          <p:nvSpPr>
            <p:cNvPr id="27" name="椭圆 26"/>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8"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5</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5683250" y="989330"/>
            <a:ext cx="3176270" cy="405765"/>
            <a:chOff x="4304043" y="1286668"/>
            <a:chExt cx="4089560" cy="2757793"/>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400012" y="1592562"/>
              <a:ext cx="3993591" cy="239317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微软雅黑" panose="020B0503020204020204" pitchFamily="34" charset="-122"/>
                  <a:ea typeface="微软雅黑" panose="020B0503020204020204" pitchFamily="34" charset="-122"/>
                </a:rPr>
                <a:t>员工工资管理系统层次图</a:t>
              </a:r>
              <a:endParaRPr lang="zh-CN" altLang="en-US" sz="2000">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647065" y="1725930"/>
            <a:ext cx="3753485" cy="2714625"/>
          </a:xfrm>
          <a:prstGeom prst="rect">
            <a:avLst/>
          </a:prstGeom>
        </p:spPr>
      </p:pic>
      <p:pic>
        <p:nvPicPr>
          <p:cNvPr id="8" name="图片 7"/>
          <p:cNvPicPr>
            <a:picLocks noChangeAspect="1"/>
          </p:cNvPicPr>
          <p:nvPr/>
        </p:nvPicPr>
        <p:blipFill>
          <a:blip r:embed="rId2"/>
          <a:stretch>
            <a:fillRect/>
          </a:stretch>
        </p:blipFill>
        <p:spPr>
          <a:xfrm>
            <a:off x="5103495" y="1725930"/>
            <a:ext cx="3756025" cy="26416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2" presetClass="entr" presetSubtype="4"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300" fill="hold"/>
                                        <p:tgtEl>
                                          <p:spTgt spid="67"/>
                                        </p:tgtEl>
                                        <p:attrNameLst>
                                          <p:attrName>ppt_x</p:attrName>
                                        </p:attrNameLst>
                                      </p:cBhvr>
                                      <p:tavLst>
                                        <p:tav tm="0">
                                          <p:val>
                                            <p:strVal val="#ppt_x"/>
                                          </p:val>
                                        </p:tav>
                                        <p:tav tm="100000">
                                          <p:val>
                                            <p:strVal val="#ppt_x"/>
                                          </p:val>
                                        </p:tav>
                                      </p:tavLst>
                                    </p:anim>
                                    <p:anim calcmode="lin" valueType="num">
                                      <p:cBhvr additive="base">
                                        <p:cTn id="20" dur="300" fill="hold"/>
                                        <p:tgtEl>
                                          <p:spTgt spid="67"/>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par>
                                <p:cTn id="25" presetID="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300" fill="hold"/>
                                        <p:tgtEl>
                                          <p:spTgt spid="26"/>
                                        </p:tgtEl>
                                        <p:attrNameLst>
                                          <p:attrName>ppt_x</p:attrName>
                                        </p:attrNameLst>
                                      </p:cBhvr>
                                      <p:tavLst>
                                        <p:tav tm="0">
                                          <p:val>
                                            <p:strVal val="#ppt_x"/>
                                          </p:val>
                                        </p:tav>
                                        <p:tav tm="100000">
                                          <p:val>
                                            <p:strVal val="#ppt_x"/>
                                          </p:val>
                                        </p:tav>
                                      </p:tavLst>
                                    </p:anim>
                                    <p:anim calcmode="lin" valueType="num">
                                      <p:cBhvr additive="base">
                                        <p:cTn id="28" dur="300" fill="hold"/>
                                        <p:tgtEl>
                                          <p:spTgt spid="26"/>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a:t>
            </a:r>
            <a:endParaRPr lang="zh-CN" altLang="en-US"/>
          </a:p>
        </p:txBody>
      </p:sp>
      <p:sp>
        <p:nvSpPr>
          <p:cNvPr id="6" name="TextBox 34"/>
          <p:cNvSpPr txBox="1"/>
          <p:nvPr/>
        </p:nvSpPr>
        <p:spPr>
          <a:xfrm>
            <a:off x="908957" y="206330"/>
            <a:ext cx="1960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功能设计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691130" cy="368300"/>
          </a:xfrm>
          <a:prstGeom prst="rect">
            <a:avLst/>
          </a:prstGeom>
          <a:noFill/>
        </p:spPr>
        <p:txBody>
          <a:bodyPr wrap="none" rtlCol="0">
            <a:spAutoFit/>
          </a:bodyPr>
          <a:lstStyle/>
          <a:p>
            <a:r>
              <a:rPr lang="zh-CN" altLang="en-US" sz="1800" b="1" dirty="0" smtClean="0">
                <a:solidFill>
                  <a:srgbClr val="C00000"/>
                </a:solidFill>
                <a:latin typeface="Kozuka Gothic Pro R" pitchFamily="34" charset="-128"/>
                <a:ea typeface="Kozuka Gothic Pro R" pitchFamily="34" charset="-128"/>
              </a:rPr>
              <a:t>FUNCTIONAL DESIGN</a:t>
            </a:r>
            <a:endParaRPr lang="zh-CN" altLang="en-US"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147695" y="308610"/>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44"/>
          <p:cNvSpPr txBox="1"/>
          <p:nvPr/>
        </p:nvSpPr>
        <p:spPr>
          <a:xfrm>
            <a:off x="407670" y="2456815"/>
            <a:ext cx="2858770" cy="1076325"/>
          </a:xfrm>
          <a:prstGeom prst="rect">
            <a:avLst/>
          </a:prstGeom>
          <a:noFill/>
          <a:ln>
            <a:noFill/>
          </a:ln>
        </p:spPr>
        <p:txBody>
          <a:bodyPr wrap="square" rtlCol="0">
            <a:spAutoFit/>
          </a:bodyPr>
          <a:lstStyle/>
          <a:p>
            <a:pPr algn="l"/>
            <a:r>
              <a:rPr lang="en-US" altLang="zh-CN" sz="1600" dirty="0">
                <a:solidFill>
                  <a:schemeClr val="tx1">
                    <a:lumMod val="75000"/>
                    <a:lumOff val="25000"/>
                  </a:schemeClr>
                </a:solidFill>
                <a:latin typeface="方正兰亭细黑_GBK" pitchFamily="2" charset="-122"/>
                <a:ea typeface="方正兰亭细黑_GBK" pitchFamily="2"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工资管理功能的实现主要对员工工资进行管理，包括工资结算、基础工资设置、工资查询和工资发放四部分内容。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45"/>
          <p:cNvSpPr txBox="1"/>
          <p:nvPr/>
        </p:nvSpPr>
        <p:spPr>
          <a:xfrm>
            <a:off x="5875020" y="3425190"/>
            <a:ext cx="3059430" cy="1322070"/>
          </a:xfrm>
          <a:prstGeom prst="rect">
            <a:avLst/>
          </a:prstGeom>
          <a:noFill/>
          <a:ln>
            <a:noFill/>
          </a:ln>
        </p:spPr>
        <p:txBody>
          <a:bodyPr wrap="square" rtlCol="0">
            <a:spAutoFit/>
          </a:bodyPr>
          <a:lstStyle/>
          <a:p>
            <a:pPr algn="l"/>
            <a:r>
              <a:rPr lang="en-US" altLang="zh-CN" sz="1600" dirty="0">
                <a:solidFill>
                  <a:schemeClr val="tx1">
                    <a:lumMod val="75000"/>
                    <a:lumOff val="25000"/>
                  </a:schemeClr>
                </a:solidFill>
                <a:latin typeface="方正兰亭细黑_GBK" pitchFamily="2" charset="-122"/>
                <a:ea typeface="方正兰亭细黑_GBK" pitchFamily="2"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户管理列出了所有用户信息，包括用户名、密码、用户权限。仅系统管理员使用该功，按需要新增管理员账号，修改其他管理员账号信息和权限。</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46"/>
          <p:cNvSpPr txBox="1"/>
          <p:nvPr/>
        </p:nvSpPr>
        <p:spPr>
          <a:xfrm rot="10800000" flipV="1">
            <a:off x="5735955" y="1703705"/>
            <a:ext cx="3337560" cy="1076325"/>
          </a:xfrm>
          <a:prstGeom prst="rect">
            <a:avLst/>
          </a:prstGeom>
          <a:noFill/>
          <a:ln>
            <a:noFill/>
          </a:ln>
        </p:spPr>
        <p:txBody>
          <a:bodyPr wrap="square" rtlCol="0">
            <a:spAutoFit/>
          </a:bodyPr>
          <a:lstStyle/>
          <a:p>
            <a:r>
              <a:rPr lang="en-US" altLang="zh-CN" sz="1600" dirty="0">
                <a:solidFill>
                  <a:schemeClr val="tx1">
                    <a:lumMod val="75000"/>
                    <a:lumOff val="25000"/>
                  </a:schemeClr>
                </a:solidFill>
                <a:latin typeface="方正兰亭细黑_GBK" pitchFamily="2" charset="-122"/>
                <a:ea typeface="方正兰亭细黑_GBK" pitchFamily="2"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主要对部门设置、人事档案管理、人事资料统计</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人事考勤信息审核、人事变动等信息进行管理</a:t>
            </a:r>
            <a:r>
              <a:rPr lang="zh-CN" altLang="en-US" sz="1600" dirty="0">
                <a:solidFill>
                  <a:schemeClr val="tx1">
                    <a:lumMod val="75000"/>
                    <a:lumOff val="25000"/>
                  </a:schemeClr>
                </a:solidFill>
                <a:latin typeface="方正兰亭细黑_GBK" pitchFamily="2" charset="-122"/>
                <a:ea typeface="方正兰亭细黑_GBK" pitchFamily="2" charset="-122"/>
              </a:rPr>
              <a:t>。</a:t>
            </a:r>
            <a:endParaRPr lang="zh-CN" altLang="en-US" sz="1600" dirty="0">
              <a:solidFill>
                <a:schemeClr val="tx1">
                  <a:lumMod val="75000"/>
                  <a:lumOff val="25000"/>
                </a:schemeClr>
              </a:solidFill>
              <a:latin typeface="方正兰亭细黑_GBK" pitchFamily="2" charset="-122"/>
              <a:ea typeface="方正兰亭细黑_GBK" pitchFamily="2" charset="-122"/>
            </a:endParaRPr>
          </a:p>
        </p:txBody>
      </p:sp>
      <p:sp>
        <p:nvSpPr>
          <p:cNvPr id="13" name="TextBox 52"/>
          <p:cNvSpPr txBox="1"/>
          <p:nvPr/>
        </p:nvSpPr>
        <p:spPr>
          <a:xfrm>
            <a:off x="782955" y="1130300"/>
            <a:ext cx="2483485" cy="583565"/>
          </a:xfrm>
          <a:prstGeom prst="rect">
            <a:avLst/>
          </a:prstGeom>
          <a:noFill/>
          <a:ln>
            <a:noFill/>
          </a:ln>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主要对员工进行出勤记录，制定各部门出勤考核制度。</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34"/>
          <p:cNvSpPr/>
          <p:nvPr/>
        </p:nvSpPr>
        <p:spPr>
          <a:xfrm>
            <a:off x="3343970" y="944894"/>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t>出勤管理功能</a:t>
            </a:r>
            <a:endParaRPr lang="zh-CN" altLang="en-US" sz="1800"/>
          </a:p>
        </p:txBody>
      </p:sp>
      <p:grpSp>
        <p:nvGrpSpPr>
          <p:cNvPr id="15" name="组合 14"/>
          <p:cNvGrpSpPr/>
          <p:nvPr/>
        </p:nvGrpSpPr>
        <p:grpSpPr>
          <a:xfrm rot="0">
            <a:off x="3383073" y="2457077"/>
            <a:ext cx="1061672" cy="1379360"/>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tx1"/>
                  </a:solidFill>
                  <a:latin typeface="微软雅黑" panose="020B0503020204020204" pitchFamily="34" charset="-122"/>
                  <a:ea typeface="微软雅黑" panose="020B0503020204020204" pitchFamily="34" charset="-122"/>
                </a:rPr>
                <a:t>工资管理功能</a:t>
              </a:r>
              <a:endParaRPr lang="zh-CN" altLang="en-US" sz="1800">
                <a:solidFill>
                  <a:schemeClr val="tx1"/>
                </a:solidFill>
                <a:latin typeface="微软雅黑" panose="020B0503020204020204" pitchFamily="34" charset="-122"/>
                <a:ea typeface="微软雅黑" panose="020B0503020204020204" pitchFamily="34" charset="-122"/>
              </a:endParaRPr>
            </a:p>
          </p:txBody>
        </p:sp>
      </p:grpSp>
      <p:sp>
        <p:nvSpPr>
          <p:cNvPr id="18" name="椭圆 34"/>
          <p:cNvSpPr/>
          <p:nvPr/>
        </p:nvSpPr>
        <p:spPr>
          <a:xfrm>
            <a:off x="4720609" y="3176237"/>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t>用户功能管理</a:t>
            </a:r>
            <a:endParaRPr lang="zh-CN" altLang="en-US" sz="1800"/>
          </a:p>
        </p:txBody>
      </p:sp>
      <p:grpSp>
        <p:nvGrpSpPr>
          <p:cNvPr id="19" name="组合 18"/>
          <p:cNvGrpSpPr/>
          <p:nvPr/>
        </p:nvGrpSpPr>
        <p:grpSpPr>
          <a:xfrm rot="0">
            <a:off x="4697296" y="1535985"/>
            <a:ext cx="1061672" cy="1379360"/>
            <a:chOff x="4020870" y="2194485"/>
            <a:chExt cx="1102258" cy="1432090"/>
          </a:xfrm>
          <a:effectLst>
            <a:outerShdw blurRad="444500" dist="254000" dir="8100000" algn="tr" rotWithShape="0">
              <a:prstClr val="black">
                <a:alpha val="50000"/>
              </a:prstClr>
            </a:outerShdw>
          </a:effectLst>
        </p:grpSpPr>
        <p:sp>
          <p:nvSpPr>
            <p:cNvPr id="2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a:solidFill>
                    <a:schemeClr val="tx1"/>
                  </a:solidFill>
                  <a:latin typeface="微软雅黑" panose="020B0503020204020204" pitchFamily="34" charset="-122"/>
                  <a:ea typeface="微软雅黑" panose="020B0503020204020204" pitchFamily="34" charset="-122"/>
                </a:rPr>
                <a:t>人事管理功能</a:t>
              </a:r>
              <a:endParaRPr lang="zh-CN" altLang="en-US" sz="180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 presetClass="entr" presetSubtype="1" fill="hold" grpId="0" nodeType="afterEffect" p14:presetBounceEnd="40000">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14:bounceEnd="40000">
                                          <p:cBhvr additive="base">
                                            <p:cTn id="28"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14:presetBounceEnd="40000">
                                      <p:stCondLst>
                                        <p:cond delay="300"/>
                                      </p:stCondLst>
                                      <p:childTnLst>
                                        <p:set>
                                          <p:cBhvr>
                                            <p:cTn id="31" dur="1" fill="hold">
                                              <p:stCondLst>
                                                <p:cond delay="0"/>
                                              </p:stCondLst>
                                            </p:cTn>
                                            <p:tgtEl>
                                              <p:spTgt spid="15"/>
                                            </p:tgtEl>
                                            <p:attrNameLst>
                                              <p:attrName>style.visibility</p:attrName>
                                            </p:attrNameLst>
                                          </p:cBhvr>
                                          <p:to>
                                            <p:strVal val="visible"/>
                                          </p:to>
                                        </p:set>
                                        <p:anim calcmode="lin" valueType="num" p14:bounceEnd="40000">
                                          <p:cBhvr additive="base">
                                            <p:cTn id="32" dur="5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33" dur="500" fill="hold"/>
                                            <p:tgtEl>
                                              <p:spTgt spid="15"/>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30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left)">
                                          <p:cBhvr>
                                            <p:cTn id="37" dur="500"/>
                                            <p:tgtEl>
                                              <p:spTgt spid="13"/>
                                            </p:tgtEl>
                                          </p:cBhvr>
                                        </p:animEffect>
                                      </p:childTnLst>
                                    </p:cTn>
                                  </p:par>
                                  <p:par>
                                    <p:cTn id="38" presetID="2" presetClass="entr" presetSubtype="4" fill="hold" grpId="0" nodeType="withEffect" p14:presetBounceEnd="40000">
                                      <p:stCondLst>
                                        <p:cond delay="600"/>
                                      </p:stCondLst>
                                      <p:childTnLst>
                                        <p:set>
                                          <p:cBhvr>
                                            <p:cTn id="39" dur="1" fill="hold">
                                              <p:stCondLst>
                                                <p:cond delay="0"/>
                                              </p:stCondLst>
                                            </p:cTn>
                                            <p:tgtEl>
                                              <p:spTgt spid="18"/>
                                            </p:tgtEl>
                                            <p:attrNameLst>
                                              <p:attrName>style.visibility</p:attrName>
                                            </p:attrNameLst>
                                          </p:cBhvr>
                                          <p:to>
                                            <p:strVal val="visible"/>
                                          </p:to>
                                        </p:set>
                                        <p:anim calcmode="lin" valueType="num" p14:bounceEnd="40000">
                                          <p:cBhvr additive="base">
                                            <p:cTn id="40" dur="500" fill="hold"/>
                                            <p:tgtEl>
                                              <p:spTgt spid="18"/>
                                            </p:tgtEl>
                                            <p:attrNameLst>
                                              <p:attrName>ppt_x</p:attrName>
                                            </p:attrNameLst>
                                          </p:cBhvr>
                                          <p:tavLst>
                                            <p:tav tm="0">
                                              <p:val>
                                                <p:strVal val="#ppt_x"/>
                                              </p:val>
                                            </p:tav>
                                            <p:tav tm="100000">
                                              <p:val>
                                                <p:strVal val="#ppt_x"/>
                                              </p:val>
                                            </p:tav>
                                          </p:tavLst>
                                        </p:anim>
                                        <p:anim calcmode="lin" valueType="num" p14:bounceEnd="40000">
                                          <p:cBhvr additive="base">
                                            <p:cTn id="41" dur="500" fill="hold"/>
                                            <p:tgtEl>
                                              <p:spTgt spid="18"/>
                                            </p:tgtEl>
                                            <p:attrNameLst>
                                              <p:attrName>ppt_y</p:attrName>
                                            </p:attrNameLst>
                                          </p:cBhvr>
                                          <p:tavLst>
                                            <p:tav tm="0">
                                              <p:val>
                                                <p:strVal val="1+#ppt_h/2"/>
                                              </p:val>
                                            </p:tav>
                                            <p:tav tm="100000">
                                              <p:val>
                                                <p:strVal val="#ppt_y"/>
                                              </p:val>
                                            </p:tav>
                                          </p:tavLst>
                                        </p:anim>
                                      </p:childTnLst>
                                    </p:cTn>
                                  </p:par>
                                  <p:par>
                                    <p:cTn id="42" presetID="12" presetClass="entr" presetSubtype="2" fill="hold" grpId="0" nodeType="withEffect">
                                      <p:stCondLst>
                                        <p:cond delay="60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p:tgtEl>
                                              <p:spTgt spid="10"/>
                                            </p:tgtEl>
                                            <p:attrNameLst>
                                              <p:attrName>ppt_x</p:attrName>
                                            </p:attrNameLst>
                                          </p:cBhvr>
                                          <p:tavLst>
                                            <p:tav tm="0">
                                              <p:val>
                                                <p:strVal val="#ppt_x+#ppt_w*1.125000"/>
                                              </p:val>
                                            </p:tav>
                                            <p:tav tm="100000">
                                              <p:val>
                                                <p:strVal val="#ppt_x"/>
                                              </p:val>
                                            </p:tav>
                                          </p:tavLst>
                                        </p:anim>
                                        <p:animEffect transition="in" filter="wipe(left)">
                                          <p:cBhvr>
                                            <p:cTn id="45" dur="500"/>
                                            <p:tgtEl>
                                              <p:spTgt spid="10"/>
                                            </p:tgtEl>
                                          </p:cBhvr>
                                        </p:animEffect>
                                      </p:childTnLst>
                                    </p:cTn>
                                  </p:par>
                                  <p:par>
                                    <p:cTn id="46" presetID="2" presetClass="entr" presetSubtype="2" fill="hold" nodeType="withEffect" p14:presetBounceEnd="40000">
                                      <p:stCondLst>
                                        <p:cond delay="900"/>
                                      </p:stCondLst>
                                      <p:childTnLst>
                                        <p:set>
                                          <p:cBhvr>
                                            <p:cTn id="47" dur="1" fill="hold">
                                              <p:stCondLst>
                                                <p:cond delay="0"/>
                                              </p:stCondLst>
                                            </p:cTn>
                                            <p:tgtEl>
                                              <p:spTgt spid="19"/>
                                            </p:tgtEl>
                                            <p:attrNameLst>
                                              <p:attrName>style.visibility</p:attrName>
                                            </p:attrNameLst>
                                          </p:cBhvr>
                                          <p:to>
                                            <p:strVal val="visible"/>
                                          </p:to>
                                        </p:set>
                                        <p:anim calcmode="lin" valueType="num" p14:bounceEnd="40000">
                                          <p:cBhvr additive="base">
                                            <p:cTn id="48"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49" dur="500" fill="hold"/>
                                            <p:tgtEl>
                                              <p:spTgt spid="19"/>
                                            </p:tgtEl>
                                            <p:attrNameLst>
                                              <p:attrName>ppt_y</p:attrName>
                                            </p:attrNameLst>
                                          </p:cBhvr>
                                          <p:tavLst>
                                            <p:tav tm="0">
                                              <p:val>
                                                <p:strVal val="#ppt_y"/>
                                              </p:val>
                                            </p:tav>
                                            <p:tav tm="100000">
                                              <p:val>
                                                <p:strVal val="#ppt_y"/>
                                              </p:val>
                                            </p:tav>
                                          </p:tavLst>
                                        </p:anim>
                                      </p:childTnLst>
                                    </p:cTn>
                                  </p:par>
                                  <p:par>
                                    <p:cTn id="50" presetID="12" presetClass="entr" presetSubtype="8" fill="hold" grpId="0" nodeType="withEffect">
                                      <p:stCondLst>
                                        <p:cond delay="9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p:tgtEl>
                                              <p:spTgt spid="11"/>
                                            </p:tgtEl>
                                            <p:attrNameLst>
                                              <p:attrName>ppt_x</p:attrName>
                                            </p:attrNameLst>
                                          </p:cBhvr>
                                          <p:tavLst>
                                            <p:tav tm="0">
                                              <p:val>
                                                <p:strVal val="#ppt_x-#ppt_w*1.125000"/>
                                              </p:val>
                                            </p:tav>
                                            <p:tav tm="100000">
                                              <p:val>
                                                <p:strVal val="#ppt_x"/>
                                              </p:val>
                                            </p:tav>
                                          </p:tavLst>
                                        </p:anim>
                                        <p:animEffect transition="in" filter="wipe(right)">
                                          <p:cBhvr>
                                            <p:cTn id="53" dur="500"/>
                                            <p:tgtEl>
                                              <p:spTgt spid="11"/>
                                            </p:tgtEl>
                                          </p:cBhvr>
                                        </p:animEffect>
                                      </p:childTnLst>
                                    </p:cTn>
                                  </p:par>
                                  <p:par>
                                    <p:cTn id="54" presetID="12" presetClass="entr" presetSubtype="8" fill="hold" grpId="0" nodeType="withEffect">
                                      <p:stCondLst>
                                        <p:cond delay="120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p:tgtEl>
                                              <p:spTgt spid="12"/>
                                            </p:tgtEl>
                                            <p:attrNameLst>
                                              <p:attrName>ppt_x</p:attrName>
                                            </p:attrNameLst>
                                          </p:cBhvr>
                                          <p:tavLst>
                                            <p:tav tm="0">
                                              <p:val>
                                                <p:strVal val="#ppt_x-#ppt_w*1.125000"/>
                                              </p:val>
                                            </p:tav>
                                            <p:tav tm="100000">
                                              <p:val>
                                                <p:strVal val="#ppt_x"/>
                                              </p:val>
                                            </p:tav>
                                          </p:tavLst>
                                        </p:anim>
                                        <p:animEffect transition="in" filter="wipe(right)">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0" grpId="0"/>
          <p:bldP spid="11" grpId="0"/>
          <p:bldP spid="12" grpId="0"/>
          <p:bldP spid="13" grpId="0"/>
          <p:bldP spid="14" grpId="0" bldLvl="0" animBg="1"/>
          <p:bldP spid="1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stCondLst>
                                        <p:cond delay="3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par>
                                    <p:cTn id="34" presetID="12" presetClass="entr" presetSubtype="2" fill="hold" grpId="0" nodeType="withEffect">
                                      <p:stCondLst>
                                        <p:cond delay="30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ppt_x</p:attrName>
                                            </p:attrNameLst>
                                          </p:cBhvr>
                                          <p:tavLst>
                                            <p:tav tm="0">
                                              <p:val>
                                                <p:strVal val="#ppt_x+#ppt_w*1.125000"/>
                                              </p:val>
                                            </p:tav>
                                            <p:tav tm="100000">
                                              <p:val>
                                                <p:strVal val="#ppt_x"/>
                                              </p:val>
                                            </p:tav>
                                          </p:tavLst>
                                        </p:anim>
                                        <p:animEffect transition="in" filter="wipe(left)">
                                          <p:cBhvr>
                                            <p:cTn id="37" dur="500"/>
                                            <p:tgtEl>
                                              <p:spTgt spid="13"/>
                                            </p:tgtEl>
                                          </p:cBhvr>
                                        </p:animEffect>
                                      </p:childTnLst>
                                    </p:cTn>
                                  </p:par>
                                  <p:par>
                                    <p:cTn id="38" presetID="2" presetClass="entr" presetSubtype="4" fill="hold" grpId="0" nodeType="withEffect">
                                      <p:stCondLst>
                                        <p:cond delay="6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par>
                                    <p:cTn id="42" presetID="12" presetClass="entr" presetSubtype="2" fill="hold" grpId="0" nodeType="withEffect">
                                      <p:stCondLst>
                                        <p:cond delay="60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p:tgtEl>
                                              <p:spTgt spid="10"/>
                                            </p:tgtEl>
                                            <p:attrNameLst>
                                              <p:attrName>ppt_x</p:attrName>
                                            </p:attrNameLst>
                                          </p:cBhvr>
                                          <p:tavLst>
                                            <p:tav tm="0">
                                              <p:val>
                                                <p:strVal val="#ppt_x+#ppt_w*1.125000"/>
                                              </p:val>
                                            </p:tav>
                                            <p:tav tm="100000">
                                              <p:val>
                                                <p:strVal val="#ppt_x"/>
                                              </p:val>
                                            </p:tav>
                                          </p:tavLst>
                                        </p:anim>
                                        <p:animEffect transition="in" filter="wipe(left)">
                                          <p:cBhvr>
                                            <p:cTn id="45" dur="500"/>
                                            <p:tgtEl>
                                              <p:spTgt spid="10"/>
                                            </p:tgtEl>
                                          </p:cBhvr>
                                        </p:animEffect>
                                      </p:childTnLst>
                                    </p:cTn>
                                  </p:par>
                                  <p:par>
                                    <p:cTn id="46" presetID="2" presetClass="entr" presetSubtype="2" fill="hold" nodeType="withEffect">
                                      <p:stCondLst>
                                        <p:cond delay="90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1+#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par>
                                    <p:cTn id="50" presetID="12" presetClass="entr" presetSubtype="8" fill="hold" grpId="0" nodeType="withEffect">
                                      <p:stCondLst>
                                        <p:cond delay="9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p:tgtEl>
                                              <p:spTgt spid="11"/>
                                            </p:tgtEl>
                                            <p:attrNameLst>
                                              <p:attrName>ppt_x</p:attrName>
                                            </p:attrNameLst>
                                          </p:cBhvr>
                                          <p:tavLst>
                                            <p:tav tm="0">
                                              <p:val>
                                                <p:strVal val="#ppt_x-#ppt_w*1.125000"/>
                                              </p:val>
                                            </p:tav>
                                            <p:tav tm="100000">
                                              <p:val>
                                                <p:strVal val="#ppt_x"/>
                                              </p:val>
                                            </p:tav>
                                          </p:tavLst>
                                        </p:anim>
                                        <p:animEffect transition="in" filter="wipe(right)">
                                          <p:cBhvr>
                                            <p:cTn id="53" dur="500"/>
                                            <p:tgtEl>
                                              <p:spTgt spid="11"/>
                                            </p:tgtEl>
                                          </p:cBhvr>
                                        </p:animEffect>
                                      </p:childTnLst>
                                    </p:cTn>
                                  </p:par>
                                  <p:par>
                                    <p:cTn id="54" presetID="12" presetClass="entr" presetSubtype="8" fill="hold" grpId="0" nodeType="withEffect">
                                      <p:stCondLst>
                                        <p:cond delay="120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p:tgtEl>
                                              <p:spTgt spid="12"/>
                                            </p:tgtEl>
                                            <p:attrNameLst>
                                              <p:attrName>ppt_x</p:attrName>
                                            </p:attrNameLst>
                                          </p:cBhvr>
                                          <p:tavLst>
                                            <p:tav tm="0">
                                              <p:val>
                                                <p:strVal val="#ppt_x-#ppt_w*1.125000"/>
                                              </p:val>
                                            </p:tav>
                                            <p:tav tm="100000">
                                              <p:val>
                                                <p:strVal val="#ppt_x"/>
                                              </p:val>
                                            </p:tav>
                                          </p:tavLst>
                                        </p:anim>
                                        <p:animEffect transition="in" filter="wipe(right)">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0" grpId="0"/>
          <p:bldP spid="11" grpId="0"/>
          <p:bldP spid="12" grpId="0"/>
          <p:bldP spid="13" grpId="0"/>
          <p:bldP spid="14" grpId="0" bldLvl="0" animBg="1"/>
          <p:bldP spid="18" grpId="0" bldLvl="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a:t>
            </a:r>
            <a:endParaRPr lang="zh-CN" altLang="en-US"/>
          </a:p>
        </p:txBody>
      </p:sp>
      <p:sp>
        <p:nvSpPr>
          <p:cNvPr id="6" name="TextBox 34"/>
          <p:cNvSpPr txBox="1"/>
          <p:nvPr/>
        </p:nvSpPr>
        <p:spPr>
          <a:xfrm>
            <a:off x="908957" y="206330"/>
            <a:ext cx="1960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功能设计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691130" cy="368300"/>
          </a:xfrm>
          <a:prstGeom prst="rect">
            <a:avLst/>
          </a:prstGeom>
          <a:noFill/>
        </p:spPr>
        <p:txBody>
          <a:bodyPr wrap="none" rtlCol="0">
            <a:spAutoFit/>
          </a:bodyPr>
          <a:lstStyle/>
          <a:p>
            <a:r>
              <a:rPr lang="zh-CN" altLang="en-US" sz="1800" b="1" dirty="0" smtClean="0">
                <a:solidFill>
                  <a:srgbClr val="C00000"/>
                </a:solidFill>
                <a:latin typeface="Kozuka Gothic Pro R" pitchFamily="34" charset="-128"/>
                <a:ea typeface="Kozuka Gothic Pro R" pitchFamily="34" charset="-128"/>
              </a:rPr>
              <a:t>FUNCTIONAL DESIGN</a:t>
            </a:r>
            <a:endParaRPr lang="zh-CN" altLang="en-US"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147695" y="308610"/>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8" descr="C:\Users\win10\Pictures\软工\系统流程图.png系统流程图"/>
          <p:cNvPicPr>
            <a:picLocks noChangeAspect="1"/>
          </p:cNvPicPr>
          <p:nvPr/>
        </p:nvPicPr>
        <p:blipFill>
          <a:blip r:embed="rId1"/>
          <a:srcRect/>
          <a:stretch>
            <a:fillRect/>
          </a:stretch>
        </p:blipFill>
        <p:spPr>
          <a:xfrm>
            <a:off x="1147445" y="914400"/>
            <a:ext cx="6613525" cy="3900805"/>
          </a:xfrm>
          <a:prstGeom prst="rect">
            <a:avLst/>
          </a:prstGeom>
        </p:spPr>
      </p:pic>
      <p:sp>
        <p:nvSpPr>
          <p:cNvPr id="3" name="文本框 2"/>
          <p:cNvSpPr txBox="1"/>
          <p:nvPr/>
        </p:nvSpPr>
        <p:spPr>
          <a:xfrm>
            <a:off x="3075940" y="4815205"/>
            <a:ext cx="2992755" cy="299085"/>
          </a:xfrm>
          <a:prstGeom prst="rect">
            <a:avLst/>
          </a:prstGeom>
          <a:noFill/>
        </p:spPr>
        <p:txBody>
          <a:bodyPr wrap="square" rtlCol="0">
            <a:spAutoFit/>
          </a:bodyPr>
          <a:p>
            <a:r>
              <a:rPr lang="zh-CN" altLang="en-US"/>
              <a:t>图 2-2 员工工资管理系统流程图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3"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84480"/>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645795" y="857250"/>
            <a:ext cx="7982585" cy="1373505"/>
            <a:chOff x="4304043" y="1286668"/>
            <a:chExt cx="3837944" cy="2757793"/>
          </a:xfrm>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4399908" y="1286668"/>
              <a:ext cx="3742079" cy="2563995"/>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908050" y="998855"/>
            <a:ext cx="7303135" cy="1014730"/>
          </a:xfrm>
          <a:prstGeom prst="rect">
            <a:avLst/>
          </a:prstGeom>
          <a:noFill/>
          <a:ln w="9525">
            <a:noFill/>
          </a:ln>
        </p:spPr>
        <p:txBody>
          <a:bodyPr wrap="square">
            <a:spAutoFit/>
          </a:bodyPr>
          <a:p>
            <a:pPr indent="0"/>
            <a:r>
              <a:rPr lang="en-US" altLang="zh-CN" sz="1200" b="0">
                <a:ea typeface="宋体" panose="02010600030101010101" pitchFamily="2" charset="-122"/>
              </a:rPr>
              <a:t>     </a:t>
            </a:r>
            <a:r>
              <a:rPr lang="zh-CN" sz="2000" b="0">
                <a:latin typeface="微软雅黑" panose="020B0503020204020204" pitchFamily="34" charset="-122"/>
                <a:ea typeface="微软雅黑" panose="020B0503020204020204" pitchFamily="34" charset="-122"/>
              </a:rPr>
              <a:t>员工工资管理系统主要包括考勤管理、人事管理人员、财务管理人员、主管领导、薪资福利管理、人事档案管理等实体。期中薪资福利管理涉及方案和员工工资表，考勤管理涉及员工考勤表。</a:t>
            </a:r>
            <a:endParaRPr lang="zh-CN" altLang="en-US" sz="2000" b="0">
              <a:latin typeface="微软雅黑" panose="020B0503020204020204" pitchFamily="34" charset="-122"/>
              <a:ea typeface="微软雅黑" panose="020B0503020204020204" pitchFamily="34" charset="-122"/>
            </a:endParaRPr>
          </a:p>
        </p:txBody>
      </p:sp>
      <p:pic>
        <p:nvPicPr>
          <p:cNvPr id="9" name="图片 9" descr="C:\Users\win10\Pictures\软工\系统总体ER图.png系统总体ER图"/>
          <p:cNvPicPr>
            <a:picLocks noChangeAspect="1"/>
          </p:cNvPicPr>
          <p:nvPr/>
        </p:nvPicPr>
        <p:blipFill>
          <a:blip r:embed="rId1"/>
          <a:srcRect/>
          <a:stretch>
            <a:fillRect/>
          </a:stretch>
        </p:blipFill>
        <p:spPr>
          <a:xfrm>
            <a:off x="3314065" y="2320608"/>
            <a:ext cx="5271770" cy="2685415"/>
          </a:xfrm>
          <a:prstGeom prst="rect">
            <a:avLst/>
          </a:prstGeom>
        </p:spPr>
      </p:pic>
      <p:grpSp>
        <p:nvGrpSpPr>
          <p:cNvPr id="17" name="组合 16"/>
          <p:cNvGrpSpPr/>
          <p:nvPr/>
        </p:nvGrpSpPr>
        <p:grpSpPr>
          <a:xfrm rot="5400000">
            <a:off x="1449070" y="2674620"/>
            <a:ext cx="1584960" cy="1976755"/>
            <a:chOff x="4020870" y="2194485"/>
            <a:chExt cx="1102258" cy="1432090"/>
          </a:xfrm>
          <a:effectLst>
            <a:outerShdw blurRad="444500" dist="254000" dir="8100000" algn="tr" rotWithShape="0">
              <a:prstClr val="black">
                <a:alpha val="50000"/>
              </a:prstClr>
            </a:outerShdw>
          </a:effectLst>
        </p:grpSpPr>
        <p:sp>
          <p:nvSpPr>
            <p:cNvPr id="1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等腰三角形 42"/>
            <p:cNvSpPr/>
            <p:nvPr/>
          </p:nvSpPr>
          <p:spPr>
            <a:xfrm>
              <a:off x="4021081" y="2234904"/>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20" name="文本框 19"/>
          <p:cNvSpPr txBox="1"/>
          <p:nvPr/>
        </p:nvSpPr>
        <p:spPr>
          <a:xfrm>
            <a:off x="1501775" y="3336925"/>
            <a:ext cx="1049655" cy="583565"/>
          </a:xfrm>
          <a:prstGeom prst="rect">
            <a:avLst/>
          </a:prstGeom>
          <a:noFill/>
          <a:ln w="9525">
            <a:noFill/>
          </a:ln>
        </p:spPr>
        <p:txBody>
          <a:bodyPr wrap="square">
            <a:spAutoFit/>
          </a:bodyPr>
          <a:p>
            <a:pPr indent="0"/>
            <a:r>
              <a:rPr 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系统总体</a:t>
            </a:r>
            <a:r>
              <a:rPr 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E-R</a:t>
            </a:r>
            <a:r>
              <a:rPr 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wipe(down)">
                                      <p:cBhvr>
                                        <p:cTn id="32" dur="500"/>
                                        <p:tgtEl>
                                          <p:spTgt spid="100"/>
                                        </p:tgtEl>
                                      </p:cBhvr>
                                    </p:animEffect>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3500"/>
                            </p:stCondLst>
                            <p:childTnLst>
                              <p:par>
                                <p:cTn id="43" presetID="3" presetClass="entr" presetSubtype="1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20" grpId="0"/>
      <p:bldP spid="1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41935"/>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1"/>
          <a:stretch>
            <a:fillRect/>
          </a:stretch>
        </p:blipFill>
        <p:spPr>
          <a:xfrm>
            <a:off x="833120" y="1584325"/>
            <a:ext cx="3138170" cy="3271520"/>
          </a:xfrm>
          <a:prstGeom prst="rect">
            <a:avLst/>
          </a:prstGeom>
        </p:spPr>
      </p:pic>
      <p:grpSp>
        <p:nvGrpSpPr>
          <p:cNvPr id="67" name="组合 66"/>
          <p:cNvGrpSpPr/>
          <p:nvPr/>
        </p:nvGrpSpPr>
        <p:grpSpPr>
          <a:xfrm>
            <a:off x="501942" y="887581"/>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12"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1</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948690" y="887730"/>
            <a:ext cx="3021965"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考勤数据表结构</a:t>
              </a:r>
              <a:endParaRPr lang="zh-CN" altLang="en-US" sz="2400">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2"/>
          <a:stretch>
            <a:fillRect/>
          </a:stretch>
        </p:blipFill>
        <p:spPr>
          <a:xfrm>
            <a:off x="4775200" y="1584325"/>
            <a:ext cx="3351530" cy="2189480"/>
          </a:xfrm>
          <a:prstGeom prst="rect">
            <a:avLst/>
          </a:prstGeom>
        </p:spPr>
      </p:pic>
      <p:grpSp>
        <p:nvGrpSpPr>
          <p:cNvPr id="22" name="组合 21"/>
          <p:cNvGrpSpPr/>
          <p:nvPr/>
        </p:nvGrpSpPr>
        <p:grpSpPr>
          <a:xfrm>
            <a:off x="4588167" y="887581"/>
            <a:ext cx="447031" cy="522704"/>
            <a:chOff x="2246286" y="4230035"/>
            <a:chExt cx="525513" cy="614471"/>
          </a:xfrm>
          <a:solidFill>
            <a:srgbClr val="1A3F6C"/>
          </a:solidFill>
        </p:grpSpPr>
        <p:sp>
          <p:nvSpPr>
            <p:cNvPr id="23" name="椭圆 22"/>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4" name="TextBox 68"/>
            <p:cNvSpPr txBox="1"/>
            <p:nvPr/>
          </p:nvSpPr>
          <p:spPr>
            <a:xfrm>
              <a:off x="2291707"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2</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5" name="组合 24"/>
          <p:cNvGrpSpPr/>
          <p:nvPr/>
        </p:nvGrpSpPr>
        <p:grpSpPr>
          <a:xfrm>
            <a:off x="5104765" y="850265"/>
            <a:ext cx="3021965" cy="420370"/>
            <a:chOff x="4304043" y="1286668"/>
            <a:chExt cx="3837944" cy="2977970"/>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考勤奖罚金</a:t>
              </a:r>
              <a:r>
                <a:rPr lang="zh-CN" altLang="en-US" sz="2400">
                  <a:latin typeface="微软雅黑" panose="020B0503020204020204" pitchFamily="34" charset="-122"/>
                  <a:ea typeface="微软雅黑" panose="020B0503020204020204" pitchFamily="34" charset="-122"/>
                </a:rPr>
                <a:t>表结构</a:t>
              </a:r>
              <a:endParaRPr lang="zh-CN" altLang="en-US" sz="240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300" fill="hold"/>
                                        <p:tgtEl>
                                          <p:spTgt spid="22"/>
                                        </p:tgtEl>
                                        <p:attrNameLst>
                                          <p:attrName>ppt_x</p:attrName>
                                        </p:attrNameLst>
                                      </p:cBhvr>
                                      <p:tavLst>
                                        <p:tav tm="0">
                                          <p:val>
                                            <p:strVal val="#ppt_x"/>
                                          </p:val>
                                        </p:tav>
                                        <p:tav tm="100000">
                                          <p:val>
                                            <p:strVal val="#ppt_x"/>
                                          </p:val>
                                        </p:tav>
                                      </p:tavLst>
                                    </p:anim>
                                    <p:anim calcmode="lin" valueType="num">
                                      <p:cBhvr additive="base">
                                        <p:cTn id="36" dur="300" fill="hold"/>
                                        <p:tgtEl>
                                          <p:spTgt spid="22"/>
                                        </p:tgtEl>
                                        <p:attrNameLst>
                                          <p:attrName>ppt_y</p:attrName>
                                        </p:attrNameLst>
                                      </p:cBhvr>
                                      <p:tavLst>
                                        <p:tav tm="0">
                                          <p:val>
                                            <p:strVal val="1+#ppt_h/2"/>
                                          </p:val>
                                        </p:tav>
                                        <p:tav tm="100000">
                                          <p:val>
                                            <p:strVal val="#ppt_y"/>
                                          </p:val>
                                        </p:tav>
                                      </p:tavLst>
                                    </p:anim>
                                  </p:childTnLst>
                                </p:cTn>
                              </p:par>
                            </p:childTnLst>
                          </p:cTn>
                        </p:par>
                        <p:par>
                          <p:cTn id="37" fill="hold">
                            <p:stCondLst>
                              <p:cond delay="2000"/>
                            </p:stCondLst>
                            <p:childTnLst>
                              <p:par>
                                <p:cTn id="38" presetID="3" presetClass="entr" presetSubtype="1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3000"/>
                            </p:stCondLst>
                            <p:childTnLst>
                              <p:par>
                                <p:cTn id="46" presetID="3" presetClass="entr" presetSubtype="1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41935"/>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501942" y="887581"/>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12"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1</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948690" y="887730"/>
            <a:ext cx="3185160"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员工信息</a:t>
              </a:r>
              <a:r>
                <a:rPr lang="zh-CN" altLang="en-US" sz="2400">
                  <a:latin typeface="微软雅黑" panose="020B0503020204020204" pitchFamily="34" charset="-122"/>
                  <a:ea typeface="微软雅黑" panose="020B0503020204020204" pitchFamily="34" charset="-122"/>
                </a:rPr>
                <a:t>数据表结构</a:t>
              </a:r>
              <a:endParaRPr lang="zh-CN" altLang="en-US" sz="240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588167" y="887581"/>
            <a:ext cx="447031" cy="522704"/>
            <a:chOff x="2246286" y="4230035"/>
            <a:chExt cx="525513" cy="614471"/>
          </a:xfrm>
          <a:solidFill>
            <a:srgbClr val="1A3F6C"/>
          </a:solidFill>
        </p:grpSpPr>
        <p:sp>
          <p:nvSpPr>
            <p:cNvPr id="23" name="椭圆 22"/>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4" name="TextBox 68"/>
            <p:cNvSpPr txBox="1"/>
            <p:nvPr/>
          </p:nvSpPr>
          <p:spPr>
            <a:xfrm>
              <a:off x="2291707"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2</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5" name="组合 24"/>
          <p:cNvGrpSpPr/>
          <p:nvPr/>
        </p:nvGrpSpPr>
        <p:grpSpPr>
          <a:xfrm>
            <a:off x="5104765" y="850265"/>
            <a:ext cx="3245485" cy="457835"/>
            <a:chOff x="4304043" y="1286668"/>
            <a:chExt cx="3837944" cy="2977970"/>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部门信息数据</a:t>
              </a:r>
              <a:r>
                <a:rPr lang="zh-CN" altLang="en-US" sz="2400">
                  <a:latin typeface="微软雅黑" panose="020B0503020204020204" pitchFamily="34" charset="-122"/>
                  <a:ea typeface="微软雅黑" panose="020B0503020204020204" pitchFamily="34" charset="-122"/>
                </a:rPr>
                <a:t>表结构</a:t>
              </a:r>
              <a:endParaRPr lang="zh-CN" altLang="en-US" sz="240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777240" y="1481455"/>
            <a:ext cx="3356610" cy="3486785"/>
          </a:xfrm>
          <a:prstGeom prst="rect">
            <a:avLst/>
          </a:prstGeom>
        </p:spPr>
      </p:pic>
      <p:pic>
        <p:nvPicPr>
          <p:cNvPr id="3" name="图片 2"/>
          <p:cNvPicPr>
            <a:picLocks noChangeAspect="1"/>
          </p:cNvPicPr>
          <p:nvPr/>
        </p:nvPicPr>
        <p:blipFill>
          <a:blip r:embed="rId2"/>
          <a:stretch>
            <a:fillRect/>
          </a:stretch>
        </p:blipFill>
        <p:spPr>
          <a:xfrm>
            <a:off x="5104765" y="1481455"/>
            <a:ext cx="3104515" cy="1836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000"/>
                            </p:stCondLst>
                            <p:childTnLst>
                              <p:par>
                                <p:cTn id="34" presetID="3" presetClass="entr" presetSubtype="1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300" fill="hold"/>
                                        <p:tgtEl>
                                          <p:spTgt spid="22"/>
                                        </p:tgtEl>
                                        <p:attrNameLst>
                                          <p:attrName>ppt_x</p:attrName>
                                        </p:attrNameLst>
                                      </p:cBhvr>
                                      <p:tavLst>
                                        <p:tav tm="0">
                                          <p:val>
                                            <p:strVal val="#ppt_x"/>
                                          </p:val>
                                        </p:tav>
                                        <p:tav tm="100000">
                                          <p:val>
                                            <p:strVal val="#ppt_x"/>
                                          </p:val>
                                        </p:tav>
                                      </p:tavLst>
                                    </p:anim>
                                    <p:anim calcmode="lin" valueType="num">
                                      <p:cBhvr additive="base">
                                        <p:cTn id="40" dur="3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3000"/>
                            </p:stCondLst>
                            <p:childTnLst>
                              <p:par>
                                <p:cTn id="46" presetID="3" presetClass="entr" presetSubtype="1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41935"/>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501942" y="887581"/>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12"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5</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948690" y="887730"/>
            <a:ext cx="3185160"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工资</a:t>
              </a:r>
              <a:r>
                <a:rPr lang="zh-CN" altLang="en-US" sz="2400">
                  <a:latin typeface="微软雅黑" panose="020B0503020204020204" pitchFamily="34" charset="-122"/>
                  <a:ea typeface="微软雅黑" panose="020B0503020204020204" pitchFamily="34" charset="-122"/>
                </a:rPr>
                <a:t>信息数据表结构</a:t>
              </a:r>
              <a:endParaRPr lang="zh-CN" altLang="en-US" sz="240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588167" y="887581"/>
            <a:ext cx="447031" cy="522704"/>
            <a:chOff x="2246286" y="4230035"/>
            <a:chExt cx="525513" cy="614471"/>
          </a:xfrm>
          <a:solidFill>
            <a:srgbClr val="1A3F6C"/>
          </a:solidFill>
        </p:grpSpPr>
        <p:sp>
          <p:nvSpPr>
            <p:cNvPr id="23" name="椭圆 22"/>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4" name="TextBox 68"/>
            <p:cNvSpPr txBox="1"/>
            <p:nvPr/>
          </p:nvSpPr>
          <p:spPr>
            <a:xfrm>
              <a:off x="2291707"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6</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5" name="组合 24"/>
          <p:cNvGrpSpPr/>
          <p:nvPr/>
        </p:nvGrpSpPr>
        <p:grpSpPr>
          <a:xfrm>
            <a:off x="5104765" y="850265"/>
            <a:ext cx="3245485" cy="457835"/>
            <a:chOff x="4304043" y="1286668"/>
            <a:chExt cx="3837944" cy="2977970"/>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基础工资</a:t>
              </a:r>
              <a:r>
                <a:rPr lang="zh-CN" altLang="en-US" sz="2400">
                  <a:latin typeface="微软雅黑" panose="020B0503020204020204" pitchFamily="34" charset="-122"/>
                  <a:ea typeface="微软雅黑" panose="020B0503020204020204" pitchFamily="34" charset="-122"/>
                </a:rPr>
                <a:t>数据表结构</a:t>
              </a:r>
              <a:endParaRPr lang="zh-CN" altLang="en-US" sz="2400">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1"/>
          <a:stretch>
            <a:fillRect/>
          </a:stretch>
        </p:blipFill>
        <p:spPr>
          <a:xfrm>
            <a:off x="908685" y="1334770"/>
            <a:ext cx="3225165" cy="3750945"/>
          </a:xfrm>
          <a:prstGeom prst="rect">
            <a:avLst/>
          </a:prstGeom>
        </p:spPr>
      </p:pic>
      <p:pic>
        <p:nvPicPr>
          <p:cNvPr id="10" name="图片 9"/>
          <p:cNvPicPr>
            <a:picLocks noChangeAspect="1"/>
          </p:cNvPicPr>
          <p:nvPr/>
        </p:nvPicPr>
        <p:blipFill>
          <a:blip r:embed="rId2"/>
          <a:stretch>
            <a:fillRect/>
          </a:stretch>
        </p:blipFill>
        <p:spPr>
          <a:xfrm>
            <a:off x="5104130" y="1410335"/>
            <a:ext cx="3333750" cy="1958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000"/>
                            </p:stCondLst>
                            <p:childTnLst>
                              <p:par>
                                <p:cTn id="34" presetID="3" presetClass="entr" presetSubtype="1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300" fill="hold"/>
                                        <p:tgtEl>
                                          <p:spTgt spid="22"/>
                                        </p:tgtEl>
                                        <p:attrNameLst>
                                          <p:attrName>ppt_x</p:attrName>
                                        </p:attrNameLst>
                                      </p:cBhvr>
                                      <p:tavLst>
                                        <p:tav tm="0">
                                          <p:val>
                                            <p:strVal val="#ppt_x"/>
                                          </p:val>
                                        </p:tav>
                                        <p:tav tm="100000">
                                          <p:val>
                                            <p:strVal val="#ppt_x"/>
                                          </p:val>
                                        </p:tav>
                                      </p:tavLst>
                                    </p:anim>
                                    <p:anim calcmode="lin" valueType="num">
                                      <p:cBhvr additive="base">
                                        <p:cTn id="40" dur="3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3000"/>
                            </p:stCondLst>
                            <p:childTnLst>
                              <p:par>
                                <p:cTn id="46" presetID="3" presetClass="entr" presetSubtype="1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41935"/>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501942" y="887581"/>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12"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5</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948690" y="887730"/>
            <a:ext cx="3185160"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工资信息数据表结构</a:t>
              </a:r>
              <a:endParaRPr lang="zh-CN" altLang="en-US" sz="240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588167" y="887581"/>
            <a:ext cx="447031" cy="522704"/>
            <a:chOff x="2246286" y="4230035"/>
            <a:chExt cx="525513" cy="614471"/>
          </a:xfrm>
          <a:solidFill>
            <a:srgbClr val="1A3F6C"/>
          </a:solidFill>
        </p:grpSpPr>
        <p:sp>
          <p:nvSpPr>
            <p:cNvPr id="23" name="椭圆 22"/>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24" name="TextBox 68"/>
            <p:cNvSpPr txBox="1"/>
            <p:nvPr/>
          </p:nvSpPr>
          <p:spPr>
            <a:xfrm>
              <a:off x="2291707"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6</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5" name="组合 24"/>
          <p:cNvGrpSpPr/>
          <p:nvPr/>
        </p:nvGrpSpPr>
        <p:grpSpPr>
          <a:xfrm>
            <a:off x="5104765" y="850265"/>
            <a:ext cx="3245485" cy="457835"/>
            <a:chOff x="4304043" y="1286668"/>
            <a:chExt cx="3837944" cy="2977970"/>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基础工资数据表结构</a:t>
              </a:r>
              <a:endParaRPr lang="zh-CN" altLang="en-US" sz="2400">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1"/>
          <a:stretch>
            <a:fillRect/>
          </a:stretch>
        </p:blipFill>
        <p:spPr>
          <a:xfrm>
            <a:off x="908685" y="1334770"/>
            <a:ext cx="3225165" cy="3750945"/>
          </a:xfrm>
          <a:prstGeom prst="rect">
            <a:avLst/>
          </a:prstGeom>
        </p:spPr>
      </p:pic>
      <p:pic>
        <p:nvPicPr>
          <p:cNvPr id="10" name="图片 9"/>
          <p:cNvPicPr>
            <a:picLocks noChangeAspect="1"/>
          </p:cNvPicPr>
          <p:nvPr/>
        </p:nvPicPr>
        <p:blipFill>
          <a:blip r:embed="rId2"/>
          <a:stretch>
            <a:fillRect/>
          </a:stretch>
        </p:blipFill>
        <p:spPr>
          <a:xfrm>
            <a:off x="5104130" y="1410335"/>
            <a:ext cx="3333750" cy="1958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000"/>
                            </p:stCondLst>
                            <p:childTnLst>
                              <p:par>
                                <p:cTn id="34" presetID="3" presetClass="entr" presetSubtype="1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300" fill="hold"/>
                                        <p:tgtEl>
                                          <p:spTgt spid="22"/>
                                        </p:tgtEl>
                                        <p:attrNameLst>
                                          <p:attrName>ppt_x</p:attrName>
                                        </p:attrNameLst>
                                      </p:cBhvr>
                                      <p:tavLst>
                                        <p:tav tm="0">
                                          <p:val>
                                            <p:strVal val="#ppt_x"/>
                                          </p:val>
                                        </p:tav>
                                        <p:tav tm="100000">
                                          <p:val>
                                            <p:strVal val="#ppt_x"/>
                                          </p:val>
                                        </p:tav>
                                      </p:tavLst>
                                    </p:anim>
                                    <p:anim calcmode="lin" valueType="num">
                                      <p:cBhvr additive="base">
                                        <p:cTn id="40" dur="3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2" presetClass="entr" presetSubtype="4"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3000"/>
                            </p:stCondLst>
                            <p:childTnLst>
                              <p:par>
                                <p:cTn id="46" presetID="3" presetClass="entr" presetSubtype="1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41935"/>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501942" y="887581"/>
            <a:ext cx="447031" cy="522704"/>
            <a:chOff x="2246286" y="4230035"/>
            <a:chExt cx="525513" cy="614471"/>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12" name="TextBox 68"/>
            <p:cNvSpPr txBox="1"/>
            <p:nvPr/>
          </p:nvSpPr>
          <p:spPr>
            <a:xfrm>
              <a:off x="2290214" y="4356307"/>
              <a:ext cx="433392" cy="488199"/>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7</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948690" y="887730"/>
            <a:ext cx="3185160"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五险一金</a:t>
              </a:r>
              <a:r>
                <a:rPr lang="zh-CN" altLang="en-US" sz="2400">
                  <a:latin typeface="微软雅黑" panose="020B0503020204020204" pitchFamily="34" charset="-122"/>
                  <a:ea typeface="微软雅黑" panose="020B0503020204020204" pitchFamily="34" charset="-122"/>
                </a:rPr>
                <a:t>数据表结构</a:t>
              </a:r>
              <a:endParaRPr lang="zh-CN" altLang="en-US" sz="2400">
                <a:latin typeface="微软雅黑" panose="020B0503020204020204" pitchFamily="34" charset="-122"/>
                <a:ea typeface="微软雅黑" panose="020B0503020204020204" pitchFamily="34" charset="-122"/>
              </a:endParaRPr>
            </a:p>
          </p:txBody>
        </p:sp>
      </p:grpSp>
      <p:sp>
        <p:nvSpPr>
          <p:cNvPr id="23" name="椭圆 22"/>
          <p:cNvSpPr/>
          <p:nvPr/>
        </p:nvSpPr>
        <p:spPr>
          <a:xfrm>
            <a:off x="4587875" y="887730"/>
            <a:ext cx="447040" cy="44704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dirty="0">
                <a:latin typeface="黑体" panose="02010609060101010101" charset="-122"/>
                <a:ea typeface="黑体" panose="02010609060101010101" charset="-122"/>
              </a:rPr>
              <a:t>8</a:t>
            </a:r>
            <a:endParaRPr lang="en-US" altLang="zh-CN" sz="1400" dirty="0">
              <a:latin typeface="黑体" panose="02010609060101010101" charset="-122"/>
              <a:ea typeface="黑体" panose="02010609060101010101" charset="-122"/>
            </a:endParaRPr>
          </a:p>
        </p:txBody>
      </p:sp>
      <p:grpSp>
        <p:nvGrpSpPr>
          <p:cNvPr id="25" name="组合 24"/>
          <p:cNvGrpSpPr/>
          <p:nvPr/>
        </p:nvGrpSpPr>
        <p:grpSpPr>
          <a:xfrm>
            <a:off x="5104765" y="850265"/>
            <a:ext cx="3245485" cy="457835"/>
            <a:chOff x="4304043" y="1286668"/>
            <a:chExt cx="3837944" cy="2977970"/>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税务表</a:t>
              </a:r>
              <a:r>
                <a:rPr lang="zh-CN" altLang="en-US" sz="2400">
                  <a:latin typeface="微软雅黑" panose="020B0503020204020204" pitchFamily="34" charset="-122"/>
                  <a:ea typeface="微软雅黑" panose="020B0503020204020204" pitchFamily="34" charset="-122"/>
                </a:rPr>
                <a:t>数据结构</a:t>
              </a:r>
              <a:endParaRPr lang="zh-CN" altLang="en-US" sz="240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1028065" y="1410335"/>
            <a:ext cx="3105785" cy="2572385"/>
          </a:xfrm>
          <a:prstGeom prst="rect">
            <a:avLst/>
          </a:prstGeom>
        </p:spPr>
      </p:pic>
      <p:pic>
        <p:nvPicPr>
          <p:cNvPr id="3" name="图片 2"/>
          <p:cNvPicPr>
            <a:picLocks noChangeAspect="1"/>
          </p:cNvPicPr>
          <p:nvPr/>
        </p:nvPicPr>
        <p:blipFill>
          <a:blip r:embed="rId2"/>
          <a:stretch>
            <a:fillRect/>
          </a:stretch>
        </p:blipFill>
        <p:spPr>
          <a:xfrm>
            <a:off x="5104765" y="1419225"/>
            <a:ext cx="3244215" cy="2564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000"/>
                            </p:stCondLst>
                            <p:childTnLst>
                              <p:par>
                                <p:cTn id="34" presetID="3" presetClass="entr" presetSubtype="1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3500"/>
                            </p:stCondLst>
                            <p:childTnLst>
                              <p:par>
                                <p:cTn id="46" presetID="3" presetClass="entr" presetSubtype="1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8984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5795" y="241935"/>
            <a:ext cx="262255" cy="28702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a:t>
            </a:r>
            <a:endParaRPr lang="zh-CN" altLang="en-US"/>
          </a:p>
        </p:txBody>
      </p:sp>
      <p:sp>
        <p:nvSpPr>
          <p:cNvPr id="6" name="TextBox 34"/>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数据库设计</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455811" y="421556"/>
            <a:ext cx="240792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DATABASE DESIGN</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310890" y="241935"/>
            <a:ext cx="3175" cy="4273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384175" y="887730"/>
            <a:ext cx="523875" cy="539043"/>
            <a:chOff x="2246286" y="4230035"/>
            <a:chExt cx="525513" cy="550012"/>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latin typeface="黑体" panose="02010609060101010101" charset="-122"/>
                <a:ea typeface="黑体" panose="02010609060101010101" charset="-122"/>
              </a:endParaRPr>
            </a:p>
          </p:txBody>
        </p:sp>
        <p:sp>
          <p:nvSpPr>
            <p:cNvPr id="12" name="TextBox 68"/>
            <p:cNvSpPr txBox="1"/>
            <p:nvPr/>
          </p:nvSpPr>
          <p:spPr>
            <a:xfrm>
              <a:off x="2290214" y="4356307"/>
              <a:ext cx="433392" cy="423740"/>
            </a:xfrm>
            <a:prstGeom prst="rect">
              <a:avLst/>
            </a:prstGeom>
            <a:noFill/>
          </p:spPr>
          <p:txBody>
            <a:bodyPr wrap="square" lIns="0" tIns="0" rIns="0" bIns="0" rtlCol="0">
              <a:spAutoFit/>
            </a:bodyPr>
            <a:p>
              <a:pPr algn="ctr"/>
              <a:r>
                <a:rPr lang="en-US" altLang="zh-CN" b="1" dirty="0" smtClean="0">
                  <a:solidFill>
                    <a:schemeClr val="bg1"/>
                  </a:solidFill>
                  <a:latin typeface="黑体" panose="02010609060101010101" charset="-122"/>
                  <a:ea typeface="黑体" panose="02010609060101010101" charset="-122"/>
                </a:rPr>
                <a:t>9</a:t>
              </a:r>
              <a:endParaRPr lang="en-US" altLang="zh-CN" b="1" dirty="0" smtClean="0">
                <a:solidFill>
                  <a:schemeClr val="bg1"/>
                </a:solidFill>
                <a:latin typeface="黑体" panose="02010609060101010101" charset="-122"/>
                <a:ea typeface="黑体" panose="02010609060101010101" charset="-122"/>
              </a:endParaRPr>
            </a:p>
            <a:p>
              <a:pPr algn="ctr"/>
              <a:endParaRPr lang="en-US" altLang="zh-CN" b="1" dirty="0" smtClean="0">
                <a:solidFill>
                  <a:schemeClr val="bg1"/>
                </a:solidFill>
                <a:latin typeface="黑体" panose="02010609060101010101" charset="-122"/>
                <a:ea typeface="黑体" panose="02010609060101010101" charset="-122"/>
              </a:endParaRPr>
            </a:p>
          </p:txBody>
        </p:sp>
      </p:grpSp>
      <p:grpSp>
        <p:nvGrpSpPr>
          <p:cNvPr id="29" name="组合 28"/>
          <p:cNvGrpSpPr/>
          <p:nvPr/>
        </p:nvGrpSpPr>
        <p:grpSpPr>
          <a:xfrm>
            <a:off x="948690" y="887730"/>
            <a:ext cx="3185160" cy="420370"/>
            <a:chOff x="4304043" y="1286668"/>
            <a:chExt cx="3837944" cy="2977970"/>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30"/>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银行发放表</a:t>
              </a:r>
              <a:r>
                <a:rPr lang="zh-CN" altLang="en-US" sz="2400">
                  <a:latin typeface="微软雅黑" panose="020B0503020204020204" pitchFamily="34" charset="-122"/>
                  <a:ea typeface="微软雅黑" panose="020B0503020204020204" pitchFamily="34" charset="-122"/>
                </a:rPr>
                <a:t>数据结构</a:t>
              </a:r>
              <a:endParaRPr lang="zh-CN" altLang="en-US" sz="2400">
                <a:latin typeface="微软雅黑" panose="020B0503020204020204" pitchFamily="34" charset="-122"/>
                <a:ea typeface="微软雅黑" panose="020B0503020204020204" pitchFamily="34" charset="-122"/>
              </a:endParaRPr>
            </a:p>
          </p:txBody>
        </p:sp>
      </p:grpSp>
      <p:sp>
        <p:nvSpPr>
          <p:cNvPr id="23" name="椭圆 22"/>
          <p:cNvSpPr/>
          <p:nvPr/>
        </p:nvSpPr>
        <p:spPr>
          <a:xfrm>
            <a:off x="4552950" y="887730"/>
            <a:ext cx="551815" cy="522605"/>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dirty="0">
                <a:latin typeface="黑体" panose="02010609060101010101" charset="-122"/>
                <a:ea typeface="黑体" panose="02010609060101010101" charset="-122"/>
              </a:rPr>
              <a:t>10</a:t>
            </a:r>
            <a:endParaRPr lang="en-US" altLang="zh-CN" sz="1400" dirty="0">
              <a:latin typeface="黑体" panose="02010609060101010101" charset="-122"/>
              <a:ea typeface="黑体" panose="02010609060101010101" charset="-122"/>
            </a:endParaRPr>
          </a:p>
        </p:txBody>
      </p:sp>
      <p:grpSp>
        <p:nvGrpSpPr>
          <p:cNvPr id="25" name="组合 24"/>
          <p:cNvGrpSpPr/>
          <p:nvPr/>
        </p:nvGrpSpPr>
        <p:grpSpPr>
          <a:xfrm>
            <a:off x="5104765" y="850265"/>
            <a:ext cx="3245485" cy="457835"/>
            <a:chOff x="4304043" y="1286668"/>
            <a:chExt cx="3837944" cy="2977970"/>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4399750" y="1593516"/>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pitchFamily="34" charset="-122"/>
                  <a:ea typeface="微软雅黑" panose="020B0503020204020204" pitchFamily="34" charset="-122"/>
                </a:rPr>
                <a:t>用户数据表</a:t>
              </a:r>
              <a:r>
                <a:rPr lang="zh-CN" altLang="en-US" sz="2400">
                  <a:latin typeface="微软雅黑" panose="020B0503020204020204" pitchFamily="34" charset="-122"/>
                  <a:ea typeface="微软雅黑" panose="020B0503020204020204" pitchFamily="34" charset="-122"/>
                </a:rPr>
                <a:t>结构</a:t>
              </a:r>
              <a:endParaRPr lang="zh-CN" altLang="en-US" sz="2400">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1"/>
          <a:stretch>
            <a:fillRect/>
          </a:stretch>
        </p:blipFill>
        <p:spPr>
          <a:xfrm>
            <a:off x="1028700" y="1489710"/>
            <a:ext cx="3105785" cy="2494280"/>
          </a:xfrm>
          <a:prstGeom prst="rect">
            <a:avLst/>
          </a:prstGeom>
        </p:spPr>
      </p:pic>
      <p:pic>
        <p:nvPicPr>
          <p:cNvPr id="10" name="图片 9"/>
          <p:cNvPicPr>
            <a:picLocks noChangeAspect="1"/>
          </p:cNvPicPr>
          <p:nvPr/>
        </p:nvPicPr>
        <p:blipFill>
          <a:blip r:embed="rId2"/>
          <a:stretch>
            <a:fillRect/>
          </a:stretch>
        </p:blipFill>
        <p:spPr>
          <a:xfrm>
            <a:off x="5184775" y="1489710"/>
            <a:ext cx="3166110" cy="2173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2" presetClass="entr" presetSubtype="4"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300" fill="hold"/>
                                        <p:tgtEl>
                                          <p:spTgt spid="67"/>
                                        </p:tgtEl>
                                        <p:attrNameLst>
                                          <p:attrName>ppt_x</p:attrName>
                                        </p:attrNameLst>
                                      </p:cBhvr>
                                      <p:tavLst>
                                        <p:tav tm="0">
                                          <p:val>
                                            <p:strVal val="#ppt_x"/>
                                          </p:val>
                                        </p:tav>
                                        <p:tav tm="100000">
                                          <p:val>
                                            <p:strVal val="#ppt_x"/>
                                          </p:val>
                                        </p:tav>
                                      </p:tavLst>
                                    </p:anim>
                                    <p:anim calcmode="lin" valueType="num">
                                      <p:cBhvr additive="base">
                                        <p:cTn id="28" dur="300" fill="hold"/>
                                        <p:tgtEl>
                                          <p:spTgt spid="67"/>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par>
                          <p:cTn id="33" fill="hold">
                            <p:stCondLst>
                              <p:cond delay="2000"/>
                            </p:stCondLst>
                            <p:childTnLst>
                              <p:par>
                                <p:cTn id="34" presetID="3" presetClass="entr" presetSubtype="1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par>
                          <p:cTn id="45" fill="hold">
                            <p:stCondLst>
                              <p:cond delay="3500"/>
                            </p:stCondLst>
                            <p:childTnLst>
                              <p:par>
                                <p:cTn id="46" presetID="3" presetClass="entr" presetSubtype="1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grpSp>
      <p:sp>
        <p:nvSpPr>
          <p:cNvPr id="9" name="任意多边形 8"/>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a:off x="2250525" y="339479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11" name="文本框 10"/>
          <p:cNvSpPr txBox="1"/>
          <p:nvPr/>
        </p:nvSpPr>
        <p:spPr>
          <a:xfrm>
            <a:off x="2891915" y="1569133"/>
            <a:ext cx="3603777" cy="1177245"/>
          </a:xfrm>
          <a:prstGeom prst="rect">
            <a:avLst/>
          </a:prstGeom>
          <a:noFill/>
        </p:spPr>
        <p:txBody>
          <a:bodyPr wrap="square" lIns="68580" tIns="34290" rIns="68580" bIns="34290" rtlCol="0">
            <a:spAutoFit/>
          </a:bodyPr>
          <a:lstStyle/>
          <a:p>
            <a:r>
              <a:rPr lang="en-US" altLang="zh-CN" sz="7200" dirty="0">
                <a:solidFill>
                  <a:srgbClr val="1A3F6C"/>
                </a:solidFill>
                <a:latin typeface="Impact" panose="020B0806030902050204" pitchFamily="34" charset="0"/>
              </a:rPr>
              <a:t>PART 01</a:t>
            </a:r>
            <a:endParaRPr lang="zh-CN" altLang="en-US" sz="7200" dirty="0">
              <a:solidFill>
                <a:srgbClr val="1A3F6C"/>
              </a:solidFill>
              <a:latin typeface="Impact" panose="020B0806030902050204" pitchFamily="34" charset="0"/>
            </a:endParaRPr>
          </a:p>
        </p:txBody>
      </p:sp>
      <p:sp>
        <p:nvSpPr>
          <p:cNvPr id="12" name="文本框 11"/>
          <p:cNvSpPr txBox="1"/>
          <p:nvPr/>
        </p:nvSpPr>
        <p:spPr>
          <a:xfrm>
            <a:off x="3571856" y="2472620"/>
            <a:ext cx="2486156" cy="922020"/>
          </a:xfrm>
          <a:prstGeom prst="rect">
            <a:avLst/>
          </a:prstGeom>
          <a:noFill/>
        </p:spPr>
        <p:txBody>
          <a:bodyPr wrap="square" rtlCol="0">
            <a:spAutoFit/>
          </a:bodyPr>
          <a:lstStyle/>
          <a:p>
            <a:r>
              <a:rPr lang="zh-CN" altLang="en-US" sz="5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引言</a:t>
            </a:r>
            <a:endParaRPr lang="zh-CN" altLang="en-US" sz="5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787045" y="1867537"/>
            <a:ext cx="527203" cy="530769"/>
            <a:chOff x="5042691" y="2273920"/>
            <a:chExt cx="702937" cy="707692"/>
          </a:xfrm>
          <a:solidFill>
            <a:srgbClr val="1A3F6C"/>
          </a:solidFill>
        </p:grpSpPr>
        <p:sp>
          <p:nvSpPr>
            <p:cNvPr id="15" name="Freeform 12"/>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8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grpSp>
      <p:sp>
        <p:nvSpPr>
          <p:cNvPr id="9" name="任意多边形 8"/>
          <p:cNvSpPr/>
          <p:nvPr/>
        </p:nvSpPr>
        <p:spPr>
          <a:xfrm>
            <a:off x="-70075" y="-42921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a:off x="2891875" y="360561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11" name="文本框 10"/>
          <p:cNvSpPr txBox="1"/>
          <p:nvPr/>
        </p:nvSpPr>
        <p:spPr>
          <a:xfrm>
            <a:off x="2891915" y="1569133"/>
            <a:ext cx="3603777" cy="1176020"/>
          </a:xfrm>
          <a:prstGeom prst="rect">
            <a:avLst/>
          </a:prstGeom>
          <a:noFill/>
        </p:spPr>
        <p:txBody>
          <a:bodyPr wrap="square" lIns="68580" tIns="34290" rIns="68580" bIns="34290" rtlCol="0">
            <a:spAutoFit/>
          </a:bodyPr>
          <a:lstStyle/>
          <a:p>
            <a:r>
              <a:rPr lang="en-US" altLang="zh-CN" sz="7200" dirty="0">
                <a:solidFill>
                  <a:srgbClr val="1A3F6C"/>
                </a:solidFill>
                <a:latin typeface="Impact" panose="020B0806030902050204" pitchFamily="34" charset="0"/>
              </a:rPr>
              <a:t>PART 04</a:t>
            </a:r>
            <a:endParaRPr lang="zh-CN" altLang="en-US" sz="7200" dirty="0">
              <a:solidFill>
                <a:srgbClr val="1A3F6C"/>
              </a:solidFill>
              <a:latin typeface="Impact" panose="020B0806030902050204" pitchFamily="34" charset="0"/>
            </a:endParaRPr>
          </a:p>
        </p:txBody>
      </p:sp>
      <p:sp>
        <p:nvSpPr>
          <p:cNvPr id="12" name="文本框 11"/>
          <p:cNvSpPr txBox="1"/>
          <p:nvPr/>
        </p:nvSpPr>
        <p:spPr>
          <a:xfrm>
            <a:off x="2933065" y="2683510"/>
            <a:ext cx="4911090" cy="922020"/>
          </a:xfrm>
          <a:prstGeom prst="rect">
            <a:avLst/>
          </a:prstGeom>
          <a:noFill/>
        </p:spPr>
        <p:txBody>
          <a:bodyPr wrap="square" rtlCol="0">
            <a:spAutoFit/>
          </a:bodyPr>
          <a:lstStyle/>
          <a:p>
            <a:pPr algn="l"/>
            <a:r>
              <a:rPr lang="zh-CN" altLang="en-US" sz="5400" dirty="0">
                <a:latin typeface="微软雅黑" panose="020B0503020204020204" pitchFamily="34" charset="-122"/>
                <a:ea typeface="微软雅黑" panose="020B0503020204020204" pitchFamily="34" charset="-122"/>
                <a:sym typeface="+mn-ea"/>
              </a:rPr>
              <a:t>系统实现</a:t>
            </a:r>
            <a:endParaRPr lang="zh-CN" altLang="en-US" sz="5400" dirty="0">
              <a:latin typeface="微软雅黑" panose="020B0503020204020204" pitchFamily="34" charset="-122"/>
              <a:ea typeface="微软雅黑" panose="020B0503020204020204" pitchFamily="34" charset="-122"/>
              <a:sym typeface="+mn-ea"/>
            </a:endParaRPr>
          </a:p>
        </p:txBody>
      </p:sp>
      <p:grpSp>
        <p:nvGrpSpPr>
          <p:cNvPr id="14" name="组合 13"/>
          <p:cNvGrpSpPr/>
          <p:nvPr/>
        </p:nvGrpSpPr>
        <p:grpSpPr>
          <a:xfrm>
            <a:off x="1797126" y="1931946"/>
            <a:ext cx="484180" cy="401950"/>
            <a:chOff x="3132963" y="3140191"/>
            <a:chExt cx="645573" cy="535933"/>
          </a:xfrm>
          <a:solidFill>
            <a:srgbClr val="1A3F6C"/>
          </a:solidFill>
        </p:grpSpPr>
        <p:sp>
          <p:nvSpPr>
            <p:cNvPr id="15"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7"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8"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9"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0"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8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47057" y="87585"/>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设计知识点</a:t>
            </a:r>
            <a:endParaRPr lang="zh-CN" altLang="en-US" sz="3200" spc="300" dirty="0">
              <a:latin typeface="方正兰亭细黑_GBK" pitchFamily="2" charset="-122"/>
              <a:ea typeface="方正兰亭细黑_GBK" pitchFamily="2" charset="-122"/>
            </a:endParaRPr>
          </a:p>
        </p:txBody>
      </p:sp>
      <p:cxnSp>
        <p:nvCxnSpPr>
          <p:cNvPr id="8" name="直接连接符 7"/>
          <p:cNvCxnSpPr/>
          <p:nvPr/>
        </p:nvCxnSpPr>
        <p:spPr>
          <a:xfrm flipH="1">
            <a:off x="3349625" y="186055"/>
            <a:ext cx="2540" cy="375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1485900" y="788670"/>
            <a:ext cx="7345680" cy="2232025"/>
          </a:xfrm>
          <a:prstGeom prst="roundRect">
            <a:avLst>
              <a:gd name="adj" fmla="val 0"/>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93"/>
          <p:cNvSpPr/>
          <p:nvPr/>
        </p:nvSpPr>
        <p:spPr>
          <a:xfrm>
            <a:off x="1485697" y="79951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93"/>
          <p:cNvSpPr/>
          <p:nvPr/>
        </p:nvSpPr>
        <p:spPr>
          <a:xfrm rot="10800000">
            <a:off x="8542655" y="2732405"/>
            <a:ext cx="288925" cy="28829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5"/>
          <p:cNvSpPr/>
          <p:nvPr/>
        </p:nvSpPr>
        <p:spPr bwMode="auto">
          <a:xfrm>
            <a:off x="-1548" y="1004349"/>
            <a:ext cx="1486292" cy="131728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Calibri" panose="020F0502020204030204"/>
              <a:ea typeface="宋体" panose="02010600030101010101" pitchFamily="2" charset="-122"/>
              <a:sym typeface="Arial" panose="020B0604020202020204" pitchFamily="34" charset="0"/>
            </a:endParaRPr>
          </a:p>
        </p:txBody>
      </p:sp>
      <p:sp>
        <p:nvSpPr>
          <p:cNvPr id="14" name="Freeform 5"/>
          <p:cNvSpPr/>
          <p:nvPr/>
        </p:nvSpPr>
        <p:spPr bwMode="auto">
          <a:xfrm>
            <a:off x="79957" y="1075389"/>
            <a:ext cx="1324551" cy="117393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000" b="1">
                <a:solidFill>
                  <a:schemeClr val="tx1"/>
                </a:solidFill>
                <a:latin typeface="Calibri" panose="020F0502020204030204"/>
                <a:ea typeface="宋体" panose="02010600030101010101" pitchFamily="2" charset="-122"/>
                <a:sym typeface="Arial" panose="020B0604020202020204" pitchFamily="34" charset="0"/>
              </a:rPr>
              <a:t>B/S</a:t>
            </a:r>
            <a:r>
              <a:rPr lang="zh-CN" altLang="en-US" sz="2000" b="1">
                <a:solidFill>
                  <a:schemeClr val="tx1"/>
                </a:solidFill>
                <a:latin typeface="Calibri" panose="020F0502020204030204"/>
                <a:ea typeface="宋体" panose="02010600030101010101" pitchFamily="2" charset="-122"/>
                <a:sym typeface="Arial" panose="020B0604020202020204" pitchFamily="34" charset="0"/>
              </a:rPr>
              <a:t>架构</a:t>
            </a:r>
            <a:endParaRPr lang="zh-CN" altLang="en-US" sz="2000" b="1">
              <a:solidFill>
                <a:schemeClr val="tx1"/>
              </a:solidFill>
              <a:latin typeface="Calibri" panose="020F0502020204030204"/>
              <a:ea typeface="宋体" panose="02010600030101010101" pitchFamily="2" charset="-122"/>
              <a:sym typeface="Arial" panose="020B0604020202020204" pitchFamily="34" charset="0"/>
            </a:endParaRPr>
          </a:p>
        </p:txBody>
      </p:sp>
      <p:sp>
        <p:nvSpPr>
          <p:cNvPr id="2" name="TextBox 35"/>
          <p:cNvSpPr txBox="1"/>
          <p:nvPr/>
        </p:nvSpPr>
        <p:spPr>
          <a:xfrm>
            <a:off x="3599321" y="255821"/>
            <a:ext cx="3616960" cy="368300"/>
          </a:xfrm>
          <a:prstGeom prst="rect">
            <a:avLst/>
          </a:prstGeom>
          <a:noFill/>
        </p:spPr>
        <p:txBody>
          <a:bodyPr wrap="none" rtlCol="0">
            <a:spAutoFit/>
          </a:bodyPr>
          <a:p>
            <a:r>
              <a:rPr lang="en-US" altLang="zh-CN" sz="1800" b="1" dirty="0" smtClean="0">
                <a:solidFill>
                  <a:srgbClr val="C00000"/>
                </a:solidFill>
                <a:latin typeface="Kozuka Gothic Pro R" pitchFamily="34" charset="-128"/>
                <a:ea typeface="Kozuka Gothic Pro R" pitchFamily="34" charset="-128"/>
              </a:rPr>
              <a:t>DESIGN KNOWLEDGE POINTS</a:t>
            </a:r>
            <a:endParaRPr lang="en-US" altLang="zh-CN" sz="1800" b="1" dirty="0" smtClean="0">
              <a:solidFill>
                <a:srgbClr val="C00000"/>
              </a:solidFill>
              <a:latin typeface="Kozuka Gothic Pro R" pitchFamily="34" charset="-128"/>
              <a:ea typeface="Kozuka Gothic Pro R" pitchFamily="34" charset="-128"/>
            </a:endParaRPr>
          </a:p>
        </p:txBody>
      </p:sp>
      <p:sp>
        <p:nvSpPr>
          <p:cNvPr id="100" name="文本框 99"/>
          <p:cNvSpPr txBox="1"/>
          <p:nvPr/>
        </p:nvSpPr>
        <p:spPr>
          <a:xfrm>
            <a:off x="1532890" y="799465"/>
            <a:ext cx="7299325" cy="2061210"/>
          </a:xfrm>
          <a:prstGeom prst="rect">
            <a:avLst/>
          </a:prstGeom>
          <a:noFill/>
          <a:ln w="9525">
            <a:noFill/>
          </a:ln>
        </p:spPr>
        <p:txBody>
          <a:bodyPr wrap="square">
            <a:spAutoFit/>
          </a:bodyPr>
          <a:p>
            <a:pPr indent="3048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B/S又被称为Brower/Server模式。和C/S技术对立，使用B/S技术，用户只需要使用浏览器即可完成用户对系统的需求，不需要下载客户端的繁琐的操作和运行坏境，十分的简洁轻便。 B/S模式也有着许多的优点与缺点。他的优点有客户端无需安装，只要使用标准的web浏览器即可，并且B/S架构不需要搭建，直接放在网上通过一定的权限来实现多用户的访问。并且不需要用户自己去升级客户端，只要更新服务器即可。但是B/S架构同样有许多缺点，比如在跨多种浏览器上，就很可能有浏览器不支持，并且代码更加复杂，开发难度更大。在速度和安全性上更难有保障。并且用户需要频繁地新页面，对用户的体验有所影响。</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9" name="Freeform 5"/>
          <p:cNvSpPr/>
          <p:nvPr/>
        </p:nvSpPr>
        <p:spPr bwMode="auto">
          <a:xfrm>
            <a:off x="12700" y="3147060"/>
            <a:ext cx="1544320" cy="131699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solidFill>
                <a:srgbClr val="FFFFFF"/>
              </a:solidFill>
              <a:latin typeface="Calibri" panose="020F0502020204030204"/>
              <a:ea typeface="宋体" panose="02010600030101010101" pitchFamily="2" charset="-122"/>
              <a:sym typeface="Arial" panose="020B0604020202020204" pitchFamily="34" charset="0"/>
            </a:endParaRPr>
          </a:p>
        </p:txBody>
      </p:sp>
      <p:sp>
        <p:nvSpPr>
          <p:cNvPr id="3" name="Freeform 5"/>
          <p:cNvSpPr/>
          <p:nvPr/>
        </p:nvSpPr>
        <p:spPr bwMode="auto">
          <a:xfrm>
            <a:off x="79375" y="3182620"/>
            <a:ext cx="1405890" cy="12458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r>
              <a:rPr lang="en-US" altLang="zh-CN" sz="2000" b="1">
                <a:solidFill>
                  <a:schemeClr val="tx1"/>
                </a:solidFill>
                <a:latin typeface="Calibri" panose="020F0502020204030204"/>
                <a:ea typeface="宋体" panose="02010600030101010101" pitchFamily="2" charset="-122"/>
                <a:sym typeface="Arial" panose="020B0604020202020204" pitchFamily="34" charset="0"/>
              </a:rPr>
              <a:t>Struts2</a:t>
            </a:r>
            <a:r>
              <a:rPr lang="zh-CN" altLang="en-US" sz="2000" b="1">
                <a:solidFill>
                  <a:schemeClr val="tx1"/>
                </a:solidFill>
                <a:latin typeface="Calibri" panose="020F0502020204030204"/>
                <a:ea typeface="宋体" panose="02010600030101010101" pitchFamily="2" charset="-122"/>
                <a:sym typeface="Arial" panose="020B0604020202020204" pitchFamily="34" charset="0"/>
              </a:rPr>
              <a:t>框架</a:t>
            </a:r>
            <a:endParaRPr lang="zh-CN" altLang="en-US" sz="2000" b="1">
              <a:solidFill>
                <a:schemeClr val="tx1"/>
              </a:solidFill>
              <a:latin typeface="Calibri" panose="020F0502020204030204"/>
              <a:ea typeface="宋体" panose="02010600030101010101" pitchFamily="2" charset="-122"/>
              <a:sym typeface="Arial" panose="020B0604020202020204" pitchFamily="34" charset="0"/>
            </a:endParaRPr>
          </a:p>
        </p:txBody>
      </p:sp>
      <p:sp>
        <p:nvSpPr>
          <p:cNvPr id="70" name="圆角矩形 69"/>
          <p:cNvSpPr/>
          <p:nvPr/>
        </p:nvSpPr>
        <p:spPr>
          <a:xfrm>
            <a:off x="1557020" y="3182620"/>
            <a:ext cx="7274560" cy="1960880"/>
          </a:xfrm>
          <a:prstGeom prst="roundRect">
            <a:avLst>
              <a:gd name="adj" fmla="val 0"/>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矩形 93"/>
          <p:cNvSpPr/>
          <p:nvPr/>
        </p:nvSpPr>
        <p:spPr>
          <a:xfrm rot="10800000">
            <a:off x="8628380" y="4855210"/>
            <a:ext cx="288925" cy="28829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93"/>
          <p:cNvSpPr/>
          <p:nvPr/>
        </p:nvSpPr>
        <p:spPr>
          <a:xfrm>
            <a:off x="1532687" y="318266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文本框 72"/>
          <p:cNvSpPr txBox="1"/>
          <p:nvPr/>
        </p:nvSpPr>
        <p:spPr>
          <a:xfrm>
            <a:off x="1774825" y="3182620"/>
            <a:ext cx="6853555" cy="1814830"/>
          </a:xfrm>
          <a:prstGeom prst="rect">
            <a:avLst/>
          </a:prstGeom>
          <a:noFill/>
          <a:ln w="9525">
            <a:noFill/>
          </a:ln>
        </p:spPr>
        <p:txBody>
          <a:bodyPr wrap="square">
            <a:spAutoFit/>
          </a:bodyPr>
          <a:p>
            <a:pPr indent="3048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Struts2框架是一个用于开发</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1"/>
              </a:rPr>
              <a:t>Java EE</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网络应用程序的</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2"/>
              </a:rPr>
              <a:t>开放源代码</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网页应用程序架构。它利用并延伸了</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3"/>
              </a:rPr>
              <a:t>Java Servlet</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4"/>
              </a:rPr>
              <a:t>API</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，鼓励开发者采用</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5"/>
              </a:rPr>
              <a:t>MVC</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架构。Struts2以WebWork优秀的设计思想为核心，吸收了Struts框架的部分优点，提供了一个更加整洁的MVC设计模式实现的Web应用程序框架。MVC描述了一种应用程序的整体架构，MVC模式鼓励划分出三种不同的分离层，请求的线程将分别通过模型层、视图层和控制器。模型层、视图层、控制器的划分必须严格明确。</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4" name="图片 73"/>
          <p:cNvPicPr/>
          <p:nvPr/>
        </p:nvPicPr>
        <p:blipFill>
          <a:blip r:embed="rId6"/>
          <a:stretch>
            <a:fillRect/>
          </a:stretch>
        </p:blipFill>
        <p:spPr>
          <a:xfrm>
            <a:off x="2031365" y="4566602"/>
            <a:ext cx="38100" cy="476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par>
                          <p:cTn id="21" fill="hold">
                            <p:stCondLst>
                              <p:cond delay="1500"/>
                            </p:stCondLst>
                            <p:childTnLst>
                              <p:par>
                                <p:cTn id="22" presetID="53" presetClass="entr" presetSubtype="52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fltVal val="0.5"/>
                                          </p:val>
                                        </p:tav>
                                        <p:tav tm="100000">
                                          <p:val>
                                            <p:strVal val="#ppt_x"/>
                                          </p:val>
                                        </p:tav>
                                      </p:tavLst>
                                    </p:anim>
                                    <p:anim calcmode="lin" valueType="num">
                                      <p:cBhvr>
                                        <p:cTn id="28" dur="500" fill="hold"/>
                                        <p:tgtEl>
                                          <p:spTgt spid="11"/>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fltVal val="0.5"/>
                                          </p:val>
                                        </p:tav>
                                        <p:tav tm="100000">
                                          <p:val>
                                            <p:strVal val="#ppt_x"/>
                                          </p:val>
                                        </p:tav>
                                      </p:tavLst>
                                    </p:anim>
                                    <p:anim calcmode="lin" valueType="num">
                                      <p:cBhvr>
                                        <p:cTn id="35" dur="500" fill="hold"/>
                                        <p:tgtEl>
                                          <p:spTgt spid="12"/>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000"/>
                            </p:stCondLst>
                            <p:childTnLst>
                              <p:par>
                                <p:cTn id="47" presetID="21" presetClass="entr" presetSubtype="1"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heel(1)">
                                      <p:cBhvr>
                                        <p:cTn id="49" dur="500"/>
                                        <p:tgtEl>
                                          <p:spTgt spid="14"/>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p:tgtEl>
                                          <p:spTgt spid="2"/>
                                        </p:tgtEl>
                                        <p:attrNameLst>
                                          <p:attrName>ppt_x</p:attrName>
                                        </p:attrNameLst>
                                      </p:cBhvr>
                                      <p:tavLst>
                                        <p:tav tm="0">
                                          <p:val>
                                            <p:strVal val="#ppt_x-#ppt_w*1.125000"/>
                                          </p:val>
                                        </p:tav>
                                        <p:tav tm="100000">
                                          <p:val>
                                            <p:strVal val="#ppt_x"/>
                                          </p:val>
                                        </p:tav>
                                      </p:tavLst>
                                    </p:anim>
                                    <p:animEffect transition="in" filter="wipe(right)">
                                      <p:cBhvr>
                                        <p:cTn id="53" dur="500"/>
                                        <p:tgtEl>
                                          <p:spTgt spid="2"/>
                                        </p:tgtEl>
                                      </p:cBhvr>
                                    </p:animEffect>
                                  </p:childTnLst>
                                </p:cTn>
                              </p:par>
                            </p:childTnLst>
                          </p:cTn>
                        </p:par>
                        <p:par>
                          <p:cTn id="54" fill="hold">
                            <p:stCondLst>
                              <p:cond delay="3500"/>
                            </p:stCondLst>
                            <p:childTnLst>
                              <p:par>
                                <p:cTn id="55" presetID="22" presetClass="entr" presetSubtype="4" fill="hold" grpId="0"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wipe(down)">
                                      <p:cBhvr>
                                        <p:cTn id="57" dur="500"/>
                                        <p:tgtEl>
                                          <p:spTgt spid="100"/>
                                        </p:tgtEl>
                                      </p:cBhvr>
                                    </p:animEffect>
                                  </p:childTnLst>
                                </p:cTn>
                              </p:par>
                            </p:childTnLst>
                          </p:cTn>
                        </p:par>
                        <p:par>
                          <p:cTn id="58" fill="hold">
                            <p:stCondLst>
                              <p:cond delay="4000"/>
                            </p:stCondLst>
                            <p:childTnLst>
                              <p:par>
                                <p:cTn id="59" presetID="21" presetClass="entr" presetSubtype="1"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heel(1)">
                                      <p:cBhvr>
                                        <p:cTn id="61" dur="500"/>
                                        <p:tgtEl>
                                          <p:spTgt spid="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p:cTn id="65" dur="500" fill="hold"/>
                                        <p:tgtEl>
                                          <p:spTgt spid="69"/>
                                        </p:tgtEl>
                                        <p:attrNameLst>
                                          <p:attrName>ppt_w</p:attrName>
                                        </p:attrNameLst>
                                      </p:cBhvr>
                                      <p:tavLst>
                                        <p:tav tm="0">
                                          <p:val>
                                            <p:fltVal val="0"/>
                                          </p:val>
                                        </p:tav>
                                        <p:tav tm="100000">
                                          <p:val>
                                            <p:strVal val="#ppt_w"/>
                                          </p:val>
                                        </p:tav>
                                      </p:tavLst>
                                    </p:anim>
                                    <p:anim calcmode="lin" valueType="num">
                                      <p:cBhvr>
                                        <p:cTn id="66" dur="500" fill="hold"/>
                                        <p:tgtEl>
                                          <p:spTgt spid="69"/>
                                        </p:tgtEl>
                                        <p:attrNameLst>
                                          <p:attrName>ppt_h</p:attrName>
                                        </p:attrNameLst>
                                      </p:cBhvr>
                                      <p:tavLst>
                                        <p:tav tm="0">
                                          <p:val>
                                            <p:fltVal val="0"/>
                                          </p:val>
                                        </p:tav>
                                        <p:tav tm="100000">
                                          <p:val>
                                            <p:strVal val="#ppt_h"/>
                                          </p:val>
                                        </p:tav>
                                      </p:tavLst>
                                    </p:anim>
                                    <p:animEffect transition="in" filter="fade">
                                      <p:cBhvr>
                                        <p:cTn id="67" dur="500"/>
                                        <p:tgtEl>
                                          <p:spTgt spid="69"/>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wipe(up)">
                                      <p:cBhvr>
                                        <p:cTn id="71" dur="500"/>
                                        <p:tgtEl>
                                          <p:spTgt spid="70"/>
                                        </p:tgtEl>
                                      </p:cBhvr>
                                    </p:animEffect>
                                  </p:childTnLst>
                                </p:cTn>
                              </p:par>
                              <p:par>
                                <p:cTn id="72" presetID="53" presetClass="entr" presetSubtype="528"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 calcmode="lin" valueType="num">
                                      <p:cBhvr>
                                        <p:cTn id="74" dur="500" fill="hold"/>
                                        <p:tgtEl>
                                          <p:spTgt spid="71"/>
                                        </p:tgtEl>
                                        <p:attrNameLst>
                                          <p:attrName>ppt_w</p:attrName>
                                        </p:attrNameLst>
                                      </p:cBhvr>
                                      <p:tavLst>
                                        <p:tav tm="0">
                                          <p:val>
                                            <p:fltVal val="0"/>
                                          </p:val>
                                        </p:tav>
                                        <p:tav tm="100000">
                                          <p:val>
                                            <p:strVal val="#ppt_w"/>
                                          </p:val>
                                        </p:tav>
                                      </p:tavLst>
                                    </p:anim>
                                    <p:anim calcmode="lin" valueType="num">
                                      <p:cBhvr>
                                        <p:cTn id="75" dur="500" fill="hold"/>
                                        <p:tgtEl>
                                          <p:spTgt spid="71"/>
                                        </p:tgtEl>
                                        <p:attrNameLst>
                                          <p:attrName>ppt_h</p:attrName>
                                        </p:attrNameLst>
                                      </p:cBhvr>
                                      <p:tavLst>
                                        <p:tav tm="0">
                                          <p:val>
                                            <p:fltVal val="0"/>
                                          </p:val>
                                        </p:tav>
                                        <p:tav tm="100000">
                                          <p:val>
                                            <p:strVal val="#ppt_h"/>
                                          </p:val>
                                        </p:tav>
                                      </p:tavLst>
                                    </p:anim>
                                    <p:animEffect transition="in" filter="fade">
                                      <p:cBhvr>
                                        <p:cTn id="76" dur="500"/>
                                        <p:tgtEl>
                                          <p:spTgt spid="71"/>
                                        </p:tgtEl>
                                      </p:cBhvr>
                                    </p:animEffect>
                                    <p:anim calcmode="lin" valueType="num">
                                      <p:cBhvr>
                                        <p:cTn id="77" dur="500" fill="hold"/>
                                        <p:tgtEl>
                                          <p:spTgt spid="71"/>
                                        </p:tgtEl>
                                        <p:attrNameLst>
                                          <p:attrName>ppt_x</p:attrName>
                                        </p:attrNameLst>
                                      </p:cBhvr>
                                      <p:tavLst>
                                        <p:tav tm="0">
                                          <p:val>
                                            <p:fltVal val="0.5"/>
                                          </p:val>
                                        </p:tav>
                                        <p:tav tm="100000">
                                          <p:val>
                                            <p:strVal val="#ppt_x"/>
                                          </p:val>
                                        </p:tav>
                                      </p:tavLst>
                                    </p:anim>
                                    <p:anim calcmode="lin" valueType="num">
                                      <p:cBhvr>
                                        <p:cTn id="78" dur="500" fill="hold"/>
                                        <p:tgtEl>
                                          <p:spTgt spid="71"/>
                                        </p:tgtEl>
                                        <p:attrNameLst>
                                          <p:attrName>ppt_y</p:attrName>
                                        </p:attrNameLst>
                                      </p:cBhvr>
                                      <p:tavLst>
                                        <p:tav tm="0">
                                          <p:val>
                                            <p:fltVal val="0.5"/>
                                          </p:val>
                                        </p:tav>
                                        <p:tav tm="100000">
                                          <p:val>
                                            <p:strVal val="#ppt_y"/>
                                          </p:val>
                                        </p:tav>
                                      </p:tavLst>
                                    </p:anim>
                                  </p:childTnLst>
                                </p:cTn>
                              </p:par>
                            </p:childTnLst>
                          </p:cTn>
                        </p:par>
                        <p:par>
                          <p:cTn id="79" fill="hold">
                            <p:stCondLst>
                              <p:cond delay="5500"/>
                            </p:stCondLst>
                            <p:childTnLst>
                              <p:par>
                                <p:cTn id="80" presetID="53" presetClass="entr" presetSubtype="528" fill="hold" grpId="0" nodeType="afterEffect">
                                  <p:stCondLst>
                                    <p:cond delay="0"/>
                                  </p:stCondLst>
                                  <p:childTnLst>
                                    <p:set>
                                      <p:cBhvr>
                                        <p:cTn id="81" dur="1" fill="hold">
                                          <p:stCondLst>
                                            <p:cond delay="0"/>
                                          </p:stCondLst>
                                        </p:cTn>
                                        <p:tgtEl>
                                          <p:spTgt spid="72"/>
                                        </p:tgtEl>
                                        <p:attrNameLst>
                                          <p:attrName>style.visibility</p:attrName>
                                        </p:attrNameLst>
                                      </p:cBhvr>
                                      <p:to>
                                        <p:strVal val="visible"/>
                                      </p:to>
                                    </p:set>
                                    <p:anim calcmode="lin" valueType="num">
                                      <p:cBhvr>
                                        <p:cTn id="82" dur="500" fill="hold"/>
                                        <p:tgtEl>
                                          <p:spTgt spid="72"/>
                                        </p:tgtEl>
                                        <p:attrNameLst>
                                          <p:attrName>ppt_w</p:attrName>
                                        </p:attrNameLst>
                                      </p:cBhvr>
                                      <p:tavLst>
                                        <p:tav tm="0">
                                          <p:val>
                                            <p:fltVal val="0"/>
                                          </p:val>
                                        </p:tav>
                                        <p:tav tm="100000">
                                          <p:val>
                                            <p:strVal val="#ppt_w"/>
                                          </p:val>
                                        </p:tav>
                                      </p:tavLst>
                                    </p:anim>
                                    <p:anim calcmode="lin" valueType="num">
                                      <p:cBhvr>
                                        <p:cTn id="83" dur="500" fill="hold"/>
                                        <p:tgtEl>
                                          <p:spTgt spid="72"/>
                                        </p:tgtEl>
                                        <p:attrNameLst>
                                          <p:attrName>ppt_h</p:attrName>
                                        </p:attrNameLst>
                                      </p:cBhvr>
                                      <p:tavLst>
                                        <p:tav tm="0">
                                          <p:val>
                                            <p:fltVal val="0"/>
                                          </p:val>
                                        </p:tav>
                                        <p:tav tm="100000">
                                          <p:val>
                                            <p:strVal val="#ppt_h"/>
                                          </p:val>
                                        </p:tav>
                                      </p:tavLst>
                                    </p:anim>
                                    <p:animEffect transition="in" filter="fade">
                                      <p:cBhvr>
                                        <p:cTn id="84" dur="500"/>
                                        <p:tgtEl>
                                          <p:spTgt spid="72"/>
                                        </p:tgtEl>
                                      </p:cBhvr>
                                    </p:animEffect>
                                    <p:anim calcmode="lin" valueType="num">
                                      <p:cBhvr>
                                        <p:cTn id="85" dur="500" fill="hold"/>
                                        <p:tgtEl>
                                          <p:spTgt spid="72"/>
                                        </p:tgtEl>
                                        <p:attrNameLst>
                                          <p:attrName>ppt_x</p:attrName>
                                        </p:attrNameLst>
                                      </p:cBhvr>
                                      <p:tavLst>
                                        <p:tav tm="0">
                                          <p:val>
                                            <p:fltVal val="0.5"/>
                                          </p:val>
                                        </p:tav>
                                        <p:tav tm="100000">
                                          <p:val>
                                            <p:strVal val="#ppt_x"/>
                                          </p:val>
                                        </p:tav>
                                      </p:tavLst>
                                    </p:anim>
                                    <p:anim calcmode="lin" valueType="num">
                                      <p:cBhvr>
                                        <p:cTn id="86" dur="500" fill="hold"/>
                                        <p:tgtEl>
                                          <p:spTgt spid="72"/>
                                        </p:tgtEl>
                                        <p:attrNameLst>
                                          <p:attrName>ppt_y</p:attrName>
                                        </p:attrNameLst>
                                      </p:cBhvr>
                                      <p:tavLst>
                                        <p:tav tm="0">
                                          <p:val>
                                            <p:fltVal val="0.5"/>
                                          </p:val>
                                        </p:tav>
                                        <p:tav tm="100000">
                                          <p:val>
                                            <p:strVal val="#ppt_y"/>
                                          </p:val>
                                        </p:tav>
                                      </p:tavLst>
                                    </p:anim>
                                  </p:childTnLst>
                                </p:cTn>
                              </p:par>
                            </p:childTnLst>
                          </p:cTn>
                        </p:par>
                        <p:par>
                          <p:cTn id="87" fill="hold">
                            <p:stCondLst>
                              <p:cond delay="6000"/>
                            </p:stCondLst>
                            <p:childTnLst>
                              <p:par>
                                <p:cTn id="88" presetID="22" presetClass="entr" presetSubtype="4" fill="hold" grpId="0" nodeType="after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down)">
                                      <p:cBhvr>
                                        <p:cTn id="9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1" grpId="0" bldLvl="0" animBg="1"/>
      <p:bldP spid="12" grpId="0" bldLvl="0" animBg="1"/>
      <p:bldP spid="13" grpId="0" bldLvl="0" animBg="1"/>
      <p:bldP spid="14" grpId="0" bldLvl="0" animBg="1"/>
      <p:bldP spid="2" grpId="0"/>
      <p:bldP spid="100" grpId="0"/>
      <p:bldP spid="3" grpId="0" bldLvl="0" animBg="1"/>
      <p:bldP spid="69" grpId="0" bldLvl="0" animBg="1"/>
      <p:bldP spid="70" grpId="0" bldLvl="0" animBg="1"/>
      <p:bldP spid="71" grpId="0" bldLvl="0" animBg="1"/>
      <p:bldP spid="72" grpId="0" bldLvl="0" animBg="1"/>
      <p:bldP spid="7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47057" y="87585"/>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设计知识点</a:t>
            </a:r>
            <a:endParaRPr lang="zh-CN" altLang="en-US" sz="3200" spc="300" dirty="0">
              <a:latin typeface="方正兰亭细黑_GBK" pitchFamily="2" charset="-122"/>
              <a:ea typeface="方正兰亭细黑_GBK" pitchFamily="2" charset="-122"/>
            </a:endParaRPr>
          </a:p>
        </p:txBody>
      </p:sp>
      <p:cxnSp>
        <p:nvCxnSpPr>
          <p:cNvPr id="8" name="直接连接符 7"/>
          <p:cNvCxnSpPr/>
          <p:nvPr/>
        </p:nvCxnSpPr>
        <p:spPr>
          <a:xfrm flipH="1">
            <a:off x="3349625" y="186055"/>
            <a:ext cx="2540" cy="375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1485900" y="788670"/>
            <a:ext cx="7345680" cy="2232025"/>
          </a:xfrm>
          <a:prstGeom prst="roundRect">
            <a:avLst>
              <a:gd name="adj" fmla="val 0"/>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93"/>
          <p:cNvSpPr/>
          <p:nvPr/>
        </p:nvSpPr>
        <p:spPr>
          <a:xfrm>
            <a:off x="1485697" y="79951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93"/>
          <p:cNvSpPr/>
          <p:nvPr/>
        </p:nvSpPr>
        <p:spPr>
          <a:xfrm rot="10800000">
            <a:off x="8542655" y="2732405"/>
            <a:ext cx="288925" cy="28829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5"/>
          <p:cNvSpPr/>
          <p:nvPr/>
        </p:nvSpPr>
        <p:spPr bwMode="auto">
          <a:xfrm>
            <a:off x="-1548" y="1004349"/>
            <a:ext cx="1486292" cy="131728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Calibri" panose="020F0502020204030204"/>
              <a:ea typeface="宋体" panose="02010600030101010101" pitchFamily="2" charset="-122"/>
              <a:sym typeface="Arial" panose="020B0604020202020204" pitchFamily="34" charset="0"/>
            </a:endParaRPr>
          </a:p>
        </p:txBody>
      </p:sp>
      <p:sp>
        <p:nvSpPr>
          <p:cNvPr id="14" name="Freeform 5"/>
          <p:cNvSpPr/>
          <p:nvPr/>
        </p:nvSpPr>
        <p:spPr bwMode="auto">
          <a:xfrm>
            <a:off x="79957" y="1075389"/>
            <a:ext cx="1324551" cy="117393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000" b="1">
                <a:solidFill>
                  <a:schemeClr val="tx1"/>
                </a:solidFill>
                <a:latin typeface="Calibri" panose="020F0502020204030204"/>
                <a:ea typeface="宋体" panose="02010600030101010101" pitchFamily="2" charset="-122"/>
                <a:sym typeface="Arial" panose="020B0604020202020204" pitchFamily="34" charset="0"/>
              </a:rPr>
              <a:t>工厂模式</a:t>
            </a:r>
            <a:endParaRPr lang="zh-CN" altLang="en-US" sz="2000" b="1">
              <a:solidFill>
                <a:schemeClr val="tx1"/>
              </a:solidFill>
              <a:latin typeface="Calibri" panose="020F0502020204030204"/>
              <a:ea typeface="宋体" panose="02010600030101010101" pitchFamily="2" charset="-122"/>
              <a:sym typeface="Arial" panose="020B0604020202020204" pitchFamily="34" charset="0"/>
            </a:endParaRPr>
          </a:p>
        </p:txBody>
      </p:sp>
      <p:sp>
        <p:nvSpPr>
          <p:cNvPr id="2" name="TextBox 35"/>
          <p:cNvSpPr txBox="1"/>
          <p:nvPr/>
        </p:nvSpPr>
        <p:spPr>
          <a:xfrm>
            <a:off x="3599321" y="255821"/>
            <a:ext cx="3616960" cy="368300"/>
          </a:xfrm>
          <a:prstGeom prst="rect">
            <a:avLst/>
          </a:prstGeom>
          <a:noFill/>
        </p:spPr>
        <p:txBody>
          <a:bodyPr wrap="none" rtlCol="0">
            <a:spAutoFit/>
          </a:bodyPr>
          <a:p>
            <a:r>
              <a:rPr lang="en-US" altLang="zh-CN" sz="1800" b="1" dirty="0" smtClean="0">
                <a:solidFill>
                  <a:srgbClr val="C00000"/>
                </a:solidFill>
                <a:latin typeface="Kozuka Gothic Pro R" pitchFamily="34" charset="-128"/>
                <a:ea typeface="Kozuka Gothic Pro R" pitchFamily="34" charset="-128"/>
              </a:rPr>
              <a:t>DESIGN KNOWLEDGE POINTS</a:t>
            </a:r>
            <a:endParaRPr lang="en-US" altLang="zh-CN" sz="1800" b="1" dirty="0" smtClean="0">
              <a:solidFill>
                <a:srgbClr val="C00000"/>
              </a:solidFill>
              <a:latin typeface="Kozuka Gothic Pro R" pitchFamily="34" charset="-128"/>
              <a:ea typeface="Kozuka Gothic Pro R" pitchFamily="34" charset="-128"/>
            </a:endParaRPr>
          </a:p>
        </p:txBody>
      </p:sp>
      <p:sp>
        <p:nvSpPr>
          <p:cNvPr id="69" name="Freeform 5"/>
          <p:cNvSpPr/>
          <p:nvPr/>
        </p:nvSpPr>
        <p:spPr bwMode="auto">
          <a:xfrm>
            <a:off x="12700" y="3147060"/>
            <a:ext cx="1544320" cy="131699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solidFill>
                <a:srgbClr val="FFFFFF"/>
              </a:solidFill>
              <a:latin typeface="Calibri" panose="020F0502020204030204"/>
              <a:ea typeface="宋体" panose="02010600030101010101" pitchFamily="2" charset="-122"/>
              <a:sym typeface="Arial" panose="020B0604020202020204" pitchFamily="34" charset="0"/>
            </a:endParaRPr>
          </a:p>
        </p:txBody>
      </p:sp>
      <p:sp>
        <p:nvSpPr>
          <p:cNvPr id="3" name="Freeform 5"/>
          <p:cNvSpPr/>
          <p:nvPr/>
        </p:nvSpPr>
        <p:spPr bwMode="auto">
          <a:xfrm>
            <a:off x="79375" y="3182620"/>
            <a:ext cx="1405890" cy="12458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r>
              <a:rPr lang="zh-CN" altLang="en-US" sz="2000" b="1">
                <a:solidFill>
                  <a:schemeClr val="tx1"/>
                </a:solidFill>
                <a:latin typeface="Calibri" panose="020F0502020204030204"/>
                <a:ea typeface="宋体" panose="02010600030101010101" pitchFamily="2" charset="-122"/>
                <a:sym typeface="Arial" panose="020B0604020202020204" pitchFamily="34" charset="0"/>
              </a:rPr>
              <a:t>Tomcat服务器</a:t>
            </a:r>
            <a:endParaRPr lang="zh-CN" altLang="en-US" sz="2000" b="1">
              <a:solidFill>
                <a:schemeClr val="tx1"/>
              </a:solidFill>
              <a:latin typeface="Calibri" panose="020F0502020204030204"/>
              <a:ea typeface="宋体" panose="02010600030101010101" pitchFamily="2" charset="-122"/>
              <a:sym typeface="Arial" panose="020B0604020202020204" pitchFamily="34" charset="0"/>
            </a:endParaRPr>
          </a:p>
        </p:txBody>
      </p:sp>
      <p:sp>
        <p:nvSpPr>
          <p:cNvPr id="70" name="圆角矩形 69"/>
          <p:cNvSpPr/>
          <p:nvPr/>
        </p:nvSpPr>
        <p:spPr>
          <a:xfrm>
            <a:off x="1557020" y="3182620"/>
            <a:ext cx="7274560" cy="1960880"/>
          </a:xfrm>
          <a:prstGeom prst="roundRect">
            <a:avLst>
              <a:gd name="adj" fmla="val 0"/>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矩形 93"/>
          <p:cNvSpPr/>
          <p:nvPr/>
        </p:nvSpPr>
        <p:spPr>
          <a:xfrm rot="10800000">
            <a:off x="8628380" y="4855210"/>
            <a:ext cx="288925" cy="28829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矩形 93"/>
          <p:cNvSpPr/>
          <p:nvPr/>
        </p:nvSpPr>
        <p:spPr>
          <a:xfrm>
            <a:off x="1532687" y="318266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4" name="图片 73"/>
          <p:cNvPicPr/>
          <p:nvPr/>
        </p:nvPicPr>
        <p:blipFill>
          <a:blip r:embed="rId1"/>
          <a:stretch>
            <a:fillRect/>
          </a:stretch>
        </p:blipFill>
        <p:spPr>
          <a:xfrm>
            <a:off x="2031365" y="4566602"/>
            <a:ext cx="38100" cy="47625"/>
          </a:xfrm>
          <a:prstGeom prst="rect">
            <a:avLst/>
          </a:prstGeom>
          <a:noFill/>
          <a:ln w="9525">
            <a:noFill/>
          </a:ln>
        </p:spPr>
      </p:pic>
      <p:sp>
        <p:nvSpPr>
          <p:cNvPr id="101" name="文本框 100"/>
          <p:cNvSpPr txBox="1"/>
          <p:nvPr/>
        </p:nvSpPr>
        <p:spPr>
          <a:xfrm>
            <a:off x="1821180" y="1004570"/>
            <a:ext cx="6457950" cy="1814830"/>
          </a:xfrm>
          <a:prstGeom prst="rect">
            <a:avLst/>
          </a:prstGeom>
          <a:noFill/>
          <a:ln w="9525">
            <a:noFill/>
          </a:ln>
        </p:spPr>
        <p:txBody>
          <a:bodyPr wrap="square">
            <a:spAutoFit/>
          </a:bodyPr>
          <a:p>
            <a:pPr indent="3048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工厂模式是我们最常用的实例化对象模式了，是用工厂方法代替new操作的一种模式。著名的Jive论坛 ,就大量使用了工厂模式，工厂模式在Java程序系统可以说是随处可见。因为工厂模式就相当于创建实例对象的new，我们经常要根据类Class生成实例对象，如A a=new A() 工厂模式也是用来创建实例对象的，所以以后new时，是否可以考虑使用工厂模式，虽然这样做，可能多做一些工作，但会给系统带来更大的可扩展性和尽量少的修改量。</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774190" y="3449320"/>
            <a:ext cx="6854190" cy="1322070"/>
          </a:xfrm>
          <a:prstGeom prst="rect">
            <a:avLst/>
          </a:prstGeom>
          <a:noFill/>
          <a:ln w="9525">
            <a:noFill/>
          </a:ln>
        </p:spPr>
        <p:txBody>
          <a:bodyPr wrap="square">
            <a:spAutoFit/>
          </a:bodyPr>
          <a:p>
            <a:pPr indent="3048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omcat服务器是一个web级应用类的服务器，是一种独特的轻量级应用服务器，在各种各样小型系统和同时并发访问用户不是非常多的场合下被普遍使用。tomcat是开发和调试JSP程序的首要之选。但是它的缺点也很明显，不适合大客，户使用。压力只要稍微大一点这个服务器就会崩溃。 </a:t>
            </a:r>
            <a:endParaRPr lang="zh-CN" sz="16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par>
                          <p:cTn id="21" fill="hold">
                            <p:stCondLst>
                              <p:cond delay="1500"/>
                            </p:stCondLst>
                            <p:childTnLst>
                              <p:par>
                                <p:cTn id="22" presetID="53" presetClass="entr" presetSubtype="52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fltVal val="0.5"/>
                                          </p:val>
                                        </p:tav>
                                        <p:tav tm="100000">
                                          <p:val>
                                            <p:strVal val="#ppt_x"/>
                                          </p:val>
                                        </p:tav>
                                      </p:tavLst>
                                    </p:anim>
                                    <p:anim calcmode="lin" valueType="num">
                                      <p:cBhvr>
                                        <p:cTn id="28" dur="500" fill="hold"/>
                                        <p:tgtEl>
                                          <p:spTgt spid="11"/>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fltVal val="0.5"/>
                                          </p:val>
                                        </p:tav>
                                        <p:tav tm="100000">
                                          <p:val>
                                            <p:strVal val="#ppt_x"/>
                                          </p:val>
                                        </p:tav>
                                      </p:tavLst>
                                    </p:anim>
                                    <p:anim calcmode="lin" valueType="num">
                                      <p:cBhvr>
                                        <p:cTn id="35" dur="500" fill="hold"/>
                                        <p:tgtEl>
                                          <p:spTgt spid="12"/>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000"/>
                            </p:stCondLst>
                            <p:childTnLst>
                              <p:par>
                                <p:cTn id="47" presetID="21" presetClass="entr" presetSubtype="1"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heel(1)">
                                      <p:cBhvr>
                                        <p:cTn id="49" dur="500"/>
                                        <p:tgtEl>
                                          <p:spTgt spid="14"/>
                                        </p:tgtEl>
                                      </p:cBhvr>
                                    </p:animEffect>
                                  </p:childTnLst>
                                </p:cTn>
                              </p:par>
                            </p:childTnLst>
                          </p:cTn>
                        </p:par>
                        <p:par>
                          <p:cTn id="50" fill="hold">
                            <p:stCondLst>
                              <p:cond delay="3500"/>
                            </p:stCondLst>
                            <p:childTnLst>
                              <p:par>
                                <p:cTn id="51" presetID="22" presetClass="entr" presetSubtype="4" fill="hold" grpId="0" nodeType="after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wipe(down)">
                                      <p:cBhvr>
                                        <p:cTn id="53" dur="500"/>
                                        <p:tgtEl>
                                          <p:spTgt spid="101"/>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ppt_x</p:attrName>
                                        </p:attrNameLst>
                                      </p:cBhvr>
                                      <p:tavLst>
                                        <p:tav tm="0">
                                          <p:val>
                                            <p:strVal val="#ppt_x-#ppt_w*1.125000"/>
                                          </p:val>
                                        </p:tav>
                                        <p:tav tm="100000">
                                          <p:val>
                                            <p:strVal val="#ppt_x"/>
                                          </p:val>
                                        </p:tav>
                                      </p:tavLst>
                                    </p:anim>
                                    <p:animEffect transition="in" filter="wipe(right)">
                                      <p:cBhvr>
                                        <p:cTn id="57" dur="500"/>
                                        <p:tgtEl>
                                          <p:spTgt spid="2"/>
                                        </p:tgtEl>
                                      </p:cBhvr>
                                    </p:animEffect>
                                  </p:childTnLst>
                                </p:cTn>
                              </p:par>
                            </p:childTnLst>
                          </p:cTn>
                        </p:par>
                        <p:par>
                          <p:cTn id="58" fill="hold">
                            <p:stCondLst>
                              <p:cond delay="4000"/>
                            </p:stCondLst>
                            <p:childTnLst>
                              <p:par>
                                <p:cTn id="59" presetID="21" presetClass="entr" presetSubtype="1"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heel(1)">
                                      <p:cBhvr>
                                        <p:cTn id="61" dur="500"/>
                                        <p:tgtEl>
                                          <p:spTgt spid="3"/>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 calcmode="lin" valueType="num">
                                      <p:cBhvr>
                                        <p:cTn id="65" dur="500" fill="hold"/>
                                        <p:tgtEl>
                                          <p:spTgt spid="69"/>
                                        </p:tgtEl>
                                        <p:attrNameLst>
                                          <p:attrName>ppt_w</p:attrName>
                                        </p:attrNameLst>
                                      </p:cBhvr>
                                      <p:tavLst>
                                        <p:tav tm="0">
                                          <p:val>
                                            <p:fltVal val="0"/>
                                          </p:val>
                                        </p:tav>
                                        <p:tav tm="100000">
                                          <p:val>
                                            <p:strVal val="#ppt_w"/>
                                          </p:val>
                                        </p:tav>
                                      </p:tavLst>
                                    </p:anim>
                                    <p:anim calcmode="lin" valueType="num">
                                      <p:cBhvr>
                                        <p:cTn id="66" dur="500" fill="hold"/>
                                        <p:tgtEl>
                                          <p:spTgt spid="69"/>
                                        </p:tgtEl>
                                        <p:attrNameLst>
                                          <p:attrName>ppt_h</p:attrName>
                                        </p:attrNameLst>
                                      </p:cBhvr>
                                      <p:tavLst>
                                        <p:tav tm="0">
                                          <p:val>
                                            <p:fltVal val="0"/>
                                          </p:val>
                                        </p:tav>
                                        <p:tav tm="100000">
                                          <p:val>
                                            <p:strVal val="#ppt_h"/>
                                          </p:val>
                                        </p:tav>
                                      </p:tavLst>
                                    </p:anim>
                                    <p:animEffect transition="in" filter="fade">
                                      <p:cBhvr>
                                        <p:cTn id="67" dur="500"/>
                                        <p:tgtEl>
                                          <p:spTgt spid="69"/>
                                        </p:tgtEl>
                                      </p:cBhvr>
                                    </p:animEffect>
                                  </p:childTnLst>
                                </p:cTn>
                              </p:par>
                            </p:childTnLst>
                          </p:cTn>
                        </p:par>
                        <p:par>
                          <p:cTn id="68" fill="hold">
                            <p:stCondLst>
                              <p:cond delay="5000"/>
                            </p:stCondLst>
                            <p:childTnLst>
                              <p:par>
                                <p:cTn id="69" presetID="22" presetClass="entr" presetSubtype="1"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wipe(up)">
                                      <p:cBhvr>
                                        <p:cTn id="71" dur="500"/>
                                        <p:tgtEl>
                                          <p:spTgt spid="70"/>
                                        </p:tgtEl>
                                      </p:cBhvr>
                                    </p:animEffect>
                                  </p:childTnLst>
                                </p:cTn>
                              </p:par>
                              <p:par>
                                <p:cTn id="72" presetID="53" presetClass="entr" presetSubtype="528"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 calcmode="lin" valueType="num">
                                      <p:cBhvr>
                                        <p:cTn id="74" dur="500" fill="hold"/>
                                        <p:tgtEl>
                                          <p:spTgt spid="71"/>
                                        </p:tgtEl>
                                        <p:attrNameLst>
                                          <p:attrName>ppt_w</p:attrName>
                                        </p:attrNameLst>
                                      </p:cBhvr>
                                      <p:tavLst>
                                        <p:tav tm="0">
                                          <p:val>
                                            <p:fltVal val="0"/>
                                          </p:val>
                                        </p:tav>
                                        <p:tav tm="100000">
                                          <p:val>
                                            <p:strVal val="#ppt_w"/>
                                          </p:val>
                                        </p:tav>
                                      </p:tavLst>
                                    </p:anim>
                                    <p:anim calcmode="lin" valueType="num">
                                      <p:cBhvr>
                                        <p:cTn id="75" dur="500" fill="hold"/>
                                        <p:tgtEl>
                                          <p:spTgt spid="71"/>
                                        </p:tgtEl>
                                        <p:attrNameLst>
                                          <p:attrName>ppt_h</p:attrName>
                                        </p:attrNameLst>
                                      </p:cBhvr>
                                      <p:tavLst>
                                        <p:tav tm="0">
                                          <p:val>
                                            <p:fltVal val="0"/>
                                          </p:val>
                                        </p:tav>
                                        <p:tav tm="100000">
                                          <p:val>
                                            <p:strVal val="#ppt_h"/>
                                          </p:val>
                                        </p:tav>
                                      </p:tavLst>
                                    </p:anim>
                                    <p:animEffect transition="in" filter="fade">
                                      <p:cBhvr>
                                        <p:cTn id="76" dur="500"/>
                                        <p:tgtEl>
                                          <p:spTgt spid="71"/>
                                        </p:tgtEl>
                                      </p:cBhvr>
                                    </p:animEffect>
                                    <p:anim calcmode="lin" valueType="num">
                                      <p:cBhvr>
                                        <p:cTn id="77" dur="500" fill="hold"/>
                                        <p:tgtEl>
                                          <p:spTgt spid="71"/>
                                        </p:tgtEl>
                                        <p:attrNameLst>
                                          <p:attrName>ppt_x</p:attrName>
                                        </p:attrNameLst>
                                      </p:cBhvr>
                                      <p:tavLst>
                                        <p:tav tm="0">
                                          <p:val>
                                            <p:fltVal val="0.5"/>
                                          </p:val>
                                        </p:tav>
                                        <p:tav tm="100000">
                                          <p:val>
                                            <p:strVal val="#ppt_x"/>
                                          </p:val>
                                        </p:tav>
                                      </p:tavLst>
                                    </p:anim>
                                    <p:anim calcmode="lin" valueType="num">
                                      <p:cBhvr>
                                        <p:cTn id="78" dur="500" fill="hold"/>
                                        <p:tgtEl>
                                          <p:spTgt spid="71"/>
                                        </p:tgtEl>
                                        <p:attrNameLst>
                                          <p:attrName>ppt_y</p:attrName>
                                        </p:attrNameLst>
                                      </p:cBhvr>
                                      <p:tavLst>
                                        <p:tav tm="0">
                                          <p:val>
                                            <p:fltVal val="0.5"/>
                                          </p:val>
                                        </p:tav>
                                        <p:tav tm="100000">
                                          <p:val>
                                            <p:strVal val="#ppt_y"/>
                                          </p:val>
                                        </p:tav>
                                      </p:tavLst>
                                    </p:anim>
                                  </p:childTnLst>
                                </p:cTn>
                              </p:par>
                            </p:childTnLst>
                          </p:cTn>
                        </p:par>
                        <p:par>
                          <p:cTn id="79" fill="hold">
                            <p:stCondLst>
                              <p:cond delay="5500"/>
                            </p:stCondLst>
                            <p:childTnLst>
                              <p:par>
                                <p:cTn id="80" presetID="53" presetClass="entr" presetSubtype="528" fill="hold" grpId="0" nodeType="afterEffect">
                                  <p:stCondLst>
                                    <p:cond delay="0"/>
                                  </p:stCondLst>
                                  <p:childTnLst>
                                    <p:set>
                                      <p:cBhvr>
                                        <p:cTn id="81" dur="1" fill="hold">
                                          <p:stCondLst>
                                            <p:cond delay="0"/>
                                          </p:stCondLst>
                                        </p:cTn>
                                        <p:tgtEl>
                                          <p:spTgt spid="72"/>
                                        </p:tgtEl>
                                        <p:attrNameLst>
                                          <p:attrName>style.visibility</p:attrName>
                                        </p:attrNameLst>
                                      </p:cBhvr>
                                      <p:to>
                                        <p:strVal val="visible"/>
                                      </p:to>
                                    </p:set>
                                    <p:anim calcmode="lin" valueType="num">
                                      <p:cBhvr>
                                        <p:cTn id="82" dur="500" fill="hold"/>
                                        <p:tgtEl>
                                          <p:spTgt spid="72"/>
                                        </p:tgtEl>
                                        <p:attrNameLst>
                                          <p:attrName>ppt_w</p:attrName>
                                        </p:attrNameLst>
                                      </p:cBhvr>
                                      <p:tavLst>
                                        <p:tav tm="0">
                                          <p:val>
                                            <p:fltVal val="0"/>
                                          </p:val>
                                        </p:tav>
                                        <p:tav tm="100000">
                                          <p:val>
                                            <p:strVal val="#ppt_w"/>
                                          </p:val>
                                        </p:tav>
                                      </p:tavLst>
                                    </p:anim>
                                    <p:anim calcmode="lin" valueType="num">
                                      <p:cBhvr>
                                        <p:cTn id="83" dur="500" fill="hold"/>
                                        <p:tgtEl>
                                          <p:spTgt spid="72"/>
                                        </p:tgtEl>
                                        <p:attrNameLst>
                                          <p:attrName>ppt_h</p:attrName>
                                        </p:attrNameLst>
                                      </p:cBhvr>
                                      <p:tavLst>
                                        <p:tav tm="0">
                                          <p:val>
                                            <p:fltVal val="0"/>
                                          </p:val>
                                        </p:tav>
                                        <p:tav tm="100000">
                                          <p:val>
                                            <p:strVal val="#ppt_h"/>
                                          </p:val>
                                        </p:tav>
                                      </p:tavLst>
                                    </p:anim>
                                    <p:animEffect transition="in" filter="fade">
                                      <p:cBhvr>
                                        <p:cTn id="84" dur="500"/>
                                        <p:tgtEl>
                                          <p:spTgt spid="72"/>
                                        </p:tgtEl>
                                      </p:cBhvr>
                                    </p:animEffect>
                                    <p:anim calcmode="lin" valueType="num">
                                      <p:cBhvr>
                                        <p:cTn id="85" dur="500" fill="hold"/>
                                        <p:tgtEl>
                                          <p:spTgt spid="72"/>
                                        </p:tgtEl>
                                        <p:attrNameLst>
                                          <p:attrName>ppt_x</p:attrName>
                                        </p:attrNameLst>
                                      </p:cBhvr>
                                      <p:tavLst>
                                        <p:tav tm="0">
                                          <p:val>
                                            <p:fltVal val="0.5"/>
                                          </p:val>
                                        </p:tav>
                                        <p:tav tm="100000">
                                          <p:val>
                                            <p:strVal val="#ppt_x"/>
                                          </p:val>
                                        </p:tav>
                                      </p:tavLst>
                                    </p:anim>
                                    <p:anim calcmode="lin" valueType="num">
                                      <p:cBhvr>
                                        <p:cTn id="86" dur="500" fill="hold"/>
                                        <p:tgtEl>
                                          <p:spTgt spid="72"/>
                                        </p:tgtEl>
                                        <p:attrNameLst>
                                          <p:attrName>ppt_y</p:attrName>
                                        </p:attrNameLst>
                                      </p:cBhvr>
                                      <p:tavLst>
                                        <p:tav tm="0">
                                          <p:val>
                                            <p:fltVal val="0.5"/>
                                          </p:val>
                                        </p:tav>
                                        <p:tav tm="100000">
                                          <p:val>
                                            <p:strVal val="#ppt_y"/>
                                          </p:val>
                                        </p:tav>
                                      </p:tavLst>
                                    </p:anim>
                                  </p:childTnLst>
                                </p:cTn>
                              </p:par>
                            </p:childTnLst>
                          </p:cTn>
                        </p:par>
                        <p:par>
                          <p:cTn id="87" fill="hold">
                            <p:stCondLst>
                              <p:cond delay="6000"/>
                            </p:stCondLst>
                            <p:childTnLst>
                              <p:par>
                                <p:cTn id="88" presetID="22" presetClass="entr" presetSubtype="4" fill="hold" grpId="0" nodeType="after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wipe(down)">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1" grpId="0" bldLvl="0" animBg="1"/>
      <p:bldP spid="12" grpId="0" bldLvl="0" animBg="1"/>
      <p:bldP spid="13" grpId="0" bldLvl="0" animBg="1"/>
      <p:bldP spid="14" grpId="0" bldLvl="0" animBg="1"/>
      <p:bldP spid="2" grpId="0"/>
      <p:bldP spid="3" grpId="0" bldLvl="0" animBg="1"/>
      <p:bldP spid="69" grpId="0" bldLvl="0" animBg="1"/>
      <p:bldP spid="70" grpId="0" bldLvl="0" animBg="1"/>
      <p:bldP spid="71" grpId="0" bldLvl="0" animBg="1"/>
      <p:bldP spid="72" grpId="0" bldLvl="0" animBg="1"/>
      <p:bldP spid="101"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a:t>
            </a:r>
            <a:endParaRPr lang="zh-CN" altLang="en-US"/>
          </a:p>
        </p:txBody>
      </p:sp>
      <p:sp>
        <p:nvSpPr>
          <p:cNvPr id="6" name="TextBox 34"/>
          <p:cNvSpPr txBox="1"/>
          <p:nvPr/>
        </p:nvSpPr>
        <p:spPr>
          <a:xfrm>
            <a:off x="947057" y="87585"/>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设计知识点</a:t>
            </a:r>
            <a:endParaRPr lang="zh-CN" altLang="en-US" sz="3200" spc="300" dirty="0">
              <a:latin typeface="方正兰亭细黑_GBK" pitchFamily="2" charset="-122"/>
              <a:ea typeface="方正兰亭细黑_GBK" pitchFamily="2" charset="-122"/>
            </a:endParaRPr>
          </a:p>
        </p:txBody>
      </p:sp>
      <p:cxnSp>
        <p:nvCxnSpPr>
          <p:cNvPr id="8" name="直接连接符 7"/>
          <p:cNvCxnSpPr/>
          <p:nvPr/>
        </p:nvCxnSpPr>
        <p:spPr>
          <a:xfrm flipH="1">
            <a:off x="3349625" y="186055"/>
            <a:ext cx="2540" cy="375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1579880" y="1164590"/>
            <a:ext cx="7345680" cy="3401695"/>
          </a:xfrm>
          <a:prstGeom prst="roundRect">
            <a:avLst>
              <a:gd name="adj" fmla="val 0"/>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93"/>
          <p:cNvSpPr/>
          <p:nvPr/>
        </p:nvSpPr>
        <p:spPr>
          <a:xfrm>
            <a:off x="1579677" y="116463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93"/>
          <p:cNvSpPr/>
          <p:nvPr/>
        </p:nvSpPr>
        <p:spPr>
          <a:xfrm rot="10800000">
            <a:off x="8719820" y="4325620"/>
            <a:ext cx="288925" cy="28829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5"/>
          <p:cNvSpPr/>
          <p:nvPr/>
        </p:nvSpPr>
        <p:spPr bwMode="auto">
          <a:xfrm>
            <a:off x="-913" y="2330229"/>
            <a:ext cx="1486292" cy="131728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Calibri" panose="020F0502020204030204"/>
              <a:ea typeface="宋体" panose="02010600030101010101" pitchFamily="2" charset="-122"/>
              <a:sym typeface="Arial" panose="020B0604020202020204" pitchFamily="34" charset="0"/>
            </a:endParaRPr>
          </a:p>
        </p:txBody>
      </p:sp>
      <p:sp>
        <p:nvSpPr>
          <p:cNvPr id="14" name="Freeform 5"/>
          <p:cNvSpPr/>
          <p:nvPr/>
        </p:nvSpPr>
        <p:spPr bwMode="auto">
          <a:xfrm>
            <a:off x="80592" y="2401269"/>
            <a:ext cx="1324551" cy="117393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000" b="1">
                <a:solidFill>
                  <a:schemeClr val="tx1"/>
                </a:solidFill>
                <a:latin typeface="Calibri" panose="020F0502020204030204"/>
                <a:ea typeface="宋体" panose="02010600030101010101" pitchFamily="2" charset="-122"/>
                <a:sym typeface="Arial" panose="020B0604020202020204" pitchFamily="34" charset="0"/>
              </a:rPr>
              <a:t>数据库</a:t>
            </a:r>
            <a:endParaRPr lang="zh-CN" altLang="en-US" sz="2000" b="1">
              <a:solidFill>
                <a:schemeClr val="tx1"/>
              </a:solidFill>
              <a:latin typeface="Calibri" panose="020F0502020204030204"/>
              <a:ea typeface="宋体" panose="02010600030101010101" pitchFamily="2" charset="-122"/>
              <a:sym typeface="Arial" panose="020B0604020202020204" pitchFamily="34" charset="0"/>
            </a:endParaRPr>
          </a:p>
        </p:txBody>
      </p:sp>
      <p:sp>
        <p:nvSpPr>
          <p:cNvPr id="2" name="TextBox 35"/>
          <p:cNvSpPr txBox="1"/>
          <p:nvPr/>
        </p:nvSpPr>
        <p:spPr>
          <a:xfrm>
            <a:off x="3599321" y="255821"/>
            <a:ext cx="3616960" cy="368300"/>
          </a:xfrm>
          <a:prstGeom prst="rect">
            <a:avLst/>
          </a:prstGeom>
          <a:noFill/>
        </p:spPr>
        <p:txBody>
          <a:bodyPr wrap="none" rtlCol="0">
            <a:spAutoFit/>
          </a:bodyPr>
          <a:p>
            <a:r>
              <a:rPr lang="en-US" altLang="zh-CN" sz="1800" b="1" dirty="0" smtClean="0">
                <a:solidFill>
                  <a:srgbClr val="C00000"/>
                </a:solidFill>
                <a:latin typeface="Kozuka Gothic Pro R" pitchFamily="34" charset="-128"/>
                <a:ea typeface="Kozuka Gothic Pro R" pitchFamily="34" charset="-128"/>
              </a:rPr>
              <a:t>DESIGN KNOWLEDGE POINTS</a:t>
            </a:r>
            <a:endParaRPr lang="en-US" altLang="zh-CN" sz="1800" b="1" dirty="0" smtClean="0">
              <a:solidFill>
                <a:srgbClr val="C00000"/>
              </a:solidFill>
              <a:latin typeface="Kozuka Gothic Pro R" pitchFamily="34" charset="-128"/>
              <a:ea typeface="Kozuka Gothic Pro R" pitchFamily="34" charset="-128"/>
            </a:endParaRPr>
          </a:p>
        </p:txBody>
      </p:sp>
      <p:pic>
        <p:nvPicPr>
          <p:cNvPr id="74" name="图片 73"/>
          <p:cNvPicPr/>
          <p:nvPr/>
        </p:nvPicPr>
        <p:blipFill>
          <a:blip r:embed="rId1"/>
          <a:stretch>
            <a:fillRect/>
          </a:stretch>
        </p:blipFill>
        <p:spPr>
          <a:xfrm>
            <a:off x="2031365" y="4566602"/>
            <a:ext cx="38100" cy="47625"/>
          </a:xfrm>
          <a:prstGeom prst="rect">
            <a:avLst/>
          </a:prstGeom>
          <a:noFill/>
          <a:ln w="9525">
            <a:noFill/>
          </a:ln>
        </p:spPr>
      </p:pic>
      <p:sp>
        <p:nvSpPr>
          <p:cNvPr id="101" name="文本框 100"/>
          <p:cNvSpPr txBox="1"/>
          <p:nvPr/>
        </p:nvSpPr>
        <p:spPr>
          <a:xfrm>
            <a:off x="1688465" y="1567815"/>
            <a:ext cx="6854190" cy="3046095"/>
          </a:xfrm>
          <a:prstGeom prst="rect">
            <a:avLst/>
          </a:prstGeom>
          <a:noFill/>
          <a:ln w="9525">
            <a:noFill/>
          </a:ln>
        </p:spPr>
        <p:txBody>
          <a:bodyPr wrap="square">
            <a:spAutoFit/>
          </a:bodyPr>
          <a:p>
            <a:pPr indent="304800"/>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MySQL是一个</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2"/>
              </a:rPr>
              <a:t>关系型数据库管理系统</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，由瑞典MySQL AB 公司开发，目前属于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3"/>
              </a:rPr>
              <a:t>Oracle</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旗下产品。MySQL 是最流行的</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2"/>
              </a:rPr>
              <a:t>关系型数据库管理系统</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之一，在 WEB 应用方面，MySQL是最好的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4"/>
              </a:rPr>
              <a:t>RDBMS</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(Relational Database Management System，关系数据库管理系统) 应用软件之一。MySQL是一种关系数据库管理系统，关系数据库将数据保存在不同的表中，而不是将所有数据放在一个大仓库内，这样就增加了速度并提高了灵活性。MySQL所使用的 SQL 语言是用于访问</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5"/>
              </a:rPr>
              <a:t>数据库</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的最常用标准化语言。MySQL 软件采用了双授权政策，分为社区版和商业版，由于其体积小、速度快、总体拥有成本低，尤其是</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6"/>
              </a:rPr>
              <a:t>开放源码</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这一特点，一般中小型网站的开发都选择 MySQL 作为网站数据库。由于其社区版的性能卓越，搭配</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7"/>
              </a:rPr>
              <a:t>PHP</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hlinkClick r:id="rId8"/>
              </a:rPr>
              <a:t>Apache</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可组成良好的开发环境。</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childTnLst>
                          </p:cTn>
                        </p:par>
                        <p:par>
                          <p:cTn id="21" fill="hold">
                            <p:stCondLst>
                              <p:cond delay="1500"/>
                            </p:stCondLst>
                            <p:childTnLst>
                              <p:par>
                                <p:cTn id="22" presetID="53" presetClass="entr" presetSubtype="52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fltVal val="0.5"/>
                                          </p:val>
                                        </p:tav>
                                        <p:tav tm="100000">
                                          <p:val>
                                            <p:strVal val="#ppt_x"/>
                                          </p:val>
                                        </p:tav>
                                      </p:tavLst>
                                    </p:anim>
                                    <p:anim calcmode="lin" valueType="num">
                                      <p:cBhvr>
                                        <p:cTn id="28" dur="500" fill="hold"/>
                                        <p:tgtEl>
                                          <p:spTgt spid="11"/>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fltVal val="0.5"/>
                                          </p:val>
                                        </p:tav>
                                        <p:tav tm="100000">
                                          <p:val>
                                            <p:strVal val="#ppt_x"/>
                                          </p:val>
                                        </p:tav>
                                      </p:tavLst>
                                    </p:anim>
                                    <p:anim calcmode="lin" valueType="num">
                                      <p:cBhvr>
                                        <p:cTn id="35" dur="500" fill="hold"/>
                                        <p:tgtEl>
                                          <p:spTgt spid="12"/>
                                        </p:tgtEl>
                                        <p:attrNameLst>
                                          <p:attrName>ppt_y</p:attrName>
                                        </p:attrNameLst>
                                      </p:cBhvr>
                                      <p:tavLst>
                                        <p:tav tm="0">
                                          <p:val>
                                            <p:fltVal val="0.5"/>
                                          </p:val>
                                        </p:tav>
                                        <p:tav tm="100000">
                                          <p:val>
                                            <p:strVal val="#ppt_y"/>
                                          </p:val>
                                        </p:tav>
                                      </p:tavLst>
                                    </p:anim>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000"/>
                            </p:stCondLst>
                            <p:childTnLst>
                              <p:par>
                                <p:cTn id="47" presetID="21" presetClass="entr" presetSubtype="1"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heel(1)">
                                      <p:cBhvr>
                                        <p:cTn id="49" dur="500"/>
                                        <p:tgtEl>
                                          <p:spTgt spid="14"/>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p:tgtEl>
                                          <p:spTgt spid="2"/>
                                        </p:tgtEl>
                                        <p:attrNameLst>
                                          <p:attrName>ppt_x</p:attrName>
                                        </p:attrNameLst>
                                      </p:cBhvr>
                                      <p:tavLst>
                                        <p:tav tm="0">
                                          <p:val>
                                            <p:strVal val="#ppt_x-#ppt_w*1.125000"/>
                                          </p:val>
                                        </p:tav>
                                        <p:tav tm="100000">
                                          <p:val>
                                            <p:strVal val="#ppt_x"/>
                                          </p:val>
                                        </p:tav>
                                      </p:tavLst>
                                    </p:anim>
                                    <p:animEffect transition="in" filter="wipe(right)">
                                      <p:cBhvr>
                                        <p:cTn id="53" dur="500"/>
                                        <p:tgtEl>
                                          <p:spTgt spid="2"/>
                                        </p:tgtEl>
                                      </p:cBhvr>
                                    </p:animEffect>
                                  </p:childTnLst>
                                </p:cTn>
                              </p:par>
                            </p:childTnLst>
                          </p:cTn>
                        </p:par>
                        <p:par>
                          <p:cTn id="54" fill="hold">
                            <p:stCondLst>
                              <p:cond delay="3500"/>
                            </p:stCondLst>
                            <p:childTnLst>
                              <p:par>
                                <p:cTn id="55" presetID="22" presetClass="entr" presetSubtype="4" fill="hold" grpId="0" nodeType="after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down)">
                                      <p:cBhvr>
                                        <p:cTn id="5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1" grpId="0" bldLvl="0" animBg="1"/>
      <p:bldP spid="12" grpId="0" bldLvl="0" animBg="1"/>
      <p:bldP spid="13" grpId="0" bldLvl="0" animBg="1"/>
      <p:bldP spid="14" grpId="0" bldLvl="0" animBg="1"/>
      <p:bldP spid="2" grpId="0"/>
      <p:bldP spid="1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a:t>
            </a:r>
            <a:endParaRPr lang="zh-CN" altLang="en-US"/>
          </a:p>
        </p:txBody>
      </p:sp>
      <p:sp>
        <p:nvSpPr>
          <p:cNvPr id="6" name="TextBox 34"/>
          <p:cNvSpPr txBox="1"/>
          <p:nvPr/>
        </p:nvSpPr>
        <p:spPr>
          <a:xfrm>
            <a:off x="947057" y="87585"/>
            <a:ext cx="1960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系统运行</a:t>
            </a:r>
            <a:endParaRPr lang="zh-CN" altLang="en-US" sz="3200" spc="300" dirty="0">
              <a:latin typeface="方正兰亭细黑_GBK" pitchFamily="2" charset="-122"/>
              <a:ea typeface="方正兰亭细黑_GBK" pitchFamily="2" charset="-122"/>
            </a:endParaRPr>
          </a:p>
        </p:txBody>
      </p:sp>
      <p:cxnSp>
        <p:nvCxnSpPr>
          <p:cNvPr id="8" name="直接连接符 7"/>
          <p:cNvCxnSpPr/>
          <p:nvPr/>
        </p:nvCxnSpPr>
        <p:spPr>
          <a:xfrm flipH="1">
            <a:off x="3349625" y="186055"/>
            <a:ext cx="2540" cy="375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35"/>
          <p:cNvSpPr txBox="1"/>
          <p:nvPr/>
        </p:nvSpPr>
        <p:spPr>
          <a:xfrm>
            <a:off x="3599321" y="255821"/>
            <a:ext cx="2597150" cy="368300"/>
          </a:xfrm>
          <a:prstGeom prst="rect">
            <a:avLst/>
          </a:prstGeom>
          <a:noFill/>
        </p:spPr>
        <p:txBody>
          <a:bodyPr wrap="none" rtlCol="0">
            <a:spAutoFit/>
          </a:bodyPr>
          <a:p>
            <a:r>
              <a:rPr lang="en-US" altLang="zh-CN" sz="1800" b="1" dirty="0" smtClean="0">
                <a:solidFill>
                  <a:srgbClr val="C00000"/>
                </a:solidFill>
                <a:latin typeface="Kozuka Gothic Pro R" pitchFamily="34" charset="-128"/>
                <a:ea typeface="Kozuka Gothic Pro R" pitchFamily="34" charset="-128"/>
              </a:rPr>
              <a:t>SYSTEM OPERATION</a:t>
            </a:r>
            <a:endParaRPr lang="en-US" altLang="zh-CN" sz="1800" b="1" dirty="0" smtClean="0">
              <a:solidFill>
                <a:srgbClr val="C00000"/>
              </a:solidFill>
              <a:latin typeface="Kozuka Gothic Pro R" pitchFamily="34" charset="-128"/>
              <a:ea typeface="Kozuka Gothic Pro R" pitchFamily="34" charset="-128"/>
            </a:endParaRPr>
          </a:p>
        </p:txBody>
      </p:sp>
      <p:pic>
        <p:nvPicPr>
          <p:cNvPr id="74" name="图片 73"/>
          <p:cNvPicPr/>
          <p:nvPr/>
        </p:nvPicPr>
        <p:blipFill>
          <a:blip r:embed="rId1"/>
          <a:stretch>
            <a:fillRect/>
          </a:stretch>
        </p:blipFill>
        <p:spPr>
          <a:xfrm>
            <a:off x="2031365" y="4566602"/>
            <a:ext cx="38100" cy="47625"/>
          </a:xfrm>
          <a:prstGeom prst="rect">
            <a:avLst/>
          </a:prstGeom>
          <a:noFill/>
          <a:ln w="9525">
            <a:noFill/>
          </a:ln>
        </p:spPr>
      </p:pic>
      <p:grpSp>
        <p:nvGrpSpPr>
          <p:cNvPr id="3" name="组合 2"/>
          <p:cNvGrpSpPr/>
          <p:nvPr/>
        </p:nvGrpSpPr>
        <p:grpSpPr>
          <a:xfrm>
            <a:off x="100965" y="977265"/>
            <a:ext cx="1400175" cy="130556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pitchFamily="34" charset="-122"/>
                  <a:ea typeface="微软雅黑" panose="020B0503020204020204" pitchFamily="34" charset="-122"/>
                </a:rPr>
                <a:t>登录界面</a:t>
              </a: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1320800" y="839470"/>
            <a:ext cx="7153910" cy="922020"/>
          </a:xfrm>
          <a:prstGeom prst="rect">
            <a:avLst/>
          </a:prstGeom>
          <a:noFill/>
          <a:ln w="9525">
            <a:noFill/>
          </a:ln>
        </p:spPr>
        <p:txBody>
          <a:bodyPr wrap="square">
            <a:spAutoFit/>
          </a:bodyPr>
          <a:p>
            <a:pPr marL="269875" indent="-269875"/>
            <a:r>
              <a:rPr lang="en-US" altLang="zh-CN" sz="1200" b="0">
                <a:solidFill>
                  <a:srgbClr val="000000"/>
                </a:solidFill>
                <a:ea typeface="宋体" panose="02010600030101010101" pitchFamily="2" charset="-122"/>
              </a:rPr>
              <a:t>       </a:t>
            </a:r>
            <a:r>
              <a:rPr lang="zh-CN" sz="18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用户进入登录系统后，最先出现的是该系统的登陆页面，所有该系统的用户需要登录该系统验证用户身份权限，保证系统的安全性。登陆界面如图5-1所示：</a:t>
            </a:r>
            <a:endParaRPr lang="zh-CN" altLang="en-US" sz="18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5"/>
          <p:cNvPicPr/>
          <p:nvPr/>
        </p:nvPicPr>
        <p:blipFill>
          <a:blip r:embed="rId2"/>
          <a:stretch>
            <a:fillRect/>
          </a:stretch>
        </p:blipFill>
        <p:spPr>
          <a:xfrm>
            <a:off x="1595755" y="1681480"/>
            <a:ext cx="6725285" cy="31781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ppt_x</p:attrName>
                                        </p:attrNameLst>
                                      </p:cBhvr>
                                      <p:tavLst>
                                        <p:tav tm="0">
                                          <p:val>
                                            <p:strVal val="#ppt_x-#ppt_w*1.125000"/>
                                          </p:val>
                                        </p:tav>
                                        <p:tav tm="100000">
                                          <p:val>
                                            <p:strVal val="#ppt_x"/>
                                          </p:val>
                                        </p:tav>
                                      </p:tavLst>
                                    </p:anim>
                                    <p:animEffect transition="in" filter="wipe(right)">
                                      <p:cBhvr>
                                        <p:cTn id="24" dur="500"/>
                                        <p:tgtEl>
                                          <p:spTgt spid="2"/>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500"/>
                                        <p:tgtEl>
                                          <p:spTgt spid="3"/>
                                        </p:tgtEl>
                                      </p:cBhvr>
                                    </p:animEffect>
                                    <p:anim calcmode="lin" valueType="num">
                                      <p:cBhvr>
                                        <p:cTn id="29" dur="1500" fill="hold"/>
                                        <p:tgtEl>
                                          <p:spTgt spid="3"/>
                                        </p:tgtEl>
                                        <p:attrNameLst>
                                          <p:attrName>ppt_x</p:attrName>
                                        </p:attrNameLst>
                                      </p:cBhvr>
                                      <p:tavLst>
                                        <p:tav tm="0">
                                          <p:val>
                                            <p:strVal val="#ppt_x"/>
                                          </p:val>
                                        </p:tav>
                                        <p:tav tm="100000">
                                          <p:val>
                                            <p:strVal val="#ppt_x"/>
                                          </p:val>
                                        </p:tav>
                                      </p:tavLst>
                                    </p:anim>
                                    <p:anim calcmode="lin" valueType="num">
                                      <p:cBhvr>
                                        <p:cTn id="30" dur="15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p:stCondLst>
                              <p:cond delay="3500"/>
                            </p:stCondLst>
                            <p:childTnLst>
                              <p:par>
                                <p:cTn id="36" presetID="3" presetClass="entr" presetSubtype="1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2"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a:t>
            </a:r>
            <a:endParaRPr lang="zh-CN" altLang="en-US"/>
          </a:p>
        </p:txBody>
      </p:sp>
      <p:sp>
        <p:nvSpPr>
          <p:cNvPr id="6" name="TextBox 34"/>
          <p:cNvSpPr txBox="1"/>
          <p:nvPr/>
        </p:nvSpPr>
        <p:spPr>
          <a:xfrm>
            <a:off x="947057" y="87585"/>
            <a:ext cx="1960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系统运行</a:t>
            </a:r>
            <a:endParaRPr lang="zh-CN" altLang="en-US" sz="3200" spc="300" dirty="0">
              <a:latin typeface="方正兰亭细黑_GBK" pitchFamily="2" charset="-122"/>
              <a:ea typeface="方正兰亭细黑_GBK" pitchFamily="2" charset="-122"/>
            </a:endParaRPr>
          </a:p>
        </p:txBody>
      </p:sp>
      <p:cxnSp>
        <p:nvCxnSpPr>
          <p:cNvPr id="8" name="直接连接符 7"/>
          <p:cNvCxnSpPr/>
          <p:nvPr/>
        </p:nvCxnSpPr>
        <p:spPr>
          <a:xfrm flipH="1">
            <a:off x="3349625" y="186055"/>
            <a:ext cx="2540" cy="375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35"/>
          <p:cNvSpPr txBox="1"/>
          <p:nvPr/>
        </p:nvSpPr>
        <p:spPr>
          <a:xfrm>
            <a:off x="3599321" y="255821"/>
            <a:ext cx="2597150" cy="368300"/>
          </a:xfrm>
          <a:prstGeom prst="rect">
            <a:avLst/>
          </a:prstGeom>
          <a:noFill/>
        </p:spPr>
        <p:txBody>
          <a:bodyPr wrap="none" rtlCol="0">
            <a:spAutoFit/>
          </a:bodyPr>
          <a:p>
            <a:r>
              <a:rPr lang="en-US" altLang="zh-CN" sz="1800" b="1" dirty="0" smtClean="0">
                <a:solidFill>
                  <a:srgbClr val="C00000"/>
                </a:solidFill>
                <a:latin typeface="Kozuka Gothic Pro R" pitchFamily="34" charset="-128"/>
                <a:ea typeface="Kozuka Gothic Pro R" pitchFamily="34" charset="-128"/>
              </a:rPr>
              <a:t>SYSTEM OPERATION</a:t>
            </a:r>
            <a:endParaRPr lang="en-US" altLang="zh-CN" sz="1800" b="1" dirty="0" smtClean="0">
              <a:solidFill>
                <a:srgbClr val="C00000"/>
              </a:solidFill>
              <a:latin typeface="Kozuka Gothic Pro R" pitchFamily="34" charset="-128"/>
              <a:ea typeface="Kozuka Gothic Pro R" pitchFamily="34" charset="-128"/>
            </a:endParaRPr>
          </a:p>
        </p:txBody>
      </p:sp>
      <p:pic>
        <p:nvPicPr>
          <p:cNvPr id="74" name="图片 73"/>
          <p:cNvPicPr/>
          <p:nvPr/>
        </p:nvPicPr>
        <p:blipFill>
          <a:blip r:embed="rId1"/>
          <a:stretch>
            <a:fillRect/>
          </a:stretch>
        </p:blipFill>
        <p:spPr>
          <a:xfrm>
            <a:off x="2031365" y="4566602"/>
            <a:ext cx="38100" cy="47625"/>
          </a:xfrm>
          <a:prstGeom prst="rect">
            <a:avLst/>
          </a:prstGeom>
          <a:noFill/>
          <a:ln w="9525">
            <a:noFill/>
          </a:ln>
        </p:spPr>
      </p:pic>
      <p:grpSp>
        <p:nvGrpSpPr>
          <p:cNvPr id="3" name="组合 2"/>
          <p:cNvGrpSpPr/>
          <p:nvPr/>
        </p:nvGrpSpPr>
        <p:grpSpPr>
          <a:xfrm>
            <a:off x="100965" y="977265"/>
            <a:ext cx="1400175" cy="1305560"/>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微软雅黑" panose="020B0503020204020204" pitchFamily="34" charset="-122"/>
                  <a:ea typeface="微软雅黑" panose="020B0503020204020204" pitchFamily="34" charset="-122"/>
                </a:rPr>
                <a:t>用户操作界面</a:t>
              </a:r>
              <a:endParaRPr lang="zh-CN" altLang="en-US" sz="2000">
                <a:solidFill>
                  <a:schemeClr val="tx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1344295" y="671195"/>
            <a:ext cx="7378065" cy="1322070"/>
          </a:xfrm>
          <a:prstGeom prst="rect">
            <a:avLst/>
          </a:prstGeom>
          <a:noFill/>
          <a:ln w="9525">
            <a:noFill/>
          </a:ln>
        </p:spPr>
        <p:txBody>
          <a:bodyPr wrap="square">
            <a:spAutoFit/>
          </a:bodyPr>
          <a:p>
            <a:pPr marL="269875" indent="-269875"/>
            <a:r>
              <a:rPr lang="en-US" altLang="zh-CN" sz="1200" b="0">
                <a:solidFill>
                  <a:srgbClr val="000000"/>
                </a:solidFill>
                <a:ea typeface="宋体" panose="02010600030101010101" pitchFamily="2" charset="-122"/>
              </a:rPr>
              <a:t>       </a:t>
            </a:r>
            <a:r>
              <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户进入工资管理系统之后，首页会显示一个欢界面，左侧是功能模块列表，共有人事管理、薪资管理、出勤管理、用户管理四个功能模块，其中人事管理包括部门管理、员工管理两个功能，薪资管理包括工资信息、工资设置、个人所得税、银行发放表、五险一金五个功能，出勤管理包括考勤信息考勤奖罚两个功能，用户管理包括账号管理、密码修改俩个功能。</a:t>
            </a:r>
            <a:endParaRPr 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4" name="图片 6"/>
          <p:cNvPicPr>
            <a:picLocks noChangeAspect="1"/>
          </p:cNvPicPr>
          <p:nvPr/>
        </p:nvPicPr>
        <p:blipFill>
          <a:blip r:embed="rId2"/>
          <a:stretch>
            <a:fillRect/>
          </a:stretch>
        </p:blipFill>
        <p:spPr>
          <a:xfrm>
            <a:off x="1655445" y="2111375"/>
            <a:ext cx="6668770" cy="27946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ppt_x</p:attrName>
                                        </p:attrNameLst>
                                      </p:cBhvr>
                                      <p:tavLst>
                                        <p:tav tm="0">
                                          <p:val>
                                            <p:strVal val="#ppt_x-#ppt_w*1.125000"/>
                                          </p:val>
                                        </p:tav>
                                        <p:tav tm="100000">
                                          <p:val>
                                            <p:strVal val="#ppt_x"/>
                                          </p:val>
                                        </p:tav>
                                      </p:tavLst>
                                    </p:anim>
                                    <p:animEffect transition="in" filter="wipe(right)">
                                      <p:cBhvr>
                                        <p:cTn id="24" dur="500"/>
                                        <p:tgtEl>
                                          <p:spTgt spid="2"/>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500"/>
                                        <p:tgtEl>
                                          <p:spTgt spid="3"/>
                                        </p:tgtEl>
                                      </p:cBhvr>
                                    </p:animEffect>
                                    <p:anim calcmode="lin" valueType="num">
                                      <p:cBhvr>
                                        <p:cTn id="29" dur="1500" fill="hold"/>
                                        <p:tgtEl>
                                          <p:spTgt spid="3"/>
                                        </p:tgtEl>
                                        <p:attrNameLst>
                                          <p:attrName>ppt_x</p:attrName>
                                        </p:attrNameLst>
                                      </p:cBhvr>
                                      <p:tavLst>
                                        <p:tav tm="0">
                                          <p:val>
                                            <p:strVal val="#ppt_x"/>
                                          </p:val>
                                        </p:tav>
                                        <p:tav tm="100000">
                                          <p:val>
                                            <p:strVal val="#ppt_x"/>
                                          </p:val>
                                        </p:tav>
                                      </p:tavLst>
                                    </p:anim>
                                    <p:anim calcmode="lin" valueType="num">
                                      <p:cBhvr>
                                        <p:cTn id="30" dur="15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2"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80"/>
          <p:cNvSpPr txBox="1"/>
          <p:nvPr/>
        </p:nvSpPr>
        <p:spPr>
          <a:xfrm>
            <a:off x="1867535" y="1336040"/>
            <a:ext cx="1720215" cy="891540"/>
          </a:xfrm>
          <a:prstGeom prst="rect">
            <a:avLst/>
          </a:prstGeom>
          <a:noFill/>
          <a:effectLst/>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造字工房俊雅锐宋体验版常规体" pitchFamily="50" charset="-122"/>
              </a:rPr>
              <a:t>具体功能演示</a:t>
            </a:r>
            <a:endParaRPr lang="zh-CN" altLang="en-US" sz="2600" b="1" dirty="0">
              <a:solidFill>
                <a:schemeClr val="tx1">
                  <a:lumMod val="75000"/>
                  <a:lumOff val="25000"/>
                </a:schemeClr>
              </a:solidFill>
              <a:latin typeface="微软雅黑" panose="020B0503020204020204" pitchFamily="34" charset="-122"/>
              <a:ea typeface="造字工房俊雅锐宋体验版常规体" pitchFamily="50"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2"/>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2"/>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Effect transition="in" filter="fade">
                                      <p:cBhvr>
                                        <p:cTn id="56" dur="1000"/>
                                        <p:tgtEl>
                                          <p:spTgt spid="22"/>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2"/>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7"/>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fltVal val="0"/>
                                          </p:val>
                                        </p:tav>
                                        <p:tav tm="100000">
                                          <p:val>
                                            <p:strVal val="#ppt_w"/>
                                          </p:val>
                                        </p:tav>
                                      </p:tavLst>
                                    </p:anim>
                                    <p:anim calcmode="lin" valueType="num">
                                      <p:cBhvr>
                                        <p:cTn id="64" dur="1000" fill="hold"/>
                                        <p:tgtEl>
                                          <p:spTgt spid="7"/>
                                        </p:tgtEl>
                                        <p:attrNameLst>
                                          <p:attrName>ppt_h</p:attrName>
                                        </p:attrNameLst>
                                      </p:cBhvr>
                                      <p:tavLst>
                                        <p:tav tm="0">
                                          <p:val>
                                            <p:fltVal val="0"/>
                                          </p:val>
                                        </p:tav>
                                        <p:tav tm="100000">
                                          <p:val>
                                            <p:strVal val="#ppt_h"/>
                                          </p:val>
                                        </p:tav>
                                      </p:tavLst>
                                    </p:anim>
                                    <p:animEffect transition="in" filter="fade">
                                      <p:cBhvr>
                                        <p:cTn id="65" dur="1000"/>
                                        <p:tgtEl>
                                          <p:spTgt spid="7"/>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7"/>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5"/>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5"/>
                                        </p:tgtEl>
                                        <p:attrNameLst>
                                          <p:attrName>style.visibility</p:attrName>
                                        </p:attrNameLst>
                                      </p:cBhvr>
                                      <p:to>
                                        <p:strVal val="visible"/>
                                      </p:to>
                                    </p:set>
                                    <p:anim calcmode="lin" valueType="num">
                                      <p:cBhvr>
                                        <p:cTn id="72" dur="1000" fill="hold"/>
                                        <p:tgtEl>
                                          <p:spTgt spid="15"/>
                                        </p:tgtEl>
                                        <p:attrNameLst>
                                          <p:attrName>ppt_w</p:attrName>
                                        </p:attrNameLst>
                                      </p:cBhvr>
                                      <p:tavLst>
                                        <p:tav tm="0">
                                          <p:val>
                                            <p:fltVal val="0"/>
                                          </p:val>
                                        </p:tav>
                                        <p:tav tm="100000">
                                          <p:val>
                                            <p:strVal val="#ppt_w"/>
                                          </p:val>
                                        </p:tav>
                                      </p:tavLst>
                                    </p:anim>
                                    <p:anim calcmode="lin" valueType="num">
                                      <p:cBhvr>
                                        <p:cTn id="73" dur="1000" fill="hold"/>
                                        <p:tgtEl>
                                          <p:spTgt spid="15"/>
                                        </p:tgtEl>
                                        <p:attrNameLst>
                                          <p:attrName>ppt_h</p:attrName>
                                        </p:attrNameLst>
                                      </p:cBhvr>
                                      <p:tavLst>
                                        <p:tav tm="0">
                                          <p:val>
                                            <p:fltVal val="0"/>
                                          </p:val>
                                        </p:tav>
                                        <p:tav tm="100000">
                                          <p:val>
                                            <p:strVal val="#ppt_h"/>
                                          </p:val>
                                        </p:tav>
                                      </p:tavLst>
                                    </p:anim>
                                    <p:animEffect transition="in" filter="fade">
                                      <p:cBhvr>
                                        <p:cTn id="74" dur="1000"/>
                                        <p:tgtEl>
                                          <p:spTgt spid="15"/>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15"/>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18"/>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Effect transition="in" filter="fade">
                                      <p:cBhvr>
                                        <p:cTn id="83" dur="1000"/>
                                        <p:tgtEl>
                                          <p:spTgt spid="18"/>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18"/>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3"/>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Effect transition="in" filter="fade">
                                      <p:cBhvr>
                                        <p:cTn id="92" dur="1000"/>
                                        <p:tgtEl>
                                          <p:spTgt spid="23"/>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23"/>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26"/>
                                        </p:tgtEl>
                                        <p:attrNameLst>
                                          <p:attrName>ppt_x</p:attrName>
                                          <p:attrName>ppt_y</p:attrName>
                                        </p:attrNameLst>
                                      </p:cBhvr>
                                    </p:animMotion>
                                    <p:animRot by="1500000">
                                      <p:cBhvr>
                                        <p:cTn id="102" dur="125" fill="hold">
                                          <p:stCondLst>
                                            <p:cond delay="0"/>
                                          </p:stCondLst>
                                        </p:cTn>
                                        <p:tgtEl>
                                          <p:spTgt spid="26"/>
                                        </p:tgtEl>
                                        <p:attrNameLst>
                                          <p:attrName>r</p:attrName>
                                        </p:attrNameLst>
                                      </p:cBhvr>
                                    </p:animRot>
                                    <p:animRot by="-1500000">
                                      <p:cBhvr>
                                        <p:cTn id="103" dur="125" fill="hold">
                                          <p:stCondLst>
                                            <p:cond delay="125"/>
                                          </p:stCondLst>
                                        </p:cTn>
                                        <p:tgtEl>
                                          <p:spTgt spid="26"/>
                                        </p:tgtEl>
                                        <p:attrNameLst>
                                          <p:attrName>r</p:attrName>
                                        </p:attrNameLst>
                                      </p:cBhvr>
                                    </p:animRot>
                                    <p:animRot by="-1500000">
                                      <p:cBhvr>
                                        <p:cTn id="104" dur="125" fill="hold">
                                          <p:stCondLst>
                                            <p:cond delay="250"/>
                                          </p:stCondLst>
                                        </p:cTn>
                                        <p:tgtEl>
                                          <p:spTgt spid="26"/>
                                        </p:tgtEl>
                                        <p:attrNameLst>
                                          <p:attrName>r</p:attrName>
                                        </p:attrNameLst>
                                      </p:cBhvr>
                                    </p:animRot>
                                    <p:animRot by="1500000">
                                      <p:cBhvr>
                                        <p:cTn id="105" dur="125" fill="hold">
                                          <p:stCondLst>
                                            <p:cond delay="375"/>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P spid="7" grpId="2" bldLvl="0" animBg="1"/>
      <p:bldP spid="8" grpId="0" bldLvl="0" animBg="1"/>
      <p:bldP spid="8" grpId="1" bldLvl="0" animBg="1"/>
      <p:bldP spid="8" grpId="2" bldLvl="0" animBg="1"/>
      <p:bldP spid="21" grpId="0" bldLvl="0" animBg="1"/>
      <p:bldP spid="21" grpId="1" bldLvl="0" animBg="1"/>
      <p:bldP spid="21" grpId="2" bldLvl="0" animBg="1"/>
      <p:bldP spid="22" grpId="0" bldLvl="0" animBg="1"/>
      <p:bldP spid="22" grpId="1" bldLvl="0" animBg="1"/>
      <p:bldP spid="22" grpId="2" bldLvl="0" animBg="1"/>
      <p:bldP spid="26" grpId="0" bldLvl="0" animBg="1"/>
      <p:bldP spid="26" grpId="1"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grpSp>
      <p:sp>
        <p:nvSpPr>
          <p:cNvPr id="9" name="任意多边形 8"/>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a:off x="2933150" y="3467822"/>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11" name="文本框 10"/>
          <p:cNvSpPr txBox="1"/>
          <p:nvPr/>
        </p:nvSpPr>
        <p:spPr>
          <a:xfrm>
            <a:off x="2891915" y="1569133"/>
            <a:ext cx="3603777" cy="1176020"/>
          </a:xfrm>
          <a:prstGeom prst="rect">
            <a:avLst/>
          </a:prstGeom>
          <a:noFill/>
        </p:spPr>
        <p:txBody>
          <a:bodyPr wrap="square" lIns="68580" tIns="34290" rIns="68580" bIns="34290" rtlCol="0">
            <a:spAutoFit/>
          </a:bodyPr>
          <a:lstStyle/>
          <a:p>
            <a:r>
              <a:rPr lang="en-US" altLang="zh-CN" sz="7200" dirty="0">
                <a:solidFill>
                  <a:srgbClr val="1A3F6C"/>
                </a:solidFill>
                <a:latin typeface="Impact" panose="020B0806030902050204" pitchFamily="34" charset="0"/>
              </a:rPr>
              <a:t>PART 05</a:t>
            </a:r>
            <a:endParaRPr lang="zh-CN" altLang="en-US" sz="7200" dirty="0">
              <a:solidFill>
                <a:srgbClr val="1A3F6C"/>
              </a:solidFill>
              <a:latin typeface="Impact" panose="020B0806030902050204" pitchFamily="34" charset="0"/>
            </a:endParaRPr>
          </a:p>
        </p:txBody>
      </p:sp>
      <p:sp>
        <p:nvSpPr>
          <p:cNvPr id="12" name="文本框 11"/>
          <p:cNvSpPr txBox="1"/>
          <p:nvPr/>
        </p:nvSpPr>
        <p:spPr>
          <a:xfrm>
            <a:off x="2933046" y="2545645"/>
            <a:ext cx="2486156" cy="922020"/>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rPr>
              <a:t>总结</a:t>
            </a:r>
            <a:endParaRPr lang="zh-CN" altLang="en-US" sz="54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797126" y="1931946"/>
            <a:ext cx="484180" cy="401950"/>
            <a:chOff x="3132963" y="3140191"/>
            <a:chExt cx="645573" cy="535933"/>
          </a:xfrm>
          <a:solidFill>
            <a:srgbClr val="1A3F6C"/>
          </a:solidFill>
        </p:grpSpPr>
        <p:sp>
          <p:nvSpPr>
            <p:cNvPr id="15"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7"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8"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9"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0"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8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816" y="555527"/>
            <a:ext cx="3552056" cy="1410579"/>
          </a:xfrm>
          <a:prstGeom prst="rect">
            <a:avLst/>
          </a:prstGeom>
        </p:spPr>
        <p:txBody>
          <a:bodyPr wrap="square">
            <a:spAutoFit/>
          </a:bodyPr>
          <a:lstStyle/>
          <a:p>
            <a:pPr>
              <a:lnSpc>
                <a:spcPct val="150000"/>
              </a:lnSpc>
            </a:pPr>
            <a:r>
              <a:rPr lang="en-US" altLang="zh-CN" sz="6600" dirty="0" smtClean="0">
                <a:solidFill>
                  <a:srgbClr val="1A3F6C"/>
                </a:solidFill>
                <a:latin typeface="Impact" panose="020B0806030902050204" pitchFamily="34" charset="0"/>
                <a:ea typeface="微软雅黑" panose="020B0503020204020204" pitchFamily="34" charset="-122"/>
              </a:rPr>
              <a:t>THANKS!</a:t>
            </a:r>
            <a:endParaRPr lang="zh-CN" altLang="en-US" sz="6600" b="0" dirty="0" smtClean="0">
              <a:solidFill>
                <a:srgbClr val="1A3F6C"/>
              </a:solidFill>
              <a:latin typeface="Impact" panose="020B0806030902050204" pitchFamily="34" charset="0"/>
              <a:ea typeface="微软雅黑" panose="020B0503020204020204" pitchFamily="34" charset="-122"/>
            </a:endParaRPr>
          </a:p>
        </p:txBody>
      </p:sp>
      <p:sp>
        <p:nvSpPr>
          <p:cNvPr id="5" name="矩形 4"/>
          <p:cNvSpPr/>
          <p:nvPr/>
        </p:nvSpPr>
        <p:spPr>
          <a:xfrm>
            <a:off x="1331640" y="1995686"/>
            <a:ext cx="6436704" cy="414020"/>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6" name="矩形 5"/>
          <p:cNvSpPr/>
          <p:nvPr/>
        </p:nvSpPr>
        <p:spPr>
          <a:xfrm>
            <a:off x="3070008" y="4088350"/>
            <a:ext cx="3048000" cy="553085"/>
          </a:xfrm>
          <a:prstGeom prst="rect">
            <a:avLst/>
          </a:prstGeom>
        </p:spPr>
        <p:txBody>
          <a:bodyPr wrap="square">
            <a:spAutoFit/>
          </a:bodyPr>
          <a:lstStyle/>
          <a:p>
            <a:pPr>
              <a:lnSpc>
                <a:spcPct val="150000"/>
              </a:lnSpc>
            </a:pPr>
            <a:r>
              <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rPr>
              <a:t>恳请老师批评指正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493667" y="8565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p:cNvSpPr txBox="1"/>
          <p:nvPr/>
        </p:nvSpPr>
        <p:spPr>
          <a:xfrm>
            <a:off x="908957" y="206330"/>
            <a:ext cx="1071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总结</a:t>
            </a:r>
            <a:endParaRPr lang="zh-CN" altLang="en-US" sz="3200" spc="300" dirty="0">
              <a:latin typeface="方正兰亭细黑_GBK" pitchFamily="2" charset="-122"/>
              <a:ea typeface="方正兰亭细黑_GBK" pitchFamily="2" charset="-122"/>
            </a:endParaRPr>
          </a:p>
        </p:txBody>
      </p:sp>
      <p:sp>
        <p:nvSpPr>
          <p:cNvPr id="10" name="TextBox 7"/>
          <p:cNvSpPr txBox="1"/>
          <p:nvPr/>
        </p:nvSpPr>
        <p:spPr>
          <a:xfrm>
            <a:off x="2061981" y="376471"/>
            <a:ext cx="1214755" cy="337185"/>
          </a:xfrm>
          <a:prstGeom prst="rect">
            <a:avLst/>
          </a:prstGeom>
          <a:noFill/>
        </p:spPr>
        <p:txBody>
          <a:bodyPr wrap="none" rtlCol="0">
            <a:spAutoFit/>
          </a:bodyPr>
          <a:lstStyle/>
          <a:p>
            <a:pPr algn="ctr"/>
            <a:r>
              <a:rPr lang="en-US" altLang="zh-CN" sz="1600" b="1" dirty="0" smtClean="0">
                <a:solidFill>
                  <a:srgbClr val="C00000"/>
                </a:solidFill>
                <a:latin typeface="Kozuka Gothic Pro R" pitchFamily="34" charset="-128"/>
                <a:ea typeface="Kozuka Gothic Pro R" pitchFamily="34" charset="-128"/>
              </a:rPr>
              <a:t>Thank you</a:t>
            </a:r>
            <a:endParaRPr lang="en-US" altLang="zh-CN" sz="1600" b="1" dirty="0" smtClean="0">
              <a:solidFill>
                <a:srgbClr val="C00000"/>
              </a:solidFill>
              <a:latin typeface="Kozuka Gothic Pro R" pitchFamily="34" charset="-128"/>
              <a:ea typeface="Kozuka Gothic Pro R" pitchFamily="34" charset="-128"/>
            </a:endParaRPr>
          </a:p>
        </p:txBody>
      </p:sp>
      <p:cxnSp>
        <p:nvCxnSpPr>
          <p:cNvPr id="11" name="直接连接符 10"/>
          <p:cNvCxnSpPr/>
          <p:nvPr/>
        </p:nvCxnSpPr>
        <p:spPr>
          <a:xfrm flipH="1">
            <a:off x="1923415" y="267970"/>
            <a:ext cx="8255" cy="445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10945" y="1898650"/>
            <a:ext cx="6766560" cy="2306955"/>
          </a:xfrm>
          <a:prstGeom prst="rect">
            <a:avLst/>
          </a:prstGeom>
          <a:noFill/>
        </p:spPr>
        <p:txBody>
          <a:bodyPr wrap="square" rtlCol="0" anchor="t">
            <a:spAutoFit/>
          </a:bodyPr>
          <a:p>
            <a:pPr algn="l"/>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经过这次员工工资管理系统的开发，在这次课程设计过程中让我深深体会到一个团队中各成员合作的重要性，要善于团队合作，善于利用别人的智慧，这才是大智慧。靠单一的力量是很难完成一个项目的，在进行团队合作的时候，还要耐心听取每个成员的意见，使我们的组合达到更加完美。</a:t>
            </a:r>
            <a:endParaRPr lang="zh-CN" altLang="en-US"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    本次系统的设计还存在很多的不足和遗憾，我们将在接下来进行修改和完善，使整个系统更加完整。我们也将继续加深专业知识的学习，让自己具备更多的技术以应对以后更加复杂的项目。</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300"/>
                                        <p:tgtEl>
                                          <p:spTgt spid="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par>
                                <p:cTn id="17" presetID="1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ppt_x</p:attrName>
                                        </p:attrNameLst>
                                      </p:cBhvr>
                                      <p:tavLst>
                                        <p:tav tm="0">
                                          <p:val>
                                            <p:strVal val="#ppt_x-#ppt_w*1.125000"/>
                                          </p:val>
                                        </p:tav>
                                        <p:tav tm="100000">
                                          <p:val>
                                            <p:strVal val="#ppt_x"/>
                                          </p:val>
                                        </p:tav>
                                      </p:tavLst>
                                    </p:anim>
                                    <p:animEffect transition="in" filter="wipe(right)">
                                      <p:cBhvr>
                                        <p:cTn id="20" dur="500"/>
                                        <p:tgtEl>
                                          <p:spTgt spid="1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right)">
                                      <p:cBhvr>
                                        <p:cTn id="24" dur="500"/>
                                        <p:tgtEl>
                                          <p:spTgt spid="10"/>
                                        </p:tgtEl>
                                      </p:cBhvr>
                                    </p:animEffect>
                                  </p:childTnLst>
                                </p:cTn>
                              </p:par>
                            </p:childTnLst>
                          </p:cTn>
                        </p:par>
                        <p:par>
                          <p:cTn id="25" fill="hold">
                            <p:stCondLst>
                              <p:cond delay="150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4"/>
                                        </p:tgtEl>
                                        <p:attrNameLst>
                                          <p:attrName>style.visibility</p:attrName>
                                        </p:attrNameLst>
                                      </p:cBhvr>
                                      <p:to>
                                        <p:strVal val="visible"/>
                                      </p:to>
                                    </p:set>
                                    <p:anim calcmode="lin" valueType="num">
                                      <p:cBhvr>
                                        <p:cTn id="28" dur="250" fill="hold"/>
                                        <p:tgtEl>
                                          <p:spTgt spid="4"/>
                                        </p:tgtEl>
                                        <p:attrNameLst>
                                          <p:attrName>ppt_x</p:attrName>
                                        </p:attrNameLst>
                                      </p:cBhvr>
                                      <p:tavLst>
                                        <p:tav tm="0">
                                          <p:val>
                                            <p:strVal val="#ppt_x"/>
                                          </p:val>
                                        </p:tav>
                                        <p:tav tm="100000">
                                          <p:val>
                                            <p:strVal val="#ppt_x"/>
                                          </p:val>
                                        </p:tav>
                                      </p:tavLst>
                                    </p:anim>
                                    <p:anim calcmode="lin" valueType="num">
                                      <p:cBhvr>
                                        <p:cTn id="29" dur="250" fill="hold"/>
                                        <p:tgtEl>
                                          <p:spTgt spid="4"/>
                                        </p:tgtEl>
                                        <p:attrNameLst>
                                          <p:attrName>ppt_y</p:attrName>
                                        </p:attrNameLst>
                                      </p:cBhvr>
                                      <p:tavLst>
                                        <p:tav tm="0">
                                          <p:val>
                                            <p:strVal val="#ppt_y-#ppt_h/2"/>
                                          </p:val>
                                        </p:tav>
                                        <p:tav tm="100000">
                                          <p:val>
                                            <p:strVal val="#ppt_y"/>
                                          </p:val>
                                        </p:tav>
                                      </p:tavLst>
                                    </p:anim>
                                    <p:anim calcmode="lin" valueType="num">
                                      <p:cBhvr>
                                        <p:cTn id="30" dur="250" fill="hold"/>
                                        <p:tgtEl>
                                          <p:spTgt spid="4"/>
                                        </p:tgtEl>
                                        <p:attrNameLst>
                                          <p:attrName>ppt_w</p:attrName>
                                        </p:attrNameLst>
                                      </p:cBhvr>
                                      <p:tavLst>
                                        <p:tav tm="0">
                                          <p:val>
                                            <p:strVal val="#ppt_w"/>
                                          </p:val>
                                        </p:tav>
                                        <p:tav tm="100000">
                                          <p:val>
                                            <p:strVal val="#ppt_w"/>
                                          </p:val>
                                        </p:tav>
                                      </p:tavLst>
                                    </p:anim>
                                    <p:anim calcmode="lin" valueType="num">
                                      <p:cBhvr>
                                        <p:cTn id="31" dur="250" fill="hold"/>
                                        <p:tgtEl>
                                          <p:spTgt spid="4"/>
                                        </p:tgtEl>
                                        <p:attrNameLst>
                                          <p:attrName>ppt_h</p:attrName>
                                        </p:attrNameLst>
                                      </p:cBhvr>
                                      <p:tavLst>
                                        <p:tav tm="0">
                                          <p:val>
                                            <p:fltVal val="0"/>
                                          </p:val>
                                        </p:tav>
                                        <p:tav tm="100000">
                                          <p:val>
                                            <p:strVal val="#ppt_h"/>
                                          </p:val>
                                        </p:tav>
                                      </p:tavLst>
                                    </p:anim>
                                  </p:childTnLst>
                                </p:cTn>
                              </p:par>
                            </p:childTnLst>
                          </p:cTn>
                        </p:par>
                        <p:par>
                          <p:cTn id="32" fill="hold">
                            <p:stCondLst>
                              <p:cond delay="165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5"/>
                                        </p:tgtEl>
                                        <p:attrNameLst>
                                          <p:attrName>style.visibility</p:attrName>
                                        </p:attrNameLst>
                                      </p:cBhvr>
                                      <p:to>
                                        <p:strVal val="visible"/>
                                      </p:to>
                                    </p:set>
                                    <p:animEffect transition="in" filter="wipe(left)">
                                      <p:cBhvr>
                                        <p:cTn id="35" dur="300"/>
                                        <p:tgtEl>
                                          <p:spTgt spid="5"/>
                                        </p:tgtEl>
                                      </p:cBhvr>
                                    </p:animEffect>
                                  </p:childTnLst>
                                </p:cTn>
                              </p:par>
                              <p:par>
                                <p:cTn id="36" presetID="36" presetClass="emph" presetSubtype="0" fill="hold" grpId="1" nodeType="withEffect">
                                  <p:stCondLst>
                                    <p:cond delay="0"/>
                                  </p:stCondLst>
                                  <p:iterate type="lt">
                                    <p:tmPct val="30000"/>
                                  </p:iterate>
                                  <p:childTnLst>
                                    <p:animScale>
                                      <p:cBhvr>
                                        <p:cTn id="37" dur="150" autoRev="1" fill="hold">
                                          <p:stCondLst>
                                            <p:cond delay="0"/>
                                          </p:stCondLst>
                                        </p:cTn>
                                        <p:tgtEl>
                                          <p:spTgt spid="5"/>
                                        </p:tgtEl>
                                      </p:cBhvr>
                                      <p:to x="80000" y="100000"/>
                                    </p:animScale>
                                    <p:anim by="(#ppt_w*0.10)" calcmode="lin" valueType="num">
                                      <p:cBhvr>
                                        <p:cTn id="38" dur="150" autoRev="1" fill="hold">
                                          <p:stCondLst>
                                            <p:cond delay="0"/>
                                          </p:stCondLst>
                                        </p:cTn>
                                        <p:tgtEl>
                                          <p:spTgt spid="5"/>
                                        </p:tgtEl>
                                        <p:attrNameLst>
                                          <p:attrName>ppt_x</p:attrName>
                                        </p:attrNameLst>
                                      </p:cBhvr>
                                    </p:anim>
                                    <p:anim by="(-#ppt_w*0.10)" calcmode="lin" valueType="num">
                                      <p:cBhvr>
                                        <p:cTn id="39" dur="150" autoRev="1" fill="hold">
                                          <p:stCondLst>
                                            <p:cond delay="0"/>
                                          </p:stCondLst>
                                        </p:cTn>
                                        <p:tgtEl>
                                          <p:spTgt spid="5"/>
                                        </p:tgtEl>
                                        <p:attrNameLst>
                                          <p:attrName>ppt_y</p:attrName>
                                        </p:attrNameLst>
                                      </p:cBhvr>
                                    </p:anim>
                                    <p:animRot by="-480000">
                                      <p:cBhvr>
                                        <p:cTn id="40" dur="150" autoRev="1" fill="hold">
                                          <p:stCondLst>
                                            <p:cond delay="0"/>
                                          </p:stCondLst>
                                        </p:cTn>
                                        <p:tgtEl>
                                          <p:spTgt spid="5"/>
                                        </p:tgtEl>
                                        <p:attrNameLst>
                                          <p:attrName>r</p:attrName>
                                        </p:attrNameLst>
                                      </p:cBhvr>
                                    </p:animRot>
                                  </p:childTnLst>
                                </p:cTn>
                              </p:par>
                            </p:childTnLst>
                          </p:cTn>
                        </p:par>
                        <p:par>
                          <p:cTn id="41" fill="hold">
                            <p:stCondLst>
                              <p:cond delay="2580"/>
                            </p:stCondLst>
                            <p:childTnLst>
                              <p:par>
                                <p:cTn id="42" presetID="22" presetClass="entr" presetSubtype="4"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par>
                          <p:cTn id="45" fill="hold">
                            <p:stCondLst>
                              <p:cond delay="3080"/>
                            </p:stCondLst>
                            <p:childTnLst>
                              <p:par>
                                <p:cTn id="46" presetID="42"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8" grpId="0" bldLvl="0" animBg="1"/>
      <p:bldP spid="9" grpId="0"/>
      <p:bldP spid="10"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smtClean="0">
                <a:solidFill>
                  <a:schemeClr val="tx1">
                    <a:lumMod val="75000"/>
                    <a:lumOff val="25000"/>
                  </a:schemeClr>
                </a:solidFill>
                <a:latin typeface="微软雅黑" panose="020B0503020204020204" pitchFamily="34" charset="-122"/>
                <a:ea typeface="造字工房俊雅锐宋体验版常规体" pitchFamily="50" charset="-122"/>
              </a:rPr>
              <a:t>THANKS</a:t>
            </a:r>
            <a:endParaRPr lang="zh-CN" altLang="en-US" sz="2600" b="1" dirty="0">
              <a:solidFill>
                <a:schemeClr val="tx1">
                  <a:lumMod val="75000"/>
                  <a:lumOff val="25000"/>
                </a:schemeClr>
              </a:solidFill>
              <a:latin typeface="微软雅黑" panose="020B0503020204020204" pitchFamily="34" charset="-122"/>
              <a:ea typeface="造字工房俊雅锐宋体验版常规体" pitchFamily="50" charset="-122"/>
            </a:endParaRPr>
          </a:p>
        </p:txBody>
      </p:sp>
      <p:sp>
        <p:nvSpPr>
          <p:cNvPr id="27" name="TextBox 82"/>
          <p:cNvSpPr txBox="1"/>
          <p:nvPr/>
        </p:nvSpPr>
        <p:spPr>
          <a:xfrm>
            <a:off x="6156176" y="3194025"/>
            <a:ext cx="2544286" cy="1508105"/>
          </a:xfrm>
          <a:prstGeom prst="rect">
            <a:avLst/>
          </a:prstGeom>
          <a:noFill/>
        </p:spPr>
        <p:txBody>
          <a:bodyPr wrap="none" rtlCol="0">
            <a:spAutoFit/>
          </a:bodyPr>
          <a:lstStyle/>
          <a:p>
            <a:r>
              <a:rPr lang="zh-CN" altLang="en-US" sz="4600" dirty="0" smtClean="0">
                <a:latin typeface="微软雅黑" panose="020B0503020204020204" pitchFamily="34" charset="-122"/>
                <a:ea typeface="微软雅黑" panose="020B0503020204020204" pitchFamily="34" charset="-122"/>
              </a:rPr>
              <a:t>演示完毕</a:t>
            </a:r>
            <a:endParaRPr lang="en-US" altLang="zh-CN" sz="4600" dirty="0" smtClean="0">
              <a:latin typeface="微软雅黑" panose="020B0503020204020204" pitchFamily="34" charset="-122"/>
              <a:ea typeface="微软雅黑" panose="020B0503020204020204" pitchFamily="34" charset="-122"/>
            </a:endParaRPr>
          </a:p>
          <a:p>
            <a:r>
              <a:rPr lang="zh-CN" altLang="en-US" sz="4600" dirty="0" smtClean="0">
                <a:latin typeface="微软雅黑" panose="020B0503020204020204" pitchFamily="34" charset="-122"/>
                <a:ea typeface="微软雅黑" panose="020B0503020204020204" pitchFamily="34" charset="-122"/>
              </a:rPr>
              <a:t>感谢观看</a:t>
            </a:r>
            <a:endParaRPr lang="en-US" altLang="zh-CN" sz="46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2"/>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2"/>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Effect transition="in" filter="fade">
                                      <p:cBhvr>
                                        <p:cTn id="56" dur="1000"/>
                                        <p:tgtEl>
                                          <p:spTgt spid="22"/>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2"/>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7"/>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fltVal val="0"/>
                                          </p:val>
                                        </p:tav>
                                        <p:tav tm="100000">
                                          <p:val>
                                            <p:strVal val="#ppt_w"/>
                                          </p:val>
                                        </p:tav>
                                      </p:tavLst>
                                    </p:anim>
                                    <p:anim calcmode="lin" valueType="num">
                                      <p:cBhvr>
                                        <p:cTn id="64" dur="1000" fill="hold"/>
                                        <p:tgtEl>
                                          <p:spTgt spid="7"/>
                                        </p:tgtEl>
                                        <p:attrNameLst>
                                          <p:attrName>ppt_h</p:attrName>
                                        </p:attrNameLst>
                                      </p:cBhvr>
                                      <p:tavLst>
                                        <p:tav tm="0">
                                          <p:val>
                                            <p:fltVal val="0"/>
                                          </p:val>
                                        </p:tav>
                                        <p:tav tm="100000">
                                          <p:val>
                                            <p:strVal val="#ppt_h"/>
                                          </p:val>
                                        </p:tav>
                                      </p:tavLst>
                                    </p:anim>
                                    <p:animEffect transition="in" filter="fade">
                                      <p:cBhvr>
                                        <p:cTn id="65" dur="1000"/>
                                        <p:tgtEl>
                                          <p:spTgt spid="7"/>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7"/>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5"/>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5"/>
                                        </p:tgtEl>
                                        <p:attrNameLst>
                                          <p:attrName>style.visibility</p:attrName>
                                        </p:attrNameLst>
                                      </p:cBhvr>
                                      <p:to>
                                        <p:strVal val="visible"/>
                                      </p:to>
                                    </p:set>
                                    <p:anim calcmode="lin" valueType="num">
                                      <p:cBhvr>
                                        <p:cTn id="72" dur="1000" fill="hold"/>
                                        <p:tgtEl>
                                          <p:spTgt spid="15"/>
                                        </p:tgtEl>
                                        <p:attrNameLst>
                                          <p:attrName>ppt_w</p:attrName>
                                        </p:attrNameLst>
                                      </p:cBhvr>
                                      <p:tavLst>
                                        <p:tav tm="0">
                                          <p:val>
                                            <p:fltVal val="0"/>
                                          </p:val>
                                        </p:tav>
                                        <p:tav tm="100000">
                                          <p:val>
                                            <p:strVal val="#ppt_w"/>
                                          </p:val>
                                        </p:tav>
                                      </p:tavLst>
                                    </p:anim>
                                    <p:anim calcmode="lin" valueType="num">
                                      <p:cBhvr>
                                        <p:cTn id="73" dur="1000" fill="hold"/>
                                        <p:tgtEl>
                                          <p:spTgt spid="15"/>
                                        </p:tgtEl>
                                        <p:attrNameLst>
                                          <p:attrName>ppt_h</p:attrName>
                                        </p:attrNameLst>
                                      </p:cBhvr>
                                      <p:tavLst>
                                        <p:tav tm="0">
                                          <p:val>
                                            <p:fltVal val="0"/>
                                          </p:val>
                                        </p:tav>
                                        <p:tav tm="100000">
                                          <p:val>
                                            <p:strVal val="#ppt_h"/>
                                          </p:val>
                                        </p:tav>
                                      </p:tavLst>
                                    </p:anim>
                                    <p:animEffect transition="in" filter="fade">
                                      <p:cBhvr>
                                        <p:cTn id="74" dur="1000"/>
                                        <p:tgtEl>
                                          <p:spTgt spid="15"/>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15"/>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18"/>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Effect transition="in" filter="fade">
                                      <p:cBhvr>
                                        <p:cTn id="83" dur="1000"/>
                                        <p:tgtEl>
                                          <p:spTgt spid="18"/>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18"/>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3"/>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Effect transition="in" filter="fade">
                                      <p:cBhvr>
                                        <p:cTn id="92" dur="1000"/>
                                        <p:tgtEl>
                                          <p:spTgt spid="23"/>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23"/>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26"/>
                                        </p:tgtEl>
                                        <p:attrNameLst>
                                          <p:attrName>ppt_x</p:attrName>
                                          <p:attrName>ppt_y</p:attrName>
                                        </p:attrNameLst>
                                      </p:cBhvr>
                                    </p:animMotion>
                                    <p:animRot by="1500000">
                                      <p:cBhvr>
                                        <p:cTn id="102" dur="125" fill="hold">
                                          <p:stCondLst>
                                            <p:cond delay="0"/>
                                          </p:stCondLst>
                                        </p:cTn>
                                        <p:tgtEl>
                                          <p:spTgt spid="26"/>
                                        </p:tgtEl>
                                        <p:attrNameLst>
                                          <p:attrName>r</p:attrName>
                                        </p:attrNameLst>
                                      </p:cBhvr>
                                    </p:animRot>
                                    <p:animRot by="-1500000">
                                      <p:cBhvr>
                                        <p:cTn id="103" dur="125" fill="hold">
                                          <p:stCondLst>
                                            <p:cond delay="125"/>
                                          </p:stCondLst>
                                        </p:cTn>
                                        <p:tgtEl>
                                          <p:spTgt spid="26"/>
                                        </p:tgtEl>
                                        <p:attrNameLst>
                                          <p:attrName>r</p:attrName>
                                        </p:attrNameLst>
                                      </p:cBhvr>
                                    </p:animRot>
                                    <p:animRot by="-1500000">
                                      <p:cBhvr>
                                        <p:cTn id="104" dur="125" fill="hold">
                                          <p:stCondLst>
                                            <p:cond delay="250"/>
                                          </p:stCondLst>
                                        </p:cTn>
                                        <p:tgtEl>
                                          <p:spTgt spid="26"/>
                                        </p:tgtEl>
                                        <p:attrNameLst>
                                          <p:attrName>r</p:attrName>
                                        </p:attrNameLst>
                                      </p:cBhvr>
                                    </p:animRot>
                                    <p:animRot by="1500000">
                                      <p:cBhvr>
                                        <p:cTn id="105" dur="125" fill="hold">
                                          <p:stCondLst>
                                            <p:cond delay="375"/>
                                          </p:stCondLst>
                                        </p:cTn>
                                        <p:tgtEl>
                                          <p:spTgt spid="26"/>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3000"/>
                                        <p:tgtEl>
                                          <p:spTgt spid="27"/>
                                        </p:tgtEl>
                                      </p:cBhvr>
                                    </p:animEffect>
                                    <p:anim calcmode="lin" valueType="num">
                                      <p:cBhvr>
                                        <p:cTn id="110" dur="3000" fill="hold"/>
                                        <p:tgtEl>
                                          <p:spTgt spid="27"/>
                                        </p:tgtEl>
                                        <p:attrNameLst>
                                          <p:attrName>ppt_x</p:attrName>
                                        </p:attrNameLst>
                                      </p:cBhvr>
                                      <p:tavLst>
                                        <p:tav tm="0">
                                          <p:val>
                                            <p:strVal val="#ppt_x"/>
                                          </p:val>
                                        </p:tav>
                                        <p:tav tm="100000">
                                          <p:val>
                                            <p:strVal val="#ppt_x"/>
                                          </p:val>
                                        </p:tav>
                                      </p:tavLst>
                                    </p:anim>
                                    <p:anim calcmode="lin" valueType="num">
                                      <p:cBhvr>
                                        <p:cTn id="111" dur="3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21" grpId="0" animBg="1"/>
      <p:bldP spid="21" grpId="1" animBg="1"/>
      <p:bldP spid="21" grpId="2" animBg="1"/>
      <p:bldP spid="22" grpId="0" animBg="1"/>
      <p:bldP spid="22" grpId="1" animBg="1"/>
      <p:bldP spid="22" grpId="2" animBg="1"/>
      <p:bldP spid="26" grpId="0"/>
      <p:bldP spid="26" grpId="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8819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1071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背景</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2593481" y="421556"/>
            <a:ext cx="1304925"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CONTEXT</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2282190" y="282575"/>
            <a:ext cx="635" cy="442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原创设计师QQ598969553      _5"/>
          <p:cNvSpPr/>
          <p:nvPr/>
        </p:nvSpPr>
        <p:spPr>
          <a:xfrm>
            <a:off x="908685" y="1158240"/>
            <a:ext cx="6744970" cy="3837305"/>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Agency FB" panose="020B0503020202020204"/>
              <a:ea typeface="造字工房悦黑（非商用）常规体"/>
            </a:endParaRPr>
          </a:p>
        </p:txBody>
      </p:sp>
      <p:sp>
        <p:nvSpPr>
          <p:cNvPr id="12" name="TextBox 106"/>
          <p:cNvSpPr txBox="1"/>
          <p:nvPr/>
        </p:nvSpPr>
        <p:spPr>
          <a:xfrm>
            <a:off x="922020" y="1598930"/>
            <a:ext cx="6744970" cy="2225040"/>
          </a:xfrm>
          <a:prstGeom prst="rect">
            <a:avLst/>
          </a:prstGeom>
          <a:noFill/>
        </p:spPr>
        <p:txBody>
          <a:bodyPr wrap="square" lIns="68573" tIns="34286" rIns="68573" bIns="34286" rtlCol="0">
            <a:spAutoFit/>
          </a:bodyPr>
          <a:lstStyle/>
          <a:p>
            <a:pPr>
              <a:lnSpc>
                <a:spcPct val="130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dirty="0">
                <a:solidFill>
                  <a:schemeClr val="tx1"/>
                </a:solidFill>
                <a:latin typeface="微软雅黑" panose="020B0503020204020204" pitchFamily="34" charset="-122"/>
                <a:ea typeface="微软雅黑" panose="020B0503020204020204" pitchFamily="34" charset="-122"/>
              </a:rPr>
              <a:t>一个大学拥有许多部门，每个部门又拥有众多教职工给考勤带来了巨大的难度，且通常职工人员变动频繁。因此要想做好一个大学教职工的工资管理，就需要开发一套完整的工资管理系统。工资管理系统便于教职工基本资料的修改，添加，删除，查询等。有利于减少错误，减轻人事部门的任务，提高效率，节约人力资源，降低成本。</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0" grpId="0" bldLvl="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42230" y="2088733"/>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grpSp>
        <p:nvGrpSpPr>
          <p:cNvPr id="3" name="组合 2"/>
          <p:cNvGrpSpPr/>
          <p:nvPr/>
        </p:nvGrpSpPr>
        <p:grpSpPr>
          <a:xfrm>
            <a:off x="1764286" y="2622833"/>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88781" y="1419622"/>
            <a:ext cx="2846358" cy="2846358"/>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12" name="组合 11"/>
          <p:cNvGrpSpPr/>
          <p:nvPr/>
        </p:nvGrpSpPr>
        <p:grpSpPr>
          <a:xfrm>
            <a:off x="4716016" y="1448616"/>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黑体" panose="02010609060101010101" charset="-122"/>
                  <a:ea typeface="黑体" panose="02010609060101010101" charset="-122"/>
                </a:rPr>
                <a:t>1</a:t>
              </a:r>
              <a:endParaRPr lang="en-US" altLang="zh-CN" sz="2500" b="1" dirty="0" smtClean="0">
                <a:solidFill>
                  <a:srgbClr val="C00000"/>
                </a:solidFill>
                <a:latin typeface="黑体" panose="02010609060101010101" charset="-122"/>
                <a:ea typeface="黑体" panose="02010609060101010101" charset="-122"/>
              </a:endParaRPr>
            </a:p>
          </p:txBody>
        </p:sp>
      </p:grpSp>
      <p:grpSp>
        <p:nvGrpSpPr>
          <p:cNvPr id="15" name="组合 14"/>
          <p:cNvGrpSpPr/>
          <p:nvPr/>
        </p:nvGrpSpPr>
        <p:grpSpPr>
          <a:xfrm>
            <a:off x="5010874" y="3267651"/>
            <a:ext cx="623903" cy="623903"/>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00000"/>
                  </a:solidFill>
                  <a:latin typeface="黑体" panose="02010609060101010101" charset="-122"/>
                  <a:ea typeface="黑体" panose="02010609060101010101" charset="-122"/>
                </a:rPr>
                <a:t>2</a:t>
              </a:r>
              <a:endParaRPr lang="en-US" altLang="zh-CN" sz="2500" b="1" dirty="0" smtClean="0">
                <a:solidFill>
                  <a:srgbClr val="C00000"/>
                </a:solidFill>
                <a:latin typeface="黑体" panose="02010609060101010101" charset="-122"/>
                <a:ea typeface="黑体" panose="02010609060101010101" charset="-122"/>
              </a:endParaRPr>
            </a:p>
          </p:txBody>
        </p:sp>
      </p:grpSp>
      <p:sp>
        <p:nvSpPr>
          <p:cNvPr id="21" name="TextBox 20"/>
          <p:cNvSpPr txBox="1"/>
          <p:nvPr/>
        </p:nvSpPr>
        <p:spPr>
          <a:xfrm>
            <a:off x="996451" y="2406113"/>
            <a:ext cx="715010" cy="861695"/>
          </a:xfrm>
          <a:prstGeom prst="rect">
            <a:avLst/>
          </a:prstGeom>
          <a:noFill/>
        </p:spPr>
        <p:txBody>
          <a:bodyPr wrap="none" lIns="0" tIns="0" rIns="0" bIns="0" rtlCol="0">
            <a:spAutoFit/>
          </a:bodyPr>
          <a:lstStyle/>
          <a:p>
            <a:pPr algn="ctr"/>
            <a:r>
              <a:rPr lang="zh-CN" altLang="en-US" sz="2800" b="1" dirty="0" smtClean="0">
                <a:solidFill>
                  <a:schemeClr val="bg1"/>
                </a:solidFill>
                <a:latin typeface="黑体" panose="02010609060101010101" charset="-122"/>
                <a:ea typeface="黑体" panose="02010609060101010101" charset="-122"/>
              </a:rPr>
              <a:t>目的</a:t>
            </a:r>
            <a:endParaRPr lang="en-US" altLang="zh-CN" sz="2800" b="1" dirty="0" smtClean="0">
              <a:solidFill>
                <a:schemeClr val="bg1"/>
              </a:solidFill>
              <a:latin typeface="黑体" panose="02010609060101010101" charset="-122"/>
              <a:ea typeface="黑体" panose="02010609060101010101" charset="-122"/>
            </a:endParaRPr>
          </a:p>
          <a:p>
            <a:pPr algn="ctr"/>
            <a:r>
              <a:rPr lang="zh-CN" altLang="en-US" sz="2800" b="1" dirty="0" smtClean="0">
                <a:solidFill>
                  <a:schemeClr val="bg1"/>
                </a:solidFill>
                <a:latin typeface="黑体" panose="02010609060101010101" charset="-122"/>
                <a:ea typeface="黑体" panose="02010609060101010101" charset="-122"/>
              </a:rPr>
              <a:t>意义</a:t>
            </a:r>
            <a:endParaRPr lang="zh-CN" altLang="en-US" sz="2800" b="1" dirty="0" smtClean="0">
              <a:solidFill>
                <a:schemeClr val="bg1"/>
              </a:solidFill>
              <a:latin typeface="黑体" panose="02010609060101010101" charset="-122"/>
              <a:ea typeface="黑体" panose="02010609060101010101" charset="-122"/>
            </a:endParaRPr>
          </a:p>
        </p:txBody>
      </p:sp>
      <p:sp>
        <p:nvSpPr>
          <p:cNvPr id="22" name="TextBox 21"/>
          <p:cNvSpPr txBox="1"/>
          <p:nvPr/>
        </p:nvSpPr>
        <p:spPr>
          <a:xfrm>
            <a:off x="5611495" y="1477010"/>
            <a:ext cx="3429000" cy="1230630"/>
          </a:xfrm>
          <a:prstGeom prst="rect">
            <a:avLst/>
          </a:prstGeom>
          <a:noFill/>
        </p:spPr>
        <p:txBody>
          <a:bodyPr wrap="square" lIns="0" tIns="0" rIns="0" bIns="0"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为了便于学校更好的管理员工个人信息、日常考勤、工资结算，以及提高我们的实践能力，提升我们对于软件工程的认识，因此我们展开了本次项目的编写。</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5634990" y="3281045"/>
            <a:ext cx="3405505" cy="1477010"/>
          </a:xfrm>
          <a:prstGeom prst="rect">
            <a:avLst/>
          </a:prstGeom>
          <a:noFill/>
        </p:spPr>
        <p:txBody>
          <a:bodyPr wrap="square" lIns="0" tIns="0" rIns="0" bIns="0"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该系统的主要目标有：以自动化、系统化、高效管理代替分散重复操作；提高单位效益和现代化信息管理水平；提高员工的自律性，促进员工人才的成长和流动；减轻人事工资管理员的负担，节省开支等。</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508900" y="1896651"/>
            <a:ext cx="1752111" cy="2000250"/>
          </a:xfrm>
          <a:prstGeom prst="rect">
            <a:avLst/>
          </a:prstGeom>
          <a:noFill/>
        </p:spPr>
        <p:txBody>
          <a:bodyPr wrap="square" lIns="0" tIns="0" rIns="0" bIns="0" rtlCol="0">
            <a:spAutoFit/>
          </a:bodyPr>
          <a:lstStyle/>
          <a:p>
            <a:pPr algn="l">
              <a:lnSpc>
                <a:spcPct val="130000"/>
              </a:lnSpc>
            </a:pPr>
            <a:r>
              <a:rPr lang="zh-CN" altLang="en-US" sz="2000" b="1" dirty="0">
                <a:latin typeface="微软雅黑" panose="020B0503020204020204" pitchFamily="34" charset="-122"/>
                <a:ea typeface="微软雅黑" panose="020B0503020204020204" pitchFamily="34" charset="-122"/>
              </a:rPr>
              <a:t>提高效率</a:t>
            </a:r>
            <a:endParaRPr lang="zh-CN" altLang="en-US" sz="2000" b="1" dirty="0">
              <a:latin typeface="微软雅黑" panose="020B0503020204020204" pitchFamily="34" charset="-122"/>
              <a:ea typeface="微软雅黑" panose="020B0503020204020204" pitchFamily="34" charset="-122"/>
            </a:endParaRPr>
          </a:p>
          <a:p>
            <a:pPr algn="l">
              <a:lnSpc>
                <a:spcPct val="130000"/>
              </a:lnSpc>
            </a:pPr>
            <a:r>
              <a:rPr lang="zh-CN" altLang="en-US" sz="2000" b="1" dirty="0">
                <a:latin typeface="微软雅黑" panose="020B0503020204020204" pitchFamily="34" charset="-122"/>
                <a:ea typeface="微软雅黑" panose="020B0503020204020204" pitchFamily="34" charset="-122"/>
              </a:rPr>
              <a:t>便于管理</a:t>
            </a:r>
            <a:endParaRPr lang="zh-CN" altLang="en-US" sz="2000" b="1" dirty="0">
              <a:latin typeface="微软雅黑" panose="020B0503020204020204" pitchFamily="34" charset="-122"/>
              <a:ea typeface="微软雅黑" panose="020B0503020204020204" pitchFamily="34" charset="-122"/>
            </a:endParaRPr>
          </a:p>
          <a:p>
            <a:pPr algn="l">
              <a:lnSpc>
                <a:spcPct val="130000"/>
              </a:lnSpc>
            </a:pPr>
            <a:r>
              <a:rPr lang="zh-CN" altLang="en-US" sz="2000" b="1" dirty="0">
                <a:latin typeface="微软雅黑" panose="020B0503020204020204" pitchFamily="34" charset="-122"/>
                <a:ea typeface="微软雅黑" panose="020B0503020204020204" pitchFamily="34" charset="-122"/>
              </a:rPr>
              <a:t>节约成本</a:t>
            </a:r>
            <a:endParaRPr lang="zh-CN" altLang="en-US" sz="2000" b="1" dirty="0">
              <a:latin typeface="微软雅黑" panose="020B0503020204020204" pitchFamily="34" charset="-122"/>
              <a:ea typeface="微软雅黑" panose="020B0503020204020204" pitchFamily="34" charset="-122"/>
            </a:endParaRPr>
          </a:p>
          <a:p>
            <a:pPr algn="l">
              <a:lnSpc>
                <a:spcPct val="130000"/>
              </a:lnSpc>
            </a:pPr>
            <a:r>
              <a:rPr lang="zh-CN" altLang="en-US" sz="2000" b="1" dirty="0">
                <a:latin typeface="微软雅黑" panose="020B0503020204020204" pitchFamily="34" charset="-122"/>
                <a:ea typeface="微软雅黑" panose="020B0503020204020204" pitchFamily="34" charset="-122"/>
              </a:rPr>
              <a:t>分工明确</a:t>
            </a:r>
            <a:endParaRPr lang="zh-CN" altLang="en-US" sz="2000" b="1" dirty="0">
              <a:latin typeface="微软雅黑" panose="020B0503020204020204" pitchFamily="34" charset="-122"/>
              <a:ea typeface="微软雅黑" panose="020B0503020204020204" pitchFamily="34" charset="-122"/>
            </a:endParaRPr>
          </a:p>
          <a:p>
            <a:pPr algn="l">
              <a:lnSpc>
                <a:spcPct val="130000"/>
              </a:lnSpc>
            </a:pPr>
            <a:endParaRPr lang="zh-CN" altLang="en-US" sz="2000" b="1"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642257" y="88573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9" name="TextBox 28"/>
          <p:cNvSpPr txBox="1"/>
          <p:nvPr/>
        </p:nvSpPr>
        <p:spPr>
          <a:xfrm>
            <a:off x="908957" y="206330"/>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目的及意义</a:t>
            </a:r>
            <a:endParaRPr lang="zh-CN" altLang="en-US" sz="3200" spc="300" dirty="0">
              <a:latin typeface="方正兰亭细黑_GBK" pitchFamily="2" charset="-122"/>
              <a:ea typeface="方正兰亭细黑_GBK" pitchFamily="2" charset="-122"/>
            </a:endParaRPr>
          </a:p>
        </p:txBody>
      </p:sp>
      <p:sp>
        <p:nvSpPr>
          <p:cNvPr id="30" name="TextBox 29"/>
          <p:cNvSpPr txBox="1"/>
          <p:nvPr/>
        </p:nvSpPr>
        <p:spPr>
          <a:xfrm>
            <a:off x="3314248" y="421556"/>
            <a:ext cx="4173855" cy="368300"/>
          </a:xfrm>
          <a:prstGeom prst="rect">
            <a:avLst/>
          </a:prstGeom>
          <a:noFill/>
        </p:spPr>
        <p:txBody>
          <a:bodyPr wrap="none" rtlCol="0">
            <a:spAutoFit/>
          </a:bodyPr>
          <a:lstStyle/>
          <a:p>
            <a:pPr algn="ctr"/>
            <a:r>
              <a:rPr lang="en-US" altLang="zh-CN" sz="1800" b="1" dirty="0" smtClean="0">
                <a:solidFill>
                  <a:srgbClr val="C00000"/>
                </a:solidFill>
                <a:latin typeface="Kozuka Gothic Pro R" pitchFamily="34" charset="-128"/>
                <a:ea typeface="Kozuka Gothic Pro R" pitchFamily="34" charset="-128"/>
              </a:rPr>
              <a:t>THE PURPOSE AND SIGNIFICANCE</a:t>
            </a:r>
            <a:endParaRPr lang="en-US" altLang="zh-CN" sz="1800" b="1" dirty="0" smtClean="0">
              <a:solidFill>
                <a:srgbClr val="C00000"/>
              </a:solidFill>
              <a:latin typeface="Kozuka Gothic Pro R" pitchFamily="34" charset="-128"/>
              <a:ea typeface="Kozuka Gothic Pro R" pitchFamily="34" charset="-128"/>
            </a:endParaRPr>
          </a:p>
        </p:txBody>
      </p:sp>
      <p:cxnSp>
        <p:nvCxnSpPr>
          <p:cNvPr id="31" name="直接连接符 30"/>
          <p:cNvCxnSpPr/>
          <p:nvPr/>
        </p:nvCxnSpPr>
        <p:spPr>
          <a:xfrm flipH="1">
            <a:off x="3281045" y="287655"/>
            <a:ext cx="12065" cy="452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par>
                                    <p:cTn id="17" presetID="1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ppt_x</p:attrName>
                                            </p:attrNameLst>
                                          </p:cBhvr>
                                          <p:tavLst>
                                            <p:tav tm="0">
                                              <p:val>
                                                <p:strVal val="#ppt_x-#ppt_w*1.125000"/>
                                              </p:val>
                                            </p:tav>
                                            <p:tav tm="100000">
                                              <p:val>
                                                <p:strVal val="#ppt_x"/>
                                              </p:val>
                                            </p:tav>
                                          </p:tavLst>
                                        </p:anim>
                                        <p:animEffect transition="in" filter="wipe(right)">
                                          <p:cBhvr>
                                            <p:cTn id="20" dur="500"/>
                                            <p:tgtEl>
                                              <p:spTgt spid="3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ppt_x</p:attrName>
                                            </p:attrNameLst>
                                          </p:cBhvr>
                                          <p:tavLst>
                                            <p:tav tm="0">
                                              <p:val>
                                                <p:strVal val="#ppt_x-#ppt_w*1.125000"/>
                                              </p:val>
                                            </p:tav>
                                            <p:tav tm="100000">
                                              <p:val>
                                                <p:strVal val="#ppt_x"/>
                                              </p:val>
                                            </p:tav>
                                          </p:tavLst>
                                        </p:anim>
                                        <p:animEffect transition="in" filter="wipe(right)">
                                          <p:cBhvr>
                                            <p:cTn id="24" dur="500"/>
                                            <p:tgtEl>
                                              <p:spTgt spid="30"/>
                                            </p:tgtEl>
                                          </p:cBhvr>
                                        </p:animEffect>
                                      </p:childTnLst>
                                    </p:cTn>
                                  </p:par>
                                </p:childTnLst>
                              </p:cTn>
                            </p:par>
                            <p:par>
                              <p:cTn id="25" fill="hold">
                                <p:stCondLst>
                                  <p:cond delay="1500"/>
                                </p:stCondLst>
                                <p:childTnLst>
                                  <p:par>
                                    <p:cTn id="26" presetID="2" presetClass="entr" presetSubtype="4" fill="hold" grpId="0" nodeType="afterEffect" p14:presetBounceEnd="44000">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14:bounceEnd="44000">
                                          <p:cBhvr additive="base">
                                            <p:cTn id="28" dur="500" fill="hold"/>
                                            <p:tgtEl>
                                              <p:spTgt spid="2"/>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000"/>
                                </p:stCondLst>
                                <p:childTnLst>
                                  <p:par>
                                    <p:cTn id="41" presetID="2" presetClass="entr" presetSubtype="1" fill="hold" nodeType="afterEffect" p14:presetBounceEnd="44000">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14:bounceEnd="44000">
                                          <p:cBhvr additive="base">
                                            <p:cTn id="43"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500"/>
                                            <p:tgtEl>
                                              <p:spTgt spid="25"/>
                                            </p:tgtEl>
                                          </p:cBhvr>
                                        </p:animEffect>
                                      </p:childTnLst>
                                    </p:cTn>
                                  </p:par>
                                </p:childTnLst>
                              </p:cTn>
                            </p:par>
                            <p:par>
                              <p:cTn id="49" fill="hold">
                                <p:stCondLst>
                                  <p:cond delay="4000"/>
                                </p:stCondLst>
                                <p:childTnLst>
                                  <p:par>
                                    <p:cTn id="50" presetID="52"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Scale>
                                          <p:cBhvr>
                                            <p:cTn id="52"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500" decel="50000" fill="hold">
                                              <p:stCondLst>
                                                <p:cond delay="0"/>
                                              </p:stCondLst>
                                            </p:cTn>
                                            <p:tgtEl>
                                              <p:spTgt spid="12"/>
                                            </p:tgtEl>
                                            <p:attrNameLst>
                                              <p:attrName>ppt_x</p:attrName>
                                              <p:attrName>ppt_y</p:attrName>
                                            </p:attrNameLst>
                                          </p:cBhvr>
                                        </p:animMotion>
                                        <p:animEffect transition="in" filter="fade">
                                          <p:cBhvr>
                                            <p:cTn id="54" dur="500"/>
                                            <p:tgtEl>
                                              <p:spTgt spid="12"/>
                                            </p:tgtEl>
                                          </p:cBhvr>
                                        </p:animEffect>
                                      </p:childTnLst>
                                    </p:cTn>
                                  </p:par>
                                </p:childTnLst>
                              </p:cTn>
                            </p:par>
                            <p:par>
                              <p:cTn id="55" fill="hold">
                                <p:stCondLst>
                                  <p:cond delay="4500"/>
                                </p:stCondLst>
                                <p:childTnLst>
                                  <p:par>
                                    <p:cTn id="56" presetID="52"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Scale>
                                          <p:cBhvr>
                                            <p:cTn id="58" dur="5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15"/>
                                            </p:tgtEl>
                                            <p:attrNameLst>
                                              <p:attrName>ppt_x</p:attrName>
                                              <p:attrName>ppt_y</p:attrName>
                                            </p:attrNameLst>
                                          </p:cBhvr>
                                        </p:animMotion>
                                        <p:animEffect transition="in" filter="fade">
                                          <p:cBhvr>
                                            <p:cTn id="60" dur="500"/>
                                            <p:tgtEl>
                                              <p:spTgt spid="15"/>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par>
                                    <p:cTn id="65" presetID="22" presetClass="entr" presetSubtype="8" fill="hold" grpId="0" nodeType="withEffect">
                                      <p:stCondLst>
                                        <p:cond delay="20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par>
                              <p:cTn id="68" fill="hold">
                                <p:stCondLst>
                                  <p:cond delay="5500"/>
                                </p:stCondLst>
                                <p:childTnLst>
                                  <p:par>
                                    <p:cTn id="69" presetID="26" presetClass="emph" presetSubtype="0" repeatCount="30000" fill="hold" nodeType="afterEffect">
                                      <p:stCondLst>
                                        <p:cond delay="0"/>
                                      </p:stCondLst>
                                      <p:childTnLst>
                                        <p:animEffect transition="out" filter="fade">
                                          <p:cBhvr>
                                            <p:cTn id="70" dur="100" tmFilter="0, 0; .2, .5; .8, .5; 1, 0"/>
                                            <p:tgtEl>
                                              <p:spTgt spid="3"/>
                                            </p:tgtEl>
                                          </p:cBhvr>
                                        </p:animEffect>
                                        <p:animScale>
                                          <p:cBhvr>
                                            <p:cTn id="71"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2" grpId="0"/>
          <p:bldP spid="23" grpId="0"/>
          <p:bldP spid="25" grpId="0"/>
          <p:bldP spid="28" grpId="0" bldLvl="0" animBg="1"/>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par>
                                    <p:cTn id="17" presetID="12" presetClass="entr" presetSubtype="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ppt_x</p:attrName>
                                            </p:attrNameLst>
                                          </p:cBhvr>
                                          <p:tavLst>
                                            <p:tav tm="0">
                                              <p:val>
                                                <p:strVal val="#ppt_x-#ppt_w*1.125000"/>
                                              </p:val>
                                            </p:tav>
                                            <p:tav tm="100000">
                                              <p:val>
                                                <p:strVal val="#ppt_x"/>
                                              </p:val>
                                            </p:tav>
                                          </p:tavLst>
                                        </p:anim>
                                        <p:animEffect transition="in" filter="wipe(right)">
                                          <p:cBhvr>
                                            <p:cTn id="20" dur="500"/>
                                            <p:tgtEl>
                                              <p:spTgt spid="3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ppt_x</p:attrName>
                                            </p:attrNameLst>
                                          </p:cBhvr>
                                          <p:tavLst>
                                            <p:tav tm="0">
                                              <p:val>
                                                <p:strVal val="#ppt_x-#ppt_w*1.125000"/>
                                              </p:val>
                                            </p:tav>
                                            <p:tav tm="100000">
                                              <p:val>
                                                <p:strVal val="#ppt_x"/>
                                              </p:val>
                                            </p:tav>
                                          </p:tavLst>
                                        </p:anim>
                                        <p:animEffect transition="in" filter="wipe(right)">
                                          <p:cBhvr>
                                            <p:cTn id="24" dur="500"/>
                                            <p:tgtEl>
                                              <p:spTgt spid="30"/>
                                            </p:tgtEl>
                                          </p:cBhvr>
                                        </p:animEffect>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000"/>
                                </p:stCondLst>
                                <p:childTnLst>
                                  <p:par>
                                    <p:cTn id="41" presetID="2" presetClass="entr" presetSubtype="1"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500"/>
                                            <p:tgtEl>
                                              <p:spTgt spid="25"/>
                                            </p:tgtEl>
                                          </p:cBhvr>
                                        </p:animEffect>
                                      </p:childTnLst>
                                    </p:cTn>
                                  </p:par>
                                </p:childTnLst>
                              </p:cTn>
                            </p:par>
                            <p:par>
                              <p:cTn id="49" fill="hold">
                                <p:stCondLst>
                                  <p:cond delay="4000"/>
                                </p:stCondLst>
                                <p:childTnLst>
                                  <p:par>
                                    <p:cTn id="50" presetID="52"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Scale>
                                          <p:cBhvr>
                                            <p:cTn id="52"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500" decel="50000" fill="hold">
                                              <p:stCondLst>
                                                <p:cond delay="0"/>
                                              </p:stCondLst>
                                            </p:cTn>
                                            <p:tgtEl>
                                              <p:spTgt spid="12"/>
                                            </p:tgtEl>
                                            <p:attrNameLst>
                                              <p:attrName>ppt_x</p:attrName>
                                              <p:attrName>ppt_y</p:attrName>
                                            </p:attrNameLst>
                                          </p:cBhvr>
                                        </p:animMotion>
                                        <p:animEffect transition="in" filter="fade">
                                          <p:cBhvr>
                                            <p:cTn id="54" dur="500"/>
                                            <p:tgtEl>
                                              <p:spTgt spid="12"/>
                                            </p:tgtEl>
                                          </p:cBhvr>
                                        </p:animEffect>
                                      </p:childTnLst>
                                    </p:cTn>
                                  </p:par>
                                </p:childTnLst>
                              </p:cTn>
                            </p:par>
                            <p:par>
                              <p:cTn id="55" fill="hold">
                                <p:stCondLst>
                                  <p:cond delay="4500"/>
                                </p:stCondLst>
                                <p:childTnLst>
                                  <p:par>
                                    <p:cTn id="56" presetID="52"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Scale>
                                          <p:cBhvr>
                                            <p:cTn id="58" dur="5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15"/>
                                            </p:tgtEl>
                                            <p:attrNameLst>
                                              <p:attrName>ppt_x</p:attrName>
                                              <p:attrName>ppt_y</p:attrName>
                                            </p:attrNameLst>
                                          </p:cBhvr>
                                        </p:animMotion>
                                        <p:animEffect transition="in" filter="fade">
                                          <p:cBhvr>
                                            <p:cTn id="60" dur="500"/>
                                            <p:tgtEl>
                                              <p:spTgt spid="15"/>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par>
                                    <p:cTn id="65" presetID="22" presetClass="entr" presetSubtype="8" fill="hold" grpId="0" nodeType="withEffect">
                                      <p:stCondLst>
                                        <p:cond delay="20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par>
                              <p:cTn id="68" fill="hold">
                                <p:stCondLst>
                                  <p:cond delay="5500"/>
                                </p:stCondLst>
                                <p:childTnLst>
                                  <p:par>
                                    <p:cTn id="69" presetID="26" presetClass="emph" presetSubtype="0" repeatCount="30000" fill="hold" nodeType="afterEffect">
                                      <p:stCondLst>
                                        <p:cond delay="0"/>
                                      </p:stCondLst>
                                      <p:childTnLst>
                                        <p:animEffect transition="out" filter="fade">
                                          <p:cBhvr>
                                            <p:cTn id="70" dur="100" tmFilter="0, 0; .2, .5; .8, .5; 1, 0"/>
                                            <p:tgtEl>
                                              <p:spTgt spid="3"/>
                                            </p:tgtEl>
                                          </p:cBhvr>
                                        </p:animEffect>
                                        <p:animScale>
                                          <p:cBhvr>
                                            <p:cTn id="71"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p:bldP spid="22" grpId="0"/>
          <p:bldP spid="23" grpId="0"/>
          <p:bldP spid="25" grpId="0"/>
          <p:bldP spid="28" grpId="0" bldLvl="0" animBg="1"/>
          <p:bldP spid="29" grpId="0"/>
          <p:bldP spid="3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9302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19608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现状分析</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088781" y="379011"/>
            <a:ext cx="2626995"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PRESENT SITUATION</a:t>
            </a:r>
            <a:endParaRPr lang="en-US" altLang="zh-CN" sz="1600" dirty="0">
              <a:solidFill>
                <a:srgbClr val="1A3F6C"/>
              </a:solidFill>
              <a:latin typeface="Kozuka Gothic Pro R" pitchFamily="34" charset="-128"/>
              <a:ea typeface="Kozuka Gothic Pro R" pitchFamily="34" charset="-128"/>
            </a:endParaRPr>
          </a:p>
        </p:txBody>
      </p:sp>
      <p:cxnSp>
        <p:nvCxnSpPr>
          <p:cNvPr id="8" name="直接连接符 7"/>
          <p:cNvCxnSpPr/>
          <p:nvPr/>
        </p:nvCxnSpPr>
        <p:spPr>
          <a:xfrm>
            <a:off x="2940685" y="241935"/>
            <a:ext cx="7620" cy="4743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rot="5400000">
            <a:off x="958215" y="1671955"/>
            <a:ext cx="1584960" cy="1976755"/>
            <a:chOff x="4020870" y="2194485"/>
            <a:chExt cx="1102258" cy="1432090"/>
          </a:xfrm>
          <a:effectLst>
            <a:outerShdw blurRad="444500" dist="254000" dir="8100000" algn="tr" rotWithShape="0">
              <a:prstClr val="black">
                <a:alpha val="50000"/>
              </a:prstClr>
            </a:outerShdw>
          </a:effectLst>
        </p:grpSpPr>
        <p:sp>
          <p:nvSpPr>
            <p:cNvPr id="1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2877820" y="1635125"/>
            <a:ext cx="5661025" cy="2319020"/>
            <a:chOff x="4304043" y="1286668"/>
            <a:chExt cx="3837944" cy="2757793"/>
          </a:xfrm>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23"/>
          <p:cNvSpPr>
            <a:spLocks noChangeArrowheads="1"/>
          </p:cNvSpPr>
          <p:nvPr/>
        </p:nvSpPr>
        <p:spPr bwMode="auto">
          <a:xfrm>
            <a:off x="3088640" y="2084070"/>
            <a:ext cx="5228590"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en-US" altLang="zh-CN" sz="1000"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现在的工资管理系统多半采用人工管理模式。每个月企业统计个人的工作时间，休假状况，加班情况，奖金，保险等多方面的因素，类别繁多且复杂。人员在统计信息时容易产生错误，为学校管理带来了许多不便。采用员工管理系统，可以高效的、准确的实现管理。</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24"/>
          <p:cNvSpPr>
            <a:spLocks noChangeArrowheads="1"/>
          </p:cNvSpPr>
          <p:nvPr/>
        </p:nvSpPr>
        <p:spPr bwMode="auto">
          <a:xfrm>
            <a:off x="1176655" y="2291715"/>
            <a:ext cx="73215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400" b="1" dirty="0">
                <a:latin typeface="微软雅黑" panose="020B0503020204020204" pitchFamily="34" charset="-122"/>
                <a:ea typeface="微软雅黑" panose="020B0503020204020204" pitchFamily="34" charset="-122"/>
              </a:rPr>
              <a:t>学校现状</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 presetClass="entr" presetSubtype="2" fill="hold" nodeType="afterEffect" p14:presetBounceEnd="40000">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14:bounceEnd="40000">
                                          <p:cBhvr additive="base">
                                            <p:cTn id="28" dur="50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2" presetClass="entr" presetSubtype="2"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ppt_x</p:attrName>
                                            </p:attrNameLst>
                                          </p:cBhvr>
                                          <p:tavLst>
                                            <p:tav tm="0">
                                              <p:val>
                                                <p:strVal val="1+#ppt_w/2"/>
                                              </p:val>
                                            </p:tav>
                                            <p:tav tm="100000">
                                              <p:val>
                                                <p:strVal val="#ppt_x"/>
                                              </p:val>
                                            </p:tav>
                                          </p:tavLst>
                                        </p:anim>
                                        <p:anim calcmode="lin" valueType="num">
                                          <p:cBhvr>
                                            <p:cTn id="39" dur="500" fill="hold"/>
                                            <p:tgtEl>
                                              <p:spTgt spid="1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ppt_x</p:attrName>
                                            </p:attrNameLst>
                                          </p:cBhvr>
                                          <p:tavLst>
                                            <p:tav tm="0">
                                              <p:val>
                                                <p:strVal val="0-#ppt_w/2"/>
                                              </p:val>
                                            </p:tav>
                                            <p:tav tm="100000">
                                              <p:val>
                                                <p:strVal val="#ppt_x"/>
                                              </p:val>
                                            </p:tav>
                                          </p:tavLst>
                                        </p:anim>
                                        <p:anim calcmode="lin" valueType="num">
                                          <p:cBhvr>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9" grpId="0" bldLvl="0" autoUpdateAnimBg="0"/>
          <p:bldP spid="20" grpId="0" bldLvl="0" autoUpdateAnimBg="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2" presetClass="entr" presetSubtype="2"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ppt_x</p:attrName>
                                            </p:attrNameLst>
                                          </p:cBhvr>
                                          <p:tavLst>
                                            <p:tav tm="0">
                                              <p:val>
                                                <p:strVal val="1+#ppt_w/2"/>
                                              </p:val>
                                            </p:tav>
                                            <p:tav tm="100000">
                                              <p:val>
                                                <p:strVal val="#ppt_x"/>
                                              </p:val>
                                            </p:tav>
                                          </p:tavLst>
                                        </p:anim>
                                        <p:anim calcmode="lin" valueType="num">
                                          <p:cBhvr>
                                            <p:cTn id="39" dur="500" fill="hold"/>
                                            <p:tgtEl>
                                              <p:spTgt spid="1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ppt_x</p:attrName>
                                            </p:attrNameLst>
                                          </p:cBhvr>
                                          <p:tavLst>
                                            <p:tav tm="0">
                                              <p:val>
                                                <p:strVal val="0-#ppt_w/2"/>
                                              </p:val>
                                            </p:tav>
                                            <p:tav tm="100000">
                                              <p:val>
                                                <p:strVal val="#ppt_x"/>
                                              </p:val>
                                            </p:tav>
                                          </p:tavLst>
                                        </p:anim>
                                        <p:anim calcmode="lin" valueType="num">
                                          <p:cBhvr>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9" grpId="0" bldLvl="0" autoUpdateAnimBg="0"/>
          <p:bldP spid="20" grpId="0" bldLvl="0" autoUpdateAnimBg="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74603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76902" y="162515"/>
            <a:ext cx="2405380" cy="583565"/>
          </a:xfrm>
          <a:prstGeom prst="rect">
            <a:avLst/>
          </a:prstGeom>
          <a:noFill/>
        </p:spPr>
        <p:txBody>
          <a:bodyPr wrap="none" rtlCol="0">
            <a:spAutoFit/>
          </a:bodyPr>
          <a:lstStyle/>
          <a:p>
            <a:r>
              <a:rPr lang="zh-CN" altLang="en-US" sz="3200" spc="300" dirty="0">
                <a:latin typeface="方正兰亭细黑_GBK" pitchFamily="2" charset="-122"/>
                <a:ea typeface="方正兰亭细黑_GBK" pitchFamily="2" charset="-122"/>
              </a:rPr>
              <a:t>分工和环境</a:t>
            </a:r>
            <a:endParaRPr lang="zh-CN" altLang="en-US" sz="2000" spc="300" dirty="0">
              <a:latin typeface="方正兰亭细黑_GBK" pitchFamily="2" charset="-122"/>
              <a:ea typeface="方正兰亭细黑_GBK" pitchFamily="2" charset="-122"/>
            </a:endParaRPr>
          </a:p>
        </p:txBody>
      </p:sp>
      <p:sp>
        <p:nvSpPr>
          <p:cNvPr id="7" name="TextBox 35"/>
          <p:cNvSpPr txBox="1"/>
          <p:nvPr/>
        </p:nvSpPr>
        <p:spPr>
          <a:xfrm>
            <a:off x="3519311" y="302811"/>
            <a:ext cx="3700780" cy="368300"/>
          </a:xfrm>
          <a:prstGeom prst="rect">
            <a:avLst/>
          </a:prstGeom>
          <a:noFill/>
        </p:spPr>
        <p:txBody>
          <a:bodyPr wrap="none" rtlCol="0">
            <a:spAutoFit/>
          </a:bodyPr>
          <a:lstStyle/>
          <a:p>
            <a:r>
              <a:rPr lang="en-US" altLang="zh-CN" sz="1800" b="1" dirty="0" smtClean="0">
                <a:solidFill>
                  <a:srgbClr val="C00000"/>
                </a:solidFill>
                <a:latin typeface="Kozuka Gothic Pro R" pitchFamily="34" charset="-128"/>
                <a:ea typeface="Kozuka Gothic Pro R" pitchFamily="34" charset="-128"/>
              </a:rPr>
              <a:t>GROUPING AND ENVIONMENT</a:t>
            </a:r>
            <a:endParaRPr lang="en-US" altLang="zh-CN" sz="1800" b="1" dirty="0" smtClean="0">
              <a:solidFill>
                <a:srgbClr val="C00000"/>
              </a:solidFill>
              <a:latin typeface="Kozuka Gothic Pro R" pitchFamily="34" charset="-128"/>
              <a:ea typeface="Kozuka Gothic Pro R" pitchFamily="34" charset="-128"/>
            </a:endParaRPr>
          </a:p>
        </p:txBody>
      </p:sp>
      <p:cxnSp>
        <p:nvCxnSpPr>
          <p:cNvPr id="8" name="直接连接符 7"/>
          <p:cNvCxnSpPr/>
          <p:nvPr/>
        </p:nvCxnSpPr>
        <p:spPr>
          <a:xfrm>
            <a:off x="3429000" y="179705"/>
            <a:ext cx="6985" cy="4413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34"/>
          <p:cNvSpPr/>
          <p:nvPr/>
        </p:nvSpPr>
        <p:spPr>
          <a:xfrm rot="5400000" flipV="1">
            <a:off x="6909553" y="3010963"/>
            <a:ext cx="1163726" cy="147637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rot="5400000">
            <a:off x="1231410" y="1071162"/>
            <a:ext cx="1146479" cy="1489544"/>
            <a:chOff x="4020870" y="2194485"/>
            <a:chExt cx="1102258" cy="1432090"/>
          </a:xfrm>
          <a:effectLst>
            <a:outerShdw blurRad="444500" dist="254000" dir="8100000" algn="tr" rotWithShape="0">
              <a:prstClr val="black">
                <a:alpha val="50000"/>
              </a:prstClr>
            </a:outerShdw>
          </a:effectLst>
        </p:grpSpPr>
        <p:sp>
          <p:nvSpPr>
            <p:cNvPr id="1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2872740" y="1161415"/>
            <a:ext cx="5756275" cy="1829435"/>
            <a:chOff x="4304043" y="1286668"/>
            <a:chExt cx="3837944" cy="2757793"/>
          </a:xfrm>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908685" y="3179445"/>
            <a:ext cx="5434330" cy="1795145"/>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24"/>
          <p:cNvSpPr>
            <a:spLocks noChangeArrowheads="1"/>
          </p:cNvSpPr>
          <p:nvPr/>
        </p:nvSpPr>
        <p:spPr bwMode="auto">
          <a:xfrm>
            <a:off x="1249089" y="1446602"/>
            <a:ext cx="874712"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latin typeface="微软雅黑" panose="020B0503020204020204" pitchFamily="34" charset="-122"/>
                <a:ea typeface="微软雅黑" panose="020B0503020204020204" pitchFamily="34" charset="-122"/>
              </a:rPr>
              <a:t>小组分工</a:t>
            </a:r>
            <a:endParaRPr lang="zh-CN" altLang="en-US" sz="2400" b="1" dirty="0">
              <a:latin typeface="微软雅黑" panose="020B0503020204020204" pitchFamily="34" charset="-122"/>
              <a:ea typeface="微软雅黑" panose="020B0503020204020204" pitchFamily="34" charset="-122"/>
            </a:endParaRPr>
          </a:p>
        </p:txBody>
      </p:sp>
      <p:sp>
        <p:nvSpPr>
          <p:cNvPr id="21" name="TextBox 31"/>
          <p:cNvSpPr>
            <a:spLocks noChangeArrowheads="1"/>
          </p:cNvSpPr>
          <p:nvPr/>
        </p:nvSpPr>
        <p:spPr bwMode="auto">
          <a:xfrm>
            <a:off x="7219951" y="3350895"/>
            <a:ext cx="874713"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开发环境</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3046095" y="1250950"/>
          <a:ext cx="5410200" cy="279400"/>
        </p:xfrm>
        <a:graphic>
          <a:graphicData uri="http://schemas.openxmlformats.org/drawingml/2006/table">
            <a:tbl>
              <a:tblPr firstRow="1" bandRow="1">
                <a:tableStyleId>{5940675A-B579-460E-94D1-54222C63F5DA}</a:tableStyleId>
              </a:tblPr>
              <a:tblGrid>
                <a:gridCol w="1052513"/>
                <a:gridCol w="1104900"/>
                <a:gridCol w="3252787"/>
              </a:tblGrid>
              <a:tr h="279400">
                <a:tc>
                  <a:txBody>
                    <a:bodyPr/>
                    <a:p>
                      <a:pPr indent="0" algn="ctr">
                        <a:buNone/>
                      </a:pPr>
                      <a:r>
                        <a:rPr lang="en-US" sz="1800" b="1">
                          <a:latin typeface="楷体" panose="02010609060101010101" charset="-122"/>
                          <a:ea typeface="楷体" panose="02010609060101010101" charset="-122"/>
                          <a:cs typeface="楷体" panose="02010609060101010101" charset="-122"/>
                        </a:rPr>
                        <a:t>角色</a:t>
                      </a:r>
                      <a:endParaRPr lang="en-US" altLang="en-US" sz="1800" b="1">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楷体" panose="02010609060101010101" charset="-122"/>
                          <a:ea typeface="楷体" panose="02010609060101010101" charset="-122"/>
                          <a:cs typeface="楷体" panose="02010609060101010101" charset="-122"/>
                        </a:rPr>
                        <a:t>姓名</a:t>
                      </a:r>
                      <a:endParaRPr lang="en-US" altLang="en-US" sz="1800" b="1">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latin typeface="楷体" panose="02010609060101010101" charset="-122"/>
                          <a:ea typeface="楷体" panose="02010609060101010101" charset="-122"/>
                          <a:cs typeface="楷体" panose="02010609060101010101" charset="-122"/>
                        </a:rPr>
                        <a:t>承担的具体任务</a:t>
                      </a:r>
                      <a:endParaRPr lang="en-US" altLang="en-US" sz="1800" b="1">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楷体" panose="02010609060101010101" charset="-122"/>
                          <a:ea typeface="楷体" panose="02010609060101010101" charset="-122"/>
                          <a:cs typeface="楷体" panose="02010609060101010101" charset="-122"/>
                        </a:rPr>
                        <a:t>组长</a:t>
                      </a:r>
                      <a:endParaRPr lang="en-US" altLang="en-US" sz="1800" b="0">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楷体" panose="02010609060101010101" charset="-122"/>
                          <a:ea typeface="楷体" panose="02010609060101010101" charset="-122"/>
                          <a:cs typeface="楷体" panose="02010609060101010101" charset="-122"/>
                        </a:rPr>
                        <a:t>卿三思</a:t>
                      </a:r>
                      <a:endParaRPr lang="en-US" altLang="en-US" sz="1800" b="0">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楷体" panose="02010609060101010101" charset="-122"/>
                          <a:ea typeface="楷体" panose="02010609060101010101" charset="-122"/>
                          <a:cs typeface="楷体" panose="02010609060101010101" charset="-122"/>
                        </a:rPr>
                        <a:t>总体设计、数据库设计、项目功能实现、文档编写</a:t>
                      </a:r>
                      <a:endParaRPr lang="en-US" altLang="en-US" sz="1800" b="0">
                        <a:latin typeface="楷体" panose="02010609060101010101" charset="-122"/>
                        <a:ea typeface="楷体" panose="02010609060101010101" charset="-122"/>
                        <a:cs typeface="楷体"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楷体" panose="02010609060101010101" charset="-122"/>
                          <a:ea typeface="楷体" panose="02010609060101010101" charset="-122"/>
                          <a:cs typeface="楷体" panose="02010609060101010101" charset="-122"/>
                        </a:rPr>
                        <a:t>组员</a:t>
                      </a:r>
                      <a:endParaRPr lang="en-US" altLang="en-US" sz="1800" b="0">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楷体" panose="02010609060101010101" charset="-122"/>
                          <a:ea typeface="楷体" panose="02010609060101010101" charset="-122"/>
                          <a:cs typeface="楷体" panose="02010609060101010101" charset="-122"/>
                        </a:rPr>
                        <a:t>魏夕枚</a:t>
                      </a:r>
                      <a:endParaRPr lang="en-US" altLang="en-US" sz="1800" b="0">
                        <a:latin typeface="楷体" panose="02010609060101010101" charset="-122"/>
                        <a:ea typeface="楷体" panose="02010609060101010101" charset="-122"/>
                        <a:cs typeface="楷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楷体" panose="02010609060101010101" charset="-122"/>
                          <a:ea typeface="楷体" panose="02010609060101010101" charset="-122"/>
                          <a:cs typeface="楷体" panose="02010609060101010101" charset="-122"/>
                        </a:rPr>
                        <a:t>项目需求分析、</a:t>
                      </a:r>
                      <a:r>
                        <a:rPr lang="zh-CN" altLang="en-US" sz="1800" b="0">
                          <a:latin typeface="楷体" panose="02010609060101010101" charset="-122"/>
                          <a:ea typeface="楷体" panose="02010609060101010101" charset="-122"/>
                          <a:cs typeface="楷体" panose="02010609060101010101" charset="-122"/>
                        </a:rPr>
                        <a:t>页面</a:t>
                      </a:r>
                      <a:r>
                        <a:rPr lang="en-US" sz="1800" b="0">
                          <a:latin typeface="楷体" panose="02010609060101010101" charset="-122"/>
                          <a:ea typeface="楷体" panose="02010609060101010101" charset="-122"/>
                          <a:cs typeface="楷体" panose="02010609060101010101" charset="-122"/>
                        </a:rPr>
                        <a:t>美化、</a:t>
                      </a:r>
                      <a:r>
                        <a:rPr lang="zh-CN" altLang="en-US" sz="1800" b="0">
                          <a:latin typeface="楷体" panose="02010609060101010101" charset="-122"/>
                          <a:ea typeface="楷体" panose="02010609060101010101" charset="-122"/>
                          <a:cs typeface="楷体" panose="02010609060101010101" charset="-122"/>
                        </a:rPr>
                        <a:t>页面框架搭建、</a:t>
                      </a:r>
                      <a:r>
                        <a:rPr lang="en-US" sz="1800" b="0">
                          <a:latin typeface="楷体" panose="02010609060101010101" charset="-122"/>
                          <a:ea typeface="楷体" panose="02010609060101010101" charset="-122"/>
                          <a:cs typeface="楷体" panose="02010609060101010101" charset="-122"/>
                        </a:rPr>
                        <a:t>系统测试、文档编写</a:t>
                      </a:r>
                      <a:endParaRPr lang="en-US" altLang="en-US" sz="1800" b="0">
                        <a:latin typeface="楷体" panose="02010609060101010101" charset="-122"/>
                        <a:ea typeface="楷体" panose="02010609060101010101" charset="-122"/>
                        <a:cs typeface="楷体" panose="0201060906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1085215" y="3270885"/>
          <a:ext cx="4958715" cy="1572895"/>
        </p:xfrm>
        <a:graphic>
          <a:graphicData uri="http://schemas.openxmlformats.org/drawingml/2006/table">
            <a:tbl>
              <a:tblPr firstRow="1" bandRow="1">
                <a:tableStyleId>{073A0DAA-6AF3-43AB-8588-CEC1D06C72B9}</a:tableStyleId>
              </a:tblPr>
              <a:tblGrid>
                <a:gridCol w="1790700"/>
                <a:gridCol w="3168015"/>
              </a:tblGrid>
              <a:tr h="243840">
                <a:tc>
                  <a:txBody>
                    <a:bodyPr/>
                    <a:p>
                      <a:pPr indent="0" algn="ctr">
                        <a:buNone/>
                      </a:pPr>
                      <a:r>
                        <a:rPr lang="en-US" sz="1600"/>
                        <a:t>操作系统</a:t>
                      </a:r>
                      <a:endParaRPr lang="en-US" altLang="en-US" sz="1600"/>
                    </a:p>
                  </a:txBody>
                  <a:tcPr marL="68580" marR="68580" marT="0" marB="0" vert="horz" anchor="ctr">
                    <a:solidFill>
                      <a:schemeClr val="accent1">
                        <a:lumMod val="50000"/>
                      </a:schemeClr>
                    </a:solidFill>
                  </a:tcPr>
                </a:tc>
                <a:tc>
                  <a:txBody>
                    <a:bodyPr/>
                    <a:p>
                      <a:pPr indent="0" algn="ctr">
                        <a:buNone/>
                      </a:pPr>
                      <a:r>
                        <a:rPr lang="en-US" sz="1600"/>
                        <a:t>Win10 64位</a:t>
                      </a:r>
                      <a:endParaRPr lang="en-US" altLang="en-US" sz="1600"/>
                    </a:p>
                  </a:txBody>
                  <a:tcPr marL="68580" marR="68580" marT="0" marB="0" vert="horz" anchor="ctr">
                    <a:solidFill>
                      <a:schemeClr val="accent1">
                        <a:lumMod val="50000"/>
                      </a:schemeClr>
                    </a:solidFill>
                  </a:tcPr>
                </a:tc>
              </a:tr>
              <a:tr h="243840">
                <a:tc>
                  <a:txBody>
                    <a:bodyPr/>
                    <a:p>
                      <a:pPr indent="0" algn="ctr">
                        <a:buNone/>
                      </a:pPr>
                      <a:r>
                        <a:rPr lang="en-US" sz="1600">
                          <a:solidFill>
                            <a:schemeClr val="bg1"/>
                          </a:solidFill>
                        </a:rPr>
                        <a:t>JDK</a:t>
                      </a:r>
                      <a:endParaRPr lang="en-US" altLang="en-US" sz="1600">
                        <a:solidFill>
                          <a:schemeClr val="bg1"/>
                        </a:solidFill>
                      </a:endParaRPr>
                    </a:p>
                  </a:txBody>
                  <a:tcPr marL="68580" marR="68580" marT="0" marB="0" vert="horz" anchor="ctr">
                    <a:solidFill>
                      <a:schemeClr val="accent1">
                        <a:lumMod val="50000"/>
                      </a:schemeClr>
                    </a:solidFill>
                  </a:tcPr>
                </a:tc>
                <a:tc>
                  <a:txBody>
                    <a:bodyPr/>
                    <a:p>
                      <a:pPr indent="0" algn="ctr">
                        <a:buNone/>
                      </a:pPr>
                      <a:r>
                        <a:rPr lang="en-US" sz="1600">
                          <a:solidFill>
                            <a:schemeClr val="bg1"/>
                          </a:solidFill>
                        </a:rPr>
                        <a:t>1.8</a:t>
                      </a:r>
                      <a:endParaRPr lang="en-US" altLang="en-US" sz="1600">
                        <a:solidFill>
                          <a:schemeClr val="bg1"/>
                        </a:solidFill>
                      </a:endParaRPr>
                    </a:p>
                  </a:txBody>
                  <a:tcPr marL="68580" marR="68580" marT="0" marB="0" vert="horz" anchor="ctr">
                    <a:solidFill>
                      <a:schemeClr val="accent1">
                        <a:lumMod val="50000"/>
                      </a:schemeClr>
                    </a:solidFill>
                  </a:tcPr>
                </a:tc>
              </a:tr>
              <a:tr h="243840">
                <a:tc>
                  <a:txBody>
                    <a:bodyPr/>
                    <a:p>
                      <a:pPr indent="0" algn="ctr">
                        <a:buNone/>
                      </a:pPr>
                      <a:r>
                        <a:rPr lang="en-US" sz="1600">
                          <a:solidFill>
                            <a:schemeClr val="bg1"/>
                          </a:solidFill>
                        </a:rPr>
                        <a:t>Tomcat</a:t>
                      </a:r>
                      <a:endParaRPr lang="en-US" altLang="en-US" sz="1600">
                        <a:solidFill>
                          <a:schemeClr val="bg1"/>
                        </a:solidFill>
                      </a:endParaRPr>
                    </a:p>
                  </a:txBody>
                  <a:tcPr marL="68580" marR="68580" marT="0" marB="0" vert="horz" anchor="ctr">
                    <a:solidFill>
                      <a:schemeClr val="accent1">
                        <a:lumMod val="50000"/>
                      </a:schemeClr>
                    </a:solidFill>
                  </a:tcPr>
                </a:tc>
                <a:tc>
                  <a:txBody>
                    <a:bodyPr/>
                    <a:p>
                      <a:pPr indent="0" algn="ctr">
                        <a:buNone/>
                      </a:pPr>
                      <a:r>
                        <a:rPr lang="en-US" sz="1600">
                          <a:solidFill>
                            <a:schemeClr val="bg1"/>
                          </a:solidFill>
                        </a:rPr>
                        <a:t>V8.5</a:t>
                      </a:r>
                      <a:endParaRPr lang="en-US" altLang="en-US" sz="1600">
                        <a:solidFill>
                          <a:schemeClr val="bg1"/>
                        </a:solidFill>
                      </a:endParaRPr>
                    </a:p>
                  </a:txBody>
                  <a:tcPr marL="68580" marR="68580" marT="0" marB="0" vert="horz" anchor="ctr">
                    <a:solidFill>
                      <a:schemeClr val="accent1">
                        <a:lumMod val="50000"/>
                      </a:schemeClr>
                    </a:solidFill>
                  </a:tcPr>
                </a:tc>
              </a:tr>
              <a:tr h="243840">
                <a:tc>
                  <a:txBody>
                    <a:bodyPr/>
                    <a:p>
                      <a:pPr indent="0" algn="ctr">
                        <a:buNone/>
                      </a:pPr>
                      <a:r>
                        <a:rPr lang="en-US" sz="1600">
                          <a:solidFill>
                            <a:schemeClr val="bg1"/>
                          </a:solidFill>
                        </a:rPr>
                        <a:t>数据库</a:t>
                      </a:r>
                      <a:endParaRPr lang="en-US" altLang="en-US" sz="1600">
                        <a:solidFill>
                          <a:schemeClr val="bg1"/>
                        </a:solidFill>
                      </a:endParaRPr>
                    </a:p>
                  </a:txBody>
                  <a:tcPr marL="68580" marR="68580" marT="0" marB="0" vert="horz" anchor="ctr">
                    <a:solidFill>
                      <a:schemeClr val="accent1">
                        <a:lumMod val="50000"/>
                      </a:schemeClr>
                    </a:solidFill>
                  </a:tcPr>
                </a:tc>
                <a:tc>
                  <a:txBody>
                    <a:bodyPr/>
                    <a:p>
                      <a:pPr indent="0" algn="ctr">
                        <a:buNone/>
                      </a:pPr>
                      <a:r>
                        <a:rPr lang="en-US" sz="1600">
                          <a:solidFill>
                            <a:schemeClr val="bg1"/>
                          </a:solidFill>
                        </a:rPr>
                        <a:t>MySQL</a:t>
                      </a:r>
                      <a:endParaRPr lang="en-US" altLang="en-US" sz="1600">
                        <a:solidFill>
                          <a:schemeClr val="bg1"/>
                        </a:solidFill>
                      </a:endParaRPr>
                    </a:p>
                  </a:txBody>
                  <a:tcPr marL="68580" marR="68580" marT="0" marB="0" vert="horz" anchor="ctr">
                    <a:solidFill>
                      <a:schemeClr val="accent1">
                        <a:lumMod val="50000"/>
                      </a:schemeClr>
                    </a:solidFill>
                  </a:tcPr>
                </a:tc>
              </a:tr>
              <a:tr h="243840">
                <a:tc>
                  <a:txBody>
                    <a:bodyPr/>
                    <a:p>
                      <a:pPr indent="0" algn="ctr">
                        <a:buNone/>
                      </a:pPr>
                      <a:r>
                        <a:rPr lang="en-US" sz="1600">
                          <a:solidFill>
                            <a:schemeClr val="bg1"/>
                          </a:solidFill>
                        </a:rPr>
                        <a:t>Navicat</a:t>
                      </a:r>
                      <a:endParaRPr lang="en-US" altLang="en-US" sz="1600">
                        <a:solidFill>
                          <a:schemeClr val="bg1"/>
                        </a:solidFill>
                      </a:endParaRPr>
                    </a:p>
                  </a:txBody>
                  <a:tcPr marL="68580" marR="68580" marT="0" marB="0" vert="horz" anchor="ctr">
                    <a:solidFill>
                      <a:schemeClr val="accent1">
                        <a:lumMod val="50000"/>
                      </a:schemeClr>
                    </a:solidFill>
                  </a:tcPr>
                </a:tc>
                <a:tc>
                  <a:txBody>
                    <a:bodyPr/>
                    <a:p>
                      <a:pPr indent="0" algn="ctr">
                        <a:buNone/>
                      </a:pPr>
                      <a:r>
                        <a:rPr lang="en-US" sz="1600">
                          <a:solidFill>
                            <a:schemeClr val="bg1"/>
                          </a:solidFill>
                        </a:rPr>
                        <a:t>11.2.16(64-bit)</a:t>
                      </a:r>
                      <a:endParaRPr lang="en-US" altLang="en-US" sz="1600">
                        <a:solidFill>
                          <a:schemeClr val="bg1"/>
                        </a:solidFill>
                      </a:endParaRPr>
                    </a:p>
                  </a:txBody>
                  <a:tcPr marL="68580" marR="68580" marT="0" marB="0" vert="horz" anchor="ctr">
                    <a:solidFill>
                      <a:schemeClr val="accent1">
                        <a:lumMod val="50000"/>
                      </a:schemeClr>
                    </a:solidFill>
                  </a:tcPr>
                </a:tc>
              </a:tr>
              <a:tr h="353695">
                <a:tc>
                  <a:txBody>
                    <a:bodyPr/>
                    <a:p>
                      <a:pPr indent="0" algn="ctr">
                        <a:buNone/>
                      </a:pPr>
                      <a:r>
                        <a:rPr lang="en-US" sz="1600">
                          <a:solidFill>
                            <a:schemeClr val="bg1"/>
                          </a:solidFill>
                        </a:rPr>
                        <a:t>Eclipse Jee</a:t>
                      </a:r>
                      <a:endParaRPr lang="en-US" altLang="en-US" sz="1600">
                        <a:solidFill>
                          <a:schemeClr val="bg1"/>
                        </a:solidFill>
                      </a:endParaRPr>
                    </a:p>
                  </a:txBody>
                  <a:tcPr marL="68580" marR="68580" marT="0" marB="0" vert="horz" anchor="ctr">
                    <a:solidFill>
                      <a:schemeClr val="accent1">
                        <a:lumMod val="50000"/>
                      </a:schemeClr>
                    </a:solidFill>
                  </a:tcPr>
                </a:tc>
                <a:tc>
                  <a:txBody>
                    <a:bodyPr/>
                    <a:p>
                      <a:pPr indent="0" algn="ctr">
                        <a:buNone/>
                      </a:pPr>
                      <a:r>
                        <a:rPr lang="en-US" sz="1600">
                          <a:solidFill>
                            <a:schemeClr val="bg1"/>
                          </a:solidFill>
                        </a:rPr>
                        <a:t>4.9.0</a:t>
                      </a:r>
                      <a:endParaRPr lang="en-US" altLang="en-US" sz="1600">
                        <a:solidFill>
                          <a:schemeClr val="bg1"/>
                        </a:solidFill>
                      </a:endParaRPr>
                    </a:p>
                  </a:txBody>
                  <a:tcPr marL="68580" marR="68580" marT="0" marB="0" vert="horz" anchor="ctr">
                    <a:solidFill>
                      <a:schemeClr val="accent1">
                        <a:lumMod val="50000"/>
                      </a:schemeClr>
                    </a:solidFill>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 presetClass="entr" presetSubtype="2" fill="hold" nodeType="afterEffect" p14:presetBounceEnd="40000">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14:bounceEnd="40000">
                                          <p:cBhvr additive="base">
                                            <p:cTn id="28" dur="50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40000">
                                      <p:stCondLst>
                                        <p:cond delay="200"/>
                                      </p:stCondLst>
                                      <p:childTnLst>
                                        <p:set>
                                          <p:cBhvr>
                                            <p:cTn id="31" dur="1" fill="hold">
                                              <p:stCondLst>
                                                <p:cond delay="0"/>
                                              </p:stCondLst>
                                            </p:cTn>
                                            <p:tgtEl>
                                              <p:spTgt spid="9"/>
                                            </p:tgtEl>
                                            <p:attrNameLst>
                                              <p:attrName>style.visibility</p:attrName>
                                            </p:attrNameLst>
                                          </p:cBhvr>
                                          <p:to>
                                            <p:strVal val="visible"/>
                                          </p:to>
                                        </p:set>
                                        <p:anim calcmode="lin" valueType="num" p14:bounceEnd="40000">
                                          <p:cBhvr additive="base">
                                            <p:cTn id="32"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ppt_x</p:attrName>
                                            </p:attrNameLst>
                                          </p:cBhvr>
                                          <p:tavLst>
                                            <p:tav tm="0">
                                              <p:val>
                                                <p:strVal val="0-#ppt_w/2"/>
                                              </p:val>
                                            </p:tav>
                                            <p:tav tm="100000">
                                              <p:val>
                                                <p:strVal val="#ppt_x"/>
                                              </p:val>
                                            </p:tav>
                                          </p:tavLst>
                                        </p:anim>
                                        <p:anim calcmode="lin" valueType="num">
                                          <p:cBhvr>
                                            <p:cTn id="49" dur="500" fill="hold"/>
                                            <p:tgtEl>
                                              <p:spTgt spid="20"/>
                                            </p:tgtEl>
                                            <p:attrNameLst>
                                              <p:attrName>ppt_y</p:attrName>
                                            </p:attrNameLst>
                                          </p:cBhvr>
                                          <p:tavLst>
                                            <p:tav tm="0">
                                              <p:val>
                                                <p:strVal val="#ppt_y"/>
                                              </p:val>
                                            </p:tav>
                                            <p:tav tm="100000">
                                              <p:val>
                                                <p:strVal val="#ppt_y"/>
                                              </p:val>
                                            </p:tav>
                                          </p:tavLst>
                                        </p:anim>
                                      </p:childTnLst>
                                    </p:cTn>
                                  </p:par>
                                </p:childTnLst>
                              </p:cTn>
                            </p:par>
                            <p:par>
                              <p:cTn id="50" fill="hold">
                                <p:stCondLst>
                                  <p:cond delay="3000"/>
                                </p:stCondLst>
                                <p:childTnLst>
                                  <p:par>
                                    <p:cTn id="51" presetID="3" presetClass="entr" presetSubtype="10"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par>
                                    <p:cTn id="54" presetID="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ppt_x</p:attrName>
                                            </p:attrNameLst>
                                          </p:cBhvr>
                                          <p:tavLst>
                                            <p:tav tm="0">
                                              <p:val>
                                                <p:strVal val="1+#ppt_w/2"/>
                                              </p:val>
                                            </p:tav>
                                            <p:tav tm="100000">
                                              <p:val>
                                                <p:strVal val="#ppt_x"/>
                                              </p:val>
                                            </p:tav>
                                          </p:tavLst>
                                        </p:anim>
                                        <p:anim calcmode="lin" valueType="num">
                                          <p:cBhvr>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3" presetClass="entr" presetSubtype="1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blinds(horizontal)">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9" grpId="0" bldLvl="0" animBg="1"/>
          <p:bldP spid="20" grpId="0" bldLvl="0" autoUpdateAnimBg="0"/>
          <p:bldP spid="21" grpId="0" bldLvl="0" autoUpdateAnimBg="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2" presetClass="entr" presetSubtype="8"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ppt_x</p:attrName>
                                            </p:attrNameLst>
                                          </p:cBhvr>
                                          <p:tavLst>
                                            <p:tav tm="0">
                                              <p:val>
                                                <p:strVal val="0-#ppt_w/2"/>
                                              </p:val>
                                            </p:tav>
                                            <p:tav tm="100000">
                                              <p:val>
                                                <p:strVal val="#ppt_x"/>
                                              </p:val>
                                            </p:tav>
                                          </p:tavLst>
                                        </p:anim>
                                        <p:anim calcmode="lin" valueType="num">
                                          <p:cBhvr>
                                            <p:cTn id="49" dur="500" fill="hold"/>
                                            <p:tgtEl>
                                              <p:spTgt spid="20"/>
                                            </p:tgtEl>
                                            <p:attrNameLst>
                                              <p:attrName>ppt_y</p:attrName>
                                            </p:attrNameLst>
                                          </p:cBhvr>
                                          <p:tavLst>
                                            <p:tav tm="0">
                                              <p:val>
                                                <p:strVal val="#ppt_y"/>
                                              </p:val>
                                            </p:tav>
                                            <p:tav tm="100000">
                                              <p:val>
                                                <p:strVal val="#ppt_y"/>
                                              </p:val>
                                            </p:tav>
                                          </p:tavLst>
                                        </p:anim>
                                      </p:childTnLst>
                                    </p:cTn>
                                  </p:par>
                                </p:childTnLst>
                              </p:cTn>
                            </p:par>
                            <p:par>
                              <p:cTn id="50" fill="hold">
                                <p:stCondLst>
                                  <p:cond delay="3000"/>
                                </p:stCondLst>
                                <p:childTnLst>
                                  <p:par>
                                    <p:cTn id="51" presetID="3" presetClass="entr" presetSubtype="10"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par>
                                    <p:cTn id="54" presetID="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ppt_x</p:attrName>
                                            </p:attrNameLst>
                                          </p:cBhvr>
                                          <p:tavLst>
                                            <p:tav tm="0">
                                              <p:val>
                                                <p:strVal val="1+#ppt_w/2"/>
                                              </p:val>
                                            </p:tav>
                                            <p:tav tm="100000">
                                              <p:val>
                                                <p:strVal val="#ppt_x"/>
                                              </p:val>
                                            </p:tav>
                                          </p:tavLst>
                                        </p:anim>
                                        <p:anim calcmode="lin" valueType="num">
                                          <p:cBhvr>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3" presetClass="entr" presetSubtype="1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blinds(horizontal)">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9" grpId="0" bldLvl="0" animBg="1"/>
          <p:bldP spid="20" grpId="0" bldLvl="0" autoUpdateAnimBg="0"/>
          <p:bldP spid="21" grpId="0" bldLvl="0" autoUpdateAnimBg="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grpSp>
      <p:sp>
        <p:nvSpPr>
          <p:cNvPr id="9" name="任意多边形 8"/>
          <p:cNvSpPr/>
          <p:nvPr/>
        </p:nvSpPr>
        <p:spPr>
          <a:xfrm>
            <a:off x="-70075" y="-42921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a:off x="2891875" y="360561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11" name="文本框 10"/>
          <p:cNvSpPr txBox="1"/>
          <p:nvPr/>
        </p:nvSpPr>
        <p:spPr>
          <a:xfrm>
            <a:off x="2891915" y="1569133"/>
            <a:ext cx="3603777" cy="1177245"/>
          </a:xfrm>
          <a:prstGeom prst="rect">
            <a:avLst/>
          </a:prstGeom>
          <a:noFill/>
        </p:spPr>
        <p:txBody>
          <a:bodyPr wrap="square" lIns="68580" tIns="34290" rIns="68580" bIns="34290" rtlCol="0">
            <a:spAutoFit/>
          </a:bodyPr>
          <a:lstStyle/>
          <a:p>
            <a:r>
              <a:rPr lang="en-US" altLang="zh-CN" sz="7200" dirty="0">
                <a:solidFill>
                  <a:srgbClr val="1A3F6C"/>
                </a:solidFill>
                <a:latin typeface="Impact" panose="020B0806030902050204" pitchFamily="34" charset="0"/>
              </a:rPr>
              <a:t>PART 02</a:t>
            </a:r>
            <a:endParaRPr lang="zh-CN" altLang="en-US" sz="7200" dirty="0">
              <a:solidFill>
                <a:srgbClr val="1A3F6C"/>
              </a:solidFill>
              <a:latin typeface="Impact" panose="020B0806030902050204" pitchFamily="34" charset="0"/>
            </a:endParaRPr>
          </a:p>
        </p:txBody>
      </p:sp>
      <p:sp>
        <p:nvSpPr>
          <p:cNvPr id="12" name="文本框 11"/>
          <p:cNvSpPr txBox="1"/>
          <p:nvPr/>
        </p:nvSpPr>
        <p:spPr>
          <a:xfrm>
            <a:off x="2933065" y="2683510"/>
            <a:ext cx="4911090" cy="922020"/>
          </a:xfrm>
          <a:prstGeom prst="rect">
            <a:avLst/>
          </a:prstGeom>
          <a:noFill/>
        </p:spPr>
        <p:txBody>
          <a:bodyPr wrap="square" rtlCol="0">
            <a:spAutoFit/>
          </a:bodyPr>
          <a:lstStyle/>
          <a:p>
            <a:pPr algn="l"/>
            <a:r>
              <a:rPr lang="zh-CN" altLang="en-US" sz="54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系统需求分析</a:t>
            </a:r>
            <a:endParaRPr lang="zh-CN" altLang="en-US" sz="54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797126" y="1931946"/>
            <a:ext cx="484180" cy="401950"/>
            <a:chOff x="3132963" y="3140191"/>
            <a:chExt cx="645573" cy="535933"/>
          </a:xfrm>
          <a:solidFill>
            <a:srgbClr val="1A3F6C"/>
          </a:solidFill>
        </p:grpSpPr>
        <p:sp>
          <p:nvSpPr>
            <p:cNvPr id="15"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6"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7"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8"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19"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sp>
          <p:nvSpPr>
            <p:cNvPr id="20"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00000"/>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8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892" y="8146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一</a:t>
            </a:r>
            <a:endParaRPr lang="zh-CN" altLang="en-US" sz="1600"/>
          </a:p>
        </p:txBody>
      </p:sp>
      <p:sp>
        <p:nvSpPr>
          <p:cNvPr id="6" name="TextBox 34"/>
          <p:cNvSpPr txBox="1"/>
          <p:nvPr/>
        </p:nvSpPr>
        <p:spPr>
          <a:xfrm>
            <a:off x="908957" y="206330"/>
            <a:ext cx="2405380" cy="583565"/>
          </a:xfrm>
          <a:prstGeom prst="rect">
            <a:avLst/>
          </a:prstGeom>
          <a:noFill/>
        </p:spPr>
        <p:txBody>
          <a:bodyPr wrap="none" rtlCol="0">
            <a:spAutoFit/>
          </a:bodyPr>
          <a:lstStyle/>
          <a:p>
            <a:pPr algn="l"/>
            <a:r>
              <a:rPr lang="zh-CN" altLang="en-US" sz="3200" spc="300" dirty="0">
                <a:latin typeface="方正兰亭细黑_GBK" pitchFamily="2" charset="-122"/>
                <a:ea typeface="方正兰亭细黑_GBK" pitchFamily="2" charset="-122"/>
              </a:rPr>
              <a:t>可行性分析</a:t>
            </a:r>
            <a:endParaRPr lang="zh-CN" altLang="en-US" sz="3200" spc="300" dirty="0">
              <a:latin typeface="方正兰亭细黑_GBK" pitchFamily="2" charset="-122"/>
              <a:ea typeface="方正兰亭细黑_GBK" pitchFamily="2" charset="-122"/>
            </a:endParaRPr>
          </a:p>
        </p:txBody>
      </p:sp>
      <p:sp>
        <p:nvSpPr>
          <p:cNvPr id="7" name="TextBox 35"/>
          <p:cNvSpPr txBox="1"/>
          <p:nvPr/>
        </p:nvSpPr>
        <p:spPr>
          <a:xfrm>
            <a:off x="3549791" y="421556"/>
            <a:ext cx="1783080" cy="368300"/>
          </a:xfrm>
          <a:prstGeom prst="rect">
            <a:avLst/>
          </a:prstGeom>
          <a:noFill/>
        </p:spPr>
        <p:txBody>
          <a:bodyPr wrap="none" rtlCol="0">
            <a:spAutoFit/>
          </a:bodyPr>
          <a:lstStyle/>
          <a:p>
            <a:r>
              <a:rPr lang="en-US" altLang="zh-CN" sz="1800" b="1" dirty="0" smtClean="0">
                <a:solidFill>
                  <a:srgbClr val="C00000"/>
                </a:solidFill>
                <a:latin typeface="微软雅黑" panose="020B0503020204020204" pitchFamily="34" charset="-122"/>
                <a:ea typeface="微软雅黑" panose="020B0503020204020204" pitchFamily="34" charset="-122"/>
              </a:rPr>
              <a:t>技术可行性分析</a:t>
            </a:r>
            <a:endParaRPr lang="en-US" altLang="zh-CN" sz="1800" b="1" dirty="0" smtClean="0">
              <a:solidFill>
                <a:srgbClr val="C00000"/>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3302635" y="206375"/>
            <a:ext cx="11430" cy="450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90940" y="1326148"/>
            <a:ext cx="2551321" cy="525222"/>
            <a:chOff x="828467" y="1326148"/>
            <a:chExt cx="2551321" cy="525222"/>
          </a:xfrm>
        </p:grpSpPr>
        <p:sp>
          <p:nvSpPr>
            <p:cNvPr id="10" name="圆角矩形 9"/>
            <p:cNvSpPr/>
            <p:nvPr/>
          </p:nvSpPr>
          <p:spPr>
            <a:xfrm>
              <a:off x="828467" y="1326148"/>
              <a:ext cx="2551321" cy="525222"/>
            </a:xfrm>
            <a:prstGeom prst="roundRect">
              <a:avLst>
                <a:gd name="adj" fmla="val 0"/>
              </a:avLst>
            </a:prstGeom>
            <a:solidFill>
              <a:srgbClr val="1A3F6C"/>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1" name="圆角矩形 10"/>
            <p:cNvSpPr/>
            <p:nvPr/>
          </p:nvSpPr>
          <p:spPr>
            <a:xfrm>
              <a:off x="910698" y="1400423"/>
              <a:ext cx="2386859" cy="376672"/>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grpSp>
      <p:grpSp>
        <p:nvGrpSpPr>
          <p:cNvPr id="12" name="组合 11"/>
          <p:cNvGrpSpPr/>
          <p:nvPr/>
        </p:nvGrpSpPr>
        <p:grpSpPr>
          <a:xfrm>
            <a:off x="790940" y="2398793"/>
            <a:ext cx="2551321" cy="525222"/>
            <a:chOff x="828467" y="1326148"/>
            <a:chExt cx="2551321" cy="525222"/>
          </a:xfrm>
        </p:grpSpPr>
        <p:sp>
          <p:nvSpPr>
            <p:cNvPr id="13" name="圆角矩形 12"/>
            <p:cNvSpPr/>
            <p:nvPr/>
          </p:nvSpPr>
          <p:spPr>
            <a:xfrm>
              <a:off x="828467" y="1326148"/>
              <a:ext cx="2551321" cy="525222"/>
            </a:xfrm>
            <a:prstGeom prst="roundRect">
              <a:avLst>
                <a:gd name="adj" fmla="val 0"/>
              </a:avLst>
            </a:prstGeom>
            <a:solidFill>
              <a:srgbClr val="1A3F6C"/>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4" name="圆角矩形 13"/>
            <p:cNvSpPr/>
            <p:nvPr/>
          </p:nvSpPr>
          <p:spPr>
            <a:xfrm>
              <a:off x="910698" y="1400423"/>
              <a:ext cx="2386859" cy="376672"/>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grpSp>
      <p:grpSp>
        <p:nvGrpSpPr>
          <p:cNvPr id="15" name="组合 14"/>
          <p:cNvGrpSpPr/>
          <p:nvPr/>
        </p:nvGrpSpPr>
        <p:grpSpPr>
          <a:xfrm>
            <a:off x="790940" y="3509018"/>
            <a:ext cx="2551321" cy="525222"/>
            <a:chOff x="828467" y="1326148"/>
            <a:chExt cx="2551321" cy="525222"/>
          </a:xfrm>
        </p:grpSpPr>
        <p:sp>
          <p:nvSpPr>
            <p:cNvPr id="16" name="圆角矩形 15"/>
            <p:cNvSpPr/>
            <p:nvPr/>
          </p:nvSpPr>
          <p:spPr>
            <a:xfrm>
              <a:off x="828467" y="1326148"/>
              <a:ext cx="2551321" cy="525222"/>
            </a:xfrm>
            <a:prstGeom prst="roundRect">
              <a:avLst>
                <a:gd name="adj" fmla="val 0"/>
              </a:avLst>
            </a:prstGeom>
            <a:solidFill>
              <a:srgbClr val="1A3F6C"/>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17" name="圆角矩形 16"/>
            <p:cNvSpPr/>
            <p:nvPr/>
          </p:nvSpPr>
          <p:spPr>
            <a:xfrm>
              <a:off x="910698" y="1400423"/>
              <a:ext cx="2386859" cy="376672"/>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grpSp>
      <p:grpSp>
        <p:nvGrpSpPr>
          <p:cNvPr id="18" name="组合 17"/>
          <p:cNvGrpSpPr/>
          <p:nvPr/>
        </p:nvGrpSpPr>
        <p:grpSpPr>
          <a:xfrm>
            <a:off x="5751501" y="1325708"/>
            <a:ext cx="2551321" cy="525222"/>
            <a:chOff x="828467" y="1326148"/>
            <a:chExt cx="2551321" cy="525222"/>
          </a:xfrm>
        </p:grpSpPr>
        <p:sp>
          <p:nvSpPr>
            <p:cNvPr id="19" name="圆角矩形 18"/>
            <p:cNvSpPr/>
            <p:nvPr/>
          </p:nvSpPr>
          <p:spPr>
            <a:xfrm>
              <a:off x="828467" y="1326148"/>
              <a:ext cx="2551321" cy="525222"/>
            </a:xfrm>
            <a:prstGeom prst="roundRect">
              <a:avLst>
                <a:gd name="adj" fmla="val 0"/>
              </a:avLst>
            </a:prstGeom>
            <a:solidFill>
              <a:srgbClr val="1A3F6C"/>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0" name="圆角矩形 19"/>
            <p:cNvSpPr/>
            <p:nvPr/>
          </p:nvSpPr>
          <p:spPr>
            <a:xfrm>
              <a:off x="910698" y="1400423"/>
              <a:ext cx="2386859" cy="376672"/>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grpSp>
      <p:grpSp>
        <p:nvGrpSpPr>
          <p:cNvPr id="21" name="组合 20"/>
          <p:cNvGrpSpPr/>
          <p:nvPr/>
        </p:nvGrpSpPr>
        <p:grpSpPr>
          <a:xfrm>
            <a:off x="5751501" y="2394543"/>
            <a:ext cx="2551321" cy="525222"/>
            <a:chOff x="828467" y="1326148"/>
            <a:chExt cx="2551321" cy="525222"/>
          </a:xfrm>
        </p:grpSpPr>
        <p:sp>
          <p:nvSpPr>
            <p:cNvPr id="22" name="圆角矩形 21"/>
            <p:cNvSpPr/>
            <p:nvPr/>
          </p:nvSpPr>
          <p:spPr>
            <a:xfrm>
              <a:off x="828467" y="1326148"/>
              <a:ext cx="2551321" cy="525222"/>
            </a:xfrm>
            <a:prstGeom prst="roundRect">
              <a:avLst>
                <a:gd name="adj" fmla="val 0"/>
              </a:avLst>
            </a:prstGeom>
            <a:solidFill>
              <a:srgbClr val="1A3F6C"/>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3" name="圆角矩形 22"/>
            <p:cNvSpPr/>
            <p:nvPr/>
          </p:nvSpPr>
          <p:spPr>
            <a:xfrm>
              <a:off x="910698" y="1400423"/>
              <a:ext cx="2386859" cy="376672"/>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grpSp>
      <p:grpSp>
        <p:nvGrpSpPr>
          <p:cNvPr id="24" name="组合 23"/>
          <p:cNvGrpSpPr/>
          <p:nvPr/>
        </p:nvGrpSpPr>
        <p:grpSpPr>
          <a:xfrm>
            <a:off x="5751501" y="3508578"/>
            <a:ext cx="2551321" cy="525222"/>
            <a:chOff x="828467" y="1326148"/>
            <a:chExt cx="2551321" cy="525222"/>
          </a:xfrm>
        </p:grpSpPr>
        <p:sp>
          <p:nvSpPr>
            <p:cNvPr id="25" name="圆角矩形 24"/>
            <p:cNvSpPr/>
            <p:nvPr/>
          </p:nvSpPr>
          <p:spPr>
            <a:xfrm>
              <a:off x="828467" y="1326148"/>
              <a:ext cx="2551321" cy="525222"/>
            </a:xfrm>
            <a:prstGeom prst="roundRect">
              <a:avLst>
                <a:gd name="adj" fmla="val 0"/>
              </a:avLst>
            </a:prstGeom>
            <a:solidFill>
              <a:srgbClr val="1A3F6C"/>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26" name="圆角矩形 25"/>
            <p:cNvSpPr/>
            <p:nvPr/>
          </p:nvSpPr>
          <p:spPr>
            <a:xfrm>
              <a:off x="910698" y="1400423"/>
              <a:ext cx="2386859" cy="376672"/>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grpSp>
      <p:grpSp>
        <p:nvGrpSpPr>
          <p:cNvPr id="27" name="组合 26"/>
          <p:cNvGrpSpPr/>
          <p:nvPr/>
        </p:nvGrpSpPr>
        <p:grpSpPr>
          <a:xfrm>
            <a:off x="3549527" y="1649601"/>
            <a:ext cx="2018784" cy="2018784"/>
            <a:chOff x="2193191" y="1899415"/>
            <a:chExt cx="2421376" cy="2421376"/>
          </a:xfrm>
          <a:effectLst/>
        </p:grpSpPr>
        <p:sp>
          <p:nvSpPr>
            <p:cNvPr id="28" name="椭圆 27"/>
            <p:cNvSpPr/>
            <p:nvPr/>
          </p:nvSpPr>
          <p:spPr>
            <a:xfrm>
              <a:off x="2193191" y="1899415"/>
              <a:ext cx="2421376" cy="2421376"/>
            </a:xfrm>
            <a:prstGeom prst="ellipse">
              <a:avLst/>
            </a:prstGeom>
            <a:solidFill>
              <a:srgbClr val="1A3F6C"/>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29" name="椭圆 28"/>
            <p:cNvSpPr/>
            <p:nvPr/>
          </p:nvSpPr>
          <p:spPr>
            <a:xfrm>
              <a:off x="2345502" y="2051726"/>
              <a:ext cx="2116756" cy="2116756"/>
            </a:xfrm>
            <a:prstGeom prst="ellipse">
              <a:avLst/>
            </a:prstGeom>
            <a:solidFill>
              <a:schemeClr val="bg1">
                <a:lumMod val="95000"/>
              </a:schemeClr>
            </a:solidFill>
            <a:ln w="50800">
              <a:noFill/>
            </a:ln>
            <a:effectLst>
              <a:outerShdw blurRad="165100" dist="88900" dir="2700000" algn="tl" rotWithShape="0">
                <a:schemeClr val="accent3">
                  <a:lumMod val="50000"/>
                  <a:alpha val="64000"/>
                </a:scheme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sp>
        <p:nvSpPr>
          <p:cNvPr id="30" name="Text Placeholder 12"/>
          <p:cNvSpPr txBox="1"/>
          <p:nvPr/>
        </p:nvSpPr>
        <p:spPr>
          <a:xfrm>
            <a:off x="1197608" y="1450149"/>
            <a:ext cx="1959184" cy="287177"/>
          </a:xfrm>
          <a:prstGeom prst="rect">
            <a:avLst/>
          </a:prstGeom>
        </p:spPr>
        <p:txBody>
          <a:bodyPr lIns="0" rIns="0">
            <a:no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Struts2框架</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 Placeholder 12"/>
          <p:cNvSpPr txBox="1"/>
          <p:nvPr/>
        </p:nvSpPr>
        <p:spPr>
          <a:xfrm>
            <a:off x="1197608" y="2517560"/>
            <a:ext cx="1959184" cy="287177"/>
          </a:xfrm>
          <a:prstGeom prst="rect">
            <a:avLst/>
          </a:prstGeom>
        </p:spPr>
        <p:txBody>
          <a:bodyPr lIns="0" rIns="0">
            <a:no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GB" altLang="zh-CN" sz="2000" b="1" dirty="0">
                <a:solidFill>
                  <a:schemeClr val="tx1">
                    <a:lumMod val="75000"/>
                    <a:lumOff val="25000"/>
                  </a:schemeClr>
                </a:solidFill>
                <a:latin typeface="微软雅黑" panose="020B0503020204020204" pitchFamily="34" charset="-122"/>
                <a:ea typeface="微软雅黑" panose="020B0503020204020204" pitchFamily="34" charset="-122"/>
              </a:rPr>
              <a:t>JSP</a:t>
            </a:r>
            <a:endParaRPr lang="en-GB"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p:nvPr/>
        </p:nvSpPr>
        <p:spPr>
          <a:xfrm>
            <a:off x="1197608" y="3583591"/>
            <a:ext cx="1959184" cy="287177"/>
          </a:xfrm>
          <a:prstGeom prst="rect">
            <a:avLst/>
          </a:prstGeom>
        </p:spPr>
        <p:txBody>
          <a:bodyPr lIns="0" rIns="0"/>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GB" altLang="zh-CN" sz="2000" b="1" dirty="0">
                <a:solidFill>
                  <a:schemeClr val="tx1">
                    <a:lumMod val="75000"/>
                    <a:lumOff val="25000"/>
                  </a:schemeClr>
                </a:solidFill>
                <a:latin typeface="微软雅黑" panose="020B0503020204020204" pitchFamily="34" charset="-122"/>
                <a:ea typeface="微软雅黑" panose="020B0503020204020204" pitchFamily="34" charset="-122"/>
              </a:rPr>
              <a:t>javaScript</a:t>
            </a:r>
            <a:endParaRPr lang="en-GB"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12"/>
          <p:cNvSpPr txBox="1"/>
          <p:nvPr/>
        </p:nvSpPr>
        <p:spPr>
          <a:xfrm>
            <a:off x="5837799" y="1444434"/>
            <a:ext cx="1959184" cy="287177"/>
          </a:xfrm>
          <a:prstGeom prst="rect">
            <a:avLst/>
          </a:prstGeom>
        </p:spPr>
        <p:txBody>
          <a:bodyPr lIns="0" rIns="0">
            <a:no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en-GB" sz="2000" b="1" dirty="0">
                <a:solidFill>
                  <a:schemeClr val="tx1">
                    <a:lumMod val="75000"/>
                    <a:lumOff val="25000"/>
                  </a:schemeClr>
                </a:solidFill>
                <a:latin typeface="微软雅黑" panose="020B0503020204020204" pitchFamily="34" charset="-122"/>
                <a:ea typeface="微软雅黑" panose="020B0503020204020204" pitchFamily="34" charset="-122"/>
              </a:rPr>
              <a:t>CSS</a:t>
            </a:r>
            <a:endParaRPr lang="en-US" altLang="en-GB"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5837555" y="2517775"/>
            <a:ext cx="2112645" cy="287020"/>
          </a:xfrm>
          <a:prstGeom prst="rect">
            <a:avLst/>
          </a:prstGeom>
        </p:spPr>
        <p:txBody>
          <a:bodyPr lIns="0" rIns="0">
            <a:no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en-GB" sz="2000" b="1" dirty="0">
                <a:solidFill>
                  <a:schemeClr val="tx1">
                    <a:lumMod val="75000"/>
                    <a:lumOff val="25000"/>
                  </a:schemeClr>
                </a:solidFill>
                <a:latin typeface="微软雅黑" panose="020B0503020204020204" pitchFamily="34" charset="-122"/>
                <a:ea typeface="微软雅黑" panose="020B0503020204020204" pitchFamily="34" charset="-122"/>
              </a:rPr>
              <a:t>Eclipse</a:t>
            </a:r>
            <a:endParaRPr lang="en-US" altLang="en-GB"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p:nvPr/>
        </p:nvSpPr>
        <p:spPr>
          <a:xfrm>
            <a:off x="5833989" y="3628041"/>
            <a:ext cx="1959184" cy="287177"/>
          </a:xfrm>
          <a:prstGeom prst="rect">
            <a:avLst/>
          </a:prstGeom>
        </p:spPr>
        <p:txBody>
          <a:bodyPr lIns="0" rIns="0"/>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altLang="en-GB" sz="2000" b="1" dirty="0">
                <a:solidFill>
                  <a:schemeClr val="tx1">
                    <a:lumMod val="75000"/>
                    <a:lumOff val="25000"/>
                  </a:schemeClr>
                </a:solidFill>
                <a:latin typeface="微软雅黑" panose="020B0503020204020204" pitchFamily="34" charset="-122"/>
                <a:ea typeface="微软雅黑" panose="020B0503020204020204" pitchFamily="34" charset="-122"/>
              </a:rPr>
              <a:t>MySQL</a:t>
            </a:r>
            <a:endParaRPr lang="en-US" altLang="en-GB"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647065" y="1955165"/>
            <a:ext cx="2509520" cy="439420"/>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基于MVC模式作为Controller层</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988060" y="3959225"/>
            <a:ext cx="2168525" cy="706120"/>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描述网页行为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p:nvPr/>
        </p:nvSpPr>
        <p:spPr>
          <a:xfrm>
            <a:off x="5837799" y="211485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描述网页样式</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12"/>
          <p:cNvSpPr txBox="1"/>
          <p:nvPr/>
        </p:nvSpPr>
        <p:spPr>
          <a:xfrm>
            <a:off x="5833989" y="3052371"/>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作为开发工具</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12"/>
          <p:cNvSpPr txBox="1"/>
          <p:nvPr/>
        </p:nvSpPr>
        <p:spPr>
          <a:xfrm>
            <a:off x="5837799" y="4187388"/>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anose="02000000000000000000"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作为数据库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3676650" y="2468880"/>
            <a:ext cx="1760855" cy="583565"/>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B/S</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模式</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22020" y="2919730"/>
            <a:ext cx="2338070" cy="583565"/>
          </a:xfrm>
          <a:prstGeom prst="rect">
            <a:avLst/>
          </a:prstGeom>
          <a:noFill/>
        </p:spPr>
        <p:txBody>
          <a:bodyPr wrap="square" rtlCol="0">
            <a:spAutoFit/>
          </a:bodyPr>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开发动态页面，作为View层描述网页内容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airplan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ppt_x</p:attrName>
                                        </p:attrNameLst>
                                      </p:cBhvr>
                                      <p:tavLst>
                                        <p:tav tm="0">
                                          <p:val>
                                            <p:strVal val="#ppt_x-#ppt_w*1.125000"/>
                                          </p:val>
                                        </p:tav>
                                        <p:tav tm="100000">
                                          <p:val>
                                            <p:strVal val="#ppt_x"/>
                                          </p:val>
                                        </p:tav>
                                      </p:tavLst>
                                    </p:anim>
                                    <p:animEffect transition="in" filter="wipe(righ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par>
                          <p:cTn id="25" fill="hold">
                            <p:stCondLst>
                              <p:cond delay="1500"/>
                            </p:stCondLst>
                            <p:childTnLst>
                              <p:par>
                                <p:cTn id="26" presetID="21" presetClass="entr" presetSubtype="1"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500"/>
                                        <p:tgtEl>
                                          <p:spTgt spid="2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par>
                          <p:cTn id="33" fill="hold">
                            <p:stCondLst>
                              <p:cond delay="2500"/>
                            </p:stCondLst>
                            <p:childTnLst>
                              <p:par>
                                <p:cTn id="34" presetID="2" presetClass="entr" presetSubtype="8"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0-#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36">
                                            <p:txEl>
                                              <p:pRg st="0" end="0"/>
                                            </p:txEl>
                                          </p:spTgt>
                                        </p:tgtEl>
                                        <p:attrNameLst>
                                          <p:attrName>style.visibility</p:attrName>
                                        </p:attrNameLst>
                                      </p:cBhvr>
                                      <p:to>
                                        <p:strVal val="visible"/>
                                      </p:to>
                                    </p:set>
                                    <p:animEffect transition="in" filter="fade">
                                      <p:cBhvr>
                                        <p:cTn id="45" dur="500"/>
                                        <p:tgtEl>
                                          <p:spTgt spid="36">
                                            <p:txEl>
                                              <p:pRg st="0" end="0"/>
                                            </p:txEl>
                                          </p:spTgt>
                                        </p:tgtEl>
                                      </p:cBhvr>
                                    </p:animEffect>
                                  </p:childTnLst>
                                </p:cTn>
                              </p:par>
                            </p:childTnLst>
                          </p:cTn>
                        </p:par>
                        <p:par>
                          <p:cTn id="46" fill="hold">
                            <p:stCondLst>
                              <p:cond delay="4000"/>
                            </p:stCondLst>
                            <p:childTnLst>
                              <p:par>
                                <p:cTn id="47" presetID="2" presetClass="entr" presetSubtype="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par>
                          <p:cTn id="59" fill="hold">
                            <p:stCondLst>
                              <p:cond delay="5500"/>
                            </p:stCondLst>
                            <p:childTnLst>
                              <p:par>
                                <p:cTn id="60" presetID="2" presetClass="entr" presetSubtype="8"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0-#ppt_w/2"/>
                                          </p:val>
                                        </p:tav>
                                        <p:tav tm="100000">
                                          <p:val>
                                            <p:strVal val="#ppt_x"/>
                                          </p:val>
                                        </p:tav>
                                      </p:tavLst>
                                    </p:anim>
                                    <p:anim calcmode="lin" valueType="num">
                                      <p:cBhvr additive="base">
                                        <p:cTn id="63" dur="500" fill="hold"/>
                                        <p:tgtEl>
                                          <p:spTgt spid="15"/>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par>
                          <p:cTn id="68" fill="hold">
                            <p:stCondLst>
                              <p:cond delay="6500"/>
                            </p:stCondLst>
                            <p:childTnLst>
                              <p:par>
                                <p:cTn id="69" presetID="22" presetClass="entr" presetSubtype="4"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down)">
                                      <p:cBhvr>
                                        <p:cTn id="71" dur="500"/>
                                        <p:tgtEl>
                                          <p:spTgt spid="38"/>
                                        </p:tgtEl>
                                      </p:cBhvr>
                                    </p:animEffect>
                                  </p:childTnLst>
                                </p:cTn>
                              </p:par>
                            </p:childTnLst>
                          </p:cTn>
                        </p:par>
                        <p:par>
                          <p:cTn id="72" fill="hold">
                            <p:stCondLst>
                              <p:cond delay="7000"/>
                            </p:stCondLst>
                            <p:childTnLst>
                              <p:par>
                                <p:cTn id="73" presetID="2" presetClass="entr" presetSubtype="2" fill="hold"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1+#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childTnLst>
                          </p:cTn>
                        </p:par>
                        <p:par>
                          <p:cTn id="81" fill="hold">
                            <p:stCondLst>
                              <p:cond delay="8000"/>
                            </p:stCondLst>
                            <p:childTnLst>
                              <p:par>
                                <p:cTn id="82" presetID="22" presetClass="entr" presetSubtype="4" fill="hold" grpId="0" nodeType="after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wipe(down)">
                                      <p:cBhvr>
                                        <p:cTn id="84" dur="500"/>
                                        <p:tgtEl>
                                          <p:spTgt spid="39"/>
                                        </p:tgtEl>
                                      </p:cBhvr>
                                    </p:animEffect>
                                  </p:childTnLst>
                                </p:cTn>
                              </p:par>
                            </p:childTnLst>
                          </p:cTn>
                        </p:par>
                        <p:par>
                          <p:cTn id="85" fill="hold">
                            <p:stCondLst>
                              <p:cond delay="8500"/>
                            </p:stCondLst>
                            <p:childTnLst>
                              <p:par>
                                <p:cTn id="86" presetID="2" presetClass="entr" presetSubtype="2" fill="hold"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additive="base">
                                        <p:cTn id="88" dur="500" fill="hold"/>
                                        <p:tgtEl>
                                          <p:spTgt spid="21"/>
                                        </p:tgtEl>
                                        <p:attrNameLst>
                                          <p:attrName>ppt_x</p:attrName>
                                        </p:attrNameLst>
                                      </p:cBhvr>
                                      <p:tavLst>
                                        <p:tav tm="0">
                                          <p:val>
                                            <p:strVal val="1+#ppt_w/2"/>
                                          </p:val>
                                        </p:tav>
                                        <p:tav tm="100000">
                                          <p:val>
                                            <p:strVal val="#ppt_x"/>
                                          </p:val>
                                        </p:tav>
                                      </p:tavLst>
                                    </p:anim>
                                    <p:anim calcmode="lin" valueType="num">
                                      <p:cBhvr additive="base">
                                        <p:cTn id="89" dur="500" fill="hold"/>
                                        <p:tgtEl>
                                          <p:spTgt spid="21"/>
                                        </p:tgtEl>
                                        <p:attrNameLst>
                                          <p:attrName>ppt_y</p:attrName>
                                        </p:attrNameLst>
                                      </p:cBhvr>
                                      <p:tavLst>
                                        <p:tav tm="0">
                                          <p:val>
                                            <p:strVal val="#ppt_y"/>
                                          </p:val>
                                        </p:tav>
                                        <p:tav tm="100000">
                                          <p:val>
                                            <p:strVal val="#ppt_y"/>
                                          </p:val>
                                        </p:tav>
                                      </p:tavLst>
                                    </p:anim>
                                  </p:childTnLst>
                                </p:cTn>
                              </p:par>
                            </p:childTnLst>
                          </p:cTn>
                        </p:par>
                        <p:par>
                          <p:cTn id="90" fill="hold">
                            <p:stCondLst>
                              <p:cond delay="9000"/>
                            </p:stCondLst>
                            <p:childTnLst>
                              <p:par>
                                <p:cTn id="91" presetID="22" presetClass="entr" presetSubtype="8"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childTnLst>
                          </p:cTn>
                        </p:par>
                        <p:par>
                          <p:cTn id="94" fill="hold">
                            <p:stCondLst>
                              <p:cond delay="9500"/>
                            </p:stCondLst>
                            <p:childTnLst>
                              <p:par>
                                <p:cTn id="95" presetID="10" presetClass="entr" presetSubtype="0" fill="hold" grpId="0" nodeType="afterEffect">
                                  <p:stCondLst>
                                    <p:cond delay="0"/>
                                  </p:stCondLst>
                                  <p:childTnLst>
                                    <p:set>
                                      <p:cBhvr>
                                        <p:cTn id="96" dur="1" fill="hold">
                                          <p:stCondLst>
                                            <p:cond delay="0"/>
                                          </p:stCondLst>
                                        </p:cTn>
                                        <p:tgtEl>
                                          <p:spTgt spid="40">
                                            <p:txEl>
                                              <p:pRg st="0" end="0"/>
                                            </p:txEl>
                                          </p:spTgt>
                                        </p:tgtEl>
                                        <p:attrNameLst>
                                          <p:attrName>style.visibility</p:attrName>
                                        </p:attrNameLst>
                                      </p:cBhvr>
                                      <p:to>
                                        <p:strVal val="visible"/>
                                      </p:to>
                                    </p:set>
                                    <p:animEffect transition="in" filter="fade">
                                      <p:cBhvr>
                                        <p:cTn id="97" dur="500"/>
                                        <p:tgtEl>
                                          <p:spTgt spid="40">
                                            <p:txEl>
                                              <p:pRg st="0" end="0"/>
                                            </p:txEl>
                                          </p:spTgt>
                                        </p:tgtEl>
                                      </p:cBhvr>
                                    </p:animEffect>
                                  </p:childTnLst>
                                </p:cTn>
                              </p:par>
                            </p:childTnLst>
                          </p:cTn>
                        </p:par>
                        <p:par>
                          <p:cTn id="98" fill="hold">
                            <p:stCondLst>
                              <p:cond delay="10000"/>
                            </p:stCondLst>
                            <p:childTnLst>
                              <p:par>
                                <p:cTn id="99" presetID="2" presetClass="entr" presetSubtype="2" fill="hold" nodeType="after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1+#ppt_w/2"/>
                                          </p:val>
                                        </p:tav>
                                        <p:tav tm="100000">
                                          <p:val>
                                            <p:strVal val="#ppt_x"/>
                                          </p:val>
                                        </p:tav>
                                      </p:tavLst>
                                    </p:anim>
                                    <p:anim calcmode="lin" valueType="num">
                                      <p:cBhvr additive="base">
                                        <p:cTn id="102" dur="500" fill="hold"/>
                                        <p:tgtEl>
                                          <p:spTgt spid="24"/>
                                        </p:tgtEl>
                                        <p:attrNameLst>
                                          <p:attrName>ppt_y</p:attrName>
                                        </p:attrNameLst>
                                      </p:cBhvr>
                                      <p:tavLst>
                                        <p:tav tm="0">
                                          <p:val>
                                            <p:strVal val="#ppt_y"/>
                                          </p:val>
                                        </p:tav>
                                        <p:tav tm="100000">
                                          <p:val>
                                            <p:strVal val="#ppt_y"/>
                                          </p:val>
                                        </p:tav>
                                      </p:tavLst>
                                    </p:anim>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wipe(left)">
                                      <p:cBhvr>
                                        <p:cTn id="106" dur="500"/>
                                        <p:tgtEl>
                                          <p:spTgt spid="35"/>
                                        </p:tgtEl>
                                      </p:cBhvr>
                                    </p:animEffect>
                                  </p:childTnLst>
                                </p:cTn>
                              </p:par>
                            </p:childTnLst>
                          </p:cTn>
                        </p:par>
                        <p:par>
                          <p:cTn id="107" fill="hold">
                            <p:stCondLst>
                              <p:cond delay="11000"/>
                            </p:stCondLst>
                            <p:childTnLst>
                              <p:par>
                                <p:cTn id="108" presetID="10" presetClass="entr" presetSubtype="0" fill="hold" grpId="0" nodeType="afterEffect">
                                  <p:stCondLst>
                                    <p:cond delay="0"/>
                                  </p:stCondLst>
                                  <p:childTnLst>
                                    <p:set>
                                      <p:cBhvr>
                                        <p:cTn id="109" dur="1" fill="hold">
                                          <p:stCondLst>
                                            <p:cond delay="0"/>
                                          </p:stCondLst>
                                        </p:cTn>
                                        <p:tgtEl>
                                          <p:spTgt spid="41">
                                            <p:txEl>
                                              <p:pRg st="0" end="0"/>
                                            </p:txEl>
                                          </p:spTgt>
                                        </p:tgtEl>
                                        <p:attrNameLst>
                                          <p:attrName>style.visibility</p:attrName>
                                        </p:attrNameLst>
                                      </p:cBhvr>
                                      <p:to>
                                        <p:strVal val="visible"/>
                                      </p:to>
                                    </p:set>
                                    <p:animEffect transition="in" filter="fade">
                                      <p:cBhvr>
                                        <p:cTn id="110"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30" grpId="0"/>
      <p:bldP spid="31" grpId="0"/>
      <p:bldP spid="32" grpId="0"/>
      <p:bldP spid="33" grpId="0"/>
      <p:bldP spid="34" grpId="0"/>
      <p:bldP spid="35" grpId="0"/>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bldP spid="44" grpId="0"/>
      <p:bldP spid="39" grpId="0"/>
      <p:bldP spid="38" grpId="0"/>
    </p:bldLst>
  </p:timing>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5106</Words>
  <Application>WPS 演示</Application>
  <PresentationFormat>全屏显示(16:9)</PresentationFormat>
  <Paragraphs>528</Paragraphs>
  <Slides>39</Slides>
  <Notes>0</Notes>
  <HiddenSlides>0</HiddenSlides>
  <MMClips>1</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39</vt:i4>
      </vt:variant>
    </vt:vector>
  </HeadingPairs>
  <TitlesOfParts>
    <vt:vector size="68" baseType="lpstr">
      <vt:lpstr>Arial</vt:lpstr>
      <vt:lpstr>宋体</vt:lpstr>
      <vt:lpstr>Wingdings</vt:lpstr>
      <vt:lpstr>方正兰亭粗黑_GBK</vt:lpstr>
      <vt:lpstr>黑体</vt:lpstr>
      <vt:lpstr>方正超粗黑简体</vt:lpstr>
      <vt:lpstr>微软雅黑</vt:lpstr>
      <vt:lpstr>Calibri</vt:lpstr>
      <vt:lpstr>ITC Avant Garde Std XLt</vt:lpstr>
      <vt:lpstr>Yu Gothic UI Light</vt:lpstr>
      <vt:lpstr>ITC Avant Garde Std XLt</vt:lpstr>
      <vt:lpstr>Impact</vt:lpstr>
      <vt:lpstr>ITC Avant Garde Std Bk</vt:lpstr>
      <vt:lpstr>方正兰亭细黑_GBK</vt:lpstr>
      <vt:lpstr>Kozuka Gothic Pro R</vt:lpstr>
      <vt:lpstr>Agency FB</vt:lpstr>
      <vt:lpstr>造字工房悦黑（非商用）常规体</vt:lpstr>
      <vt:lpstr>楷体</vt:lpstr>
      <vt:lpstr>U.S. 101</vt:lpstr>
      <vt:lpstr>Roboto</vt:lpstr>
      <vt:lpstr>Aller Light</vt:lpstr>
      <vt:lpstr>Calibri Light</vt:lpstr>
      <vt:lpstr>Arial Unicode MS</vt:lpstr>
      <vt:lpstr>Calibri</vt:lpstr>
      <vt:lpstr>造字工房俊雅锐宋体验版常规体</vt:lpstr>
      <vt:lpstr>Latha</vt:lpstr>
      <vt:lpstr>KehoSymbol</vt:lpstr>
      <vt:lpstr>Yu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惘川庄雨</cp:lastModifiedBy>
  <cp:revision>18</cp:revision>
  <dcterms:created xsi:type="dcterms:W3CDTF">2016-11-25T11:25:00Z</dcterms:created>
  <dcterms:modified xsi:type="dcterms:W3CDTF">2019-06-20T02:53:46Z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