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8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nKPlruFUmzKFJ6uFAeo6yv3Q8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3B214E-791A-4DA0-9D1A-06684B790DFC}">
  <a:tblStyle styleId="{943B214E-791A-4DA0-9D1A-06684B790DF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4b20f8dc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34b20f8dc0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g134b20f8dc0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4b20f8dc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34b20f8dc0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g134b20f8dc0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2416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5f244dece_7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g135f244dece_7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4b20f8dc0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g134b20f8dc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4b42dc94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134b42dc943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g134b42dc943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4b42dc94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34b42dc943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g134b42dc943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62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body" idx="1"/>
          </p:nvPr>
        </p:nvSpPr>
        <p:spPr>
          <a:xfrm>
            <a:off x="609600" y="1143001"/>
            <a:ext cx="10972800" cy="49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F243E"/>
              </a:buClr>
              <a:buSzPts val="2400"/>
              <a:buChar char="•"/>
              <a:defRPr sz="2400">
                <a:solidFill>
                  <a:srgbClr val="0F243E"/>
                </a:solidFill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67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3200" y="152402"/>
            <a:ext cx="979748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 rot="5400000">
            <a:off x="7680958" y="2224859"/>
            <a:ext cx="5059500" cy="274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 rot="5400000">
            <a:off x="2093081" y="-416618"/>
            <a:ext cx="5059500" cy="802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67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 txBox="1">
            <a:spLocks noGrp="1"/>
          </p:cNvSpPr>
          <p:nvPr>
            <p:ph type="ctrTitle"/>
          </p:nvPr>
        </p:nvSpPr>
        <p:spPr>
          <a:xfrm>
            <a:off x="937846" y="2362200"/>
            <a:ext cx="10363200" cy="16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67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609601" y="579433"/>
            <a:ext cx="80340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609601" y="1904997"/>
            <a:ext cx="8034000" cy="4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1130744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62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67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62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1"/>
          </p:nvPr>
        </p:nvSpPr>
        <p:spPr>
          <a:xfrm>
            <a:off x="609600" y="1143001"/>
            <a:ext cx="5384862" cy="49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2"/>
          </p:nvPr>
        </p:nvSpPr>
        <p:spPr>
          <a:xfrm>
            <a:off x="6197600" y="1143001"/>
            <a:ext cx="5384862" cy="49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67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62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5387077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2"/>
          </p:nvPr>
        </p:nvSpPr>
        <p:spPr>
          <a:xfrm>
            <a:off x="609600" y="1828801"/>
            <a:ext cx="5387077" cy="42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3"/>
          </p:nvPr>
        </p:nvSpPr>
        <p:spPr>
          <a:xfrm>
            <a:off x="6193367" y="1143000"/>
            <a:ext cx="5388923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4"/>
          </p:nvPr>
        </p:nvSpPr>
        <p:spPr>
          <a:xfrm>
            <a:off x="6193367" y="1828801"/>
            <a:ext cx="5388923" cy="42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67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62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67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>
            <a:spLocks noGrp="1"/>
          </p:cNvSpPr>
          <p:nvPr>
            <p:ph type="title"/>
          </p:nvPr>
        </p:nvSpPr>
        <p:spPr>
          <a:xfrm>
            <a:off x="609600" y="1079500"/>
            <a:ext cx="4010954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1"/>
          </p:nvPr>
        </p:nvSpPr>
        <p:spPr>
          <a:xfrm>
            <a:off x="4766733" y="1066801"/>
            <a:ext cx="6815631" cy="50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body" idx="2"/>
          </p:nvPr>
        </p:nvSpPr>
        <p:spPr>
          <a:xfrm>
            <a:off x="609600" y="1905000"/>
            <a:ext cx="4010954" cy="42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67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>
            <a:spLocks noGrp="1"/>
          </p:cNvSpPr>
          <p:nvPr>
            <p:ph type="pic" idx="2"/>
          </p:nvPr>
        </p:nvSpPr>
        <p:spPr>
          <a:xfrm>
            <a:off x="2389717" y="1066800"/>
            <a:ext cx="7315200" cy="36609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4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67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62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body" idx="1"/>
          </p:nvPr>
        </p:nvSpPr>
        <p:spPr>
          <a:xfrm rot="5400000">
            <a:off x="3604350" y="-1851749"/>
            <a:ext cx="49833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67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gradFill>
            <a:gsLst>
              <a:gs pos="0">
                <a:srgbClr val="7E1800"/>
              </a:gs>
              <a:gs pos="50000">
                <a:srgbClr val="B62300"/>
              </a:gs>
              <a:gs pos="100000">
                <a:srgbClr val="DB2B00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6"/>
          <p:cNvSpPr txBox="1"/>
          <p:nvPr/>
        </p:nvSpPr>
        <p:spPr>
          <a:xfrm rot="5400000">
            <a:off x="5600700" y="-5600700"/>
            <a:ext cx="990600" cy="121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6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62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body" idx="1"/>
          </p:nvPr>
        </p:nvSpPr>
        <p:spPr>
          <a:xfrm>
            <a:off x="609600" y="1143001"/>
            <a:ext cx="10972800" cy="49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67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1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3200" y="152402"/>
            <a:ext cx="979748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achinpatel21/az-handwritten-alphabets-in-csv-forma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62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TRƯỜNG ĐẠI HỌC CÔNG NGHỆ - ĐHQGHN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1143025" y="1171399"/>
            <a:ext cx="9906000" cy="30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Clr>
                <a:schemeClr val="lt1"/>
              </a:buClr>
              <a:buSzPts val="2800"/>
            </a:pPr>
            <a:r>
              <a:rPr lang="en-US" sz="5400" b="1" i="0" u="none" strike="noStrike" cap="none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54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5400" b="1" i="0" u="none" strike="noStrike" cap="none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54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54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Nhận</a:t>
            </a:r>
            <a:r>
              <a:rPr lang="en-US" sz="54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54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diện</a:t>
            </a:r>
            <a:r>
              <a:rPr lang="en-US" sz="54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54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chữ</a:t>
            </a:r>
            <a:r>
              <a:rPr lang="en-US" sz="54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54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54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54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54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54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tay</a:t>
            </a:r>
            <a:r>
              <a:rPr lang="en-US" sz="54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471625" y="3490025"/>
            <a:ext cx="10720500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Noto Sans Symbols"/>
              <a:buChar char="❖"/>
            </a:pPr>
            <a:r>
              <a:rPr lang="en-US" sz="3200" b="0" i="0" u="none" strike="noStrike" cap="none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Môn</a:t>
            </a:r>
            <a:r>
              <a:rPr lang="en-US" sz="32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học:Thị</a:t>
            </a:r>
            <a:r>
              <a:rPr lang="en-US" sz="3200" b="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giác</a:t>
            </a:r>
            <a:r>
              <a:rPr lang="en-US" sz="3200" b="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máy</a:t>
            </a:r>
            <a:endParaRPr sz="3200" b="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Noto Sans Symbols"/>
              <a:buChar char="❖"/>
            </a:pPr>
            <a:r>
              <a:rPr lang="en-US" sz="3200" b="0" i="0" u="none" strike="noStrike" cap="none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Nhóm</a:t>
            </a:r>
            <a:r>
              <a:rPr lang="en-US" sz="32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32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32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32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32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3200" b="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		</a:t>
            </a:r>
            <a:r>
              <a:rPr lang="en-US" sz="3200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32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Phạm</a:t>
            </a:r>
            <a:r>
              <a:rPr lang="en-US" sz="32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Quang</a:t>
            </a:r>
            <a:r>
              <a:rPr lang="en-US" sz="32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Thắng</a:t>
            </a:r>
            <a:r>
              <a:rPr lang="en-US" sz="32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-	</a:t>
            </a:r>
            <a:r>
              <a:rPr lang="en-US" sz="32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18021163</a:t>
            </a:r>
            <a:endParaRPr sz="3200" b="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1130744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title"/>
          </p:nvPr>
        </p:nvSpPr>
        <p:spPr>
          <a:xfrm>
            <a:off x="2216150" y="152400"/>
            <a:ext cx="8337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800"/>
            </a:pPr>
            <a:r>
              <a:rPr lang="en-US" dirty="0"/>
              <a:t>THIẾT KẾ NHẬN DIỆN QUA CAMERA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709" y="1475598"/>
            <a:ext cx="6414654" cy="46220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95" y="1634326"/>
            <a:ext cx="3469169" cy="29792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4b20f8dc0_0_55"/>
          <p:cNvSpPr txBox="1">
            <a:spLocks noGrp="1"/>
          </p:cNvSpPr>
          <p:nvPr>
            <p:ph type="title"/>
          </p:nvPr>
        </p:nvSpPr>
        <p:spPr>
          <a:xfrm>
            <a:off x="2216150" y="152400"/>
            <a:ext cx="8337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800"/>
            </a:pPr>
            <a:r>
              <a:rPr lang="en-US" dirty="0"/>
              <a:t>THIẾT KẾ NHẬN DIỆN QUA CAMERA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8" y="1217279"/>
            <a:ext cx="6589057" cy="27054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8" y="3770357"/>
            <a:ext cx="6939919" cy="2962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4b20f8dc0_0_55"/>
          <p:cNvSpPr txBox="1">
            <a:spLocks noGrp="1"/>
          </p:cNvSpPr>
          <p:nvPr>
            <p:ph type="title"/>
          </p:nvPr>
        </p:nvSpPr>
        <p:spPr>
          <a:xfrm>
            <a:off x="2216150" y="152400"/>
            <a:ext cx="8337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800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33" y="1025733"/>
            <a:ext cx="599206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3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62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TRƯỜNG ĐẠI HỌC CÔNG NGHỆ - ĐHQGHN</a:t>
            </a:r>
            <a:endParaRPr/>
          </a:p>
        </p:txBody>
      </p:sp>
      <p:sp>
        <p:nvSpPr>
          <p:cNvPr id="183" name="Google Shape;183;p15"/>
          <p:cNvSpPr txBox="1"/>
          <p:nvPr/>
        </p:nvSpPr>
        <p:spPr>
          <a:xfrm>
            <a:off x="974106" y="2287371"/>
            <a:ext cx="10243788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CẢM ƠN SỰ LẮNG NGHE CỦA QUÝ THẦY CÔ VÀ CÁC BẠN!</a:t>
            </a:r>
            <a:endParaRPr sz="5400" b="0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216150" y="152400"/>
            <a:ext cx="8337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smtClean="0"/>
              <a:t>GIỚI THIỆU CHUNG </a:t>
            </a:r>
            <a:endParaRPr dirty="0"/>
          </a:p>
        </p:txBody>
      </p:sp>
      <p:sp>
        <p:nvSpPr>
          <p:cNvPr id="100" name="Google Shape;100;p3"/>
          <p:cNvSpPr txBox="1"/>
          <p:nvPr/>
        </p:nvSpPr>
        <p:spPr>
          <a:xfrm>
            <a:off x="0" y="1806801"/>
            <a:ext cx="74175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Nhận</a:t>
            </a:r>
            <a:r>
              <a:rPr lang="en-US" sz="3200" b="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diện</a:t>
            </a:r>
            <a:r>
              <a:rPr lang="en-US" sz="32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chữ</a:t>
            </a:r>
            <a:r>
              <a:rPr lang="en-US" sz="32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3200" b="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tay</a:t>
            </a:r>
            <a:r>
              <a:rPr lang="en-US" sz="3200" b="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 b="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8950" y="306822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sz="2000" b="1" dirty="0">
                <a:solidFill>
                  <a:srgbClr val="1B1B1B"/>
                </a:solidFill>
                <a:latin typeface="+mj-lt"/>
              </a:rPr>
              <a:t>Hệ thống mà chúng ta xây dựng có nhiệm vụ nhận diện và phân biệt được 26 chữ cái in hoa (uppercase) trong tiếng anh: A, B, C, ..., Z</a:t>
            </a:r>
            <a:endParaRPr lang="en-US" sz="2000" b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2216150" y="152400"/>
            <a:ext cx="8337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107" name="Google Shape;107;p4"/>
          <p:cNvSpPr txBox="1"/>
          <p:nvPr/>
        </p:nvSpPr>
        <p:spPr>
          <a:xfrm>
            <a:off x="414351" y="2199548"/>
            <a:ext cx="69597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718250" y="1622325"/>
            <a:ext cx="6655800" cy="167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bộ</a:t>
            </a:r>
            <a:r>
              <a:rPr lang="en-US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datasheet </a:t>
            </a:r>
            <a:r>
              <a:rPr lang="en-US" sz="24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</a:t>
            </a:r>
            <a:r>
              <a:rPr lang="en-US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</a:p>
          <a:p>
            <a:pPr lv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2400"/>
            </a:pPr>
            <a:r>
              <a:rPr lang="en-US" dirty="0">
                <a:hlinkClick r:id="rId3"/>
              </a:rPr>
              <a:t>https://www.kaggle.com/sachinpatel21/az-handwritten-alphabets-in-csv-format</a:t>
            </a: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50" y="3506618"/>
            <a:ext cx="9935962" cy="22482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5f244dece_7_20"/>
          <p:cNvSpPr txBox="1">
            <a:spLocks noGrp="1"/>
          </p:cNvSpPr>
          <p:nvPr>
            <p:ph type="title"/>
          </p:nvPr>
        </p:nvSpPr>
        <p:spPr>
          <a:xfrm>
            <a:off x="2216150" y="152400"/>
            <a:ext cx="8337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115" name="Google Shape;115;g135f244dece_7_20"/>
          <p:cNvSpPr txBox="1"/>
          <p:nvPr/>
        </p:nvSpPr>
        <p:spPr>
          <a:xfrm>
            <a:off x="414351" y="1622323"/>
            <a:ext cx="69597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6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Đọc</a:t>
            </a:r>
            <a:r>
              <a:rPr lang="en-US" sz="1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1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1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từ</a:t>
            </a:r>
            <a:r>
              <a:rPr lang="en-US" sz="1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 csv</a:t>
            </a:r>
            <a:endParaRPr sz="1600" b="1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950" y="1622323"/>
            <a:ext cx="5401429" cy="1228896"/>
          </a:xfrm>
          <a:prstGeom prst="rect">
            <a:avLst/>
          </a:prstGeom>
        </p:spPr>
      </p:pic>
      <p:sp>
        <p:nvSpPr>
          <p:cNvPr id="7" name="Google Shape;115;g135f244dece_7_20"/>
          <p:cNvSpPr txBox="1"/>
          <p:nvPr/>
        </p:nvSpPr>
        <p:spPr>
          <a:xfrm>
            <a:off x="414351" y="3312673"/>
            <a:ext cx="527986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</a:t>
            </a:r>
            <a:r>
              <a:rPr lang="en-US" sz="1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dựng</a:t>
            </a:r>
            <a:r>
              <a:rPr lang="en-US" sz="1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1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1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từng</a:t>
            </a:r>
            <a:r>
              <a:rPr lang="en-US" sz="1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chữ</a:t>
            </a:r>
            <a:r>
              <a:rPr lang="en-US" sz="16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cái</a:t>
            </a:r>
            <a:endParaRPr lang="en-US" sz="1600" b="1" dirty="0" smtClean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44" y="3104855"/>
            <a:ext cx="7204365" cy="15718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4351" y="5253733"/>
            <a:ext cx="37684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1B1B1B"/>
                </a:solidFill>
                <a:latin typeface="Open Sans"/>
              </a:rPr>
              <a:t>chúng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 ta chia </a:t>
            </a:r>
            <a:r>
              <a:rPr lang="en-US" dirty="0" err="1">
                <a:solidFill>
                  <a:srgbClr val="1B1B1B"/>
                </a:solidFill>
                <a:latin typeface="Open Sans"/>
              </a:rPr>
              <a:t>tập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/>
              </a:rPr>
              <a:t>dữ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/>
              </a:rPr>
              <a:t>liệu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/>
              </a:rPr>
              <a:t>của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/>
              </a:rPr>
              <a:t>mình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/>
              </a:rPr>
              <a:t>thành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/>
              </a:rPr>
              <a:t>ba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/>
              </a:rPr>
              <a:t>tập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/>
              </a:rPr>
              <a:t>riêng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Open Sans"/>
              </a:rPr>
              <a:t>biệt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: </a:t>
            </a:r>
            <a:r>
              <a:rPr lang="en-US" b="1" dirty="0">
                <a:solidFill>
                  <a:srgbClr val="1B1B1B"/>
                </a:solidFill>
                <a:latin typeface="Open Sans"/>
              </a:rPr>
              <a:t>training set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, </a:t>
            </a:r>
            <a:r>
              <a:rPr lang="en-US" b="1" dirty="0">
                <a:solidFill>
                  <a:srgbClr val="1B1B1B"/>
                </a:solidFill>
                <a:latin typeface="Open Sans"/>
              </a:rPr>
              <a:t>test set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 </a:t>
            </a:r>
            <a:r>
              <a:rPr lang="en-US" dirty="0" err="1">
                <a:solidFill>
                  <a:srgbClr val="1B1B1B"/>
                </a:solidFill>
                <a:latin typeface="Open Sans"/>
              </a:rPr>
              <a:t>và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 </a:t>
            </a:r>
            <a:r>
              <a:rPr lang="en-US" b="1" dirty="0">
                <a:solidFill>
                  <a:srgbClr val="1B1B1B"/>
                </a:solidFill>
                <a:latin typeface="Open Sans"/>
              </a:rPr>
              <a:t>validation set</a:t>
            </a:r>
            <a:r>
              <a:rPr lang="en-US" dirty="0">
                <a:solidFill>
                  <a:srgbClr val="1B1B1B"/>
                </a:solidFill>
                <a:latin typeface="Open Sans"/>
              </a:rPr>
              <a:t>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70" y="5224143"/>
            <a:ext cx="5040680" cy="1305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2216150" y="152400"/>
            <a:ext cx="8337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2800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81" y="1236648"/>
            <a:ext cx="5090528" cy="1687584"/>
          </a:xfrm>
          <a:prstGeom prst="rect">
            <a:avLst/>
          </a:prstGeom>
        </p:spPr>
      </p:pic>
      <p:sp>
        <p:nvSpPr>
          <p:cNvPr id="7" name="Google Shape;122;p5"/>
          <p:cNvSpPr txBox="1"/>
          <p:nvPr/>
        </p:nvSpPr>
        <p:spPr>
          <a:xfrm>
            <a:off x="824693" y="1492917"/>
            <a:ext cx="7095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60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1.Khởi </a:t>
            </a:r>
            <a:r>
              <a:rPr lang="en-US" sz="1600" i="0" u="none" strike="noStrike" cap="none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</a:t>
            </a:r>
            <a:r>
              <a:rPr lang="en-US" sz="160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0" u="none" strike="noStrike" cap="none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60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module </a:t>
            </a:r>
            <a:r>
              <a:rPr lang="en-US" sz="1600" i="0" u="none" strike="noStrike" cap="none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cần</a:t>
            </a:r>
            <a:r>
              <a:rPr lang="en-US" sz="160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0" u="none" strike="noStrike" cap="none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160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37" y="3548648"/>
            <a:ext cx="3629890" cy="1175751"/>
          </a:xfrm>
          <a:prstGeom prst="rect">
            <a:avLst/>
          </a:prstGeom>
        </p:spPr>
      </p:pic>
      <p:sp>
        <p:nvSpPr>
          <p:cNvPr id="9" name="Google Shape;122;p5"/>
          <p:cNvSpPr txBox="1"/>
          <p:nvPr/>
        </p:nvSpPr>
        <p:spPr>
          <a:xfrm>
            <a:off x="852402" y="3889754"/>
            <a:ext cx="7095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>
              <a:buSzPts val="3200"/>
            </a:pPr>
            <a:r>
              <a:rPr lang="en-US" sz="160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vi-VN" dirty="0"/>
              <a:t>Khởi tạo các giá trị hằng số được sử dụng trong mô hình</a:t>
            </a:r>
            <a:r>
              <a:rPr lang="vi-VN" dirty="0" smtClean="0"/>
              <a:t>:</a:t>
            </a:r>
            <a:endParaRPr lang="vi-V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4b20f8dc0_0_30"/>
          <p:cNvSpPr txBox="1">
            <a:spLocks noGrp="1"/>
          </p:cNvSpPr>
          <p:nvPr>
            <p:ph type="title"/>
          </p:nvPr>
        </p:nvSpPr>
        <p:spPr>
          <a:xfrm>
            <a:off x="2216150" y="152400"/>
            <a:ext cx="8337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dirty="0"/>
          </a:p>
        </p:txBody>
      </p:sp>
      <p:sp>
        <p:nvSpPr>
          <p:cNvPr id="129" name="Google Shape;129;g134b20f8dc0_0_30"/>
          <p:cNvSpPr txBox="1"/>
          <p:nvPr/>
        </p:nvSpPr>
        <p:spPr>
          <a:xfrm>
            <a:off x="672293" y="1340517"/>
            <a:ext cx="7095000" cy="1007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  <a:spcBef>
                <a:spcPts val="1200"/>
              </a:spcBef>
              <a:buSzPts val="1900"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6 </a:t>
            </a:r>
            <a:r>
              <a:rPr lang="en-US" dirty="0" err="1"/>
              <a:t>lớp</a:t>
            </a:r>
            <a:r>
              <a:rPr lang="en-US" dirty="0"/>
              <a:t> Convolutional layer </a:t>
            </a:r>
            <a:r>
              <a:rPr lang="en-US" dirty="0" err="1"/>
              <a:t>và</a:t>
            </a:r>
            <a:r>
              <a:rPr lang="en-US" dirty="0"/>
              <a:t> 2 </a:t>
            </a:r>
            <a:r>
              <a:rPr lang="en-US" dirty="0" err="1"/>
              <a:t>lớp</a:t>
            </a:r>
            <a:r>
              <a:rPr lang="en-US" dirty="0"/>
              <a:t> Fully Connected Layer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sz="19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0" y="2512583"/>
            <a:ext cx="8395854" cy="4077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4b42dc943_0_16"/>
          <p:cNvSpPr txBox="1">
            <a:spLocks noGrp="1"/>
          </p:cNvSpPr>
          <p:nvPr>
            <p:ph type="title"/>
          </p:nvPr>
        </p:nvSpPr>
        <p:spPr>
          <a:xfrm>
            <a:off x="2216150" y="152400"/>
            <a:ext cx="8337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800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dirty="0"/>
          </a:p>
        </p:txBody>
      </p:sp>
      <p:sp>
        <p:nvSpPr>
          <p:cNvPr id="137" name="Google Shape;137;g134b42dc943_0_16"/>
          <p:cNvSpPr txBox="1"/>
          <p:nvPr/>
        </p:nvSpPr>
        <p:spPr>
          <a:xfrm>
            <a:off x="545609" y="2776914"/>
            <a:ext cx="8736936" cy="13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2550" lvl="0">
              <a:lnSpc>
                <a:spcPct val="115000"/>
              </a:lnSpc>
              <a:spcBef>
                <a:spcPts val="1800"/>
              </a:spcBef>
              <a:buSzPts val="2300"/>
            </a:pPr>
            <a:r>
              <a:rPr lang="en-US" sz="2000" b="1" dirty="0"/>
              <a:t>5</a:t>
            </a:r>
            <a:r>
              <a:rPr lang="en-US" sz="2000" b="1" dirty="0" smtClean="0"/>
              <a:t>.</a:t>
            </a:r>
            <a:r>
              <a:rPr lang="vi-VN" dirty="0"/>
              <a:t> </a:t>
            </a:r>
            <a:r>
              <a:rPr lang="vi-VN" sz="2000" dirty="0"/>
              <a:t>Tương tự với </a:t>
            </a:r>
            <a:r>
              <a:rPr lang="vi-VN" sz="2000" dirty="0" smtClean="0"/>
              <a:t> </a:t>
            </a:r>
            <a:r>
              <a:rPr lang="vi-VN" sz="2000" dirty="0"/>
              <a:t>label </a:t>
            </a:r>
            <a:r>
              <a:rPr lang="en-US" sz="2000" dirty="0" smtClean="0"/>
              <a:t>,</a:t>
            </a:r>
            <a:r>
              <a:rPr lang="en-US" sz="2000" dirty="0" err="1" smtClean="0"/>
              <a:t>đưa</a:t>
            </a:r>
            <a:r>
              <a:rPr lang="en-US" sz="2000" dirty="0" smtClean="0"/>
              <a:t> </a:t>
            </a:r>
            <a:r>
              <a:rPr lang="vi-VN" sz="2000" dirty="0" smtClean="0"/>
              <a:t>về </a:t>
            </a:r>
            <a:r>
              <a:rPr lang="vi-VN" sz="2000" dirty="0"/>
              <a:t>dạng onehot</a:t>
            </a:r>
            <a:endParaRPr sz="20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78" y="2186811"/>
            <a:ext cx="3600953" cy="972025"/>
          </a:xfrm>
          <a:prstGeom prst="rect">
            <a:avLst/>
          </a:prstGeom>
        </p:spPr>
      </p:pic>
      <p:sp>
        <p:nvSpPr>
          <p:cNvPr id="6" name="Google Shape;137;g134b42dc943_0_16"/>
          <p:cNvSpPr txBox="1"/>
          <p:nvPr/>
        </p:nvSpPr>
        <p:spPr>
          <a:xfrm>
            <a:off x="670300" y="862780"/>
            <a:ext cx="8736936" cy="13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2550" lvl="0">
              <a:lnSpc>
                <a:spcPct val="115000"/>
              </a:lnSpc>
              <a:spcBef>
                <a:spcPts val="1800"/>
              </a:spcBef>
              <a:buSzPts val="2300"/>
            </a:pPr>
            <a:r>
              <a:rPr lang="en-US" sz="2000" b="1" dirty="0" smtClean="0"/>
              <a:t>4.</a:t>
            </a:r>
            <a:r>
              <a:rPr lang="vi-VN" sz="2000" b="1" dirty="0" smtClean="0"/>
              <a:t>Để </a:t>
            </a:r>
            <a:r>
              <a:rPr lang="vi-VN" sz="2000" b="1" dirty="0"/>
              <a:t>dữ liệu đầu vào được trùng khớp với mô hình đã xây dưng, chúng ta cần phải đưa dữ liệu về định dạng phù hợp</a:t>
            </a:r>
            <a:endParaRPr sz="20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0" y="4136590"/>
            <a:ext cx="4143953" cy="17515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4b42dc943_0_24"/>
          <p:cNvSpPr txBox="1">
            <a:spLocks noGrp="1"/>
          </p:cNvSpPr>
          <p:nvPr>
            <p:ph type="title"/>
          </p:nvPr>
        </p:nvSpPr>
        <p:spPr>
          <a:xfrm>
            <a:off x="2216150" y="152400"/>
            <a:ext cx="8337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800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dirty="0"/>
          </a:p>
        </p:txBody>
      </p:sp>
      <p:sp>
        <p:nvSpPr>
          <p:cNvPr id="145" name="Google Shape;145;g134b42dc943_0_24"/>
          <p:cNvSpPr txBox="1"/>
          <p:nvPr/>
        </p:nvSpPr>
        <p:spPr>
          <a:xfrm>
            <a:off x="774899" y="696525"/>
            <a:ext cx="5598192" cy="13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Cuối</a:t>
            </a:r>
            <a:r>
              <a:rPr lang="en-US" sz="21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cùng</a:t>
            </a:r>
            <a:r>
              <a:rPr lang="en-US" sz="21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, training </a:t>
            </a:r>
            <a:r>
              <a:rPr lang="en-US" sz="21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21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21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1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1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21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lại</a:t>
            </a:r>
            <a:endParaRPr sz="2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99" y="1911417"/>
            <a:ext cx="6277851" cy="2120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>
            <a:spLocks noGrp="1"/>
          </p:cNvSpPr>
          <p:nvPr>
            <p:ph type="title"/>
          </p:nvPr>
        </p:nvSpPr>
        <p:spPr>
          <a:xfrm>
            <a:off x="2216150" y="152400"/>
            <a:ext cx="8337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smtClean="0"/>
              <a:t>THỬ NGHIỆM MÔ HÌNH</a:t>
            </a:r>
            <a:endParaRPr dirty="0"/>
          </a:p>
        </p:txBody>
      </p:sp>
      <p:sp>
        <p:nvSpPr>
          <p:cNvPr id="153" name="Google Shape;153;p13"/>
          <p:cNvSpPr txBox="1"/>
          <p:nvPr/>
        </p:nvSpPr>
        <p:spPr>
          <a:xfrm>
            <a:off x="698700" y="696525"/>
            <a:ext cx="3224700" cy="13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205345"/>
            <a:ext cx="7758545" cy="4502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_SISLAB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274</Words>
  <Application>Microsoft Office PowerPoint</Application>
  <PresentationFormat>Widescreen</PresentationFormat>
  <Paragraphs>42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Open Sans</vt:lpstr>
      <vt:lpstr>Calibri</vt:lpstr>
      <vt:lpstr>Montserrat</vt:lpstr>
      <vt:lpstr>Noto Sans Symbols</vt:lpstr>
      <vt:lpstr>Arial</vt:lpstr>
      <vt:lpstr>Times New Roman</vt:lpstr>
      <vt:lpstr>2_SISLAB</vt:lpstr>
      <vt:lpstr>TRƯỜNG ĐẠI HỌC CÔNG NGHỆ - ĐHQGHN</vt:lpstr>
      <vt:lpstr>GIỚI THIỆU CHUNG </vt:lpstr>
      <vt:lpstr>Dữ liệu sử dụng</vt:lpstr>
      <vt:lpstr>Xử lý dữ liệu </vt:lpstr>
      <vt:lpstr>Xây dựng mô hình </vt:lpstr>
      <vt:lpstr>Xây dựng mô hình</vt:lpstr>
      <vt:lpstr>Xây dựng mô hình</vt:lpstr>
      <vt:lpstr>Xây dựng mô hình</vt:lpstr>
      <vt:lpstr>THỬ NGHIỆM MÔ HÌNH</vt:lpstr>
      <vt:lpstr>THIẾT KẾ NHẬN DIỆN QUA CAMERA </vt:lpstr>
      <vt:lpstr>THIẾT KẾ NHẬN DIỆN QUA CAMERA </vt:lpstr>
      <vt:lpstr>Kết quả </vt:lpstr>
      <vt:lpstr>TRƯỜNG ĐẠI HỌC CÔNG NGHỆ - ĐHQGHN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NGHỆ - ĐHQGHN</dc:title>
  <dc:creator>phong hoang</dc:creator>
  <cp:lastModifiedBy>Admin</cp:lastModifiedBy>
  <cp:revision>10</cp:revision>
  <dcterms:created xsi:type="dcterms:W3CDTF">2022-06-19T14:27:54Z</dcterms:created>
  <dcterms:modified xsi:type="dcterms:W3CDTF">2022-06-24T22:13:55Z</dcterms:modified>
</cp:coreProperties>
</file>