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86" r:id="rId5"/>
    <p:sldId id="388" r:id="rId6"/>
    <p:sldId id="387" r:id="rId7"/>
    <p:sldId id="389" r:id="rId8"/>
    <p:sldId id="391" r:id="rId9"/>
    <p:sldId id="392" r:id="rId10"/>
    <p:sldId id="393" r:id="rId11"/>
    <p:sldId id="390" r:id="rId12"/>
  </p:sldIdLst>
  <p:sldSz cx="9144000" cy="6858000" type="screen4x3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2D4"/>
    <a:srgbClr val="555555"/>
    <a:srgbClr val="367C39"/>
    <a:srgbClr val="AFAFAF"/>
    <a:srgbClr val="7A7A7A"/>
    <a:srgbClr val="FFFFFF"/>
    <a:srgbClr val="4FA2DB"/>
    <a:srgbClr val="669DE0"/>
    <a:srgbClr val="5CA9D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3" autoAdjust="0"/>
  </p:normalViewPr>
  <p:slideViewPr>
    <p:cSldViewPr>
      <p:cViewPr varScale="1">
        <p:scale>
          <a:sx n="87" d="100"/>
          <a:sy n="87" d="100"/>
        </p:scale>
        <p:origin x="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4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22694"/>
            <a:ext cx="5447030" cy="447413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B607-B1A5-48C5-A10B-0BD371FC2A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5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B607-B1A5-48C5-A10B-0BD371FC2A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B607-B1A5-48C5-A10B-0BD371FC2A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56000" y="1844824"/>
            <a:ext cx="360000" cy="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2132856"/>
            <a:ext cx="7614416" cy="6480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pic>
        <p:nvPicPr>
          <p:cNvPr id="16" name="그림 15" descr="QTI-International-LOGO200_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52456" y="6125676"/>
            <a:ext cx="1524000" cy="32766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432048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2A50C81-69D7-422B-B66E-1341802C8FFA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전체 화면 활용 시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35A326C-1533-41F3-A929-F94745B0A6E6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항목나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6872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016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항목나열(이미지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7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2304256" cy="3816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3347864" y="1731584"/>
            <a:ext cx="230425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9C8F4A56-6AA2-4528-A7B7-488AD3B47DD4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단 소타이틀_왼쪽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466208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내용 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761441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803297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4100"/>
              </a:lnSpc>
              <a:buNone/>
              <a:defRPr sz="3600" b="1" baseline="0">
                <a:solidFill>
                  <a:srgbClr val="204C8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6996396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kelee70_24pt">
    <p:bg>
      <p:bgPr>
        <a:solidFill>
          <a:srgbClr val="5987C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620688"/>
            <a:ext cx="8104414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204C82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8" name="내용 개체 틀 17"/>
          <p:cNvSpPr>
            <a:spLocks noGrp="1"/>
          </p:cNvSpPr>
          <p:nvPr>
            <p:ph sz="quarter" idx="42" hasCustomPrompt="1"/>
          </p:nvPr>
        </p:nvSpPr>
        <p:spPr>
          <a:xfrm>
            <a:off x="539552" y="1340768"/>
            <a:ext cx="8104414" cy="1008112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defRPr sz="20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 smtClean="0"/>
              <a:t>Depth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Depth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Depth 3</a:t>
            </a:r>
          </a:p>
          <a:p>
            <a:pPr lvl="3"/>
            <a:r>
              <a:rPr lang="en-US" altLang="ko-KR" dirty="0" smtClean="0"/>
              <a:t>Depth 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Depth 5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5328592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3529013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55576" y="2132856"/>
            <a:ext cx="7560840" cy="432048"/>
          </a:xfrm>
        </p:spPr>
        <p:txBody>
          <a:bodyPr>
            <a:normAutofit/>
          </a:bodyPr>
          <a:lstStyle>
            <a:lvl1pPr marL="720000">
              <a:buNone/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2564904"/>
            <a:ext cx="7560840" cy="360040"/>
          </a:xfrm>
        </p:spPr>
        <p:txBody>
          <a:bodyPr>
            <a:normAutofit/>
          </a:bodyPr>
          <a:lstStyle>
            <a:lvl1pPr marL="900000">
              <a:buNone/>
              <a:defRPr sz="160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5576" y="1628800"/>
            <a:ext cx="7560840" cy="432048"/>
          </a:xfrm>
        </p:spPr>
        <p:txBody>
          <a:bodyPr>
            <a:noAutofit/>
          </a:bodyPr>
          <a:lstStyle>
            <a:lvl1pPr marL="288000">
              <a:buNone/>
              <a:defRPr sz="22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2196000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630000" y="1852032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58000" y="1980000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49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2646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2574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5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2574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그림 개체 틀 38"/>
          <p:cNvSpPr>
            <a:spLocks noGrp="1"/>
          </p:cNvSpPr>
          <p:nvPr>
            <p:ph type="pic" sz="quarter" idx="17"/>
          </p:nvPr>
        </p:nvSpPr>
        <p:spPr>
          <a:xfrm>
            <a:off x="4662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3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6678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4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4590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6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6606448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57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06448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8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558000" y="42050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9" name="그림 개체 틀 38"/>
          <p:cNvSpPr>
            <a:spLocks noGrp="1"/>
          </p:cNvSpPr>
          <p:nvPr>
            <p:ph type="pic" sz="quarter" idx="24"/>
          </p:nvPr>
        </p:nvSpPr>
        <p:spPr>
          <a:xfrm>
            <a:off x="630000" y="38610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0" name="텍스트 개체 틀 19"/>
          <p:cNvSpPr>
            <a:spLocks noGrp="1"/>
          </p:cNvSpPr>
          <p:nvPr>
            <p:ph type="body" sz="quarter" idx="25" hasCustomPrompt="1"/>
          </p:nvPr>
        </p:nvSpPr>
        <p:spPr>
          <a:xfrm>
            <a:off x="558000" y="39890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61" name="그림 개체 틀 38"/>
          <p:cNvSpPr>
            <a:spLocks noGrp="1"/>
          </p:cNvSpPr>
          <p:nvPr>
            <p:ph type="pic" sz="quarter" idx="26"/>
          </p:nvPr>
        </p:nvSpPr>
        <p:spPr>
          <a:xfrm>
            <a:off x="2646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27" hasCustomPrompt="1"/>
          </p:nvPr>
        </p:nvSpPr>
        <p:spPr>
          <a:xfrm>
            <a:off x="2574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63" name="텍스트 개체 틀 19"/>
          <p:cNvSpPr>
            <a:spLocks noGrp="1"/>
          </p:cNvSpPr>
          <p:nvPr>
            <p:ph type="body" sz="quarter" idx="28" hasCustomPrompt="1"/>
          </p:nvPr>
        </p:nvSpPr>
        <p:spPr>
          <a:xfrm>
            <a:off x="2574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4" name="그림 개체 틀 38"/>
          <p:cNvSpPr>
            <a:spLocks noGrp="1"/>
          </p:cNvSpPr>
          <p:nvPr>
            <p:ph type="pic" sz="quarter" idx="29"/>
          </p:nvPr>
        </p:nvSpPr>
        <p:spPr>
          <a:xfrm>
            <a:off x="4662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5" name="그림 개체 틀 38"/>
          <p:cNvSpPr>
            <a:spLocks noGrp="1"/>
          </p:cNvSpPr>
          <p:nvPr>
            <p:ph type="pic" sz="quarter" idx="30"/>
          </p:nvPr>
        </p:nvSpPr>
        <p:spPr>
          <a:xfrm>
            <a:off x="6678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6" name="텍스트 개체 틀 19"/>
          <p:cNvSpPr>
            <a:spLocks noGrp="1"/>
          </p:cNvSpPr>
          <p:nvPr>
            <p:ph type="body" sz="quarter" idx="31" hasCustomPrompt="1"/>
          </p:nvPr>
        </p:nvSpPr>
        <p:spPr>
          <a:xfrm>
            <a:off x="4590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67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4590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8" name="텍스트 개체 틀 19"/>
          <p:cNvSpPr>
            <a:spLocks noGrp="1"/>
          </p:cNvSpPr>
          <p:nvPr>
            <p:ph type="body" sz="quarter" idx="33" hasCustomPrompt="1"/>
          </p:nvPr>
        </p:nvSpPr>
        <p:spPr>
          <a:xfrm>
            <a:off x="6606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69" name="텍스트 개체 틀 19"/>
          <p:cNvSpPr>
            <a:spLocks noGrp="1"/>
          </p:cNvSpPr>
          <p:nvPr>
            <p:ph type="body" sz="quarter" idx="34" hasCustomPrompt="1"/>
          </p:nvPr>
        </p:nvSpPr>
        <p:spPr>
          <a:xfrm>
            <a:off x="6606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pic>
        <p:nvPicPr>
          <p:cNvPr id="34" name="그림 33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43" name="날짜 개체 틀 4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타이틀- 항목정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소타이틀_ 오른쪽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 12pt</a:t>
            </a:r>
          </a:p>
        </p:txBody>
      </p:sp>
      <p:sp>
        <p:nvSpPr>
          <p:cNvPr id="21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756000" y="5142792"/>
            <a:ext cx="2520000" cy="144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2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756000" y="1729624"/>
            <a:ext cx="2520000" cy="540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293824"/>
            <a:ext cx="2592288" cy="17193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2592288" cy="1224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8772E52-347C-41AA-8F37-50F941F57053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하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4590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32F68B67-183F-4A30-BE04-2BB9A3EF1FE6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8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상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1628800"/>
            <a:ext cx="761441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입력해주세요 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FD9A06A-04D1-41BC-B1E8-6C2B9EC5FF5F}" type="datetime1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2015-04-08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  <p:sldLayoutId id="2147483666" r:id="rId12"/>
    <p:sldLayoutId id="2147483671" r:id="rId13"/>
    <p:sldLayoutId id="2147483667" r:id="rId14"/>
    <p:sldLayoutId id="2147483668" r:id="rId15"/>
    <p:sldLayoutId id="2147483672" r:id="rId16"/>
    <p:sldLayoutId id="2147483669" r:id="rId17"/>
    <p:sldLayoutId id="2147483674" r:id="rId18"/>
    <p:sldLayoutId id="2147483675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/>
              <a:t>ServerElastic</a:t>
            </a:r>
            <a:endParaRPr 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smtClean="0">
                <a:solidFill>
                  <a:srgbClr val="245794"/>
                </a:solidFill>
              </a:rPr>
              <a:t>2015.04  /  Jake Lee  /  jakelee70@qtii.co.kr</a:t>
            </a:r>
          </a:p>
        </p:txBody>
      </p:sp>
    </p:spTree>
    <p:extLst>
      <p:ext uri="{BB962C8B-B14F-4D97-AF65-F5344CB8AC3E}">
        <p14:creationId xmlns:p14="http://schemas.microsoft.com/office/powerpoint/2010/main" val="201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Typical Development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702000" y="1628800"/>
            <a:ext cx="7614416" cy="806035"/>
          </a:xfrm>
        </p:spPr>
        <p:txBody>
          <a:bodyPr/>
          <a:lstStyle/>
          <a:p>
            <a:r>
              <a:rPr lang="en-US" sz="2400" b="1" dirty="0"/>
              <a:t>So many Java sources</a:t>
            </a:r>
            <a:r>
              <a:rPr lang="en-US" sz="2400" dirty="0"/>
              <a:t> </a:t>
            </a:r>
            <a:r>
              <a:rPr lang="en-US" sz="2000" dirty="0"/>
              <a:t>are required to make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623974" y="5133706"/>
            <a:ext cx="3892242" cy="52754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8" b="1" dirty="0" smtClean="0">
                <a:solidFill>
                  <a:srgbClr val="2963A9"/>
                </a:solidFill>
              </a:rPr>
              <a:t>Web Application Server</a:t>
            </a:r>
            <a:endParaRPr lang="en-US" altLang="ko-KR" sz="1108" b="1" dirty="0">
              <a:solidFill>
                <a:srgbClr val="2963A9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35992" y="4616745"/>
            <a:ext cx="2037700" cy="46159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8" b="1" dirty="0">
                <a:solidFill>
                  <a:srgbClr val="2963A9"/>
                </a:solidFill>
                <a:latin typeface="+mn-ea"/>
              </a:rPr>
              <a:t>Spring</a:t>
            </a:r>
          </a:p>
          <a:p>
            <a:pPr algn="ctr"/>
            <a:r>
              <a:rPr lang="en-US" altLang="ko-KR" sz="1108" b="1" dirty="0">
                <a:solidFill>
                  <a:srgbClr val="2963A9"/>
                </a:solidFill>
                <a:latin typeface="+mn-ea"/>
              </a:rPr>
              <a:t>Framework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735761" y="4616745"/>
            <a:ext cx="1780455" cy="46159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8" b="1" dirty="0" err="1">
                <a:solidFill>
                  <a:srgbClr val="2963A9"/>
                </a:solidFill>
                <a:latin typeface="+mn-ea"/>
              </a:rPr>
              <a:t>iBatis</a:t>
            </a:r>
            <a:endParaRPr lang="en-US" altLang="ko-KR" sz="1108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545049" y="4089977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View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45049" y="36943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Controler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35291" y="4089977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Domain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135291" y="36943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DAO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752961" y="36943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Service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52961" y="32327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Service Interface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8" name="직선 연결선 87"/>
          <p:cNvCxnSpPr>
            <a:stCxn id="86" idx="4"/>
            <a:endCxn id="85" idx="0"/>
          </p:cNvCxnSpPr>
          <p:nvPr/>
        </p:nvCxnSpPr>
        <p:spPr>
          <a:xfrm rot="5400000">
            <a:off x="3115646" y="3628378"/>
            <a:ext cx="131886" cy="146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545049" y="32327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Controler</a:t>
            </a:r>
            <a:endParaRPr lang="en-US" altLang="ko-KR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Interface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3" name="직선 연결선 92"/>
          <p:cNvCxnSpPr>
            <a:stCxn id="90" idx="4"/>
            <a:endCxn id="81" idx="0"/>
          </p:cNvCxnSpPr>
          <p:nvPr/>
        </p:nvCxnSpPr>
        <p:spPr>
          <a:xfrm rot="5400000">
            <a:off x="3907734" y="3628378"/>
            <a:ext cx="131886" cy="146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5135291" y="3232721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DAO</a:t>
            </a:r>
          </a:p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Interface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23" name="직선 연결선 122"/>
          <p:cNvCxnSpPr>
            <a:stCxn id="116" idx="4"/>
            <a:endCxn id="83" idx="0"/>
          </p:cNvCxnSpPr>
          <p:nvPr/>
        </p:nvCxnSpPr>
        <p:spPr>
          <a:xfrm rot="5400000">
            <a:off x="5497976" y="3628378"/>
            <a:ext cx="131886" cy="146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2752961" y="4089977"/>
            <a:ext cx="857256" cy="3297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JSP</a:t>
            </a:r>
            <a:endParaRPr lang="ko-KR" altLang="en-US" sz="1015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976543" y="4077072"/>
            <a:ext cx="395657" cy="3297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XML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392367" y="4077072"/>
            <a:ext cx="395657" cy="3297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5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XML</a:t>
            </a:r>
          </a:p>
        </p:txBody>
      </p:sp>
      <p:sp>
        <p:nvSpPr>
          <p:cNvPr id="145" name="타원 144"/>
          <p:cNvSpPr/>
          <p:nvPr/>
        </p:nvSpPr>
        <p:spPr>
          <a:xfrm>
            <a:off x="2499772" y="2902233"/>
            <a:ext cx="4088452" cy="1846398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15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48" name="직사각형 94"/>
          <p:cNvSpPr/>
          <p:nvPr/>
        </p:nvSpPr>
        <p:spPr>
          <a:xfrm>
            <a:off x="1510631" y="3464725"/>
            <a:ext cx="908357" cy="857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 smtClean="0">
                <a:solidFill>
                  <a:srgbClr val="204C82"/>
                </a:solidFill>
              </a:rPr>
              <a:t>HTTP</a:t>
            </a:r>
            <a:endParaRPr lang="en-US" altLang="ko-KR" sz="1050" i="1" dirty="0">
              <a:solidFill>
                <a:srgbClr val="204C82"/>
              </a:solidFill>
            </a:endParaRPr>
          </a:p>
        </p:txBody>
      </p:sp>
      <p:sp>
        <p:nvSpPr>
          <p:cNvPr id="51" name="직사각형 95"/>
          <p:cNvSpPr/>
          <p:nvPr/>
        </p:nvSpPr>
        <p:spPr>
          <a:xfrm>
            <a:off x="6685323" y="3434399"/>
            <a:ext cx="823135" cy="9231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JDBC</a:t>
            </a:r>
          </a:p>
        </p:txBody>
      </p:sp>
      <p:sp>
        <p:nvSpPr>
          <p:cNvPr id="53" name="왼쪽 화살표 41"/>
          <p:cNvSpPr/>
          <p:nvPr/>
        </p:nvSpPr>
        <p:spPr>
          <a:xfrm>
            <a:off x="6616225" y="4266315"/>
            <a:ext cx="985526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015" b="1" dirty="0">
              <a:solidFill>
                <a:srgbClr val="204C82"/>
              </a:solidFill>
            </a:endParaRPr>
          </a:p>
        </p:txBody>
      </p:sp>
      <p:sp>
        <p:nvSpPr>
          <p:cNvPr id="54" name="오른쪽 화살표 44"/>
          <p:cNvSpPr/>
          <p:nvPr/>
        </p:nvSpPr>
        <p:spPr>
          <a:xfrm>
            <a:off x="6640120" y="2996952"/>
            <a:ext cx="985525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dirty="0">
              <a:solidFill>
                <a:srgbClr val="204C82"/>
              </a:solidFill>
            </a:endParaRPr>
          </a:p>
        </p:txBody>
      </p:sp>
      <p:sp>
        <p:nvSpPr>
          <p:cNvPr id="55" name="왼쪽 화살표 45"/>
          <p:cNvSpPr/>
          <p:nvPr/>
        </p:nvSpPr>
        <p:spPr>
          <a:xfrm>
            <a:off x="1468104" y="4292768"/>
            <a:ext cx="1008662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i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6" name="오른쪽 화살표 48"/>
          <p:cNvSpPr/>
          <p:nvPr/>
        </p:nvSpPr>
        <p:spPr>
          <a:xfrm>
            <a:off x="1491997" y="2996952"/>
            <a:ext cx="1008663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7" name="직사각형 61"/>
          <p:cNvSpPr/>
          <p:nvPr/>
        </p:nvSpPr>
        <p:spPr>
          <a:xfrm>
            <a:off x="1419414" y="3169853"/>
            <a:ext cx="961125" cy="1628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Request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8" name="직사각형 61"/>
          <p:cNvSpPr/>
          <p:nvPr/>
        </p:nvSpPr>
        <p:spPr>
          <a:xfrm>
            <a:off x="6516216" y="3169853"/>
            <a:ext cx="1091861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Query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9" name="직사각형 61"/>
          <p:cNvSpPr/>
          <p:nvPr/>
        </p:nvSpPr>
        <p:spPr>
          <a:xfrm>
            <a:off x="6588224" y="4509121"/>
            <a:ext cx="1091861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Result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0" name="직사각형 61"/>
          <p:cNvSpPr/>
          <p:nvPr/>
        </p:nvSpPr>
        <p:spPr>
          <a:xfrm>
            <a:off x="1481776" y="4509121"/>
            <a:ext cx="1090893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4" name="직사각형 61"/>
          <p:cNvSpPr/>
          <p:nvPr/>
        </p:nvSpPr>
        <p:spPr>
          <a:xfrm>
            <a:off x="395536" y="2852936"/>
            <a:ext cx="1008112" cy="22041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Client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65" name="순서도: 자기 디스크 60"/>
          <p:cNvSpPr/>
          <p:nvPr/>
        </p:nvSpPr>
        <p:spPr>
          <a:xfrm>
            <a:off x="7667683" y="2913588"/>
            <a:ext cx="1008773" cy="188356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</a:rPr>
              <a:t>DB</a:t>
            </a:r>
            <a:endParaRPr lang="ko-KR" altLang="en-US" sz="1292" b="1" dirty="0">
              <a:solidFill>
                <a:srgbClr val="29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 err="1" smtClean="0"/>
              <a:t>ServerElastic</a:t>
            </a:r>
            <a:r>
              <a:rPr lang="en-US" altLang="ko-KR" b="1" dirty="0" smtClean="0"/>
              <a:t> is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702000" y="1628800"/>
            <a:ext cx="7614416" cy="58851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DB Query Web Middleware.</a:t>
            </a:r>
          </a:p>
          <a:p>
            <a:endParaRPr 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635896" y="2590640"/>
            <a:ext cx="1944216" cy="2394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2923" rIns="0" bIns="0" rtlCol="0" anchor="t" anchorCtr="0"/>
          <a:lstStyle/>
          <a:p>
            <a:pPr algn="ctr"/>
            <a:endParaRPr lang="en-US" altLang="ko-KR" sz="1292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5896" y="5029006"/>
            <a:ext cx="1944216" cy="675432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204C82"/>
                </a:solidFill>
              </a:rPr>
              <a:t>Web </a:t>
            </a:r>
            <a:r>
              <a:rPr lang="en-US" altLang="ko-KR" sz="1200" b="1" dirty="0">
                <a:solidFill>
                  <a:srgbClr val="204C82"/>
                </a:solidFill>
              </a:rPr>
              <a:t>Application </a:t>
            </a:r>
            <a:r>
              <a:rPr lang="en-US" altLang="ko-KR" sz="1200" b="1" dirty="0" smtClean="0">
                <a:solidFill>
                  <a:srgbClr val="204C82"/>
                </a:solidFill>
              </a:rPr>
              <a:t>Server</a:t>
            </a:r>
            <a:endParaRPr lang="en-US" altLang="ko-KR" sz="1292" b="1" dirty="0">
              <a:solidFill>
                <a:srgbClr val="204C82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40390" y="5029715"/>
            <a:ext cx="1355346" cy="675432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>
                <a:solidFill>
                  <a:srgbClr val="204C82"/>
                </a:solidFill>
              </a:rPr>
              <a:t>Web Browser</a:t>
            </a:r>
          </a:p>
        </p:txBody>
      </p:sp>
      <p:sp>
        <p:nvSpPr>
          <p:cNvPr id="61" name="순서도: 자기 디스크 60"/>
          <p:cNvSpPr/>
          <p:nvPr/>
        </p:nvSpPr>
        <p:spPr>
          <a:xfrm>
            <a:off x="6996377" y="2849088"/>
            <a:ext cx="1247158" cy="1955572"/>
          </a:xfrm>
          <a:prstGeom prst="flowChartMagneticDisk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</a:rPr>
              <a:t>DB</a:t>
            </a:r>
            <a:endParaRPr lang="ko-KR" altLang="en-US" sz="1292" b="1" dirty="0">
              <a:solidFill>
                <a:srgbClr val="2963A9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0390" y="2564904"/>
            <a:ext cx="1355346" cy="2420163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04C82"/>
                </a:solidFill>
                <a:latin typeface="+mn-ea"/>
              </a:rPr>
              <a:t>Curl</a:t>
            </a:r>
          </a:p>
          <a:p>
            <a:pPr algn="ctr"/>
            <a:endParaRPr lang="en-US" altLang="ko-KR" sz="1292" dirty="0">
              <a:solidFill>
                <a:srgbClr val="204C82"/>
              </a:solidFill>
              <a:latin typeface="+mn-ea"/>
            </a:endParaRPr>
          </a:p>
          <a:p>
            <a:pPr algn="ctr"/>
            <a:r>
              <a:rPr lang="en-US" altLang="ko-KR" sz="1292" b="1" dirty="0" err="1" smtClean="0">
                <a:solidFill>
                  <a:srgbClr val="204C82"/>
                </a:solidFill>
                <a:latin typeface="+mn-ea"/>
              </a:rPr>
              <a:t>MakeElastic</a:t>
            </a:r>
            <a:endParaRPr lang="en-US" altLang="ko-KR" sz="1292" b="1" dirty="0" smtClean="0">
              <a:solidFill>
                <a:srgbClr val="204C82"/>
              </a:solidFill>
              <a:latin typeface="+mn-ea"/>
            </a:endParaRPr>
          </a:p>
          <a:p>
            <a:pPr algn="ctr"/>
            <a:endParaRPr lang="en-US" altLang="ko-KR" sz="1292" dirty="0">
              <a:solidFill>
                <a:srgbClr val="204C82"/>
              </a:solidFill>
              <a:latin typeface="+mn-ea"/>
            </a:endParaRPr>
          </a:p>
          <a:p>
            <a:pPr algn="ctr"/>
            <a:r>
              <a:rPr lang="en-US" altLang="ko-KR" sz="1292" dirty="0">
                <a:solidFill>
                  <a:srgbClr val="204C82"/>
                </a:solidFill>
                <a:latin typeface="+mn-ea"/>
              </a:rPr>
              <a:t>HTML5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635896" y="2836240"/>
            <a:ext cx="1944216" cy="348627"/>
          </a:xfrm>
          <a:prstGeom prst="rect">
            <a:avLst/>
          </a:prstGeom>
          <a:noFill/>
          <a:ln w="952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ServerElastic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22848" y="3407731"/>
            <a:ext cx="1059367" cy="857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HTTP, 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AJAX, </a:t>
            </a:r>
          </a:p>
          <a:p>
            <a:pPr algn="ctr"/>
            <a:r>
              <a:rPr lang="en-US" altLang="ko-KR" sz="1050" i="1" dirty="0" err="1">
                <a:solidFill>
                  <a:srgbClr val="204C82"/>
                </a:solidFill>
              </a:rPr>
              <a:t>WebSocket</a:t>
            </a:r>
            <a:r>
              <a:rPr lang="en-US" altLang="ko-KR" sz="1050" i="1" dirty="0">
                <a:solidFill>
                  <a:srgbClr val="204C82"/>
                </a:solidFill>
              </a:rPr>
              <a:t>,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AMF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821227" y="3377405"/>
            <a:ext cx="959126" cy="9231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JDBC</a:t>
            </a:r>
          </a:p>
        </p:txBody>
      </p:sp>
      <p:sp>
        <p:nvSpPr>
          <p:cNvPr id="42" name="왼쪽 화살표 41"/>
          <p:cNvSpPr/>
          <p:nvPr/>
        </p:nvSpPr>
        <p:spPr>
          <a:xfrm>
            <a:off x="5752129" y="4235774"/>
            <a:ext cx="1148346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015" b="1" dirty="0">
              <a:solidFill>
                <a:srgbClr val="204C82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776024" y="2939958"/>
            <a:ext cx="1148345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dirty="0">
              <a:solidFill>
                <a:srgbClr val="204C82"/>
              </a:solidFill>
            </a:endParaRPr>
          </a:p>
        </p:txBody>
      </p:sp>
      <p:sp>
        <p:nvSpPr>
          <p:cNvPr id="46" name="왼쪽 화살표 45"/>
          <p:cNvSpPr/>
          <p:nvPr/>
        </p:nvSpPr>
        <p:spPr>
          <a:xfrm>
            <a:off x="2363646" y="4235774"/>
            <a:ext cx="1176347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i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2387540" y="2939958"/>
            <a:ext cx="1176348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1" name="직사각형 105"/>
          <p:cNvSpPr/>
          <p:nvPr/>
        </p:nvSpPr>
        <p:spPr>
          <a:xfrm>
            <a:off x="3835577" y="3645024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2" name="직사각형 105"/>
          <p:cNvSpPr/>
          <p:nvPr/>
        </p:nvSpPr>
        <p:spPr>
          <a:xfrm>
            <a:off x="3976254" y="3808942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3" name="직사각형 105"/>
          <p:cNvSpPr/>
          <p:nvPr/>
        </p:nvSpPr>
        <p:spPr>
          <a:xfrm>
            <a:off x="4116931" y="4021627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29" name="직사각형 61"/>
          <p:cNvSpPr/>
          <p:nvPr/>
        </p:nvSpPr>
        <p:spPr>
          <a:xfrm>
            <a:off x="2322859" y="3112859"/>
            <a:ext cx="1120907" cy="1628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Request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0" name="직사각형 61"/>
          <p:cNvSpPr/>
          <p:nvPr/>
        </p:nvSpPr>
        <p:spPr>
          <a:xfrm>
            <a:off x="5652120" y="3112859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Query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4" name="직사각형 61"/>
          <p:cNvSpPr/>
          <p:nvPr/>
        </p:nvSpPr>
        <p:spPr>
          <a:xfrm>
            <a:off x="5724128" y="4452127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Result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5" name="직사각형 61"/>
          <p:cNvSpPr/>
          <p:nvPr/>
        </p:nvSpPr>
        <p:spPr>
          <a:xfrm>
            <a:off x="2363647" y="4452127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2"/>
          <p:cNvSpPr/>
          <p:nvPr/>
        </p:nvSpPr>
        <p:spPr>
          <a:xfrm>
            <a:off x="2627784" y="2855187"/>
            <a:ext cx="3890623" cy="22065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2923" rIns="0" bIns="0" rtlCol="0" anchor="t" anchorCtr="0"/>
          <a:lstStyle/>
          <a:p>
            <a:pPr algn="ctr"/>
            <a:endParaRPr lang="en-US" altLang="ko-KR" sz="1292" b="1" dirty="0">
              <a:solidFill>
                <a:schemeClr val="tx1"/>
              </a:solidFill>
            </a:endParaRPr>
          </a:p>
        </p:txBody>
      </p:sp>
      <p:sp>
        <p:nvSpPr>
          <p:cNvPr id="28" name="직사각형 65"/>
          <p:cNvSpPr/>
          <p:nvPr/>
        </p:nvSpPr>
        <p:spPr>
          <a:xfrm>
            <a:off x="3532013" y="3272911"/>
            <a:ext cx="1944216" cy="348627"/>
          </a:xfrm>
          <a:prstGeom prst="rect">
            <a:avLst/>
          </a:prstGeom>
          <a:noFill/>
          <a:ln w="952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ServerElastic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/>
              <a:t>ServerElastic</a:t>
            </a:r>
            <a:r>
              <a:rPr lang="en-US" b="1" dirty="0" smtClean="0"/>
              <a:t> Development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702000" y="1628800"/>
            <a:ext cx="7614416" cy="852932"/>
          </a:xfrm>
        </p:spPr>
        <p:txBody>
          <a:bodyPr/>
          <a:lstStyle/>
          <a:p>
            <a:r>
              <a:rPr lang="en-US" sz="2400" b="1" dirty="0"/>
              <a:t>Only SQL statements</a:t>
            </a:r>
            <a:r>
              <a:rPr lang="en-US" sz="2400" dirty="0"/>
              <a:t> </a:t>
            </a:r>
            <a:r>
              <a:rPr lang="en-US" sz="2000" dirty="0"/>
              <a:t>are required to make.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9" name="직사각형 105"/>
          <p:cNvSpPr/>
          <p:nvPr/>
        </p:nvSpPr>
        <p:spPr>
          <a:xfrm>
            <a:off x="3748037" y="3909570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0" name="직사각형 105"/>
          <p:cNvSpPr/>
          <p:nvPr/>
        </p:nvSpPr>
        <p:spPr>
          <a:xfrm>
            <a:off x="3888714" y="4096974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1" name="직사각형 105"/>
          <p:cNvSpPr/>
          <p:nvPr/>
        </p:nvSpPr>
        <p:spPr>
          <a:xfrm>
            <a:off x="4029391" y="4309659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3" name="직사각형 43"/>
          <p:cNvSpPr/>
          <p:nvPr/>
        </p:nvSpPr>
        <p:spPr>
          <a:xfrm>
            <a:off x="2627784" y="5133706"/>
            <a:ext cx="3888432" cy="52754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8" b="1" dirty="0" smtClean="0">
                <a:solidFill>
                  <a:srgbClr val="2963A9"/>
                </a:solidFill>
              </a:rPr>
              <a:t>Web Application Server</a:t>
            </a:r>
            <a:endParaRPr lang="en-US" altLang="ko-KR" sz="1108" b="1" dirty="0">
              <a:solidFill>
                <a:srgbClr val="2963A9"/>
              </a:solidFill>
            </a:endParaRPr>
          </a:p>
        </p:txBody>
      </p:sp>
      <p:sp>
        <p:nvSpPr>
          <p:cNvPr id="36" name="직사각형 94"/>
          <p:cNvSpPr/>
          <p:nvPr/>
        </p:nvSpPr>
        <p:spPr>
          <a:xfrm>
            <a:off x="1510631" y="3464725"/>
            <a:ext cx="908357" cy="857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HTTP, 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AJAX, </a:t>
            </a:r>
          </a:p>
          <a:p>
            <a:pPr algn="ctr"/>
            <a:r>
              <a:rPr lang="en-US" altLang="ko-KR" sz="1050" i="1" dirty="0" err="1">
                <a:solidFill>
                  <a:srgbClr val="204C82"/>
                </a:solidFill>
              </a:rPr>
              <a:t>WebSocket</a:t>
            </a:r>
            <a:r>
              <a:rPr lang="en-US" altLang="ko-KR" sz="1050" i="1" dirty="0">
                <a:solidFill>
                  <a:srgbClr val="204C82"/>
                </a:solidFill>
              </a:rPr>
              <a:t>,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AMF</a:t>
            </a:r>
          </a:p>
        </p:txBody>
      </p:sp>
      <p:sp>
        <p:nvSpPr>
          <p:cNvPr id="37" name="직사각형 95"/>
          <p:cNvSpPr/>
          <p:nvPr/>
        </p:nvSpPr>
        <p:spPr>
          <a:xfrm>
            <a:off x="6685323" y="3434399"/>
            <a:ext cx="823135" cy="9231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JDBC</a:t>
            </a:r>
          </a:p>
        </p:txBody>
      </p:sp>
      <p:sp>
        <p:nvSpPr>
          <p:cNvPr id="38" name="왼쪽 화살표 41"/>
          <p:cNvSpPr/>
          <p:nvPr/>
        </p:nvSpPr>
        <p:spPr>
          <a:xfrm>
            <a:off x="6616225" y="4266315"/>
            <a:ext cx="985526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015" b="1" dirty="0">
              <a:solidFill>
                <a:srgbClr val="204C82"/>
              </a:solidFill>
            </a:endParaRPr>
          </a:p>
        </p:txBody>
      </p:sp>
      <p:sp>
        <p:nvSpPr>
          <p:cNvPr id="39" name="오른쪽 화살표 44"/>
          <p:cNvSpPr/>
          <p:nvPr/>
        </p:nvSpPr>
        <p:spPr>
          <a:xfrm>
            <a:off x="6640120" y="2996952"/>
            <a:ext cx="985525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dirty="0">
              <a:solidFill>
                <a:srgbClr val="204C82"/>
              </a:solidFill>
            </a:endParaRPr>
          </a:p>
        </p:txBody>
      </p:sp>
      <p:sp>
        <p:nvSpPr>
          <p:cNvPr id="40" name="왼쪽 화살표 45"/>
          <p:cNvSpPr/>
          <p:nvPr/>
        </p:nvSpPr>
        <p:spPr>
          <a:xfrm>
            <a:off x="1468104" y="4292768"/>
            <a:ext cx="1008662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i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1" name="오른쪽 화살표 48"/>
          <p:cNvSpPr/>
          <p:nvPr/>
        </p:nvSpPr>
        <p:spPr>
          <a:xfrm>
            <a:off x="1491997" y="2996952"/>
            <a:ext cx="1008663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3" name="직사각형 61"/>
          <p:cNvSpPr/>
          <p:nvPr/>
        </p:nvSpPr>
        <p:spPr>
          <a:xfrm>
            <a:off x="1419414" y="3169853"/>
            <a:ext cx="961125" cy="1628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Request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3" name="직사각형 61"/>
          <p:cNvSpPr/>
          <p:nvPr/>
        </p:nvSpPr>
        <p:spPr>
          <a:xfrm>
            <a:off x="6516216" y="3169853"/>
            <a:ext cx="1091861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Query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4" name="직사각형 61"/>
          <p:cNvSpPr/>
          <p:nvPr/>
        </p:nvSpPr>
        <p:spPr>
          <a:xfrm>
            <a:off x="6588224" y="4509121"/>
            <a:ext cx="1091861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Result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5" name="직사각형 61"/>
          <p:cNvSpPr/>
          <p:nvPr/>
        </p:nvSpPr>
        <p:spPr>
          <a:xfrm>
            <a:off x="1481776" y="4509121"/>
            <a:ext cx="1090893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56" name="직사각형 61"/>
          <p:cNvSpPr/>
          <p:nvPr/>
        </p:nvSpPr>
        <p:spPr>
          <a:xfrm>
            <a:off x="395536" y="2852936"/>
            <a:ext cx="1008112" cy="22041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Client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57" name="순서도: 자기 디스크 60"/>
          <p:cNvSpPr/>
          <p:nvPr/>
        </p:nvSpPr>
        <p:spPr>
          <a:xfrm>
            <a:off x="7667683" y="2913588"/>
            <a:ext cx="1008773" cy="188356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</a:rPr>
              <a:t>DB</a:t>
            </a:r>
            <a:endParaRPr lang="ko-KR" altLang="en-US" sz="1292" b="1" dirty="0">
              <a:solidFill>
                <a:srgbClr val="29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Key Features and </a:t>
            </a:r>
            <a:r>
              <a:rPr lang="en-US" b="1" dirty="0" smtClean="0"/>
              <a:t>Benefits (1)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3511"/>
              </p:ext>
            </p:extLst>
          </p:nvPr>
        </p:nvGraphicFramePr>
        <p:xfrm>
          <a:off x="755576" y="1543896"/>
          <a:ext cx="7704856" cy="474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212"/>
                <a:gridCol w="3155322"/>
                <a:gridCol w="3155322"/>
              </a:tblGrid>
              <a:tr h="5169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Key 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</a:rPr>
                        <a:t>ServerElastic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Typical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</a:tr>
              <a:tr h="1959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개발 기간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비용 감축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개발자가 필요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없다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개발자가 언제든지 코드를 변경해 가면서 테스트를 수행할 수 있다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개발자 필요하다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개발자가 서버단 프로그램을 직접 변경하면서 테스트를 수행하기가 어렵다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  <a:tr h="2269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원문 저장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입력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데이터가 매핑이 된 실제 실행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원문을 그대로 로그에 저장한다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문을 눈으로 직접 확인할 수 있다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문을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Copy &amp; Paste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하여 직접 실행해 볼 수 있다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디버깅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시간을 대폭 감소 시킨다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실제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원문이 로그에 저장되지 않는다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문에 대한 분석이 어렵다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문을 실행해 볼 수 없다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디버깅에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많은 시간이 소요된다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3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Key Features and </a:t>
            </a:r>
            <a:r>
              <a:rPr lang="en-US" b="1" dirty="0" smtClean="0"/>
              <a:t>Benefits (2)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55579"/>
              </p:ext>
            </p:extLst>
          </p:nvPr>
        </p:nvGraphicFramePr>
        <p:xfrm>
          <a:off x="755576" y="1543896"/>
          <a:ext cx="7704856" cy="4713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212"/>
                <a:gridCol w="3155322"/>
                <a:gridCol w="3155322"/>
              </a:tblGrid>
              <a:tr h="5169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Key 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</a:rPr>
                        <a:t>ServerElastic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Typical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</a:tr>
              <a:tr h="17669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Streaming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Response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로부터 취득한 레코드는 바로 클라이언트로 전송한다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서버의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메모리를 작게 사용한다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클라이언트의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수신대기 시간이 짧다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서버에서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대용량의 데이터를 모두 메모리에 로딩한 후 클라이언트로 전송한다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서버의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메모리 에러가 발생하기 쉽다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2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클라이언트에서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타임아웃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에러가 발생하기 쉽다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295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Binary Response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(AMF, </a:t>
                      </a:r>
                      <a:r>
                        <a:rPr lang="en-US" altLang="ko-KR" sz="1200" b="0" i="1" dirty="0" smtClean="0">
                          <a:latin typeface="+mn-ea"/>
                          <a:ea typeface="+mn-ea"/>
                        </a:rPr>
                        <a:t>Action Message Format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트래픽량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을 감소시킨다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클라이언트단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디스플레이 소요 시간을 단축시킨다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서버단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개발이 필요없다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문만 등록하면 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클라이언트단에는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통신을 위해 공통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하나만 있으면 된다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화면별로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통신만을 위한 서버단 개발이 별도로 필요하다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화면별로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통신만을 위한 클라이언트단 개발이 별도로 필요하다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32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Key Features and </a:t>
            </a:r>
            <a:r>
              <a:rPr lang="en-US" b="1" dirty="0" smtClean="0"/>
              <a:t>Benefits (3)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85A6917-4ED1-49C1-B452-6A8D85F290D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52272"/>
              </p:ext>
            </p:extLst>
          </p:nvPr>
        </p:nvGraphicFramePr>
        <p:xfrm>
          <a:off x="755576" y="1543896"/>
          <a:ext cx="7704856" cy="238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212"/>
                <a:gridCol w="3155322"/>
                <a:gridCol w="3155322"/>
              </a:tblGrid>
              <a:tr h="5169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Key 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</a:rPr>
                        <a:t>ServerElastic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Typical Development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92D4"/>
                    </a:solidFill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Background Job 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다양한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방식으로 주기 설정 가능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년 주기 등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실행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 가능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Command, Shell Script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등과 같은 시스템 명령어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실행 가능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smtClean="0">
                          <a:latin typeface="+mn-ea"/>
                          <a:ea typeface="+mn-ea"/>
                        </a:rPr>
                        <a:t>개발자가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만든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Java Class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실행 가능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개발자가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직접 개발해야 한다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8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 smtClean="0"/>
              <a:t>Demo Environment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635896" y="2590640"/>
            <a:ext cx="1944216" cy="23944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2923" rIns="0" bIns="0" rtlCol="0" anchor="t" anchorCtr="0"/>
          <a:lstStyle/>
          <a:p>
            <a:pPr algn="ctr"/>
            <a:endParaRPr lang="en-US" altLang="ko-KR" sz="1292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5896" y="5029006"/>
            <a:ext cx="1944216" cy="675432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204C82"/>
                </a:solidFill>
              </a:rPr>
              <a:t>Tomcat 6.0</a:t>
            </a:r>
          </a:p>
          <a:p>
            <a:pPr algn="ctr"/>
            <a:r>
              <a:rPr lang="en-US" altLang="ko-KR" sz="1200" dirty="0">
                <a:solidFill>
                  <a:srgbClr val="204C82"/>
                </a:solidFill>
              </a:rPr>
              <a:t>(</a:t>
            </a:r>
            <a:r>
              <a:rPr lang="en-US" altLang="ko-KR" sz="1200" dirty="0" smtClean="0">
                <a:solidFill>
                  <a:srgbClr val="204C82"/>
                </a:solidFill>
              </a:rPr>
              <a:t>Web </a:t>
            </a:r>
            <a:r>
              <a:rPr lang="en-US" altLang="ko-KR" sz="1200" dirty="0">
                <a:solidFill>
                  <a:srgbClr val="204C82"/>
                </a:solidFill>
              </a:rPr>
              <a:t>Application </a:t>
            </a:r>
            <a:r>
              <a:rPr lang="en-US" altLang="ko-KR" sz="1200" dirty="0" smtClean="0">
                <a:solidFill>
                  <a:srgbClr val="204C82"/>
                </a:solidFill>
              </a:rPr>
              <a:t>Server)</a:t>
            </a:r>
            <a:endParaRPr lang="en-US" altLang="ko-KR" sz="1292" dirty="0">
              <a:solidFill>
                <a:srgbClr val="204C82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40390" y="5029715"/>
            <a:ext cx="1355346" cy="675432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04C82"/>
                </a:solidFill>
              </a:rPr>
              <a:t>Chrome</a:t>
            </a:r>
          </a:p>
          <a:p>
            <a:pPr algn="ctr"/>
            <a:r>
              <a:rPr lang="en-US" altLang="ko-KR" sz="1292" dirty="0">
                <a:solidFill>
                  <a:srgbClr val="204C82"/>
                </a:solidFill>
              </a:rPr>
              <a:t>(</a:t>
            </a:r>
            <a:r>
              <a:rPr lang="en-US" altLang="ko-KR" sz="1292" dirty="0" smtClean="0">
                <a:solidFill>
                  <a:srgbClr val="204C82"/>
                </a:solidFill>
              </a:rPr>
              <a:t>Web Browser)</a:t>
            </a:r>
            <a:endParaRPr lang="en-US" altLang="ko-KR" sz="1292" dirty="0">
              <a:solidFill>
                <a:srgbClr val="204C82"/>
              </a:solidFill>
            </a:endParaRPr>
          </a:p>
        </p:txBody>
      </p:sp>
      <p:sp>
        <p:nvSpPr>
          <p:cNvPr id="61" name="순서도: 자기 디스크 60"/>
          <p:cNvSpPr/>
          <p:nvPr/>
        </p:nvSpPr>
        <p:spPr>
          <a:xfrm>
            <a:off x="6996377" y="2849088"/>
            <a:ext cx="1247158" cy="1955572"/>
          </a:xfrm>
          <a:prstGeom prst="flowChartMagneticDisk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</a:rPr>
              <a:t>MySQL 5.6</a:t>
            </a:r>
          </a:p>
          <a:p>
            <a:pPr algn="ctr"/>
            <a:r>
              <a:rPr lang="en-US" altLang="ko-KR" sz="1292" dirty="0" smtClean="0">
                <a:solidFill>
                  <a:srgbClr val="2963A9"/>
                </a:solidFill>
              </a:rPr>
              <a:t>(Database)</a:t>
            </a:r>
            <a:endParaRPr lang="ko-KR" altLang="en-US" sz="1292" dirty="0">
              <a:solidFill>
                <a:srgbClr val="2963A9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0390" y="2564904"/>
            <a:ext cx="1355346" cy="2420163"/>
          </a:xfrm>
          <a:prstGeom prst="rect">
            <a:avLst/>
          </a:prstGeom>
          <a:solidFill>
            <a:schemeClr val="bg1"/>
          </a:solidFill>
          <a:ln w="6350">
            <a:solidFill>
              <a:srgbClr val="296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04C82"/>
                </a:solidFill>
                <a:latin typeface="+mn-ea"/>
              </a:rPr>
              <a:t>Curl</a:t>
            </a:r>
          </a:p>
          <a:p>
            <a:pPr algn="ctr"/>
            <a:endParaRPr lang="en-US" altLang="ko-KR" sz="1292" dirty="0">
              <a:solidFill>
                <a:srgbClr val="204C82"/>
              </a:solidFill>
              <a:latin typeface="+mn-ea"/>
            </a:endParaRPr>
          </a:p>
          <a:p>
            <a:pPr algn="ctr"/>
            <a:r>
              <a:rPr lang="en-US" altLang="ko-KR" sz="1292" dirty="0">
                <a:solidFill>
                  <a:srgbClr val="204C82"/>
                </a:solidFill>
                <a:latin typeface="+mn-ea"/>
              </a:rPr>
              <a:t>HTML5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635896" y="2836240"/>
            <a:ext cx="1944216" cy="348627"/>
          </a:xfrm>
          <a:prstGeom prst="rect">
            <a:avLst/>
          </a:prstGeom>
          <a:noFill/>
          <a:ln w="952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ServerElastic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22848" y="3407731"/>
            <a:ext cx="1059367" cy="857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HTTP, 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AJAX, </a:t>
            </a:r>
          </a:p>
          <a:p>
            <a:pPr algn="ctr"/>
            <a:r>
              <a:rPr lang="en-US" altLang="ko-KR" sz="1050" i="1" dirty="0" err="1">
                <a:solidFill>
                  <a:srgbClr val="204C82"/>
                </a:solidFill>
              </a:rPr>
              <a:t>WebSocket</a:t>
            </a:r>
            <a:r>
              <a:rPr lang="en-US" altLang="ko-KR" sz="1050" i="1" dirty="0">
                <a:solidFill>
                  <a:srgbClr val="204C82"/>
                </a:solidFill>
              </a:rPr>
              <a:t>,</a:t>
            </a:r>
          </a:p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AMF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821227" y="3377405"/>
            <a:ext cx="959126" cy="9231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>
                <a:solidFill>
                  <a:srgbClr val="204C82"/>
                </a:solidFill>
              </a:rPr>
              <a:t>JDBC</a:t>
            </a:r>
          </a:p>
        </p:txBody>
      </p:sp>
      <p:sp>
        <p:nvSpPr>
          <p:cNvPr id="42" name="왼쪽 화살표 41"/>
          <p:cNvSpPr/>
          <p:nvPr/>
        </p:nvSpPr>
        <p:spPr>
          <a:xfrm>
            <a:off x="5752129" y="4235774"/>
            <a:ext cx="1148346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015" b="1" dirty="0">
              <a:solidFill>
                <a:srgbClr val="204C82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776024" y="2939958"/>
            <a:ext cx="1148345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dirty="0">
              <a:solidFill>
                <a:srgbClr val="204C82"/>
              </a:solidFill>
            </a:endParaRPr>
          </a:p>
        </p:txBody>
      </p:sp>
      <p:sp>
        <p:nvSpPr>
          <p:cNvPr id="46" name="왼쪽 화살표 45"/>
          <p:cNvSpPr/>
          <p:nvPr/>
        </p:nvSpPr>
        <p:spPr>
          <a:xfrm>
            <a:off x="2363646" y="4235774"/>
            <a:ext cx="1176347" cy="63173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ko-KR" altLang="en-US" sz="1108" b="1" i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2387540" y="2939958"/>
            <a:ext cx="1176348" cy="5685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1" name="직사각형 105"/>
          <p:cNvSpPr/>
          <p:nvPr/>
        </p:nvSpPr>
        <p:spPr>
          <a:xfrm>
            <a:off x="3835577" y="3645024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2" name="직사각형 105"/>
          <p:cNvSpPr/>
          <p:nvPr/>
        </p:nvSpPr>
        <p:spPr>
          <a:xfrm>
            <a:off x="3976254" y="3808942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3" name="직사각형 105"/>
          <p:cNvSpPr/>
          <p:nvPr/>
        </p:nvSpPr>
        <p:spPr>
          <a:xfrm>
            <a:off x="4116931" y="4021627"/>
            <a:ext cx="1319165" cy="271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04C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rgbClr val="204C82"/>
                </a:solidFill>
                <a:latin typeface="+mn-ea"/>
              </a:rPr>
              <a:t>SQL </a:t>
            </a:r>
            <a:r>
              <a:rPr lang="en-US" altLang="ko-KR" sz="1100" dirty="0" err="1">
                <a:solidFill>
                  <a:srgbClr val="204C82"/>
                </a:solidFill>
                <a:latin typeface="+mn-ea"/>
              </a:rPr>
              <a:t>Stmt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29" name="직사각형 61"/>
          <p:cNvSpPr/>
          <p:nvPr/>
        </p:nvSpPr>
        <p:spPr>
          <a:xfrm>
            <a:off x="2322859" y="3112859"/>
            <a:ext cx="1120907" cy="1628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Request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0" name="직사각형 61"/>
          <p:cNvSpPr/>
          <p:nvPr/>
        </p:nvSpPr>
        <p:spPr>
          <a:xfrm>
            <a:off x="5652120" y="3112859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Query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4" name="직사각형 61"/>
          <p:cNvSpPr/>
          <p:nvPr/>
        </p:nvSpPr>
        <p:spPr>
          <a:xfrm>
            <a:off x="5724128" y="4452127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Result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35" name="직사각형 61"/>
          <p:cNvSpPr/>
          <p:nvPr/>
        </p:nvSpPr>
        <p:spPr>
          <a:xfrm>
            <a:off x="2363647" y="4452127"/>
            <a:ext cx="1272249" cy="1729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204C82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rgbClr val="204C8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0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e17b0e-abef-4275-bb9e-4b72148fea78">
      <UserInfo>
        <DisplayName>정상철</DisplayName>
        <AccountId>39</AccountId>
        <AccountType/>
      </UserInfo>
    </SharedWithUsers>
    <w75l xmlns="c4446022-6fd6-46e5-8924-7609f5ac794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F171194AC6349B39ED027F2A96D16" ma:contentTypeVersion="4" ma:contentTypeDescription="새 문서를 만듭니다." ma:contentTypeScope="" ma:versionID="e2b676683d92b4aa095fcc1fb470cb5a">
  <xsd:schema xmlns:xsd="http://www.w3.org/2001/XMLSchema" xmlns:xs="http://www.w3.org/2001/XMLSchema" xmlns:p="http://schemas.microsoft.com/office/2006/metadata/properties" xmlns:ns2="c4446022-6fd6-46e5-8924-7609f5ac7940" xmlns:ns3="05e17b0e-abef-4275-bb9e-4b72148fea78" targetNamespace="http://schemas.microsoft.com/office/2006/metadata/properties" ma:root="true" ma:fieldsID="ea4735cc86a231672dfc16233b00e898" ns2:_="" ns3:_="">
    <xsd:import namespace="c4446022-6fd6-46e5-8924-7609f5ac7940"/>
    <xsd:import namespace="05e17b0e-abef-4275-bb9e-4b72148fea78"/>
    <xsd:element name="properties">
      <xsd:complexType>
        <xsd:sequence>
          <xsd:element name="documentManagement">
            <xsd:complexType>
              <xsd:all>
                <xsd:element ref="ns2:w75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46022-6fd6-46e5-8924-7609f5ac7940" elementFormDefault="qualified">
    <xsd:import namespace="http://schemas.microsoft.com/office/2006/documentManagement/types"/>
    <xsd:import namespace="http://schemas.microsoft.com/office/infopath/2007/PartnerControls"/>
    <xsd:element name="w75l" ma:index="8" nillable="true" ma:displayName="설명" ma:internalName="w75l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17b0e-abef-4275-bb9e-4b72148fea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힌트 해시 공유" ma:internalName="SharingHintHash" ma:readOnly="true">
      <xsd:simpleType>
        <xsd:restriction base="dms:Text"/>
      </xsd:simpleType>
    </xsd:element>
    <xsd:element name="SharedWithDetails" ma:index="11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D8404E-75B7-46C7-8DA5-BDD68C78A613}">
  <ds:schemaRefs>
    <ds:schemaRef ds:uri="http://purl.org/dc/terms/"/>
    <ds:schemaRef ds:uri="05e17b0e-abef-4275-bb9e-4b72148fea78"/>
    <ds:schemaRef ds:uri="http://schemas.microsoft.com/office/2006/documentManagement/types"/>
    <ds:schemaRef ds:uri="c4446022-6fd6-46e5-8924-7609f5ac794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56C094-CC13-4C5B-8A42-095886C97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46022-6fd6-46e5-8924-7609f5ac7940"/>
    <ds:schemaRef ds:uri="05e17b0e-abef-4275-bb9e-4b72148fe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QTII_PPT_Design_Template_v1</Template>
  <TotalTime>4415</TotalTime>
  <Words>450</Words>
  <Application>Microsoft Office PowerPoint</Application>
  <PresentationFormat>On-screen Show (4:3)</PresentationFormat>
  <Paragraphs>151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나눔고딕 ExtraBold</vt:lpstr>
      <vt:lpstr>나눔바른고딕</vt:lpstr>
      <vt:lpstr>Arial</vt:lpstr>
      <vt:lpstr>QTII_PPT_Design_Template_v1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Jake Lee</cp:lastModifiedBy>
  <cp:revision>1723</cp:revision>
  <cp:lastPrinted>2015-04-03T12:45:46Z</cp:lastPrinted>
  <dcterms:created xsi:type="dcterms:W3CDTF">2015-01-05T08:12:36Z</dcterms:created>
  <dcterms:modified xsi:type="dcterms:W3CDTF">2015-04-08T12:47:37Z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0x01010013CF171194AC6349B39ED027F2A96D16</vt:lpwstr>
  </property>
</Properties>
</file>