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3" r:id="rId2"/>
    <p:sldId id="469" r:id="rId3"/>
    <p:sldId id="483" r:id="rId4"/>
    <p:sldId id="527" r:id="rId5"/>
    <p:sldId id="530" r:id="rId6"/>
    <p:sldId id="576" r:id="rId7"/>
    <p:sldId id="585" r:id="rId8"/>
    <p:sldId id="577" r:id="rId9"/>
    <p:sldId id="578" r:id="rId10"/>
    <p:sldId id="605" r:id="rId11"/>
    <p:sldId id="579" r:id="rId12"/>
    <p:sldId id="580" r:id="rId13"/>
    <p:sldId id="581" r:id="rId14"/>
    <p:sldId id="584" r:id="rId15"/>
    <p:sldId id="582" r:id="rId16"/>
    <p:sldId id="583" r:id="rId17"/>
    <p:sldId id="606" r:id="rId18"/>
    <p:sldId id="529" r:id="rId19"/>
    <p:sldId id="532" r:id="rId20"/>
    <p:sldId id="570" r:id="rId21"/>
    <p:sldId id="500" r:id="rId22"/>
    <p:sldId id="522" r:id="rId23"/>
    <p:sldId id="520" r:id="rId24"/>
    <p:sldId id="523" r:id="rId25"/>
    <p:sldId id="524" r:id="rId26"/>
    <p:sldId id="525" r:id="rId27"/>
    <p:sldId id="526" r:id="rId28"/>
    <p:sldId id="574" r:id="rId29"/>
    <p:sldId id="575" r:id="rId30"/>
    <p:sldId id="542" r:id="rId31"/>
    <p:sldId id="538" r:id="rId32"/>
    <p:sldId id="539" r:id="rId33"/>
    <p:sldId id="540" r:id="rId34"/>
    <p:sldId id="541" r:id="rId35"/>
    <p:sldId id="586" r:id="rId36"/>
    <p:sldId id="587" r:id="rId37"/>
    <p:sldId id="588" r:id="rId38"/>
    <p:sldId id="589" r:id="rId39"/>
    <p:sldId id="590" r:id="rId40"/>
    <p:sldId id="591" r:id="rId41"/>
    <p:sldId id="592" r:id="rId42"/>
    <p:sldId id="593" r:id="rId43"/>
    <p:sldId id="594" r:id="rId44"/>
    <p:sldId id="595" r:id="rId45"/>
    <p:sldId id="602" r:id="rId46"/>
    <p:sldId id="597" r:id="rId47"/>
    <p:sldId id="598" r:id="rId48"/>
    <p:sldId id="599" r:id="rId49"/>
    <p:sldId id="600" r:id="rId50"/>
    <p:sldId id="601" r:id="rId51"/>
    <p:sldId id="544" r:id="rId52"/>
    <p:sldId id="545" r:id="rId53"/>
    <p:sldId id="603" r:id="rId54"/>
    <p:sldId id="604" r:id="rId55"/>
    <p:sldId id="560" r:id="rId56"/>
    <p:sldId id="562" r:id="rId57"/>
    <p:sldId id="563" r:id="rId58"/>
    <p:sldId id="564" r:id="rId59"/>
    <p:sldId id="565" r:id="rId60"/>
    <p:sldId id="566" r:id="rId61"/>
    <p:sldId id="567" r:id="rId62"/>
    <p:sldId id="569" r:id="rId63"/>
  </p:sldIdLst>
  <p:sldSz cx="9906000" cy="6858000" type="A4"/>
  <p:notesSz cx="6789738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EFF9"/>
    <a:srgbClr val="FFFFFF"/>
    <a:srgbClr val="FFFF81"/>
    <a:srgbClr val="FF0066"/>
    <a:srgbClr val="F57E1B"/>
    <a:srgbClr val="E61A80"/>
    <a:srgbClr val="EC1466"/>
    <a:srgbClr val="29303B"/>
    <a:srgbClr val="343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86404" autoAdjust="0"/>
  </p:normalViewPr>
  <p:slideViewPr>
    <p:cSldViewPr>
      <p:cViewPr varScale="1">
        <p:scale>
          <a:sx n="87" d="100"/>
          <a:sy n="87" d="100"/>
        </p:scale>
        <p:origin x="156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16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8B2868-AB05-44DD-9FC2-0C9D407F2EA7}" type="datetimeFigureOut">
              <a:rPr lang="ko-KR" altLang="en-US"/>
              <a:pPr>
                <a:defRPr/>
              </a:pPr>
              <a:t>2015-04-08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744538"/>
            <a:ext cx="53768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513" y="9431338"/>
            <a:ext cx="294163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20D96A-D213-4C40-97EB-091268A811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ChangeArrowheads="1"/>
          </p:cNvSpPr>
          <p:nvPr userDrawn="1"/>
        </p:nvSpPr>
        <p:spPr bwMode="auto">
          <a:xfrm>
            <a:off x="0" y="1916113"/>
            <a:ext cx="9906000" cy="2449512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708920"/>
            <a:ext cx="9906000" cy="864096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24900" y="6279022"/>
            <a:ext cx="1143008" cy="4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17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 userDrawn="1"/>
        </p:nvSpPr>
        <p:spPr bwMode="auto">
          <a:xfrm>
            <a:off x="-1" y="2"/>
            <a:ext cx="6738951" cy="646113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60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42875" y="67424"/>
            <a:ext cx="6596075" cy="504056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29303B"/>
                </a:solidFill>
                <a:effectLst/>
                <a:latin typeface="바탕" pitchFamily="18" charset="-127"/>
                <a:ea typeface="바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1"/>
          </p:nvPr>
        </p:nvSpPr>
        <p:spPr>
          <a:xfrm>
            <a:off x="881034" y="1500174"/>
            <a:ext cx="9024966" cy="4786346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ts val="2200"/>
              </a:lnSpc>
              <a:buFont typeface="+mj-lt"/>
              <a:buAutoNum type="arabicPeriod"/>
              <a:defRPr sz="16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1pPr>
            <a:lvl2pPr>
              <a:lnSpc>
                <a:spcPts val="2200"/>
              </a:lnSpc>
              <a:defRPr sz="14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2pPr>
            <a:lvl3pPr>
              <a:lnSpc>
                <a:spcPts val="2200"/>
              </a:lnSpc>
              <a:defRPr sz="12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3pPr>
            <a:lvl4pPr>
              <a:lnSpc>
                <a:spcPts val="2200"/>
              </a:lnSpc>
              <a:defRPr sz="11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4pPr>
            <a:lvl5pPr>
              <a:lnSpc>
                <a:spcPts val="2200"/>
              </a:lnSpc>
              <a:defRPr sz="1100">
                <a:solidFill>
                  <a:srgbClr val="29303B"/>
                </a:solidFill>
                <a:latin typeface="바탕" pitchFamily="18" charset="-127"/>
                <a:ea typeface="바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90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4C9D3E-4FC2-4E42-86E0-94A961FAAE7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91" y="6429396"/>
            <a:ext cx="785818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934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0"/>
          <p:cNvCxnSpPr/>
          <p:nvPr userDrawn="1"/>
        </p:nvCxnSpPr>
        <p:spPr>
          <a:xfrm>
            <a:off x="0" y="6381750"/>
            <a:ext cx="990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0" y="549275"/>
            <a:ext cx="9906000" cy="71438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95726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" dirty="0">
              <a:solidFill>
                <a:srgbClr val="B9BACB"/>
              </a:solidFill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71414"/>
            <a:ext cx="6192688" cy="47667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29303B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5666973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l"/>
              <a:defRPr sz="1100" b="1">
                <a:solidFill>
                  <a:srgbClr val="29303B"/>
                </a:solidFill>
              </a:defRPr>
            </a:lvl1pPr>
            <a:lvl2pPr>
              <a:defRPr sz="1050" b="0">
                <a:solidFill>
                  <a:srgbClr val="29303B"/>
                </a:solidFill>
              </a:defRPr>
            </a:lvl2pPr>
            <a:lvl3pPr>
              <a:defRPr sz="1050" b="0">
                <a:solidFill>
                  <a:srgbClr val="29303B"/>
                </a:solidFill>
              </a:defRPr>
            </a:lvl3pPr>
            <a:lvl4pPr>
              <a:defRPr sz="1050" b="0">
                <a:solidFill>
                  <a:srgbClr val="29303B"/>
                </a:solidFill>
              </a:defRPr>
            </a:lvl4pPr>
            <a:lvl5pPr>
              <a:defRPr sz="1050" b="0">
                <a:solidFill>
                  <a:srgbClr val="2930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475" y="6453190"/>
            <a:ext cx="2311400" cy="26828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666EC0-4C4E-4191-B5FC-F2335751D8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8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..../main?cmd.resType=DefaultServic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7"/>
          <p:cNvSpPr>
            <a:spLocks noGrp="1"/>
          </p:cNvSpPr>
          <p:nvPr>
            <p:ph type="title"/>
          </p:nvPr>
        </p:nvSpPr>
        <p:spPr bwMode="auto">
          <a:xfrm>
            <a:off x="0" y="2285994"/>
            <a:ext cx="9906000" cy="1785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3600" dirty="0" err="1" smtClean="0">
                <a:latin typeface="HY각헤드라인M" pitchFamily="18" charset="-127"/>
                <a:ea typeface="HY각헤드라인M" pitchFamily="18" charset="-127"/>
              </a:rPr>
              <a:t>ServerElastic</a:t>
            </a:r>
            <a:r>
              <a:rPr lang="en-US" altLang="ko-KR" sz="3600" dirty="0" smtClean="0">
                <a:latin typeface="HY각헤드라인M" pitchFamily="18" charset="-127"/>
                <a:ea typeface="HY각헤드라인M" pitchFamily="18" charset="-127"/>
              </a:rPr>
              <a:t> 1.4</a:t>
            </a:r>
            <a:r>
              <a:rPr lang="en-US" altLang="ko-KR" sz="3600" dirty="0" smtClean="0">
                <a:latin typeface="HY각헤드라인M" pitchFamily="18" charset="-127"/>
                <a:ea typeface="HY각헤드라인M" pitchFamily="18" charset="-127"/>
              </a:rPr>
              <a:t/>
            </a:r>
            <a:br>
              <a:rPr lang="en-US" altLang="ko-KR" sz="3600" dirty="0" smtClean="0">
                <a:latin typeface="HY각헤드라인M" pitchFamily="18" charset="-127"/>
                <a:ea typeface="HY각헤드라인M" pitchFamily="18" charset="-127"/>
              </a:rPr>
            </a:br>
            <a:r>
              <a:rPr lang="ko-KR" altLang="en-US" sz="3600" dirty="0" smtClean="0">
                <a:latin typeface="HY각헤드라인M" pitchFamily="18" charset="-127"/>
                <a:ea typeface="HY각헤드라인M" pitchFamily="18" charset="-127"/>
              </a:rPr>
              <a:t>개발자 가이드</a:t>
            </a:r>
          </a:p>
        </p:txBody>
      </p:sp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0" y="5300665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2015. </a:t>
            </a:r>
            <a:r>
              <a:rPr lang="en-US" altLang="ko-KR" dirty="0" smtClean="0"/>
              <a:t>04. 7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요청 전문 </a:t>
            </a:r>
            <a:r>
              <a:rPr lang="en-US" altLang="ko-KR" dirty="0" smtClean="0"/>
              <a:t>&gt; JSON12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JSON12 </a:t>
            </a:r>
            <a:r>
              <a:rPr lang="ko-KR" altLang="en-US" sz="1100" b="1" dirty="0" smtClean="0"/>
              <a:t>양식의 요청 전문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/>
              <a:t>Content-Type</a:t>
            </a:r>
            <a:r>
              <a:rPr lang="en-US" altLang="ko-KR" dirty="0" smtClean="0"/>
              <a:t>: application/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lvl="2"/>
            <a:r>
              <a:rPr lang="en-US" altLang="ko-KR" dirty="0" smtClean="0"/>
              <a:t>Parameter ‘t</a:t>
            </a:r>
            <a:r>
              <a:rPr lang="en-US" altLang="ko-KR" dirty="0" smtClean="0">
                <a:solidFill>
                  <a:schemeClr val="tx1"/>
                </a:solidFill>
              </a:rPr>
              <a:t>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chemeClr val="tx1"/>
                </a:solidFill>
              </a:rPr>
              <a:t>json12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여러개의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지원한다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860784"/>
            <a:ext cx="8572560" cy="2936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"parameters":{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"type":"json12</a:t>
            </a:r>
            <a:r>
              <a:rPr lang="en-US" altLang="ko-KR" sz="1050" dirty="0" smtClean="0">
                <a:solidFill>
                  <a:schemeClr val="tx1"/>
                </a:solidFill>
              </a:rPr>
              <a:t>",        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이 전문이 </a:t>
            </a:r>
            <a:r>
              <a:rPr lang="en-US" altLang="ko-KR" sz="1050" dirty="0" smtClean="0">
                <a:solidFill>
                  <a:schemeClr val="tx1"/>
                </a:solidFill>
              </a:rPr>
              <a:t>json12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형식임을 의미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“service.resType”:”json12”,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여기서는 응답전문을 </a:t>
            </a:r>
            <a:r>
              <a:rPr lang="en-US" altLang="ko-KR" sz="1050" dirty="0" smtClean="0">
                <a:solidFill>
                  <a:schemeClr val="tx1"/>
                </a:solidFill>
              </a:rPr>
              <a:t>json12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형식으로 받겠다는 의미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</a:rPr>
              <a:t>다른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resType</a:t>
            </a:r>
            <a:r>
              <a:rPr lang="ko-KR" altLang="en-US" sz="1050" dirty="0" smtClean="0">
                <a:solidFill>
                  <a:schemeClr val="tx1"/>
                </a:solidFill>
              </a:rPr>
              <a:t>을 지정하여도 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＂service":"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epService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“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실행할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ko-KR" altLang="en-US" sz="1050" dirty="0" smtClean="0">
                <a:solidFill>
                  <a:schemeClr val="tx1"/>
                </a:solidFill>
              </a:rPr>
              <a:t>의 </a:t>
            </a:r>
            <a:r>
              <a:rPr lang="en-US" altLang="ko-KR" sz="1050" dirty="0" smtClean="0">
                <a:solidFill>
                  <a:schemeClr val="tx1"/>
                </a:solidFill>
              </a:rPr>
              <a:t>ID </a:t>
            </a:r>
            <a:r>
              <a:rPr lang="ko-KR" altLang="en-US" sz="1050" dirty="0" smtClean="0">
                <a:solidFill>
                  <a:schemeClr val="tx1"/>
                </a:solidFill>
              </a:rPr>
              <a:t>혹은 </a:t>
            </a:r>
            <a:r>
              <a:rPr lang="en-US" altLang="ko-KR" sz="1050" dirty="0" smtClean="0">
                <a:solidFill>
                  <a:schemeClr val="tx1"/>
                </a:solidFill>
              </a:rPr>
              <a:t>Full Class Name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"datasets":{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"1</a:t>
            </a:r>
            <a:r>
              <a:rPr lang="en-US" altLang="ko-KR" sz="1050" dirty="0" smtClean="0">
                <a:solidFill>
                  <a:schemeClr val="tx1"/>
                </a:solidFill>
              </a:rPr>
              <a:t>":{                                           &lt;- dataset </a:t>
            </a:r>
            <a:r>
              <a:rPr lang="ko-KR" altLang="en-US" sz="1050" dirty="0" smtClean="0">
                <a:solidFill>
                  <a:schemeClr val="tx1"/>
                </a:solidFill>
              </a:rPr>
              <a:t>이름 </a:t>
            </a:r>
            <a:r>
              <a:rPr lang="en-US" altLang="ko-KR" sz="1050" dirty="0" smtClean="0">
                <a:solidFill>
                  <a:schemeClr val="tx1"/>
                </a:solidFill>
              </a:rPr>
              <a:t>‘1’</a:t>
            </a:r>
            <a:r>
              <a:rPr lang="ko-KR" altLang="en-US" sz="1050" dirty="0" smtClean="0">
                <a:solidFill>
                  <a:schemeClr val="tx1"/>
                </a:solidFill>
              </a:rPr>
              <a:t>은 개발자가 임의로 정하면 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"rows</a:t>
            </a:r>
            <a:r>
              <a:rPr lang="en-US" altLang="ko-KR" sz="1050" dirty="0" smtClean="0">
                <a:solidFill>
                  <a:schemeClr val="tx1"/>
                </a:solidFill>
              </a:rPr>
              <a:t>":[                                       </a:t>
            </a:r>
            <a:r>
              <a:rPr lang="ko-KR" altLang="en-US" sz="1050" dirty="0" smtClean="0">
                <a:solidFill>
                  <a:schemeClr val="tx1"/>
                </a:solidFill>
              </a:rPr>
              <a:t>단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서버단에서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해당 </a:t>
            </a:r>
            <a:r>
              <a:rPr lang="en-US" altLang="ko-KR" sz="1050" dirty="0" smtClean="0">
                <a:solidFill>
                  <a:schemeClr val="tx1"/>
                </a:solidFill>
              </a:rPr>
              <a:t>dataset</a:t>
            </a:r>
            <a:r>
              <a:rPr lang="ko-KR" altLang="en-US" sz="1050" dirty="0" smtClean="0">
                <a:solidFill>
                  <a:schemeClr val="tx1"/>
                </a:solidFill>
              </a:rPr>
              <a:t>을 취하기 위해서는 이 이름을 사용해야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</a:t>
            </a:r>
            <a:r>
              <a:rPr lang="en-US" altLang="ko-KR" sz="1050" dirty="0" err="1">
                <a:solidFill>
                  <a:schemeClr val="tx1"/>
                </a:solidFill>
              </a:rPr>
              <a:t>name":value,"name":value</a:t>
            </a:r>
            <a:r>
              <a:rPr lang="en-US" altLang="ko-KR" sz="1050" dirty="0">
                <a:solidFill>
                  <a:schemeClr val="tx1"/>
                </a:solidFill>
              </a:rPr>
              <a:t>,...},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{"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name":value,"name":value</a:t>
            </a:r>
            <a:r>
              <a:rPr lang="en-US" altLang="ko-KR" sz="1050" dirty="0" smtClean="0">
                <a:solidFill>
                  <a:schemeClr val="tx1"/>
                </a:solidFill>
              </a:rPr>
              <a:t>,...},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...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]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68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ME20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ME20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‘ME20’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‘CLIENT’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‘ME20’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Result Code: 0</a:t>
            </a:r>
            <a:r>
              <a:rPr lang="ko-KR" altLang="en-US" dirty="0" smtClean="0"/>
              <a:t>은 성공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은 실패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아래의 예제에서 </a:t>
            </a:r>
            <a:r>
              <a:rPr lang="en-US" altLang="ko-KR" dirty="0" smtClean="0"/>
              <a:t>‘*’</a:t>
            </a:r>
            <a:r>
              <a:rPr lang="ko-KR" altLang="en-US" dirty="0" smtClean="0"/>
              <a:t>는 칼럼 구분자</a:t>
            </a:r>
            <a:r>
              <a:rPr lang="en-US" altLang="ko-KR" dirty="0" smtClean="0"/>
              <a:t>, ‘+’</a:t>
            </a:r>
            <a:r>
              <a:rPr lang="ko-KR" altLang="en-US" dirty="0" smtClean="0"/>
              <a:t>는 라인 구분자이다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값은 </a:t>
            </a:r>
            <a:r>
              <a:rPr lang="en-US" altLang="ko-KR" dirty="0" smtClean="0"/>
              <a:t>‘*’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‘+’</a:t>
            </a:r>
            <a:r>
              <a:rPr lang="ko-KR" altLang="en-US" dirty="0" smtClean="0"/>
              <a:t>가 아니며 칼럼 구분자는 </a:t>
            </a:r>
            <a:r>
              <a:rPr lang="en-US" altLang="ko-KR" dirty="0" smtClean="0"/>
              <a:t>0x07, </a:t>
            </a:r>
            <a:r>
              <a:rPr lang="ko-KR" altLang="en-US" dirty="0" smtClean="0"/>
              <a:t>라인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0x08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전문은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 </a:t>
            </a:r>
            <a:r>
              <a:rPr lang="en-US" altLang="ko-KR" dirty="0" smtClean="0"/>
              <a:t>‘\n’</a:t>
            </a:r>
            <a:r>
              <a:rPr lang="ko-KR" altLang="en-US" dirty="0" smtClean="0"/>
              <a:t>가 없고 하나의 라인으로 이어진다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예제에서는 읽기 쉽게 하기 위해 편의를 위해 줄 바꿈을 하였다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785926"/>
            <a:ext cx="8572560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ME20 * Result Code * Result Message * Extra Info * +</a:t>
            </a: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ID * FTSC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Column ID * Column ID * Column ID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Column Type * Column Type * Column Type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Column Size * Column Size * Column Size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Column Caption * Column Caption * Column Caption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Column Value * Column Value * Column value * +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i="1" dirty="0" smtClean="0">
                <a:solidFill>
                  <a:schemeClr val="tx1"/>
                </a:solidFill>
              </a:rPr>
              <a:t>(.. 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part repeats)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20" y="4071942"/>
            <a:ext cx="8572560" cy="1785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ME20 * 0 * Success * Extra Info * +</a:t>
            </a: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=1 * FTSC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NAME * ID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String * String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0 * 0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Name * ID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Jake * jakelee70 * 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Hong *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honggildong</a:t>
            </a:r>
            <a:r>
              <a:rPr lang="en-US" altLang="ko-KR" sz="1050" dirty="0" smtClean="0">
                <a:solidFill>
                  <a:schemeClr val="tx1"/>
                </a:solidFill>
              </a:rPr>
              <a:t> * +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XML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XML </a:t>
            </a:r>
            <a:r>
              <a:rPr lang="ko-KR" altLang="en-US" sz="1100" b="1" dirty="0" smtClean="0"/>
              <a:t>양식</a:t>
            </a:r>
            <a:r>
              <a:rPr lang="en-US" altLang="ko-KR" sz="1100" b="1" dirty="0" smtClean="0"/>
              <a:t> (</a:t>
            </a:r>
            <a:r>
              <a:rPr lang="ko-KR" altLang="en-US" sz="1100" b="1" dirty="0" smtClean="0"/>
              <a:t>요청 양식과 동일</a:t>
            </a:r>
            <a:r>
              <a:rPr lang="en-US" altLang="ko-KR" sz="1100" b="1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PlatformXml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설정하여 요청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66720" y="1214422"/>
            <a:ext cx="8572560" cy="5072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encoding="EUC-KR"?&gt;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&lt;Root&gt; 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&lt;Parameters&gt;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&lt;/Parameters&gt;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&lt;Dataset id=“1"&gt;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&lt;Column id="AAA" type="String"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&lt;Column id="BBB" type="String" /&gt;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&lt;Rows&gt;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&lt;Row&gt;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&lt;Col id="AAA"&gt;111&lt;/Col&gt;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&lt;Col id="BBB"&gt;222&lt;/Col&gt;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&lt;/Row&gt;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&lt;/Rows&gt;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&lt;/Dataset&gt;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&lt;Dataset id=“2"&gt;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&lt;Column id="CCC" type="String"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&lt;Column id="BBB" type="String"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&lt;Rows&gt;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&lt;Row&gt;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&lt;Col id="CCC"&gt;333&lt;/Col&gt;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&lt;Col id="BBB"&gt;222&lt;/Col&gt;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&lt;/Row&gt;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&lt;/Rows&gt;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&lt;/Dataset&gt;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&lt;/Root&gt;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PWPLUS10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PWPLUS10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‘PWPLUS10’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아래의 예제에서 </a:t>
            </a:r>
            <a:r>
              <a:rPr lang="en-US" altLang="ko-KR" dirty="0" smtClean="0"/>
              <a:t>‘*’</a:t>
            </a:r>
            <a:r>
              <a:rPr lang="ko-KR" altLang="en-US" dirty="0" smtClean="0"/>
              <a:t>는 칼럼 구분자</a:t>
            </a:r>
            <a:r>
              <a:rPr lang="en-US" altLang="ko-KR" dirty="0" smtClean="0"/>
              <a:t>, ‘+’</a:t>
            </a:r>
            <a:r>
              <a:rPr lang="ko-KR" altLang="en-US" dirty="0" smtClean="0"/>
              <a:t>는 라인 구분자이다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값은 </a:t>
            </a:r>
            <a:r>
              <a:rPr lang="en-US" altLang="ko-KR" dirty="0" smtClean="0"/>
              <a:t>‘*’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‘+’</a:t>
            </a:r>
            <a:r>
              <a:rPr lang="ko-KR" altLang="en-US" dirty="0" smtClean="0"/>
              <a:t>가 아니며 칼럼 구분자는 </a:t>
            </a:r>
            <a:r>
              <a:rPr lang="en-US" altLang="ko-KR" dirty="0" smtClean="0"/>
              <a:t>0x07, </a:t>
            </a:r>
            <a:r>
              <a:rPr lang="ko-KR" altLang="en-US" dirty="0" smtClean="0"/>
              <a:t>라인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0x08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전문은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 </a:t>
            </a:r>
            <a:r>
              <a:rPr lang="en-US" altLang="ko-KR" dirty="0" smtClean="0"/>
              <a:t>‘\n’</a:t>
            </a:r>
            <a:r>
              <a:rPr lang="ko-KR" altLang="en-US" dirty="0" smtClean="0"/>
              <a:t>가 없고 하나의 라인으로 이어진다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예제에서는 읽기 쉽게 하기 위해 편의를 위해 줄 바꿈을 하였다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2) PWPLUS10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하나만 지원한다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928802"/>
            <a:ext cx="8572560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PWPLUS_1.0*TRUE**+</a:t>
            </a:r>
          </a:p>
          <a:p>
            <a:r>
              <a:rPr lang="en-US" altLang="ko-KR" sz="1050" i="1" dirty="0" smtClean="0">
                <a:solidFill>
                  <a:schemeClr val="tx1"/>
                </a:solidFill>
              </a:rPr>
              <a:t>Column ID*Column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 smtClean="0">
                <a:solidFill>
                  <a:schemeClr val="tx1"/>
                </a:solidFill>
              </a:rPr>
              <a:t>Type*Type</a:t>
            </a:r>
            <a:r>
              <a:rPr lang="en-US" altLang="ko-KR" sz="1050" dirty="0" smtClean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 smtClean="0">
                <a:solidFill>
                  <a:schemeClr val="tx1"/>
                </a:solidFill>
              </a:rPr>
              <a:t>Column Caption*Column Caption</a:t>
            </a:r>
            <a:r>
              <a:rPr lang="en-US" altLang="ko-KR" sz="1050" dirty="0" smtClean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i="1" dirty="0" smtClean="0">
                <a:solidFill>
                  <a:schemeClr val="tx1"/>
                </a:solidFill>
              </a:rPr>
              <a:t>Value*Value</a:t>
            </a:r>
            <a:r>
              <a:rPr lang="en-US" altLang="ko-KR" sz="1050" dirty="0" smtClean="0">
                <a:solidFill>
                  <a:schemeClr val="tx1"/>
                </a:solidFill>
              </a:rPr>
              <a:t>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(... Row repeats)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PWPLUS_1.0*TRUE**+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NAME*ID*+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String*String*+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NAME*ID*+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Jake*jakelee70*+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Hong*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honggildong</a:t>
            </a:r>
            <a:r>
              <a:rPr lang="en-US" altLang="ko-KR" sz="1050" dirty="0" smtClean="0">
                <a:solidFill>
                  <a:schemeClr val="tx1"/>
                </a:solidFill>
              </a:rPr>
              <a:t>*+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PWPLUS15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PWPLUS15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‘PWPLUS15’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1) PWPLUS15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하나만 지원한다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30003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$CURL FRAMEWORK CSV$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$HEADER$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$VERSION$=PWPLUS15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$CHARSET$=UTF-8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$SUCCESS CODE$=000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$COLUMN DELIMETERS$=@TAB@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$RECORD DELIMETERS$=@CRLF@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$QUOTE CHARACTER$="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$NULL EXPRESSION$=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$END OF HEADER$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$RESPONSE$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$RETURN CODE$=000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$RETURN MESSAGE$=SUCCESS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$END OF RESPONSE$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NAME@TAB@ID@TAB@@CRLF@</a:t>
            </a: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String@TAB@String@TAB</a:t>
            </a:r>
            <a:r>
              <a:rPr lang="en-US" altLang="ko-KR" sz="1050" dirty="0" smtClean="0">
                <a:solidFill>
                  <a:schemeClr val="tx1"/>
                </a:solidFill>
              </a:rPr>
              <a:t>@@CRLF@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Jake@TAB@jakelee70@TAB@@CRLF@</a:t>
            </a:r>
          </a:p>
          <a:p>
            <a:r>
              <a:rPr lang="en-US" altLang="ko-KR" sz="1050" dirty="0" err="1" smtClean="0">
                <a:solidFill>
                  <a:schemeClr val="tx1"/>
                </a:solidFill>
              </a:rPr>
              <a:t>Hong@TAB@honggildong@TAB</a:t>
            </a:r>
            <a:r>
              <a:rPr lang="en-US" altLang="ko-KR" sz="1050" dirty="0" smtClean="0">
                <a:solidFill>
                  <a:schemeClr val="tx1"/>
                </a:solidFill>
              </a:rPr>
              <a:t>@@CRLF@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JSON10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JSON10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‘JSON10’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1) JSON10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하나만 지원한다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"HEADER":{"VERSION":"json10","CHARSET":"UTF-8","SUCCESS CODE":"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000 | not 000</a:t>
            </a:r>
            <a:r>
              <a:rPr lang="en-US" altLang="ko-KR" sz="1050" dirty="0" smtClean="0">
                <a:solidFill>
                  <a:schemeClr val="tx1"/>
                </a:solidFill>
              </a:rPr>
              <a:t>","NULL EXPRESSION":“ "},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"RESPONSE":{"RETURN CODE":"000","RETURN MESSAGE":””},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"TYPE":{“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Type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Column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Type</a:t>
            </a:r>
            <a:r>
              <a:rPr lang="en-US" altLang="ko-KR" sz="1050" dirty="0" smtClean="0">
                <a:solidFill>
                  <a:schemeClr val="tx1"/>
                </a:solidFill>
              </a:rPr>
              <a:t>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"DATA":[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{“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Value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Column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Value</a:t>
            </a:r>
            <a:r>
              <a:rPr lang="en-US" altLang="ko-KR" sz="1050" dirty="0" smtClean="0">
                <a:solidFill>
                  <a:schemeClr val="tx1"/>
                </a:solidFill>
              </a:rPr>
              <a:t>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(... Row repeats)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"HEADER":{"VERSION":"json10","CHARSET":"UTF-8","SUCCESS CODE":"0000","NULL EXPRESSION":“ "},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"RESPONSE":{"RETURN CODE":"000","RETURN MESSAGE":””},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"TYPE":{“NAME":"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String",“ID</a:t>
            </a:r>
            <a:r>
              <a:rPr lang="en-US" altLang="ko-KR" sz="1050" dirty="0" smtClean="0">
                <a:solidFill>
                  <a:schemeClr val="tx1"/>
                </a:solidFill>
              </a:rPr>
              <a:t>":"String”},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"DATA":[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{“NAME":“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Jake",“ID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":“jakelee70”},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        {“NAME":“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Hong",“ID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honggildong</a:t>
            </a:r>
            <a:r>
              <a:rPr lang="en-US" altLang="ko-KR" sz="1050" dirty="0" smtClean="0">
                <a:solidFill>
                  <a:schemeClr val="tx1"/>
                </a:solidFill>
              </a:rPr>
              <a:t>”}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JSON11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JSON11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‘JSON11’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 </a:t>
            </a:r>
            <a:r>
              <a:rPr lang="en-US" altLang="ko-KR" dirty="0" smtClean="0"/>
              <a:t>1) JSON11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하나만 지원한다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{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"FORMAT":{ "VERSION":"json11","SUCCESS CODE":“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000 | not 000</a:t>
            </a:r>
            <a:r>
              <a:rPr lang="en-US" altLang="ko-KR" sz="1050" dirty="0" smtClean="0">
                <a:solidFill>
                  <a:schemeClr val="tx1"/>
                </a:solidFill>
              </a:rPr>
              <a:t>","ENCODING":"UTF-8"},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"RESULT":{  "RETURN MESSAGE":"","RETURN CODE":"000"},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"COLUMNS":{“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Type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",“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Column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Type</a:t>
            </a:r>
            <a:r>
              <a:rPr lang="en-US" altLang="ko-KR" sz="1050" dirty="0" smtClean="0">
                <a:solidFill>
                  <a:schemeClr val="tx1"/>
                </a:solidFill>
              </a:rPr>
              <a:t>"}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Value</a:t>
            </a:r>
            <a:r>
              <a:rPr lang="en-US" altLang="ko-KR" sz="1050" dirty="0" smtClean="0">
                <a:solidFill>
                  <a:schemeClr val="tx1"/>
                </a:solidFill>
              </a:rPr>
              <a:t>", 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Column Value</a:t>
            </a:r>
            <a:r>
              <a:rPr lang="en-US" altLang="ko-KR" sz="105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(... Row repeats)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20" y="3500438"/>
            <a:ext cx="8572560" cy="1928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{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"FORMAT":{ "VERSION":"json11","SUCCESS CODE":"000","ENCODING":"UTF-8"},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"RESULT":{  "RETURN MESSAGE":"","RETURN CODE":"000"},	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"COLUMNS":{"NAME":"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String","ID</a:t>
            </a:r>
            <a:r>
              <a:rPr lang="en-US" altLang="ko-KR" sz="1050" dirty="0" smtClean="0">
                <a:solidFill>
                  <a:schemeClr val="tx1"/>
                </a:solidFill>
              </a:rPr>
              <a:t>":"String"}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"NAME":"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Jake","ID</a:t>
            </a:r>
            <a:r>
              <a:rPr lang="en-US" altLang="ko-KR" sz="1050" dirty="0" smtClean="0">
                <a:solidFill>
                  <a:schemeClr val="tx1"/>
                </a:solidFill>
              </a:rPr>
              <a:t>":"jakelee70"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"NAME":“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Hong","ID</a:t>
            </a:r>
            <a:r>
              <a:rPr lang="en-US" altLang="ko-KR" sz="1050" dirty="0" smtClean="0">
                <a:solidFill>
                  <a:schemeClr val="tx1"/>
                </a:solidFill>
              </a:rPr>
              <a:t>":“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honggildong</a:t>
            </a:r>
            <a:r>
              <a:rPr lang="en-US" altLang="ko-KR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응답 전문 </a:t>
            </a:r>
            <a:r>
              <a:rPr lang="en-US" altLang="ko-KR" dirty="0" smtClean="0"/>
              <a:t>&gt; JSON12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JSON12 </a:t>
            </a:r>
            <a:r>
              <a:rPr lang="ko-KR" altLang="en-US" sz="1100" b="1" dirty="0" smtClean="0"/>
              <a:t>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 방법</a:t>
            </a:r>
            <a:r>
              <a:rPr lang="en-US" altLang="ko-KR" dirty="0" smtClean="0"/>
              <a:t>: Parameter ‘</a:t>
            </a:r>
            <a:r>
              <a:rPr lang="en-US" altLang="ko-KR" dirty="0" err="1">
                <a:solidFill>
                  <a:schemeClr val="tx1"/>
                </a:solidFill>
              </a:rPr>
              <a:t>service.resType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‘json12’</a:t>
            </a:r>
            <a:r>
              <a:rPr lang="ko-KR" altLang="en-US" dirty="0" smtClean="0"/>
              <a:t>로 설정하여 요청</a:t>
            </a:r>
            <a:endParaRPr lang="en-US" altLang="ko-KR" dirty="0" smtClean="0"/>
          </a:p>
          <a:p>
            <a:pPr lvl="1"/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 err="1"/>
              <a:t>DataSet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66720" y="1428736"/>
            <a:ext cx="8572560" cy="48805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"parameters":{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"type":"json12", </a:t>
            </a:r>
            <a:r>
              <a:rPr lang="en-US" altLang="ko-KR" sz="1050" dirty="0" smtClean="0">
                <a:solidFill>
                  <a:schemeClr val="tx1"/>
                </a:solidFill>
              </a:rPr>
              <a:t>         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이 전문이 </a:t>
            </a:r>
            <a:r>
              <a:rPr lang="en-US" altLang="ko-KR" sz="1050" dirty="0" smtClean="0">
                <a:solidFill>
                  <a:schemeClr val="tx1"/>
                </a:solidFill>
              </a:rPr>
              <a:t>json12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형식임을 의미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"message":"",             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서버 응답 메시지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“code":0                   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서버 응답 코드</a:t>
            </a:r>
            <a:r>
              <a:rPr lang="en-US" altLang="ko-KR" sz="1050" dirty="0" smtClean="0">
                <a:solidFill>
                  <a:schemeClr val="tx1"/>
                </a:solidFill>
              </a:rPr>
              <a:t>. 0</a:t>
            </a:r>
            <a:r>
              <a:rPr lang="ko-KR" altLang="en-US" sz="1050" dirty="0" smtClean="0">
                <a:solidFill>
                  <a:schemeClr val="tx1"/>
                </a:solidFill>
              </a:rPr>
              <a:t>의 경우 정상 수행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</a:rPr>
              <a:t>그 외의 경우 오류가 있음을 의미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}, 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</a:t>
            </a:r>
            <a:r>
              <a:rPr lang="en-US" altLang="ko-KR" sz="1050" dirty="0" smtClean="0">
                <a:solidFill>
                  <a:schemeClr val="tx1"/>
                </a:solidFill>
              </a:rPr>
              <a:t>＂datasets＂:{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tx1"/>
                </a:solidFill>
              </a:rPr>
              <a:t>＂1＂:{                                    &lt;- dataset </a:t>
            </a:r>
            <a:r>
              <a:rPr lang="ko-KR" altLang="en-US" sz="1050" dirty="0" smtClean="0">
                <a:solidFill>
                  <a:schemeClr val="tx1"/>
                </a:solidFill>
              </a:rPr>
              <a:t>이름 </a:t>
            </a:r>
            <a:r>
              <a:rPr lang="en-US" altLang="ko-KR" sz="1050" dirty="0" smtClean="0">
                <a:solidFill>
                  <a:schemeClr val="tx1"/>
                </a:solidFill>
              </a:rPr>
              <a:t>‘1’</a:t>
            </a:r>
            <a:r>
              <a:rPr lang="ko-KR" altLang="en-US" sz="1050" dirty="0" smtClean="0">
                <a:solidFill>
                  <a:schemeClr val="tx1"/>
                </a:solidFill>
              </a:rPr>
              <a:t>은 </a:t>
            </a:r>
            <a:r>
              <a:rPr lang="en-US" altLang="ko-KR" sz="1050" dirty="0" smtClean="0">
                <a:solidFill>
                  <a:schemeClr val="tx1"/>
                </a:solidFill>
              </a:rPr>
              <a:t>default </a:t>
            </a:r>
            <a:r>
              <a:rPr lang="ko-KR" altLang="en-US" sz="1050" dirty="0" smtClean="0">
                <a:solidFill>
                  <a:schemeClr val="tx1"/>
                </a:solidFill>
              </a:rPr>
              <a:t>값이며 이것은 서버 개발자가 임의로 정할 수 있음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</a:t>
            </a:r>
            <a:r>
              <a:rPr lang="en-US" altLang="ko-KR" sz="1050" dirty="0" err="1">
                <a:solidFill>
                  <a:schemeClr val="tx1"/>
                </a:solidFill>
              </a:rPr>
              <a:t>colInfos</a:t>
            </a:r>
            <a:r>
              <a:rPr lang="en-US" altLang="ko-KR" sz="1050" dirty="0" smtClean="0">
                <a:solidFill>
                  <a:schemeClr val="tx1"/>
                </a:solidFill>
              </a:rPr>
              <a:t>":[                            &lt;- </a:t>
            </a:r>
            <a:r>
              <a:rPr lang="ko-KR" altLang="en-US" sz="1050" dirty="0" smtClean="0">
                <a:solidFill>
                  <a:schemeClr val="tx1"/>
                </a:solidFill>
              </a:rPr>
              <a:t>칼럼의 아이디와 표시이름을 선언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{"id":"col1", "text":"name1"},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{"id":"col2", "text":"name2"}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],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"rows":[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,{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,{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"col1":"value1"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    , "col2":"value2"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    ]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2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서비스 사용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빌트인 서비스들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7156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요청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Parameter ‘</a:t>
            </a:r>
            <a:r>
              <a:rPr lang="en-US" altLang="ko-KR" dirty="0" err="1" smtClean="0">
                <a:solidFill>
                  <a:schemeClr val="tx1"/>
                </a:solidFill>
              </a:rPr>
              <a:t>cmd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를 아래의 서비스 중 하나로 설정하여 요청하면 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http://..../</a:t>
            </a:r>
            <a:r>
              <a:rPr lang="en-US" altLang="ko-KR" dirty="0" err="1" smtClean="0">
                <a:solidFill>
                  <a:schemeClr val="tx1"/>
                </a:solidFill>
                <a:hlinkClick r:id="rId2"/>
              </a:rPr>
              <a:t>main?cmd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  <a:hlinkClick r:id="rId2"/>
              </a:rPr>
              <a:t>DefaultService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/>
              <a:t>빌트인 서비스 종류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3844" y="1785926"/>
          <a:ext cx="8858312" cy="442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16"/>
                <a:gridCol w="6572296"/>
              </a:tblGrid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서비스</a:t>
                      </a:r>
                      <a:endParaRPr lang="ko-KR" altLang="en-US" sz="105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설명</a:t>
                      </a:r>
                      <a:endParaRPr lang="ko-KR" altLang="en-US" sz="105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sqlId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받아서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쿼리를 수행 후 결과를 응답한다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DownloadService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서버의 파일시스템상의 파일을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다운로드한다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UploadService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파일 업로드 후 결과를 응답한다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EchoService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받은 값을 그대로 다시 응답한다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목적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0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</a:t>
                      </a: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sqlId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수행 후 결과 값이 있을 경우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생성하고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 결과 값들을 저장 후 그 값들을 응답한다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LogoutService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삭제한다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ServerAddrService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서버의 서비스 주소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서비스 대표 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IP)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와 실제 주소를 응답한다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ServerTimeService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서버의 시스템 시간을 응답한다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6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SessionService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Session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에 저장되어 있는 값들을 응답한다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90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latin typeface="+mn-ea"/>
                          <a:ea typeface="+mn-ea"/>
                        </a:rPr>
                        <a:t>TimeoutService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Timeout 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값을 받아서 주어진 시간 만큼 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sleep 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후 응답한다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클라이언트의 타임아웃 테스트용으로 사용된다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50" b="0" dirty="0" smtClean="0">
                          <a:latin typeface="+mn-ea"/>
                          <a:ea typeface="+mn-ea"/>
                        </a:rPr>
                        <a:t>테스트 목적</a:t>
                      </a:r>
                      <a:r>
                        <a:rPr lang="en-US" altLang="ko-KR" sz="105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서비스 사용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DefaultService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 전문</a:t>
            </a:r>
            <a:r>
              <a:rPr lang="en-US" altLang="ko-KR" sz="1100" b="1" dirty="0" smtClean="0">
                <a:latin typeface="+mn-ea"/>
              </a:rPr>
              <a:t> (</a:t>
            </a:r>
            <a:r>
              <a:rPr lang="ko-KR" altLang="en-US" sz="1100" b="1" dirty="0" smtClean="0">
                <a:latin typeface="+mn-ea"/>
              </a:rPr>
              <a:t>이하 </a:t>
            </a:r>
            <a:r>
              <a:rPr lang="en-US" altLang="ko-KR" sz="1100" b="1" dirty="0" smtClean="0">
                <a:latin typeface="+mn-ea"/>
              </a:rPr>
              <a:t>URL Parameter </a:t>
            </a:r>
            <a:r>
              <a:rPr lang="ko-KR" altLang="en-US" dirty="0" smtClean="0">
                <a:latin typeface="+mn-ea"/>
              </a:rPr>
              <a:t>방식으로 설명하겠음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55244"/>
              </p:ext>
            </p:extLst>
          </p:nvPr>
        </p:nvGraphicFramePr>
        <p:xfrm>
          <a:off x="380968" y="1000108"/>
          <a:ext cx="9215502" cy="4972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438"/>
                <a:gridCol w="1263697"/>
                <a:gridCol w="7143367"/>
              </a:tblGrid>
              <a:tr h="276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구성요소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629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cmd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서비스 이름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en-US" altLang="ko-KR" sz="1000" dirty="0" err="1" smtClean="0"/>
                        <a:t>DefaultService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8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cmd.resType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응답 형식</a:t>
                      </a:r>
                      <a:endParaRPr lang="en-US" altLang="ko-KR" sz="1000" dirty="0" smtClean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 ME20: </a:t>
                      </a:r>
                      <a:r>
                        <a:rPr lang="en-US" altLang="ko-KR" sz="1000" dirty="0" err="1" smtClean="0"/>
                        <a:t>MakeElastic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용</a:t>
                      </a:r>
                      <a:endParaRPr lang="en-US" altLang="ko-KR" sz="1000" dirty="0" smtClean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/>
                        <a:t>PlatformXml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XPlatform</a:t>
                      </a:r>
                      <a:r>
                        <a:rPr lang="en-US" altLang="ko-KR" sz="1000" dirty="0" smtClean="0"/>
                        <a:t> XML </a:t>
                      </a:r>
                      <a:r>
                        <a:rPr lang="ko-KR" altLang="en-US" sz="1000" dirty="0" smtClean="0"/>
                        <a:t>방식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/>
                        <a:t>PWPLUS10: </a:t>
                      </a:r>
                      <a:r>
                        <a:rPr lang="en-US" altLang="ko-KR" sz="1000" kern="1200" dirty="0" smtClean="0"/>
                        <a:t>CSV </a:t>
                      </a:r>
                      <a:r>
                        <a:rPr lang="ko-KR" altLang="en-US" sz="1000" kern="1200" dirty="0" smtClean="0"/>
                        <a:t>형식</a:t>
                      </a:r>
                      <a:r>
                        <a:rPr lang="en-US" altLang="ko-KR" sz="1000" kern="1200" dirty="0" smtClean="0"/>
                        <a:t>.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 PWPLUS15: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kern="1200" dirty="0" smtClean="0"/>
                        <a:t>CSV </a:t>
                      </a:r>
                      <a:r>
                        <a:rPr lang="ko-KR" altLang="en-US" sz="1000" kern="1200" dirty="0" smtClean="0"/>
                        <a:t>형식</a:t>
                      </a:r>
                      <a:r>
                        <a:rPr lang="en-US" altLang="ko-KR" sz="1000" kern="1200" dirty="0" smtClean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/>
                        <a:t>json10: JSON </a:t>
                      </a:r>
                      <a:r>
                        <a:rPr lang="ko-KR" altLang="en-US" sz="1000" dirty="0" smtClean="0"/>
                        <a:t>형식 </a:t>
                      </a:r>
                      <a:r>
                        <a:rPr lang="en-US" altLang="ko-KR" sz="1000" dirty="0" smtClean="0"/>
                        <a:t>1.0. </a:t>
                      </a:r>
                      <a:r>
                        <a:rPr lang="ko-KR" altLang="en-US" sz="1000" dirty="0" smtClean="0"/>
                        <a:t>하나의 </a:t>
                      </a:r>
                      <a:r>
                        <a:rPr lang="en-US" altLang="ko-KR" sz="1000" dirty="0" smtClean="0"/>
                        <a:t>JSON</a:t>
                      </a:r>
                      <a:r>
                        <a:rPr lang="ko-KR" altLang="en-US" sz="1000" dirty="0" smtClean="0"/>
                        <a:t>으로 전송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 json11: JSON </a:t>
                      </a:r>
                      <a:r>
                        <a:rPr lang="ko-KR" altLang="en-US" sz="1000" dirty="0" smtClean="0"/>
                        <a:t>형식 </a:t>
                      </a:r>
                      <a:r>
                        <a:rPr lang="en-US" altLang="ko-KR" sz="1000" dirty="0" smtClean="0"/>
                        <a:t>1.1. </a:t>
                      </a:r>
                      <a:r>
                        <a:rPr lang="en-US" altLang="ko-KR" sz="1000" dirty="0" smtClean="0"/>
                        <a:t>row </a:t>
                      </a:r>
                      <a:r>
                        <a:rPr lang="ko-KR" altLang="en-US" sz="1000" dirty="0" smtClean="0"/>
                        <a:t>마다 각각의 </a:t>
                      </a:r>
                      <a:r>
                        <a:rPr lang="en-US" altLang="ko-KR" sz="1000" dirty="0" smtClean="0"/>
                        <a:t>JSON</a:t>
                      </a:r>
                      <a:r>
                        <a:rPr lang="ko-KR" altLang="en-US" sz="1000" dirty="0" smtClean="0"/>
                        <a:t>으로 만들어 전송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kern="1200" dirty="0" smtClean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kern="1200" dirty="0" smtClean="0">
                          <a:latin typeface="+mn-ea"/>
                          <a:ea typeface="+mn-ea"/>
                        </a:rPr>
                        <a:t> json12: JSON </a:t>
                      </a:r>
                      <a:r>
                        <a:rPr lang="ko-KR" altLang="en-US" sz="1000" b="0" kern="1200" dirty="0" smtClean="0"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sz="1000" b="0" kern="1200" dirty="0" smtClean="0">
                          <a:latin typeface="+mn-ea"/>
                          <a:ea typeface="+mn-ea"/>
                        </a:rPr>
                        <a:t>1.2. </a:t>
                      </a:r>
                      <a:r>
                        <a:rPr lang="ko-KR" altLang="en-US" sz="1000" b="0" kern="1200" dirty="0" smtClean="0">
                          <a:latin typeface="+mn-ea"/>
                          <a:ea typeface="+mn-ea"/>
                        </a:rPr>
                        <a:t>여러개의 </a:t>
                      </a:r>
                      <a:r>
                        <a:rPr lang="en-US" altLang="ko-KR" sz="1000" b="0" kern="1200" dirty="0" err="1" smtClean="0">
                          <a:latin typeface="+mn-ea"/>
                          <a:ea typeface="+mn-ea"/>
                        </a:rPr>
                        <a:t>DataSet</a:t>
                      </a:r>
                      <a:r>
                        <a:rPr lang="ko-KR" altLang="en-US" sz="1000" b="0" kern="1200" dirty="0" smtClean="0">
                          <a:latin typeface="+mn-ea"/>
                          <a:ea typeface="+mn-ea"/>
                        </a:rPr>
                        <a:t>을 가질 수 있다</a:t>
                      </a:r>
                      <a:r>
                        <a:rPr lang="en-US" altLang="ko-KR" sz="1000" b="0" kern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/>
                        <a:t>csv: </a:t>
                      </a:r>
                      <a:r>
                        <a:rPr lang="en-US" altLang="ko-KR" sz="1000" dirty="0" smtClean="0"/>
                        <a:t>CSV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다운로드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897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cmd.encryptType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 </a:t>
                      </a:r>
                      <a:r>
                        <a:rPr lang="ko-KR" altLang="en-US" sz="1000" dirty="0" err="1" smtClean="0"/>
                        <a:t>파라미터가</a:t>
                      </a:r>
                      <a:r>
                        <a:rPr lang="ko-KR" altLang="en-US" sz="1000" dirty="0" smtClean="0"/>
                        <a:t> 있을 경우 서버에서는 </a:t>
                      </a:r>
                      <a:r>
                        <a:rPr lang="ko-KR" altLang="en-US" sz="1000" dirty="0" err="1" smtClean="0"/>
                        <a:t>파라미터의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name</a:t>
                      </a:r>
                      <a:r>
                        <a:rPr lang="ko-KR" altLang="en-US" sz="1000" dirty="0" smtClean="0"/>
                        <a:t>과 </a:t>
                      </a:r>
                      <a:r>
                        <a:rPr lang="en-US" altLang="ko-KR" sz="1000" dirty="0" smtClean="0"/>
                        <a:t>value</a:t>
                      </a:r>
                      <a:r>
                        <a:rPr lang="ko-KR" altLang="en-US" sz="1000" dirty="0" smtClean="0"/>
                        <a:t>가 각각 암호화 된 것으로 간주하고 복호화 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관련 설정은 </a:t>
                      </a:r>
                      <a:r>
                        <a:rPr lang="en-US" altLang="ko-KR" sz="1000" dirty="0" smtClean="0"/>
                        <a:t>WEB-INF/elastic.xml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Config</a:t>
                      </a:r>
                      <a:r>
                        <a:rPr lang="en-US" altLang="ko-KR" sz="1000" dirty="0" smtClean="0"/>
                        <a:t>/encrypts</a:t>
                      </a:r>
                      <a:r>
                        <a:rPr lang="ko-KR" altLang="en-US" sz="1000" dirty="0" smtClean="0"/>
                        <a:t>에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629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sqlId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쿼리문의 </a:t>
                      </a:r>
                      <a:r>
                        <a:rPr lang="en-US" altLang="ko-KR" sz="1000" dirty="0" smtClean="0"/>
                        <a:t>ID. </a:t>
                      </a:r>
                      <a:r>
                        <a:rPr lang="ko-KR" altLang="en-US" sz="1000" dirty="0" smtClean="0"/>
                        <a:t>쿼리</a:t>
                      </a:r>
                      <a:r>
                        <a:rPr lang="en-US" altLang="ko-KR" sz="1000" dirty="0" smtClean="0"/>
                        <a:t>1,</a:t>
                      </a:r>
                      <a:r>
                        <a:rPr lang="ko-KR" altLang="en-US" sz="1000" dirty="0" smtClean="0"/>
                        <a:t>쿼리</a:t>
                      </a:r>
                      <a:r>
                        <a:rPr lang="en-US" altLang="ko-KR" sz="1000" dirty="0" smtClean="0"/>
                        <a:t>2,</a:t>
                      </a:r>
                      <a:r>
                        <a:rPr lang="ko-KR" altLang="en-US" sz="1000" dirty="0" smtClean="0"/>
                        <a:t>쿼리</a:t>
                      </a:r>
                      <a:r>
                        <a:rPr lang="en-US" altLang="ko-KR" sz="1000" dirty="0" smtClean="0"/>
                        <a:t>3 </a:t>
                      </a:r>
                      <a:r>
                        <a:rPr lang="ko-KR" altLang="en-US" sz="1000" dirty="0" smtClean="0"/>
                        <a:t>과 같이 여러개의 </a:t>
                      </a:r>
                      <a:r>
                        <a:rPr lang="en-US" altLang="ko-KR" sz="1000" dirty="0" err="1" smtClean="0"/>
                        <a:t>sqlId</a:t>
                      </a:r>
                      <a:r>
                        <a:rPr lang="ko-KR" altLang="en-US" sz="1000" dirty="0" smtClean="0"/>
                        <a:t>를 호출해도 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94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수행할 쿼리문의</a:t>
                      </a:r>
                      <a:r>
                        <a:rPr lang="ko-KR" altLang="en-US" sz="1000" baseline="0" dirty="0" smtClean="0"/>
                        <a:t> 성격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/>
                        <a:t>T: </a:t>
                      </a:r>
                      <a:r>
                        <a:rPr lang="ko-KR" altLang="en-US" sz="1000" dirty="0" err="1" smtClean="0"/>
                        <a:t>여러개의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쿼리문을</a:t>
                      </a:r>
                      <a:r>
                        <a:rPr lang="ko-KR" altLang="en-US" sz="1000" dirty="0" smtClean="0"/>
                        <a:t> 수행하면서 트랜잭션을 걸 경우</a:t>
                      </a:r>
                      <a:r>
                        <a:rPr lang="ko-KR" altLang="en-US" sz="1000" baseline="0" dirty="0" smtClean="0"/>
                        <a:t> 사용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/>
                        <a:t>W: </a:t>
                      </a:r>
                      <a:r>
                        <a:rPr lang="ko-KR" altLang="en-US" sz="1000" dirty="0" smtClean="0"/>
                        <a:t>쓰기 </a:t>
                      </a:r>
                      <a:r>
                        <a:rPr lang="ko-KR" altLang="en-US" sz="1000" dirty="0" err="1" smtClean="0"/>
                        <a:t>쿼리문</a:t>
                      </a:r>
                      <a:r>
                        <a:rPr lang="en-US" altLang="ko-KR" sz="1000" dirty="0" smtClean="0"/>
                        <a:t>(INSERT,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UPDATE,</a:t>
                      </a:r>
                      <a:r>
                        <a:rPr lang="en-US" altLang="ko-KR" sz="1000" baseline="0" dirty="0" smtClean="0"/>
                        <a:t> DELETE, CREAE)</a:t>
                      </a:r>
                      <a:r>
                        <a:rPr lang="ko-KR" altLang="en-US" sz="1000" baseline="0" dirty="0" smtClean="0"/>
                        <a:t>을 수행할 경우 사용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생략해도 무방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/>
                        <a:t>R(</a:t>
                      </a:r>
                      <a:r>
                        <a:rPr lang="ko-KR" altLang="en-US" sz="1000" dirty="0" smtClean="0"/>
                        <a:t>기본값</a:t>
                      </a:r>
                      <a:r>
                        <a:rPr lang="en-US" altLang="ko-KR" sz="1000" dirty="0" smtClean="0"/>
                        <a:t>): </a:t>
                      </a:r>
                      <a:r>
                        <a:rPr lang="ko-KR" altLang="en-US" sz="1000" dirty="0" smtClean="0"/>
                        <a:t>읽기전용 </a:t>
                      </a:r>
                      <a:r>
                        <a:rPr lang="ko-KR" altLang="en-US" sz="1000" dirty="0" err="1" smtClean="0"/>
                        <a:t>쿼리문</a:t>
                      </a:r>
                      <a:r>
                        <a:rPr lang="en-US" altLang="ko-KR" sz="1000" dirty="0" smtClean="0"/>
                        <a:t>(SELECT)</a:t>
                      </a:r>
                      <a:r>
                        <a:rPr lang="ko-KR" altLang="en-US" sz="1000" baseline="0" dirty="0" smtClean="0"/>
                        <a:t>을 수행할 경우 사용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생략해도 무방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312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DataSets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Row * n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(Columns * m) * n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</a:t>
                      </a:r>
                      <a:r>
                        <a:rPr lang="ko-KR" altLang="en-US" sz="1000" dirty="0" smtClean="0"/>
                        <a:t>문의 입력 </a:t>
                      </a:r>
                      <a:r>
                        <a:rPr lang="ko-KR" altLang="en-US" sz="1000" dirty="0" err="1" smtClean="0"/>
                        <a:t>파라미터로</a:t>
                      </a:r>
                      <a:r>
                        <a:rPr lang="ko-KR" altLang="en-US" sz="1000" dirty="0" smtClean="0"/>
                        <a:t> 사용 되며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Column 1</a:t>
                      </a:r>
                      <a:r>
                        <a:rPr lang="ko-KR" altLang="en-US" sz="1000" dirty="0" smtClean="0"/>
                        <a:t>개 이상이 </a:t>
                      </a:r>
                      <a:r>
                        <a:rPr lang="en-US" altLang="ko-KR" sz="1000" dirty="0" smtClean="0"/>
                        <a:t>Row</a:t>
                      </a:r>
                      <a:r>
                        <a:rPr lang="ko-KR" altLang="en-US" sz="1000" dirty="0" smtClean="0"/>
                        <a:t>가 되고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Row 1</a:t>
                      </a:r>
                      <a:r>
                        <a:rPr lang="ko-KR" altLang="en-US" sz="1000" baseline="0" dirty="0" smtClean="0"/>
                        <a:t>개 이상이 </a:t>
                      </a:r>
                      <a:r>
                        <a:rPr lang="en-US" altLang="ko-KR" sz="1000" baseline="0" dirty="0" err="1" smtClean="0"/>
                        <a:t>DataSet</a:t>
                      </a:r>
                      <a:r>
                        <a:rPr lang="ko-KR" altLang="en-US" sz="1000" baseline="0" dirty="0" smtClean="0"/>
                        <a:t>이 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표기법에는 다음 두 가지가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/>
                        <a:t>이름 없는 </a:t>
                      </a:r>
                      <a:r>
                        <a:rPr lang="en-US" altLang="ko-KR" sz="1000" dirty="0" err="1" smtClean="0"/>
                        <a:t>DataSet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접미사 </a:t>
                      </a:r>
                      <a:r>
                        <a:rPr lang="en-US" altLang="ko-KR" sz="1000" dirty="0" smtClean="0"/>
                        <a:t>‘COL_’ </a:t>
                      </a:r>
                      <a:r>
                        <a:rPr lang="ko-KR" altLang="en-US" sz="1000" dirty="0" smtClean="0"/>
                        <a:t>붙이면 </a:t>
                      </a:r>
                      <a:r>
                        <a:rPr lang="en-US" altLang="ko-KR" sz="1000" dirty="0" err="1" smtClean="0"/>
                        <a:t>DataSet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Column</a:t>
                      </a:r>
                      <a:r>
                        <a:rPr lang="ko-KR" altLang="en-US" sz="1000" dirty="0" smtClean="0"/>
                        <a:t>이 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즉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COL_aa</a:t>
                      </a:r>
                      <a:r>
                        <a:rPr lang="ko-KR" altLang="en-US" sz="1000" dirty="0" smtClean="0"/>
                        <a:t>는 이름없는 </a:t>
                      </a:r>
                      <a:r>
                        <a:rPr lang="en-US" altLang="ko-KR" sz="1000" dirty="0" err="1" smtClean="0"/>
                        <a:t>DataSet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err="1" smtClean="0"/>
                        <a:t>aa</a:t>
                      </a:r>
                      <a:r>
                        <a:rPr lang="ko-KR" altLang="en-US" sz="1000" dirty="0" smtClean="0"/>
                        <a:t>라는 </a:t>
                      </a:r>
                      <a:r>
                        <a:rPr lang="en-US" altLang="ko-KR" sz="1000" dirty="0" smtClean="0"/>
                        <a:t>Column</a:t>
                      </a:r>
                      <a:r>
                        <a:rPr lang="ko-KR" altLang="en-US" sz="1000" dirty="0" smtClean="0"/>
                        <a:t>이 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이름 있는 </a:t>
                      </a:r>
                      <a:r>
                        <a:rPr lang="en-US" altLang="ko-KR" sz="1000" b="0" dirty="0" err="1" smtClean="0">
                          <a:latin typeface="+mn-ea"/>
                          <a:ea typeface="+mn-ea"/>
                        </a:rPr>
                        <a:t>DataSet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/>
                        <a:t>접미사 </a:t>
                      </a:r>
                      <a:r>
                        <a:rPr lang="en-US" altLang="ko-KR" sz="1000" dirty="0" smtClean="0"/>
                        <a:t>‘S#COL_’ </a:t>
                      </a:r>
                      <a:r>
                        <a:rPr lang="ko-KR" altLang="en-US" sz="1000" dirty="0" smtClean="0"/>
                        <a:t>을 붙인다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이때 </a:t>
                      </a:r>
                      <a:r>
                        <a:rPr lang="en-US" altLang="ko-KR" sz="1000" dirty="0" smtClean="0"/>
                        <a:t>#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부터 </a:t>
                      </a:r>
                      <a:r>
                        <a:rPr lang="en-US" altLang="ko-KR" sz="1000" dirty="0" smtClean="0"/>
                        <a:t>9</a:t>
                      </a:r>
                      <a:r>
                        <a:rPr lang="ko-KR" altLang="en-US" sz="1000" dirty="0" smtClean="0"/>
                        <a:t>까지의 숫자이며 이것이 </a:t>
                      </a:r>
                      <a:r>
                        <a:rPr lang="en-US" altLang="ko-KR" sz="1000" dirty="0" err="1" smtClean="0"/>
                        <a:t>DataSet</a:t>
                      </a:r>
                      <a:r>
                        <a:rPr lang="ko-KR" altLang="en-US" sz="1000" dirty="0" smtClean="0"/>
                        <a:t>의 이름이 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en-US" altLang="ko-KR" sz="1000" dirty="0" err="1" smtClean="0"/>
                        <a:t>DataSet</a:t>
                      </a:r>
                      <a:r>
                        <a:rPr lang="en-US" altLang="ko-KR" sz="1000" dirty="0" smtClean="0"/>
                        <a:t> ‘1’</a:t>
                      </a:r>
                      <a:r>
                        <a:rPr lang="ko-KR" altLang="en-US" sz="1000" dirty="0" smtClean="0"/>
                        <a:t>은 첫번째 </a:t>
                      </a:r>
                      <a:r>
                        <a:rPr lang="en-US" altLang="ko-KR" sz="1000" dirty="0" err="1" smtClean="0"/>
                        <a:t>sqlId</a:t>
                      </a:r>
                      <a:r>
                        <a:rPr lang="ko-KR" altLang="en-US" sz="1000" dirty="0" smtClean="0"/>
                        <a:t>에 적용되며 </a:t>
                      </a:r>
                      <a:r>
                        <a:rPr lang="en-US" altLang="ko-KR" sz="1000" dirty="0" smtClean="0"/>
                        <a:t>‘2’ </a:t>
                      </a:r>
                      <a:r>
                        <a:rPr lang="ko-KR" altLang="en-US" sz="1000" dirty="0" smtClean="0"/>
                        <a:t>부터는 그 다음 </a:t>
                      </a:r>
                      <a:r>
                        <a:rPr lang="en-US" altLang="ko-KR" sz="1000" dirty="0" err="1" smtClean="0"/>
                        <a:t>sqlId</a:t>
                      </a:r>
                      <a:r>
                        <a:rPr lang="ko-KR" altLang="en-US" sz="1000" dirty="0" smtClean="0"/>
                        <a:t>에 순서대로 적용되는 방식이다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dirty="0" smtClean="0">
                        <a:latin typeface="+mn-ea"/>
                        <a:ea typeface="+mn-ea"/>
                      </a:endParaRPr>
                    </a:p>
                    <a:p>
                      <a:pPr lvl="1" latinLnBrk="1">
                        <a:buFont typeface="Arial" pitchFamily="34" charset="0"/>
                        <a:buChar char="•"/>
                      </a:pP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47" name="내용 개체 틀 4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86759243"/>
              </p:ext>
            </p:extLst>
          </p:nvPr>
        </p:nvGraphicFramePr>
        <p:xfrm>
          <a:off x="200025" y="816282"/>
          <a:ext cx="939644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2149"/>
                <a:gridCol w="3132149"/>
                <a:gridCol w="31321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작성일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2014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err="1" smtClean="0"/>
                        <a:t>큐티아이인터내셔날</a:t>
                      </a:r>
                      <a:r>
                        <a:rPr lang="ko-KR" altLang="en-US" sz="1200" dirty="0" smtClean="0"/>
                        <a:t> 이재희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최초 작성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2015</a:t>
                      </a:r>
                      <a:r>
                        <a:rPr lang="ko-KR" altLang="en-US" sz="1200" dirty="0" smtClean="0"/>
                        <a:t>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일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err="1" smtClean="0"/>
                        <a:t>큐티아이인터내셔날</a:t>
                      </a:r>
                      <a:r>
                        <a:rPr lang="ko-KR" altLang="en-US" sz="1200" dirty="0" smtClean="0"/>
                        <a:t> 이재희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JSON12</a:t>
                      </a:r>
                      <a:r>
                        <a:rPr lang="ko-KR" altLang="en-US" sz="1200" dirty="0" smtClean="0"/>
                        <a:t>의 요청 및 응답 전문 형식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및 코딩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필요 파일 구성</a:t>
            </a:r>
            <a:endParaRPr lang="en-US" altLang="ko-KR" dirty="0" smtClean="0"/>
          </a:p>
          <a:p>
            <a:r>
              <a:rPr lang="en-US" altLang="ko-KR" dirty="0" err="1" smtClean="0"/>
              <a:t>ServerElastic</a:t>
            </a:r>
            <a:r>
              <a:rPr lang="en-US" altLang="ko-KR" dirty="0" smtClean="0"/>
              <a:t> Web Application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환경 설정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Log, Beans, DB Connectivity</a:t>
            </a:r>
          </a:p>
          <a:p>
            <a:pPr lvl="1"/>
            <a:r>
              <a:rPr lang="en-US" altLang="ko-KR" dirty="0" smtClean="0"/>
              <a:t>Request &amp; Response</a:t>
            </a:r>
          </a:p>
          <a:p>
            <a:pPr lvl="1"/>
            <a:r>
              <a:rPr lang="en-US" altLang="ko-KR" dirty="0" smtClean="0"/>
              <a:t>Login polices</a:t>
            </a:r>
          </a:p>
          <a:p>
            <a:pPr lvl="1"/>
            <a:r>
              <a:rPr lang="en-US" altLang="ko-KR" dirty="0" smtClean="0"/>
              <a:t>Encryption</a:t>
            </a:r>
          </a:p>
          <a:p>
            <a:pPr lvl="1"/>
            <a:r>
              <a:rPr lang="en-US" altLang="ko-KR" dirty="0" smtClean="0"/>
              <a:t>SQL Statements</a:t>
            </a:r>
          </a:p>
          <a:p>
            <a:r>
              <a:rPr lang="ko-KR" altLang="en-US" dirty="0" smtClean="0"/>
              <a:t>사용자 정의 서비스 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필요 파일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4286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sz="1100" b="1" dirty="0" smtClean="0">
                <a:latin typeface="+mn-ea"/>
              </a:rPr>
              <a:t>다음의 파일들이 필요하다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6720" y="1118872"/>
          <a:ext cx="85725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857256"/>
                <a:gridCol w="785818"/>
                <a:gridCol w="857256"/>
                <a:gridCol w="5286412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/>
                        <a:t>디렉토리</a:t>
                      </a:r>
                      <a:r>
                        <a:rPr lang="ko-KR" altLang="en-US" sz="1050" b="1" dirty="0" smtClean="0"/>
                        <a:t> 및 파일</a:t>
                      </a:r>
                      <a:endParaRPr lang="ko-KR" altLang="en-US" sz="105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설명</a:t>
                      </a:r>
                      <a:endParaRPr lang="ko-KR" altLang="en-US" sz="105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WEB-INF/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web.xml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Standard Web Application Deployment Descriptor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elastic.xml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Elastic Server Main Configuration XML file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lib/</a:t>
                      </a:r>
                      <a:endParaRPr lang="ko-KR" alt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elastic-*-jdk15.jar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Elastic Server JAR file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*.jar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JAR files required by Elastic Server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elastic/</a:t>
                      </a:r>
                      <a:endParaRPr lang="ko-KR" alt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*.xml</a:t>
                      </a:r>
                      <a:endParaRPr lang="ko-KR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Elastic Server sub-configuration file’s folder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sql</a:t>
                      </a:r>
                      <a:r>
                        <a:rPr lang="en-US" altLang="ko-KR" sz="1050" dirty="0" smtClean="0"/>
                        <a:t>/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/>
                        <a:t>*.xml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SQL statement XML file’s folder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err="1" smtClean="0"/>
              <a:t>ServerElastic</a:t>
            </a:r>
            <a:r>
              <a:rPr lang="en-US" altLang="ko-KR" dirty="0" smtClean="0"/>
              <a:t> Web Application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WEB-INF/web.xml</a:t>
            </a: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&lt;web-app&gt;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&lt;context-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elasticXml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-value&gt;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WEB-INF/elastic.xml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-value&gt;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&lt;/context-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endParaRPr lang="ko-KR" altLang="en-US" sz="105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&lt;listener&gt;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	&lt;listener-class&gt;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elastic.util.ElasticConfigListener</a:t>
            </a:r>
            <a:r>
              <a:rPr lang="en-US" altLang="ko-KR" sz="1050" dirty="0" smtClean="0">
                <a:solidFill>
                  <a:schemeClr val="tx1"/>
                </a:solidFill>
              </a:rPr>
              <a:t>&lt;/listener-class&gt;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&lt;/listener&gt;</a:t>
            </a:r>
          </a:p>
          <a:p>
            <a:pPr lvl="1"/>
            <a:endParaRPr lang="ko-KR" altLang="en-US" sz="105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 id=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DefaultServlet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DefaultServlet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-class&gt;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elastic.web.server.DefaultHttpServlet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-class&gt;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&lt;load-on-startup&gt;1&lt;/load-on-startup&gt;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ko-KR" sz="105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-mapping&gt;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DefaultServlet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-name&gt;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050" dirty="0" smtClean="0">
                <a:solidFill>
                  <a:schemeClr val="tx1"/>
                </a:solidFill>
              </a:rPr>
              <a:t>-pattern&gt;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/main</a:t>
            </a:r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050" dirty="0" smtClean="0">
                <a:solidFill>
                  <a:schemeClr val="tx1"/>
                </a:solidFill>
              </a:rPr>
              <a:t>-pattern&gt;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servlet</a:t>
            </a:r>
            <a:r>
              <a:rPr lang="en-US" altLang="ko-KR" sz="1050" dirty="0" smtClean="0">
                <a:solidFill>
                  <a:schemeClr val="tx1"/>
                </a:solidFill>
              </a:rPr>
              <a:t>-mapping&gt;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&gt; Log, Beans, DB Connectivity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WEB-INF/elastic.xml</a:t>
            </a: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4000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"1.0" encoding="UTF-8"?&gt;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&lt;init&gt;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&lt;locale&gt;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ko</a:t>
            </a:r>
            <a:r>
              <a:rPr lang="en-US" altLang="ko-KR" sz="1050" dirty="0" smtClean="0">
                <a:solidFill>
                  <a:schemeClr val="tx1"/>
                </a:solidFill>
              </a:rPr>
              <a:t>&lt;/locale&gt;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&lt;log4jConfiguration&gt;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elastic/log4j.xml</a:t>
            </a:r>
            <a:r>
              <a:rPr lang="en-US" altLang="ko-KR" sz="1050" dirty="0" smtClean="0">
                <a:solidFill>
                  <a:schemeClr val="tx1"/>
                </a:solidFill>
              </a:rPr>
              <a:t>&lt;/log4jConfiguration&gt;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beanConfiguration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b="1" dirty="0" smtClean="0">
                <a:solidFill>
                  <a:schemeClr val="tx1"/>
                </a:solidFill>
              </a:rPr>
              <a:t>elastic/bean-elastic-web.xml</a:t>
            </a:r>
          </a:p>
          <a:p>
            <a:pPr lvl="3"/>
            <a:r>
              <a:rPr lang="en-US" altLang="ko-KR" sz="1050" b="1" dirty="0" smtClean="0">
                <a:solidFill>
                  <a:schemeClr val="tx1"/>
                </a:solidFill>
              </a:rPr>
              <a:t>elastic/bean-db.xml</a:t>
            </a:r>
          </a:p>
          <a:p>
            <a:pPr lvl="3"/>
            <a:r>
              <a:rPr lang="en-US" altLang="ko-KR" sz="1050" b="1" dirty="0" smtClean="0">
                <a:solidFill>
                  <a:schemeClr val="tx1"/>
                </a:solidFill>
              </a:rPr>
              <a:t>elastic/bean-app.xml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beanConfiguration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xmlEnv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&lt;!-- </a:t>
            </a:r>
            <a:r>
              <a:rPr lang="ko-KR" altLang="en-US" sz="1050" dirty="0" smtClean="0">
                <a:solidFill>
                  <a:schemeClr val="tx1"/>
                </a:solidFill>
              </a:rPr>
              <a:t>로그 저장 폴더 </a:t>
            </a:r>
            <a:r>
              <a:rPr lang="en-US" altLang="ko-KR" sz="1050" dirty="0" smtClean="0">
                <a:solidFill>
                  <a:schemeClr val="tx1"/>
                </a:solidFill>
              </a:rPr>
              <a:t>--&gt;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log.dir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value="C:/APP/logs/elastic-server-sample" /&gt;</a:t>
            </a:r>
          </a:p>
          <a:p>
            <a:pPr lvl="3"/>
            <a:endParaRPr lang="en-US" altLang="ko-KR" sz="1050" i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&lt;!-- DB </a:t>
            </a:r>
            <a:r>
              <a:rPr lang="ko-KR" altLang="en-US" sz="1050" dirty="0" smtClean="0">
                <a:solidFill>
                  <a:schemeClr val="tx1"/>
                </a:solidFill>
              </a:rPr>
              <a:t>접속 정보 </a:t>
            </a:r>
            <a:r>
              <a:rPr lang="en-US" altLang="ko-KR" sz="1050" dirty="0" smtClean="0">
                <a:solidFill>
                  <a:schemeClr val="tx1"/>
                </a:solidFill>
              </a:rPr>
              <a:t>--&gt;</a:t>
            </a:r>
            <a:endParaRPr lang="ko-KR" altLang="en-US" sz="1050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db.driverClassName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value="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com.mysql.jdbc.Driver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/&gt;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db.url"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value="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jdbc:mysql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://localhost:3306/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phpmyadmin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/&gt;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db.username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value="root" /&gt;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&lt;variable name=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db.password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value=“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abcdef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" /&gt;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xmlEnv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&lt;/init&gt;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&gt; Request &amp;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WEB-INF/elastic.xml</a:t>
            </a: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&lt;request&gt;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	&lt;encoding&gt;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UTF-8</a:t>
            </a:r>
            <a:r>
              <a:rPr lang="en-US" altLang="ko-KR" sz="1050" dirty="0" smtClean="0">
                <a:solidFill>
                  <a:schemeClr val="tx1"/>
                </a:solidFill>
              </a:rPr>
              <a:t>&lt;/encoding&gt;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&lt;/request&gt;</a:t>
            </a:r>
          </a:p>
          <a:p>
            <a:pPr lvl="1"/>
            <a:endParaRPr lang="ko-KR" altLang="en-US" sz="105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&lt;response&gt;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050" dirty="0" smtClean="0">
                <a:solidFill>
                  <a:schemeClr val="tx1"/>
                </a:solidFill>
              </a:rPr>
              <a:t>&gt;text/html&lt;/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&lt;encoding&gt;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UTF-8</a:t>
            </a:r>
            <a:r>
              <a:rPr lang="en-US" altLang="ko-KR" sz="1050" dirty="0" smtClean="0">
                <a:solidFill>
                  <a:schemeClr val="tx1"/>
                </a:solidFill>
              </a:rPr>
              <a:t>&lt;/encoding&gt;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&lt;locale&gt;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ko</a:t>
            </a:r>
            <a:r>
              <a:rPr lang="en-US" altLang="ko-KR" sz="1050" dirty="0" smtClean="0">
                <a:solidFill>
                  <a:schemeClr val="tx1"/>
                </a:solidFill>
              </a:rPr>
              <a:t>&lt;/locale&gt;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&lt;trim&gt;true&lt;/trim&gt;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&lt;!– 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/response/type: URL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파라미터에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cmd.resType</a:t>
            </a:r>
            <a:r>
              <a:rPr lang="en-US" altLang="ko-KR" sz="1050" dirty="0" smtClean="0">
                <a:solidFill>
                  <a:schemeClr val="tx1"/>
                </a:solidFill>
              </a:rPr>
              <a:t>= </a:t>
            </a:r>
            <a:r>
              <a:rPr lang="ko-KR" altLang="en-US" sz="1050" dirty="0" smtClean="0">
                <a:solidFill>
                  <a:schemeClr val="tx1"/>
                </a:solidFill>
              </a:rPr>
              <a:t>이 없을 경우 여기서 설정한 것이 기본값이 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ME20 :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MakeElastic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용</a:t>
            </a: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PlatformXml</a:t>
            </a:r>
            <a:r>
              <a:rPr lang="en-US" altLang="ko-KR" sz="1050" dirty="0" smtClean="0">
                <a:solidFill>
                  <a:schemeClr val="tx1"/>
                </a:solidFill>
              </a:rPr>
              <a:t> :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XPlatform</a:t>
            </a:r>
            <a:r>
              <a:rPr lang="en-US" altLang="ko-KR" sz="1050" dirty="0" smtClean="0">
                <a:solidFill>
                  <a:schemeClr val="tx1"/>
                </a:solidFill>
              </a:rPr>
              <a:t> XML </a:t>
            </a:r>
            <a:r>
              <a:rPr lang="ko-KR" altLang="en-US" sz="1050" dirty="0" smtClean="0">
                <a:solidFill>
                  <a:schemeClr val="tx1"/>
                </a:solidFill>
              </a:rPr>
              <a:t>방식</a:t>
            </a: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PWPLUS10</a:t>
            </a: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PWPLUS15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json10 : JSON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 </a:t>
            </a:r>
            <a:r>
              <a:rPr lang="en-US" altLang="ko-KR" sz="1050" dirty="0" smtClean="0">
                <a:solidFill>
                  <a:schemeClr val="tx1"/>
                </a:solidFill>
              </a:rPr>
              <a:t>1.0. </a:t>
            </a:r>
            <a:r>
              <a:rPr lang="ko-KR" altLang="en-US" sz="1050" dirty="0" smtClean="0">
                <a:solidFill>
                  <a:schemeClr val="tx1"/>
                </a:solidFill>
              </a:rPr>
              <a:t>하나의 </a:t>
            </a:r>
            <a:r>
              <a:rPr lang="en-US" altLang="ko-KR" sz="1050" dirty="0" smtClean="0">
                <a:solidFill>
                  <a:schemeClr val="tx1"/>
                </a:solidFill>
              </a:rPr>
              <a:t>JSON</a:t>
            </a:r>
            <a:r>
              <a:rPr lang="ko-KR" altLang="en-US" sz="1050" dirty="0" smtClean="0">
                <a:solidFill>
                  <a:schemeClr val="tx1"/>
                </a:solidFill>
              </a:rPr>
              <a:t>으로 전송</a:t>
            </a: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json11 </a:t>
            </a:r>
            <a:r>
              <a:rPr lang="en-US" altLang="ko-KR" sz="1050" dirty="0" smtClean="0">
                <a:solidFill>
                  <a:schemeClr val="tx1"/>
                </a:solidFill>
              </a:rPr>
              <a:t>: JSON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 </a:t>
            </a:r>
            <a:r>
              <a:rPr lang="en-US" altLang="ko-KR" sz="1050" dirty="0" smtClean="0">
                <a:solidFill>
                  <a:schemeClr val="tx1"/>
                </a:solidFill>
              </a:rPr>
              <a:t>1.1. Row </a:t>
            </a:r>
            <a:r>
              <a:rPr lang="ko-KR" altLang="en-US" sz="1050" dirty="0" smtClean="0">
                <a:solidFill>
                  <a:schemeClr val="tx1"/>
                </a:solidFill>
              </a:rPr>
              <a:t>마다 각각의 </a:t>
            </a:r>
            <a:r>
              <a:rPr lang="en-US" altLang="ko-KR" sz="1050" dirty="0" smtClean="0">
                <a:solidFill>
                  <a:schemeClr val="tx1"/>
                </a:solidFill>
              </a:rPr>
              <a:t>JSON</a:t>
            </a:r>
            <a:r>
              <a:rPr lang="ko-KR" altLang="en-US" sz="1050" dirty="0" smtClean="0">
                <a:solidFill>
                  <a:schemeClr val="tx1"/>
                </a:solidFill>
              </a:rPr>
              <a:t>으로 만들어서 </a:t>
            </a:r>
            <a:r>
              <a:rPr lang="ko-KR" altLang="en-US" sz="1050" dirty="0" smtClean="0">
                <a:solidFill>
                  <a:schemeClr val="tx1"/>
                </a:solidFill>
              </a:rPr>
              <a:t>전송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json12 : JSON </a:t>
            </a:r>
            <a:r>
              <a:rPr lang="ko-KR" altLang="en-US" sz="1050" dirty="0" smtClean="0">
                <a:solidFill>
                  <a:schemeClr val="tx1"/>
                </a:solidFill>
              </a:rPr>
              <a:t>형식 </a:t>
            </a:r>
            <a:r>
              <a:rPr lang="en-US" altLang="ko-KR" sz="1050" dirty="0" smtClean="0">
                <a:solidFill>
                  <a:schemeClr val="tx1"/>
                </a:solidFill>
              </a:rPr>
              <a:t>1.2. </a:t>
            </a:r>
            <a:r>
              <a:rPr lang="ko-KR" altLang="en-US" sz="1050" dirty="0" smtClean="0">
                <a:solidFill>
                  <a:schemeClr val="tx1"/>
                </a:solidFill>
              </a:rPr>
              <a:t>여러개의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ko-KR" altLang="en-US" sz="1050" dirty="0" smtClean="0">
                <a:solidFill>
                  <a:schemeClr val="tx1"/>
                </a:solidFill>
              </a:rPr>
              <a:t>을 가질 수 있다</a:t>
            </a:r>
            <a:endParaRPr lang="ko-KR" altLang="en-US" sz="1050" dirty="0" smtClean="0">
              <a:solidFill>
                <a:schemeClr val="tx1"/>
              </a:solidFill>
            </a:endParaRPr>
          </a:p>
          <a:p>
            <a:pPr lvl="4"/>
            <a:r>
              <a:rPr lang="en-US" altLang="ko-KR" sz="1050" dirty="0" smtClean="0">
                <a:solidFill>
                  <a:schemeClr val="tx1"/>
                </a:solidFill>
              </a:rPr>
              <a:t>- csv : </a:t>
            </a:r>
            <a:r>
              <a:rPr lang="en-US" altLang="ko-KR" sz="1050" dirty="0" smtClean="0">
                <a:solidFill>
                  <a:schemeClr val="tx1"/>
                </a:solidFill>
              </a:rPr>
              <a:t>CSV </a:t>
            </a:r>
            <a:r>
              <a:rPr lang="ko-KR" altLang="en-US" sz="1050" smtClean="0">
                <a:solidFill>
                  <a:schemeClr val="tx1"/>
                </a:solidFill>
              </a:rPr>
              <a:t>파일로 다운로드</a:t>
            </a:r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&lt;type&gt;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ME20</a:t>
            </a:r>
            <a:r>
              <a:rPr lang="en-US" altLang="ko-KR" sz="1050" dirty="0" smtClean="0">
                <a:solidFill>
                  <a:schemeClr val="tx1"/>
                </a:solidFill>
              </a:rPr>
              <a:t>&lt;/type&gt; 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&lt;value&gt;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newLine</a:t>
            </a:r>
            <a:r>
              <a:rPr lang="en-US" altLang="ko-KR" sz="1050" dirty="0" smtClean="0">
                <a:solidFill>
                  <a:schemeClr val="tx1"/>
                </a:solidFill>
              </a:rPr>
              <a:t>&gt;@CRLF@&lt;/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newLine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&lt;null&gt; &lt;/null&gt;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</a:rPr>
              <a:t>&lt;tab&gt;@TAB@&lt;/tab&gt;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</a:rPr>
              <a:t>&lt;/value&gt;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</a:rPr>
              <a:t>&lt;/response&gt;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&gt; Login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WEB-INF/elastic.xml</a:t>
            </a: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5000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	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/login: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로그인과 관련된 설정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	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&lt;login&gt;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true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로 설정할 경우 로그인 없이도 서비스를 이용할 수 있다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개발단계에서 유용하게 쓰일 수 있음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&lt;disable&gt;true&lt;/disable&gt;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URL parameter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명 정의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이것은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HttpSession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에 저장되는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로도 쓰임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urlParam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loginId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user_id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loginId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&lt;password&gt;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user_pw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&lt;/password&gt;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urlParam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아무런 요청이 없는 상태에서 일정시간이 지나면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HttpSession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이 소멸되고 다시 로그인해야된다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이것의 시간을 </a:t>
            </a:r>
            <a:r>
              <a:rPr lang="ko-KR" altLang="en-US" sz="1050" dirty="0" err="1" smtClean="0">
                <a:solidFill>
                  <a:schemeClr val="tx1"/>
                </a:solidFill>
                <a:latin typeface="+mn-ea"/>
              </a:rPr>
              <a:t>초단위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설정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inactiveInterval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&gt;28800&lt;/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inactiveInterval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 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type: bean | db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   bean: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elastic.util.authmanager.AuthManager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을 사용하여 로그인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db: Query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문을 사용하여 로그인</a:t>
            </a:r>
          </a:p>
          <a:p>
            <a:pPr lvl="2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type=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"db"&gt;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&lt;bean id=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en-US" altLang="ko-KR" sz="1050" i="1" dirty="0" err="1" smtClean="0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"/&gt;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&lt;db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sqlConnPool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"default" </a:t>
            </a:r>
            <a:r>
              <a:rPr lang="en-US" altLang="ko-KR" sz="1050" i="1" dirty="0" err="1" smtClean="0">
                <a:solidFill>
                  <a:schemeClr val="tx1"/>
                </a:solidFill>
                <a:latin typeface="+mn-ea"/>
              </a:rPr>
              <a:t>sqlId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1050" i="1" dirty="0" err="1" smtClean="0">
                <a:solidFill>
                  <a:schemeClr val="tx1"/>
                </a:solidFill>
                <a:latin typeface="+mn-ea"/>
              </a:rPr>
              <a:t>account.login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"/&gt;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authManager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endParaRPr lang="ko-KR" altLang="en-US" sz="105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로그인 필요 없이 호출할 수 있는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sqlId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목록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콤마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(',')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로 분리하여 나열한다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 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noSessionSqlId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noSessionSqlId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&lt;/login&gt;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&gt;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WEB-INF/elastic.xml</a:t>
            </a: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000108"/>
            <a:ext cx="8572560" cy="2428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/encrypts: URL Parameter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cmd.encryptType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이 있을 경우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name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value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가 각각 암호화 된 것으로 간주하고 서버에서 복호화를 한다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cmd.encryptType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=1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일 경우에는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encrypt name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인 설정값으로 </a:t>
            </a:r>
            <a:r>
              <a:rPr lang="ko-KR" altLang="en-US" sz="1050" dirty="0" err="1" smtClean="0">
                <a:solidFill>
                  <a:schemeClr val="tx1"/>
                </a:solidFill>
                <a:latin typeface="+mn-ea"/>
              </a:rPr>
              <a:t>암복호화가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이루어진다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--&gt;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&lt;encrypts&gt;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encrypt name=</a:t>
            </a:r>
            <a:r>
              <a:rPr lang="en-US" altLang="ko-KR" sz="1050" b="1" i="1" dirty="0" smtClean="0">
                <a:solidFill>
                  <a:schemeClr val="tx1"/>
                </a:solidFill>
                <a:latin typeface="+mn-ea"/>
              </a:rPr>
              <a:t>"1"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&lt;algorithm&gt;SEED&lt;/algorithm&gt;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&lt;key&gt;123456789d2243232safdsafdsafdsa123456789012345678&lt;/key&gt;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operationMode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&gt;CBC&lt;/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operationMode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 --&gt;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&lt;padding&gt;ANSI-X.923-Padding&lt;/padding&gt;</a:t>
            </a:r>
          </a:p>
          <a:p>
            <a:pPr lvl="3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&lt;!-- &lt;iv&gt;&lt;/iv&gt; --&gt;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&lt;/encrypt&gt;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&lt;/encrypts&gt;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en-US" altLang="ko-KR" dirty="0" smtClean="0"/>
              <a:t>&gt; DB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WEB-INF/elastic/</a:t>
            </a:r>
            <a:r>
              <a:rPr lang="en-US" altLang="ko-KR" sz="1100" b="1" dirty="0" err="1" smtClean="0">
                <a:latin typeface="+mn-ea"/>
              </a:rPr>
              <a:t>sql</a:t>
            </a:r>
            <a:r>
              <a:rPr lang="en-US" altLang="ko-KR" sz="1100" b="1" dirty="0" smtClean="0">
                <a:latin typeface="+mn-ea"/>
              </a:rPr>
              <a:t>/*.xml</a:t>
            </a:r>
          </a:p>
          <a:p>
            <a:pPr lvl="1"/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문을 가진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파일들이 위치하며 이 폴더에 있는 </a:t>
            </a:r>
            <a:r>
              <a:rPr lang="en-US" altLang="ko-KR" dirty="0" smtClean="0">
                <a:latin typeface="+mn-ea"/>
              </a:rPr>
              <a:t>XML </a:t>
            </a:r>
            <a:r>
              <a:rPr lang="ko-KR" altLang="en-US" dirty="0" smtClean="0">
                <a:latin typeface="+mn-ea"/>
              </a:rPr>
              <a:t>파일들은 자동으로 메모리에 로딩된다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예제</a:t>
            </a:r>
            <a:endParaRPr lang="en-US" altLang="ko-KR" sz="1100" b="1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sqlId</a:t>
            </a:r>
            <a:r>
              <a:rPr lang="en-US" altLang="ko-KR" dirty="0" smtClean="0">
                <a:latin typeface="+mn-ea"/>
              </a:rPr>
              <a:t>: ‘</a:t>
            </a:r>
            <a:r>
              <a:rPr lang="en-US" altLang="ko-KR" dirty="0" err="1" smtClean="0">
                <a:latin typeface="+mn-ea"/>
              </a:rPr>
              <a:t>account.login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lvl="1"/>
            <a:r>
              <a:rPr lang="en-US" altLang="ko-KR" dirty="0" err="1" smtClean="0">
                <a:latin typeface="+mn-ea"/>
              </a:rPr>
              <a:t>sql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params</a:t>
            </a:r>
            <a:r>
              <a:rPr lang="en-US" altLang="ko-KR" dirty="0" smtClean="0">
                <a:latin typeface="+mn-ea"/>
              </a:rPr>
              <a:t>: USER_ID, LOGIN_PWD, ADMIN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2071678"/>
            <a:ext cx="8572560" cy="4000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&lt;?xml version=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"1.0" encoding="UTF-8"?&gt;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namespace=</a:t>
            </a:r>
            <a:r>
              <a:rPr lang="en-US" altLang="ko-KR" sz="1050" b="1" i="1" dirty="0" smtClean="0">
                <a:solidFill>
                  <a:schemeClr val="tx1"/>
                </a:solidFill>
                <a:latin typeface="+mn-ea"/>
              </a:rPr>
              <a:t>"account"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   &lt;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statement id=</a:t>
            </a:r>
            <a:r>
              <a:rPr lang="en-US" altLang="ko-KR" sz="1050" b="1" i="1" dirty="0" smtClean="0">
                <a:solidFill>
                  <a:schemeClr val="tx1"/>
                </a:solidFill>
                <a:latin typeface="+mn-ea"/>
              </a:rPr>
              <a:t>"login"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select </a:t>
            </a:r>
          </a:p>
          <a:p>
            <a:pPr lvl="1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as USER_ID,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b.USER_NMK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as USER_NMK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as AUTH_ID,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c.AUTH_NAME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from TB_ELUSER_AUTH A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INNER JOIN TB_ELUSER BON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b.USER_ID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INNER JOIN TB_ELAUTH CON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c.AUTH_ID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where </a:t>
            </a:r>
          </a:p>
          <a:p>
            <a:pPr lvl="1"/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a.USER_ID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#{USER_ID}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b.LOGIN_PWD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</a:rPr>
              <a:t>#{LOGIN_PWD}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&lt;dynamic&gt;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isEqual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prepend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"AND" property="</a:t>
            </a:r>
            <a:r>
              <a:rPr lang="en-US" altLang="ko-KR" sz="1050" b="1" i="1" dirty="0" smtClean="0">
                <a:solidFill>
                  <a:schemeClr val="tx1"/>
                </a:solidFill>
                <a:latin typeface="+mn-ea"/>
              </a:rPr>
              <a:t>ADMIN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ko-KR" sz="1050" i="1" dirty="0" err="1" smtClean="0">
                <a:solidFill>
                  <a:schemeClr val="tx1"/>
                </a:solidFill>
                <a:latin typeface="+mn-ea"/>
              </a:rPr>
              <a:t>compareValue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="1"&gt;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= '00'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isEqual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isNotEqual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prepend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"AND" property="</a:t>
            </a:r>
            <a:r>
              <a:rPr lang="en-US" altLang="ko-KR" sz="1050" b="1" i="1" dirty="0" smtClean="0">
                <a:solidFill>
                  <a:schemeClr val="tx1"/>
                </a:solidFill>
                <a:latin typeface="+mn-ea"/>
              </a:rPr>
              <a:t>ADMIN"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i="1" dirty="0" err="1" smtClean="0">
                <a:solidFill>
                  <a:schemeClr val="tx1"/>
                </a:solidFill>
                <a:latin typeface="+mn-ea"/>
              </a:rPr>
              <a:t>compareValue</a:t>
            </a:r>
            <a:r>
              <a:rPr lang="en-US" altLang="ko-KR" sz="1050" i="1" dirty="0" smtClean="0">
                <a:solidFill>
                  <a:schemeClr val="tx1"/>
                </a:solidFill>
                <a:latin typeface="+mn-ea"/>
              </a:rPr>
              <a:t>="1"&gt;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   &lt;![CDATA[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a.AUTH_ID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&lt;&gt; '00'</a:t>
            </a:r>
          </a:p>
          <a:p>
            <a:pPr lvl="2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]]&gt;</a:t>
            </a:r>
          </a:p>
          <a:p>
            <a:pPr lvl="2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isNotEqual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&lt;/dynamic&gt;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    &lt;/statement&gt;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  <a:latin typeface="+mn-ea"/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사용자 정의 서비스 코딩</a:t>
            </a:r>
            <a:r>
              <a:rPr lang="en-US" altLang="ko-KR" dirty="0" smtClean="0"/>
              <a:t> &gt; Java 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00129"/>
          </a:xfrm>
        </p:spPr>
        <p:txBody>
          <a:bodyPr/>
          <a:lstStyle/>
          <a:p>
            <a:r>
              <a:rPr lang="en-US" altLang="ko-KR" sz="1100" b="1" dirty="0" smtClean="0"/>
              <a:t>Java Source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1000108"/>
            <a:ext cx="8572560" cy="5286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package your.pkg;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/**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* URL: http://yourserver:portNumber/elastic/main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?cmd=YourService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*/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YourService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implements 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public Object execute(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, </a:t>
            </a:r>
            <a:r>
              <a:rPr lang="en-US" altLang="ko-KR" sz="1050" b="1" i="1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b="1" i="1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b="1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Input Data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elasticReq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=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Parameter ABC: " +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elasticReq.getParam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("ABC")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Parameters: " +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elasticReq.getParamMap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()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Nonamed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: " +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elasticReq.getNonameDataSet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()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named '1': " +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elasticReq.getDataSet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("1")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Output Data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ds1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WebDataSet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(ds1);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Row row1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WebRow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row1.put("c1", 111);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row1.put("c2", 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05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ds1.add(row1);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return Data. Then it’s responding to the client automatically.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return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사용자 정의 서비스 코딩</a:t>
            </a:r>
            <a:r>
              <a:rPr lang="en-US" altLang="ko-KR" dirty="0" smtClean="0"/>
              <a:t> &gt; XMLs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642939"/>
          </a:xfrm>
        </p:spPr>
        <p:txBody>
          <a:bodyPr/>
          <a:lstStyle/>
          <a:p>
            <a:r>
              <a:rPr lang="en-US" altLang="ko-KR" sz="1100" b="1" dirty="0" smtClean="0">
                <a:latin typeface="+mn-ea"/>
              </a:rPr>
              <a:t>Bean </a:t>
            </a:r>
            <a:r>
              <a:rPr lang="en-US" altLang="ko-KR" dirty="0" smtClean="0">
                <a:latin typeface="+mn-ea"/>
              </a:rPr>
              <a:t>XML</a:t>
            </a:r>
            <a:r>
              <a:rPr lang="ko-KR" altLang="en-US" dirty="0" smtClean="0">
                <a:latin typeface="+mn-ea"/>
              </a:rPr>
              <a:t>을 등록하기</a:t>
            </a:r>
            <a:r>
              <a:rPr lang="en-US" altLang="ko-KR" sz="1100" b="1" dirty="0" smtClean="0">
                <a:latin typeface="+mn-ea"/>
              </a:rPr>
              <a:t>: /WEB-INF/elastic.xml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/WEB-INF/elastic/bean-yourServiceBeans.xml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DB </a:t>
            </a:r>
            <a:r>
              <a:rPr lang="ko-KR" altLang="en-US" sz="1100" b="1" dirty="0" err="1" smtClean="0">
                <a:latin typeface="+mn-ea"/>
              </a:rPr>
              <a:t>쿼리문</a:t>
            </a:r>
            <a:r>
              <a:rPr lang="ko-KR" altLang="en-US" sz="1100" b="1" dirty="0" smtClean="0">
                <a:latin typeface="+mn-ea"/>
              </a:rPr>
              <a:t> 등록</a:t>
            </a:r>
            <a:r>
              <a:rPr lang="en-US" altLang="ko-KR" sz="1100" b="1" dirty="0" smtClean="0">
                <a:latin typeface="+mn-ea"/>
              </a:rPr>
              <a:t>: /WEB-INF/elastic/</a:t>
            </a:r>
            <a:r>
              <a:rPr lang="en-US" altLang="ko-KR" sz="1100" b="1" dirty="0" err="1" smtClean="0">
                <a:latin typeface="+mn-ea"/>
              </a:rPr>
              <a:t>sql</a:t>
            </a:r>
            <a:r>
              <a:rPr lang="en-US" altLang="ko-KR" sz="1100" b="1" dirty="0" smtClean="0">
                <a:latin typeface="+mn-ea"/>
              </a:rPr>
              <a:t>/YourSql.xml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6720" y="3000372"/>
            <a:ext cx="8572560" cy="1071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id=“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YourService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class=“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your.pkg.YourService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singleton="true"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4643446"/>
            <a:ext cx="8572560" cy="15001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namespace=“your"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&lt;statement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id="sql1"</a:t>
            </a:r>
            <a:r>
              <a:rPr lang="en-US" altLang="ko-KR" sz="1050" dirty="0" smtClean="0">
                <a:solidFill>
                  <a:schemeClr val="tx1"/>
                </a:solidFill>
              </a:rPr>
              <a:t>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SELECT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#{AAA} AS AAA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, #{BBB} AS BBB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&lt;/statement&gt;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6720" y="1000108"/>
            <a:ext cx="8572560" cy="1428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&lt;init&gt;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beanConfiguration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elastic/bean-yourServiceBeans.xml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beanConfiguration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&lt;/init&gt;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아래쪽 화살표 11"/>
          <p:cNvSpPr/>
          <p:nvPr/>
        </p:nvSpPr>
        <p:spPr>
          <a:xfrm rot="1024741">
            <a:off x="4167182" y="1928802"/>
            <a:ext cx="642942" cy="78581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설명선 1(강조선) 12"/>
          <p:cNvSpPr/>
          <p:nvPr/>
        </p:nvSpPr>
        <p:spPr>
          <a:xfrm>
            <a:off x="4524372" y="3214686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45254"/>
              <a:gd name="adj4" fmla="val -381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 smtClean="0">
                <a:solidFill>
                  <a:schemeClr val="tx1"/>
                </a:solidFill>
              </a:rPr>
              <a:t>http://yourserver:portNumber/elastic/main</a:t>
            </a:r>
            <a:r>
              <a:rPr lang="en-US" altLang="ko-KR" sz="1000" b="1" i="1" dirty="0" smtClean="0">
                <a:solidFill>
                  <a:schemeClr val="tx1"/>
                </a:solidFill>
              </a:rPr>
              <a:t>?cmd=YourService</a:t>
            </a:r>
            <a:endParaRPr lang="ko-KR" altLang="en-US" sz="1000" b="1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설명선 1(강조선) 13"/>
          <p:cNvSpPr/>
          <p:nvPr/>
        </p:nvSpPr>
        <p:spPr>
          <a:xfrm>
            <a:off x="4524372" y="3500438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49892"/>
              <a:gd name="adj4" fmla="val -3770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Leave it as it is</a:t>
            </a:r>
            <a:endParaRPr lang="ko-KR" altLang="en-US" sz="10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설명선 1(강조선) 14"/>
          <p:cNvSpPr/>
          <p:nvPr/>
        </p:nvSpPr>
        <p:spPr>
          <a:xfrm>
            <a:off x="4524372" y="3786190"/>
            <a:ext cx="4786346" cy="214314"/>
          </a:xfrm>
          <a:prstGeom prst="accentCallout1">
            <a:avLst>
              <a:gd name="adj1" fmla="val 46575"/>
              <a:gd name="adj2" fmla="val -162"/>
              <a:gd name="adj3" fmla="val 3515"/>
              <a:gd name="adj4" fmla="val -3272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 smtClean="0">
                <a:solidFill>
                  <a:schemeClr val="tx1"/>
                </a:solidFill>
              </a:rPr>
              <a:t>If true must login before using it. if false can use any time regardless of login.</a:t>
            </a:r>
            <a:endParaRPr lang="ko-KR" altLang="en-US" sz="10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설명선 1(강조선) 15"/>
          <p:cNvSpPr/>
          <p:nvPr/>
        </p:nvSpPr>
        <p:spPr>
          <a:xfrm>
            <a:off x="4524372" y="4857760"/>
            <a:ext cx="4786346" cy="500066"/>
          </a:xfrm>
          <a:prstGeom prst="accentCallout1">
            <a:avLst>
              <a:gd name="adj1" fmla="val 46575"/>
              <a:gd name="adj2" fmla="val -162"/>
              <a:gd name="adj3" fmla="val 49892"/>
              <a:gd name="adj4" fmla="val -2836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i="1" dirty="0" err="1" smtClean="0">
                <a:solidFill>
                  <a:schemeClr val="tx1"/>
                </a:solidFill>
              </a:rPr>
              <a:t>sqlId</a:t>
            </a:r>
            <a:r>
              <a:rPr lang="en-US" altLang="ko-KR" sz="1000" i="1" dirty="0" smtClean="0">
                <a:solidFill>
                  <a:schemeClr val="tx1"/>
                </a:solidFill>
              </a:rPr>
              <a:t> is “your.sql1”.</a:t>
            </a:r>
          </a:p>
          <a:p>
            <a:endParaRPr lang="en-US" altLang="ko-KR" sz="1000" i="1" dirty="0" smtClean="0">
              <a:solidFill>
                <a:schemeClr val="tx1"/>
              </a:solidFill>
            </a:endParaRPr>
          </a:p>
          <a:p>
            <a:r>
              <a:rPr lang="en-US" altLang="ko-KR" sz="1000" i="1" dirty="0" smtClean="0">
                <a:solidFill>
                  <a:schemeClr val="tx1"/>
                </a:solidFill>
              </a:rPr>
              <a:t>In Java: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00" dirty="0" smtClean="0">
                <a:solidFill>
                  <a:schemeClr val="tx1"/>
                </a:solidFill>
              </a:rPr>
              <a:t>, “your.sql1“,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paramSet</a:t>
            </a:r>
            <a:r>
              <a:rPr lang="en-US" altLang="ko-KR" sz="1000" dirty="0" smtClean="0">
                <a:solidFill>
                  <a:schemeClr val="tx1"/>
                </a:solidFill>
              </a:rPr>
              <a:t>);</a:t>
            </a:r>
            <a:endParaRPr lang="ko-KR" altLang="en-US" sz="10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r>
              <a:rPr lang="ko-KR" altLang="en-US" dirty="0" smtClean="0"/>
              <a:t>데이터 연동 구조도</a:t>
            </a:r>
            <a:endParaRPr lang="en-US" altLang="ko-KR" dirty="0" smtClean="0"/>
          </a:p>
          <a:p>
            <a:r>
              <a:rPr lang="ko-KR" altLang="en-US" dirty="0" smtClean="0"/>
              <a:t>요청 및 응답 전문 양식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Examples using </a:t>
            </a:r>
            <a:r>
              <a:rPr lang="en-US" altLang="ko-KR" dirty="0" err="1" smtClean="0"/>
              <a:t>DefaultService</a:t>
            </a:r>
            <a:endParaRPr lang="en-US" altLang="ko-KR" dirty="0" smtClean="0"/>
          </a:p>
          <a:p>
            <a:r>
              <a:rPr lang="en-US" altLang="ko-KR" dirty="0" smtClean="0"/>
              <a:t>Sample01_ExceptionService.java</a:t>
            </a:r>
          </a:p>
          <a:p>
            <a:r>
              <a:rPr lang="en-US" altLang="ko-KR" dirty="0" smtClean="0"/>
              <a:t>Sample02_RowService.java</a:t>
            </a:r>
          </a:p>
          <a:p>
            <a:r>
              <a:rPr lang="en-US" altLang="ko-KR" dirty="0" smtClean="0"/>
              <a:t>Sample03_ListService.java</a:t>
            </a:r>
          </a:p>
          <a:p>
            <a:r>
              <a:rPr lang="en-US" altLang="ko-KR" dirty="0" smtClean="0"/>
              <a:t>Sample04_ElasticParamsService.java</a:t>
            </a:r>
          </a:p>
          <a:p>
            <a:r>
              <a:rPr lang="en-US" altLang="ko-KR" dirty="0" smtClean="0"/>
              <a:t>Sample05_SingleQueryService.java</a:t>
            </a:r>
          </a:p>
          <a:p>
            <a:r>
              <a:rPr lang="en-US" altLang="ko-KR" dirty="0" smtClean="0"/>
              <a:t>Sample06_MultiQueryService.java</a:t>
            </a:r>
          </a:p>
          <a:p>
            <a:r>
              <a:rPr lang="en-US" altLang="ko-KR" dirty="0" smtClean="0"/>
              <a:t>Sample07_TransactionQueryService.java</a:t>
            </a:r>
          </a:p>
          <a:p>
            <a:r>
              <a:rPr lang="en-US" altLang="ko-KR" dirty="0" smtClean="0"/>
              <a:t>Sample08_SessionService.java</a:t>
            </a:r>
          </a:p>
          <a:p>
            <a:r>
              <a:rPr lang="en-US" altLang="ko-KR" dirty="0" smtClean="0"/>
              <a:t>Sample09_SessionKillService.java</a:t>
            </a:r>
          </a:p>
          <a:p>
            <a:r>
              <a:rPr lang="en-US" altLang="ko-KR" dirty="0" smtClean="0"/>
              <a:t>Sample10_ConfigService.java</a:t>
            </a:r>
          </a:p>
          <a:p>
            <a:r>
              <a:rPr lang="en-US" altLang="ko-KR" dirty="0" smtClean="0"/>
              <a:t>Sample11_Cronjob.java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Built-in Service – 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쿼리에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Row ‘AAA=111, BBB=222’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대입하고 한 번 수행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3572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=sample.sql1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아래 쿼리문의 경우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smtClean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encoding="EUC-KR"?&gt; 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Built-in Service – 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쿼리에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Row ‘AAA=111, BBB=222’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대입하고 한 번 수행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Row ‘AAA=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BBB=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대입하고 한 번 수행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총 두 번 수행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3572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=sample.sql1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COL_AAA=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aaa&amp;COL_BBB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B050"/>
                          </a:solidFill>
                        </a:rPr>
                        <a:t>bbb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321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아래 쿼리문의 경우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smtClean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encoding="EUC-KR"?&gt; 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Built-in Service – 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첫째 쿼리 첫째 수행에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Row ‘AAA=111, BBB=222, CCC=333’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둘째 수행에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‘AAA=111, BBB=222, CCC=null’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둘째 쿼리도 동일하게 두 번 수행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43159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=sample.sql1,sample.sql2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COL_AAA=111&amp;COL_BBB=222&amp;COL_AAA=111&amp;COL_BBB=222&amp;COL_CCC=333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593678"/>
          <a:ext cx="9215502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아래 쿼리문의 경우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smtClean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"sql2" &gt;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#{CCC} AS CCC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encoding="EUC-KR"?&gt; &lt;Root&gt;    &lt;Parameters&gt;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 &lt;Column id="AAA" type="String" /&gt;      &lt;Column id="BBB" type="String" /&gt; 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&lt;/Rows&gt;  &lt;/Dataset&gt;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&gt;&lt;Column id="CCC" type="String" /&gt;&lt;Column id="AAA" type="String" /&gt;&lt;Column id="BBB" type="String" /&gt;&lt;/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id="CCC"&gt;333&lt;/Col&gt;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    &lt;/Rows&gt;  &lt;/Dataset&gt; 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Built-in Service – 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 예제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sz="1100" b="1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트랜잭션을 걸고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개의 쿼리 수행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첫째 쿼리는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DataSet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‘AAA=111, BBB=222’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둘째 쿼리는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DataSet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‘AAA=111, BBB=222, CCC=333’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214422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20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DefaultService&amp;cmd.resType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rgbClr val="0070C0"/>
                          </a:solidFill>
                        </a:rPr>
                        <a:t>PlatformXml&amp;sqlId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=sample.sql1,sample.sql2&amp;action=T</a:t>
                      </a:r>
                    </a:p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357430"/>
          <a:ext cx="9215502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아래 쿼리문의 경우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smtClean="0">
                          <a:solidFill>
                            <a:schemeClr val="tx1"/>
                          </a:solidFill>
                        </a:rPr>
                        <a:t>응답 전문</a:t>
                      </a:r>
                      <a:endParaRPr lang="en-US" altLang="ko-KR" sz="1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"sql1" &gt;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50" dirty="0" smtClean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&lt;statement id=</a:t>
                      </a:r>
                      <a:r>
                        <a:rPr lang="en-US" altLang="ko-KR" sz="105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"sql2" &gt;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SELECT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#{AAA} AS AAA,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#{BBB} AS BBB,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#{CCC} AS CCC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&lt;/statement&gt;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encoding="EUC-KR"?&gt;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  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&lt;Parameters&gt; &lt;/Parameters&gt;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id="BBB" type="String" /&gt; 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&lt;/Dataset&gt;</a:t>
                      </a:r>
                    </a:p>
                    <a:p>
                      <a:pPr algn="l" latinLnBrk="1"/>
                      <a:r>
                        <a:rPr lang="en-US" altLang="ko-KR" sz="900" b="1" i="0" dirty="0" smtClean="0">
                          <a:solidFill>
                            <a:schemeClr val="tx1"/>
                          </a:solidFill>
                        </a:rPr>
                        <a:t>  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  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&lt;Column id="BBB" type="String" /&gt; 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id="AAA"&gt;111&lt;/Col&gt;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id="BBB"&gt;222&lt;/Col&gt;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  &lt;Col id="CCC"&gt;333&lt;/Col&gt;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  &lt;/Row&gt;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  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  &lt;/Dataset&gt; 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 smtClean="0"/>
              <a:t>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/>
              <a:t>하나의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수행 후 </a:t>
            </a: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Sample01_SingleQueryService</a:t>
            </a:r>
            <a:r>
              <a:rPr lang="en-US" altLang="ko-KR" sz="1100" b="1" dirty="0" smtClean="0"/>
              <a:t>.java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Sample01_SingleQueryService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EUtil.getSqlConn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Get an input parameters for a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paramSet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getNonameDataSet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Execute a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resultSet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50" dirty="0" smtClean="0">
                <a:solidFill>
                  <a:schemeClr val="tx1"/>
                </a:solidFill>
              </a:rPr>
              <a:t>, "sample.sql1“,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paramSet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 smtClean="0"/>
              <a:t>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latin typeface="+mn-ea"/>
              </a:rPr>
              <a:t>서비스 등록</a:t>
            </a:r>
            <a:r>
              <a:rPr lang="en-US" altLang="ko-KR" b="1" dirty="0" smtClean="0">
                <a:latin typeface="+mn-ea"/>
              </a:rPr>
              <a:t>: /WEB-INF/elastic/bean-sample.xml</a:t>
            </a: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쿼리문</a:t>
            </a:r>
            <a:r>
              <a:rPr lang="ko-KR" altLang="en-US" b="1" dirty="0" smtClean="0">
                <a:latin typeface="+mn-ea"/>
              </a:rPr>
              <a:t> 등록</a:t>
            </a:r>
            <a:r>
              <a:rPr lang="en-US" altLang="ko-KR" b="1" dirty="0" smtClean="0">
                <a:latin typeface="+mn-ea"/>
              </a:rPr>
              <a:t>: /WEB-INF/elastic/</a:t>
            </a:r>
            <a:r>
              <a:rPr lang="en-US" altLang="ko-KR" b="1" dirty="0" err="1" smtClean="0">
                <a:latin typeface="+mn-ea"/>
              </a:rPr>
              <a:t>sql</a:t>
            </a:r>
            <a:r>
              <a:rPr lang="en-US" altLang="ko-KR" b="1" dirty="0" smtClean="0">
                <a:latin typeface="+mn-ea"/>
              </a:rPr>
              <a:t>/sample/SampleSql.xml</a:t>
            </a: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785794"/>
            <a:ext cx="8572560" cy="3143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Unless set specific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DataSet's</a:t>
            </a:r>
            <a:r>
              <a:rPr lang="en-US" altLang="ko-KR" sz="1050" dirty="0" smtClean="0">
                <a:solidFill>
                  <a:schemeClr val="tx1"/>
                </a:solidFill>
              </a:rPr>
              <a:t> name then it is going to be the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sqlId</a:t>
            </a:r>
            <a:r>
              <a:rPr lang="en-US" altLang="ko-KR" sz="1050" dirty="0" smtClean="0">
                <a:solidFill>
                  <a:schemeClr val="tx1"/>
                </a:solidFill>
              </a:rPr>
              <a:t>. In this case, it is "sample.sql1".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resultSet.setName</a:t>
            </a:r>
            <a:r>
              <a:rPr lang="en-US" altLang="ko-KR" sz="1050" dirty="0" smtClean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resultSet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sqlConn.close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4429132"/>
            <a:ext cx="8572560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id="Sample01_SingleQueryService" class="elastic.sample.service.Sample01_SingleQueryService"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5214950"/>
            <a:ext cx="8572560" cy="1071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&lt;statement id="sql1"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SELECT #{AAA} AS AAA, #{BBB} AS BBB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&lt;/statement&gt;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Sample01_SingleQueryService</a:t>
            </a:r>
            <a:r>
              <a:rPr lang="en-US" altLang="ko-KR" dirty="0" smtClean="0"/>
              <a:t>.java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=Sample01_SingleQueryService&amp;cmd.resType=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COL_AAA=111&amp;COL_BBB=222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Sample02_MultiQueryService.java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/>
              <a:t>두 개 이상의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수행 후 </a:t>
            </a: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Sample02_MultiQueryService.java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500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Sample02_MultiQueryService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EUtil.getSqlConn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Execute the first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paramSet1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getDataSet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resultSet1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50" dirty="0" smtClean="0">
                <a:solidFill>
                  <a:schemeClr val="tx1"/>
                </a:solidFill>
              </a:rPr>
              <a:t>, "sample.sql1",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	paramSet1);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// Set the first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(resultSet1);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Sample02_MultiQueryService.java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857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Execute the second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paramSet2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getDataSet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("2");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resultSet2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50" dirty="0" smtClean="0">
                <a:solidFill>
                  <a:schemeClr val="tx1"/>
                </a:solidFill>
              </a:rPr>
              <a:t>, "sample.sql2",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	paramSet2);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// Set the second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(resultSet2);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sqlConn.close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166786" y="1214422"/>
            <a:ext cx="3500462" cy="1928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248" y="1214422"/>
            <a:ext cx="4143404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66787" y="5786454"/>
            <a:ext cx="763040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Windows, Unix, Linux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6785" y="5214950"/>
            <a:ext cx="7630409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JVM 1.5 or later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6787" y="4643446"/>
            <a:ext cx="763040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Web Application Server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10190" y="3929066"/>
            <a:ext cx="3500462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Bean Lifecycle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81892" y="3214686"/>
            <a:ext cx="1428759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DB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쿼리 수행 관리자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96272" y="2500306"/>
            <a:ext cx="714380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쿼리문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81892" y="2500306"/>
            <a:ext cx="64294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쿼리 수행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로그 기록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50196" y="3929066"/>
            <a:ext cx="2917052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Elastic Service Dispatcher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8290" y="3214686"/>
            <a:ext cx="1428760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Request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38488" y="3214686"/>
            <a:ext cx="1428760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Response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67512" y="3214686"/>
            <a:ext cx="64294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로그 정리기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24570" y="3214686"/>
            <a:ext cx="571504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스케쥴링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작업 관리자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310190" y="3214686"/>
            <a:ext cx="64294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사용자 정의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Beans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81166" y="2500306"/>
            <a:ext cx="1143008" cy="857256"/>
            <a:chOff x="4953000" y="1714488"/>
            <a:chExt cx="1071570" cy="857256"/>
          </a:xfrm>
          <a:solidFill>
            <a:schemeClr val="bg1"/>
          </a:solidFill>
        </p:grpSpPr>
        <p:sp>
          <p:nvSpPr>
            <p:cNvPr id="22" name="직사각형 21"/>
            <p:cNvSpPr/>
            <p:nvPr/>
          </p:nvSpPr>
          <p:spPr>
            <a:xfrm>
              <a:off x="4953000" y="1714488"/>
              <a:ext cx="1071570" cy="857256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t" anchorCtr="0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요청 데이터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24438" y="2000240"/>
              <a:ext cx="928694" cy="214314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Params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24438" y="2285992"/>
              <a:ext cx="928694" cy="214314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DataSets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09926" y="2500306"/>
            <a:ext cx="1143008" cy="857256"/>
            <a:chOff x="4953000" y="1714488"/>
            <a:chExt cx="1071570" cy="857256"/>
          </a:xfrm>
          <a:solidFill>
            <a:schemeClr val="bg1"/>
          </a:solidFill>
        </p:grpSpPr>
        <p:sp>
          <p:nvSpPr>
            <p:cNvPr id="28" name="직사각형 27"/>
            <p:cNvSpPr/>
            <p:nvPr/>
          </p:nvSpPr>
          <p:spPr>
            <a:xfrm>
              <a:off x="4953000" y="1714488"/>
              <a:ext cx="1071570" cy="857256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t" anchorCtr="0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응답 데이터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4438" y="2000240"/>
              <a:ext cx="928694" cy="214314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Params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24438" y="2285992"/>
              <a:ext cx="928694" cy="214314"/>
            </a:xfrm>
            <a:prstGeom prst="rect">
              <a:avLst/>
            </a:prstGeom>
            <a:grp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DataSets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738686" y="3929066"/>
            <a:ext cx="50006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Log4J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0058" y="1714488"/>
            <a:ext cx="564360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Default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3000" y="1714488"/>
            <a:ext cx="564360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95942" y="1714488"/>
            <a:ext cx="564360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Echo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81404" y="1714488"/>
            <a:ext cx="564360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정의 서비스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6238884" y="2000240"/>
            <a:ext cx="285752" cy="15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809992" y="1285860"/>
            <a:ext cx="2357454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Elastic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빌트인 서비스들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96272" y="1785926"/>
            <a:ext cx="714380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쿼리문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XMLs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3910" y="714356"/>
            <a:ext cx="7929618" cy="385765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 anchorCtr="0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ServerElastic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Sample02_MultiQueryService.java 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latin typeface="+mn-ea"/>
              </a:rPr>
              <a:t>서비스 등록</a:t>
            </a:r>
            <a:r>
              <a:rPr lang="en-US" altLang="ko-KR" b="1" dirty="0" smtClean="0">
                <a:latin typeface="+mn-ea"/>
              </a:rPr>
              <a:t>: /WEB-INF/elastic/bean-sample.xml</a:t>
            </a: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쿼리문</a:t>
            </a:r>
            <a:r>
              <a:rPr lang="ko-KR" altLang="en-US" b="1" dirty="0" smtClean="0">
                <a:latin typeface="+mn-ea"/>
              </a:rPr>
              <a:t> 등록</a:t>
            </a:r>
            <a:r>
              <a:rPr lang="en-US" altLang="ko-KR" b="1" dirty="0" smtClean="0">
                <a:latin typeface="+mn-ea"/>
              </a:rPr>
              <a:t>: /WEB-INF/elastic/</a:t>
            </a:r>
            <a:r>
              <a:rPr lang="en-US" altLang="ko-KR" b="1" dirty="0" err="1" smtClean="0">
                <a:latin typeface="+mn-ea"/>
              </a:rPr>
              <a:t>sql</a:t>
            </a:r>
            <a:r>
              <a:rPr lang="en-US" altLang="ko-KR" b="1" dirty="0" smtClean="0">
                <a:latin typeface="+mn-ea"/>
              </a:rPr>
              <a:t>/sample/SampleSql.xml</a:t>
            </a:r>
          </a:p>
          <a:p>
            <a:endParaRPr lang="en-US" altLang="ko-KR" b="1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id="Sample02_MultiQueryService" class="elastic.sample.service.Sample02_MultiQueryService"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2643182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&lt;statement id="sql1"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#{BBB} AS BBB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&lt;statement id="sql2"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#{BBB} AS BBB,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#{CCC} AS CCC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Sample02_MultiQueryService.java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Sample02_MultiQueryService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400052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Sample03_TransactionQueryService.java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/>
              <a:t>트랜잭션을 걸고 두 개 이상의 </a:t>
            </a:r>
            <a:r>
              <a:rPr lang="ko-KR" altLang="en-US" sz="1100" dirty="0" err="1" smtClean="0"/>
              <a:t>쿼리문</a:t>
            </a:r>
            <a:r>
              <a:rPr lang="ko-KR" altLang="en-US" sz="1100" dirty="0" smtClean="0"/>
              <a:t> 수행 후 </a:t>
            </a: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Sample03_TransactionQueryService.java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Sample03_TransactionQueryService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null;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try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Get a db connection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EUtil.getSqlConn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Transaction starts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sqlConn.startTransaction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Execute the first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paramSet1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getDataSet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("1");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resultSet1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50" dirty="0" smtClean="0">
                <a:solidFill>
                  <a:schemeClr val="tx1"/>
                </a:solidFill>
              </a:rPr>
              <a:t>, "sample.sql1",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	paramSet1);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// Set the first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(resultSet1);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Sample03_TransactionQueryService.java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786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Execute the second query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paramSet2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().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getDataSet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("2");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resultSet2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sqlConn.queryList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Action.READ</a:t>
            </a:r>
            <a:r>
              <a:rPr lang="en-US" altLang="ko-KR" sz="1050" dirty="0" smtClean="0">
                <a:solidFill>
                  <a:schemeClr val="tx1"/>
                </a:solidFill>
              </a:rPr>
              <a:t>, "sample.sql2",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	paramSet2);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// Set the second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(resultSet2);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 Transaction ends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sqlConn.commit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 finally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if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</a:t>
            </a:r>
            <a:r>
              <a:rPr lang="en-US" altLang="ko-KR" sz="1050" dirty="0" smtClean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Close db connection. It actually dose not close the real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 connection. It just put the connection back into the pool.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sqlConn.close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Sample03_TransactionQueryService.java 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latin typeface="+mn-ea"/>
              </a:rPr>
              <a:t>서비스 등록</a:t>
            </a:r>
            <a:r>
              <a:rPr lang="en-US" altLang="ko-KR" b="1" dirty="0" smtClean="0">
                <a:latin typeface="+mn-ea"/>
              </a:rPr>
              <a:t>: /WEB-INF/elastic/bean-sample.xml</a:t>
            </a: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쿼리문</a:t>
            </a:r>
            <a:r>
              <a:rPr lang="ko-KR" altLang="en-US" b="1" dirty="0" smtClean="0">
                <a:latin typeface="+mn-ea"/>
              </a:rPr>
              <a:t> 등록</a:t>
            </a:r>
            <a:r>
              <a:rPr lang="en-US" altLang="ko-KR" b="1" dirty="0" smtClean="0">
                <a:latin typeface="+mn-ea"/>
              </a:rPr>
              <a:t>: /WEB-INF/elastic/</a:t>
            </a:r>
            <a:r>
              <a:rPr lang="en-US" altLang="ko-KR" b="1" dirty="0" err="1" smtClean="0">
                <a:latin typeface="+mn-ea"/>
              </a:rPr>
              <a:t>sql</a:t>
            </a:r>
            <a:r>
              <a:rPr lang="en-US" altLang="ko-KR" b="1" dirty="0" smtClean="0">
                <a:latin typeface="+mn-ea"/>
              </a:rPr>
              <a:t>/sample/SampleSql.xml</a:t>
            </a:r>
          </a:p>
          <a:p>
            <a:endParaRPr lang="en-US" altLang="ko-KR" b="1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id="Sample03_TransactionQueryService" class="elastic.sample.service.Sample03_TransactionQueryService"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2643182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 namespace="sample"&gt;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&lt;statement id="sql1"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#{BBB} AS BBB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&lt;statement id="sql2"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&lt;![CDATA[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	SELECT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#{AAA} AS AAA,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#{BBB} AS BBB,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#{CCC} AS CCC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	]]&gt;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&lt;/statement&gt;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sqlMap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Sample03_TransactionQueryService.java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Sample03_TransactionQueryService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000" dirty="0" smtClean="0">
                          <a:solidFill>
                            <a:srgbClr val="00B050"/>
                          </a:solidFill>
                        </a:rPr>
                        <a:t>S1COL_AAA=111&amp;S1COL_BBB=222&amp;S2COL_AAA=111&amp;S2COL_BBB=222&amp;S2COL_CCC=333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id=“1"&gt;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id=“2"&gt;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id="CCC"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id="AAA"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id="BBB"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 smtClean="0"/>
              <a:t>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 응답</a:t>
            </a:r>
            <a:endParaRPr lang="en-US" altLang="ko-KR" sz="1100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Sample04_ElasticParamsService</a:t>
            </a:r>
            <a:r>
              <a:rPr lang="en-US" altLang="ko-KR" sz="1100" b="1" dirty="0" smtClean="0"/>
              <a:t>.java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643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Sample04_ElasticParamsService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private static final Logger LOG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Logger.getLogger</a:t>
            </a:r>
            <a:r>
              <a:rPr lang="en-US" altLang="ko-KR" sz="1050" dirty="0" smtClean="0">
                <a:solidFill>
                  <a:schemeClr val="tx1"/>
                </a:solidFill>
              </a:rPr>
              <a:t>(Sample04_ElasticParamsService.class);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 * Checking Input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</a:t>
            </a:r>
            <a:r>
              <a:rPr lang="en-US" altLang="ko-KR" sz="1050" dirty="0" smtClean="0">
                <a:solidFill>
                  <a:schemeClr val="tx1"/>
                </a:solidFill>
              </a:rPr>
              <a:t>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if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LOG.isTraceEnabled</a:t>
            </a:r>
            <a:r>
              <a:rPr lang="en-US" altLang="ko-KR" sz="1050" dirty="0" smtClean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Parameter ABC: " +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elasticReq.getParam</a:t>
            </a:r>
            <a:r>
              <a:rPr lang="en-US" altLang="ko-KR" sz="1050" dirty="0" smtClean="0">
                <a:solidFill>
                  <a:schemeClr val="tx1"/>
                </a:solidFill>
              </a:rPr>
              <a:t>("ABC"));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Parameters: " +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elasticReq.getParamMap</a:t>
            </a:r>
            <a:r>
              <a:rPr lang="en-US" altLang="ko-KR" sz="105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Nonamed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: " +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elasticReq.getNonameDataSet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("Input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named '1': " +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elasticReq.getDataSet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("1"));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/*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 * Setting Output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 */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Set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named '1'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 ds1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WebDataSet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("1");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50" dirty="0" smtClean="0">
                <a:solidFill>
                  <a:schemeClr val="tx1"/>
                </a:solidFill>
              </a:rPr>
              <a:t>(ds1);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 smtClean="0"/>
              <a:t>.java 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4286256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id="Sample04_ElasticParamsService" class="elastic.sample.service.Sample04_ElasticParamsService"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85725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latin typeface="+mn-ea"/>
              </a:rPr>
              <a:t>서비스 등록</a:t>
            </a:r>
            <a:r>
              <a:rPr lang="en-US" altLang="ko-KR" b="1" dirty="0" smtClean="0">
                <a:latin typeface="+mn-ea"/>
              </a:rPr>
              <a:t>: /WEB-INF/elastic/bean-sample.xml</a:t>
            </a: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785794"/>
            <a:ext cx="8572560" cy="285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계속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Set row1 which is a Row object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 row1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WebRow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row1.put("c1", 111);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row1.put("c2", 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05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ds1.add(row1);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Set row2 which is a Map object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Map row2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row2.put("c1", 222);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row2.put("c2", 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bbb</a:t>
            </a:r>
            <a:r>
              <a:rPr lang="en-US" altLang="ko-KR" sz="105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ds1.add(row2);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</a:t>
            </a:r>
            <a:r>
              <a:rPr lang="en-US" altLang="ko-KR" dirty="0" smtClean="0">
                <a:solidFill>
                  <a:schemeClr val="tx1"/>
                </a:solidFill>
              </a:rPr>
              <a:t>Sample04_ElasticParamsService</a:t>
            </a:r>
            <a:r>
              <a:rPr lang="en-US" altLang="ko-KR" dirty="0" smtClean="0"/>
              <a:t>.java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=Sample04_ElasticParamsService&amp;cmd.resType=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id="c2"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id="c1" type="Integer"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id="c2"&gt;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id="c1"&gt;111&lt;/Col&gt;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id="c2"&gt;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bbb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id="c1"&gt;222&lt;/Col&gt;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Sample05_ListService.java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smtClean="0"/>
              <a:t>List </a:t>
            </a:r>
            <a:r>
              <a:rPr lang="ko-KR" altLang="en-US" sz="1100" dirty="0" smtClean="0"/>
              <a:t>데이터 응답</a:t>
            </a:r>
            <a:endParaRPr lang="en-US" altLang="ko-KR" sz="1100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Sample05_ListService.java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0719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Sample05_ListService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 row1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row1.put("col1", 1111);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row1.put("col2", "AAAA");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 row2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row2.put("col1", null);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row2.put("col2", "BBBB");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 row3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row3.put("col1", 3333);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row3.put("col2", "BBBB");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050" dirty="0" smtClean="0">
                <a:solidFill>
                  <a:schemeClr val="tx1"/>
                </a:solidFill>
              </a:rPr>
              <a:t> list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list.add</a:t>
            </a:r>
            <a:r>
              <a:rPr lang="en-US" altLang="ko-KR" sz="1050" dirty="0" smtClean="0">
                <a:solidFill>
                  <a:schemeClr val="tx1"/>
                </a:solidFill>
              </a:rPr>
              <a:t>(row1);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list.add</a:t>
            </a:r>
            <a:r>
              <a:rPr lang="en-US" altLang="ko-KR" sz="1050" dirty="0" smtClean="0">
                <a:solidFill>
                  <a:schemeClr val="tx1"/>
                </a:solidFill>
              </a:rPr>
              <a:t>(row2);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list.add</a:t>
            </a:r>
            <a:r>
              <a:rPr lang="en-US" altLang="ko-KR" sz="1050" dirty="0" smtClean="0">
                <a:solidFill>
                  <a:schemeClr val="tx1"/>
                </a:solidFill>
              </a:rPr>
              <a:t>(row3);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list;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5857892"/>
            <a:ext cx="8572560" cy="357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id="Sample05_ListService" class="elastic.sample.service.Sample05_ListService"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왼쪽 화살표 46"/>
          <p:cNvSpPr/>
          <p:nvPr/>
        </p:nvSpPr>
        <p:spPr>
          <a:xfrm>
            <a:off x="6310322" y="4357694"/>
            <a:ext cx="2000264" cy="57150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6310321" y="2428868"/>
            <a:ext cx="2000069" cy="6429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1666852" y="4357694"/>
            <a:ext cx="1714512" cy="57150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664301" y="2428868"/>
            <a:ext cx="1716867" cy="6429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데이터 연동 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24042" y="2000240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요청 전문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24042" y="3929066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응답 전문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968" y="3071810"/>
            <a:ext cx="1214446" cy="10001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Curl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MakeElastic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092" y="928670"/>
            <a:ext cx="1500198" cy="52149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407" y="1142984"/>
            <a:ext cx="1140150" cy="285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Clients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8488" y="928670"/>
            <a:ext cx="3429024" cy="52149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38620" y="1142984"/>
            <a:ext cx="1357322" cy="285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ServerElastic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38356" y="4357694"/>
            <a:ext cx="537665" cy="857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ME20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CSV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95480" y="2500306"/>
            <a:ext cx="812607" cy="6429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URL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Params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28" name="타원 27"/>
          <p:cNvSpPr/>
          <p:nvPr/>
        </p:nvSpPr>
        <p:spPr>
          <a:xfrm>
            <a:off x="4452934" y="3071810"/>
            <a:ext cx="928694" cy="42862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Default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452934" y="3500438"/>
            <a:ext cx="928694" cy="42862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52934" y="3929066"/>
            <a:ext cx="928694" cy="42862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52934" y="4357694"/>
            <a:ext cx="928694" cy="42862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52934" y="2643182"/>
            <a:ext cx="928694" cy="428628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Defined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10586" y="3143248"/>
            <a:ext cx="1211589" cy="10001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SQL Server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Oracle</a:t>
            </a:r>
          </a:p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MySQL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167710" y="928670"/>
            <a:ext cx="1500198" cy="52149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82025" y="1142984"/>
            <a:ext cx="1140150" cy="285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RDBMS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24504" y="1857364"/>
            <a:ext cx="1000132" cy="350046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dirty="0" smtClean="0">
                <a:solidFill>
                  <a:schemeClr val="tx1"/>
                </a:solidFill>
              </a:rPr>
              <a:t>커넥션 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쿼리문장 관리자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38818" y="257174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SQL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쿼리문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XMLs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53264" y="2000240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쿼리문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53264" y="3929066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결과 집합</a:t>
            </a:r>
          </a:p>
        </p:txBody>
      </p:sp>
      <p:cxnSp>
        <p:nvCxnSpPr>
          <p:cNvPr id="50" name="구부러진 연결선 49"/>
          <p:cNvCxnSpPr>
            <a:stCxn id="75" idx="1"/>
            <a:endCxn id="68" idx="3"/>
          </p:cNvCxnSpPr>
          <p:nvPr/>
        </p:nvCxnSpPr>
        <p:spPr>
          <a:xfrm rot="10800000" flipV="1">
            <a:off x="4167182" y="4679165"/>
            <a:ext cx="1571636" cy="142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63" idx="3"/>
            <a:endCxn id="39" idx="0"/>
          </p:cNvCxnSpPr>
          <p:nvPr/>
        </p:nvCxnSpPr>
        <p:spPr>
          <a:xfrm flipV="1">
            <a:off x="4167182" y="2571744"/>
            <a:ext cx="1893107" cy="250033"/>
          </a:xfrm>
          <a:prstGeom prst="curvedConnector4">
            <a:avLst>
              <a:gd name="adj1" fmla="val 41509"/>
              <a:gd name="adj2" fmla="val 19142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381364" y="2000240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요청 전문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객체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81364" y="3929066"/>
            <a:ext cx="928694" cy="128588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응답 전문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24240" y="2500306"/>
            <a:ext cx="642942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Params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24240" y="2714620"/>
            <a:ext cx="642942" cy="21431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524240" y="4500570"/>
            <a:ext cx="642942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Params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24240" y="4714884"/>
            <a:ext cx="642942" cy="21431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24240" y="2928934"/>
            <a:ext cx="642942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24240" y="4929198"/>
            <a:ext cx="642942" cy="21431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38818" y="4572008"/>
            <a:ext cx="642942" cy="21431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DataSet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95480" y="1142984"/>
            <a:ext cx="857256" cy="35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024702" y="1142984"/>
            <a:ext cx="857256" cy="35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JDBC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Sample05_ListService.java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=Sample05_ListService&amp;cmd.resType=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406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id=""&gt;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id="col2"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id="col1" type="Integer"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id="col2"&gt;AAAA&lt;/Col&gt;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id="col1"&gt;1111&lt;/Col&gt;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id="col2"&gt;BBBB&lt;/Col&gt;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id="col2"&gt;BBBB&lt;/Col&gt;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id="col1"&gt;3333&lt;/Col&gt;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Sample06_RowService.java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smtClean="0"/>
              <a:t>Map </a:t>
            </a:r>
            <a:r>
              <a:rPr lang="ko-KR" altLang="en-US" sz="1100" dirty="0" smtClean="0"/>
              <a:t>데이터 응답</a:t>
            </a:r>
            <a:endParaRPr lang="en-US" altLang="ko-KR" sz="1100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Sample06_RowService.java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9290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Sample06_RowService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 row1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row1.put("col1", 1111);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row1.put("col2", "AAAA");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row1;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5857892"/>
            <a:ext cx="8572560" cy="3571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id="Sample06_RowService" class="elastic.sample.service.Sample06_RowService"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Sample06_RowService.java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=Sample06_RowService&amp;cmd.resType=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id=""&gt;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id="col2"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id="col1" type="Integer"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id="col2"&gt;AAAA&lt;/Col&gt;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id="col1"&gt;1111&lt;/Col&gt;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Sample07_ExceptionService.java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smtClean="0"/>
              <a:t>Exception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: Exception </a:t>
            </a:r>
            <a:r>
              <a:rPr lang="ko-KR" altLang="en-US" sz="1100" dirty="0" smtClean="0"/>
              <a:t>발생시 해당 </a:t>
            </a:r>
            <a:r>
              <a:rPr lang="en-US" altLang="ko-KR" sz="1100" dirty="0" smtClean="0"/>
              <a:t>Exception</a:t>
            </a:r>
            <a:r>
              <a:rPr lang="ko-KR" altLang="en-US" sz="1100" dirty="0" smtClean="0"/>
              <a:t>을 리턴하면 된다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Sample07_ExceptionService.java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285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Sample07_ExceptionService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new Exception("Exception test");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720" y="4857760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id="Sample07_ExceptionService" class="elastic.sample.service.Sample07_ExceptionService"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Sample07_ExceptionService.java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=Sample07_ExceptionService&amp;cmd.resType=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		&lt;Parameter id="ErrorCode"&gt;999&lt;/Parameter&gt;</a:t>
                      </a: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		&lt;Parameter id="ErrorMsg"&gt;Exception test&lt;/Parameter&gt;</a:t>
                      </a: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Sample08_SessionService.java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/>
              <a:t>세션 생성 후 </a:t>
            </a: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Sample08_SessionService.java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4286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public class Sample08_SessionService implements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0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00" dirty="0" smtClean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Create the new Session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ElasticSession</a:t>
            </a:r>
            <a:r>
              <a:rPr lang="en-US" altLang="ko-KR" sz="1000" dirty="0" smtClean="0">
                <a:solidFill>
                  <a:schemeClr val="tx1"/>
                </a:solidFill>
              </a:rPr>
              <a:t> session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req.getSession</a:t>
            </a:r>
            <a:r>
              <a:rPr lang="en-US" altLang="ko-KR" sz="1000" dirty="0" smtClean="0">
                <a:solidFill>
                  <a:schemeClr val="tx1"/>
                </a:solidFill>
              </a:rPr>
              <a:t>(true);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Set the attribute named 'ID' on the Session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session.setAttribute</a:t>
            </a:r>
            <a:r>
              <a:rPr lang="en-US" altLang="ko-KR" sz="1000" dirty="0" smtClean="0">
                <a:solidFill>
                  <a:schemeClr val="tx1"/>
                </a:solidFill>
              </a:rPr>
              <a:t>("ID", "jakelee70");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Set some attributes on the Session by using Map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Map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map</a:t>
            </a:r>
            <a:r>
              <a:rPr lang="en-US" altLang="ko-KR" sz="10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sz="1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map.put</a:t>
            </a:r>
            <a:r>
              <a:rPr lang="en-US" altLang="ko-KR" sz="1000" dirty="0" smtClean="0">
                <a:solidFill>
                  <a:schemeClr val="tx1"/>
                </a:solidFill>
              </a:rPr>
              <a:t>("NAME", "Jake");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session.setAttributeAll</a:t>
            </a:r>
            <a:r>
              <a:rPr lang="en-US" altLang="ko-KR" sz="1000" dirty="0" smtClean="0">
                <a:solidFill>
                  <a:schemeClr val="tx1"/>
                </a:solidFill>
              </a:rPr>
              <a:t>(map);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Create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00" dirty="0" smtClean="0">
                <a:solidFill>
                  <a:schemeClr val="tx1"/>
                </a:solidFill>
              </a:rPr>
              <a:t> named '1'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ds</a:t>
            </a:r>
            <a:r>
              <a:rPr lang="en-US" altLang="ko-KR" sz="10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WebDataSet</a:t>
            </a:r>
            <a:r>
              <a:rPr lang="en-US" altLang="ko-KR" sz="1000" dirty="0" smtClean="0">
                <a:solidFill>
                  <a:schemeClr val="tx1"/>
                </a:solidFill>
              </a:rPr>
              <a:t>("1");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Set the Session values on the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ds.add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session.toMap</a:t>
            </a:r>
            <a:r>
              <a:rPr lang="en-US" altLang="ko-KR" sz="1000" dirty="0" smtClean="0">
                <a:solidFill>
                  <a:schemeClr val="tx1"/>
                </a:solidFill>
              </a:rPr>
              <a:t>());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// Respond to a client.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elasticRes.setDataSet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ds</a:t>
            </a:r>
            <a:r>
              <a:rPr lang="en-US" altLang="ko-KR" sz="1000" dirty="0" smtClean="0">
                <a:solidFill>
                  <a:schemeClr val="tx1"/>
                </a:solidFill>
              </a:rPr>
              <a:t>);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6720" y="6072206"/>
            <a:ext cx="8572560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id="Sample08_SessionService" class="elastic.sample.service.Sample08_SessionService"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Sample08_SessionService.java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00108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Sample08_SessionService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000240"/>
          <a:ext cx="921550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&lt;Dataset id="1"&gt;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id="NAME"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&lt;Column id="ID" type="String" /&gt;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ColumnInfo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&lt;Rows&gt;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&lt;Row&gt;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id="NAME"&gt;Jake&lt;/Col&gt;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	&lt;Col id="ID"&gt;jakelee70&lt;/Col&gt;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	&lt;/Row&gt;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&lt;/Rows&gt;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&lt;/Dataset&gt;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Sample09_SessionKillService.java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/>
              <a:t>세션 삭제 후 </a:t>
            </a:r>
            <a:r>
              <a:rPr lang="en-US" altLang="ko-KR" sz="1100" dirty="0" err="1" smtClean="0"/>
              <a:t>ElasticParams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응답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Sample09_SessionKillService.java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5643578"/>
            <a:ext cx="8572560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id=“Sample09_SessionKillService" class="elastic.sample.service.Sample09_SessionKillService"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571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Sample09_SessionKillService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Create the Session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ElasticSession</a:t>
            </a:r>
            <a:r>
              <a:rPr lang="en-US" altLang="ko-KR" sz="1050" dirty="0" smtClean="0">
                <a:solidFill>
                  <a:schemeClr val="tx1"/>
                </a:solidFill>
              </a:rPr>
              <a:t> session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req.getSession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If there is a Session then invalidate it.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if (session != null)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session.invalidate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// Respond to a client.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Sample09_SessionKillService.java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=Sample09_SessionKillService&amp;cmd.resType=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Sample10_ConfigService.java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en-US" altLang="ko-KR" sz="1100" dirty="0" smtClean="0"/>
              <a:t>XML</a:t>
            </a:r>
            <a:r>
              <a:rPr lang="ko-KR" altLang="en-US" sz="1100" dirty="0" smtClean="0"/>
              <a:t>에 환경설정</a:t>
            </a:r>
            <a:r>
              <a:rPr lang="en-US" altLang="ko-KR" sz="1100" dirty="0" smtClean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Sample10_ConfigService.java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XML </a:t>
            </a:r>
            <a:r>
              <a:rPr lang="ko-KR" altLang="en-US" sz="1100" b="1" dirty="0" smtClean="0">
                <a:latin typeface="+mn-ea"/>
              </a:rPr>
              <a:t>및 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XML </a:t>
            </a:r>
            <a:r>
              <a:rPr lang="ko-KR" altLang="en-US" sz="1100" b="1" dirty="0" smtClean="0">
                <a:latin typeface="+mn-ea"/>
              </a:rPr>
              <a:t>작성</a:t>
            </a:r>
            <a:r>
              <a:rPr lang="en-US" altLang="ko-KR" sz="1100" b="1" dirty="0" smtClean="0">
                <a:latin typeface="+mn-ea"/>
              </a:rPr>
              <a:t>: /WEB-INF/elastic/sampleConfig.xml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3786190"/>
            <a:ext cx="8572560" cy="1214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&lt;bean id="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" class="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elastic.util.xml.XmlReader</a:t>
            </a:r>
            <a:r>
              <a:rPr lang="en-US" altLang="ko-KR" sz="1050" dirty="0" smtClean="0">
                <a:solidFill>
                  <a:schemeClr val="tx1"/>
                </a:solidFill>
              </a:rPr>
              <a:t>" singleton="true"&gt;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&lt;constructor-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&lt;File&gt;${current.dir}/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sampleConfig.xml</a:t>
            </a:r>
            <a:r>
              <a:rPr lang="en-US" altLang="ko-KR" sz="1050" dirty="0" smtClean="0">
                <a:solidFill>
                  <a:schemeClr val="tx1"/>
                </a:solidFill>
              </a:rPr>
              <a:t>&lt;/File&gt;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&lt;/constructor-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&lt;service id="Sample10_ConfigService" class="elastic.sample.service.Sample10_ConfigService" singleton="true"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loginRequired</a:t>
            </a:r>
            <a:r>
              <a:rPr lang="en-US" altLang="ko-KR" sz="1050" dirty="0" smtClean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6720" y="1357298"/>
            <a:ext cx="8572560" cy="200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Sample10_ConfigService implements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ElasticService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Object execute(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ElasticRequest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ElasticResponse</a:t>
            </a:r>
            <a:r>
              <a:rPr lang="en-US" altLang="ko-KR" sz="1050" dirty="0" smtClean="0">
                <a:solidFill>
                  <a:schemeClr val="tx1"/>
                </a:solidFill>
              </a:rPr>
              <a:t> res) throws Exception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XmlReader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 =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XmlReader</a:t>
            </a:r>
            <a:r>
              <a:rPr lang="en-US" altLang="ko-KR" sz="1050" dirty="0" smtClean="0">
                <a:solidFill>
                  <a:schemeClr val="tx1"/>
                </a:solidFill>
              </a:rPr>
              <a:t>)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BeanMgr.getInstance</a:t>
            </a:r>
            <a:r>
              <a:rPr lang="en-US" altLang="ko-KR" sz="1050" dirty="0" smtClean="0">
                <a:solidFill>
                  <a:schemeClr val="tx1"/>
                </a:solidFill>
              </a:rPr>
              <a:t>().get("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String attr1Str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config.getAttributeStringValue</a:t>
            </a:r>
            <a:r>
              <a:rPr lang="en-US" altLang="ko-KR" sz="1050" dirty="0" smtClean="0">
                <a:solidFill>
                  <a:schemeClr val="tx1"/>
                </a:solidFill>
              </a:rPr>
              <a:t>("/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/test“, “attr1");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String node1Str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config.getText</a:t>
            </a:r>
            <a:r>
              <a:rPr lang="en-US" altLang="ko-KR" sz="1050" dirty="0" smtClean="0">
                <a:solidFill>
                  <a:schemeClr val="tx1"/>
                </a:solidFill>
              </a:rPr>
              <a:t>("/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/test/node1");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 = new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ElasticParams</a:t>
            </a:r>
            <a:r>
              <a:rPr lang="en-US" altLang="ko-KR" sz="105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elasticRes.setParam</a:t>
            </a:r>
            <a:r>
              <a:rPr lang="en-US" altLang="ko-KR" sz="1050" dirty="0" smtClean="0">
                <a:solidFill>
                  <a:schemeClr val="tx1"/>
                </a:solidFill>
              </a:rPr>
              <a:t>("attr1", attr1Str);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elasticRes.setParam</a:t>
            </a:r>
            <a:r>
              <a:rPr lang="en-US" altLang="ko-KR" sz="1050" dirty="0" smtClean="0">
                <a:solidFill>
                  <a:schemeClr val="tx1"/>
                </a:solidFill>
              </a:rPr>
              <a:t>("node1", node1Str);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return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elasticRes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720" y="5429288"/>
            <a:ext cx="8572560" cy="785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    &lt;test attr1="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050" dirty="0" smtClean="0">
                <a:solidFill>
                  <a:schemeClr val="tx1"/>
                </a:solidFill>
              </a:rPr>
              <a:t>“&gt;    	&lt;node1&gt;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hahaha</a:t>
            </a:r>
            <a:r>
              <a:rPr lang="en-US" altLang="ko-KR" sz="1050" dirty="0" smtClean="0">
                <a:solidFill>
                  <a:schemeClr val="tx1"/>
                </a:solidFill>
              </a:rPr>
              <a:t>&lt;/node1&gt;    &lt;/test&gt;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요청 및 응답 전문 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9596" y="2786058"/>
            <a:ext cx="8358246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dirty="0" smtClean="0">
                <a:solidFill>
                  <a:schemeClr val="tx1"/>
                </a:solidFill>
              </a:rPr>
              <a:t>Parameter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부분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ko-KR" altLang="en-US" sz="1100" b="1" dirty="0" smtClean="0"/>
              <a:t>공통 양식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요청과 응답 전문은 동일한 구조를 가지고 있으며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부분과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부분으로 구성된다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Parameter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Name-Value </a:t>
            </a:r>
            <a:r>
              <a:rPr lang="ko-KR" altLang="en-US" dirty="0" smtClean="0"/>
              <a:t>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개 이상의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이 있을 수 있고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은 칼럼선언부와 실제 데이터가 있는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들로 구성된다</a:t>
            </a:r>
            <a:r>
              <a:rPr lang="en-US" altLang="ko-KR" dirty="0" smtClean="0"/>
              <a:t>. Row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Name-Value </a:t>
            </a:r>
            <a:r>
              <a:rPr lang="ko-KR" altLang="en-US" dirty="0" smtClean="0"/>
              <a:t>구조의 칼럼들을 가지고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sz="1100" b="1" dirty="0" smtClean="0"/>
              <a:t>개념도</a:t>
            </a:r>
            <a:endParaRPr lang="en-US" altLang="ko-KR" sz="1100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66720" y="2643182"/>
            <a:ext cx="8643998" cy="292895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t" anchorCtr="0"/>
          <a:lstStyle/>
          <a:p>
            <a:pPr algn="ctr"/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95480" y="2856702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name=value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95480" y="3071016"/>
            <a:ext cx="114300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name=value</a:t>
            </a:r>
          </a:p>
        </p:txBody>
      </p:sp>
      <p:cxnSp>
        <p:nvCxnSpPr>
          <p:cNvPr id="61" name="직선 연결선 60"/>
          <p:cNvCxnSpPr/>
          <p:nvPr/>
        </p:nvCxnSpPr>
        <p:spPr>
          <a:xfrm rot="5400000">
            <a:off x="2595546" y="3428206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09596" y="3571876"/>
            <a:ext cx="8358246" cy="1928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DataSet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부분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95480" y="3643314"/>
            <a:ext cx="692948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i="1" dirty="0" err="1" smtClean="0">
                <a:solidFill>
                  <a:schemeClr val="tx1"/>
                </a:solidFill>
              </a:rPr>
              <a:t>DataSet</a:t>
            </a:r>
            <a:endParaRPr lang="en-US" altLang="ko-KR" sz="1050" b="1" i="1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9860" y="4143380"/>
            <a:ext cx="6072230" cy="10001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dirty="0" smtClean="0">
                <a:solidFill>
                  <a:schemeClr val="tx1"/>
                </a:solidFill>
              </a:rPr>
              <a:t>Rows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738554" y="4214818"/>
            <a:ext cx="500066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b="1" i="1" dirty="0" smtClean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595810" y="428625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i="1" dirty="0" smtClean="0">
                <a:solidFill>
                  <a:schemeClr val="tx1"/>
                </a:solidFill>
              </a:rPr>
              <a:t>Column</a:t>
            </a:r>
            <a:r>
              <a:rPr lang="en-US" altLang="ko-KR" sz="1050" dirty="0" smtClean="0">
                <a:solidFill>
                  <a:schemeClr val="tx1"/>
                </a:solidFill>
              </a:rPr>
              <a:t>(name=value)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7667644" y="4427544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096008" y="428625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Column(name=value)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738554" y="4572008"/>
            <a:ext cx="500066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595810" y="464344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Column(name=value)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7667644" y="4784734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096008" y="4643446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Column(name=value)</a:t>
            </a:r>
          </a:p>
        </p:txBody>
      </p:sp>
      <p:cxnSp>
        <p:nvCxnSpPr>
          <p:cNvPr id="92" name="직선 연결선 91"/>
          <p:cNvCxnSpPr/>
          <p:nvPr/>
        </p:nvCxnSpPr>
        <p:spPr>
          <a:xfrm rot="5400000">
            <a:off x="6166652" y="5071280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809860" y="3714752"/>
            <a:ext cx="6072230" cy="35719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t" anchorCtr="0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칼럼 선언 부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595810" y="3786190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Column(name, type)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096008" y="3786190"/>
            <a:ext cx="150019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Column(name, type)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7667644" y="3929066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>
            <a:off x="5523710" y="5357032"/>
            <a:ext cx="142876" cy="15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Sample10_ConfigService.java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r>
              <a:rPr lang="ko-KR" altLang="en-US" sz="1100" b="1" dirty="0" smtClean="0">
                <a:latin typeface="+mn-ea"/>
              </a:rPr>
              <a:t>요청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응답</a:t>
            </a: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0968" y="1071546"/>
          <a:ext cx="921550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http://localhost:8080/elastic/main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=Sample10_ConfigService&amp;cmd.resType=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PlatformXml</a:t>
                      </a:r>
                      <a:endParaRPr lang="en-US" altLang="ko-KR" sz="10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0968" y="2214554"/>
          <a:ext cx="921550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7572428"/>
              </a:tblGrid>
              <a:tr h="155388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1050" b="1" dirty="0" smtClean="0">
                          <a:latin typeface="+mn-ea"/>
                          <a:ea typeface="+mn-ea"/>
                        </a:rPr>
                        <a:t>응답 전문</a:t>
                      </a:r>
                      <a:endParaRPr lang="en-US" altLang="ko-KR" sz="105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&lt;Root&gt;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&lt;Parameters&gt;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&lt;Parameter id="attr1"&gt;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&lt;/Parameter&gt;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	&lt;Parameter id="node1"&gt;</a:t>
                      </a:r>
                      <a:r>
                        <a:rPr lang="en-US" altLang="ko-KR" sz="900" i="0" dirty="0" err="1" smtClean="0">
                          <a:solidFill>
                            <a:schemeClr val="tx1"/>
                          </a:solidFill>
                        </a:rPr>
                        <a:t>hahaha</a:t>
                      </a: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&lt;/Parameter&gt;</a:t>
                      </a: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	&lt;/Parameters&gt;</a:t>
                      </a:r>
                    </a:p>
                    <a:p>
                      <a:pPr algn="l" latinLnBrk="1"/>
                      <a:endParaRPr lang="en-US" altLang="ko-KR" sz="9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</a:rPr>
                        <a:t>&lt;/Root&gt;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Sample11_Cronjob.java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285881"/>
          </a:xfrm>
        </p:spPr>
        <p:txBody>
          <a:bodyPr/>
          <a:lstStyle/>
          <a:p>
            <a:pPr>
              <a:buNone/>
            </a:pPr>
            <a:r>
              <a:rPr lang="ko-KR" altLang="en-US" sz="1100" dirty="0" smtClean="0">
                <a:solidFill>
                  <a:schemeClr val="tx1"/>
                </a:solidFill>
              </a:rPr>
              <a:t>서버에서 주기적으로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예제에서는 매일 </a:t>
            </a:r>
            <a:r>
              <a:rPr lang="en-US" altLang="ko-KR" sz="1100" dirty="0" smtClean="0">
                <a:solidFill>
                  <a:schemeClr val="tx1"/>
                </a:solidFill>
              </a:rPr>
              <a:t>03:00</a:t>
            </a:r>
            <a:r>
              <a:rPr lang="ko-KR" altLang="en-US" sz="1100" dirty="0" smtClean="0">
                <a:solidFill>
                  <a:schemeClr val="tx1"/>
                </a:solidFill>
              </a:rPr>
              <a:t>에</a:t>
            </a:r>
            <a:r>
              <a:rPr lang="en-US" altLang="ko-KR" sz="1100" dirty="0" smtClean="0">
                <a:solidFill>
                  <a:schemeClr val="tx1"/>
                </a:solidFill>
              </a:rPr>
              <a:t>) elastic.sample.service.Sample11_Cronjob</a:t>
            </a:r>
            <a:r>
              <a:rPr lang="ko-KR" altLang="en-US" sz="1100" dirty="0" smtClean="0">
                <a:solidFill>
                  <a:schemeClr val="tx1"/>
                </a:solidFill>
              </a:rPr>
              <a:t>을 실행 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Sample11_Cronjob.java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6720" y="1428736"/>
            <a:ext cx="8572560" cy="3357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public class Sample11_Cronjob extends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ScheduleJob</a:t>
            </a:r>
            <a:r>
              <a:rPr lang="en-US" altLang="ko-KR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private static final Logger LOG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Logger.getLogger</a:t>
            </a:r>
            <a:r>
              <a:rPr lang="en-US" altLang="ko-KR" sz="1050" dirty="0" smtClean="0">
                <a:solidFill>
                  <a:schemeClr val="tx1"/>
                </a:solidFill>
              </a:rPr>
              <a:t>(Sample11_Cronjob.class);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private final String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private final Map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map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Sample11_Cronjob(String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, Map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map</a:t>
            </a:r>
            <a:r>
              <a:rPr lang="en-US" altLang="ko-KR" sz="105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super(null);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this.abc =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this.map = map;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public void run()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if (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LOG.isTraceEnabled</a:t>
            </a:r>
            <a:r>
              <a:rPr lang="en-US" altLang="ko-KR" sz="1050" dirty="0" smtClean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: " +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LOG.trace</a:t>
            </a:r>
            <a:r>
              <a:rPr lang="en-US" altLang="ko-KR" sz="1050" dirty="0" smtClean="0">
                <a:solidFill>
                  <a:schemeClr val="tx1"/>
                </a:solidFill>
              </a:rPr>
              <a:t>("map: " + map);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en-US" altLang="ko-KR" dirty="0" smtClean="0"/>
              <a:t>Sample Source – Sample11_Cronjob.java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0473" y="714359"/>
            <a:ext cx="9705528" cy="1000129"/>
          </a:xfrm>
        </p:spPr>
        <p:txBody>
          <a:bodyPr/>
          <a:lstStyle/>
          <a:p>
            <a:pPr>
              <a:buNone/>
            </a:pPr>
            <a:endParaRPr lang="en-US" altLang="ko-KR" sz="1100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>
                <a:latin typeface="+mn-ea"/>
              </a:rPr>
              <a:t>XML </a:t>
            </a:r>
            <a:r>
              <a:rPr lang="ko-KR" altLang="en-US" sz="1100" b="1" dirty="0" smtClean="0">
                <a:latin typeface="+mn-ea"/>
              </a:rPr>
              <a:t>및 서비스 등록</a:t>
            </a:r>
            <a:r>
              <a:rPr lang="en-US" altLang="ko-KR" sz="1100" b="1" dirty="0" smtClean="0">
                <a:latin typeface="+mn-ea"/>
              </a:rPr>
              <a:t>: /WEB-INF/elastic/bean-sample.xml</a:t>
            </a:r>
          </a:p>
          <a:p>
            <a:endParaRPr lang="en-US" altLang="ko-KR" sz="1100" b="1" dirty="0" smtClean="0">
              <a:latin typeface="+mn-ea"/>
            </a:endParaRPr>
          </a:p>
          <a:p>
            <a:pPr>
              <a:buNone/>
            </a:pP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6720" y="1428736"/>
            <a:ext cx="8572560" cy="292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cronjob</a:t>
            </a:r>
            <a:r>
              <a:rPr lang="en-US" altLang="ko-KR" sz="1050" dirty="0" smtClean="0">
                <a:solidFill>
                  <a:schemeClr val="tx1"/>
                </a:solidFill>
              </a:rPr>
              <a:t> id="Sample11_Cronjob" class="elastic.sample.service.Sample11_Cronjob" enable="true"&gt;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timeTable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&lt;daily&gt;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&lt;hour&gt;03&lt;/hour&gt;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&lt;minute&gt;00&lt;/minute&gt;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&lt;/daily&gt;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timeTable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&lt;constructor-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&lt;String name="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"&gt;sample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abc</a:t>
            </a:r>
            <a:r>
              <a:rPr lang="en-US" altLang="ko-KR" sz="1050" dirty="0" smtClean="0">
                <a:solidFill>
                  <a:schemeClr val="tx1"/>
                </a:solidFill>
              </a:rPr>
              <a:t>&lt;/String&gt;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&lt;Map&gt;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&lt;String key="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050" dirty="0" smtClean="0">
                <a:solidFill>
                  <a:schemeClr val="tx1"/>
                </a:solidFill>
              </a:rPr>
              <a:t>"&gt;AAAA&lt;/String&gt;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050" dirty="0" smtClean="0">
                <a:solidFill>
                  <a:schemeClr val="tx1"/>
                </a:solidFill>
              </a:rPr>
              <a:t> key="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bbb</a:t>
            </a:r>
            <a:r>
              <a:rPr lang="en-US" altLang="ko-KR" sz="1050" dirty="0" smtClean="0">
                <a:solidFill>
                  <a:schemeClr val="tx1"/>
                </a:solidFill>
              </a:rPr>
              <a:t>"&gt;true&lt;/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050" dirty="0" smtClean="0">
                <a:solidFill>
                  <a:schemeClr val="tx1"/>
                </a:solidFill>
              </a:rPr>
              <a:t> key="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1050" dirty="0" smtClean="0">
                <a:solidFill>
                  <a:schemeClr val="tx1"/>
                </a:solidFill>
              </a:rPr>
              <a:t>"&gt;123&lt;/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&lt;long key="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ddd</a:t>
            </a:r>
            <a:r>
              <a:rPr lang="en-US" altLang="ko-KR" sz="1050" dirty="0" smtClean="0">
                <a:solidFill>
                  <a:schemeClr val="tx1"/>
                </a:solidFill>
              </a:rPr>
              <a:t>"&gt;1234567&lt;/long&gt;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&lt;/Map&gt;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&lt;/constructor-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arg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cronjob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이용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요청 전문 양식들</a:t>
            </a:r>
            <a:endParaRPr lang="en-US" altLang="ko-KR" dirty="0" smtClean="0"/>
          </a:p>
          <a:p>
            <a:r>
              <a:rPr lang="ko-KR" altLang="en-US" dirty="0" smtClean="0"/>
              <a:t>응답 전문 양식들</a:t>
            </a:r>
            <a:endParaRPr lang="en-US" altLang="ko-KR" dirty="0" smtClean="0"/>
          </a:p>
          <a:p>
            <a:r>
              <a:rPr lang="ko-KR" altLang="en-US" dirty="0" smtClean="0"/>
              <a:t>서비스 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빌트인 서비스들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요청 전문 </a:t>
            </a:r>
            <a:r>
              <a:rPr lang="en-US" altLang="ko-KR" dirty="0" smtClean="0"/>
              <a:t>&gt; URL Parameter </a:t>
            </a:r>
            <a:r>
              <a:rPr lang="ko-KR" altLang="en-US" dirty="0" smtClean="0"/>
              <a:t>방식 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URL Parameter </a:t>
            </a:r>
            <a:r>
              <a:rPr lang="ko-KR" altLang="en-US" sz="1100" b="1" dirty="0" smtClean="0"/>
              <a:t>방식</a:t>
            </a:r>
            <a:endParaRPr lang="en-US" altLang="ko-KR" sz="1100" b="1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</a:p>
          <a:p>
            <a:pPr lvl="2"/>
            <a:r>
              <a:rPr lang="en-US" altLang="ko-KR" dirty="0" smtClean="0"/>
              <a:t>Parameters: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PlatformXml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sqlId</a:t>
            </a:r>
            <a:r>
              <a:rPr lang="en-US" altLang="ko-KR" dirty="0" smtClean="0"/>
              <a:t>=sample.sql1</a:t>
            </a:r>
          </a:p>
          <a:p>
            <a:pPr lvl="2"/>
            <a:r>
              <a:rPr lang="en-US" altLang="ko-KR" dirty="0" err="1" smtClean="0"/>
              <a:t>DataSets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Row: ‘AAA=111, BBB=222’, ‘AAA=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, BBB=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’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2</a:t>
            </a:r>
          </a:p>
          <a:p>
            <a:pPr lvl="2"/>
            <a:r>
              <a:rPr lang="en-US" altLang="ko-KR" dirty="0" smtClean="0"/>
              <a:t>Parameters: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PlatformXml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sqlId</a:t>
            </a:r>
            <a:r>
              <a:rPr lang="en-US" altLang="ko-KR" dirty="0" smtClean="0"/>
              <a:t>=sample.sql1,sample.sql2</a:t>
            </a:r>
          </a:p>
          <a:p>
            <a:pPr lvl="2"/>
            <a:r>
              <a:rPr lang="en-US" altLang="ko-KR" dirty="0" err="1" smtClean="0"/>
              <a:t>DataSets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개의 </a:t>
            </a:r>
            <a:r>
              <a:rPr lang="en-US" altLang="ko-KR" dirty="0" smtClean="0"/>
              <a:t>Row: ‘AAA=111, BBB=222, CCC=333’, ‘AAA=111, BBB=222, CCC=null’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3</a:t>
            </a:r>
          </a:p>
          <a:p>
            <a:pPr lvl="2"/>
            <a:r>
              <a:rPr lang="en-US" altLang="ko-KR" dirty="0" smtClean="0"/>
              <a:t>Parameters: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DefaultService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cmd.resType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PlatformXml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sqlId</a:t>
            </a:r>
            <a:r>
              <a:rPr lang="en-US" altLang="ko-KR" dirty="0" smtClean="0"/>
              <a:t>=sample.sql1,sample.sql2, action=T</a:t>
            </a:r>
          </a:p>
          <a:p>
            <a:pPr lvl="2"/>
            <a:r>
              <a:rPr lang="en-US" altLang="ko-KR" dirty="0" err="1" smtClean="0"/>
              <a:t>DataSets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번째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은 하나의 </a:t>
            </a:r>
            <a:r>
              <a:rPr lang="en-US" altLang="ko-KR" dirty="0" smtClean="0"/>
              <a:t>Row(‘AAA=111, BBB=222’). </a:t>
            </a:r>
            <a:r>
              <a:rPr lang="ko-KR" altLang="en-US" dirty="0" smtClean="0"/>
              <a:t>두 번째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은 하나의 </a:t>
            </a:r>
            <a:r>
              <a:rPr lang="en-US" altLang="ko-KR" dirty="0" smtClean="0"/>
              <a:t>Row(‘AAA=111, BBB=222, CCC=333’)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238224" y="1643050"/>
            <a:ext cx="8001056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cmd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DefaultService&amp;cmd.resType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PlatformXml&amp;sqlId</a:t>
            </a:r>
            <a:r>
              <a:rPr lang="en-US" altLang="ko-KR" sz="1050" dirty="0" smtClean="0">
                <a:solidFill>
                  <a:schemeClr val="tx1"/>
                </a:solidFill>
              </a:rPr>
              <a:t>=sample.sql1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&amp;COL_AAA=111&amp;COL_BBB=222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&amp;COL_AAA=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aaa&amp;COL_BBB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bbb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38224" y="3143248"/>
            <a:ext cx="8001056" cy="57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cmd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DefaultService&amp;cmd.resType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PlatformXml&amp;sqlId</a:t>
            </a:r>
            <a:r>
              <a:rPr lang="en-US" altLang="ko-KR" sz="1050" dirty="0" smtClean="0">
                <a:solidFill>
                  <a:schemeClr val="tx1"/>
                </a:solidFill>
              </a:rPr>
              <a:t>=sample.sql1,sample.sql2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&amp;COL_AAA=111&amp;COL_BBB=222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&amp;COL_AAA=111&amp;COL_BBB=222&amp;COL_CCC=333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38224" y="4857760"/>
            <a:ext cx="800105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cmd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DefaultService&amp;cmd.resType</a:t>
            </a:r>
            <a:r>
              <a:rPr lang="en-US" altLang="ko-KR" sz="1050" dirty="0" smtClean="0">
                <a:solidFill>
                  <a:schemeClr val="tx1"/>
                </a:solidFill>
              </a:rPr>
              <a:t>=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PlatformXml&amp;sqlId</a:t>
            </a:r>
            <a:r>
              <a:rPr lang="en-US" altLang="ko-KR" sz="1050" dirty="0" smtClean="0">
                <a:solidFill>
                  <a:schemeClr val="tx1"/>
                </a:solidFill>
              </a:rPr>
              <a:t>=sample.sql1,sample.sql2&amp;action=T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&amp;S1COL_AAA=111&amp;S1COL_BBB=222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&amp;S2COL_AAA=111&amp;S2COL_BBB=222&amp;S2COL_CCC=333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3" y="71414"/>
            <a:ext cx="9705528" cy="476672"/>
          </a:xfrm>
        </p:spPr>
        <p:txBody>
          <a:bodyPr/>
          <a:lstStyle/>
          <a:p>
            <a:r>
              <a:rPr lang="ko-KR" altLang="en-US" dirty="0" smtClean="0"/>
              <a:t>요청 전문 </a:t>
            </a:r>
            <a:r>
              <a:rPr lang="en-US" altLang="ko-KR" dirty="0" smtClean="0"/>
              <a:t>&gt; XML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66EC0-4C4E-4191-B5FC-F2335751D84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1"/>
          </p:nvPr>
        </p:nvSpPr>
        <p:spPr>
          <a:xfrm>
            <a:off x="200473" y="714357"/>
            <a:ext cx="9705528" cy="642941"/>
          </a:xfrm>
        </p:spPr>
        <p:txBody>
          <a:bodyPr/>
          <a:lstStyle/>
          <a:p>
            <a:r>
              <a:rPr lang="en-US" altLang="ko-KR" sz="1100" b="1" dirty="0" smtClean="0"/>
              <a:t>XML </a:t>
            </a:r>
            <a:r>
              <a:rPr lang="ko-KR" altLang="en-US" sz="1100" b="1" dirty="0" smtClean="0"/>
              <a:t>양식</a:t>
            </a:r>
            <a:r>
              <a:rPr lang="en-US" altLang="ko-KR" sz="1100" b="1" dirty="0" smtClean="0"/>
              <a:t> (</a:t>
            </a:r>
            <a:r>
              <a:rPr lang="ko-KR" altLang="en-US" sz="1100" b="1" dirty="0" smtClean="0"/>
              <a:t>응답 양식과 동일</a:t>
            </a:r>
            <a:r>
              <a:rPr lang="en-US" altLang="ko-KR" sz="1100" b="1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66720" y="1071546"/>
            <a:ext cx="8572560" cy="33575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&lt;Root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050" dirty="0" smtClean="0">
                <a:solidFill>
                  <a:schemeClr val="tx1"/>
                </a:solidFill>
              </a:rPr>
              <a:t>="http://www.tobesoft.com/platform/dataset"&gt;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&lt;Parameters&gt;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&lt;Parameter id="CLIENT"&gt;ME20&lt;/Parameter&gt;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&lt;/Parameters&gt;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&lt;Dataset id="dstCond1"&gt;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&lt;Column id="LOC" type="STRING" size="256"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&lt;Column id="SUB_LOC" type="STRING" size="256"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&lt;Column id="ITEM" type="STRING" size="256" /&gt;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&lt;/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ColumnInfo</a:t>
            </a:r>
            <a:r>
              <a:rPr lang="en-US" altLang="ko-KR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&lt;Row 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&lt;Col id="LOC"&gt;01&lt;/Col&gt;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&lt;Col id="SUB_LOC"&gt;A0101&lt;/Col&gt;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	&lt;Col id="ITEM"&gt;01!04!05!06&lt;/Col&gt;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	&lt;/Row&gt;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	&lt;/Rows&gt;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	&lt;/Dataset&gt;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&lt;/Root&gt;</a:t>
            </a: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r">
          <a:defRPr sz="1400" i="1" dirty="0" smtClean="0">
            <a:solidFill>
              <a:schemeClr val="accent3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4812</Words>
  <Application>Microsoft Office PowerPoint</Application>
  <PresentationFormat>A4 Paper (210x297 mm)</PresentationFormat>
  <Paragraphs>2152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바탕</vt:lpstr>
      <vt:lpstr>굴림</vt:lpstr>
      <vt:lpstr>HY각헤드라인M</vt:lpstr>
      <vt:lpstr>HY울릉도L</vt:lpstr>
      <vt:lpstr>맑은 고딕</vt:lpstr>
      <vt:lpstr>Arial</vt:lpstr>
      <vt:lpstr>Wingdings</vt:lpstr>
      <vt:lpstr>Office 테마</vt:lpstr>
      <vt:lpstr>ServerElastic 1.4 개발자 가이드</vt:lpstr>
      <vt:lpstr>문서 이력</vt:lpstr>
      <vt:lpstr>개요</vt:lpstr>
      <vt:lpstr>개요 &gt; 아키텍쳐</vt:lpstr>
      <vt:lpstr>개요 &gt; 데이터 연동 구조도</vt:lpstr>
      <vt:lpstr>개요 &gt; 요청 및 응답 전문 양식</vt:lpstr>
      <vt:lpstr>서비스 이용</vt:lpstr>
      <vt:lpstr>요청 전문 &gt; URL Parameter 방식 양식</vt:lpstr>
      <vt:lpstr>요청 전문 &gt; XML 양식</vt:lpstr>
      <vt:lpstr>요청 전문 &gt; JSON12 양식</vt:lpstr>
      <vt:lpstr>응답 전문 &gt; ME20 양식</vt:lpstr>
      <vt:lpstr>응답 전문 &gt; XML 양식</vt:lpstr>
      <vt:lpstr>응답 전문 &gt; PWPLUS10 양식</vt:lpstr>
      <vt:lpstr>응답 전문 &gt; PWPLUS15 양식</vt:lpstr>
      <vt:lpstr>응답 전문 &gt; JSON10 양식</vt:lpstr>
      <vt:lpstr>응답 전문 &gt; JSON11 양식</vt:lpstr>
      <vt:lpstr>응답 전문 &gt; JSON12 양식</vt:lpstr>
      <vt:lpstr>서비스 사용 &gt; 빌트인 서비스들</vt:lpstr>
      <vt:lpstr>서비스 사용 &gt; DefaultService</vt:lpstr>
      <vt:lpstr>환경 설정 및 코딩</vt:lpstr>
      <vt:lpstr>필요 파일 구성</vt:lpstr>
      <vt:lpstr>ServerElastic Web Application 등록</vt:lpstr>
      <vt:lpstr>환경 설정 &gt; Log, Beans, DB Connectivity</vt:lpstr>
      <vt:lpstr>환경 설정 &gt; Request &amp; Response</vt:lpstr>
      <vt:lpstr>환경 설정 &gt; Login 정책</vt:lpstr>
      <vt:lpstr>환경 설정 &gt; Encryption</vt:lpstr>
      <vt:lpstr>환경 설정 &gt; DB 쿼리문 등록</vt:lpstr>
      <vt:lpstr>사용자 정의 서비스 코딩 &gt; Java Source Code</vt:lpstr>
      <vt:lpstr>사용자 정의 서비스 코딩 &gt; XMLs</vt:lpstr>
      <vt:lpstr>예제 소스</vt:lpstr>
      <vt:lpstr>Built-in Service – DefaultService – 사용 예제 (1)</vt:lpstr>
      <vt:lpstr>Built-in Service – DefaultService – 사용 예제 (2)</vt:lpstr>
      <vt:lpstr>Built-in Service – DefaultService – 사용 예제 (3)</vt:lpstr>
      <vt:lpstr>Built-in Service – DefaultService – 사용 예제 (4)</vt:lpstr>
      <vt:lpstr>Sample Source – Sample01_SingleQueryService.java (1)</vt:lpstr>
      <vt:lpstr>Sample Source – Sample01_SingleQueryService.java (2)</vt:lpstr>
      <vt:lpstr>Sample Source – Sample01_SingleQueryService.java (3)</vt:lpstr>
      <vt:lpstr>Sample Source – Sample02_MultiQueryService.java (1)</vt:lpstr>
      <vt:lpstr>Sample Source – Sample02_MultiQueryService.java (2)</vt:lpstr>
      <vt:lpstr>Sample Source – Sample02_MultiQueryService.java (3)</vt:lpstr>
      <vt:lpstr>Sample Source – Sample02_MultiQueryService.java (4)</vt:lpstr>
      <vt:lpstr>Sample Source – Sample03_TransactionQueryService.java (1)</vt:lpstr>
      <vt:lpstr>Sample Source – Sample03_TransactionQueryService.java (2)</vt:lpstr>
      <vt:lpstr>Sample Source – Sample03_TransactionQueryService.java (3)</vt:lpstr>
      <vt:lpstr>Sample Source – Sample03_TransactionQueryService.java (4)</vt:lpstr>
      <vt:lpstr>Sample Source – Sample04_ElasticParamsService.java (1)</vt:lpstr>
      <vt:lpstr>Sample Source – Sample04_ElasticParamsService.java (2)</vt:lpstr>
      <vt:lpstr>Sample Source – Sample04_ElasticParamsService.java (3)</vt:lpstr>
      <vt:lpstr>Sample Source – Sample05_ListService.java (1)</vt:lpstr>
      <vt:lpstr>Sample Source – Sample05_ListService.java (2)</vt:lpstr>
      <vt:lpstr>Sample Source – Sample06_RowService.java (1)</vt:lpstr>
      <vt:lpstr>Sample Source – Sample06_RowService.java (2)</vt:lpstr>
      <vt:lpstr>Sample Source – Sample07_ExceptionService.java (1)</vt:lpstr>
      <vt:lpstr>Sample Source – Sample07_ExceptionService.java (2)</vt:lpstr>
      <vt:lpstr>Sample Source – Sample08_SessionService.java (1)</vt:lpstr>
      <vt:lpstr>Sample Source – Sample08_SessionService.java (2)</vt:lpstr>
      <vt:lpstr>Sample Source – Sample09_SessionKillService.java (1)</vt:lpstr>
      <vt:lpstr>Sample Source – Sample09_SessionKillService.java (2)</vt:lpstr>
      <vt:lpstr>Sample Source – Sample10_ConfigService.java (1)</vt:lpstr>
      <vt:lpstr>Sample Source – Sample10_ConfigService.java (2)</vt:lpstr>
      <vt:lpstr>Sample Source – Sample11_Cronjob.java (1)</vt:lpstr>
      <vt:lpstr>Sample Source – Sample11_Cronjob.java (2)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Jake Lee</cp:lastModifiedBy>
  <cp:revision>2590</cp:revision>
  <dcterms:created xsi:type="dcterms:W3CDTF">2006-10-05T04:04:58Z</dcterms:created>
  <dcterms:modified xsi:type="dcterms:W3CDTF">2015-04-07T16:31:34Z</dcterms:modified>
</cp:coreProperties>
</file>