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70" r:id="rId7"/>
    <p:sldId id="275" r:id="rId8"/>
    <p:sldId id="272" r:id="rId9"/>
    <p:sldId id="277" r:id="rId10"/>
    <p:sldId id="276" r:id="rId11"/>
    <p:sldId id="274" r:id="rId12"/>
    <p:sldId id="273" r:id="rId13"/>
    <p:sldId id="271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5" r:id="rId23"/>
    <p:sldId id="289" r:id="rId24"/>
    <p:sldId id="269" r:id="rId25"/>
    <p:sldId id="288" r:id="rId26"/>
    <p:sldId id="264" r:id="rId27"/>
    <p:sldId id="259" r:id="rId28"/>
    <p:sldId id="260" r:id="rId29"/>
    <p:sldId id="262" r:id="rId30"/>
    <p:sldId id="263" r:id="rId31"/>
    <p:sldId id="261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4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lassify:34classifyAnovaResult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ompare:34_compareUserRanking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ompare:34_compareUserRanking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ompare:34_compareUserRanking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ompare:34_compareUserRanking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lassify:34classifyAnova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lassify:results_icsfy_set34_rev3_2015_12_6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lassify:results_icsfy_set34_rev3_2015_12_6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ompare:eloToClassifyRank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ompare:eloToClassifyRank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ompare:eloToClassifyRank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ompare:eloToClassifyRank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ompare:34_compareUserRanking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User predictions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Sheet2!$G$1</c:f>
              <c:strCache>
                <c:ptCount val="1"/>
                <c:pt idx="0">
                  <c:v>predicted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Sheet2!$F$2:$F$16</c:f>
              <c:numCache>
                <c:formatCode>General</c:formatCode>
                <c:ptCount val="15"/>
                <c:pt idx="0">
                  <c:v>2.676470588235294</c:v>
                </c:pt>
                <c:pt idx="1">
                  <c:v>2.823529411764706</c:v>
                </c:pt>
                <c:pt idx="2">
                  <c:v>2.558823529411764</c:v>
                </c:pt>
                <c:pt idx="3">
                  <c:v>1.941176470588235</c:v>
                </c:pt>
                <c:pt idx="4">
                  <c:v>2.705882352941176</c:v>
                </c:pt>
                <c:pt idx="5">
                  <c:v>2.941176470588235</c:v>
                </c:pt>
                <c:pt idx="6">
                  <c:v>2.588235294117647</c:v>
                </c:pt>
                <c:pt idx="7">
                  <c:v>2.147058823529412</c:v>
                </c:pt>
                <c:pt idx="8">
                  <c:v>1.764705882352941</c:v>
                </c:pt>
                <c:pt idx="9">
                  <c:v>2.441176470588235</c:v>
                </c:pt>
                <c:pt idx="10">
                  <c:v>2.705882352941176</c:v>
                </c:pt>
                <c:pt idx="11">
                  <c:v>2.705882352941176</c:v>
                </c:pt>
                <c:pt idx="12">
                  <c:v>2.882352941176471</c:v>
                </c:pt>
                <c:pt idx="13">
                  <c:v>2.441176470588235</c:v>
                </c:pt>
                <c:pt idx="14">
                  <c:v>2.441176470588235</c:v>
                </c:pt>
              </c:numCache>
            </c:numRef>
          </c:xVal>
          <c:yVal>
            <c:numRef>
              <c:f>Sheet2!$G$2:$G$16</c:f>
              <c:numCache>
                <c:formatCode>0.00</c:formatCode>
                <c:ptCount val="15"/>
                <c:pt idx="0">
                  <c:v>2.559</c:v>
                </c:pt>
                <c:pt idx="1">
                  <c:v>2.7061</c:v>
                </c:pt>
                <c:pt idx="2">
                  <c:v>2.4414</c:v>
                </c:pt>
                <c:pt idx="3">
                  <c:v>1.8237</c:v>
                </c:pt>
                <c:pt idx="4">
                  <c:v>2.58841</c:v>
                </c:pt>
                <c:pt idx="5">
                  <c:v>2.8237</c:v>
                </c:pt>
                <c:pt idx="6">
                  <c:v>2.47076</c:v>
                </c:pt>
                <c:pt idx="7">
                  <c:v>2.0296</c:v>
                </c:pt>
                <c:pt idx="8">
                  <c:v>1.6472</c:v>
                </c:pt>
                <c:pt idx="9">
                  <c:v>2.3237</c:v>
                </c:pt>
                <c:pt idx="10">
                  <c:v>2.58841</c:v>
                </c:pt>
                <c:pt idx="11">
                  <c:v>2.58841</c:v>
                </c:pt>
                <c:pt idx="12">
                  <c:v>2.7649</c:v>
                </c:pt>
                <c:pt idx="13">
                  <c:v>2.3237</c:v>
                </c:pt>
                <c:pt idx="14">
                  <c:v>2.3237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378136"/>
        <c:axId val="2134401816"/>
      </c:scatterChart>
      <c:valAx>
        <c:axId val="2134378136"/>
        <c:scaling>
          <c:orientation val="minMax"/>
          <c:min val="1.0"/>
        </c:scaling>
        <c:delete val="0"/>
        <c:axPos val="b"/>
        <c:numFmt formatCode="General" sourceLinked="1"/>
        <c:majorTickMark val="out"/>
        <c:minorTickMark val="none"/>
        <c:tickLblPos val="nextTo"/>
        <c:crossAx val="2134401816"/>
        <c:crosses val="autoZero"/>
        <c:crossBetween val="midCat"/>
      </c:valAx>
      <c:valAx>
        <c:axId val="2134401816"/>
        <c:scaling>
          <c:orientation val="minMax"/>
          <c:min val="1.0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21343781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mike vs. mikeS 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Sheet1!$P$1</c:f>
              <c:strCache>
                <c:ptCount val="1"/>
                <c:pt idx="0">
                  <c:v>mikeSRanking</c:v>
                </c:pt>
              </c:strCache>
            </c:strRef>
          </c:tx>
          <c:spPr>
            <a:ln w="4762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0.158825647542327"/>
                  <c:y val="0.339647647988791"/>
                </c:manualLayout>
              </c:layout>
              <c:numFmt formatCode="General" sourceLinked="0"/>
            </c:trendlineLbl>
          </c:trendline>
          <c:xVal>
            <c:numRef>
              <c:f>Sheet1!$N$2:$N$35</c:f>
              <c:numCache>
                <c:formatCode>General</c:formatCode>
                <c:ptCount val="34"/>
                <c:pt idx="0">
                  <c:v>4.0</c:v>
                </c:pt>
                <c:pt idx="1">
                  <c:v>27.0</c:v>
                </c:pt>
                <c:pt idx="2">
                  <c:v>29.0</c:v>
                </c:pt>
                <c:pt idx="3">
                  <c:v>9.0</c:v>
                </c:pt>
                <c:pt idx="4">
                  <c:v>1.0</c:v>
                </c:pt>
                <c:pt idx="5">
                  <c:v>6.0</c:v>
                </c:pt>
                <c:pt idx="6">
                  <c:v>11.0</c:v>
                </c:pt>
                <c:pt idx="7">
                  <c:v>34.0</c:v>
                </c:pt>
                <c:pt idx="8">
                  <c:v>2.0</c:v>
                </c:pt>
                <c:pt idx="9">
                  <c:v>23.0</c:v>
                </c:pt>
                <c:pt idx="10">
                  <c:v>32.0</c:v>
                </c:pt>
                <c:pt idx="11">
                  <c:v>22.0</c:v>
                </c:pt>
                <c:pt idx="12">
                  <c:v>5.0</c:v>
                </c:pt>
                <c:pt idx="13">
                  <c:v>16.0</c:v>
                </c:pt>
                <c:pt idx="14">
                  <c:v>20.0</c:v>
                </c:pt>
                <c:pt idx="15">
                  <c:v>10.0</c:v>
                </c:pt>
                <c:pt idx="16">
                  <c:v>14.0</c:v>
                </c:pt>
                <c:pt idx="17">
                  <c:v>12.0</c:v>
                </c:pt>
                <c:pt idx="18">
                  <c:v>24.0</c:v>
                </c:pt>
                <c:pt idx="19">
                  <c:v>17.0</c:v>
                </c:pt>
                <c:pt idx="20">
                  <c:v>33.0</c:v>
                </c:pt>
                <c:pt idx="21">
                  <c:v>21.0</c:v>
                </c:pt>
                <c:pt idx="22">
                  <c:v>31.0</c:v>
                </c:pt>
                <c:pt idx="23">
                  <c:v>19.0</c:v>
                </c:pt>
                <c:pt idx="24">
                  <c:v>28.0</c:v>
                </c:pt>
                <c:pt idx="25">
                  <c:v>15.0</c:v>
                </c:pt>
                <c:pt idx="26">
                  <c:v>18.0</c:v>
                </c:pt>
                <c:pt idx="27">
                  <c:v>3.0</c:v>
                </c:pt>
                <c:pt idx="28">
                  <c:v>8.0</c:v>
                </c:pt>
                <c:pt idx="29">
                  <c:v>30.0</c:v>
                </c:pt>
                <c:pt idx="30">
                  <c:v>13.0</c:v>
                </c:pt>
                <c:pt idx="31">
                  <c:v>25.0</c:v>
                </c:pt>
                <c:pt idx="32">
                  <c:v>7.0</c:v>
                </c:pt>
                <c:pt idx="33">
                  <c:v>26.0</c:v>
                </c:pt>
              </c:numCache>
            </c:numRef>
          </c:xVal>
          <c:yVal>
            <c:numRef>
              <c:f>Sheet1!$P$2:$P$35</c:f>
              <c:numCache>
                <c:formatCode>General</c:formatCode>
                <c:ptCount val="34"/>
                <c:pt idx="0">
                  <c:v>3.0</c:v>
                </c:pt>
                <c:pt idx="1">
                  <c:v>30.0</c:v>
                </c:pt>
                <c:pt idx="2">
                  <c:v>15.0</c:v>
                </c:pt>
                <c:pt idx="3">
                  <c:v>6.0</c:v>
                </c:pt>
                <c:pt idx="4">
                  <c:v>1.0</c:v>
                </c:pt>
                <c:pt idx="5">
                  <c:v>5.0</c:v>
                </c:pt>
                <c:pt idx="6">
                  <c:v>12.0</c:v>
                </c:pt>
                <c:pt idx="7">
                  <c:v>34.0</c:v>
                </c:pt>
                <c:pt idx="8">
                  <c:v>2.0</c:v>
                </c:pt>
                <c:pt idx="9">
                  <c:v>23.0</c:v>
                </c:pt>
                <c:pt idx="10">
                  <c:v>20.0</c:v>
                </c:pt>
                <c:pt idx="11">
                  <c:v>26.0</c:v>
                </c:pt>
                <c:pt idx="12">
                  <c:v>8.0</c:v>
                </c:pt>
                <c:pt idx="13">
                  <c:v>21.0</c:v>
                </c:pt>
                <c:pt idx="14">
                  <c:v>32.0</c:v>
                </c:pt>
                <c:pt idx="15">
                  <c:v>9.0</c:v>
                </c:pt>
                <c:pt idx="16">
                  <c:v>10.0</c:v>
                </c:pt>
                <c:pt idx="17">
                  <c:v>14.0</c:v>
                </c:pt>
                <c:pt idx="18">
                  <c:v>27.0</c:v>
                </c:pt>
                <c:pt idx="19">
                  <c:v>24.0</c:v>
                </c:pt>
                <c:pt idx="20">
                  <c:v>33.0</c:v>
                </c:pt>
                <c:pt idx="21">
                  <c:v>17.0</c:v>
                </c:pt>
                <c:pt idx="22">
                  <c:v>29.0</c:v>
                </c:pt>
                <c:pt idx="23">
                  <c:v>22.0</c:v>
                </c:pt>
                <c:pt idx="24">
                  <c:v>28.0</c:v>
                </c:pt>
                <c:pt idx="25">
                  <c:v>13.0</c:v>
                </c:pt>
                <c:pt idx="26">
                  <c:v>19.0</c:v>
                </c:pt>
                <c:pt idx="27">
                  <c:v>4.0</c:v>
                </c:pt>
                <c:pt idx="28">
                  <c:v>11.0</c:v>
                </c:pt>
                <c:pt idx="29">
                  <c:v>25.0</c:v>
                </c:pt>
                <c:pt idx="30">
                  <c:v>16.0</c:v>
                </c:pt>
                <c:pt idx="31">
                  <c:v>18.0</c:v>
                </c:pt>
                <c:pt idx="32">
                  <c:v>7.0</c:v>
                </c:pt>
                <c:pt idx="33">
                  <c:v>31.0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8376840"/>
        <c:axId val="2135441816"/>
      </c:scatterChart>
      <c:valAx>
        <c:axId val="2138376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35441816"/>
        <c:crosses val="autoZero"/>
        <c:crossBetween val="midCat"/>
      </c:valAx>
      <c:valAx>
        <c:axId val="2135441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83768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jim v. mikeS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Sheet1!$P$1</c:f>
              <c:strCache>
                <c:ptCount val="1"/>
                <c:pt idx="0">
                  <c:v>mikeSRanking</c:v>
                </c:pt>
              </c:strCache>
            </c:strRef>
          </c:tx>
          <c:spPr>
            <a:ln w="4762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0.133613298337708"/>
                  <c:y val="-0.250215077282006"/>
                </c:manualLayout>
              </c:layout>
              <c:numFmt formatCode="General" sourceLinked="0"/>
            </c:trendlineLbl>
          </c:trendline>
          <c:xVal>
            <c:numRef>
              <c:f>Sheet1!$L$2:$L$35</c:f>
              <c:numCache>
                <c:formatCode>General</c:formatCode>
                <c:ptCount val="34"/>
                <c:pt idx="0">
                  <c:v>15.0</c:v>
                </c:pt>
                <c:pt idx="1">
                  <c:v>17.0</c:v>
                </c:pt>
                <c:pt idx="2">
                  <c:v>20.0</c:v>
                </c:pt>
                <c:pt idx="3">
                  <c:v>2.0</c:v>
                </c:pt>
                <c:pt idx="4">
                  <c:v>10.0</c:v>
                </c:pt>
                <c:pt idx="5">
                  <c:v>11.0</c:v>
                </c:pt>
                <c:pt idx="6">
                  <c:v>5.0</c:v>
                </c:pt>
                <c:pt idx="7">
                  <c:v>32.0</c:v>
                </c:pt>
                <c:pt idx="8">
                  <c:v>7.0</c:v>
                </c:pt>
                <c:pt idx="9">
                  <c:v>24.0</c:v>
                </c:pt>
                <c:pt idx="10">
                  <c:v>26.0</c:v>
                </c:pt>
                <c:pt idx="11">
                  <c:v>19.0</c:v>
                </c:pt>
                <c:pt idx="12">
                  <c:v>1.0</c:v>
                </c:pt>
                <c:pt idx="13">
                  <c:v>21.0</c:v>
                </c:pt>
                <c:pt idx="14">
                  <c:v>29.0</c:v>
                </c:pt>
                <c:pt idx="15">
                  <c:v>3.0</c:v>
                </c:pt>
                <c:pt idx="16">
                  <c:v>13.0</c:v>
                </c:pt>
                <c:pt idx="17">
                  <c:v>9.0</c:v>
                </c:pt>
                <c:pt idx="18">
                  <c:v>30.0</c:v>
                </c:pt>
                <c:pt idx="19">
                  <c:v>34.0</c:v>
                </c:pt>
                <c:pt idx="20">
                  <c:v>31.0</c:v>
                </c:pt>
                <c:pt idx="21">
                  <c:v>27.0</c:v>
                </c:pt>
                <c:pt idx="22">
                  <c:v>33.0</c:v>
                </c:pt>
                <c:pt idx="23">
                  <c:v>23.0</c:v>
                </c:pt>
                <c:pt idx="24">
                  <c:v>25.0</c:v>
                </c:pt>
                <c:pt idx="25">
                  <c:v>6.0</c:v>
                </c:pt>
                <c:pt idx="26">
                  <c:v>18.0</c:v>
                </c:pt>
                <c:pt idx="27">
                  <c:v>8.0</c:v>
                </c:pt>
                <c:pt idx="28">
                  <c:v>4.0</c:v>
                </c:pt>
                <c:pt idx="29">
                  <c:v>28.0</c:v>
                </c:pt>
                <c:pt idx="30">
                  <c:v>16.0</c:v>
                </c:pt>
                <c:pt idx="31">
                  <c:v>22.0</c:v>
                </c:pt>
                <c:pt idx="32">
                  <c:v>14.0</c:v>
                </c:pt>
                <c:pt idx="33">
                  <c:v>12.0</c:v>
                </c:pt>
              </c:numCache>
            </c:numRef>
          </c:xVal>
          <c:yVal>
            <c:numRef>
              <c:f>Sheet1!$P$2:$P$35</c:f>
              <c:numCache>
                <c:formatCode>General</c:formatCode>
                <c:ptCount val="34"/>
                <c:pt idx="0">
                  <c:v>3.0</c:v>
                </c:pt>
                <c:pt idx="1">
                  <c:v>30.0</c:v>
                </c:pt>
                <c:pt idx="2">
                  <c:v>15.0</c:v>
                </c:pt>
                <c:pt idx="3">
                  <c:v>6.0</c:v>
                </c:pt>
                <c:pt idx="4">
                  <c:v>1.0</c:v>
                </c:pt>
                <c:pt idx="5">
                  <c:v>5.0</c:v>
                </c:pt>
                <c:pt idx="6">
                  <c:v>12.0</c:v>
                </c:pt>
                <c:pt idx="7">
                  <c:v>34.0</c:v>
                </c:pt>
                <c:pt idx="8">
                  <c:v>2.0</c:v>
                </c:pt>
                <c:pt idx="9">
                  <c:v>23.0</c:v>
                </c:pt>
                <c:pt idx="10">
                  <c:v>20.0</c:v>
                </c:pt>
                <c:pt idx="11">
                  <c:v>26.0</c:v>
                </c:pt>
                <c:pt idx="12">
                  <c:v>8.0</c:v>
                </c:pt>
                <c:pt idx="13">
                  <c:v>21.0</c:v>
                </c:pt>
                <c:pt idx="14">
                  <c:v>32.0</c:v>
                </c:pt>
                <c:pt idx="15">
                  <c:v>9.0</c:v>
                </c:pt>
                <c:pt idx="16">
                  <c:v>10.0</c:v>
                </c:pt>
                <c:pt idx="17">
                  <c:v>14.0</c:v>
                </c:pt>
                <c:pt idx="18">
                  <c:v>27.0</c:v>
                </c:pt>
                <c:pt idx="19">
                  <c:v>24.0</c:v>
                </c:pt>
                <c:pt idx="20">
                  <c:v>33.0</c:v>
                </c:pt>
                <c:pt idx="21">
                  <c:v>17.0</c:v>
                </c:pt>
                <c:pt idx="22">
                  <c:v>29.0</c:v>
                </c:pt>
                <c:pt idx="23">
                  <c:v>22.0</c:v>
                </c:pt>
                <c:pt idx="24">
                  <c:v>28.0</c:v>
                </c:pt>
                <c:pt idx="25">
                  <c:v>13.0</c:v>
                </c:pt>
                <c:pt idx="26">
                  <c:v>19.0</c:v>
                </c:pt>
                <c:pt idx="27">
                  <c:v>4.0</c:v>
                </c:pt>
                <c:pt idx="28">
                  <c:v>11.0</c:v>
                </c:pt>
                <c:pt idx="29">
                  <c:v>25.0</c:v>
                </c:pt>
                <c:pt idx="30">
                  <c:v>16.0</c:v>
                </c:pt>
                <c:pt idx="31">
                  <c:v>18.0</c:v>
                </c:pt>
                <c:pt idx="32">
                  <c:v>7.0</c:v>
                </c:pt>
                <c:pt idx="33">
                  <c:v>31.0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907464"/>
        <c:axId val="2132247416"/>
      </c:scatterChart>
      <c:valAx>
        <c:axId val="2134907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32247416"/>
        <c:crosses val="autoZero"/>
        <c:crossBetween val="midCat"/>
      </c:valAx>
      <c:valAx>
        <c:axId val="2132247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49074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kelly vs. jim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Sheet1!$O$1</c:f>
              <c:strCache>
                <c:ptCount val="1"/>
                <c:pt idx="0">
                  <c:v>kellyRanking</c:v>
                </c:pt>
              </c:strCache>
            </c:strRef>
          </c:tx>
          <c:spPr>
            <a:ln w="4762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0.146497707981488"/>
                  <c:y val="-0.206210401025453"/>
                </c:manualLayout>
              </c:layout>
              <c:numFmt formatCode="General" sourceLinked="0"/>
            </c:trendlineLbl>
          </c:trendline>
          <c:xVal>
            <c:numRef>
              <c:f>Sheet1!$L$2:$L$35</c:f>
              <c:numCache>
                <c:formatCode>General</c:formatCode>
                <c:ptCount val="34"/>
                <c:pt idx="0">
                  <c:v>15.0</c:v>
                </c:pt>
                <c:pt idx="1">
                  <c:v>17.0</c:v>
                </c:pt>
                <c:pt idx="2">
                  <c:v>20.0</c:v>
                </c:pt>
                <c:pt idx="3">
                  <c:v>2.0</c:v>
                </c:pt>
                <c:pt idx="4">
                  <c:v>10.0</c:v>
                </c:pt>
                <c:pt idx="5">
                  <c:v>11.0</c:v>
                </c:pt>
                <c:pt idx="6">
                  <c:v>5.0</c:v>
                </c:pt>
                <c:pt idx="7">
                  <c:v>32.0</c:v>
                </c:pt>
                <c:pt idx="8">
                  <c:v>7.0</c:v>
                </c:pt>
                <c:pt idx="9">
                  <c:v>24.0</c:v>
                </c:pt>
                <c:pt idx="10">
                  <c:v>26.0</c:v>
                </c:pt>
                <c:pt idx="11">
                  <c:v>19.0</c:v>
                </c:pt>
                <c:pt idx="12">
                  <c:v>1.0</c:v>
                </c:pt>
                <c:pt idx="13">
                  <c:v>21.0</c:v>
                </c:pt>
                <c:pt idx="14">
                  <c:v>29.0</c:v>
                </c:pt>
                <c:pt idx="15">
                  <c:v>3.0</c:v>
                </c:pt>
                <c:pt idx="16">
                  <c:v>13.0</c:v>
                </c:pt>
                <c:pt idx="17">
                  <c:v>9.0</c:v>
                </c:pt>
                <c:pt idx="18">
                  <c:v>30.0</c:v>
                </c:pt>
                <c:pt idx="19">
                  <c:v>34.0</c:v>
                </c:pt>
                <c:pt idx="20">
                  <c:v>31.0</c:v>
                </c:pt>
                <c:pt idx="21">
                  <c:v>27.0</c:v>
                </c:pt>
                <c:pt idx="22">
                  <c:v>33.0</c:v>
                </c:pt>
                <c:pt idx="23">
                  <c:v>23.0</c:v>
                </c:pt>
                <c:pt idx="24">
                  <c:v>25.0</c:v>
                </c:pt>
                <c:pt idx="25">
                  <c:v>6.0</c:v>
                </c:pt>
                <c:pt idx="26">
                  <c:v>18.0</c:v>
                </c:pt>
                <c:pt idx="27">
                  <c:v>8.0</c:v>
                </c:pt>
                <c:pt idx="28">
                  <c:v>4.0</c:v>
                </c:pt>
                <c:pt idx="29">
                  <c:v>28.0</c:v>
                </c:pt>
                <c:pt idx="30">
                  <c:v>16.0</c:v>
                </c:pt>
                <c:pt idx="31">
                  <c:v>22.0</c:v>
                </c:pt>
                <c:pt idx="32">
                  <c:v>14.0</c:v>
                </c:pt>
                <c:pt idx="33">
                  <c:v>12.0</c:v>
                </c:pt>
              </c:numCache>
            </c:numRef>
          </c:xVal>
          <c:yVal>
            <c:numRef>
              <c:f>Sheet1!$O$2:$O$35</c:f>
              <c:numCache>
                <c:formatCode>General</c:formatCode>
                <c:ptCount val="34"/>
                <c:pt idx="0">
                  <c:v>11.0</c:v>
                </c:pt>
                <c:pt idx="1">
                  <c:v>26.0</c:v>
                </c:pt>
                <c:pt idx="2">
                  <c:v>31.0</c:v>
                </c:pt>
                <c:pt idx="3">
                  <c:v>8.0</c:v>
                </c:pt>
                <c:pt idx="4">
                  <c:v>2.0</c:v>
                </c:pt>
                <c:pt idx="5">
                  <c:v>12.0</c:v>
                </c:pt>
                <c:pt idx="6">
                  <c:v>9.0</c:v>
                </c:pt>
                <c:pt idx="7">
                  <c:v>32.0</c:v>
                </c:pt>
                <c:pt idx="8">
                  <c:v>3.0</c:v>
                </c:pt>
                <c:pt idx="9">
                  <c:v>18.0</c:v>
                </c:pt>
                <c:pt idx="10">
                  <c:v>24.0</c:v>
                </c:pt>
                <c:pt idx="11">
                  <c:v>15.0</c:v>
                </c:pt>
                <c:pt idx="12">
                  <c:v>1.0</c:v>
                </c:pt>
                <c:pt idx="13">
                  <c:v>22.0</c:v>
                </c:pt>
                <c:pt idx="14">
                  <c:v>28.0</c:v>
                </c:pt>
                <c:pt idx="15">
                  <c:v>5.0</c:v>
                </c:pt>
                <c:pt idx="16">
                  <c:v>20.0</c:v>
                </c:pt>
                <c:pt idx="17">
                  <c:v>4.0</c:v>
                </c:pt>
                <c:pt idx="18">
                  <c:v>27.0</c:v>
                </c:pt>
                <c:pt idx="19">
                  <c:v>25.0</c:v>
                </c:pt>
                <c:pt idx="20">
                  <c:v>29.0</c:v>
                </c:pt>
                <c:pt idx="21">
                  <c:v>30.0</c:v>
                </c:pt>
                <c:pt idx="22">
                  <c:v>34.0</c:v>
                </c:pt>
                <c:pt idx="23">
                  <c:v>19.0</c:v>
                </c:pt>
                <c:pt idx="24">
                  <c:v>17.0</c:v>
                </c:pt>
                <c:pt idx="25">
                  <c:v>10.0</c:v>
                </c:pt>
                <c:pt idx="26">
                  <c:v>16.0</c:v>
                </c:pt>
                <c:pt idx="27">
                  <c:v>7.0</c:v>
                </c:pt>
                <c:pt idx="28">
                  <c:v>6.0</c:v>
                </c:pt>
                <c:pt idx="29">
                  <c:v>33.0</c:v>
                </c:pt>
                <c:pt idx="30">
                  <c:v>13.0</c:v>
                </c:pt>
                <c:pt idx="31">
                  <c:v>21.0</c:v>
                </c:pt>
                <c:pt idx="32">
                  <c:v>14.0</c:v>
                </c:pt>
                <c:pt idx="33">
                  <c:v>23.0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1653096"/>
        <c:axId val="2138129576"/>
      </c:scatterChart>
      <c:valAx>
        <c:axId val="2141653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38129576"/>
        <c:crosses val="autoZero"/>
        <c:crossBetween val="midCat"/>
      </c:valAx>
      <c:valAx>
        <c:axId val="2138129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16530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mike</a:t>
            </a:r>
            <a:r>
              <a:rPr lang="en-US" baseline="0"/>
              <a:t> vs. mariana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mikeRanking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Sheet1!$K$2:$K$35</c:f>
              <c:numCache>
                <c:formatCode>General</c:formatCode>
                <c:ptCount val="34"/>
                <c:pt idx="0">
                  <c:v>18.0</c:v>
                </c:pt>
                <c:pt idx="1">
                  <c:v>19.0</c:v>
                </c:pt>
                <c:pt idx="2">
                  <c:v>21.0</c:v>
                </c:pt>
                <c:pt idx="3">
                  <c:v>2.0</c:v>
                </c:pt>
                <c:pt idx="4">
                  <c:v>10.0</c:v>
                </c:pt>
                <c:pt idx="5">
                  <c:v>9.0</c:v>
                </c:pt>
                <c:pt idx="6">
                  <c:v>3.0</c:v>
                </c:pt>
                <c:pt idx="7">
                  <c:v>34.0</c:v>
                </c:pt>
                <c:pt idx="8">
                  <c:v>15.0</c:v>
                </c:pt>
                <c:pt idx="9">
                  <c:v>29.0</c:v>
                </c:pt>
                <c:pt idx="10">
                  <c:v>27.0</c:v>
                </c:pt>
                <c:pt idx="11">
                  <c:v>7.0</c:v>
                </c:pt>
                <c:pt idx="12">
                  <c:v>13.0</c:v>
                </c:pt>
                <c:pt idx="13">
                  <c:v>28.0</c:v>
                </c:pt>
                <c:pt idx="14">
                  <c:v>31.0</c:v>
                </c:pt>
                <c:pt idx="15">
                  <c:v>4.0</c:v>
                </c:pt>
                <c:pt idx="16">
                  <c:v>11.0</c:v>
                </c:pt>
                <c:pt idx="17">
                  <c:v>25.0</c:v>
                </c:pt>
                <c:pt idx="18">
                  <c:v>30.0</c:v>
                </c:pt>
                <c:pt idx="19">
                  <c:v>16.0</c:v>
                </c:pt>
                <c:pt idx="20">
                  <c:v>6.0</c:v>
                </c:pt>
                <c:pt idx="21">
                  <c:v>32.0</c:v>
                </c:pt>
                <c:pt idx="22">
                  <c:v>17.0</c:v>
                </c:pt>
                <c:pt idx="23">
                  <c:v>26.0</c:v>
                </c:pt>
                <c:pt idx="24">
                  <c:v>24.0</c:v>
                </c:pt>
                <c:pt idx="25">
                  <c:v>23.0</c:v>
                </c:pt>
                <c:pt idx="26">
                  <c:v>20.0</c:v>
                </c:pt>
                <c:pt idx="27">
                  <c:v>12.0</c:v>
                </c:pt>
                <c:pt idx="28">
                  <c:v>5.0</c:v>
                </c:pt>
                <c:pt idx="29">
                  <c:v>14.0</c:v>
                </c:pt>
                <c:pt idx="30">
                  <c:v>22.0</c:v>
                </c:pt>
                <c:pt idx="31">
                  <c:v>33.0</c:v>
                </c:pt>
                <c:pt idx="32">
                  <c:v>8.0</c:v>
                </c:pt>
                <c:pt idx="33">
                  <c:v>1.0</c:v>
                </c:pt>
              </c:numCache>
            </c:numRef>
          </c:xVal>
          <c:yVal>
            <c:numRef>
              <c:f>Sheet1!$N$2:$N$35</c:f>
              <c:numCache>
                <c:formatCode>General</c:formatCode>
                <c:ptCount val="34"/>
                <c:pt idx="0">
                  <c:v>4.0</c:v>
                </c:pt>
                <c:pt idx="1">
                  <c:v>27.0</c:v>
                </c:pt>
                <c:pt idx="2">
                  <c:v>29.0</c:v>
                </c:pt>
                <c:pt idx="3">
                  <c:v>9.0</c:v>
                </c:pt>
                <c:pt idx="4">
                  <c:v>1.0</c:v>
                </c:pt>
                <c:pt idx="5">
                  <c:v>6.0</c:v>
                </c:pt>
                <c:pt idx="6">
                  <c:v>11.0</c:v>
                </c:pt>
                <c:pt idx="7">
                  <c:v>34.0</c:v>
                </c:pt>
                <c:pt idx="8">
                  <c:v>2.0</c:v>
                </c:pt>
                <c:pt idx="9">
                  <c:v>23.0</c:v>
                </c:pt>
                <c:pt idx="10">
                  <c:v>32.0</c:v>
                </c:pt>
                <c:pt idx="11">
                  <c:v>22.0</c:v>
                </c:pt>
                <c:pt idx="12">
                  <c:v>5.0</c:v>
                </c:pt>
                <c:pt idx="13">
                  <c:v>16.0</c:v>
                </c:pt>
                <c:pt idx="14">
                  <c:v>20.0</c:v>
                </c:pt>
                <c:pt idx="15">
                  <c:v>10.0</c:v>
                </c:pt>
                <c:pt idx="16">
                  <c:v>14.0</c:v>
                </c:pt>
                <c:pt idx="17">
                  <c:v>12.0</c:v>
                </c:pt>
                <c:pt idx="18">
                  <c:v>24.0</c:v>
                </c:pt>
                <c:pt idx="19">
                  <c:v>17.0</c:v>
                </c:pt>
                <c:pt idx="20">
                  <c:v>33.0</c:v>
                </c:pt>
                <c:pt idx="21">
                  <c:v>21.0</c:v>
                </c:pt>
                <c:pt idx="22">
                  <c:v>31.0</c:v>
                </c:pt>
                <c:pt idx="23">
                  <c:v>19.0</c:v>
                </c:pt>
                <c:pt idx="24">
                  <c:v>28.0</c:v>
                </c:pt>
                <c:pt idx="25">
                  <c:v>15.0</c:v>
                </c:pt>
                <c:pt idx="26">
                  <c:v>18.0</c:v>
                </c:pt>
                <c:pt idx="27">
                  <c:v>3.0</c:v>
                </c:pt>
                <c:pt idx="28">
                  <c:v>8.0</c:v>
                </c:pt>
                <c:pt idx="29">
                  <c:v>30.0</c:v>
                </c:pt>
                <c:pt idx="30">
                  <c:v>13.0</c:v>
                </c:pt>
                <c:pt idx="31">
                  <c:v>25.0</c:v>
                </c:pt>
                <c:pt idx="32">
                  <c:v>7.0</c:v>
                </c:pt>
                <c:pt idx="33">
                  <c:v>26.0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2930184"/>
        <c:axId val="2142754056"/>
      </c:scatterChart>
      <c:valAx>
        <c:axId val="2142930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42754056"/>
        <c:crosses val="autoZero"/>
        <c:crossBetween val="midCat"/>
      </c:valAx>
      <c:valAx>
        <c:axId val="2142754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29301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Image prediction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predicted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Sheet1!$E$2:$E$35</c:f>
              <c:numCache>
                <c:formatCode>0.00</c:formatCode>
                <c:ptCount val="34"/>
                <c:pt idx="0">
                  <c:v>2.4</c:v>
                </c:pt>
                <c:pt idx="1">
                  <c:v>1.533333333333333</c:v>
                </c:pt>
                <c:pt idx="2">
                  <c:v>3.0</c:v>
                </c:pt>
                <c:pt idx="3">
                  <c:v>2.4</c:v>
                </c:pt>
                <c:pt idx="4">
                  <c:v>2.733333333333333</c:v>
                </c:pt>
                <c:pt idx="5">
                  <c:v>2.266666666666667</c:v>
                </c:pt>
                <c:pt idx="6">
                  <c:v>2.933333333333333</c:v>
                </c:pt>
                <c:pt idx="7">
                  <c:v>2.266666666666667</c:v>
                </c:pt>
                <c:pt idx="8">
                  <c:v>2.666666666666666</c:v>
                </c:pt>
                <c:pt idx="9">
                  <c:v>2.4</c:v>
                </c:pt>
                <c:pt idx="10">
                  <c:v>2.533333333333333</c:v>
                </c:pt>
                <c:pt idx="11">
                  <c:v>1.933333333333333</c:v>
                </c:pt>
                <c:pt idx="12">
                  <c:v>2.866666666666667</c:v>
                </c:pt>
                <c:pt idx="13">
                  <c:v>2.066666666666667</c:v>
                </c:pt>
                <c:pt idx="14">
                  <c:v>2.8</c:v>
                </c:pt>
                <c:pt idx="15">
                  <c:v>2.866666666666667</c:v>
                </c:pt>
                <c:pt idx="16">
                  <c:v>1.733333333333333</c:v>
                </c:pt>
                <c:pt idx="17">
                  <c:v>2.333333333333333</c:v>
                </c:pt>
                <c:pt idx="18">
                  <c:v>2.8</c:v>
                </c:pt>
                <c:pt idx="19">
                  <c:v>1.8</c:v>
                </c:pt>
                <c:pt idx="20">
                  <c:v>2.933333333333333</c:v>
                </c:pt>
                <c:pt idx="21">
                  <c:v>2.933333333333333</c:v>
                </c:pt>
                <c:pt idx="22">
                  <c:v>2.466666666666667</c:v>
                </c:pt>
                <c:pt idx="23">
                  <c:v>2.933333333333333</c:v>
                </c:pt>
                <c:pt idx="24">
                  <c:v>2.0</c:v>
                </c:pt>
                <c:pt idx="25">
                  <c:v>2.466666666666667</c:v>
                </c:pt>
                <c:pt idx="26">
                  <c:v>2.866666666666667</c:v>
                </c:pt>
                <c:pt idx="27">
                  <c:v>2.933333333333333</c:v>
                </c:pt>
                <c:pt idx="28">
                  <c:v>2.533333333333333</c:v>
                </c:pt>
                <c:pt idx="29">
                  <c:v>2.6</c:v>
                </c:pt>
                <c:pt idx="30">
                  <c:v>2.933333333333333</c:v>
                </c:pt>
                <c:pt idx="31">
                  <c:v>2.466666666666667</c:v>
                </c:pt>
                <c:pt idx="32">
                  <c:v>3.0</c:v>
                </c:pt>
                <c:pt idx="33">
                  <c:v>2.2</c:v>
                </c:pt>
              </c:numCache>
            </c:numRef>
          </c:xVal>
          <c:yVal>
            <c:numRef>
              <c:f>Sheet1!$F$2:$F$35</c:f>
              <c:numCache>
                <c:formatCode>0.00</c:formatCode>
                <c:ptCount val="34"/>
                <c:pt idx="0" formatCode="General">
                  <c:v>2.559</c:v>
                </c:pt>
                <c:pt idx="1">
                  <c:v>1.6923</c:v>
                </c:pt>
                <c:pt idx="2">
                  <c:v>3.159</c:v>
                </c:pt>
                <c:pt idx="3">
                  <c:v>2.559</c:v>
                </c:pt>
                <c:pt idx="4">
                  <c:v>2.8923</c:v>
                </c:pt>
                <c:pt idx="5">
                  <c:v>2.4257</c:v>
                </c:pt>
                <c:pt idx="6">
                  <c:v>3.0923</c:v>
                </c:pt>
                <c:pt idx="7">
                  <c:v>2.4257</c:v>
                </c:pt>
                <c:pt idx="8">
                  <c:v>2.8257</c:v>
                </c:pt>
                <c:pt idx="9">
                  <c:v>2.558999999999999</c:v>
                </c:pt>
                <c:pt idx="10">
                  <c:v>2.6923</c:v>
                </c:pt>
                <c:pt idx="11">
                  <c:v>2.0923</c:v>
                </c:pt>
                <c:pt idx="12">
                  <c:v>3.0257</c:v>
                </c:pt>
                <c:pt idx="13">
                  <c:v>2.2257</c:v>
                </c:pt>
                <c:pt idx="14">
                  <c:v>2.959</c:v>
                </c:pt>
                <c:pt idx="15">
                  <c:v>3.0257</c:v>
                </c:pt>
                <c:pt idx="16">
                  <c:v>1.8923</c:v>
                </c:pt>
                <c:pt idx="17">
                  <c:v>2.49233</c:v>
                </c:pt>
                <c:pt idx="18">
                  <c:v>2.959</c:v>
                </c:pt>
                <c:pt idx="19">
                  <c:v>1.959</c:v>
                </c:pt>
                <c:pt idx="20">
                  <c:v>3.0923</c:v>
                </c:pt>
                <c:pt idx="21">
                  <c:v>3.0923</c:v>
                </c:pt>
                <c:pt idx="22">
                  <c:v>2.62567</c:v>
                </c:pt>
                <c:pt idx="23">
                  <c:v>3.0923</c:v>
                </c:pt>
                <c:pt idx="24">
                  <c:v>2.159</c:v>
                </c:pt>
                <c:pt idx="25">
                  <c:v>2.62567</c:v>
                </c:pt>
                <c:pt idx="26">
                  <c:v>3.0257</c:v>
                </c:pt>
                <c:pt idx="27">
                  <c:v>3.0923</c:v>
                </c:pt>
                <c:pt idx="28">
                  <c:v>2.6923</c:v>
                </c:pt>
                <c:pt idx="29">
                  <c:v>2.759</c:v>
                </c:pt>
                <c:pt idx="30">
                  <c:v>3.0923</c:v>
                </c:pt>
                <c:pt idx="31">
                  <c:v>2.62567</c:v>
                </c:pt>
                <c:pt idx="32">
                  <c:v>3.159</c:v>
                </c:pt>
                <c:pt idx="33">
                  <c:v>2.359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1654920"/>
        <c:axId val="2136576008"/>
      </c:scatterChart>
      <c:valAx>
        <c:axId val="2131654920"/>
        <c:scaling>
          <c:orientation val="minMax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mean of experts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2136576008"/>
        <c:crosses val="autoZero"/>
        <c:crossBetween val="midCat"/>
      </c:valAx>
      <c:valAx>
        <c:axId val="2136576008"/>
        <c:scaling>
          <c:orientation val="minMax"/>
          <c:min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predicted mean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6549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Comparison</a:t>
            </a:r>
            <a:r>
              <a:rPr lang="en-US" baseline="0"/>
              <a:t> of Ranks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compOldNew!$H$1</c:f>
              <c:strCache>
                <c:ptCount val="1"/>
                <c:pt idx="0">
                  <c:v>newRank</c:v>
                </c:pt>
              </c:strCache>
            </c:strRef>
          </c:tx>
          <c:spPr>
            <a:ln w="4762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0.127882376024774"/>
                  <c:y val="0.192510023102971"/>
                </c:manualLayout>
              </c:layout>
              <c:numFmt formatCode="General" sourceLinked="0"/>
            </c:trendlineLbl>
          </c:trendline>
          <c:xVal>
            <c:numRef>
              <c:f>compOldNew!$E$2:$E$35</c:f>
              <c:numCache>
                <c:formatCode>General</c:formatCode>
                <c:ptCount val="34"/>
                <c:pt idx="0">
                  <c:v>1.0</c:v>
                </c:pt>
                <c:pt idx="1">
                  <c:v>4.0</c:v>
                </c:pt>
                <c:pt idx="2">
                  <c:v>12.0</c:v>
                </c:pt>
                <c:pt idx="3">
                  <c:v>11.0</c:v>
                </c:pt>
                <c:pt idx="4">
                  <c:v>10.0</c:v>
                </c:pt>
                <c:pt idx="5">
                  <c:v>6.0</c:v>
                </c:pt>
                <c:pt idx="6">
                  <c:v>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8.0</c:v>
                </c:pt>
                <c:pt idx="11">
                  <c:v>13.0</c:v>
                </c:pt>
                <c:pt idx="12">
                  <c:v>9.0</c:v>
                </c:pt>
                <c:pt idx="13">
                  <c:v>14.0</c:v>
                </c:pt>
                <c:pt idx="14">
                  <c:v>15.0</c:v>
                </c:pt>
                <c:pt idx="15">
                  <c:v>23.0</c:v>
                </c:pt>
                <c:pt idx="16">
                  <c:v>19.0</c:v>
                </c:pt>
                <c:pt idx="17">
                  <c:v>16.0</c:v>
                </c:pt>
                <c:pt idx="18">
                  <c:v>21.0</c:v>
                </c:pt>
                <c:pt idx="19">
                  <c:v>18.0</c:v>
                </c:pt>
                <c:pt idx="20">
                  <c:v>28.0</c:v>
                </c:pt>
                <c:pt idx="21">
                  <c:v>17.0</c:v>
                </c:pt>
                <c:pt idx="22">
                  <c:v>25.0</c:v>
                </c:pt>
                <c:pt idx="23">
                  <c:v>27.0</c:v>
                </c:pt>
                <c:pt idx="24">
                  <c:v>24.0</c:v>
                </c:pt>
                <c:pt idx="25">
                  <c:v>22.0</c:v>
                </c:pt>
                <c:pt idx="26">
                  <c:v>26.0</c:v>
                </c:pt>
                <c:pt idx="27">
                  <c:v>31.0</c:v>
                </c:pt>
                <c:pt idx="28">
                  <c:v>32.0</c:v>
                </c:pt>
                <c:pt idx="29">
                  <c:v>30.0</c:v>
                </c:pt>
                <c:pt idx="30">
                  <c:v>20.0</c:v>
                </c:pt>
                <c:pt idx="31">
                  <c:v>29.0</c:v>
                </c:pt>
                <c:pt idx="32">
                  <c:v>33.0</c:v>
                </c:pt>
                <c:pt idx="33">
                  <c:v>34.0</c:v>
                </c:pt>
              </c:numCache>
            </c:numRef>
          </c:xVal>
          <c:yVal>
            <c:numRef>
              <c:f>compOldNew!$H$2:$H$35</c:f>
              <c:numCache>
                <c:formatCode>General</c:formatCode>
                <c:ptCount val="34"/>
                <c:pt idx="0">
                  <c:v>1.0</c:v>
                </c:pt>
                <c:pt idx="1">
                  <c:v>2.0</c:v>
                </c:pt>
                <c:pt idx="2">
                  <c:v>7.0</c:v>
                </c:pt>
                <c:pt idx="3">
                  <c:v>8.0</c:v>
                </c:pt>
                <c:pt idx="4">
                  <c:v>6.0</c:v>
                </c:pt>
                <c:pt idx="5">
                  <c:v>5.0</c:v>
                </c:pt>
                <c:pt idx="6">
                  <c:v>4.0</c:v>
                </c:pt>
                <c:pt idx="7">
                  <c:v>3.0</c:v>
                </c:pt>
                <c:pt idx="8">
                  <c:v>9.0</c:v>
                </c:pt>
                <c:pt idx="9">
                  <c:v>11.0</c:v>
                </c:pt>
                <c:pt idx="10">
                  <c:v>10.0</c:v>
                </c:pt>
                <c:pt idx="11">
                  <c:v>13.0</c:v>
                </c:pt>
                <c:pt idx="12">
                  <c:v>12.0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18.0</c:v>
                </c:pt>
                <c:pt idx="17">
                  <c:v>17.0</c:v>
                </c:pt>
                <c:pt idx="18">
                  <c:v>20.0</c:v>
                </c:pt>
                <c:pt idx="19">
                  <c:v>19.0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3286456"/>
        <c:axId val="2133097656"/>
      </c:scatterChart>
      <c:valAx>
        <c:axId val="21332864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old rank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3097656"/>
        <c:crosses val="autoZero"/>
        <c:crossBetween val="midCat"/>
      </c:valAx>
      <c:valAx>
        <c:axId val="21330976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new rank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32864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Comparison</a:t>
            </a:r>
            <a:r>
              <a:rPr lang="en-US" baseline="0"/>
              <a:t> of average image score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compOldNew!$G$1</c:f>
              <c:strCache>
                <c:ptCount val="1"/>
                <c:pt idx="0">
                  <c:v>newAverage</c:v>
                </c:pt>
              </c:strCache>
            </c:strRef>
          </c:tx>
          <c:spPr>
            <a:ln w="4762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0.181092860425088"/>
                  <c:y val="-0.0842300382213496"/>
                </c:manualLayout>
              </c:layout>
              <c:numFmt formatCode="General" sourceLinked="0"/>
            </c:trendlineLbl>
          </c:trendline>
          <c:xVal>
            <c:numRef>
              <c:f>compOldNew!$D$2:$D$35</c:f>
              <c:numCache>
                <c:formatCode>0.00</c:formatCode>
                <c:ptCount val="34"/>
                <c:pt idx="0">
                  <c:v>3.0</c:v>
                </c:pt>
                <c:pt idx="1">
                  <c:v>2.954545454545455</c:v>
                </c:pt>
                <c:pt idx="2">
                  <c:v>2.6</c:v>
                </c:pt>
                <c:pt idx="3">
                  <c:v>2.636363636363636</c:v>
                </c:pt>
                <c:pt idx="4">
                  <c:v>2.7</c:v>
                </c:pt>
                <c:pt idx="5">
                  <c:v>2.809523809523809</c:v>
                </c:pt>
                <c:pt idx="6">
                  <c:v>3.0</c:v>
                </c:pt>
                <c:pt idx="7">
                  <c:v>3.0</c:v>
                </c:pt>
                <c:pt idx="8">
                  <c:v>2.952380952380952</c:v>
                </c:pt>
                <c:pt idx="9">
                  <c:v>2.772727272727272</c:v>
                </c:pt>
                <c:pt idx="10">
                  <c:v>2.772727272727272</c:v>
                </c:pt>
                <c:pt idx="11">
                  <c:v>2.523809523809524</c:v>
                </c:pt>
                <c:pt idx="12">
                  <c:v>2.727272727272727</c:v>
                </c:pt>
                <c:pt idx="13">
                  <c:v>2.318181818181818</c:v>
                </c:pt>
                <c:pt idx="14">
                  <c:v>2.285714285714286</c:v>
                </c:pt>
                <c:pt idx="15">
                  <c:v>1.714285714285714</c:v>
                </c:pt>
                <c:pt idx="16">
                  <c:v>1.857142857142857</c:v>
                </c:pt>
                <c:pt idx="17">
                  <c:v>2.047619047619047</c:v>
                </c:pt>
                <c:pt idx="18">
                  <c:v>1.809523809523809</c:v>
                </c:pt>
                <c:pt idx="19">
                  <c:v>1.909090909090909</c:v>
                </c:pt>
                <c:pt idx="20">
                  <c:v>1.5</c:v>
                </c:pt>
                <c:pt idx="21">
                  <c:v>1.954545454545455</c:v>
                </c:pt>
                <c:pt idx="22">
                  <c:v>1.590909090909091</c:v>
                </c:pt>
                <c:pt idx="23">
                  <c:v>1.545454545454545</c:v>
                </c:pt>
                <c:pt idx="24">
                  <c:v>1.619047619047619</c:v>
                </c:pt>
                <c:pt idx="25">
                  <c:v>1.714285714285714</c:v>
                </c:pt>
                <c:pt idx="26">
                  <c:v>1.571428571428571</c:v>
                </c:pt>
                <c:pt idx="27">
                  <c:v>1.428571428571429</c:v>
                </c:pt>
                <c:pt idx="28">
                  <c:v>1.380952380952381</c:v>
                </c:pt>
                <c:pt idx="29">
                  <c:v>1.454545454545455</c:v>
                </c:pt>
                <c:pt idx="30">
                  <c:v>1.857142857142857</c:v>
                </c:pt>
                <c:pt idx="31">
                  <c:v>1.454545454545455</c:v>
                </c:pt>
                <c:pt idx="32">
                  <c:v>1.227272727272727</c:v>
                </c:pt>
                <c:pt idx="33">
                  <c:v>1.0</c:v>
                </c:pt>
              </c:numCache>
            </c:numRef>
          </c:xVal>
          <c:yVal>
            <c:numRef>
              <c:f>compOldNew!$G$2:$G$35</c:f>
              <c:numCache>
                <c:formatCode>0.00</c:formatCode>
                <c:ptCount val="34"/>
                <c:pt idx="0">
                  <c:v>3.0</c:v>
                </c:pt>
                <c:pt idx="1">
                  <c:v>3.0</c:v>
                </c:pt>
                <c:pt idx="2">
                  <c:v>2.933333333333333</c:v>
                </c:pt>
                <c:pt idx="3">
                  <c:v>2.933333333333333</c:v>
                </c:pt>
                <c:pt idx="4">
                  <c:v>2.933333333333333</c:v>
                </c:pt>
                <c:pt idx="5">
                  <c:v>2.933333333333333</c:v>
                </c:pt>
                <c:pt idx="6">
                  <c:v>2.933333333333333</c:v>
                </c:pt>
                <c:pt idx="7">
                  <c:v>2.933333333333333</c:v>
                </c:pt>
                <c:pt idx="8">
                  <c:v>2.866666666666667</c:v>
                </c:pt>
                <c:pt idx="9">
                  <c:v>2.866666666666667</c:v>
                </c:pt>
                <c:pt idx="10">
                  <c:v>2.866666666666667</c:v>
                </c:pt>
                <c:pt idx="11">
                  <c:v>2.8</c:v>
                </c:pt>
                <c:pt idx="12">
                  <c:v>2.8</c:v>
                </c:pt>
                <c:pt idx="13">
                  <c:v>2.733333333333333</c:v>
                </c:pt>
                <c:pt idx="14">
                  <c:v>2.666666666666666</c:v>
                </c:pt>
                <c:pt idx="15">
                  <c:v>2.6</c:v>
                </c:pt>
                <c:pt idx="16">
                  <c:v>2.533333333333333</c:v>
                </c:pt>
                <c:pt idx="17">
                  <c:v>2.533333333333333</c:v>
                </c:pt>
                <c:pt idx="18">
                  <c:v>2.466666666666667</c:v>
                </c:pt>
                <c:pt idx="19">
                  <c:v>2.466666666666667</c:v>
                </c:pt>
                <c:pt idx="20">
                  <c:v>2.466666666666667</c:v>
                </c:pt>
                <c:pt idx="21">
                  <c:v>2.4</c:v>
                </c:pt>
                <c:pt idx="22">
                  <c:v>2.4</c:v>
                </c:pt>
                <c:pt idx="23">
                  <c:v>2.4</c:v>
                </c:pt>
                <c:pt idx="24">
                  <c:v>2.333333333333333</c:v>
                </c:pt>
                <c:pt idx="25">
                  <c:v>2.266666666666667</c:v>
                </c:pt>
                <c:pt idx="26">
                  <c:v>2.266666666666667</c:v>
                </c:pt>
                <c:pt idx="27">
                  <c:v>2.2</c:v>
                </c:pt>
                <c:pt idx="28">
                  <c:v>2.066666666666667</c:v>
                </c:pt>
                <c:pt idx="29">
                  <c:v>2.0</c:v>
                </c:pt>
                <c:pt idx="30">
                  <c:v>1.933333333333333</c:v>
                </c:pt>
                <c:pt idx="31">
                  <c:v>1.8</c:v>
                </c:pt>
                <c:pt idx="32">
                  <c:v>1.733333333333333</c:v>
                </c:pt>
                <c:pt idx="33">
                  <c:v>1.533333333333333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5905224"/>
        <c:axId val="2132870472"/>
      </c:scatterChart>
      <c:valAx>
        <c:axId val="2135905224"/>
        <c:scaling>
          <c:orientation val="minMax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Old average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2132870472"/>
        <c:crosses val="autoZero"/>
        <c:crossBetween val="midCat"/>
      </c:valAx>
      <c:valAx>
        <c:axId val="2132870472"/>
        <c:scaling>
          <c:orientation val="minMax"/>
          <c:min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New Average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213590522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RSD</a:t>
            </a:r>
            <a:r>
              <a:rPr lang="en-US" baseline="0"/>
              <a:t> vs. Elo rank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comparison!$C$1</c:f>
              <c:strCache>
                <c:ptCount val="1"/>
                <c:pt idx="0">
                  <c:v>RSD</c:v>
                </c:pt>
              </c:strCache>
            </c:strRef>
          </c:tx>
          <c:spPr>
            <a:ln w="47625">
              <a:noFill/>
            </a:ln>
          </c:spPr>
          <c:xVal>
            <c:numRef>
              <c:f>comparison!$E$2:$E$35</c:f>
              <c:numCache>
                <c:formatCode>General</c:formatCode>
                <c:ptCount val="3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</c:numCache>
            </c:numRef>
          </c:xVal>
          <c:yVal>
            <c:numRef>
              <c:f>comparison!$C$2:$C$35</c:f>
              <c:numCache>
                <c:formatCode>General</c:formatCode>
                <c:ptCount val="34"/>
                <c:pt idx="0">
                  <c:v>2.0</c:v>
                </c:pt>
                <c:pt idx="1">
                  <c:v>2.0</c:v>
                </c:pt>
                <c:pt idx="2">
                  <c:v>2.0</c:v>
                </c:pt>
                <c:pt idx="3">
                  <c:v>1.0</c:v>
                </c:pt>
                <c:pt idx="4">
                  <c:v>2.0</c:v>
                </c:pt>
                <c:pt idx="5">
                  <c:v>2.0</c:v>
                </c:pt>
                <c:pt idx="6">
                  <c:v>2.0</c:v>
                </c:pt>
                <c:pt idx="7">
                  <c:v>3.0</c:v>
                </c:pt>
                <c:pt idx="8">
                  <c:v>2.0</c:v>
                </c:pt>
                <c:pt idx="9">
                  <c:v>2.0</c:v>
                </c:pt>
                <c:pt idx="10">
                  <c:v>2.0</c:v>
                </c:pt>
                <c:pt idx="11">
                  <c:v>2.0</c:v>
                </c:pt>
                <c:pt idx="12">
                  <c:v>3.0</c:v>
                </c:pt>
                <c:pt idx="13">
                  <c:v>2.0</c:v>
                </c:pt>
                <c:pt idx="14">
                  <c:v>2.0</c:v>
                </c:pt>
                <c:pt idx="15">
                  <c:v>2.0</c:v>
                </c:pt>
                <c:pt idx="16">
                  <c:v>3.0</c:v>
                </c:pt>
                <c:pt idx="17">
                  <c:v>3.0</c:v>
                </c:pt>
                <c:pt idx="18">
                  <c:v>3.0</c:v>
                </c:pt>
                <c:pt idx="19">
                  <c:v>3.0</c:v>
                </c:pt>
                <c:pt idx="20">
                  <c:v>3.0</c:v>
                </c:pt>
                <c:pt idx="21">
                  <c:v>3.0</c:v>
                </c:pt>
                <c:pt idx="22">
                  <c:v>3.0</c:v>
                </c:pt>
                <c:pt idx="23">
                  <c:v>3.0</c:v>
                </c:pt>
                <c:pt idx="24">
                  <c:v>3.0</c:v>
                </c:pt>
                <c:pt idx="25">
                  <c:v>3.0</c:v>
                </c:pt>
                <c:pt idx="26">
                  <c:v>3.0</c:v>
                </c:pt>
                <c:pt idx="27">
                  <c:v>3.0</c:v>
                </c:pt>
                <c:pt idx="28">
                  <c:v>3.0</c:v>
                </c:pt>
                <c:pt idx="29">
                  <c:v>3.0</c:v>
                </c:pt>
                <c:pt idx="30">
                  <c:v>3.0</c:v>
                </c:pt>
                <c:pt idx="31">
                  <c:v>3.0</c:v>
                </c:pt>
                <c:pt idx="32">
                  <c:v>3.0</c:v>
                </c:pt>
                <c:pt idx="33">
                  <c:v>3.0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9733816"/>
        <c:axId val="2140097064"/>
      </c:scatterChart>
      <c:valAx>
        <c:axId val="2139733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40097064"/>
        <c:crosses val="autoZero"/>
        <c:crossBetween val="midCat"/>
      </c:valAx>
      <c:valAx>
        <c:axId val="2140097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97338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RSD vs.</a:t>
            </a:r>
            <a:r>
              <a:rPr lang="en-US" baseline="0"/>
              <a:t> classification rank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comparison!$M$1</c:f>
              <c:strCache>
                <c:ptCount val="1"/>
                <c:pt idx="0">
                  <c:v>RSD</c:v>
                </c:pt>
              </c:strCache>
            </c:strRef>
          </c:tx>
          <c:spPr>
            <a:ln w="47625">
              <a:noFill/>
            </a:ln>
          </c:spPr>
          <c:xVal>
            <c:numRef>
              <c:f>comparison!$L$2:$L$35</c:f>
              <c:numCache>
                <c:formatCode>General</c:formatCode>
                <c:ptCount val="34"/>
                <c:pt idx="0">
                  <c:v>34.0</c:v>
                </c:pt>
                <c:pt idx="1">
                  <c:v>29.0</c:v>
                </c:pt>
                <c:pt idx="2">
                  <c:v>31.0</c:v>
                </c:pt>
                <c:pt idx="3">
                  <c:v>33.0</c:v>
                </c:pt>
                <c:pt idx="4">
                  <c:v>32.0</c:v>
                </c:pt>
                <c:pt idx="5">
                  <c:v>21.0</c:v>
                </c:pt>
                <c:pt idx="6">
                  <c:v>25.0</c:v>
                </c:pt>
                <c:pt idx="7">
                  <c:v>22.0</c:v>
                </c:pt>
                <c:pt idx="8">
                  <c:v>30.0</c:v>
                </c:pt>
                <c:pt idx="9">
                  <c:v>23.0</c:v>
                </c:pt>
                <c:pt idx="10">
                  <c:v>26.0</c:v>
                </c:pt>
                <c:pt idx="11">
                  <c:v>19.0</c:v>
                </c:pt>
                <c:pt idx="12">
                  <c:v>16.0</c:v>
                </c:pt>
                <c:pt idx="13">
                  <c:v>20.0</c:v>
                </c:pt>
                <c:pt idx="14">
                  <c:v>28.0</c:v>
                </c:pt>
                <c:pt idx="15">
                  <c:v>27.0</c:v>
                </c:pt>
                <c:pt idx="16">
                  <c:v>17.0</c:v>
                </c:pt>
                <c:pt idx="17">
                  <c:v>18.0</c:v>
                </c:pt>
                <c:pt idx="18">
                  <c:v>24.0</c:v>
                </c:pt>
                <c:pt idx="19">
                  <c:v>13.0</c:v>
                </c:pt>
                <c:pt idx="20">
                  <c:v>10.0</c:v>
                </c:pt>
                <c:pt idx="21">
                  <c:v>15.0</c:v>
                </c:pt>
                <c:pt idx="22">
                  <c:v>14.0</c:v>
                </c:pt>
                <c:pt idx="23">
                  <c:v>8.0</c:v>
                </c:pt>
                <c:pt idx="24">
                  <c:v>7.0</c:v>
                </c:pt>
                <c:pt idx="25">
                  <c:v>9.0</c:v>
                </c:pt>
                <c:pt idx="26">
                  <c:v>6.0</c:v>
                </c:pt>
                <c:pt idx="27">
                  <c:v>5.0</c:v>
                </c:pt>
                <c:pt idx="28">
                  <c:v>3.0</c:v>
                </c:pt>
                <c:pt idx="29">
                  <c:v>1.0</c:v>
                </c:pt>
                <c:pt idx="30">
                  <c:v>11.0</c:v>
                </c:pt>
                <c:pt idx="31">
                  <c:v>4.0</c:v>
                </c:pt>
                <c:pt idx="32">
                  <c:v>12.0</c:v>
                </c:pt>
                <c:pt idx="33">
                  <c:v>2.0</c:v>
                </c:pt>
              </c:numCache>
            </c:numRef>
          </c:xVal>
          <c:yVal>
            <c:numRef>
              <c:f>comparison!$M$2:$M$35</c:f>
              <c:numCache>
                <c:formatCode>General</c:formatCode>
                <c:ptCount val="34"/>
                <c:pt idx="0">
                  <c:v>2.0</c:v>
                </c:pt>
                <c:pt idx="1">
                  <c:v>2.0</c:v>
                </c:pt>
                <c:pt idx="2">
                  <c:v>2.0</c:v>
                </c:pt>
                <c:pt idx="3">
                  <c:v>1.0</c:v>
                </c:pt>
                <c:pt idx="4">
                  <c:v>2.0</c:v>
                </c:pt>
                <c:pt idx="5">
                  <c:v>2.0</c:v>
                </c:pt>
                <c:pt idx="6">
                  <c:v>2.0</c:v>
                </c:pt>
                <c:pt idx="7">
                  <c:v>3.0</c:v>
                </c:pt>
                <c:pt idx="8">
                  <c:v>2.0</c:v>
                </c:pt>
                <c:pt idx="9">
                  <c:v>2.0</c:v>
                </c:pt>
                <c:pt idx="10">
                  <c:v>2.0</c:v>
                </c:pt>
                <c:pt idx="11">
                  <c:v>2.0</c:v>
                </c:pt>
                <c:pt idx="12">
                  <c:v>3.0</c:v>
                </c:pt>
                <c:pt idx="13">
                  <c:v>2.0</c:v>
                </c:pt>
                <c:pt idx="14">
                  <c:v>2.0</c:v>
                </c:pt>
                <c:pt idx="15">
                  <c:v>2.0</c:v>
                </c:pt>
                <c:pt idx="16">
                  <c:v>3.0</c:v>
                </c:pt>
                <c:pt idx="17">
                  <c:v>3.0</c:v>
                </c:pt>
                <c:pt idx="18">
                  <c:v>3.0</c:v>
                </c:pt>
                <c:pt idx="19">
                  <c:v>3.0</c:v>
                </c:pt>
                <c:pt idx="20">
                  <c:v>3.0</c:v>
                </c:pt>
                <c:pt idx="21">
                  <c:v>3.0</c:v>
                </c:pt>
                <c:pt idx="22">
                  <c:v>3.0</c:v>
                </c:pt>
                <c:pt idx="23">
                  <c:v>3.0</c:v>
                </c:pt>
                <c:pt idx="24">
                  <c:v>3.0</c:v>
                </c:pt>
                <c:pt idx="25">
                  <c:v>3.0</c:v>
                </c:pt>
                <c:pt idx="26">
                  <c:v>3.0</c:v>
                </c:pt>
                <c:pt idx="27">
                  <c:v>3.0</c:v>
                </c:pt>
                <c:pt idx="28">
                  <c:v>3.0</c:v>
                </c:pt>
                <c:pt idx="29">
                  <c:v>3.0</c:v>
                </c:pt>
                <c:pt idx="30">
                  <c:v>3.0</c:v>
                </c:pt>
                <c:pt idx="31">
                  <c:v>3.0</c:v>
                </c:pt>
                <c:pt idx="32">
                  <c:v>3.0</c:v>
                </c:pt>
                <c:pt idx="33">
                  <c:v>3.0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6445000"/>
        <c:axId val="2136086536"/>
      </c:scatterChart>
      <c:valAx>
        <c:axId val="2136445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36086536"/>
        <c:crosses val="autoZero"/>
        <c:crossBetween val="midCat"/>
      </c:valAx>
      <c:valAx>
        <c:axId val="2136086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644500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Average classification score vs. average comparison</a:t>
            </a:r>
            <a:r>
              <a:rPr lang="en-US" baseline="0"/>
              <a:t> rank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comparison!$K$1</c:f>
              <c:strCache>
                <c:ptCount val="1"/>
                <c:pt idx="0">
                  <c:v>newAverage</c:v>
                </c:pt>
              </c:strCache>
            </c:strRef>
          </c:tx>
          <c:spPr>
            <a:ln w="4762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0.0862824954572986"/>
                  <c:y val="0.291742670464064"/>
                </c:manualLayout>
              </c:layout>
              <c:numFmt formatCode="General" sourceLinked="0"/>
            </c:trendlineLbl>
          </c:trendline>
          <c:xVal>
            <c:numRef>
              <c:f>comparison!$D$2:$D$35</c:f>
              <c:numCache>
                <c:formatCode>General</c:formatCode>
                <c:ptCount val="34"/>
                <c:pt idx="0">
                  <c:v>1602.0</c:v>
                </c:pt>
                <c:pt idx="1">
                  <c:v>1763.0</c:v>
                </c:pt>
                <c:pt idx="2">
                  <c:v>1771.0</c:v>
                </c:pt>
                <c:pt idx="3">
                  <c:v>1780.0</c:v>
                </c:pt>
                <c:pt idx="4">
                  <c:v>1784.0</c:v>
                </c:pt>
                <c:pt idx="5">
                  <c:v>1865.0</c:v>
                </c:pt>
                <c:pt idx="6">
                  <c:v>1933.0</c:v>
                </c:pt>
                <c:pt idx="7">
                  <c:v>1940.0</c:v>
                </c:pt>
                <c:pt idx="8">
                  <c:v>1976.0</c:v>
                </c:pt>
                <c:pt idx="9">
                  <c:v>2017.0</c:v>
                </c:pt>
                <c:pt idx="10">
                  <c:v>2035.0</c:v>
                </c:pt>
                <c:pt idx="11">
                  <c:v>2043.0</c:v>
                </c:pt>
                <c:pt idx="12">
                  <c:v>2055.0</c:v>
                </c:pt>
                <c:pt idx="13">
                  <c:v>2057.0</c:v>
                </c:pt>
                <c:pt idx="14">
                  <c:v>2069.0</c:v>
                </c:pt>
                <c:pt idx="15">
                  <c:v>2103.0</c:v>
                </c:pt>
                <c:pt idx="16">
                  <c:v>2108.0</c:v>
                </c:pt>
                <c:pt idx="17">
                  <c:v>2145.0</c:v>
                </c:pt>
                <c:pt idx="18">
                  <c:v>2196.0</c:v>
                </c:pt>
                <c:pt idx="19">
                  <c:v>2285.0</c:v>
                </c:pt>
                <c:pt idx="20">
                  <c:v>2287.0</c:v>
                </c:pt>
                <c:pt idx="21">
                  <c:v>2388.0</c:v>
                </c:pt>
                <c:pt idx="22">
                  <c:v>2403.0</c:v>
                </c:pt>
                <c:pt idx="23">
                  <c:v>2431.0</c:v>
                </c:pt>
                <c:pt idx="24">
                  <c:v>2449.0</c:v>
                </c:pt>
                <c:pt idx="25">
                  <c:v>2486.0</c:v>
                </c:pt>
                <c:pt idx="26">
                  <c:v>2523.0</c:v>
                </c:pt>
                <c:pt idx="27">
                  <c:v>2556.0</c:v>
                </c:pt>
                <c:pt idx="28">
                  <c:v>2557.0</c:v>
                </c:pt>
                <c:pt idx="29">
                  <c:v>2573.0</c:v>
                </c:pt>
                <c:pt idx="30">
                  <c:v>2610.0</c:v>
                </c:pt>
                <c:pt idx="31">
                  <c:v>2637.0</c:v>
                </c:pt>
                <c:pt idx="32">
                  <c:v>2653.0</c:v>
                </c:pt>
                <c:pt idx="33">
                  <c:v>2720.0</c:v>
                </c:pt>
              </c:numCache>
            </c:numRef>
          </c:xVal>
          <c:yVal>
            <c:numRef>
              <c:f>comparison!$K$2:$K$35</c:f>
              <c:numCache>
                <c:formatCode>0.00</c:formatCode>
                <c:ptCount val="34"/>
                <c:pt idx="0">
                  <c:v>1.533333333333333</c:v>
                </c:pt>
                <c:pt idx="1">
                  <c:v>2.066666666666667</c:v>
                </c:pt>
                <c:pt idx="2">
                  <c:v>1.933333333333333</c:v>
                </c:pt>
                <c:pt idx="3">
                  <c:v>1.733333333333333</c:v>
                </c:pt>
                <c:pt idx="4">
                  <c:v>1.8</c:v>
                </c:pt>
                <c:pt idx="5">
                  <c:v>2.466666666666667</c:v>
                </c:pt>
                <c:pt idx="6">
                  <c:v>2.333333333333333</c:v>
                </c:pt>
                <c:pt idx="7">
                  <c:v>2.4</c:v>
                </c:pt>
                <c:pt idx="8">
                  <c:v>2.0</c:v>
                </c:pt>
                <c:pt idx="9">
                  <c:v>2.4</c:v>
                </c:pt>
                <c:pt idx="10">
                  <c:v>2.266666666666667</c:v>
                </c:pt>
                <c:pt idx="11">
                  <c:v>2.466666666666667</c:v>
                </c:pt>
                <c:pt idx="12">
                  <c:v>2.6</c:v>
                </c:pt>
                <c:pt idx="13">
                  <c:v>2.466666666666667</c:v>
                </c:pt>
                <c:pt idx="14">
                  <c:v>2.2</c:v>
                </c:pt>
                <c:pt idx="15">
                  <c:v>2.266666666666667</c:v>
                </c:pt>
                <c:pt idx="16">
                  <c:v>2.533333333333333</c:v>
                </c:pt>
                <c:pt idx="17">
                  <c:v>2.533333333333333</c:v>
                </c:pt>
                <c:pt idx="18">
                  <c:v>2.4</c:v>
                </c:pt>
                <c:pt idx="19">
                  <c:v>2.8</c:v>
                </c:pt>
                <c:pt idx="20">
                  <c:v>2.866666666666667</c:v>
                </c:pt>
                <c:pt idx="21">
                  <c:v>2.666666666666666</c:v>
                </c:pt>
                <c:pt idx="22">
                  <c:v>2.733333333333333</c:v>
                </c:pt>
                <c:pt idx="23">
                  <c:v>2.933333333333333</c:v>
                </c:pt>
                <c:pt idx="24">
                  <c:v>2.933333333333333</c:v>
                </c:pt>
                <c:pt idx="25">
                  <c:v>2.866666666666667</c:v>
                </c:pt>
                <c:pt idx="26">
                  <c:v>2.933333333333333</c:v>
                </c:pt>
                <c:pt idx="27">
                  <c:v>2.933333333333333</c:v>
                </c:pt>
                <c:pt idx="28">
                  <c:v>2.933333333333333</c:v>
                </c:pt>
                <c:pt idx="29">
                  <c:v>3.0</c:v>
                </c:pt>
                <c:pt idx="30">
                  <c:v>2.866666666666667</c:v>
                </c:pt>
                <c:pt idx="31">
                  <c:v>2.933333333333333</c:v>
                </c:pt>
                <c:pt idx="32">
                  <c:v>2.8</c:v>
                </c:pt>
                <c:pt idx="33">
                  <c:v>3.0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0165528"/>
        <c:axId val="2140967656"/>
      </c:scatterChart>
      <c:valAx>
        <c:axId val="2140165528"/>
        <c:scaling>
          <c:orientation val="minMax"/>
          <c:min val="150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Elo rank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40967656"/>
        <c:crosses val="autoZero"/>
        <c:crossBetween val="midCat"/>
      </c:valAx>
      <c:valAx>
        <c:axId val="2140967656"/>
        <c:scaling>
          <c:orientation val="minMax"/>
          <c:min val="1.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 score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21401655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Comparison</a:t>
            </a:r>
            <a:r>
              <a:rPr lang="en-US" baseline="0"/>
              <a:t> Rank vs. classification rank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comparison!$L$1</c:f>
              <c:strCache>
                <c:ptCount val="1"/>
                <c:pt idx="0">
                  <c:v>newRank</c:v>
                </c:pt>
              </c:strCache>
            </c:strRef>
          </c:tx>
          <c:spPr>
            <a:ln w="4762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0.108396438238189"/>
                  <c:y val="-0.458152557662965"/>
                </c:manualLayout>
              </c:layout>
              <c:numFmt formatCode="General" sourceLinked="0"/>
            </c:trendlineLbl>
          </c:trendline>
          <c:xVal>
            <c:numRef>
              <c:f>comparison!$E$2:$E$35</c:f>
              <c:numCache>
                <c:formatCode>General</c:formatCode>
                <c:ptCount val="3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</c:numCache>
            </c:numRef>
          </c:xVal>
          <c:yVal>
            <c:numRef>
              <c:f>comparison!$L$2:$L$35</c:f>
              <c:numCache>
                <c:formatCode>General</c:formatCode>
                <c:ptCount val="34"/>
                <c:pt idx="0">
                  <c:v>34.0</c:v>
                </c:pt>
                <c:pt idx="1">
                  <c:v>29.0</c:v>
                </c:pt>
                <c:pt idx="2">
                  <c:v>31.0</c:v>
                </c:pt>
                <c:pt idx="3">
                  <c:v>33.0</c:v>
                </c:pt>
                <c:pt idx="4">
                  <c:v>32.0</c:v>
                </c:pt>
                <c:pt idx="5">
                  <c:v>21.0</c:v>
                </c:pt>
                <c:pt idx="6">
                  <c:v>25.0</c:v>
                </c:pt>
                <c:pt idx="7">
                  <c:v>22.0</c:v>
                </c:pt>
                <c:pt idx="8">
                  <c:v>30.0</c:v>
                </c:pt>
                <c:pt idx="9">
                  <c:v>23.0</c:v>
                </c:pt>
                <c:pt idx="10">
                  <c:v>26.0</c:v>
                </c:pt>
                <c:pt idx="11">
                  <c:v>19.0</c:v>
                </c:pt>
                <c:pt idx="12">
                  <c:v>16.0</c:v>
                </c:pt>
                <c:pt idx="13">
                  <c:v>20.0</c:v>
                </c:pt>
                <c:pt idx="14">
                  <c:v>28.0</c:v>
                </c:pt>
                <c:pt idx="15">
                  <c:v>27.0</c:v>
                </c:pt>
                <c:pt idx="16">
                  <c:v>17.0</c:v>
                </c:pt>
                <c:pt idx="17">
                  <c:v>18.0</c:v>
                </c:pt>
                <c:pt idx="18">
                  <c:v>24.0</c:v>
                </c:pt>
                <c:pt idx="19">
                  <c:v>13.0</c:v>
                </c:pt>
                <c:pt idx="20">
                  <c:v>10.0</c:v>
                </c:pt>
                <c:pt idx="21">
                  <c:v>15.0</c:v>
                </c:pt>
                <c:pt idx="22">
                  <c:v>14.0</c:v>
                </c:pt>
                <c:pt idx="23">
                  <c:v>8.0</c:v>
                </c:pt>
                <c:pt idx="24">
                  <c:v>7.0</c:v>
                </c:pt>
                <c:pt idx="25">
                  <c:v>9.0</c:v>
                </c:pt>
                <c:pt idx="26">
                  <c:v>6.0</c:v>
                </c:pt>
                <c:pt idx="27">
                  <c:v>5.0</c:v>
                </c:pt>
                <c:pt idx="28">
                  <c:v>3.0</c:v>
                </c:pt>
                <c:pt idx="29">
                  <c:v>1.0</c:v>
                </c:pt>
                <c:pt idx="30">
                  <c:v>11.0</c:v>
                </c:pt>
                <c:pt idx="31">
                  <c:v>4.0</c:v>
                </c:pt>
                <c:pt idx="32">
                  <c:v>12.0</c:v>
                </c:pt>
                <c:pt idx="33">
                  <c:v>2.0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3079192"/>
        <c:axId val="2132729080"/>
      </c:scatterChart>
      <c:valAx>
        <c:axId val="2133079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comparison</a:t>
                </a:r>
                <a:r>
                  <a:rPr lang="en-US" baseline="0"/>
                  <a:t> rank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2729080"/>
        <c:crosses val="autoZero"/>
        <c:crossBetween val="midCat"/>
      </c:valAx>
      <c:valAx>
        <c:axId val="21327290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classification rank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30791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mike</a:t>
            </a:r>
            <a:r>
              <a:rPr lang="en-US" baseline="0"/>
              <a:t> v. paul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mikeRanking</c:v>
                </c:pt>
              </c:strCache>
            </c:strRef>
          </c:tx>
          <c:spPr>
            <a:ln w="4762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0.164838959083603"/>
                  <c:y val="0.390060162624862"/>
                </c:manualLayout>
              </c:layout>
              <c:numFmt formatCode="General" sourceLinked="0"/>
            </c:trendlineLbl>
          </c:trendline>
          <c:xVal>
            <c:numRef>
              <c:f>Sheet1!$M$2:$M$35</c:f>
              <c:numCache>
                <c:formatCode>General</c:formatCode>
                <c:ptCount val="34"/>
                <c:pt idx="0">
                  <c:v>5.0</c:v>
                </c:pt>
                <c:pt idx="1">
                  <c:v>15.0</c:v>
                </c:pt>
                <c:pt idx="2">
                  <c:v>30.0</c:v>
                </c:pt>
                <c:pt idx="3">
                  <c:v>6.0</c:v>
                </c:pt>
                <c:pt idx="4">
                  <c:v>1.0</c:v>
                </c:pt>
                <c:pt idx="5">
                  <c:v>2.0</c:v>
                </c:pt>
                <c:pt idx="6">
                  <c:v>9.0</c:v>
                </c:pt>
                <c:pt idx="7">
                  <c:v>31.0</c:v>
                </c:pt>
                <c:pt idx="8">
                  <c:v>7.0</c:v>
                </c:pt>
                <c:pt idx="9">
                  <c:v>27.0</c:v>
                </c:pt>
                <c:pt idx="10">
                  <c:v>28.0</c:v>
                </c:pt>
                <c:pt idx="11">
                  <c:v>21.0</c:v>
                </c:pt>
                <c:pt idx="12">
                  <c:v>3.0</c:v>
                </c:pt>
                <c:pt idx="13">
                  <c:v>18.0</c:v>
                </c:pt>
                <c:pt idx="14">
                  <c:v>23.0</c:v>
                </c:pt>
                <c:pt idx="15">
                  <c:v>12.0</c:v>
                </c:pt>
                <c:pt idx="16">
                  <c:v>10.0</c:v>
                </c:pt>
                <c:pt idx="17">
                  <c:v>8.0</c:v>
                </c:pt>
                <c:pt idx="18">
                  <c:v>29.0</c:v>
                </c:pt>
                <c:pt idx="19">
                  <c:v>17.0</c:v>
                </c:pt>
                <c:pt idx="20">
                  <c:v>32.0</c:v>
                </c:pt>
                <c:pt idx="21">
                  <c:v>26.0</c:v>
                </c:pt>
                <c:pt idx="22">
                  <c:v>33.0</c:v>
                </c:pt>
                <c:pt idx="23">
                  <c:v>19.0</c:v>
                </c:pt>
                <c:pt idx="24">
                  <c:v>25.0</c:v>
                </c:pt>
                <c:pt idx="25">
                  <c:v>14.0</c:v>
                </c:pt>
                <c:pt idx="26">
                  <c:v>20.0</c:v>
                </c:pt>
                <c:pt idx="27">
                  <c:v>13.0</c:v>
                </c:pt>
                <c:pt idx="28">
                  <c:v>11.0</c:v>
                </c:pt>
                <c:pt idx="29">
                  <c:v>34.0</c:v>
                </c:pt>
                <c:pt idx="30">
                  <c:v>16.0</c:v>
                </c:pt>
                <c:pt idx="31">
                  <c:v>24.0</c:v>
                </c:pt>
                <c:pt idx="32">
                  <c:v>4.0</c:v>
                </c:pt>
                <c:pt idx="33">
                  <c:v>22.0</c:v>
                </c:pt>
              </c:numCache>
            </c:numRef>
          </c:xVal>
          <c:yVal>
            <c:numRef>
              <c:f>Sheet1!$N$2:$N$35</c:f>
              <c:numCache>
                <c:formatCode>General</c:formatCode>
                <c:ptCount val="34"/>
                <c:pt idx="0">
                  <c:v>4.0</c:v>
                </c:pt>
                <c:pt idx="1">
                  <c:v>27.0</c:v>
                </c:pt>
                <c:pt idx="2">
                  <c:v>29.0</c:v>
                </c:pt>
                <c:pt idx="3">
                  <c:v>9.0</c:v>
                </c:pt>
                <c:pt idx="4">
                  <c:v>1.0</c:v>
                </c:pt>
                <c:pt idx="5">
                  <c:v>6.0</c:v>
                </c:pt>
                <c:pt idx="6">
                  <c:v>11.0</c:v>
                </c:pt>
                <c:pt idx="7">
                  <c:v>34.0</c:v>
                </c:pt>
                <c:pt idx="8">
                  <c:v>2.0</c:v>
                </c:pt>
                <c:pt idx="9">
                  <c:v>23.0</c:v>
                </c:pt>
                <c:pt idx="10">
                  <c:v>32.0</c:v>
                </c:pt>
                <c:pt idx="11">
                  <c:v>22.0</c:v>
                </c:pt>
                <c:pt idx="12">
                  <c:v>5.0</c:v>
                </c:pt>
                <c:pt idx="13">
                  <c:v>16.0</c:v>
                </c:pt>
                <c:pt idx="14">
                  <c:v>20.0</c:v>
                </c:pt>
                <c:pt idx="15">
                  <c:v>10.0</c:v>
                </c:pt>
                <c:pt idx="16">
                  <c:v>14.0</c:v>
                </c:pt>
                <c:pt idx="17">
                  <c:v>12.0</c:v>
                </c:pt>
                <c:pt idx="18">
                  <c:v>24.0</c:v>
                </c:pt>
                <c:pt idx="19">
                  <c:v>17.0</c:v>
                </c:pt>
                <c:pt idx="20">
                  <c:v>33.0</c:v>
                </c:pt>
                <c:pt idx="21">
                  <c:v>21.0</c:v>
                </c:pt>
                <c:pt idx="22">
                  <c:v>31.0</c:v>
                </c:pt>
                <c:pt idx="23">
                  <c:v>19.0</c:v>
                </c:pt>
                <c:pt idx="24">
                  <c:v>28.0</c:v>
                </c:pt>
                <c:pt idx="25">
                  <c:v>15.0</c:v>
                </c:pt>
                <c:pt idx="26">
                  <c:v>18.0</c:v>
                </c:pt>
                <c:pt idx="27">
                  <c:v>3.0</c:v>
                </c:pt>
                <c:pt idx="28">
                  <c:v>8.0</c:v>
                </c:pt>
                <c:pt idx="29">
                  <c:v>30.0</c:v>
                </c:pt>
                <c:pt idx="30">
                  <c:v>13.0</c:v>
                </c:pt>
                <c:pt idx="31">
                  <c:v>25.0</c:v>
                </c:pt>
                <c:pt idx="32">
                  <c:v>7.0</c:v>
                </c:pt>
                <c:pt idx="33">
                  <c:v>26.0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0962808"/>
        <c:axId val="2140889544"/>
      </c:scatterChart>
      <c:valAx>
        <c:axId val="2140962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40889544"/>
        <c:crosses val="autoZero"/>
        <c:crossBetween val="midCat"/>
      </c:valAx>
      <c:valAx>
        <c:axId val="2140889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09628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ROP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Last update: 2/22/16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41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99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Two-way </a:t>
            </a:r>
            <a:r>
              <a:rPr lang="en-US" dirty="0" err="1" smtClean="0"/>
              <a:t>Anova</a:t>
            </a:r>
            <a:r>
              <a:rPr lang="en-US" dirty="0" smtClean="0"/>
              <a:t> +</a:t>
            </a:r>
            <a:r>
              <a:rPr lang="en-US" dirty="0" err="1" smtClean="0"/>
              <a:t>Tukey</a:t>
            </a:r>
            <a:r>
              <a:rPr lang="en-US" dirty="0" smtClean="0"/>
              <a:t> HSD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06672"/>
            <a:ext cx="8229600" cy="55606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Score highly predicted by image and rater</a:t>
            </a:r>
          </a:p>
          <a:p>
            <a:pPr lvl="1"/>
            <a:r>
              <a:rPr lang="en-US" dirty="0"/>
              <a:t>Adjusted R-squared:  0.6327 </a:t>
            </a:r>
            <a:r>
              <a:rPr lang="en-US" dirty="0" smtClean="0"/>
              <a:t>, </a:t>
            </a:r>
            <a:r>
              <a:rPr lang="fi-FI" dirty="0" err="1"/>
              <a:t>p-value</a:t>
            </a:r>
            <a:r>
              <a:rPr lang="fi-FI" dirty="0"/>
              <a:t>: &lt; 2.2e-16</a:t>
            </a:r>
            <a:endParaRPr lang="en-US" dirty="0"/>
          </a:p>
        </p:txBody>
      </p:sp>
      <p:pic>
        <p:nvPicPr>
          <p:cNvPr id="4" name="Picture 3" descr="expertTuke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62" y="1024551"/>
            <a:ext cx="5599166" cy="432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2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37" y="274638"/>
            <a:ext cx="8716475" cy="760412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Comparison of results between 2007 and 2015 studies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14078"/>
            <a:ext cx="8229600" cy="743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Highly correlated, suggesting similar perception of severity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188028"/>
              </p:ext>
            </p:extLst>
          </p:nvPr>
        </p:nvGraphicFramePr>
        <p:xfrm>
          <a:off x="1641475" y="1593849"/>
          <a:ext cx="5861050" cy="4048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182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37" y="274638"/>
            <a:ext cx="8716475" cy="760412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Comparison of results between 2007 and 2015 studies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14078"/>
            <a:ext cx="8229600" cy="743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Correlated, with offset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105219"/>
              </p:ext>
            </p:extLst>
          </p:nvPr>
        </p:nvGraphicFramePr>
        <p:xfrm>
          <a:off x="1362075" y="1265537"/>
          <a:ext cx="6419850" cy="478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885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06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9286"/>
            <a:ext cx="8229600" cy="53521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High variability among users</a:t>
            </a:r>
          </a:p>
          <a:p>
            <a:pPr lvl="1"/>
            <a:r>
              <a:rPr lang="en-US" dirty="0" smtClean="0"/>
              <a:t>Similar results compared to older study</a:t>
            </a:r>
          </a:p>
          <a:p>
            <a:pPr lvl="1"/>
            <a:r>
              <a:rPr lang="en-US" dirty="0" smtClean="0"/>
              <a:t>Ratings are generally more “plus” than first study</a:t>
            </a:r>
          </a:p>
          <a:p>
            <a:r>
              <a:rPr lang="en-US" dirty="0" smtClean="0"/>
              <a:t>Accuracy compared to RSD varies from 29-91%</a:t>
            </a:r>
          </a:p>
          <a:p>
            <a:r>
              <a:rPr lang="en-US" dirty="0" smtClean="0"/>
              <a:t>In general, </a:t>
            </a:r>
            <a:r>
              <a:rPr lang="en-US" b="1" u="sng" dirty="0" smtClean="0"/>
              <a:t>bias is the issue not random errors</a:t>
            </a:r>
          </a:p>
          <a:p>
            <a:pPr lvl="1"/>
            <a:r>
              <a:rPr lang="en-US" dirty="0" smtClean="0"/>
              <a:t>Bias varies from +0.38 to -0.71</a:t>
            </a:r>
          </a:p>
          <a:p>
            <a:r>
              <a:rPr lang="en-US" dirty="0" smtClean="0"/>
              <a:t>Generally repeatable results between studies few years apart</a:t>
            </a:r>
          </a:p>
          <a:p>
            <a:pPr lvl="1"/>
            <a:r>
              <a:rPr lang="en-US" dirty="0" smtClean="0"/>
              <a:t>Ranks are highly correlated</a:t>
            </a:r>
          </a:p>
          <a:p>
            <a:pPr lvl="1"/>
            <a:r>
              <a:rPr lang="en-US" dirty="0" smtClean="0"/>
              <a:t>Overall higher averages (more “plus”) now compared to previous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26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 smtClean="0"/>
              <a:t>There is a continuous scale of image severity that most experts can agree on</a:t>
            </a:r>
          </a:p>
          <a:p>
            <a:r>
              <a:rPr lang="en-US" dirty="0" smtClean="0"/>
              <a:t>However, thresholds for separation between normal,</a:t>
            </a:r>
            <a:r>
              <a:rPr lang="en-US" dirty="0"/>
              <a:t> </a:t>
            </a:r>
            <a:r>
              <a:rPr lang="en-US" dirty="0" smtClean="0"/>
              <a:t>pre-plus and plus are different between experts</a:t>
            </a:r>
          </a:p>
          <a:p>
            <a:r>
              <a:rPr lang="en-US" dirty="0" smtClean="0"/>
              <a:t>This leads to an apparent systematic bias between experts</a:t>
            </a:r>
          </a:p>
          <a:p>
            <a:r>
              <a:rPr lang="en-US" dirty="0" smtClean="0"/>
              <a:t>Proposal: finer severity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86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Pairwise comparisons to assess image severity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Experts were presented pairs of image and asked to assess which one was most severe</a:t>
            </a:r>
          </a:p>
          <a:p>
            <a:r>
              <a:rPr lang="en-US" dirty="0" smtClean="0"/>
              <a:t>Pairwise comparisons were converted to rank</a:t>
            </a:r>
          </a:p>
          <a:p>
            <a:r>
              <a:rPr lang="en-US" dirty="0" smtClean="0"/>
              <a:t>Better agreement (compared to 3 class classification) between experts in</a:t>
            </a:r>
          </a:p>
          <a:p>
            <a:pPr lvl="1"/>
            <a:r>
              <a:rPr lang="en-US" dirty="0" smtClean="0"/>
              <a:t>Which image is more severe</a:t>
            </a:r>
          </a:p>
          <a:p>
            <a:pPr lvl="1"/>
            <a:r>
              <a:rPr lang="en-US" dirty="0" smtClean="0"/>
              <a:t>Subsequent image 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1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ranking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Elo</a:t>
            </a:r>
            <a:r>
              <a:rPr lang="en-US" dirty="0" smtClean="0"/>
              <a:t> ranking system was used to convert pairwise results to ranks</a:t>
            </a:r>
          </a:p>
          <a:p>
            <a:r>
              <a:rPr lang="en-US" dirty="0" smtClean="0"/>
              <a:t>Used in chess and other tournament setting</a:t>
            </a:r>
          </a:p>
          <a:p>
            <a:r>
              <a:rPr lang="en-US" dirty="0" smtClean="0"/>
              <a:t>Considered all users to create overall image severity rank</a:t>
            </a:r>
          </a:p>
          <a:p>
            <a:r>
              <a:rPr lang="en-US" dirty="0" smtClean="0"/>
              <a:t>These ranks correlate highly with ranks generated from classification results</a:t>
            </a:r>
          </a:p>
          <a:p>
            <a:r>
              <a:rPr lang="en-US" dirty="0" smtClean="0"/>
              <a:t>Users are generally internally consistent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86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anking vs. RSD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72941"/>
            <a:ext cx="8229600" cy="962973"/>
          </a:xfrm>
        </p:spPr>
        <p:txBody>
          <a:bodyPr/>
          <a:lstStyle/>
          <a:p>
            <a:r>
              <a:rPr lang="en-US" dirty="0" smtClean="0"/>
              <a:t>Relatively consistent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034361"/>
              </p:ext>
            </p:extLst>
          </p:nvPr>
        </p:nvGraphicFramePr>
        <p:xfrm>
          <a:off x="222331" y="144036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963575"/>
              </p:ext>
            </p:extLst>
          </p:nvPr>
        </p:nvGraphicFramePr>
        <p:xfrm>
          <a:off x="4572000" y="237486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20072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score vs. </a:t>
            </a:r>
            <a:r>
              <a:rPr lang="en-US" dirty="0" err="1" smtClean="0"/>
              <a:t>Elo</a:t>
            </a:r>
            <a:r>
              <a:rPr lang="en-US" dirty="0" smtClean="0"/>
              <a:t>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1992"/>
            <a:ext cx="8229600" cy="815813"/>
          </a:xfrm>
        </p:spPr>
        <p:txBody>
          <a:bodyPr/>
          <a:lstStyle/>
          <a:p>
            <a:r>
              <a:rPr lang="en-US" dirty="0" smtClean="0"/>
              <a:t>Well correlated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444500" y="1190625"/>
          <a:ext cx="8255000" cy="447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4371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rank vs. classification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73725"/>
            <a:ext cx="8229600" cy="960116"/>
          </a:xfrm>
        </p:spPr>
        <p:txBody>
          <a:bodyPr/>
          <a:lstStyle/>
          <a:p>
            <a:r>
              <a:rPr lang="en-US" dirty="0" smtClean="0"/>
              <a:t>Well correlated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320800" y="1184275"/>
          <a:ext cx="6502400" cy="4489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313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847"/>
            <a:ext cx="8229600" cy="1143000"/>
          </a:xfrm>
        </p:spPr>
        <p:txBody>
          <a:bodyPr/>
          <a:lstStyle/>
          <a:p>
            <a:r>
              <a:rPr lang="en-US" dirty="0" smtClean="0"/>
              <a:t>Data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Users classified images as normal, pre-plus, plus</a:t>
            </a:r>
          </a:p>
          <a:p>
            <a:pPr lvl="1"/>
            <a:r>
              <a:rPr lang="en-US" dirty="0" smtClean="0"/>
              <a:t>~20% of the images were repeat (for test-retest)</a:t>
            </a:r>
          </a:p>
          <a:p>
            <a:r>
              <a:rPr lang="en-US" dirty="0" smtClean="0"/>
              <a:t>Pairwise comparison</a:t>
            </a:r>
          </a:p>
          <a:p>
            <a:pPr lvl="1"/>
            <a:r>
              <a:rPr lang="en-US" dirty="0" smtClean="0"/>
              <a:t>Users performed pairwise comparisons for the same sets of images as the classification</a:t>
            </a:r>
          </a:p>
          <a:p>
            <a:r>
              <a:rPr lang="en-US" dirty="0" smtClean="0"/>
              <a:t>Reference standard diagnosis</a:t>
            </a:r>
          </a:p>
          <a:p>
            <a:r>
              <a:rPr lang="en-US" dirty="0" smtClean="0"/>
              <a:t>Clinical diagnosis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Consistency of ranks from pairwise comparisons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858702"/>
            <a:ext cx="8229600" cy="786952"/>
          </a:xfrm>
        </p:spPr>
        <p:txBody>
          <a:bodyPr/>
          <a:lstStyle/>
          <a:p>
            <a:r>
              <a:rPr lang="en-US" dirty="0" smtClean="0"/>
              <a:t>Maybe (??) more consistent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631718"/>
              </p:ext>
            </p:extLst>
          </p:nvPr>
        </p:nvGraphicFramePr>
        <p:xfrm>
          <a:off x="325075" y="1795018"/>
          <a:ext cx="4567118" cy="3241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990555"/>
              </p:ext>
            </p:extLst>
          </p:nvPr>
        </p:nvGraphicFramePr>
        <p:xfrm>
          <a:off x="4892192" y="1972818"/>
          <a:ext cx="4251807" cy="3063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37525" y="5258485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91% </a:t>
            </a:r>
            <a:r>
              <a:rPr lang="en-US" dirty="0" err="1" smtClean="0"/>
              <a:t>vs</a:t>
            </a:r>
            <a:r>
              <a:rPr lang="en-US" dirty="0" smtClean="0"/>
              <a:t> 29% accuracy compared to RSD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57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for optimism?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25793"/>
            <a:ext cx="8229600" cy="700370"/>
          </a:xfrm>
        </p:spPr>
        <p:txBody>
          <a:bodyPr/>
          <a:lstStyle/>
          <a:p>
            <a:r>
              <a:rPr lang="en-US" dirty="0" smtClean="0"/>
              <a:t>Almost either ends of spectrum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8898119"/>
              </p:ext>
            </p:extLst>
          </p:nvPr>
        </p:nvGraphicFramePr>
        <p:xfrm>
          <a:off x="135744" y="221613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2186814"/>
              </p:ext>
            </p:extLst>
          </p:nvPr>
        </p:nvGraphicFramePr>
        <p:xfrm>
          <a:off x="4572000" y="2107245"/>
          <a:ext cx="45593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2" y="1417638"/>
            <a:ext cx="9144000" cy="51318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241087" y="1038982"/>
            <a:ext cx="750425" cy="11771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8" name="Oval 7"/>
          <p:cNvSpPr/>
          <p:nvPr/>
        </p:nvSpPr>
        <p:spPr>
          <a:xfrm>
            <a:off x="7936375" y="1038982"/>
            <a:ext cx="1083155" cy="11771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57664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not…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69084"/>
            <a:ext cx="8229600" cy="657079"/>
          </a:xfrm>
        </p:spPr>
        <p:txBody>
          <a:bodyPr/>
          <a:lstStyle/>
          <a:p>
            <a:r>
              <a:rPr lang="en-US" dirty="0" smtClean="0"/>
              <a:t>Some people see the world differently!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3668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56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Correlation between ranks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39152"/>
            <a:ext cx="8229600" cy="107555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 general, pretty ranks are pretty well correlated between users</a:t>
            </a:r>
          </a:p>
          <a:p>
            <a:pPr lvl="1"/>
            <a:r>
              <a:rPr lang="en-US" dirty="0" smtClean="0"/>
              <a:t>Maria Ana</a:t>
            </a:r>
          </a:p>
          <a:p>
            <a:pPr lvl="1"/>
            <a:r>
              <a:rPr lang="en-US" dirty="0" smtClean="0"/>
              <a:t>Test user4 (</a:t>
            </a:r>
            <a:r>
              <a:rPr lang="en-US" dirty="0" err="1" smtClean="0"/>
              <a:t>wei</a:t>
            </a:r>
            <a:r>
              <a:rPr lang="en-US" dirty="0" smtClean="0"/>
              <a:t>?)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663" b="18322"/>
          <a:stretch/>
        </p:blipFill>
        <p:spPr>
          <a:xfrm>
            <a:off x="1544144" y="1010120"/>
            <a:ext cx="5478956" cy="456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31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of 100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5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users (set 34, set 100)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3327"/>
          </a:xfrm>
        </p:spPr>
        <p:txBody>
          <a:bodyPr/>
          <a:lstStyle/>
          <a:p>
            <a:r>
              <a:rPr lang="en-US" dirty="0" smtClean="0"/>
              <a:t>Users are roughly in the same order between the two exercises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496788"/>
              </p:ext>
            </p:extLst>
          </p:nvPr>
        </p:nvGraphicFramePr>
        <p:xfrm>
          <a:off x="976725" y="2999183"/>
          <a:ext cx="3453668" cy="3638754"/>
        </p:xfrm>
        <a:graphic>
          <a:graphicData uri="http://schemas.openxmlformats.org/drawingml/2006/table">
            <a:tbl>
              <a:tblPr/>
              <a:tblGrid>
                <a:gridCol w="1789250"/>
                <a:gridCol w="1664418"/>
              </a:tblGrid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set100_Ranking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set34_ranking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maria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maria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jim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phil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phil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jim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kim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kim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pete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pete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jason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paul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paul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jason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mike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mike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karyn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karyn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susan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susan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kelly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mikeR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mikeR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kelly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mikeS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mikeS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952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 agreement between users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447800"/>
            <a:ext cx="66167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00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vs. </a:t>
            </a:r>
            <a:r>
              <a:rPr lang="en-US" dirty="0" err="1" smtClean="0"/>
              <a:t>plusness</a:t>
            </a:r>
            <a:r>
              <a:rPr lang="en-US" dirty="0" smtClean="0"/>
              <a:t> (overall)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02" y="1447799"/>
            <a:ext cx="8042098" cy="481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5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27" y="2254754"/>
            <a:ext cx="4298703" cy="2574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446" y="811946"/>
            <a:ext cx="4558656" cy="2729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06"/>
            <a:ext cx="8229600" cy="698596"/>
          </a:xfrm>
        </p:spPr>
        <p:txBody>
          <a:bodyPr>
            <a:normAutofit fontScale="90000"/>
          </a:bodyPr>
          <a:lstStyle/>
          <a:p>
            <a:r>
              <a:rPr lang="en-US" dirty="0"/>
              <a:t>Ranking vs. </a:t>
            </a:r>
            <a:r>
              <a:rPr lang="en-US" dirty="0" err="1"/>
              <a:t>plusness</a:t>
            </a:r>
            <a:r>
              <a:rPr lang="en-US" dirty="0"/>
              <a:t> </a:t>
            </a:r>
            <a:r>
              <a:rPr lang="en-US" dirty="0" smtClean="0"/>
              <a:t>(user)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89783"/>
            <a:ext cx="4248336" cy="2544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08" y="3724178"/>
            <a:ext cx="4330971" cy="25935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1133" y="3724178"/>
            <a:ext cx="4330969" cy="25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03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4775"/>
          </a:xfrm>
        </p:spPr>
        <p:txBody>
          <a:bodyPr>
            <a:normAutofit/>
          </a:bodyPr>
          <a:lstStyle/>
          <a:p>
            <a:r>
              <a:rPr lang="en-US" dirty="0" smtClean="0"/>
              <a:t>Ranking vs. grade (all users)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64" y="1117891"/>
            <a:ext cx="4413606" cy="2643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395" y="1117890"/>
            <a:ext cx="4413606" cy="2643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17" y="3971610"/>
            <a:ext cx="4441153" cy="26595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395" y="3971610"/>
            <a:ext cx="4441153" cy="265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92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34</a:t>
            </a:r>
          </a:p>
          <a:p>
            <a:r>
              <a:rPr lang="en-US" dirty="0" smtClean="0"/>
              <a:t>Set of 100 (1)</a:t>
            </a:r>
          </a:p>
          <a:p>
            <a:r>
              <a:rPr lang="en-US" dirty="0" smtClean="0"/>
              <a:t>Set of 25 (subset of set of 100)</a:t>
            </a:r>
          </a:p>
          <a:p>
            <a:r>
              <a:rPr lang="en-US" dirty="0" smtClean="0"/>
              <a:t>Set of 10 (ignored for now)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01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vs. grade (all users)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744719"/>
            <a:ext cx="66167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8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15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Scatter Plot for user ranks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392" y="3879923"/>
            <a:ext cx="4413608" cy="26430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6" y="1006225"/>
            <a:ext cx="4413608" cy="26430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7" y="3900544"/>
            <a:ext cx="4413608" cy="26430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392" y="993536"/>
            <a:ext cx="4434798" cy="26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7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Still to add to </a:t>
            </a:r>
            <a:r>
              <a:rPr lang="en-US" dirty="0" err="1" smtClean="0"/>
              <a:t>ppt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5818"/>
            <a:ext cx="8229600" cy="555566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Analysis of set 100 classification</a:t>
            </a:r>
          </a:p>
          <a:p>
            <a:pPr lvl="1"/>
            <a:r>
              <a:rPr lang="en-US" dirty="0" smtClean="0"/>
              <a:t>ANOVA, bias by user</a:t>
            </a:r>
          </a:p>
          <a:p>
            <a:r>
              <a:rPr lang="en-US" dirty="0" smtClean="0"/>
              <a:t>Compare bias by user between 34 and 100</a:t>
            </a:r>
          </a:p>
          <a:p>
            <a:pPr lvl="1"/>
            <a:r>
              <a:rPr lang="en-US" dirty="0" smtClean="0"/>
              <a:t>Need weighting per distribution?</a:t>
            </a:r>
          </a:p>
          <a:p>
            <a:r>
              <a:rPr lang="en-US" dirty="0" smtClean="0"/>
              <a:t>Generate set 25 for all users</a:t>
            </a:r>
          </a:p>
          <a:p>
            <a:r>
              <a:rPr lang="en-US" dirty="0" smtClean="0"/>
              <a:t>Correlation heat map of ranks for</a:t>
            </a:r>
          </a:p>
          <a:p>
            <a:pPr lvl="1"/>
            <a:r>
              <a:rPr lang="en-US" dirty="0" smtClean="0"/>
              <a:t>Set 34</a:t>
            </a:r>
          </a:p>
          <a:p>
            <a:pPr lvl="1"/>
            <a:r>
              <a:rPr lang="en-US" dirty="0" smtClean="0"/>
              <a:t>Set 100</a:t>
            </a:r>
          </a:p>
          <a:p>
            <a:pPr lvl="1"/>
            <a:r>
              <a:rPr lang="en-US" dirty="0" smtClean="0"/>
              <a:t>Set 25</a:t>
            </a:r>
          </a:p>
          <a:p>
            <a:r>
              <a:rPr lang="en-US" dirty="0" smtClean="0"/>
              <a:t>Per task error rate vs. difference in ranks</a:t>
            </a:r>
          </a:p>
          <a:p>
            <a:r>
              <a:rPr lang="en-US" dirty="0" smtClean="0"/>
              <a:t>User rank to user class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2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1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Files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7430"/>
            <a:ext cx="8229600" cy="4928734"/>
          </a:xfrm>
        </p:spPr>
        <p:txBody>
          <a:bodyPr/>
          <a:lstStyle/>
          <a:p>
            <a:r>
              <a:rPr lang="en-US" dirty="0"/>
              <a:t>34Images.txt</a:t>
            </a:r>
          </a:p>
          <a:p>
            <a:r>
              <a:rPr lang="en-US" dirty="0" smtClean="0"/>
              <a:t>100Images.txt</a:t>
            </a:r>
            <a:endParaRPr lang="en-US" dirty="0"/>
          </a:p>
          <a:p>
            <a:r>
              <a:rPr lang="en-US" dirty="0" smtClean="0"/>
              <a:t>25Images.txt</a:t>
            </a:r>
          </a:p>
          <a:p>
            <a:r>
              <a:rPr lang="en-US" dirty="0"/>
              <a:t>results_icsfy_set34_rev3_2015_12_6</a:t>
            </a:r>
          </a:p>
          <a:p>
            <a:r>
              <a:rPr lang="en-US" dirty="0" smtClean="0"/>
              <a:t>results_icsfy_icsfy_100_2015_12_6</a:t>
            </a:r>
          </a:p>
          <a:p>
            <a:r>
              <a:rPr lang="en-US" dirty="0" smtClean="0"/>
              <a:t>results_icsfy_select25_rev1_2015_12_6</a:t>
            </a:r>
          </a:p>
          <a:p>
            <a:r>
              <a:rPr lang="en-US" dirty="0" smtClean="0"/>
              <a:t>diagnoses </a:t>
            </a:r>
            <a:r>
              <a:rPr lang="en-US" dirty="0"/>
              <a:t>for image sets (so 9-30-15)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864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69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 of 34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1572"/>
            <a:ext cx="8229600" cy="5164592"/>
          </a:xfrm>
        </p:spPr>
        <p:txBody>
          <a:bodyPr>
            <a:normAutofit/>
          </a:bodyPr>
          <a:lstStyle/>
          <a:p>
            <a:r>
              <a:rPr lang="en-US" dirty="0" smtClean="0"/>
              <a:t>34 images previously used of inter-rater agreement studies</a:t>
            </a:r>
          </a:p>
          <a:p>
            <a:r>
              <a:rPr lang="en-US" dirty="0" smtClean="0"/>
              <a:t>Typically more severe cases</a:t>
            </a:r>
          </a:p>
          <a:p>
            <a:r>
              <a:rPr lang="en-US" dirty="0" smtClean="0"/>
              <a:t>Mostly pre-plus or plus</a:t>
            </a:r>
          </a:p>
          <a:p>
            <a:r>
              <a:rPr lang="en-US" dirty="0" smtClean="0"/>
              <a:t>Have readings from (2015)</a:t>
            </a:r>
          </a:p>
          <a:p>
            <a:pPr lvl="1"/>
            <a:r>
              <a:rPr lang="en-US" dirty="0" smtClean="0"/>
              <a:t>Mariana, Phil, Jim, Pete, Kim, Jason, Paul, </a:t>
            </a:r>
            <a:r>
              <a:rPr lang="en-US" dirty="0" err="1" smtClean="0"/>
              <a:t>testuser</a:t>
            </a:r>
            <a:r>
              <a:rPr lang="en-US" dirty="0" smtClean="0"/>
              <a:t> </a:t>
            </a:r>
            <a:r>
              <a:rPr lang="en-US" dirty="0" err="1" smtClean="0"/>
              <a:t>Karyn</a:t>
            </a:r>
            <a:r>
              <a:rPr lang="en-US" dirty="0" smtClean="0"/>
              <a:t>,</a:t>
            </a:r>
            <a:r>
              <a:rPr lang="en-US" dirty="0"/>
              <a:t>	</a:t>
            </a:r>
            <a:r>
              <a:rPr lang="en-US" dirty="0" smtClean="0"/>
              <a:t>Mike, Nina, testuser4, Susan, </a:t>
            </a:r>
            <a:r>
              <a:rPr lang="en-US" dirty="0" err="1" smtClean="0"/>
              <a:t>MikeR</a:t>
            </a:r>
            <a:r>
              <a:rPr lang="en-US" dirty="0" smtClean="0"/>
              <a:t>, Kelly, </a:t>
            </a:r>
            <a:r>
              <a:rPr lang="en-US" dirty="0" err="1" smtClean="0"/>
              <a:t>mikeS</a:t>
            </a:r>
            <a:r>
              <a:rPr lang="en-US" dirty="0" smtClean="0"/>
              <a:t> (ranked by average score)</a:t>
            </a:r>
          </a:p>
          <a:p>
            <a:r>
              <a:rPr lang="en-US" dirty="0" smtClean="0"/>
              <a:t>Pretty low inter-rater agreement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8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Ratings for 34 images (2015)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24286"/>
            <a:ext cx="8229600" cy="99785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Highly variable</a:t>
            </a:r>
          </a:p>
          <a:p>
            <a:pPr lvl="1"/>
            <a:r>
              <a:rPr lang="en-US" dirty="0" smtClean="0"/>
              <a:t>Systematic bias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9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8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Ratings for 35 images (2007)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300"/>
            <a:ext cx="9144000" cy="40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98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219"/>
          </a:xfrm>
        </p:spPr>
        <p:txBody>
          <a:bodyPr>
            <a:normAutofit/>
          </a:bodyPr>
          <a:lstStyle/>
          <a:p>
            <a:r>
              <a:rPr lang="en-US" dirty="0" smtClean="0"/>
              <a:t>Bias/accuracy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37343"/>
            <a:ext cx="4205514" cy="4151085"/>
          </a:xfrm>
        </p:spPr>
        <p:txBody>
          <a:bodyPr>
            <a:normAutofit/>
          </a:bodyPr>
          <a:lstStyle/>
          <a:p>
            <a:r>
              <a:rPr lang="en-US" dirty="0" smtClean="0"/>
              <a:t>Mostly, errors (compared to RSD) are systematic</a:t>
            </a:r>
          </a:p>
          <a:p>
            <a:pPr lvl="1"/>
            <a:r>
              <a:rPr lang="en-US" dirty="0" smtClean="0"/>
              <a:t>Typically off by 1 step</a:t>
            </a:r>
          </a:p>
          <a:p>
            <a:r>
              <a:rPr lang="en-US" dirty="0" smtClean="0"/>
              <a:t>Accuracy varies from 29% to 91%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784470"/>
              </p:ext>
            </p:extLst>
          </p:nvPr>
        </p:nvGraphicFramePr>
        <p:xfrm>
          <a:off x="4989285" y="1796139"/>
          <a:ext cx="3882572" cy="3639302"/>
        </p:xfrm>
        <a:graphic>
          <a:graphicData uri="http://schemas.openxmlformats.org/drawingml/2006/table">
            <a:tbl>
              <a:tblPr/>
              <a:tblGrid>
                <a:gridCol w="970643"/>
                <a:gridCol w="970643"/>
                <a:gridCol w="970643"/>
                <a:gridCol w="970643"/>
              </a:tblGrid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Expert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Rtg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accuracy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bias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maria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phil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67D"/>
                    </a:solidFill>
                  </a:tcPr>
                </a:tc>
              </a:tr>
              <a:tr h="235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jim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pete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paul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kim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jason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082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mike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karyn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683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testuser4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</a:tr>
              <a:tr h="235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susan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mikeR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5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576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kelly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4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1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470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mikeS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5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17757"/>
          </a:xfrm>
        </p:spPr>
        <p:txBody>
          <a:bodyPr/>
          <a:lstStyle/>
          <a:p>
            <a:r>
              <a:rPr lang="en-US" dirty="0" smtClean="0"/>
              <a:t>Predict score as a function of image and user</a:t>
            </a:r>
          </a:p>
          <a:p>
            <a:r>
              <a:rPr lang="en-US" dirty="0" smtClean="0"/>
              <a:t>Highly significant for both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7992637"/>
              </p:ext>
            </p:extLst>
          </p:nvPr>
        </p:nvGraphicFramePr>
        <p:xfrm>
          <a:off x="4572000" y="32118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2741599"/>
              </p:ext>
            </p:extLst>
          </p:nvPr>
        </p:nvGraphicFramePr>
        <p:xfrm>
          <a:off x="207301" y="3217957"/>
          <a:ext cx="4179799" cy="2943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0804419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6439</TotalTime>
  <Words>865</Words>
  <Application>Microsoft Macintosh PowerPoint</Application>
  <PresentationFormat>On-screen Show (4:3)</PresentationFormat>
  <Paragraphs>228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 Black </vt:lpstr>
      <vt:lpstr>ROP image analysis</vt:lpstr>
      <vt:lpstr>Data available</vt:lpstr>
      <vt:lpstr>Classification</vt:lpstr>
      <vt:lpstr>Files available</vt:lpstr>
      <vt:lpstr>Set of 34</vt:lpstr>
      <vt:lpstr>Ratings for 34 images (2015)</vt:lpstr>
      <vt:lpstr>Ratings for 35 images (2007)</vt:lpstr>
      <vt:lpstr>Bias/accuracy</vt:lpstr>
      <vt:lpstr>ANOVA</vt:lpstr>
      <vt:lpstr>Two-way Anova +Tukey HSD</vt:lpstr>
      <vt:lpstr>Comparison of results between 2007 and 2015 studies</vt:lpstr>
      <vt:lpstr>Comparison of results between 2007 and 2015 studies</vt:lpstr>
      <vt:lpstr>Observations</vt:lpstr>
      <vt:lpstr>Hypothesis</vt:lpstr>
      <vt:lpstr>Pairwise comparisons to assess image severity ranking</vt:lpstr>
      <vt:lpstr>Preliminary ranking results</vt:lpstr>
      <vt:lpstr>Ranking vs. RSD</vt:lpstr>
      <vt:lpstr>Classification score vs. Elo rank</vt:lpstr>
      <vt:lpstr>Comparison rank vs. classification rank</vt:lpstr>
      <vt:lpstr>Consistency of ranks from pairwise comparisons</vt:lpstr>
      <vt:lpstr>Reason for optimism?</vt:lpstr>
      <vt:lpstr>Or not…</vt:lpstr>
      <vt:lpstr>Correlation between ranks</vt:lpstr>
      <vt:lpstr>Set of 100</vt:lpstr>
      <vt:lpstr>Comparing users (set 34, set 100)</vt:lpstr>
      <vt:lpstr>Rank agreement between users</vt:lpstr>
      <vt:lpstr>Ranking vs. plusness (overall)</vt:lpstr>
      <vt:lpstr>Ranking vs. plusness (user)</vt:lpstr>
      <vt:lpstr>Ranking vs. grade (all users)</vt:lpstr>
      <vt:lpstr>Ranking vs. grade (all users)</vt:lpstr>
      <vt:lpstr>Scatter Plot for user ranks</vt:lpstr>
      <vt:lpstr>Still to add to ppt</vt:lpstr>
    </vt:vector>
  </TitlesOfParts>
  <Company>MGH/Harvard Medical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ROP image analysis</dc:title>
  <dc:creator>Jayashree Kalpathy-Cramer</dc:creator>
  <cp:lastModifiedBy>Jayashree Kalpathy-Cramer</cp:lastModifiedBy>
  <cp:revision>64</cp:revision>
  <dcterms:created xsi:type="dcterms:W3CDTF">2015-05-04T18:09:47Z</dcterms:created>
  <dcterms:modified xsi:type="dcterms:W3CDTF">2016-02-22T17:04:25Z</dcterms:modified>
</cp:coreProperties>
</file>