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0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108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7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5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162C-436B-4460-8985-131C92928423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D4488-2365-4DD1-B6AB-912BA19E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4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Measuring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trans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A love 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Multi-Site DRO Phantom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we found that 3/4 sites had an unexpected correlation between generated </a:t>
            </a:r>
            <a:r>
              <a:rPr lang="en-US" sz="2400" dirty="0" err="1" smtClean="0"/>
              <a:t>ktrans</a:t>
            </a:r>
            <a:r>
              <a:rPr lang="en-US" sz="2400" dirty="0" smtClean="0"/>
              <a:t> and </a:t>
            </a:r>
            <a:r>
              <a:rPr lang="en-US" sz="2400" dirty="0" err="1" smtClean="0"/>
              <a:t>ve</a:t>
            </a:r>
            <a:r>
              <a:rPr lang="en-US" sz="2400" dirty="0" smtClean="0"/>
              <a:t> values.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60643"/>
            <a:ext cx="291080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8703" y="2760077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 smtClean="0"/>
              <a:t>ktrans</a:t>
            </a:r>
            <a:r>
              <a:rPr lang="en-US" sz="1600" dirty="0" smtClean="0"/>
              <a:t> Map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43330" y="2760077"/>
            <a:ext cx="240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Generated </a:t>
            </a:r>
            <a:r>
              <a:rPr lang="en-US" sz="1600" dirty="0" err="1" smtClean="0"/>
              <a:t>ktransmap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51" y="3160642"/>
            <a:ext cx="640097" cy="358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 smtClean="0"/>
              <a:t>.01</a:t>
            </a:r>
            <a:endParaRPr lang="en-US" sz="1600" dirty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.02</a:t>
            </a:r>
            <a:endParaRPr lang="en-US" sz="1600" dirty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.05</a:t>
            </a:r>
          </a:p>
          <a:p>
            <a:pPr>
              <a:lnSpc>
                <a:spcPts val="2500"/>
              </a:lnSpc>
            </a:pPr>
            <a:endParaRPr lang="en-US" sz="1600" dirty="0"/>
          </a:p>
          <a:p>
            <a:pPr>
              <a:lnSpc>
                <a:spcPts val="2500"/>
              </a:lnSpc>
            </a:pPr>
            <a:r>
              <a:rPr lang="en-US" sz="1600" dirty="0" smtClean="0"/>
              <a:t>.1</a:t>
            </a:r>
          </a:p>
          <a:p>
            <a:pPr>
              <a:lnSpc>
                <a:spcPts val="2500"/>
              </a:lnSpc>
            </a:pPr>
            <a:endParaRPr lang="en-US" sz="1600" dirty="0"/>
          </a:p>
          <a:p>
            <a:pPr>
              <a:lnSpc>
                <a:spcPts val="2500"/>
              </a:lnSpc>
            </a:pPr>
            <a:r>
              <a:rPr lang="en-US" sz="1600" dirty="0" smtClean="0"/>
              <a:t>.2</a:t>
            </a:r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.35</a:t>
            </a: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340" y="3147034"/>
            <a:ext cx="2926660" cy="3528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9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Multi-Site DRO Phantom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Correlations were both positive and negative, bidirectional and unidirectional.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3761159" cy="290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54997"/>
            <a:ext cx="2862262" cy="220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16953"/>
            <a:ext cx="3011488" cy="23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53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DRO Phantom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1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see where these correlations came from, we created a gradient version of the DRO phantom using a script that achieved perfect results on the gridded phantom.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35354" y="3276600"/>
            <a:ext cx="21640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 smtClean="0"/>
              <a:t>ktrans</a:t>
            </a:r>
            <a:r>
              <a:rPr lang="en-US" sz="1600" dirty="0" smtClean="0"/>
              <a:t> Map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691722" y="3276600"/>
            <a:ext cx="183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 smtClean="0"/>
              <a:t>ve</a:t>
            </a:r>
            <a:r>
              <a:rPr lang="en-US" sz="1600" dirty="0" smtClean="0"/>
              <a:t> Map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257" y="3575462"/>
            <a:ext cx="640097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 smtClean="0"/>
              <a:t>.01</a:t>
            </a:r>
            <a:endParaRPr lang="en-US" sz="1600" dirty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[…]</a:t>
            </a:r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.35</a:t>
            </a:r>
            <a:endParaRPr lang="en-US" sz="1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28270"/>
            <a:ext cx="2548721" cy="3039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03" y="3657600"/>
            <a:ext cx="2057400" cy="289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34000" y="3685351"/>
            <a:ext cx="281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.01            ----------&gt;       </a:t>
            </a:r>
            <a:r>
              <a:rPr lang="en-US" sz="1600" dirty="0" smtClean="0"/>
              <a:t>.5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814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Phantom Error Maps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602790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70% AIF Peak Height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7228" y="1759106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Generated </a:t>
            </a:r>
            <a:r>
              <a:rPr lang="en-US" sz="2800" dirty="0" err="1" smtClean="0"/>
              <a:t>Ktrans</a:t>
            </a:r>
            <a:r>
              <a:rPr lang="en-US" sz="2800" dirty="0" smtClean="0"/>
              <a:t> Error Maps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86409" y="2612846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Overestimated Tissue T1</a:t>
            </a:r>
            <a:endParaRPr lang="en-US" sz="1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1025" y="2883102"/>
            <a:ext cx="1485384" cy="182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52883" y="2876417"/>
            <a:ext cx="1531816" cy="18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09999" y="2612846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Underestimated Blood T1</a:t>
            </a:r>
            <a:endParaRPr lang="en-US" sz="1200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35285" y="2883102"/>
            <a:ext cx="1520687" cy="1864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09720" y="2879788"/>
            <a:ext cx="1531184" cy="186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09719" y="2588276"/>
            <a:ext cx="147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Wrong Flip Angle</a:t>
            </a:r>
            <a:endParaRPr lang="en-US" sz="1200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543800" y="2879788"/>
            <a:ext cx="1500291" cy="1855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556213" y="2597069"/>
            <a:ext cx="147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Noisy AIF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51" y="2895600"/>
            <a:ext cx="64009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050" dirty="0" smtClean="0"/>
              <a:t>.01</a:t>
            </a:r>
            <a:endParaRPr lang="en-US" sz="1050" dirty="0"/>
          </a:p>
          <a:p>
            <a:pPr>
              <a:lnSpc>
                <a:spcPts val="2500"/>
              </a:lnSpc>
            </a:pPr>
            <a:endParaRPr lang="en-US" sz="1050" dirty="0" smtClean="0"/>
          </a:p>
          <a:p>
            <a:pPr>
              <a:lnSpc>
                <a:spcPts val="2500"/>
              </a:lnSpc>
            </a:pPr>
            <a:r>
              <a:rPr lang="en-US" sz="1050" dirty="0" smtClean="0"/>
              <a:t>[…]</a:t>
            </a:r>
          </a:p>
          <a:p>
            <a:pPr>
              <a:lnSpc>
                <a:spcPts val="2500"/>
              </a:lnSpc>
            </a:pPr>
            <a:endParaRPr lang="en-US" sz="1050" dirty="0" smtClean="0"/>
          </a:p>
          <a:p>
            <a:pPr>
              <a:lnSpc>
                <a:spcPts val="2500"/>
              </a:lnSpc>
            </a:pPr>
            <a:r>
              <a:rPr lang="en-US" sz="1050" dirty="0" smtClean="0"/>
              <a:t>.35</a:t>
            </a:r>
            <a:endParaRPr lang="en-US" sz="1050" dirty="0"/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34606" y="2680594"/>
            <a:ext cx="233362" cy="61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76399" y="5894490"/>
            <a:ext cx="61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-.5			0			.5 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19400" y="5241235"/>
            <a:ext cx="350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Error from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Phantom Error Maps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024" y="1759106"/>
            <a:ext cx="8338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Parameter errors may be responsible for processing errors in multi-site study… </a:t>
            </a:r>
            <a:endParaRPr lang="en-US" sz="2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692878" y="4099379"/>
            <a:ext cx="1954468" cy="2402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0829" y="4420696"/>
            <a:ext cx="64009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050" dirty="0" smtClean="0"/>
              <a:t>.01</a:t>
            </a:r>
            <a:endParaRPr lang="en-US" sz="1050" dirty="0"/>
          </a:p>
          <a:p>
            <a:pPr>
              <a:lnSpc>
                <a:spcPts val="2500"/>
              </a:lnSpc>
            </a:pPr>
            <a:endParaRPr lang="en-US" sz="1050" dirty="0" smtClean="0"/>
          </a:p>
          <a:p>
            <a:pPr>
              <a:lnSpc>
                <a:spcPts val="2500"/>
              </a:lnSpc>
            </a:pPr>
            <a:r>
              <a:rPr lang="en-US" sz="1050" dirty="0" smtClean="0"/>
              <a:t>[…]</a:t>
            </a:r>
          </a:p>
          <a:p>
            <a:pPr>
              <a:lnSpc>
                <a:spcPts val="2500"/>
              </a:lnSpc>
            </a:pPr>
            <a:endParaRPr lang="en-US" sz="1050" dirty="0" smtClean="0"/>
          </a:p>
          <a:p>
            <a:pPr>
              <a:lnSpc>
                <a:spcPts val="2500"/>
              </a:lnSpc>
            </a:pPr>
            <a:r>
              <a:rPr lang="en-US" sz="1050" dirty="0" smtClean="0"/>
              <a:t>.35</a:t>
            </a:r>
            <a:endParaRPr lang="en-US" sz="1050" dirty="0"/>
          </a:p>
        </p:txBody>
      </p:sp>
      <p:sp>
        <p:nvSpPr>
          <p:cNvPr id="24" name="Rectangle 23"/>
          <p:cNvSpPr/>
          <p:nvPr/>
        </p:nvSpPr>
        <p:spPr>
          <a:xfrm>
            <a:off x="2922286" y="3748437"/>
            <a:ext cx="3505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Systematic overestimation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74" y="4102380"/>
            <a:ext cx="1931277" cy="23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4451" y="3763826"/>
            <a:ext cx="2105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 smtClean="0"/>
              <a:t>ktrans</a:t>
            </a:r>
            <a:r>
              <a:rPr lang="en-US" sz="1600" dirty="0" smtClean="0"/>
              <a:t> Map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6712" y="3760825"/>
            <a:ext cx="240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Generated </a:t>
            </a:r>
            <a:r>
              <a:rPr lang="en-US" sz="1600" dirty="0" err="1" smtClean="0"/>
              <a:t>ktransmap</a:t>
            </a:r>
            <a:endParaRPr lang="en-US" sz="16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4" y="4102380"/>
            <a:ext cx="2026966" cy="244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71800" y="5089461"/>
            <a:ext cx="2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+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5072584"/>
            <a:ext cx="29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89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in Fitting…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484" y="1600200"/>
            <a:ext cx="7777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 regions of the DRO are easy to fit with a gradient descent algorithm…</a:t>
            </a:r>
          </a:p>
          <a:p>
            <a:endParaRPr 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799"/>
            <a:ext cx="2318321" cy="2789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9003" y="2971800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.15,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.25</a:t>
            </a:r>
            <a:endParaRPr lang="en-US" sz="12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32" y="3322983"/>
            <a:ext cx="2368268" cy="2819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696675" y="2971799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.35,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04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in Fitting…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6797" y="1676400"/>
            <a:ext cx="777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regions are more difficult to fit, and my be more sensitive to small fluctuations caused by noise.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09003" y="2971800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.32,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.05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696675" y="2971799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.03,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.05</a:t>
            </a:r>
            <a:endParaRPr lang="en-US" sz="1200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4" y="3322982"/>
            <a:ext cx="2391672" cy="2863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314" y="3302844"/>
            <a:ext cx="2409633" cy="2903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02844"/>
            <a:ext cx="2461168" cy="29039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609727" y="2971798"/>
            <a:ext cx="1890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.03,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.45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708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Uncertainty in Fitting…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484" y="1600200"/>
            <a:ext cx="7777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Other regions are more difficult to fit, and my be more sensitive to small fluctuations caused by noise.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21411" y="2971800"/>
            <a:ext cx="2610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Ktrans</a:t>
            </a:r>
            <a:r>
              <a:rPr lang="en-US" sz="1200" dirty="0" smtClean="0"/>
              <a:t> = .32, </a:t>
            </a:r>
            <a:r>
              <a:rPr lang="en-US" sz="1200" dirty="0" err="1" smtClean="0"/>
              <a:t>Ve</a:t>
            </a:r>
            <a:r>
              <a:rPr lang="en-US" sz="1200" dirty="0" smtClean="0"/>
              <a:t> = .05, </a:t>
            </a:r>
            <a:r>
              <a:rPr lang="en-US" sz="1200" dirty="0" err="1" smtClean="0"/>
              <a:t>Errormap</a:t>
            </a:r>
            <a:endParaRPr lang="en-US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710" y="4470354"/>
            <a:ext cx="3143053" cy="218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4" y="3322982"/>
            <a:ext cx="2391672" cy="2863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23" y="2572675"/>
            <a:ext cx="3153951" cy="219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609600" y="3810000"/>
            <a:ext cx="2667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09600" y="5562600"/>
            <a:ext cx="2667000" cy="624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3"/>
          <a:stretch/>
        </p:blipFill>
        <p:spPr bwMode="auto">
          <a:xfrm>
            <a:off x="6222679" y="3226841"/>
            <a:ext cx="2642097" cy="3075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98319" y="2713529"/>
            <a:ext cx="278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Ktrans</a:t>
            </a:r>
            <a:r>
              <a:rPr lang="en-US" sz="1200" dirty="0" smtClean="0"/>
              <a:t> Results</a:t>
            </a:r>
            <a:br>
              <a:rPr lang="en-US" sz="1200" dirty="0" smtClean="0"/>
            </a:br>
            <a:r>
              <a:rPr lang="en-US" sz="1200" dirty="0" smtClean="0"/>
              <a:t>Noisy Phantom (v9 </a:t>
            </a:r>
            <a:r>
              <a:rPr lang="en-US" sz="1200" dirty="0" err="1" smtClean="0"/>
              <a:t>Tofts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13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CED and NHX Studies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 = 45 patients, aged 22-74 years (mean: 56 years). DCE-MRI and anatomical imaging.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Two baselines visits 3-5 days apart with no intervening treatment.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TE = 2.73ms, TR = 6.8ms, FA = 10°, </a:t>
            </a:r>
            <a:br>
              <a:rPr lang="en-US" dirty="0" smtClean="0"/>
            </a:br>
            <a:r>
              <a:rPr lang="en-US" dirty="0" smtClean="0"/>
              <a:t>Dose = 1 </a:t>
            </a:r>
            <a:r>
              <a:rPr lang="en-US" dirty="0" err="1" smtClean="0"/>
              <a:t>mmol</a:t>
            </a:r>
            <a:r>
              <a:rPr lang="en-US" dirty="0" smtClean="0"/>
              <a:t>/kg,</a:t>
            </a:r>
            <a:r>
              <a:rPr lang="en-US" dirty="0" smtClean="0"/>
              <a:t> Scan time = 6m,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Temporal Resolution = 6s, </a:t>
            </a:r>
            <a:br>
              <a:rPr lang="en-US" dirty="0" smtClean="0"/>
            </a:br>
            <a:r>
              <a:rPr lang="en-US" dirty="0" smtClean="0"/>
              <a:t>Injection Time = 3m, Scanner = 3T Siemens</a:t>
            </a:r>
          </a:p>
        </p:txBody>
      </p:sp>
    </p:spTree>
    <p:extLst>
      <p:ext uri="{BB962C8B-B14F-4D97-AF65-F5344CB8AC3E}">
        <p14:creationId xmlns:p14="http://schemas.microsoft.com/office/powerpoint/2010/main" val="295156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38576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1614487"/>
            <a:ext cx="412432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Sample Data – DCE-MRI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41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Repeatabilty</a:t>
            </a:r>
            <a:r>
              <a:rPr lang="en-US" dirty="0" smtClean="0">
                <a:solidFill>
                  <a:schemeClr val="bg1"/>
                </a:solidFill>
              </a:rPr>
              <a:t>, Different Methods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6" y="1752600"/>
            <a:ext cx="7511047" cy="234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304800" y="4191000"/>
            <a:ext cx="8267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15" y="4409661"/>
            <a:ext cx="730205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03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Repeatabilty</a:t>
            </a:r>
            <a:r>
              <a:rPr lang="en-US" dirty="0" smtClean="0">
                <a:solidFill>
                  <a:schemeClr val="bg1"/>
                </a:solidFill>
              </a:rPr>
              <a:t>, Different Methods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4800" y="4191000"/>
            <a:ext cx="8267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53209"/>
            <a:ext cx="7620000" cy="238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20209"/>
            <a:ext cx="7848600" cy="241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05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Correlation, Different Methods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6224588" cy="507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2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Repeatability, VFA T1 Mapping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4145774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399"/>
            <a:ext cx="4272739" cy="317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12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Conclusion..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9800" y="2286000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Population AIF with a static T1 results is the most reproducible method of extracting </a:t>
            </a:r>
            <a:r>
              <a:rPr lang="en-US" sz="3200" dirty="0" err="1" smtClean="0"/>
              <a:t>ktrans</a:t>
            </a:r>
            <a:r>
              <a:rPr lang="en-US" sz="3200" dirty="0" smtClean="0"/>
              <a:t> values from an enhancing tumor ROI.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30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Multi-Site DRO Phantom Study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tested several sites DCE processing scripts on a phantom of fixed </a:t>
            </a:r>
            <a:r>
              <a:rPr lang="en-US" sz="2400" dirty="0" err="1" smtClean="0"/>
              <a:t>ktrans</a:t>
            </a:r>
            <a:r>
              <a:rPr lang="en-US" sz="2400" dirty="0" smtClean="0"/>
              <a:t> and </a:t>
            </a:r>
            <a:r>
              <a:rPr lang="en-US" sz="2400" dirty="0" err="1" smtClean="0"/>
              <a:t>ve</a:t>
            </a:r>
            <a:r>
              <a:rPr lang="en-US" sz="2400" dirty="0" smtClean="0"/>
              <a:t> values…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60643"/>
            <a:ext cx="291080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160642"/>
            <a:ext cx="2925158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8703" y="2760077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 smtClean="0"/>
              <a:t>ktrans</a:t>
            </a:r>
            <a:r>
              <a:rPr lang="en-US" sz="1600" dirty="0" smtClean="0"/>
              <a:t> map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43330" y="2760077"/>
            <a:ext cx="201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Expected </a:t>
            </a:r>
            <a:r>
              <a:rPr lang="en-US" sz="1600" dirty="0" err="1"/>
              <a:t>v</a:t>
            </a:r>
            <a:r>
              <a:rPr lang="en-US" sz="1600" dirty="0" err="1" smtClean="0"/>
              <a:t>e</a:t>
            </a:r>
            <a:r>
              <a:rPr lang="en-US" sz="1600" dirty="0" smtClean="0"/>
              <a:t> map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89551" y="3160642"/>
            <a:ext cx="640097" cy="358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 smtClean="0"/>
              <a:t>.01</a:t>
            </a:r>
            <a:endParaRPr lang="en-US" sz="1600" dirty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.02</a:t>
            </a:r>
            <a:endParaRPr lang="en-US" sz="1600" dirty="0"/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.05</a:t>
            </a:r>
          </a:p>
          <a:p>
            <a:pPr>
              <a:lnSpc>
                <a:spcPts val="2500"/>
              </a:lnSpc>
            </a:pPr>
            <a:endParaRPr lang="en-US" sz="1600" dirty="0"/>
          </a:p>
          <a:p>
            <a:pPr>
              <a:lnSpc>
                <a:spcPts val="2500"/>
              </a:lnSpc>
            </a:pPr>
            <a:r>
              <a:rPr lang="en-US" sz="1600" dirty="0" smtClean="0"/>
              <a:t>.1</a:t>
            </a:r>
          </a:p>
          <a:p>
            <a:pPr>
              <a:lnSpc>
                <a:spcPts val="2500"/>
              </a:lnSpc>
            </a:pPr>
            <a:endParaRPr lang="en-US" sz="1600" dirty="0"/>
          </a:p>
          <a:p>
            <a:pPr>
              <a:lnSpc>
                <a:spcPts val="2500"/>
              </a:lnSpc>
            </a:pPr>
            <a:r>
              <a:rPr lang="en-US" sz="1600" dirty="0" smtClean="0"/>
              <a:t>.2</a:t>
            </a:r>
          </a:p>
          <a:p>
            <a:pPr>
              <a:lnSpc>
                <a:spcPts val="2500"/>
              </a:lnSpc>
            </a:pPr>
            <a:endParaRPr lang="en-US" sz="1600" dirty="0" smtClean="0"/>
          </a:p>
          <a:p>
            <a:pPr>
              <a:lnSpc>
                <a:spcPts val="2500"/>
              </a:lnSpc>
            </a:pPr>
            <a:r>
              <a:rPr lang="en-US" sz="1600" dirty="0" smtClean="0"/>
              <a:t>.35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112026" y="3267908"/>
            <a:ext cx="2812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.01     .05     .1       .2       .5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409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Measuring Ktrans A love story</vt:lpstr>
      <vt:lpstr>CED and NHX Studies</vt:lpstr>
      <vt:lpstr>PowerPoint Presentation</vt:lpstr>
      <vt:lpstr>Repeatabilty, Different Methods</vt:lpstr>
      <vt:lpstr>Repeatabilty, Different Methods</vt:lpstr>
      <vt:lpstr>Correlation, Different Methods</vt:lpstr>
      <vt:lpstr>Repeatability, VFA T1 Mapping</vt:lpstr>
      <vt:lpstr>Conclusion..</vt:lpstr>
      <vt:lpstr>Multi-Site DRO Phantom Study</vt:lpstr>
      <vt:lpstr>Multi-Site DRO Phantom Study</vt:lpstr>
      <vt:lpstr>Multi-Site DRO Phantom Study</vt:lpstr>
      <vt:lpstr>Gradient DRO Phantom</vt:lpstr>
      <vt:lpstr>Gradient Phantom Error Maps</vt:lpstr>
      <vt:lpstr>Gradient Phantom Error Maps</vt:lpstr>
      <vt:lpstr>Uncertainty in Fitting…</vt:lpstr>
      <vt:lpstr>Uncertainty in Fitting…</vt:lpstr>
      <vt:lpstr>Uncertainty in Fitting…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Ktrans A love story</dc:title>
  <dc:creator>Beers, Andrew Lawrence</dc:creator>
  <cp:lastModifiedBy>Beers, Andrew Lawrence</cp:lastModifiedBy>
  <cp:revision>26</cp:revision>
  <dcterms:created xsi:type="dcterms:W3CDTF">2016-11-22T21:14:23Z</dcterms:created>
  <dcterms:modified xsi:type="dcterms:W3CDTF">2016-11-23T20:51:32Z</dcterms:modified>
</cp:coreProperties>
</file>