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22"/>
  </p:notesMasterIdLst>
  <p:sldIdLst>
    <p:sldId id="256" r:id="rId2"/>
    <p:sldId id="273" r:id="rId3"/>
    <p:sldId id="271" r:id="rId4"/>
    <p:sldId id="272" r:id="rId5"/>
    <p:sldId id="257" r:id="rId6"/>
    <p:sldId id="278" r:id="rId7"/>
    <p:sldId id="260" r:id="rId8"/>
    <p:sldId id="265" r:id="rId9"/>
    <p:sldId id="263" r:id="rId10"/>
    <p:sldId id="264" r:id="rId11"/>
    <p:sldId id="266" r:id="rId12"/>
    <p:sldId id="274" r:id="rId13"/>
    <p:sldId id="275" r:id="rId14"/>
    <p:sldId id="276" r:id="rId15"/>
    <p:sldId id="277" r:id="rId16"/>
    <p:sldId id="267" r:id="rId17"/>
    <p:sldId id="268" r:id="rId18"/>
    <p:sldId id="261" r:id="rId19"/>
    <p:sldId id="270" r:id="rId20"/>
    <p:sldId id="26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5B56E-8FD8-4498-8DA3-B67F63888D6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A5E64-B32A-4CF6-B934-BE66E057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94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A5E64-B32A-4CF6-B934-BE66E0577B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28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A5E64-B32A-4CF6-B934-BE66E0577B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24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A5E64-B32A-4CF6-B934-BE66E0577B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87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2363B45-14C9-44EF-B797-A29414178804}" type="datetime1">
              <a:rPr lang="en-US" smtClean="0"/>
              <a:t>12/5/2016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6079E73-02AC-40F0-8B26-22858AB02BB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6FF5-76B1-4A42-B9C6-AE228D740577}" type="datetime1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9E73-02AC-40F0-8B26-22858AB02B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968F-3942-4076-BBAD-78BD17B83291}" type="datetime1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9E73-02AC-40F0-8B26-22858AB02B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0DCCB16-DAAA-4C10-A63A-A6424C437D76}" type="datetime1">
              <a:rPr lang="en-US" smtClean="0"/>
              <a:t>12/5/2016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6079E73-02AC-40F0-8B26-22858AB02BB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061C8F2-9845-4FCB-8CA8-AE3DDEC8B32A}" type="datetime1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6079E73-02AC-40F0-8B26-22858AB02BB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914-D0A5-4B50-AB15-659970FB11B0}" type="datetime1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9E73-02AC-40F0-8B26-22858AB02B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D2B-E16A-408A-BC50-71E11EA1C3A6}" type="datetime1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9E73-02AC-40F0-8B26-22858AB02BB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164942E-9B9E-4E58-8850-BB87F50B09C6}" type="datetime1">
              <a:rPr lang="en-US" smtClean="0"/>
              <a:t>12/5/2016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6079E73-02AC-40F0-8B26-22858AB02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4461-E21B-42EC-911D-2F33087D7FE1}" type="datetime1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9E73-02AC-40F0-8B26-22858AB02B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92FA3C3-C4EF-410B-9194-0D5C077A6654}" type="datetime1">
              <a:rPr lang="en-US" smtClean="0"/>
              <a:t>12/5/2016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6079E73-02AC-40F0-8B26-22858AB02BB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427DF6D-3C19-46FC-AA66-9982DA5B5C1A}" type="datetime1">
              <a:rPr lang="en-US" smtClean="0"/>
              <a:t>12/5/2016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6079E73-02AC-40F0-8B26-22858AB02BB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033A8D9-69E4-42D5-A156-70C374F9DC4D}" type="datetime1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6079E73-02AC-40F0-8B26-22858AB02B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Pushback:</a:t>
            </a:r>
            <a:br>
              <a:rPr lang="en-US" dirty="0"/>
            </a:br>
            <a:r>
              <a:rPr lang="en-US" dirty="0"/>
              <a:t>Router-Based Defense Against </a:t>
            </a:r>
            <a:r>
              <a:rPr lang="en-US" dirty="0" err="1"/>
              <a:t>DDoS</a:t>
            </a:r>
            <a:r>
              <a:rPr lang="en-US" dirty="0"/>
              <a:t> Attacks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/>
              <a:t>Salman Raeisi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98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Router Inner Pushback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079E73-02AC-40F0-8B26-22858AB02BB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2658" t="23766" r="20304" b="2681"/>
          <a:stretch/>
        </p:blipFill>
        <p:spPr>
          <a:xfrm>
            <a:off x="971600" y="1766555"/>
            <a:ext cx="6840760" cy="449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9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Aggregate Detection</a:t>
            </a:r>
          </a:p>
          <a:p>
            <a:pPr lvl="1"/>
            <a:r>
              <a:rPr lang="en-US" dirty="0"/>
              <a:t>Based on the Destination IP address.</a:t>
            </a:r>
          </a:p>
          <a:p>
            <a:pPr lvl="2"/>
            <a:r>
              <a:rPr lang="en-US" dirty="0"/>
              <a:t>Congestion level is high </a:t>
            </a:r>
          </a:p>
          <a:p>
            <a:pPr lvl="3"/>
            <a:r>
              <a:rPr lang="en-US" dirty="0"/>
              <a:t>Match the IP with routing table.</a:t>
            </a:r>
          </a:p>
          <a:p>
            <a:pPr lvl="3"/>
            <a:r>
              <a:rPr lang="en-US" dirty="0"/>
              <a:t>Get longest prefix.</a:t>
            </a:r>
          </a:p>
          <a:p>
            <a:pPr marL="731520" lvl="2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079E73-02AC-40F0-8B26-22858AB02BB4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339034"/>
              </p:ext>
            </p:extLst>
          </p:nvPr>
        </p:nvGraphicFramePr>
        <p:xfrm>
          <a:off x="2724150" y="3284984"/>
          <a:ext cx="2933700" cy="200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1233389692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88167673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Dropped packet Destination IP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Routing Table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161253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10.1.1.1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10.1.0.0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9250752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10.1.1.2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10.10.0.0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216338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10.1.1.1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10.20.30.0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896151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10.1.1.1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38755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10.10.09.1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938652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10.1.1.3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81539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10.10.20.01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6984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10.20.30.10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92379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10.1.1.4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163453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516470"/>
              </p:ext>
            </p:extLst>
          </p:nvPr>
        </p:nvGraphicFramePr>
        <p:xfrm>
          <a:off x="3663950" y="5706618"/>
          <a:ext cx="105410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233919737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Longet Prefix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64524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10.1.0.0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54451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10.10.0.0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4382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47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Continue Aggregate Detection</a:t>
            </a:r>
          </a:p>
          <a:p>
            <a:pPr lvl="3"/>
            <a:r>
              <a:rPr lang="en-US" dirty="0"/>
              <a:t>Sort the drop set based on prefix.</a:t>
            </a:r>
          </a:p>
          <a:p>
            <a:pPr marL="731520" lvl="2" indent="0">
              <a:buNone/>
            </a:pPr>
            <a:endParaRPr lang="en-US" dirty="0"/>
          </a:p>
          <a:p>
            <a:pPr marL="731520" lvl="2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079E73-02AC-40F0-8B26-22858AB02BB4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450367"/>
              </p:ext>
            </p:extLst>
          </p:nvPr>
        </p:nvGraphicFramePr>
        <p:xfrm>
          <a:off x="2483768" y="2420888"/>
          <a:ext cx="2654300" cy="1988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3107431824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415706189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Longet Prefix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Dropped packet Destination IP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68366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10.1.0.0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10.1.1.1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67641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10.1.0.0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10.1.1.2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009258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10.1.0.0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10.1.1.1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70735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10.1.0.0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10.1.1.1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76667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10.1.0.0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10.1.1.3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1455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10.1.0.0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10.1.1.4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737838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10.10.0.0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10.10.09.1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351625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10.10.0.0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10.10.20.01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63713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10.20.30.0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10.20.30.10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8788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00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Continue Aggregate Detection</a:t>
            </a:r>
          </a:p>
          <a:p>
            <a:pPr lvl="3"/>
            <a:r>
              <a:rPr lang="en-US" dirty="0"/>
              <a:t>Find the most frequent prefix</a:t>
            </a:r>
          </a:p>
          <a:p>
            <a:pPr lvl="3"/>
            <a:r>
              <a:rPr lang="en-US" dirty="0"/>
              <a:t>.</a:t>
            </a:r>
          </a:p>
          <a:p>
            <a:pPr marL="731520" lvl="2" indent="0">
              <a:buNone/>
            </a:pPr>
            <a:endParaRPr lang="en-US" dirty="0"/>
          </a:p>
          <a:p>
            <a:pPr marL="731520" lvl="2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079E73-02AC-40F0-8B26-22858AB02BB4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11667"/>
              </p:ext>
            </p:extLst>
          </p:nvPr>
        </p:nvGraphicFramePr>
        <p:xfrm>
          <a:off x="3131840" y="4869160"/>
          <a:ext cx="800100" cy="525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12499248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 err="1">
                          <a:effectLst/>
                        </a:rPr>
                        <a:t>Longet</a:t>
                      </a:r>
                      <a:r>
                        <a:rPr lang="en-GB" sz="1100" u="none" strike="noStrike" dirty="0">
                          <a:effectLst/>
                        </a:rPr>
                        <a:t> Prefix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52646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10.1.0.0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572141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380755"/>
              </p:ext>
            </p:extLst>
          </p:nvPr>
        </p:nvGraphicFramePr>
        <p:xfrm>
          <a:off x="2339752" y="2348880"/>
          <a:ext cx="2654300" cy="1988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3107431824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415706189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Longet Prefix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Dropped packet Destination IP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68366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10.1.0.0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10.1.1.1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67641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10.1.0.0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10.1.1.2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009258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10.1.0.0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10.1.1.1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70735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10.1.0.0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10.1.1.1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76667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10.1.0.0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10.1.1.3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1455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10.1.0.0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10.1.1.4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737838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10.10.0.0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10.10.09.1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351625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10.10.0.0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10.10.20.01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63713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10.20.30.0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10.20.30.10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8788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14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Continue Aggregate Detection</a:t>
            </a:r>
            <a:endParaRPr lang="en-US" dirty="0"/>
          </a:p>
          <a:p>
            <a:pPr lvl="3"/>
            <a:r>
              <a:rPr lang="en-US" dirty="0"/>
              <a:t>Find longer prefix within the drop set</a:t>
            </a:r>
          </a:p>
          <a:p>
            <a:pPr lvl="3"/>
            <a:r>
              <a:rPr lang="en-US" dirty="0"/>
              <a:t>congestion signature</a:t>
            </a:r>
          </a:p>
          <a:p>
            <a:pPr marL="731520" lvl="2" indent="0">
              <a:buNone/>
            </a:pPr>
            <a:endParaRPr lang="en-US" dirty="0"/>
          </a:p>
          <a:p>
            <a:pPr marL="731520" lvl="2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079E73-02AC-40F0-8B26-22858AB02BB4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096043"/>
              </p:ext>
            </p:extLst>
          </p:nvPr>
        </p:nvGraphicFramePr>
        <p:xfrm>
          <a:off x="2555776" y="2924944"/>
          <a:ext cx="2654300" cy="1440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722535887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322910783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Longet Prefix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Dropped packet Destination IP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34548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10.1.0.0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10.1.1.1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04737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10.1.0.0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10.1.1.2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64443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10.1.0.0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10.1.1.1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14684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10.1.0.0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10.1.1.1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16279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10.1.0.0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10.1.1.3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875534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10.1.0.0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10.1.1.4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322426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240568"/>
              </p:ext>
            </p:extLst>
          </p:nvPr>
        </p:nvGraphicFramePr>
        <p:xfrm>
          <a:off x="3347864" y="4941168"/>
          <a:ext cx="13208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274231685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Longet Prefix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18739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10.1.1.0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7374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28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Continue Aggregate Detection</a:t>
            </a:r>
            <a:endParaRPr lang="en-US" dirty="0"/>
          </a:p>
          <a:p>
            <a:pPr lvl="3"/>
            <a:r>
              <a:rPr lang="en-US" dirty="0"/>
              <a:t>Repeat if the congestion level is still high</a:t>
            </a:r>
          </a:p>
          <a:p>
            <a:pPr lvl="2"/>
            <a:r>
              <a:rPr lang="en-US" dirty="0"/>
              <a:t>No prefix found = General Traffic</a:t>
            </a:r>
            <a:endParaRPr lang="en-GB" dirty="0"/>
          </a:p>
          <a:p>
            <a:pPr lvl="3"/>
            <a:r>
              <a:rPr lang="en-US" dirty="0"/>
              <a:t>Rate-limit and queue manage the congestion.</a:t>
            </a:r>
          </a:p>
          <a:p>
            <a:pPr marL="731520" lvl="2" indent="0">
              <a:buNone/>
            </a:pPr>
            <a:endParaRPr lang="en-US" dirty="0"/>
          </a:p>
          <a:p>
            <a:pPr marL="731520" lvl="2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079E73-02AC-40F0-8B26-22858AB02B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Rate limit</a:t>
            </a:r>
          </a:p>
          <a:p>
            <a:pPr lvl="1"/>
            <a:r>
              <a:rPr lang="en-US" sz="2400" dirty="0"/>
              <a:t>Rate-limit to a threshold</a:t>
            </a:r>
            <a:endParaRPr lang="en-GB" sz="2400" dirty="0"/>
          </a:p>
          <a:p>
            <a:pPr lvl="1"/>
            <a:r>
              <a:rPr lang="en-US" sz="2400" dirty="0"/>
              <a:t>Rate-limit to eliminate all congestion signature traffic.</a:t>
            </a:r>
            <a:endParaRPr lang="en-GB" sz="2400" dirty="0"/>
          </a:p>
          <a:p>
            <a:pPr lvl="1"/>
            <a:r>
              <a:rPr lang="en-US" sz="2400" dirty="0"/>
              <a:t>Attack is on rate limit continue to drop packets.</a:t>
            </a:r>
            <a:endParaRPr lang="en-GB" sz="2400" dirty="0"/>
          </a:p>
          <a:p>
            <a:pPr lvl="1"/>
            <a:r>
              <a:rPr lang="en-US" sz="2400" dirty="0"/>
              <a:t>Attack is stop the rate-limit will stop.</a:t>
            </a:r>
            <a:endParaRPr lang="en-GB" sz="2400" dirty="0"/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079E73-02AC-40F0-8B26-22858AB02B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46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Pushback</a:t>
            </a:r>
          </a:p>
          <a:p>
            <a:pPr lvl="1"/>
            <a:r>
              <a:rPr lang="en-US" sz="2400" dirty="0"/>
              <a:t>Once a prefix is defined</a:t>
            </a:r>
            <a:endParaRPr lang="en-GB" sz="2400" dirty="0"/>
          </a:p>
          <a:p>
            <a:pPr lvl="1"/>
            <a:r>
              <a:rPr lang="en-US" sz="2400" dirty="0"/>
              <a:t>Send the information to the upstream link.</a:t>
            </a:r>
            <a:endParaRPr lang="en-GB" sz="2400" dirty="0"/>
          </a:p>
          <a:p>
            <a:pPr lvl="1"/>
            <a:r>
              <a:rPr lang="en-US" sz="2400" dirty="0"/>
              <a:t>Uses TTL to authenticate.</a:t>
            </a:r>
            <a:endParaRPr lang="en-GB" sz="2400" dirty="0"/>
          </a:p>
          <a:p>
            <a:pPr lvl="1"/>
            <a:r>
              <a:rPr lang="en-US" sz="2400" dirty="0"/>
              <a:t>Cancel messages to stop rate-limit in the upstream routers.</a:t>
            </a:r>
            <a:endParaRPr lang="en-GB" sz="2400" dirty="0"/>
          </a:p>
          <a:p>
            <a:pPr lvl="1"/>
            <a:r>
              <a:rPr lang="en-US" sz="2400" dirty="0"/>
              <a:t>Status messages is sent downstream.</a:t>
            </a:r>
            <a:endParaRPr lang="en-GB" sz="2400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079E73-02AC-40F0-8B26-22858AB02B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82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Implemented under FreeBSD.</a:t>
            </a:r>
          </a:p>
          <a:p>
            <a:r>
              <a:rPr lang="en-US" dirty="0"/>
              <a:t>Used IPFW as rate-limiter</a:t>
            </a:r>
          </a:p>
          <a:p>
            <a:r>
              <a:rPr lang="en-US" dirty="0"/>
              <a:t>Modified the kernel to sent the information of queue dropped packet to the pushback daemon. </a:t>
            </a:r>
          </a:p>
          <a:p>
            <a:r>
              <a:rPr lang="en-US" dirty="0"/>
              <a:t>Keep sample of the drop packet.</a:t>
            </a:r>
          </a:p>
          <a:p>
            <a:r>
              <a:rPr lang="en-US" dirty="0"/>
              <a:t>Run the aggregate-detection algorithm periodically.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079E73-02AC-40F0-8B26-22858AB02B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37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079E73-02AC-40F0-8B26-22858AB02BB4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Measurements indicated that good traffic got through</a:t>
            </a:r>
          </a:p>
          <a:p>
            <a:r>
              <a:rPr lang="en-US" dirty="0"/>
              <a:t>Further fine-tune</a:t>
            </a:r>
          </a:p>
          <a:p>
            <a:pPr lvl="1"/>
            <a:r>
              <a:rPr lang="en-US" dirty="0"/>
              <a:t>Sampling rate</a:t>
            </a:r>
          </a:p>
          <a:p>
            <a:pPr lvl="1"/>
            <a:r>
              <a:rPr lang="en-US" dirty="0"/>
              <a:t>Detection interval</a:t>
            </a:r>
          </a:p>
          <a:p>
            <a:pPr lvl="1"/>
            <a:r>
              <a:rPr lang="en-US" dirty="0"/>
              <a:t>Consider feedback information</a:t>
            </a:r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732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Implementation and analysis</a:t>
            </a:r>
          </a:p>
          <a:p>
            <a:r>
              <a:rPr lang="en-US" dirty="0"/>
              <a:t>Conclusions and future work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079E73-02AC-40F0-8B26-22858AB02B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46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DDoS is real problem.</a:t>
            </a:r>
          </a:p>
          <a:p>
            <a:r>
              <a:rPr lang="en-US" dirty="0"/>
              <a:t>Pushback is promising for combating DDoS attack.</a:t>
            </a:r>
          </a:p>
          <a:p>
            <a:r>
              <a:rPr lang="en-US" dirty="0"/>
              <a:t>Use Cisco Committed access rate as rate-limiter.</a:t>
            </a:r>
          </a:p>
          <a:p>
            <a:r>
              <a:rPr lang="en-US" dirty="0"/>
              <a:t>Examine traffic on both incoming and outgoing links to detect congestion and dropped packets.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079E73-02AC-40F0-8B26-22858AB02B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Recently The internet suffered from one of its biggest attacks when multiple devices that make up </a:t>
            </a:r>
            <a:r>
              <a:rPr lang="en-US" sz="1800" dirty="0" err="1"/>
              <a:t>IoT</a:t>
            </a:r>
            <a:r>
              <a:rPr lang="en-US" sz="1800" dirty="0"/>
              <a:t>, were used to take down many high profile sites </a:t>
            </a:r>
          </a:p>
          <a:p>
            <a:r>
              <a:rPr lang="en-US" sz="1800" dirty="0"/>
              <a:t>Hosting company servers were hit by </a:t>
            </a:r>
            <a:r>
              <a:rPr lang="en-US" sz="1800" b="1" dirty="0"/>
              <a:t>1Tbps </a:t>
            </a:r>
            <a:r>
              <a:rPr lang="en-US" sz="1800" dirty="0"/>
              <a:t>DDoS attack, which made it the World’s largest DDoS attack launched from ~ 152,000 hacked devices.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079E73-02AC-40F0-8B26-22858AB02BB4}" type="slidenum">
              <a:rPr lang="en-US" smtClean="0"/>
              <a:t>3</a:t>
            </a:fld>
            <a:endParaRPr lang="en-US"/>
          </a:p>
        </p:txBody>
      </p:sp>
      <p:sp>
        <p:nvSpPr>
          <p:cNvPr id="15" name="AutoShape 17" descr="Image result for interne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5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Motivational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079E73-02AC-40F0-8B26-22858AB02BB4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7787208" cy="5349208"/>
          </a:xfrm>
        </p:spPr>
        <p:txBody>
          <a:bodyPr>
            <a:normAutofit/>
          </a:bodyPr>
          <a:lstStyle/>
          <a:p>
            <a:r>
              <a:rPr lang="en-US" sz="2000" dirty="0"/>
              <a:t>In September 2016, Blizzard games suffered from DDoS attack which impacted players’ ability to launch and maintain stable connections to games like </a:t>
            </a:r>
            <a:r>
              <a:rPr lang="en-US" sz="2000" dirty="0" err="1"/>
              <a:t>Overwatch</a:t>
            </a:r>
            <a:r>
              <a:rPr lang="en-US" sz="2000" dirty="0"/>
              <a:t> and World of Warcraft. </a:t>
            </a:r>
          </a:p>
          <a:p>
            <a:r>
              <a:rPr lang="en-US" sz="2000" dirty="0"/>
              <a:t>This was the 4</a:t>
            </a:r>
            <a:r>
              <a:rPr lang="en-US" sz="2000" baseline="30000" dirty="0"/>
              <a:t>th</a:t>
            </a:r>
            <a:r>
              <a:rPr lang="en-US" sz="2000" dirty="0"/>
              <a:t> attack affect Battle.net, Blizzard’s game client, in the couple of weeks.</a:t>
            </a: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212976"/>
            <a:ext cx="151216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561" y="4244956"/>
            <a:ext cx="1890991" cy="1604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7" descr="Image result for StarCraft II game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858" y="4416549"/>
            <a:ext cx="27241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8" b="13457"/>
          <a:stretch/>
        </p:blipFill>
        <p:spPr bwMode="auto">
          <a:xfrm>
            <a:off x="3131117" y="5271984"/>
            <a:ext cx="2233693" cy="1154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977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/>
              <a:t>A </a:t>
            </a:r>
            <a:r>
              <a:rPr lang="en-US" sz="1800" b="1" dirty="0"/>
              <a:t>distributed denial-of-service (DDoS</a:t>
            </a:r>
            <a:r>
              <a:rPr lang="en-US" sz="1800" dirty="0"/>
              <a:t>) attack, an attacker that may use computer to attack another computer, by taking advantage of security  weaknesses, an attacker could take control of compromised computer. </a:t>
            </a:r>
          </a:p>
          <a:p>
            <a:pPr lvl="1"/>
            <a:r>
              <a:rPr lang="en-US" sz="1800" dirty="0"/>
              <a:t>He or she could then force compromised computer to send huge amounts of data to a website or send spam to particular email addresses. </a:t>
            </a:r>
          </a:p>
          <a:p>
            <a:pPr lvl="1"/>
            <a:r>
              <a:rPr lang="en-US" sz="1800" dirty="0"/>
              <a:t>The attack is "</a:t>
            </a:r>
            <a:r>
              <a:rPr lang="en-US" sz="1800" b="1" dirty="0"/>
              <a:t>distributed</a:t>
            </a:r>
            <a:r>
              <a:rPr lang="en-US" sz="1800" dirty="0"/>
              <a:t>" because the attacker is using multiple computers, to launch the denial-of-service attack.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079E73-02AC-40F0-8B26-22858AB02B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079E73-02AC-40F0-8B26-22858AB02BB4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456900" y="2872611"/>
            <a:ext cx="2080988" cy="2379885"/>
            <a:chOff x="6450510" y="3790146"/>
            <a:chExt cx="2080988" cy="237988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7070" y="3905250"/>
              <a:ext cx="719138" cy="719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0510" y="4009587"/>
              <a:ext cx="984327" cy="800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7603" y="4420180"/>
              <a:ext cx="720078" cy="72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2360" y="5009467"/>
              <a:ext cx="719138" cy="719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45" t="2381" r="21942"/>
            <a:stretch/>
          </p:blipFill>
          <p:spPr bwMode="auto">
            <a:xfrm>
              <a:off x="6673746" y="5296766"/>
              <a:ext cx="1186648" cy="469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4693" y="5735460"/>
              <a:ext cx="1448569" cy="434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2721" y="4480338"/>
              <a:ext cx="888698" cy="888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7F6F4"/>
                </a:clrFrom>
                <a:clrTo>
                  <a:srgbClr val="F7F6F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33" t="9470" r="16622" b="9634"/>
            <a:stretch/>
          </p:blipFill>
          <p:spPr bwMode="auto">
            <a:xfrm>
              <a:off x="7960177" y="3790146"/>
              <a:ext cx="568393" cy="672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5" y="3485394"/>
            <a:ext cx="11620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631" y="3582942"/>
            <a:ext cx="9715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3112415" y="2896068"/>
            <a:ext cx="838883" cy="2330214"/>
            <a:chOff x="3059832" y="3628334"/>
            <a:chExt cx="838883" cy="2330214"/>
          </a:xfrm>
        </p:grpSpPr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8785" y="4410636"/>
              <a:ext cx="782302" cy="78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5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6413" y="5176246"/>
              <a:ext cx="782302" cy="78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5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3628334"/>
              <a:ext cx="782302" cy="78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" name="Straight Arrow Connector 7"/>
          <p:cNvCxnSpPr>
            <a:stCxn id="1037" idx="3"/>
            <a:endCxn id="34" idx="1"/>
          </p:cNvCxnSpPr>
          <p:nvPr/>
        </p:nvCxnSpPr>
        <p:spPr>
          <a:xfrm>
            <a:off x="1754185" y="4066419"/>
            <a:ext cx="271806" cy="175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utoShape 17" descr="Image result for interne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4" name="Picture 18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991" y="3641393"/>
            <a:ext cx="853570" cy="853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 rotWithShape="1"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3" t="12294" r="69240" b="51241"/>
          <a:stretch/>
        </p:blipFill>
        <p:spPr bwMode="auto">
          <a:xfrm>
            <a:off x="315275" y="4895989"/>
            <a:ext cx="1785821" cy="134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7" name="Elbow Connector 46"/>
          <p:cNvCxnSpPr>
            <a:stCxn id="34" idx="3"/>
            <a:endCxn id="1039" idx="1"/>
          </p:cNvCxnSpPr>
          <p:nvPr/>
        </p:nvCxnSpPr>
        <p:spPr>
          <a:xfrm>
            <a:off x="2879561" y="4068178"/>
            <a:ext cx="271807" cy="134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4" idx="0"/>
          </p:cNvCxnSpPr>
          <p:nvPr/>
        </p:nvCxnSpPr>
        <p:spPr>
          <a:xfrm rot="5400000" flipH="1" flipV="1">
            <a:off x="2706312" y="3209271"/>
            <a:ext cx="178586" cy="685659"/>
          </a:xfrm>
          <a:prstGeom prst="bentConnector2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039" idx="3"/>
            <a:endCxn id="1038" idx="1"/>
          </p:cNvCxnSpPr>
          <p:nvPr/>
        </p:nvCxnSpPr>
        <p:spPr>
          <a:xfrm flipV="1">
            <a:off x="3933670" y="4068717"/>
            <a:ext cx="1122961" cy="80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9" idx="3"/>
            <a:endCxn id="34" idx="2"/>
          </p:cNvCxnSpPr>
          <p:nvPr/>
        </p:nvCxnSpPr>
        <p:spPr>
          <a:xfrm flipV="1">
            <a:off x="2101096" y="4494963"/>
            <a:ext cx="351680" cy="10716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3951298" y="3462807"/>
            <a:ext cx="1105333" cy="39987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39" idx="3"/>
          </p:cNvCxnSpPr>
          <p:nvPr/>
        </p:nvCxnSpPr>
        <p:spPr>
          <a:xfrm flipV="1">
            <a:off x="2101096" y="4379231"/>
            <a:ext cx="0" cy="1187420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2101096" y="4443980"/>
            <a:ext cx="152400" cy="1122671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39" idx="3"/>
          </p:cNvCxnSpPr>
          <p:nvPr/>
        </p:nvCxnSpPr>
        <p:spPr>
          <a:xfrm flipV="1">
            <a:off x="2101096" y="4460672"/>
            <a:ext cx="598696" cy="1105979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39" idx="3"/>
          </p:cNvCxnSpPr>
          <p:nvPr/>
        </p:nvCxnSpPr>
        <p:spPr>
          <a:xfrm flipV="1">
            <a:off x="2101096" y="4554492"/>
            <a:ext cx="694509" cy="1012159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39" idx="3"/>
          </p:cNvCxnSpPr>
          <p:nvPr/>
        </p:nvCxnSpPr>
        <p:spPr>
          <a:xfrm flipH="1" flipV="1">
            <a:off x="2025991" y="4222725"/>
            <a:ext cx="75105" cy="1343926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39" idx="3"/>
          </p:cNvCxnSpPr>
          <p:nvPr/>
        </p:nvCxnSpPr>
        <p:spPr>
          <a:xfrm flipV="1">
            <a:off x="2101096" y="4554492"/>
            <a:ext cx="76200" cy="1012159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39" idx="3"/>
          </p:cNvCxnSpPr>
          <p:nvPr/>
        </p:nvCxnSpPr>
        <p:spPr>
          <a:xfrm flipV="1">
            <a:off x="2101096" y="4647444"/>
            <a:ext cx="175840" cy="919207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39" idx="3"/>
          </p:cNvCxnSpPr>
          <p:nvPr/>
        </p:nvCxnSpPr>
        <p:spPr>
          <a:xfrm flipV="1">
            <a:off x="2101096" y="4554492"/>
            <a:ext cx="454680" cy="1012159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39" idx="3"/>
          </p:cNvCxnSpPr>
          <p:nvPr/>
        </p:nvCxnSpPr>
        <p:spPr>
          <a:xfrm flipV="1">
            <a:off x="2101096" y="4799845"/>
            <a:ext cx="694509" cy="766806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34" idx="3"/>
          </p:cNvCxnSpPr>
          <p:nvPr/>
        </p:nvCxnSpPr>
        <p:spPr>
          <a:xfrm flipV="1">
            <a:off x="2879561" y="3545397"/>
            <a:ext cx="258874" cy="522781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34" idx="3"/>
          </p:cNvCxnSpPr>
          <p:nvPr/>
        </p:nvCxnSpPr>
        <p:spPr>
          <a:xfrm flipV="1">
            <a:off x="2879561" y="3641394"/>
            <a:ext cx="289435" cy="426784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34" idx="3"/>
          </p:cNvCxnSpPr>
          <p:nvPr/>
        </p:nvCxnSpPr>
        <p:spPr>
          <a:xfrm flipV="1">
            <a:off x="2879561" y="3582942"/>
            <a:ext cx="129437" cy="485236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34" idx="3"/>
          </p:cNvCxnSpPr>
          <p:nvPr/>
        </p:nvCxnSpPr>
        <p:spPr>
          <a:xfrm>
            <a:off x="2879561" y="4068178"/>
            <a:ext cx="289435" cy="154547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34" idx="3"/>
          </p:cNvCxnSpPr>
          <p:nvPr/>
        </p:nvCxnSpPr>
        <p:spPr>
          <a:xfrm>
            <a:off x="2879561" y="4068178"/>
            <a:ext cx="289435" cy="311053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34" idx="3"/>
          </p:cNvCxnSpPr>
          <p:nvPr/>
        </p:nvCxnSpPr>
        <p:spPr>
          <a:xfrm>
            <a:off x="2879561" y="4068178"/>
            <a:ext cx="232854" cy="392494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34" idx="3"/>
          </p:cNvCxnSpPr>
          <p:nvPr/>
        </p:nvCxnSpPr>
        <p:spPr>
          <a:xfrm>
            <a:off x="2879561" y="4068178"/>
            <a:ext cx="271807" cy="962629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34" idx="3"/>
            <a:endCxn id="21" idx="1"/>
          </p:cNvCxnSpPr>
          <p:nvPr/>
        </p:nvCxnSpPr>
        <p:spPr>
          <a:xfrm>
            <a:off x="2879561" y="4068178"/>
            <a:ext cx="289435" cy="766953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34" idx="3"/>
          </p:cNvCxnSpPr>
          <p:nvPr/>
        </p:nvCxnSpPr>
        <p:spPr>
          <a:xfrm flipV="1">
            <a:off x="2879561" y="3706854"/>
            <a:ext cx="385254" cy="361324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V="1">
            <a:off x="3894717" y="3892318"/>
            <a:ext cx="1161914" cy="372107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V="1">
            <a:off x="3894717" y="4223705"/>
            <a:ext cx="1037323" cy="47633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3894717" y="4271338"/>
            <a:ext cx="893307" cy="87446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21" idx="3"/>
          </p:cNvCxnSpPr>
          <p:nvPr/>
        </p:nvCxnSpPr>
        <p:spPr>
          <a:xfrm flipV="1">
            <a:off x="3951298" y="4247521"/>
            <a:ext cx="1105333" cy="587610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flipV="1">
            <a:off x="3951298" y="4358784"/>
            <a:ext cx="1105333" cy="489703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21" idx="3"/>
          </p:cNvCxnSpPr>
          <p:nvPr/>
        </p:nvCxnSpPr>
        <p:spPr>
          <a:xfrm flipV="1">
            <a:off x="3951298" y="4379231"/>
            <a:ext cx="1340782" cy="455900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22" idx="3"/>
          </p:cNvCxnSpPr>
          <p:nvPr/>
        </p:nvCxnSpPr>
        <p:spPr>
          <a:xfrm>
            <a:off x="3894717" y="3287219"/>
            <a:ext cx="1161914" cy="295723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2" idx="3"/>
          </p:cNvCxnSpPr>
          <p:nvPr/>
        </p:nvCxnSpPr>
        <p:spPr>
          <a:xfrm>
            <a:off x="3894717" y="3287219"/>
            <a:ext cx="1037323" cy="419635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22" idx="3"/>
          </p:cNvCxnSpPr>
          <p:nvPr/>
        </p:nvCxnSpPr>
        <p:spPr>
          <a:xfrm>
            <a:off x="3894717" y="3287219"/>
            <a:ext cx="893307" cy="575466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6" name="Picture 2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77" t="74221" r="5000" b="10873"/>
          <a:stretch/>
        </p:blipFill>
        <p:spPr bwMode="auto">
          <a:xfrm rot="19920929">
            <a:off x="6562308" y="3618835"/>
            <a:ext cx="1876063" cy="60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924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7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2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75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25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75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25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25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75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25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675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0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725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75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75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80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825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85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875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900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7" dur="5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8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a bad and good Packet?!</a:t>
            </a:r>
          </a:p>
          <a:p>
            <a:r>
              <a:rPr lang="en-US" dirty="0"/>
              <a:t>ACC - aggregated-based congestion control.</a:t>
            </a:r>
          </a:p>
          <a:p>
            <a:r>
              <a:rPr lang="en-US" dirty="0"/>
              <a:t>Drop congestion responsible aggregates.</a:t>
            </a:r>
          </a:p>
          <a:p>
            <a:r>
              <a:rPr lang="en-US" dirty="0"/>
              <a:t>Pushback </a:t>
            </a:r>
          </a:p>
          <a:p>
            <a:r>
              <a:rPr lang="en-US" dirty="0"/>
              <a:t>Illustrate by 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079E73-02AC-40F0-8B26-22858AB02B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1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Bad packets sent by the attacker.</a:t>
            </a:r>
          </a:p>
          <a:p>
            <a:r>
              <a:rPr lang="en-US" dirty="0"/>
              <a:t>Poor traffic have congestion signature.</a:t>
            </a:r>
          </a:p>
          <a:p>
            <a:r>
              <a:rPr lang="en-US" dirty="0"/>
              <a:t>Good traffic.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079E73-02AC-40F0-8B26-22858AB02B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8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7347" y="3185060"/>
            <a:ext cx="1891636" cy="684203"/>
          </a:xfrm>
        </p:spPr>
        <p:txBody>
          <a:bodyPr>
            <a:no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Bad packet: UDP packets to D</a:t>
            </a:r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079E73-02AC-40F0-8B26-22858AB02BB4}" type="slidenum">
              <a:rPr lang="en-US" smtClean="0"/>
              <a:t>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75656" y="2172156"/>
            <a:ext cx="72008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835696" y="1596092"/>
            <a:ext cx="0" cy="57606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070176" y="2174996"/>
            <a:ext cx="72008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3635896" y="1731639"/>
            <a:ext cx="154360" cy="4713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35623" y="2172156"/>
            <a:ext cx="72008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566096" y="1700808"/>
            <a:ext cx="329567" cy="4713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521949" y="3298168"/>
            <a:ext cx="72008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R5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848692" y="2604204"/>
            <a:ext cx="728429" cy="7920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983236" y="2178748"/>
            <a:ext cx="72008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343276" y="160268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30880" y="3196622"/>
            <a:ext cx="72008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R6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890920" y="2620558"/>
            <a:ext cx="0" cy="57606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957070" y="3216095"/>
            <a:ext cx="72008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R7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317110" y="2640031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851920" y="5085184"/>
            <a:ext cx="72008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R8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4211960" y="3648143"/>
            <a:ext cx="504056" cy="143704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728120" y="6093296"/>
            <a:ext cx="925760" cy="377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GB" dirty="0"/>
          </a:p>
        </p:txBody>
      </p:sp>
      <p:cxnSp>
        <p:nvCxnSpPr>
          <p:cNvPr id="28" name="Straight Connector 27"/>
          <p:cNvCxnSpPr>
            <a:stCxn id="12" idx="4"/>
          </p:cNvCxnSpPr>
          <p:nvPr/>
        </p:nvCxnSpPr>
        <p:spPr>
          <a:xfrm flipH="1">
            <a:off x="3122165" y="2607044"/>
            <a:ext cx="308051" cy="75669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25" idx="1"/>
          </p:cNvCxnSpPr>
          <p:nvPr/>
        </p:nvCxnSpPr>
        <p:spPr>
          <a:xfrm>
            <a:off x="2987823" y="3717032"/>
            <a:ext cx="972000" cy="143142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13042" y="5495579"/>
            <a:ext cx="0" cy="57606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566096" y="3648143"/>
            <a:ext cx="1502284" cy="1609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076056" y="1731639"/>
            <a:ext cx="174904" cy="471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076715" y="1790818"/>
            <a:ext cx="171261" cy="410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455831" y="3651591"/>
            <a:ext cx="174904" cy="471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534651" y="3612265"/>
            <a:ext cx="247905" cy="418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93664" y="1089030"/>
            <a:ext cx="648072" cy="648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96874" y="3756841"/>
            <a:ext cx="11507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Poor packet: UDP to D ( not part of the attack)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0850" y="4689020"/>
            <a:ext cx="1304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Good packet TCP to D</a:t>
            </a:r>
            <a:endParaRPr lang="en-GB" sz="1200" dirty="0">
              <a:solidFill>
                <a:srgbClr val="0070C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898169" y="911028"/>
            <a:ext cx="292831" cy="753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4653880" y="972980"/>
            <a:ext cx="184774" cy="667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439955" y="1063712"/>
            <a:ext cx="406196" cy="61697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167237" y="1012763"/>
            <a:ext cx="184774" cy="66792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331225" y="1032881"/>
            <a:ext cx="184774" cy="6679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349877" y="874208"/>
            <a:ext cx="184774" cy="6679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586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1312</TotalTime>
  <Words>563</Words>
  <Application>Microsoft Office PowerPoint</Application>
  <PresentationFormat>On-screen Show (4:3)</PresentationFormat>
  <Paragraphs>212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Century Schoolbook</vt:lpstr>
      <vt:lpstr>Wingdings</vt:lpstr>
      <vt:lpstr>Wingdings 2</vt:lpstr>
      <vt:lpstr>Oriel</vt:lpstr>
      <vt:lpstr>Implementing Pushback: Router-Based Defense Against DDoS Attacks</vt:lpstr>
      <vt:lpstr>Outline</vt:lpstr>
      <vt:lpstr>Motivational Example</vt:lpstr>
      <vt:lpstr>Motivational Example</vt:lpstr>
      <vt:lpstr>Introduction</vt:lpstr>
      <vt:lpstr>Introduction</vt:lpstr>
      <vt:lpstr>Introduction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Implementation and analysis</vt:lpstr>
      <vt:lpstr>Implementation and analysis</vt:lpstr>
      <vt:lpstr>Conclusions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Salman Raeisi</dc:creator>
  <cp:lastModifiedBy>Salman B.M ِAlRaeisi</cp:lastModifiedBy>
  <cp:revision>128</cp:revision>
  <dcterms:created xsi:type="dcterms:W3CDTF">2016-12-04T14:28:45Z</dcterms:created>
  <dcterms:modified xsi:type="dcterms:W3CDTF">2016-12-05T13:30:46Z</dcterms:modified>
</cp:coreProperties>
</file>