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9DBE-E378-B043-AD0E-410BB75472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B34-BAD6-3248-A46B-5B226BE9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Bitcoin: A Peer-to-Peer Electronic Cash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370680"/>
            <a:ext cx="9144000" cy="1655762"/>
          </a:xfrm>
        </p:spPr>
        <p:txBody>
          <a:bodyPr/>
          <a:lstStyle/>
          <a:p>
            <a:r>
              <a:rPr lang="en-US" dirty="0" err="1" smtClean="0"/>
              <a:t>Husam</a:t>
            </a:r>
            <a:r>
              <a:rPr lang="en-US" dirty="0" smtClean="0"/>
              <a:t> Al </a:t>
            </a:r>
            <a:r>
              <a:rPr lang="en-US" dirty="0" err="1" smtClean="0"/>
              <a:t>Jawaheri</a:t>
            </a:r>
            <a:endParaRPr lang="en-US" dirty="0"/>
          </a:p>
          <a:p>
            <a:r>
              <a:rPr lang="en-US" dirty="0" smtClean="0"/>
              <a:t>201103311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3869587" y="2787951"/>
            <a:ext cx="1404827" cy="140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Clearer Picture of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for running the P2P network:</a:t>
            </a:r>
          </a:p>
          <a:p>
            <a:pPr lvl="1"/>
            <a:r>
              <a:rPr lang="en-US" dirty="0" smtClean="0"/>
              <a:t>1- New </a:t>
            </a:r>
            <a:r>
              <a:rPr lang="en-US" dirty="0"/>
              <a:t>transactions are broadcast to all nodes. </a:t>
            </a:r>
            <a:endParaRPr lang="en-US" dirty="0" smtClean="0"/>
          </a:p>
          <a:p>
            <a:pPr lvl="1"/>
            <a:r>
              <a:rPr lang="en-US" dirty="0" smtClean="0"/>
              <a:t>2- Each </a:t>
            </a:r>
            <a:r>
              <a:rPr lang="en-US" dirty="0"/>
              <a:t>node collects new transactions into a block. </a:t>
            </a:r>
            <a:endParaRPr lang="en-US" dirty="0" smtClean="0"/>
          </a:p>
          <a:p>
            <a:pPr lvl="1"/>
            <a:r>
              <a:rPr lang="en-US" dirty="0" smtClean="0"/>
              <a:t>3- Each </a:t>
            </a:r>
            <a:r>
              <a:rPr lang="en-US" dirty="0"/>
              <a:t>node works on finding a difficult proof-of-work for its block. </a:t>
            </a:r>
            <a:endParaRPr lang="en-US" dirty="0" smtClean="0"/>
          </a:p>
          <a:p>
            <a:pPr lvl="1"/>
            <a:r>
              <a:rPr lang="en-US" dirty="0" smtClean="0"/>
              <a:t>4- When </a:t>
            </a:r>
            <a:r>
              <a:rPr lang="en-US" dirty="0"/>
              <a:t>a node finds a proof-of-work, it broadcasts the block to all nodes. </a:t>
            </a:r>
            <a:endParaRPr lang="en-US" dirty="0" smtClean="0"/>
          </a:p>
          <a:p>
            <a:pPr lvl="1"/>
            <a:r>
              <a:rPr lang="en-US" dirty="0" smtClean="0"/>
              <a:t>5- Nodes </a:t>
            </a:r>
            <a:r>
              <a:rPr lang="en-US" dirty="0"/>
              <a:t>accept the block only if all transactions in it are valid and not already spent. </a:t>
            </a:r>
            <a:endParaRPr lang="en-US" dirty="0" smtClean="0"/>
          </a:p>
          <a:p>
            <a:pPr lvl="1"/>
            <a:r>
              <a:rPr lang="en-US" dirty="0" smtClean="0"/>
              <a:t>6- Nodes </a:t>
            </a:r>
            <a:r>
              <a:rPr lang="en-US" dirty="0"/>
              <a:t>express their acceptance of the block by working on creating the next block in the chain, using the hash of the accepted block as the previous hash.</a:t>
            </a: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two blocks at same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small probability that this happens</a:t>
            </a:r>
          </a:p>
          <a:p>
            <a:endParaRPr lang="en-US" dirty="0"/>
          </a:p>
          <a:p>
            <a:r>
              <a:rPr lang="en-US" dirty="0" smtClean="0"/>
              <a:t>If it happens?</a:t>
            </a:r>
          </a:p>
          <a:p>
            <a:pPr lvl="1"/>
            <a:r>
              <a:rPr lang="en-US" dirty="0" smtClean="0"/>
              <a:t>We will have branches..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on top of the first one you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/>
              <a:t>The tie gets broken when someone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solves </a:t>
            </a:r>
            <a:r>
              <a:rPr lang="en-US" dirty="0"/>
              <a:t>another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you </a:t>
            </a:r>
            <a:r>
              <a:rPr lang="en-US" dirty="0" smtClean="0"/>
              <a:t>immediately </a:t>
            </a:r>
            <a:r>
              <a:rPr lang="en-US" dirty="0"/>
              <a:t>switch to the longest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 quickly stabilizes (hard math +</a:t>
            </a:r>
          </a:p>
          <a:p>
            <a:pPr marL="457200" lvl="1" indent="0">
              <a:buNone/>
            </a:pPr>
            <a:r>
              <a:rPr lang="en-US" dirty="0" smtClean="0"/>
              <a:t>    low chances of this happening)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41" y="2773948"/>
            <a:ext cx="4493795" cy="29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transaction in a block = a coin owned by the creator</a:t>
            </a:r>
          </a:p>
          <a:p>
            <a:endParaRPr lang="en-US" dirty="0"/>
          </a:p>
          <a:p>
            <a:r>
              <a:rPr lang="en-US" dirty="0" smtClean="0"/>
              <a:t>Why is this?</a:t>
            </a:r>
          </a:p>
          <a:p>
            <a:pPr lvl="1"/>
            <a:r>
              <a:rPr lang="en-US" dirty="0" smtClean="0"/>
              <a:t>Incentive </a:t>
            </a:r>
            <a:r>
              <a:rPr lang="en-US" dirty="0"/>
              <a:t>for nodes to support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Since they are donating CPU power and electricity</a:t>
            </a:r>
          </a:p>
          <a:p>
            <a:pPr lvl="1"/>
            <a:endParaRPr lang="en-US" dirty="0"/>
          </a:p>
          <a:p>
            <a:r>
              <a:rPr lang="en-US" dirty="0"/>
              <a:t>The incentive </a:t>
            </a:r>
            <a:r>
              <a:rPr lang="en-US" dirty="0" smtClean="0"/>
              <a:t>help to </a:t>
            </a:r>
            <a:r>
              <a:rPr lang="en-US" dirty="0"/>
              <a:t>encourage nodes to stay 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An attacker can only change the chain order if he has 50%+ of CPU power</a:t>
            </a:r>
          </a:p>
          <a:p>
            <a:pPr lvl="1"/>
            <a:r>
              <a:rPr lang="en-US" dirty="0" smtClean="0"/>
              <a:t>Defraud people vs generating new coins? Better play by the rules..</a:t>
            </a:r>
          </a:p>
          <a:p>
            <a:pPr lvl="1"/>
            <a:r>
              <a:rPr lang="en-US" dirty="0" smtClean="0"/>
              <a:t>A new concept of Bitcoin mining appears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63" y="2336873"/>
            <a:ext cx="3252537" cy="2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disk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have latest transaction older spent transactions are not needed</a:t>
            </a:r>
          </a:p>
          <a:p>
            <a:r>
              <a:rPr lang="en-US" dirty="0" smtClean="0"/>
              <a:t>But if we remove old ones the block hash will break .. So?</a:t>
            </a:r>
          </a:p>
          <a:p>
            <a:pPr lvl="1"/>
            <a:r>
              <a:rPr lang="en-US" dirty="0" smtClean="0"/>
              <a:t>Hash transactions in a </a:t>
            </a:r>
            <a:r>
              <a:rPr lang="en-US" dirty="0" err="1" smtClean="0"/>
              <a:t>Merkle</a:t>
            </a:r>
            <a:r>
              <a:rPr lang="en-US" dirty="0" smtClean="0"/>
              <a:t> Tree </a:t>
            </a:r>
          </a:p>
          <a:p>
            <a:pPr lvl="1"/>
            <a:r>
              <a:rPr lang="en-US" dirty="0" smtClean="0"/>
              <a:t>Will not go into details..</a:t>
            </a:r>
          </a:p>
          <a:p>
            <a:pPr lvl="1"/>
            <a:r>
              <a:rPr lang="en-US" dirty="0" smtClean="0"/>
              <a:t>What is important? Only have the root hash </a:t>
            </a:r>
          </a:p>
          <a:p>
            <a:pPr marL="457200" lvl="1" indent="0">
              <a:buNone/>
            </a:pPr>
            <a:r>
              <a:rPr lang="en-US" dirty="0" smtClean="0"/>
              <a:t>   and prune the remaining tree</a:t>
            </a:r>
          </a:p>
          <a:p>
            <a:pPr lvl="1"/>
            <a:endParaRPr lang="en-US" dirty="0"/>
          </a:p>
          <a:p>
            <a:r>
              <a:rPr lang="en-US" dirty="0" smtClean="0"/>
              <a:t>Block header = 80 bytes</a:t>
            </a:r>
          </a:p>
          <a:p>
            <a:r>
              <a:rPr lang="en-US" dirty="0" smtClean="0"/>
              <a:t>If we have 1 block/10 minutes</a:t>
            </a:r>
          </a:p>
          <a:p>
            <a:pPr lvl="1"/>
            <a:r>
              <a:rPr lang="en-US" dirty="0"/>
              <a:t>Then 80 bytes * 6 * 24 * 365 = 4.2MB per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With Moore’s law this is no problem 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26" y="3235827"/>
            <a:ext cx="5473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traditional banking</a:t>
            </a:r>
          </a:p>
          <a:p>
            <a:pPr lvl="1"/>
            <a:r>
              <a:rPr lang="en-US" sz="1800" dirty="0" smtClean="0"/>
              <a:t>Privacy is achieved by limiting the access to information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In Bitcoin transactions are public.. how privacy is achieved?</a:t>
            </a:r>
          </a:p>
          <a:p>
            <a:pPr lvl="1"/>
            <a:r>
              <a:rPr lang="en-US" sz="1800" dirty="0" smtClean="0"/>
              <a:t>By keeping public keys anonymous (You only know the hash of the key)</a:t>
            </a:r>
          </a:p>
          <a:p>
            <a:pPr lvl="1"/>
            <a:r>
              <a:rPr lang="en-US" sz="1800" dirty="0" smtClean="0"/>
              <a:t>You can see that there is a transaction .. But from who to who? Good luck!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Some linking might be possible if one address is de-anonymized!</a:t>
            </a:r>
          </a:p>
          <a:p>
            <a:pPr lvl="1"/>
            <a:r>
              <a:rPr lang="en-US" sz="1800" dirty="0"/>
              <a:t>A good idea is to generate a new key pair </a:t>
            </a:r>
            <a:r>
              <a:rPr lang="en-US" sz="1800" dirty="0" smtClean="0"/>
              <a:t>for </a:t>
            </a:r>
            <a:r>
              <a:rPr lang="en-US" sz="1800" dirty="0"/>
              <a:t>each </a:t>
            </a:r>
            <a:r>
              <a:rPr lang="en-US" sz="1800" dirty="0" smtClean="0"/>
              <a:t>transaction</a:t>
            </a:r>
          </a:p>
          <a:p>
            <a:pPr lvl="1"/>
            <a:r>
              <a:rPr lang="en-US" sz="1800" dirty="0" smtClean="0"/>
              <a:t>Be aware of distributing your public keys!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78" y="632490"/>
            <a:ext cx="5186004" cy="13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Bitcoin is a crypto-currency that does not rely on trust</a:t>
            </a:r>
          </a:p>
          <a:p>
            <a:endParaRPr lang="en-US" dirty="0"/>
          </a:p>
          <a:p>
            <a:r>
              <a:rPr lang="en-US" dirty="0" smtClean="0"/>
              <a:t>Transactions are composed of</a:t>
            </a:r>
          </a:p>
          <a:p>
            <a:pPr lvl="1"/>
            <a:r>
              <a:rPr lang="en-US" dirty="0" smtClean="0"/>
              <a:t>Inputs: references to previous transactions owned by the same user</a:t>
            </a:r>
          </a:p>
          <a:p>
            <a:pPr lvl="1"/>
            <a:r>
              <a:rPr lang="en-US" dirty="0" smtClean="0"/>
              <a:t>Outputs: public keys of user receiving the coins</a:t>
            </a:r>
          </a:p>
          <a:p>
            <a:pPr lvl="1"/>
            <a:endParaRPr lang="en-US" dirty="0"/>
          </a:p>
          <a:p>
            <a:r>
              <a:rPr lang="en-US" dirty="0" smtClean="0"/>
              <a:t>Transactions are stored in a P2P public ledger called </a:t>
            </a:r>
            <a:r>
              <a:rPr lang="en-US" dirty="0" err="1" smtClean="0"/>
              <a:t>Blockchain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network is kept alive by the collaboration of honest nodes</a:t>
            </a:r>
          </a:p>
          <a:p>
            <a:endParaRPr lang="en-US" dirty="0"/>
          </a:p>
          <a:p>
            <a:r>
              <a:rPr lang="en-US" dirty="0" smtClean="0"/>
              <a:t>Bitcoin provides a great way to exchange money anonymously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cash	</a:t>
            </a:r>
          </a:p>
          <a:p>
            <a:pPr lvl="1"/>
            <a:r>
              <a:rPr lang="en-US" dirty="0" smtClean="0"/>
              <a:t>Non-traceable (well, mostly!)</a:t>
            </a:r>
          </a:p>
          <a:p>
            <a:pPr lvl="1"/>
            <a:r>
              <a:rPr lang="en-US" dirty="0" smtClean="0"/>
              <a:t>Secure (mostly)</a:t>
            </a:r>
          </a:p>
          <a:p>
            <a:pPr lvl="1"/>
            <a:r>
              <a:rPr lang="en-US" dirty="0" smtClean="0"/>
              <a:t>Impractical for the current needs (online transactions etc..)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Electronic credit or debit transactions</a:t>
            </a:r>
          </a:p>
          <a:p>
            <a:pPr lvl="1"/>
            <a:r>
              <a:rPr lang="en-US" dirty="0" smtClean="0"/>
              <a:t>Bank sees all transactions</a:t>
            </a:r>
          </a:p>
          <a:p>
            <a:pPr lvl="1"/>
            <a:r>
              <a:rPr lang="en-US" dirty="0" smtClean="0"/>
              <a:t>Merchants can track/profile customers</a:t>
            </a:r>
          </a:p>
          <a:p>
            <a:pPr lvl="1"/>
            <a:r>
              <a:rPr lang="en-US" dirty="0" smtClean="0"/>
              <a:t>Based on trust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system works almost well for most transactions, BUT!</a:t>
            </a:r>
          </a:p>
          <a:p>
            <a:pPr lvl="1"/>
            <a:r>
              <a:rPr lang="en-US" dirty="0" smtClean="0"/>
              <a:t>Non-reversible transactions are not really possible (mediation of disputes)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of mediation -&gt; increases transaction costs -&gt; small transactions not practical.. </a:t>
            </a:r>
          </a:p>
          <a:p>
            <a:pPr lvl="1"/>
            <a:r>
              <a:rPr lang="en-US" dirty="0" smtClean="0"/>
              <a:t>Possibility </a:t>
            </a:r>
            <a:r>
              <a:rPr lang="en-US" dirty="0"/>
              <a:t>of </a:t>
            </a:r>
            <a:r>
              <a:rPr lang="en-US" dirty="0" smtClean="0"/>
              <a:t>reversal</a:t>
            </a:r>
            <a:r>
              <a:rPr lang="en-US" dirty="0"/>
              <a:t> </a:t>
            </a:r>
            <a:r>
              <a:rPr lang="en-US" dirty="0" smtClean="0"/>
              <a:t>= more </a:t>
            </a:r>
            <a:r>
              <a:rPr lang="en-US" dirty="0"/>
              <a:t>need </a:t>
            </a:r>
            <a:r>
              <a:rPr lang="en-US"/>
              <a:t>for </a:t>
            </a:r>
            <a:r>
              <a:rPr lang="en-US" smtClean="0"/>
              <a:t>trust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happens then? </a:t>
            </a:r>
          </a:p>
          <a:p>
            <a:pPr lvl="1"/>
            <a:r>
              <a:rPr lang="en-US" dirty="0"/>
              <a:t>Merchants must be wary of their </a:t>
            </a:r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Ask for more information -&gt; less anonymity</a:t>
            </a:r>
          </a:p>
          <a:p>
            <a:pPr lvl="1"/>
            <a:endParaRPr lang="en-US" dirty="0"/>
          </a:p>
          <a:p>
            <a:r>
              <a:rPr lang="en-US" dirty="0" smtClean="0"/>
              <a:t>All of this can be avoided if physical currency is used! However..</a:t>
            </a:r>
          </a:p>
          <a:p>
            <a:pPr lvl="1"/>
            <a:r>
              <a:rPr lang="en-US" dirty="0" smtClean="0"/>
              <a:t>No mechanism for payments online without a trusted party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electronic </a:t>
            </a:r>
            <a:r>
              <a:rPr lang="en-US" dirty="0"/>
              <a:t>payment system </a:t>
            </a:r>
            <a:r>
              <a:rPr lang="en-US" dirty="0" smtClean="0"/>
              <a:t>that is: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cryptographic proof instead of </a:t>
            </a:r>
            <a:r>
              <a:rPr lang="en-US" dirty="0" smtClean="0"/>
              <a:t>trust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for transactions without a trusted third party</a:t>
            </a:r>
          </a:p>
          <a:p>
            <a:pPr lvl="1"/>
            <a:r>
              <a:rPr lang="en-US" dirty="0" smtClean="0"/>
              <a:t>Transactions are impractical to reverse </a:t>
            </a:r>
          </a:p>
          <a:p>
            <a:endParaRPr lang="en-US" dirty="0"/>
          </a:p>
          <a:p>
            <a:r>
              <a:rPr lang="en-US" dirty="0" smtClean="0"/>
              <a:t>The solution? BITCOIN!</a:t>
            </a:r>
          </a:p>
          <a:p>
            <a:pPr lvl="1"/>
            <a:r>
              <a:rPr lang="en-US" dirty="0"/>
              <a:t>A distributed, decentralized digital currency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87" y="4989821"/>
            <a:ext cx="3399589" cy="14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bitcoin?</a:t>
            </a:r>
          </a:p>
          <a:p>
            <a:pPr lvl="1"/>
            <a:r>
              <a:rPr lang="en-US" dirty="0"/>
              <a:t>We define an electronic coin as a chain of digital </a:t>
            </a:r>
            <a:r>
              <a:rPr lang="en-US" dirty="0" smtClean="0"/>
              <a:t>signatures</a:t>
            </a:r>
          </a:p>
          <a:p>
            <a:pPr lvl="1"/>
            <a:endParaRPr lang="en-US" dirty="0"/>
          </a:p>
          <a:p>
            <a:r>
              <a:rPr lang="en-US" dirty="0" smtClean="0"/>
              <a:t>How coins are transferred?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digitally signing a hash of the previous transaction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and </a:t>
            </a:r>
            <a:r>
              <a:rPr lang="en-US" dirty="0"/>
              <a:t>the public key of the next </a:t>
            </a:r>
            <a:r>
              <a:rPr lang="en-US" dirty="0" smtClean="0"/>
              <a:t>owner</a:t>
            </a:r>
          </a:p>
          <a:p>
            <a:pPr lvl="1"/>
            <a:r>
              <a:rPr lang="en-US" dirty="0"/>
              <a:t>A payee can verify the signatures to verify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chain of </a:t>
            </a:r>
            <a:r>
              <a:rPr lang="en-US" dirty="0" smtClean="0"/>
              <a:t>ownership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is the problem?</a:t>
            </a:r>
          </a:p>
          <a:p>
            <a:pPr lvl="1"/>
            <a:r>
              <a:rPr lang="en-US" dirty="0" smtClean="0"/>
              <a:t>Payee </a:t>
            </a:r>
            <a:r>
              <a:rPr lang="en-US" dirty="0"/>
              <a:t>can't verify that </a:t>
            </a:r>
            <a:r>
              <a:rPr lang="en-US" dirty="0" smtClean="0"/>
              <a:t>a coin was not double-spent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>
          <a:xfrm>
            <a:off x="8037095" y="2893647"/>
            <a:ext cx="4154905" cy="25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34" y="2288674"/>
            <a:ext cx="6028834" cy="3859463"/>
          </a:xfrm>
        </p:spPr>
      </p:pic>
    </p:spTree>
    <p:extLst>
      <p:ext uri="{BB962C8B-B14F-4D97-AF65-F5344CB8AC3E}">
        <p14:creationId xmlns:p14="http://schemas.microsoft.com/office/powerpoint/2010/main" val="12657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confirm </a:t>
            </a:r>
            <a:r>
              <a:rPr lang="en-US" dirty="0"/>
              <a:t>the </a:t>
            </a:r>
            <a:r>
              <a:rPr lang="en-US" dirty="0" smtClean="0"/>
              <a:t>presence/absence </a:t>
            </a:r>
            <a:r>
              <a:rPr lang="en-US" dirty="0"/>
              <a:t>of a transaction </a:t>
            </a:r>
            <a:r>
              <a:rPr lang="en-US" dirty="0" smtClean="0"/>
              <a:t>you have to </a:t>
            </a:r>
            <a:r>
              <a:rPr lang="en-US" dirty="0"/>
              <a:t>be aware of all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Normally banks/central authority are aware of this</a:t>
            </a:r>
          </a:p>
          <a:p>
            <a:pPr lvl="1"/>
            <a:endParaRPr lang="en-US" dirty="0"/>
          </a:p>
          <a:p>
            <a:r>
              <a:rPr lang="en-US" dirty="0"/>
              <a:t>To accomplish this without a trusted </a:t>
            </a:r>
            <a:r>
              <a:rPr lang="en-US" dirty="0" smtClean="0"/>
              <a:t>party?</a:t>
            </a:r>
          </a:p>
          <a:p>
            <a:pPr lvl="1"/>
            <a:r>
              <a:rPr lang="en-US" dirty="0" smtClean="0"/>
              <a:t> Transactions </a:t>
            </a:r>
            <a:r>
              <a:rPr lang="en-US" dirty="0"/>
              <a:t>must be publicly </a:t>
            </a:r>
            <a:r>
              <a:rPr lang="en-US" dirty="0" smtClean="0"/>
              <a:t>announced</a:t>
            </a:r>
          </a:p>
          <a:p>
            <a:endParaRPr lang="en-US" dirty="0"/>
          </a:p>
          <a:p>
            <a:r>
              <a:rPr lang="en-US" dirty="0" smtClean="0"/>
              <a:t>We need </a:t>
            </a:r>
            <a:r>
              <a:rPr lang="en-US" dirty="0"/>
              <a:t>a system for participants to agree on </a:t>
            </a:r>
            <a:r>
              <a:rPr lang="en-US" dirty="0" smtClean="0"/>
              <a:t>the </a:t>
            </a:r>
            <a:r>
              <a:rPr lang="en-US" dirty="0"/>
              <a:t>order in which </a:t>
            </a:r>
            <a:r>
              <a:rPr lang="en-US" dirty="0" smtClean="0"/>
              <a:t>transactions were received -&gt; Timestamp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timestamp server works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taking </a:t>
            </a:r>
            <a:r>
              <a:rPr lang="en-US" dirty="0"/>
              <a:t>a hash of a block of items to be </a:t>
            </a:r>
            <a:r>
              <a:rPr lang="en-US" dirty="0" err="1"/>
              <a:t>timestamped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widely </a:t>
            </a:r>
            <a:r>
              <a:rPr lang="en-US" dirty="0"/>
              <a:t>publishing the </a:t>
            </a:r>
            <a:r>
              <a:rPr lang="en-US" dirty="0" smtClean="0"/>
              <a:t>hash (just like in a newspaper)</a:t>
            </a:r>
          </a:p>
          <a:p>
            <a:pPr lvl="1"/>
            <a:endParaRPr lang="en-US" dirty="0"/>
          </a:p>
          <a:p>
            <a:r>
              <a:rPr lang="en-US" dirty="0" smtClean="0"/>
              <a:t>It proves that </a:t>
            </a:r>
            <a:r>
              <a:rPr lang="en-US" dirty="0"/>
              <a:t>the data must have existed at the </a:t>
            </a:r>
            <a:r>
              <a:rPr lang="en-US" dirty="0" smtClean="0"/>
              <a:t>time </a:t>
            </a:r>
          </a:p>
          <a:p>
            <a:endParaRPr lang="en-US" dirty="0"/>
          </a:p>
          <a:p>
            <a:r>
              <a:rPr lang="en-US" dirty="0"/>
              <a:t>Each timestamp includes the previous timestamp in its </a:t>
            </a:r>
            <a:r>
              <a:rPr lang="en-US" dirty="0" smtClean="0"/>
              <a:t>hash </a:t>
            </a:r>
            <a:r>
              <a:rPr lang="en-US" dirty="0"/>
              <a:t>forming a </a:t>
            </a:r>
            <a:r>
              <a:rPr lang="en-US" dirty="0" smtClean="0"/>
              <a:t>chain -&gt; Thus the name the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98" y="703147"/>
            <a:ext cx="476250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7" y="5126959"/>
            <a:ext cx="3914273" cy="17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make timestamp server work on a P2P -&gt; proof of work is needed!</a:t>
            </a:r>
          </a:p>
          <a:p>
            <a:endParaRPr lang="en-US" dirty="0"/>
          </a:p>
          <a:p>
            <a:r>
              <a:rPr lang="en-US" dirty="0" smtClean="0"/>
              <a:t>Lets think of it as a mathematical puzzle..</a:t>
            </a:r>
          </a:p>
          <a:p>
            <a:pPr lvl="1"/>
            <a:r>
              <a:rPr lang="en-US" dirty="0" smtClean="0"/>
              <a:t>Just a </a:t>
            </a:r>
            <a:r>
              <a:rPr lang="en-US" dirty="0" err="1" smtClean="0"/>
              <a:t>nounce</a:t>
            </a:r>
            <a:r>
              <a:rPr lang="en-US" dirty="0" smtClean="0"/>
              <a:t> added at the end of the block </a:t>
            </a:r>
          </a:p>
          <a:p>
            <a:pPr lvl="1"/>
            <a:r>
              <a:rPr lang="en-US" dirty="0" smtClean="0"/>
              <a:t>If its solved the block is added to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Majority decision = longest chain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attacker would </a:t>
            </a:r>
            <a:r>
              <a:rPr lang="en-US" dirty="0" smtClean="0"/>
              <a:t>need to </a:t>
            </a:r>
            <a:r>
              <a:rPr lang="en-US" dirty="0"/>
              <a:t>redo </a:t>
            </a:r>
            <a:r>
              <a:rPr lang="en-US" dirty="0" smtClean="0"/>
              <a:t>the whole proof-of-work</a:t>
            </a:r>
          </a:p>
          <a:p>
            <a:pPr lvl="1"/>
            <a:r>
              <a:rPr lang="en-US" dirty="0" smtClean="0"/>
              <a:t>The more blocks added = the harder to redo the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82" y="753228"/>
            <a:ext cx="48387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79" y="2984499"/>
            <a:ext cx="4720389" cy="19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16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344</TotalTime>
  <Words>902</Words>
  <Application>Microsoft Macintosh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</vt:lpstr>
      <vt:lpstr>Arial</vt:lpstr>
      <vt:lpstr>Berlin</vt:lpstr>
      <vt:lpstr>Bitcoin: A Peer-to-Peer Electronic Cash System</vt:lpstr>
      <vt:lpstr>Motivation</vt:lpstr>
      <vt:lpstr>The Problem</vt:lpstr>
      <vt:lpstr>What do we need?</vt:lpstr>
      <vt:lpstr>How it works?</vt:lpstr>
      <vt:lpstr>Transaction example</vt:lpstr>
      <vt:lpstr>Timestamp Server</vt:lpstr>
      <vt:lpstr>Timestamp Server </vt:lpstr>
      <vt:lpstr>Proof-of-work</vt:lpstr>
      <vt:lpstr>Clearer Picture of the Network</vt:lpstr>
      <vt:lpstr>What if two blocks at same time?</vt:lpstr>
      <vt:lpstr>Incentive</vt:lpstr>
      <vt:lpstr>How to save disk space?</vt:lpstr>
      <vt:lpstr>Privacy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Bitcoin: A Peer-to-Peer Electronic Cash System</dc:title>
  <dc:creator>Microsoft Office User</dc:creator>
  <cp:lastModifiedBy>Microsoft Office User</cp:lastModifiedBy>
  <cp:revision>22</cp:revision>
  <dcterms:created xsi:type="dcterms:W3CDTF">2016-11-28T07:54:50Z</dcterms:created>
  <dcterms:modified xsi:type="dcterms:W3CDTF">2016-11-28T13:39:40Z</dcterms:modified>
</cp:coreProperties>
</file>