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70" r:id="rId11"/>
    <p:sldId id="269" r:id="rId12"/>
    <p:sldId id="271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66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146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8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826C-7313-4E4E-8C5D-B8491BD6262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3734-1EBA-44B7-BF8C-7E213D67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Cryptosystems Fail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Anderson, Cambridge University</a:t>
            </a:r>
          </a:p>
          <a:p>
            <a:endParaRPr lang="en-US" dirty="0"/>
          </a:p>
          <a:p>
            <a:r>
              <a:rPr lang="en-US" dirty="0" smtClean="0"/>
              <a:t>Presented by: Ryan Riley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Basic: Outsiders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Postal interception</a:t>
            </a:r>
          </a:p>
          <a:p>
            <a:endParaRPr lang="en-US" dirty="0"/>
          </a:p>
          <a:p>
            <a:r>
              <a:rPr lang="en-US" dirty="0" smtClean="0"/>
              <a:t>Fake ATMs</a:t>
            </a:r>
          </a:p>
          <a:p>
            <a:endParaRPr lang="en-US" dirty="0"/>
          </a:p>
          <a:p>
            <a:r>
              <a:rPr lang="en-US" dirty="0" smtClean="0"/>
              <a:t>Issuing the same PIN to everyone</a:t>
            </a:r>
          </a:p>
          <a:p>
            <a:pPr lvl="1"/>
            <a:r>
              <a:rPr lang="en-US" dirty="0" smtClean="0"/>
              <a:t>Hard to detect!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162123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3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Basic: 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men in England watched people enter their PINs, then got account numbers from receipts</a:t>
            </a:r>
          </a:p>
          <a:p>
            <a:pPr lvl="1"/>
            <a:r>
              <a:rPr lang="en-US" dirty="0" smtClean="0"/>
              <a:t>Same technique was used years prior in New York</a:t>
            </a:r>
          </a:p>
          <a:p>
            <a:pPr lvl="1"/>
            <a:r>
              <a:rPr lang="en-US" dirty="0" smtClean="0"/>
              <a:t>Banks kept printing account #s for years</a:t>
            </a:r>
          </a:p>
          <a:p>
            <a:endParaRPr lang="en-US" dirty="0" smtClean="0"/>
          </a:p>
          <a:p>
            <a:r>
              <a:rPr lang="en-US" dirty="0" smtClean="0"/>
              <a:t>ATM Jackpotting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Basic: 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PIN is stored on the card, but not tied to the account #</a:t>
            </a:r>
          </a:p>
          <a:p>
            <a:endParaRPr lang="en-US" dirty="0"/>
          </a:p>
          <a:p>
            <a:r>
              <a:rPr lang="en-US" dirty="0" smtClean="0"/>
              <a:t>Intentionally limiting the possible PINs</a:t>
            </a:r>
          </a:p>
          <a:p>
            <a:endParaRPr lang="en-US" dirty="0"/>
          </a:p>
          <a:p>
            <a:r>
              <a:rPr lang="en-US" dirty="0" smtClean="0"/>
              <a:t>Offline ATMs: Copied cards be used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ATM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types of fraud occur as well</a:t>
            </a:r>
          </a:p>
          <a:p>
            <a:r>
              <a:rPr lang="en-US" dirty="0" smtClean="0"/>
              <a:t>Mostly related to poor key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Encryption Primer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145774"/>
              </p:ext>
            </p:extLst>
          </p:nvPr>
        </p:nvGraphicFramePr>
        <p:xfrm>
          <a:off x="1143000" y="1905000"/>
          <a:ext cx="7239000" cy="342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9500"/>
                <a:gridCol w="3619500"/>
              </a:tblGrid>
              <a:tr h="48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Account number: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8807012345691710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8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 key: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FEFEFEFEFEFEFEFE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8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of DES: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A2CE126C69AEC82D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8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decimalised: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0224126269042823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8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 PIN: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8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Offset: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6565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8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Customer PIN: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6789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3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Encryption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ATM must have PIN key to verify PIN</a:t>
            </a:r>
          </a:p>
          <a:p>
            <a:r>
              <a:rPr lang="en-US" dirty="0" smtClean="0"/>
              <a:t>Each bank uses a unique PIN key</a:t>
            </a:r>
          </a:p>
          <a:p>
            <a:r>
              <a:rPr lang="en-US" dirty="0" smtClean="0"/>
              <a:t>Distributing these keys to ATMs and between different banks involves more keys</a:t>
            </a:r>
          </a:p>
          <a:p>
            <a:pPr lvl="1"/>
            <a:r>
              <a:rPr lang="en-US" dirty="0" smtClean="0"/>
              <a:t>Terminal keys</a:t>
            </a:r>
          </a:p>
          <a:p>
            <a:pPr lvl="1"/>
            <a:r>
              <a:rPr lang="en-US" dirty="0" smtClean="0"/>
              <a:t>Working keys</a:t>
            </a:r>
          </a:p>
          <a:p>
            <a:pPr lvl="1"/>
            <a:r>
              <a:rPr lang="en-US" dirty="0" smtClean="0"/>
              <a:t>Zone keys</a:t>
            </a:r>
          </a:p>
          <a:p>
            <a:r>
              <a:rPr lang="en-US" dirty="0" smtClean="0"/>
              <a:t>Take-away: Banks have lots of keys to keep secret</a:t>
            </a:r>
          </a:p>
        </p:txBody>
      </p:sp>
    </p:spTree>
    <p:extLst>
      <p:ext uri="{BB962C8B-B14F-4D97-AF65-F5344CB8AC3E}">
        <p14:creationId xmlns:p14="http://schemas.microsoft.com/office/powerpoint/2010/main" val="40377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Fraud: 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is frequently done in bank software</a:t>
            </a:r>
          </a:p>
          <a:p>
            <a:pPr lvl="1"/>
            <a:r>
              <a:rPr lang="en-US" dirty="0" smtClean="0"/>
              <a:t>Developers can get keys</a:t>
            </a:r>
          </a:p>
          <a:p>
            <a:pPr lvl="1"/>
            <a:r>
              <a:rPr lang="en-US" dirty="0" smtClean="0"/>
              <a:t>No one even verifies that correct keys are used</a:t>
            </a:r>
          </a:p>
        </p:txBody>
      </p:sp>
    </p:spTree>
    <p:extLst>
      <p:ext uri="{BB962C8B-B14F-4D97-AF65-F5344CB8AC3E}">
        <p14:creationId xmlns:p14="http://schemas.microsoft.com/office/powerpoint/2010/main" val="2453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Fraud: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this is a Security Module</a:t>
            </a:r>
          </a:p>
          <a:p>
            <a:pPr lvl="1"/>
            <a:r>
              <a:rPr lang="en-US" dirty="0" smtClean="0"/>
              <a:t>PC in a safe</a:t>
            </a:r>
          </a:p>
          <a:p>
            <a:pPr lvl="1"/>
            <a:r>
              <a:rPr lang="en-US" dirty="0" smtClean="0"/>
              <a:t>Programmers use it, but never see keys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34294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9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Fraud: Hardware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banks don’t use SMs</a:t>
            </a:r>
          </a:p>
          <a:p>
            <a:r>
              <a:rPr lang="en-US" dirty="0" smtClean="0"/>
              <a:t>SMs might not interoperate well with other systems</a:t>
            </a:r>
            <a:endParaRPr lang="en-US" dirty="0"/>
          </a:p>
          <a:p>
            <a:pPr lvl="1"/>
            <a:r>
              <a:rPr lang="en-US" dirty="0" smtClean="0"/>
              <a:t>Malicious contractor</a:t>
            </a:r>
          </a:p>
          <a:p>
            <a:r>
              <a:rPr lang="en-US" dirty="0" smtClean="0"/>
              <a:t>Poorly designed SMs</a:t>
            </a:r>
          </a:p>
          <a:p>
            <a:r>
              <a:rPr lang="en-US" dirty="0" smtClean="0"/>
              <a:t>Easily opened and tampered with</a:t>
            </a:r>
          </a:p>
        </p:txBody>
      </p:sp>
    </p:spTree>
    <p:extLst>
      <p:ext uri="{BB962C8B-B14F-4D97-AF65-F5344CB8AC3E}">
        <p14:creationId xmlns:p14="http://schemas.microsoft.com/office/powerpoint/2010/main" val="3762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Fraud: 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 error codes not being checked</a:t>
            </a:r>
          </a:p>
          <a:p>
            <a:r>
              <a:rPr lang="en-US" dirty="0" smtClean="0"/>
              <a:t>PIN keys being given to contractors</a:t>
            </a:r>
          </a:p>
          <a:p>
            <a:pPr lvl="1"/>
            <a:r>
              <a:rPr lang="en-US" dirty="0" smtClean="0"/>
              <a:t>Can you trust them?</a:t>
            </a:r>
          </a:p>
          <a:p>
            <a:r>
              <a:rPr lang="en-US" dirty="0" smtClean="0"/>
              <a:t>Key management is poor</a:t>
            </a:r>
          </a:p>
          <a:p>
            <a:pPr lvl="1"/>
            <a:r>
              <a:rPr lang="en-US" dirty="0" smtClean="0"/>
              <a:t>Give it all to the technical guy!</a:t>
            </a:r>
          </a:p>
          <a:p>
            <a:r>
              <a:rPr lang="en-US" dirty="0" smtClean="0"/>
              <a:t>Managers delegating key management duties</a:t>
            </a:r>
          </a:p>
          <a:p>
            <a:r>
              <a:rPr lang="en-US" dirty="0" smtClean="0"/>
              <a:t>Employees don’t understand crypto security like physical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3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Cryptology is widely used to keep information secure</a:t>
            </a:r>
          </a:p>
          <a:p>
            <a:r>
              <a:rPr lang="en-US" dirty="0" smtClean="0"/>
              <a:t>The largest implementations of it are secret</a:t>
            </a:r>
          </a:p>
          <a:p>
            <a:pPr lvl="1"/>
            <a:r>
              <a:rPr lang="en-US" dirty="0" smtClean="0"/>
              <a:t>Government/military</a:t>
            </a:r>
          </a:p>
          <a:p>
            <a:pPr lvl="1"/>
            <a:r>
              <a:rPr lang="en-US" dirty="0" smtClean="0"/>
              <a:t>Cryptographers get no feedback about failures</a:t>
            </a:r>
          </a:p>
        </p:txBody>
      </p:sp>
    </p:spTree>
    <p:extLst>
      <p:ext uri="{BB962C8B-B14F-4D97-AF65-F5344CB8AC3E}">
        <p14:creationId xmlns:p14="http://schemas.microsoft.com/office/powerpoint/2010/main" val="126997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Competent consultants are needed</a:t>
            </a:r>
          </a:p>
          <a:p>
            <a:r>
              <a:rPr lang="en-US" dirty="0" smtClean="0"/>
              <a:t>Acknowledge mistakes will happen</a:t>
            </a:r>
          </a:p>
          <a:p>
            <a:r>
              <a:rPr lang="en-US" dirty="0" smtClean="0"/>
              <a:t>Burden of proof should be on party who can investigate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SM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over-estimate client knowledge of crypto</a:t>
            </a:r>
          </a:p>
          <a:p>
            <a:r>
              <a:rPr lang="en-US" dirty="0" smtClean="0"/>
              <a:t>Products should be produced by experts</a:t>
            </a:r>
          </a:p>
          <a:p>
            <a:pPr lvl="1"/>
            <a:r>
              <a:rPr lang="en-US" dirty="0" smtClean="0"/>
              <a:t>And assumed to be used by non-experts</a:t>
            </a:r>
          </a:p>
          <a:p>
            <a:r>
              <a:rPr lang="en-US" dirty="0" smtClean="0"/>
              <a:t>Certification process must include the human component</a:t>
            </a:r>
          </a:p>
          <a:p>
            <a:pPr lvl="1"/>
            <a:r>
              <a:rPr lang="en-US" dirty="0" smtClean="0"/>
              <a:t>Human environment where it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528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our threat model…</a:t>
            </a:r>
          </a:p>
          <a:p>
            <a:pPr lvl="1"/>
            <a:r>
              <a:rPr lang="en-US" dirty="0" smtClean="0"/>
              <a:t>System implementation and operation is basically error-free</a:t>
            </a:r>
          </a:p>
          <a:p>
            <a:pPr lvl="1"/>
            <a:r>
              <a:rPr lang="en-US" dirty="0" smtClean="0"/>
              <a:t>Those designing and maintaining the systems are competent</a:t>
            </a:r>
          </a:p>
          <a:p>
            <a:r>
              <a:rPr lang="en-US" dirty="0" smtClean="0"/>
              <a:t>Our threat model was wrong!</a:t>
            </a:r>
          </a:p>
          <a:p>
            <a:pPr lvl="1"/>
            <a:r>
              <a:rPr lang="en-US" dirty="0" smtClean="0"/>
              <a:t>Implementations error filled</a:t>
            </a:r>
          </a:p>
          <a:p>
            <a:pPr lvl="1"/>
            <a:r>
              <a:rPr lang="en-US" dirty="0" smtClean="0"/>
              <a:t>Designers and maintainers incompetent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Incompetent?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hard</a:t>
            </a:r>
          </a:p>
          <a:p>
            <a:r>
              <a:rPr lang="en-US" dirty="0" smtClean="0"/>
              <a:t>Most organizations don’t have a dedicated team</a:t>
            </a:r>
          </a:p>
          <a:p>
            <a:r>
              <a:rPr lang="en-US" dirty="0" smtClean="0"/>
              <a:t>Staff are afraid to report issues</a:t>
            </a:r>
          </a:p>
          <a:p>
            <a:r>
              <a:rPr lang="en-US" dirty="0" smtClean="0"/>
              <a:t>Corporate politics are bad</a:t>
            </a:r>
          </a:p>
          <a:p>
            <a:r>
              <a:rPr lang="en-US" dirty="0" smtClean="0"/>
              <a:t>Non-experts don’t know when a consultant is incompetent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466058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5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focus on what </a:t>
            </a:r>
            <a:r>
              <a:rPr lang="en-US" i="1" dirty="0" smtClean="0"/>
              <a:t>could</a:t>
            </a:r>
            <a:r>
              <a:rPr lang="en-US" dirty="0" smtClean="0"/>
              <a:t> go wrong, but what is </a:t>
            </a:r>
            <a:r>
              <a:rPr lang="en-US" i="1" dirty="0" smtClean="0"/>
              <a:t>likely</a:t>
            </a:r>
            <a:r>
              <a:rPr lang="en-US" dirty="0" smtClean="0"/>
              <a:t> to</a:t>
            </a:r>
          </a:p>
          <a:p>
            <a:endParaRPr lang="en-US" dirty="0"/>
          </a:p>
          <a:p>
            <a:r>
              <a:rPr lang="en-US" dirty="0" smtClean="0"/>
              <a:t>Security should be an “engineering discipline concerned with quality control processes within the client </a:t>
            </a:r>
            <a:r>
              <a:rPr lang="en-US" dirty="0" err="1" smtClean="0"/>
              <a:t>organisation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2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Points on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Specification should list failure modes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… and strategies to address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… and how they are implemented (including training and operational issues)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Certification must test system usage by people with appropriate skill levels</a:t>
            </a:r>
          </a:p>
        </p:txBody>
      </p:sp>
    </p:spTree>
    <p:extLst>
      <p:ext uri="{BB962C8B-B14F-4D97-AF65-F5344CB8AC3E}">
        <p14:creationId xmlns:p14="http://schemas.microsoft.com/office/powerpoint/2010/main" val="42906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threat model is wrong</a:t>
            </a:r>
          </a:p>
          <a:p>
            <a:pPr lvl="1"/>
            <a:r>
              <a:rPr lang="en-US" dirty="0" smtClean="0"/>
              <a:t>We assumed technical attacks on the crypto</a:t>
            </a:r>
          </a:p>
          <a:p>
            <a:r>
              <a:rPr lang="en-US" dirty="0" smtClean="0"/>
              <a:t>Most failures are…</a:t>
            </a:r>
          </a:p>
          <a:p>
            <a:pPr lvl="1"/>
            <a:r>
              <a:rPr lang="en-US" dirty="0" smtClean="0"/>
              <a:t>Bad implementation</a:t>
            </a:r>
          </a:p>
          <a:p>
            <a:pPr lvl="1"/>
            <a:r>
              <a:rPr lang="en-US" dirty="0" smtClean="0"/>
              <a:t>Human factor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5689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Airlines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Airplane crashes are investigated in depth</a:t>
            </a:r>
          </a:p>
          <a:p>
            <a:pPr lvl="1"/>
            <a:r>
              <a:rPr lang="en-US" dirty="0" smtClean="0"/>
              <a:t>Investigators go to the scene</a:t>
            </a:r>
          </a:p>
          <a:p>
            <a:pPr lvl="1"/>
            <a:r>
              <a:rPr lang="en-US" dirty="0" smtClean="0"/>
              <a:t>Lots of invested parties are involved</a:t>
            </a:r>
          </a:p>
          <a:p>
            <a:pPr lvl="1"/>
            <a:r>
              <a:rPr lang="en-US" dirty="0" smtClean="0"/>
              <a:t>Findings are examined by others</a:t>
            </a:r>
          </a:p>
          <a:p>
            <a:r>
              <a:rPr lang="en-US" dirty="0" smtClean="0"/>
              <a:t>Engineers can modify their designs based on what is learned</a:t>
            </a:r>
          </a:p>
          <a:p>
            <a:r>
              <a:rPr lang="en-US" dirty="0" smtClean="0"/>
              <a:t>Institutionalized learning mechanism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245653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7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such learning mechanism</a:t>
            </a:r>
          </a:p>
          <a:p>
            <a:r>
              <a:rPr lang="en-US" dirty="0" smtClean="0"/>
              <a:t>Modern cryptographic systems are widely deployed in governments, but failures are not shared</a:t>
            </a:r>
          </a:p>
          <a:p>
            <a:endParaRPr lang="en-US" dirty="0" smtClean="0"/>
          </a:p>
          <a:p>
            <a:r>
              <a:rPr lang="en-US" dirty="0" smtClean="0"/>
              <a:t>We are at a disadvantage!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Crypto’s</a:t>
            </a:r>
            <a:r>
              <a:rPr lang="en-US" dirty="0" smtClean="0"/>
              <a:t> Traditional 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implementation and operation is basically error-free</a:t>
            </a:r>
          </a:p>
          <a:p>
            <a:r>
              <a:rPr lang="en-US" dirty="0" smtClean="0"/>
              <a:t>Those designing and maintaining the systems are competent</a:t>
            </a:r>
          </a:p>
          <a:p>
            <a:r>
              <a:rPr lang="en-US" dirty="0" smtClean="0"/>
              <a:t>Attacker is highly skilled and focused on cryptanalysis</a:t>
            </a:r>
          </a:p>
          <a:p>
            <a:pPr lvl="1"/>
            <a:r>
              <a:rPr lang="en-US" dirty="0" smtClean="0"/>
              <a:t>NSA/GCHQ level</a:t>
            </a:r>
          </a:p>
        </p:txBody>
      </p:sp>
    </p:spTree>
    <p:extLst>
      <p:ext uri="{BB962C8B-B14F-4D97-AF65-F5344CB8AC3E}">
        <p14:creationId xmlns:p14="http://schemas.microsoft.com/office/powerpoint/2010/main" val="24576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from banking</a:t>
            </a:r>
          </a:p>
          <a:p>
            <a:r>
              <a:rPr lang="en-US" dirty="0" smtClean="0"/>
              <a:t>Traditional threat model is very wrong</a:t>
            </a:r>
          </a:p>
          <a:p>
            <a:r>
              <a:rPr lang="en-US" dirty="0" smtClean="0"/>
              <a:t>What new threat model should </a:t>
            </a:r>
          </a:p>
          <a:p>
            <a:r>
              <a:rPr lang="en-US" dirty="0" smtClean="0"/>
              <a:t>Recommendations for the future (paradigm shift)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application of crypto is</a:t>
            </a:r>
            <a:br>
              <a:rPr lang="en-US" dirty="0" smtClean="0"/>
            </a:br>
            <a:r>
              <a:rPr lang="en-US" dirty="0" smtClean="0"/>
              <a:t>ATM machines at banks</a:t>
            </a:r>
          </a:p>
          <a:p>
            <a:r>
              <a:rPr lang="en-US" dirty="0" smtClean="0"/>
              <a:t>Involved in consulting on court cases</a:t>
            </a:r>
            <a:br>
              <a:rPr lang="en-US" dirty="0" smtClean="0"/>
            </a:br>
            <a:r>
              <a:rPr lang="en-US" dirty="0" smtClean="0"/>
              <a:t>related to this</a:t>
            </a:r>
          </a:p>
          <a:p>
            <a:r>
              <a:rPr lang="en-US" dirty="0" smtClean="0"/>
              <a:t>Very powerful lessons to be learned here</a:t>
            </a:r>
          </a:p>
          <a:p>
            <a:pPr lvl="1"/>
            <a:r>
              <a:rPr lang="en-US" dirty="0" smtClean="0"/>
              <a:t>Our airline crash investigation team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562100" cy="219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ATM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ATM fraud can occur in a variety of ways</a:t>
            </a:r>
          </a:p>
          <a:p>
            <a:r>
              <a:rPr lang="en-US" dirty="0" smtClean="0"/>
              <a:t>None of these are very technical</a:t>
            </a:r>
          </a:p>
        </p:txBody>
      </p:sp>
    </p:spTree>
    <p:extLst>
      <p:ext uri="{BB962C8B-B14F-4D97-AF65-F5344CB8AC3E}">
        <p14:creationId xmlns:p14="http://schemas.microsoft.com/office/powerpoint/2010/main" val="1869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Basic: Bank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clerk in Hastings, England issued a extra ATM card for a customer’s account</a:t>
            </a:r>
          </a:p>
          <a:p>
            <a:pPr lvl="1"/>
            <a:r>
              <a:rPr lang="en-US" dirty="0" smtClean="0"/>
              <a:t>Stole 8600 GBP</a:t>
            </a:r>
          </a:p>
          <a:p>
            <a:pPr lvl="1"/>
            <a:r>
              <a:rPr lang="en-US" dirty="0" smtClean="0"/>
              <a:t>Customer complaint was ignored</a:t>
            </a:r>
          </a:p>
          <a:p>
            <a:r>
              <a:rPr lang="en-US" dirty="0" smtClean="0"/>
              <a:t>Maintenance engineering in Scotland modified an ATM to record PIN &amp; account numbers</a:t>
            </a:r>
          </a:p>
          <a:p>
            <a:pPr lvl="1"/>
            <a:r>
              <a:rPr lang="en-US" dirty="0" smtClean="0"/>
              <a:t>Customer complaints were ignored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0"/>
            <a:ext cx="1266825" cy="168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2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743</Words>
  <Application>Microsoft Office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Why Cryptosystems Fail</vt:lpstr>
      <vt:lpstr>Introduction</vt:lpstr>
      <vt:lpstr>Example: Airlines</vt:lpstr>
      <vt:lpstr>Crypto Community</vt:lpstr>
      <vt:lpstr>Crypto’s Traditional Threat Model</vt:lpstr>
      <vt:lpstr>Today’s Talk</vt:lpstr>
      <vt:lpstr>ATM Fraud</vt:lpstr>
      <vt:lpstr>Basic ATM Fraud</vt:lpstr>
      <vt:lpstr>Basic: Bank Staff</vt:lpstr>
      <vt:lpstr>Basic: Outsiders</vt:lpstr>
      <vt:lpstr>Basic: Implementation Issues</vt:lpstr>
      <vt:lpstr>Basic: Implementation Issues</vt:lpstr>
      <vt:lpstr>Complex ATM Fraud</vt:lpstr>
      <vt:lpstr>ATM Encryption Primer</vt:lpstr>
      <vt:lpstr>ATM Encryption Primer</vt:lpstr>
      <vt:lpstr>Complex Fraud: Software Problems</vt:lpstr>
      <vt:lpstr>Complex Fraud: Hardware</vt:lpstr>
      <vt:lpstr>Complex Fraud: Hardware Problems</vt:lpstr>
      <vt:lpstr>Complex Fraud: Implementation Issues</vt:lpstr>
      <vt:lpstr>Implications for Banks</vt:lpstr>
      <vt:lpstr>Implications for SM Vendors</vt:lpstr>
      <vt:lpstr>Important Lessons</vt:lpstr>
      <vt:lpstr>Incompetent?</vt:lpstr>
      <vt:lpstr>New Paradigm</vt:lpstr>
      <vt:lpstr>Four Points on System Design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Cryptosystems Fail</dc:title>
  <dc:creator>Ryan Riley</dc:creator>
  <cp:lastModifiedBy>Ryan</cp:lastModifiedBy>
  <cp:revision>92</cp:revision>
  <dcterms:created xsi:type="dcterms:W3CDTF">2015-03-03T11:49:51Z</dcterms:created>
  <dcterms:modified xsi:type="dcterms:W3CDTF">2016-10-03T13:24:52Z</dcterms:modified>
</cp:coreProperties>
</file>