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rahman Mossad Shouman" initials="AMS" lastIdx="1" clrIdx="0">
    <p:extLst>
      <p:ext uri="{19B8F6BF-5375-455C-9EA6-DF929625EA0E}">
        <p15:presenceInfo xmlns:p15="http://schemas.microsoft.com/office/powerpoint/2012/main" userId="Abdelrahman Mossad Sho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82" autoAdjust="0"/>
  </p:normalViewPr>
  <p:slideViewPr>
    <p:cSldViewPr snapToGrid="0">
      <p:cViewPr varScale="1">
        <p:scale>
          <a:sx n="66" d="100"/>
          <a:sy n="66" d="100"/>
        </p:scale>
        <p:origin x="7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71A3-2A9F-4A2D-B75B-D4D737F1942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E91DF-C28B-4D8C-A6D8-51F29EF6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Cloud</a:t>
            </a:r>
            <a:r>
              <a:rPr lang="en-US" baseline="0" dirty="0"/>
              <a:t> computing</a:t>
            </a:r>
          </a:p>
          <a:p>
            <a:r>
              <a:rPr lang="en-US" baseline="0" dirty="0"/>
              <a:t>	- Using a network of remote server</a:t>
            </a:r>
          </a:p>
          <a:p>
            <a:r>
              <a:rPr lang="en-US" baseline="0" dirty="0"/>
              <a:t>	- Outsourcing data</a:t>
            </a:r>
          </a:p>
          <a:p>
            <a:r>
              <a:rPr lang="en-US" baseline="0" dirty="0"/>
              <a:t>* Security concerns</a:t>
            </a:r>
          </a:p>
          <a:p>
            <a:r>
              <a:rPr lang="en-US" baseline="0" dirty="0"/>
              <a:t>	Fear of unsolicited/unwanted access</a:t>
            </a:r>
          </a:p>
          <a:p>
            <a:r>
              <a:rPr lang="en-US" baseline="0" dirty="0"/>
              <a:t>	Data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91DF-C28B-4D8C-A6D8-51F29EF6D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7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an index ?</a:t>
            </a:r>
          </a:p>
          <a:p>
            <a:pPr marL="171450" indent="-171450">
              <a:buFontTx/>
              <a:buChar char="-"/>
            </a:pPr>
            <a:r>
              <a:rPr lang="en-US" dirty="0"/>
              <a:t>Ranking Functions and importance of it to</a:t>
            </a:r>
            <a:r>
              <a:rPr lang="en-US" baseline="0" dirty="0"/>
              <a:t> overcome Boolean drawbacks 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91DF-C28B-4D8C-A6D8-51F29EF6D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Student.png: &lt;div&gt;Icons made by &lt;a </a:t>
            </a:r>
            <a:r>
              <a:rPr lang="en-US" dirty="0" err="1"/>
              <a:t>href</a:t>
            </a:r>
            <a:r>
              <a:rPr lang="en-US" dirty="0"/>
              <a:t>="http://www.flaticon.com/authors/popcorns-arts" title="Popcorns Arts"&gt;Popcorns Arts&lt;/a&gt; from &lt;a </a:t>
            </a:r>
            <a:r>
              <a:rPr lang="en-US" dirty="0" err="1"/>
              <a:t>href</a:t>
            </a:r>
            <a:r>
              <a:rPr lang="en-US" dirty="0"/>
              <a:t>="http://www.flaticon.com"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title="Creative Commons BY 3.0" target="_blank"&gt;CC 3.0 BY&lt;/a&gt;&lt;/div&gt;</a:t>
            </a:r>
          </a:p>
          <a:p>
            <a:endParaRPr lang="en-US" dirty="0"/>
          </a:p>
          <a:p>
            <a:r>
              <a:rPr lang="en-US" dirty="0"/>
              <a:t>User.png: &lt;div&gt;Icons made by &lt;a </a:t>
            </a:r>
            <a:r>
              <a:rPr lang="en-US" dirty="0" err="1"/>
              <a:t>href</a:t>
            </a:r>
            <a:r>
              <a:rPr lang="en-US" dirty="0"/>
              <a:t>="http://www.flaticon.com/authors/madebyoliver" title="</a:t>
            </a:r>
            <a:r>
              <a:rPr lang="en-US" dirty="0" err="1"/>
              <a:t>Madebyoliver</a:t>
            </a:r>
            <a:r>
              <a:rPr lang="en-US" dirty="0"/>
              <a:t>"&gt;</a:t>
            </a:r>
            <a:r>
              <a:rPr lang="en-US" dirty="0" err="1"/>
              <a:t>Madebyoliver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="http://www.flaticon.com"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title="Creative Commons BY 3.0" target="_blank"&gt;CC 3.0 BY&lt;/a&gt;&lt;/div&gt;</a:t>
            </a:r>
          </a:p>
          <a:p>
            <a:endParaRPr lang="en-US" dirty="0"/>
          </a:p>
          <a:p>
            <a:r>
              <a:rPr lang="en-US" dirty="0"/>
              <a:t>folder.png:</a:t>
            </a:r>
            <a:r>
              <a:rPr lang="en-US" baseline="0" dirty="0"/>
              <a:t> &lt;div&gt;Icons made by &lt;a </a:t>
            </a:r>
            <a:r>
              <a:rPr lang="en-US" baseline="0" dirty="0" err="1"/>
              <a:t>href</a:t>
            </a:r>
            <a:r>
              <a:rPr lang="en-US" baseline="0" dirty="0"/>
              <a:t>="http://www.flaticon.com/authors/madebyoliver" title="</a:t>
            </a:r>
            <a:r>
              <a:rPr lang="en-US" baseline="0" dirty="0" err="1"/>
              <a:t>Madebyoliver</a:t>
            </a:r>
            <a:r>
              <a:rPr lang="en-US" baseline="0" dirty="0"/>
              <a:t>"&gt;</a:t>
            </a:r>
            <a:r>
              <a:rPr lang="en-US" baseline="0" dirty="0" err="1"/>
              <a:t>Madebyoliver</a:t>
            </a:r>
            <a:r>
              <a:rPr lang="en-US" baseline="0" dirty="0"/>
              <a:t>&lt;/a&gt; from &lt;a </a:t>
            </a:r>
            <a:r>
              <a:rPr lang="en-US" baseline="0" dirty="0" err="1"/>
              <a:t>href</a:t>
            </a:r>
            <a:r>
              <a:rPr lang="en-US" baseline="0" dirty="0"/>
              <a:t>="http://www.flaticon.com" title="</a:t>
            </a:r>
            <a:r>
              <a:rPr lang="en-US" baseline="0" dirty="0" err="1"/>
              <a:t>Flaticon</a:t>
            </a:r>
            <a:r>
              <a:rPr lang="en-US" baseline="0" dirty="0"/>
              <a:t>"&gt;www.flaticon.com&lt;/a&gt; is licensed by &lt;a </a:t>
            </a:r>
            <a:r>
              <a:rPr lang="en-US" baseline="0" dirty="0" err="1"/>
              <a:t>href</a:t>
            </a:r>
            <a:r>
              <a:rPr lang="en-US" baseline="0" dirty="0"/>
              <a:t>="http://creativecommons.org/licenses/by/3.0/" title="Creative Commons BY 3.0" target="_blank"&gt;CC 3.0 BY&lt;/a&gt;&lt;/div&gt;</a:t>
            </a:r>
          </a:p>
          <a:p>
            <a:endParaRPr lang="en-US" baseline="0" dirty="0"/>
          </a:p>
          <a:p>
            <a:r>
              <a:rPr lang="en-US" baseline="0" dirty="0"/>
              <a:t>Icon.png: &lt;div&gt;Icons made by &lt;a </a:t>
            </a:r>
            <a:r>
              <a:rPr lang="en-US" baseline="0" dirty="0" err="1"/>
              <a:t>href</a:t>
            </a:r>
            <a:r>
              <a:rPr lang="en-US" baseline="0" dirty="0"/>
              <a:t>="http://www.freepik.com" title="</a:t>
            </a:r>
            <a:r>
              <a:rPr lang="en-US" baseline="0" dirty="0" err="1"/>
              <a:t>Freepik</a:t>
            </a:r>
            <a:r>
              <a:rPr lang="en-US" baseline="0" dirty="0"/>
              <a:t>"&gt;</a:t>
            </a:r>
            <a:r>
              <a:rPr lang="en-US" baseline="0" dirty="0" err="1"/>
              <a:t>Freepik</a:t>
            </a:r>
            <a:r>
              <a:rPr lang="en-US" baseline="0" dirty="0"/>
              <a:t>&lt;/a&gt; from &lt;a </a:t>
            </a:r>
            <a:r>
              <a:rPr lang="en-US" baseline="0" dirty="0" err="1"/>
              <a:t>href</a:t>
            </a:r>
            <a:r>
              <a:rPr lang="en-US" baseline="0" dirty="0"/>
              <a:t>="http://www.flaticon.com" title="</a:t>
            </a:r>
            <a:r>
              <a:rPr lang="en-US" baseline="0" dirty="0" err="1"/>
              <a:t>Flaticon</a:t>
            </a:r>
            <a:r>
              <a:rPr lang="en-US" baseline="0" dirty="0"/>
              <a:t>"&gt;www.flaticon.com&lt;/a&gt; is licensed by &lt;a </a:t>
            </a:r>
            <a:r>
              <a:rPr lang="en-US" baseline="0" dirty="0" err="1"/>
              <a:t>href</a:t>
            </a:r>
            <a:r>
              <a:rPr lang="en-US" baseline="0" dirty="0"/>
              <a:t>="http://creativecommons.org/licenses/by/3.0/" title="Creative Commons BY 3.0" target="_blank"&gt;CC 3.0 BY&lt;/a&gt;&lt;/div&gt;</a:t>
            </a:r>
          </a:p>
          <a:p>
            <a:endParaRPr lang="en-US" baseline="0" dirty="0"/>
          </a:p>
          <a:p>
            <a:r>
              <a:rPr lang="en-US" baseline="0" dirty="0"/>
              <a:t>Server.png: &lt;div&gt;Icons made by &lt;a </a:t>
            </a:r>
            <a:r>
              <a:rPr lang="en-US" baseline="0" dirty="0" err="1"/>
              <a:t>href</a:t>
            </a:r>
            <a:r>
              <a:rPr lang="en-US" baseline="0" dirty="0"/>
              <a:t>="http://www.flaticon.com/authors/vectors-market" title="Vectors Market"&gt;Vectors Market&lt;/a&gt; from &lt;a </a:t>
            </a:r>
            <a:r>
              <a:rPr lang="en-US" baseline="0" dirty="0" err="1"/>
              <a:t>href</a:t>
            </a:r>
            <a:r>
              <a:rPr lang="en-US" baseline="0" dirty="0"/>
              <a:t>="http://www.flaticon.com" title="</a:t>
            </a:r>
            <a:r>
              <a:rPr lang="en-US" baseline="0" dirty="0" err="1"/>
              <a:t>Flaticon</a:t>
            </a:r>
            <a:r>
              <a:rPr lang="en-US" baseline="0" dirty="0"/>
              <a:t>"&gt;www.flaticon.com&lt;/a&gt; is licensed by &lt;a </a:t>
            </a:r>
            <a:r>
              <a:rPr lang="en-US" baseline="0" dirty="0" err="1"/>
              <a:t>href</a:t>
            </a:r>
            <a:r>
              <a:rPr lang="en-US" baseline="0" dirty="0"/>
              <a:t>="http://creativecommons.org/licenses/by/3.0/" title="Creative Commons BY 3.0" target="_blank"&gt;CC 3.0 BY&lt;/a&gt;&lt;/div&gt;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91DF-C28B-4D8C-A6D8-51F29EF6D0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91DF-C28B-4D8C-A6D8-51F29EF6D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6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3F5-AE44-4589-B831-39F7CF8ADF1E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7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E6E6-BA36-48BE-A021-FAFB5BA60A98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FDBB-FDA6-44AE-AF7A-894342EF0E54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940D-B134-4346-938E-7B3886270864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39E-0527-4EC7-AB5A-15BF65C50B29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3F0B-3601-442B-BFE3-628D97F96E95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8971-B031-4525-B5D1-81526EDA47AB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D4C3-CD82-4664-BBF6-4A699892AF07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F1-18F1-470E-BAE2-C6DF3735D9A2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9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D263C7-3284-47DE-80FC-DE673046AFDF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A96F-8C94-4939-BC88-B83748BB0CC9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A9DA7F-0028-4732-8233-6BD2BE1B09F2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16E6AD-80E5-4F61-BF79-5D2B89A703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6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Ranked Keyword Search over Encrypted</a:t>
            </a:r>
            <a:br>
              <a:rPr lang="en-US" dirty="0"/>
            </a:br>
            <a:r>
              <a:rPr lang="en-US" dirty="0"/>
              <a:t>Cloud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Security (CMPT 542)</a:t>
            </a:r>
          </a:p>
          <a:p>
            <a:r>
              <a:rPr lang="en-US" dirty="0"/>
              <a:t>Fall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8248"/>
          </a:xfrm>
        </p:spPr>
        <p:txBody>
          <a:bodyPr>
            <a:normAutofit/>
          </a:bodyPr>
          <a:lstStyle/>
          <a:p>
            <a:r>
              <a:rPr lang="en-US" dirty="0"/>
              <a:t>Ranked Keyword Search</a:t>
            </a:r>
          </a:p>
          <a:p>
            <a:pPr lvl="1"/>
            <a:r>
              <a:rPr lang="en-US" dirty="0"/>
              <a:t>Compared to SSE .. What is to protect ?</a:t>
            </a:r>
          </a:p>
          <a:p>
            <a:pPr lvl="2"/>
            <a:r>
              <a:rPr lang="en-US" dirty="0"/>
              <a:t>Keyword privacy &amp; </a:t>
            </a:r>
            <a:r>
              <a:rPr lang="en-US" dirty="0" err="1"/>
              <a:t>fileID</a:t>
            </a:r>
            <a:endParaRPr lang="en-US" dirty="0"/>
          </a:p>
          <a:p>
            <a:pPr lvl="2"/>
            <a:r>
              <a:rPr lang="en-US" dirty="0"/>
              <a:t>Scores … is it secure ?</a:t>
            </a:r>
          </a:p>
          <a:p>
            <a:pPr lvl="1"/>
            <a:r>
              <a:rPr lang="en-US" dirty="0"/>
              <a:t>Scores security</a:t>
            </a:r>
          </a:p>
          <a:p>
            <a:pPr lvl="2"/>
            <a:r>
              <a:rPr lang="en-US" dirty="0"/>
              <a:t>Sufficient Large R makes it difficult to predict the original score</a:t>
            </a:r>
          </a:p>
          <a:p>
            <a:pPr lvl="2"/>
            <a:r>
              <a:rPr lang="en-US" dirty="0"/>
              <a:t>Each record is encrypted with a different key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6990"/>
              </p:ext>
            </p:extLst>
          </p:nvPr>
        </p:nvGraphicFramePr>
        <p:xfrm>
          <a:off x="6731620" y="3541790"/>
          <a:ext cx="5066370" cy="2173364"/>
        </p:xfrm>
        <a:graphic>
          <a:graphicData uri="http://schemas.openxmlformats.org/drawingml/2006/table">
            <a:tbl>
              <a:tblPr/>
              <a:tblGrid>
                <a:gridCol w="1013274">
                  <a:extLst>
                    <a:ext uri="{9D8B030D-6E8A-4147-A177-3AD203B41FA5}">
                      <a16:colId xmlns:a16="http://schemas.microsoft.com/office/drawing/2014/main" val="2628472310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4162171263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844365937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4002527039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3424299309"/>
                    </a:ext>
                  </a:extLst>
                </a:gridCol>
              </a:tblGrid>
              <a:tr h="543341"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34577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  <a:r>
                        <a:rPr lang="en-US" sz="2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2329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00371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40505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76654" y="4137104"/>
            <a:ext cx="1828800" cy="5018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 1, Key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76654" y="4713326"/>
            <a:ext cx="1828800" cy="5018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 2, Key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76654" y="5330438"/>
            <a:ext cx="1828800" cy="5018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 3, Key 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80517" y="4510668"/>
            <a:ext cx="1672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80517" y="4986453"/>
            <a:ext cx="1672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80517" y="5464251"/>
            <a:ext cx="1672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 about ?</a:t>
            </a:r>
          </a:p>
          <a:p>
            <a:r>
              <a:rPr lang="en-US" dirty="0"/>
              <a:t>Benefits ?</a:t>
            </a:r>
          </a:p>
          <a:p>
            <a:pPr lvl="1"/>
            <a:r>
              <a:rPr lang="en-US" dirty="0"/>
              <a:t>Security and management burden</a:t>
            </a:r>
          </a:p>
          <a:p>
            <a:pPr lvl="1"/>
            <a:r>
              <a:rPr lang="en-US" dirty="0"/>
              <a:t>Fast deploying</a:t>
            </a:r>
          </a:p>
          <a:p>
            <a:pPr lvl="1"/>
            <a:r>
              <a:rPr lang="en-US" dirty="0"/>
              <a:t>Pay-as-use</a:t>
            </a:r>
          </a:p>
          <a:p>
            <a:r>
              <a:rPr lang="en-US" dirty="0"/>
              <a:t>Drawbacks ?</a:t>
            </a:r>
          </a:p>
          <a:p>
            <a:pPr lvl="1"/>
            <a:r>
              <a:rPr lang="en-US" dirty="0"/>
              <a:t>Security concerns</a:t>
            </a:r>
          </a:p>
          <a:p>
            <a:pPr lvl="1"/>
            <a:r>
              <a:rPr lang="en-US" dirty="0"/>
              <a:t>How we access data ?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Over Encrypted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Keyword search</a:t>
            </a:r>
          </a:p>
          <a:p>
            <a:pPr lvl="1"/>
            <a:r>
              <a:rPr lang="en-US" dirty="0"/>
              <a:t>Meaning ?</a:t>
            </a:r>
          </a:p>
          <a:p>
            <a:pPr lvl="1"/>
            <a:r>
              <a:rPr lang="en-US" dirty="0"/>
              <a:t>Drawbacks</a:t>
            </a:r>
          </a:p>
          <a:p>
            <a:pPr lvl="2"/>
            <a:r>
              <a:rPr lang="en-US" dirty="0"/>
              <a:t>Users with no prior background</a:t>
            </a:r>
          </a:p>
          <a:p>
            <a:pPr lvl="2"/>
            <a:r>
              <a:rPr lang="en-US" dirty="0"/>
              <a:t>Unnecessary network traffic </a:t>
            </a:r>
            <a:endParaRPr lang="ar-QA" dirty="0"/>
          </a:p>
          <a:p>
            <a:pPr lvl="2"/>
            <a:r>
              <a:rPr lang="en-US" dirty="0"/>
              <a:t>Lack of IR techniques?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 (IR)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995"/>
          </a:xfrm>
        </p:spPr>
        <p:txBody>
          <a:bodyPr/>
          <a:lstStyle/>
          <a:p>
            <a:r>
              <a:rPr lang="en-US" dirty="0"/>
              <a:t>What is IR ?</a:t>
            </a:r>
          </a:p>
          <a:p>
            <a:r>
              <a:rPr lang="en-US" dirty="0">
                <a:solidFill>
                  <a:schemeClr val="accent1"/>
                </a:solidFill>
              </a:rPr>
              <a:t>Inverted Index </a:t>
            </a:r>
            <a:r>
              <a:rPr lang="en-US" dirty="0"/>
              <a:t>&amp; </a:t>
            </a:r>
            <a:r>
              <a:rPr lang="en-US" dirty="0">
                <a:solidFill>
                  <a:schemeClr val="accent2"/>
                </a:solidFill>
              </a:rPr>
              <a:t>Ranking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5775" y="31495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5775" y="43440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005" y="3746810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18" y="5062654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Security Course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24336"/>
              </p:ext>
            </p:extLst>
          </p:nvPr>
        </p:nvGraphicFramePr>
        <p:xfrm>
          <a:off x="6096000" y="3123465"/>
          <a:ext cx="4263483" cy="2173364"/>
        </p:xfrm>
        <a:graphic>
          <a:graphicData uri="http://schemas.openxmlformats.org/drawingml/2006/table">
            <a:tbl>
              <a:tblPr/>
              <a:tblGrid>
                <a:gridCol w="1421161">
                  <a:extLst>
                    <a:ext uri="{9D8B030D-6E8A-4147-A177-3AD203B41FA5}">
                      <a16:colId xmlns:a16="http://schemas.microsoft.com/office/drawing/2014/main" val="2628472310"/>
                    </a:ext>
                  </a:extLst>
                </a:gridCol>
                <a:gridCol w="1421161">
                  <a:extLst>
                    <a:ext uri="{9D8B030D-6E8A-4147-A177-3AD203B41FA5}">
                      <a16:colId xmlns:a16="http://schemas.microsoft.com/office/drawing/2014/main" val="4162171263"/>
                    </a:ext>
                  </a:extLst>
                </a:gridCol>
                <a:gridCol w="1421161">
                  <a:extLst>
                    <a:ext uri="{9D8B030D-6E8A-4147-A177-3AD203B41FA5}">
                      <a16:colId xmlns:a16="http://schemas.microsoft.com/office/drawing/2014/main" val="844365937"/>
                    </a:ext>
                  </a:extLst>
                </a:gridCol>
              </a:tblGrid>
              <a:tr h="543341"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34577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2329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00371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4050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8809463" y="2040673"/>
            <a:ext cx="11152" cy="108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71930" y="162807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5717" y="3668751"/>
            <a:ext cx="2129883" cy="675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002644" y="2746432"/>
            <a:ext cx="278780" cy="77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93146" y="2359921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Result of a ranking function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3436062" y="3815949"/>
            <a:ext cx="2118731" cy="105624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Definitions for </a:t>
            </a:r>
            <a:br>
              <a:rPr lang="en-US" dirty="0"/>
            </a:br>
            <a:r>
              <a:rPr lang="en-US" dirty="0"/>
              <a:t>Ranked Secure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  <a:p>
            <a:pPr lvl="1"/>
            <a:r>
              <a:rPr lang="en-US" dirty="0" err="1"/>
              <a:t>KeyGen</a:t>
            </a:r>
            <a:endParaRPr lang="en-US" dirty="0"/>
          </a:p>
          <a:p>
            <a:pPr lvl="1"/>
            <a:r>
              <a:rPr lang="en-US" dirty="0" err="1"/>
              <a:t>BuildIndex</a:t>
            </a:r>
            <a:endParaRPr lang="en-US" dirty="0"/>
          </a:p>
          <a:p>
            <a:r>
              <a:rPr lang="en-US" dirty="0"/>
              <a:t>Retrieval </a:t>
            </a:r>
          </a:p>
          <a:p>
            <a:pPr lvl="1"/>
            <a:r>
              <a:rPr lang="en-US" dirty="0" err="1"/>
              <a:t>TrapdoorGen</a:t>
            </a:r>
            <a:endParaRPr lang="en-US" dirty="0"/>
          </a:p>
          <a:p>
            <a:pPr lvl="1"/>
            <a:r>
              <a:rPr lang="en-US" dirty="0" err="1"/>
              <a:t>SearchIndex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73" y="2477004"/>
            <a:ext cx="1731737" cy="1731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14" y="2148234"/>
            <a:ext cx="609524" cy="6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77" y="3495603"/>
            <a:ext cx="1094949" cy="1094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4" y="2617842"/>
            <a:ext cx="589258" cy="589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27" y="3446740"/>
            <a:ext cx="589258" cy="589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102" y="4182210"/>
            <a:ext cx="589258" cy="589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178" y="2395639"/>
            <a:ext cx="621118" cy="621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24" y="2380934"/>
            <a:ext cx="621118" cy="621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99" y="2387315"/>
            <a:ext cx="621118" cy="621118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7667290" y="1918965"/>
            <a:ext cx="2724105" cy="160377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24919" y="4292173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Owner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8509" y="28377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Collection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4996" y="4675825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Index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28450" y="4879842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Authorized Users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9153" y="3851332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Server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274" y="4318676"/>
            <a:ext cx="441522" cy="4415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341" y="3681051"/>
            <a:ext cx="441522" cy="4415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61" y="2766889"/>
            <a:ext cx="441522" cy="441522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Searchable 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data owner</a:t>
            </a:r>
          </a:p>
          <a:p>
            <a:pPr lvl="1"/>
            <a:r>
              <a:rPr lang="en-US" dirty="0"/>
              <a:t>Outsource encrypted data</a:t>
            </a:r>
          </a:p>
          <a:p>
            <a:pPr lvl="1"/>
            <a:r>
              <a:rPr lang="en-US" dirty="0"/>
              <a:t>Maintain search capability</a:t>
            </a:r>
          </a:p>
          <a:p>
            <a:pPr lvl="1"/>
            <a:endParaRPr lang="en-US" dirty="0"/>
          </a:p>
          <a:p>
            <a:r>
              <a:rPr lang="en-US" dirty="0"/>
              <a:t>A secure system</a:t>
            </a:r>
          </a:p>
          <a:p>
            <a:pPr lvl="1"/>
            <a:r>
              <a:rPr lang="en-US" dirty="0"/>
              <a:t>Access pattern (which </a:t>
            </a:r>
            <a:r>
              <a:rPr lang="en-US" sz="2800" b="1" dirty="0">
                <a:solidFill>
                  <a:schemeClr val="tx1"/>
                </a:solidFill>
              </a:rPr>
              <a:t>files</a:t>
            </a:r>
            <a:r>
              <a:rPr lang="en-US" dirty="0"/>
              <a:t> have been retrieved)</a:t>
            </a:r>
          </a:p>
          <a:p>
            <a:pPr lvl="1"/>
            <a:r>
              <a:rPr lang="en-US" dirty="0"/>
              <a:t>Search pattern (whether two searches were performed for the same </a:t>
            </a:r>
            <a:r>
              <a:rPr lang="en-US" sz="2800" b="1" dirty="0"/>
              <a:t>keyword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Setup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KeyGen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BuildIndex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Retrieval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TrapdoorGen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User generates it</a:t>
            </a:r>
          </a:p>
          <a:p>
            <a:pPr lvl="2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Sends to the server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SearchIndex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Server locates list</a:t>
            </a:r>
          </a:p>
          <a:p>
            <a:pPr lvl="2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Sends it back to user</a:t>
            </a:r>
          </a:p>
          <a:p>
            <a:pPr lvl="2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Users decrypts scores</a:t>
            </a:r>
          </a:p>
          <a:p>
            <a:pPr lvl="2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Rank the list</a:t>
            </a:r>
          </a:p>
          <a:p>
            <a:pPr lvl="2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29324"/>
              </p:ext>
            </p:extLst>
          </p:nvPr>
        </p:nvGraphicFramePr>
        <p:xfrm>
          <a:off x="5371171" y="1690688"/>
          <a:ext cx="5066370" cy="2173364"/>
        </p:xfrm>
        <a:graphic>
          <a:graphicData uri="http://schemas.openxmlformats.org/drawingml/2006/table">
            <a:tbl>
              <a:tblPr/>
              <a:tblGrid>
                <a:gridCol w="1013274">
                  <a:extLst>
                    <a:ext uri="{9D8B030D-6E8A-4147-A177-3AD203B41FA5}">
                      <a16:colId xmlns:a16="http://schemas.microsoft.com/office/drawing/2014/main" val="2628472310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4162171263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844365937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4002527039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3424299309"/>
                    </a:ext>
                  </a:extLst>
                </a:gridCol>
              </a:tblGrid>
              <a:tr h="543341"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34577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  <a:r>
                        <a:rPr lang="en-US" sz="2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2329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00371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40505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185317" y="1951463"/>
            <a:ext cx="1304693" cy="2286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63376" y="3998989"/>
            <a:ext cx="107795" cy="36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8677" y="4355772"/>
            <a:ext cx="387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using Collision resistant hash</a:t>
            </a:r>
          </a:p>
        </p:txBody>
      </p:sp>
      <p:sp>
        <p:nvSpPr>
          <p:cNvPr id="10" name="Oval 9"/>
          <p:cNvSpPr/>
          <p:nvPr/>
        </p:nvSpPr>
        <p:spPr>
          <a:xfrm>
            <a:off x="6724185" y="2230243"/>
            <a:ext cx="3813717" cy="78600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0933" y="5436137"/>
            <a:ext cx="391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Unnecessary bandwidth usage</a:t>
            </a:r>
          </a:p>
          <a:p>
            <a:pPr marL="342900" indent="-342900">
              <a:buAutoNum type="arabicPeriod"/>
            </a:pPr>
            <a:r>
              <a:rPr lang="en-US" dirty="0"/>
              <a:t>Heavy computation on the user side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0933" y="4839004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7063" y="5765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809463" y="3864052"/>
            <a:ext cx="591015" cy="49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37038" y="4403669"/>
            <a:ext cx="24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scores are encrypted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  <p:bldP spid="11" grpId="0"/>
      <p:bldP spid="1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Preserving Symmetric Encryption</a:t>
            </a:r>
            <a:br>
              <a:rPr lang="en-US" dirty="0"/>
            </a:br>
            <a:r>
              <a:rPr lang="en-US" dirty="0"/>
              <a:t>(OPSE)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Setup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KeyGen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BuildIndex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(uses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OrderPreserving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r>
              <a:rPr lang="en-US" dirty="0"/>
              <a:t>Retrieval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TrapdoorGen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SearchIndex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Advantages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Computations on the cloud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Lower bandwidth usage</a:t>
            </a:r>
          </a:p>
          <a:p>
            <a:pPr lvl="1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50666"/>
              </p:ext>
            </p:extLst>
          </p:nvPr>
        </p:nvGraphicFramePr>
        <p:xfrm>
          <a:off x="6096000" y="1690688"/>
          <a:ext cx="5066370" cy="2173364"/>
        </p:xfrm>
        <a:graphic>
          <a:graphicData uri="http://schemas.openxmlformats.org/drawingml/2006/table">
            <a:tbl>
              <a:tblPr/>
              <a:tblGrid>
                <a:gridCol w="1013274">
                  <a:extLst>
                    <a:ext uri="{9D8B030D-6E8A-4147-A177-3AD203B41FA5}">
                      <a16:colId xmlns:a16="http://schemas.microsoft.com/office/drawing/2014/main" val="2628472310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4162171263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844365937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4002527039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3424299309"/>
                    </a:ext>
                  </a:extLst>
                </a:gridCol>
              </a:tblGrid>
              <a:tr h="543341"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34577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  <a:r>
                        <a:rPr lang="en-US" sz="2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2329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00371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40505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452624" y="2330605"/>
            <a:ext cx="2029522" cy="55756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809463" y="3864052"/>
            <a:ext cx="591015" cy="49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37038" y="4403669"/>
            <a:ext cx="292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scores are encrypted</a:t>
            </a:r>
          </a:p>
          <a:p>
            <a:r>
              <a:rPr lang="en-US" dirty="0"/>
              <a:t>Relative scores are preserved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Preserving One-to-Many Mapping</a:t>
            </a:r>
          </a:p>
          <a:p>
            <a:pPr lvl="1"/>
            <a:r>
              <a:rPr lang="en-US" dirty="0" err="1"/>
              <a:t>FileID</a:t>
            </a:r>
            <a:r>
              <a:rPr lang="en-US" dirty="0"/>
              <a:t> was introduced as a new seed</a:t>
            </a:r>
          </a:p>
          <a:p>
            <a:pPr lvl="2"/>
            <a:r>
              <a:rPr lang="en-US" dirty="0"/>
              <a:t>Duplicate scores do not map to the same cipher text</a:t>
            </a:r>
          </a:p>
          <a:p>
            <a:pPr lvl="2"/>
            <a:r>
              <a:rPr lang="en-US" dirty="0"/>
              <a:t>Does not Works when not too many duplicates</a:t>
            </a:r>
          </a:p>
          <a:p>
            <a:pPr lvl="1"/>
            <a:r>
              <a:rPr lang="en-US" dirty="0"/>
              <a:t>Range can tuned (enlarged)</a:t>
            </a:r>
          </a:p>
          <a:p>
            <a:pPr lvl="2"/>
            <a:r>
              <a:rPr lang="en-US" dirty="0"/>
              <a:t>Makes more difficult for </a:t>
            </a:r>
            <a:r>
              <a:rPr lang="en-US" dirty="0" err="1"/>
              <a:t>adversery</a:t>
            </a:r>
            <a:endParaRPr lang="en-US" dirty="0"/>
          </a:p>
          <a:p>
            <a:pPr lvl="2"/>
            <a:r>
              <a:rPr lang="en-US" dirty="0"/>
              <a:t>Needs pre-knowledge on the data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16579"/>
              </p:ext>
            </p:extLst>
          </p:nvPr>
        </p:nvGraphicFramePr>
        <p:xfrm>
          <a:off x="6096000" y="1690688"/>
          <a:ext cx="5066370" cy="2173364"/>
        </p:xfrm>
        <a:graphic>
          <a:graphicData uri="http://schemas.openxmlformats.org/drawingml/2006/table">
            <a:tbl>
              <a:tblPr/>
              <a:tblGrid>
                <a:gridCol w="1013274">
                  <a:extLst>
                    <a:ext uri="{9D8B030D-6E8A-4147-A177-3AD203B41FA5}">
                      <a16:colId xmlns:a16="http://schemas.microsoft.com/office/drawing/2014/main" val="2628472310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4162171263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844365937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4002527039"/>
                    </a:ext>
                  </a:extLst>
                </a:gridCol>
                <a:gridCol w="1013274">
                  <a:extLst>
                    <a:ext uri="{9D8B030D-6E8A-4147-A177-3AD203B41FA5}">
                      <a16:colId xmlns:a16="http://schemas.microsoft.com/office/drawing/2014/main" val="3424299309"/>
                    </a:ext>
                  </a:extLst>
                </a:gridCol>
              </a:tblGrid>
              <a:tr h="543341"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34577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  <a:r>
                        <a:rPr lang="en-US" sz="2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2329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003711"/>
                  </a:ext>
                </a:extLst>
              </a:tr>
              <a:tr h="54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405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E6AD-80E5-4F61-BF79-5D2B89A703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7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3124</TotalTime>
  <Words>821</Words>
  <Application>Microsoft Office PowerPoint</Application>
  <PresentationFormat>Widescreen</PresentationFormat>
  <Paragraphs>219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Secure Ranked Keyword Search over Encrypted Cloud Data</vt:lpstr>
      <vt:lpstr>Cloud computing</vt:lpstr>
      <vt:lpstr>Search Over Encrypted data</vt:lpstr>
      <vt:lpstr>Information Retrieval (IR)</vt:lpstr>
      <vt:lpstr>Important Definitions for  Ranked Secure Search</vt:lpstr>
      <vt:lpstr>Searchable Symmetric Encryption</vt:lpstr>
      <vt:lpstr>Basic Scheme</vt:lpstr>
      <vt:lpstr>Order Preserving Symmetric Encryption (OPSE)</vt:lpstr>
      <vt:lpstr>Security Analysis</vt:lpstr>
      <vt:lpstr>Security Analysis (continue)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Abdelrahman Mossad Shouman</dc:creator>
  <cp:lastModifiedBy>Abdelrahman Mossad Shouman</cp:lastModifiedBy>
  <cp:revision>50</cp:revision>
  <dcterms:created xsi:type="dcterms:W3CDTF">2016-10-29T10:12:23Z</dcterms:created>
  <dcterms:modified xsi:type="dcterms:W3CDTF">2016-10-31T14:17:21Z</dcterms:modified>
</cp:coreProperties>
</file>