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8" r:id="rId4"/>
    <p:sldId id="259" r:id="rId5"/>
    <p:sldId id="260" r:id="rId6"/>
    <p:sldId id="265" r:id="rId7"/>
    <p:sldId id="266" r:id="rId8"/>
    <p:sldId id="261" r:id="rId9"/>
    <p:sldId id="267" r:id="rId10"/>
    <p:sldId id="268"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05" autoAdjust="0"/>
  </p:normalViewPr>
  <p:slideViewPr>
    <p:cSldViewPr snapToGrid="0">
      <p:cViewPr varScale="1">
        <p:scale>
          <a:sx n="56" d="100"/>
          <a:sy n="56" d="100"/>
        </p:scale>
        <p:origin x="122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52A8A-F0B4-410C-9686-8AE95517FA6B}" type="datetimeFigureOut">
              <a:rPr lang="en-US" smtClean="0"/>
              <a:t>11/14/2016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AE97F-7C97-40FB-8BDD-82BC8088E032}" type="slidenum">
              <a:rPr lang="en-US" smtClean="0"/>
              <a:t>‹#›</a:t>
            </a:fld>
            <a:endParaRPr lang="en-US"/>
          </a:p>
        </p:txBody>
      </p:sp>
    </p:spTree>
    <p:extLst>
      <p:ext uri="{BB962C8B-B14F-4D97-AF65-F5344CB8AC3E}">
        <p14:creationId xmlns:p14="http://schemas.microsoft.com/office/powerpoint/2010/main" val="3723272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Published in 2004</a:t>
            </a:r>
            <a:endParaRPr lang="en-US" baseline="0" dirty="0"/>
          </a:p>
          <a:p>
            <a:r>
              <a:rPr lang="en-US" dirty="0"/>
              <a:t>Cited 544 times</a:t>
            </a:r>
          </a:p>
        </p:txBody>
      </p:sp>
      <p:sp>
        <p:nvSpPr>
          <p:cNvPr id="4" name="Slide Number Placeholder 3"/>
          <p:cNvSpPr>
            <a:spLocks noGrp="1"/>
          </p:cNvSpPr>
          <p:nvPr>
            <p:ph type="sldNum" sz="quarter" idx="10"/>
          </p:nvPr>
        </p:nvSpPr>
        <p:spPr/>
        <p:txBody>
          <a:bodyPr/>
          <a:lstStyle/>
          <a:p>
            <a:fld id="{197AE97F-7C97-40FB-8BDD-82BC8088E032}" type="slidenum">
              <a:rPr lang="en-US" smtClean="0"/>
              <a:t>1</a:t>
            </a:fld>
            <a:endParaRPr lang="en-US"/>
          </a:p>
        </p:txBody>
      </p:sp>
    </p:spTree>
    <p:extLst>
      <p:ext uri="{BB962C8B-B14F-4D97-AF65-F5344CB8AC3E}">
        <p14:creationId xmlns:p14="http://schemas.microsoft.com/office/powerpoint/2010/main" val="1186868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Ballot definition files contain enough information such as voting center ID</a:t>
            </a:r>
            <a:r>
              <a:rPr lang="en-US" baseline="0" dirty="0"/>
              <a:t>, username, password, IP of back-end server that make it easy </a:t>
            </a:r>
            <a:r>
              <a:rPr lang="en-US" dirty="0"/>
              <a:t>for an adversary to impersonate a</a:t>
            </a:r>
            <a:r>
              <a:rPr lang="en-US" baseline="0" dirty="0"/>
              <a:t> genuine voting</a:t>
            </a:r>
            <a:r>
              <a:rPr lang="en-US" dirty="0"/>
              <a:t> terminal.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vote records and the audit logs are encrypted and checksummed before being written to the storage device. However,</a:t>
            </a:r>
            <a:r>
              <a:rPr lang="en-US" baseline="0" dirty="0"/>
              <a:t> they are encrypted with 1 hardcoded DES key. </a:t>
            </a:r>
            <a:r>
              <a:rPr lang="en-US" dirty="0"/>
              <a:t>And it</a:t>
            </a:r>
            <a:r>
              <a:rPr lang="en-US" baseline="0" dirty="0"/>
              <a:t> has been used since 1998! </a:t>
            </a:r>
          </a:p>
          <a:p>
            <a:r>
              <a:rPr lang="en-US" baseline="0" dirty="0"/>
              <a:t>Another problem is that they use DES, that can be exploited by brute force in a short period of time. Also, DES is used in CBC mode, that requires an initial vector. And they are always just using zero…. </a:t>
            </a:r>
          </a:p>
        </p:txBody>
      </p:sp>
      <p:sp>
        <p:nvSpPr>
          <p:cNvPr id="4" name="Slide Number Placeholder 3"/>
          <p:cNvSpPr>
            <a:spLocks noGrp="1"/>
          </p:cNvSpPr>
          <p:nvPr>
            <p:ph type="sldNum" sz="quarter" idx="10"/>
          </p:nvPr>
        </p:nvSpPr>
        <p:spPr/>
        <p:txBody>
          <a:bodyPr/>
          <a:lstStyle/>
          <a:p>
            <a:fld id="{197AE97F-7C97-40FB-8BDD-82BC8088E032}" type="slidenum">
              <a:rPr lang="en-US" smtClean="0"/>
              <a:t>10</a:t>
            </a:fld>
            <a:endParaRPr lang="en-US"/>
          </a:p>
        </p:txBody>
      </p:sp>
    </p:spTree>
    <p:extLst>
      <p:ext uri="{BB962C8B-B14F-4D97-AF65-F5344CB8AC3E}">
        <p14:creationId xmlns:p14="http://schemas.microsoft.com/office/powerpoint/2010/main" val="4128213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system is implemented in an unsafe language, but developers seemed to avoid buffer overflows.</a:t>
            </a:r>
          </a:p>
          <a:p>
            <a:r>
              <a:rPr lang="en-US" sz="1200" b="0" i="0" u="none" strike="noStrike" kern="1200" baseline="0" dirty="0">
                <a:solidFill>
                  <a:schemeClr val="tx1"/>
                </a:solidFill>
                <a:latin typeface="+mn-lt"/>
                <a:ea typeface="+mn-ea"/>
                <a:cs typeface="+mn-cs"/>
              </a:rPr>
              <a:t>Another thing is that there is some complex code that is not documented. This would make it difficult for internal developers &amp; external security evaluators to assess system properly.</a:t>
            </a:r>
          </a:p>
          <a:p>
            <a:r>
              <a:rPr lang="en-US" sz="1200" b="0" i="0" u="none" strike="noStrike" kern="1200" baseline="0" dirty="0">
                <a:solidFill>
                  <a:schemeClr val="tx1"/>
                </a:solidFill>
                <a:latin typeface="+mn-lt"/>
                <a:ea typeface="+mn-ea"/>
                <a:cs typeface="+mn-cs"/>
              </a:rPr>
              <a:t>They also did not find any documentation of how the system functions, from interface to algorithms.</a:t>
            </a:r>
          </a:p>
          <a:p>
            <a:r>
              <a:rPr lang="en-US" sz="1200" b="0" i="0" u="none" strike="noStrike" kern="1200" baseline="0" dirty="0">
                <a:solidFill>
                  <a:schemeClr val="tx1"/>
                </a:solidFill>
                <a:latin typeface="+mn-lt"/>
                <a:ea typeface="+mn-ea"/>
                <a:cs typeface="+mn-cs"/>
              </a:rPr>
              <a:t>Lastly, their use of 3</a:t>
            </a:r>
            <a:r>
              <a:rPr lang="en-US" sz="1200" b="0" i="0" u="none" strike="noStrike" kern="1200" baseline="30000" dirty="0">
                <a:solidFill>
                  <a:schemeClr val="tx1"/>
                </a:solidFill>
                <a:latin typeface="+mn-lt"/>
                <a:ea typeface="+mn-ea"/>
                <a:cs typeface="+mn-cs"/>
              </a:rPr>
              <a:t>rd</a:t>
            </a:r>
            <a:r>
              <a:rPr lang="en-US" sz="1200" b="0" i="0" u="none" strike="noStrike" kern="1200" baseline="0" dirty="0">
                <a:solidFill>
                  <a:schemeClr val="tx1"/>
                </a:solidFill>
                <a:latin typeface="+mn-lt"/>
                <a:ea typeface="+mn-ea"/>
                <a:cs typeface="+mn-cs"/>
              </a:rPr>
              <a:t> party code &amp; OS increases the possibility of vulnerabilities presence </a:t>
            </a:r>
            <a:endParaRPr lang="en-US" dirty="0"/>
          </a:p>
        </p:txBody>
      </p:sp>
      <p:sp>
        <p:nvSpPr>
          <p:cNvPr id="4" name="Slide Number Placeholder 3"/>
          <p:cNvSpPr>
            <a:spLocks noGrp="1"/>
          </p:cNvSpPr>
          <p:nvPr>
            <p:ph type="sldNum" sz="quarter" idx="10"/>
          </p:nvPr>
        </p:nvSpPr>
        <p:spPr/>
        <p:txBody>
          <a:bodyPr/>
          <a:lstStyle/>
          <a:p>
            <a:fld id="{197AE97F-7C97-40FB-8BDD-82BC8088E032}" type="slidenum">
              <a:rPr lang="en-US" smtClean="0"/>
              <a:t>11</a:t>
            </a:fld>
            <a:endParaRPr lang="en-US"/>
          </a:p>
        </p:txBody>
      </p:sp>
    </p:spTree>
    <p:extLst>
      <p:ext uri="{BB962C8B-B14F-4D97-AF65-F5344CB8AC3E}">
        <p14:creationId xmlns:p14="http://schemas.microsoft.com/office/powerpoint/2010/main" val="353027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Voters</a:t>
            </a:r>
            <a:r>
              <a:rPr lang="en-US" baseline="0" dirty="0"/>
              <a:t> can vote multiple times and not be detected</a:t>
            </a:r>
          </a:p>
          <a:p>
            <a:r>
              <a:rPr lang="en-US" baseline="0" dirty="0"/>
              <a:t>Regular voters can access admin functions</a:t>
            </a:r>
          </a:p>
          <a:p>
            <a:r>
              <a:rPr lang="en-US" baseline="0" dirty="0"/>
              <a:t>Insiders such is poll worker, software developers impose an insider threat </a:t>
            </a:r>
          </a:p>
          <a:p>
            <a:r>
              <a:rPr lang="en-US" baseline="0" dirty="0"/>
              <a:t>Based on development environment, they had a low quality control over the system</a:t>
            </a:r>
            <a:endParaRPr lang="en-US" dirty="0"/>
          </a:p>
        </p:txBody>
      </p:sp>
      <p:sp>
        <p:nvSpPr>
          <p:cNvPr id="4" name="Slide Number Placeholder 3"/>
          <p:cNvSpPr>
            <a:spLocks noGrp="1"/>
          </p:cNvSpPr>
          <p:nvPr>
            <p:ph type="sldNum" sz="quarter" idx="10"/>
          </p:nvPr>
        </p:nvSpPr>
        <p:spPr/>
        <p:txBody>
          <a:bodyPr/>
          <a:lstStyle/>
          <a:p>
            <a:fld id="{197AE97F-7C97-40FB-8BDD-82BC8088E032}" type="slidenum">
              <a:rPr lang="en-US" smtClean="0"/>
              <a:t>12</a:t>
            </a:fld>
            <a:endParaRPr lang="en-US"/>
          </a:p>
        </p:txBody>
      </p:sp>
    </p:spTree>
    <p:extLst>
      <p:ext uri="{BB962C8B-B14F-4D97-AF65-F5344CB8AC3E}">
        <p14:creationId xmlns:p14="http://schemas.microsoft.com/office/powerpoint/2010/main" val="2236155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AE97F-7C97-40FB-8BDD-82BC8088E032}" type="slidenum">
              <a:rPr lang="en-US" smtClean="0"/>
              <a:t>2</a:t>
            </a:fld>
            <a:endParaRPr lang="en-US"/>
          </a:p>
        </p:txBody>
      </p:sp>
    </p:spTree>
    <p:extLst>
      <p:ext uri="{BB962C8B-B14F-4D97-AF65-F5344CB8AC3E}">
        <p14:creationId xmlns:p14="http://schemas.microsoft.com/office/powerpoint/2010/main" val="358665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obtain</a:t>
            </a:r>
            <a:r>
              <a:rPr lang="en-US" baseline="0" dirty="0"/>
              <a:t> real reflecting results, a voting system must be </a:t>
            </a:r>
            <a:r>
              <a:rPr lang="en-US" sz="1200" b="0" i="0" u="none" strike="noStrike" kern="1200" baseline="0" dirty="0">
                <a:solidFill>
                  <a:schemeClr val="tx1"/>
                </a:solidFill>
                <a:latin typeface="+mn-lt"/>
                <a:ea typeface="+mn-ea"/>
                <a:cs typeface="+mn-cs"/>
              </a:rPr>
              <a:t>robust, transparent and comprehensible.</a:t>
            </a:r>
          </a:p>
          <a:p>
            <a:r>
              <a:rPr lang="en-US" sz="1200" b="0" i="0" u="none" strike="noStrike" kern="1200" baseline="0" dirty="0">
                <a:solidFill>
                  <a:schemeClr val="tx1"/>
                </a:solidFill>
                <a:latin typeface="+mn-lt"/>
                <a:ea typeface="+mn-ea"/>
                <a:cs typeface="+mn-cs"/>
              </a:rPr>
              <a:t>Anonymous:  we should not know which voter voted to which candidate</a:t>
            </a:r>
          </a:p>
          <a:p>
            <a:r>
              <a:rPr lang="en-US" sz="1200" b="0" i="0" u="none" strike="noStrike" kern="1200" baseline="0" dirty="0">
                <a:solidFill>
                  <a:schemeClr val="tx1"/>
                </a:solidFill>
                <a:latin typeface="+mn-lt"/>
                <a:ea typeface="+mn-ea"/>
                <a:cs typeface="+mn-cs"/>
              </a:rPr>
              <a:t>Tamper-resistant: adversaries can not modify the system &amp; results</a:t>
            </a:r>
          </a:p>
          <a:p>
            <a:r>
              <a:rPr lang="en-US" sz="1200" b="0" i="0" u="none" strike="noStrike" kern="1200" baseline="0" dirty="0">
                <a:solidFill>
                  <a:schemeClr val="tx1"/>
                </a:solidFill>
                <a:latin typeface="+mn-lt"/>
                <a:ea typeface="+mn-ea"/>
                <a:cs typeface="+mn-cs"/>
              </a:rPr>
              <a:t>User-friendly: easy to use to avoid misvoting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There was a case in 2000 in Florida where it wasn’t clear which </a:t>
            </a:r>
            <a:r>
              <a:rPr lang="en-US" sz="1200" b="0" i="0" kern="1200" dirty="0">
                <a:solidFill>
                  <a:schemeClr val="tx1"/>
                </a:solidFill>
                <a:effectLst/>
                <a:latin typeface="+mn-lt"/>
                <a:ea typeface="+mn-ea"/>
                <a:cs typeface="+mn-cs"/>
              </a:rPr>
              <a:t>punch </a:t>
            </a:r>
            <a:r>
              <a:rPr lang="en-US" sz="1200" b="0" i="0" u="none" strike="noStrike" kern="1200" baseline="0" dirty="0">
                <a:solidFill>
                  <a:schemeClr val="tx1"/>
                </a:solidFill>
                <a:latin typeface="+mn-lt"/>
                <a:ea typeface="+mn-ea"/>
                <a:cs typeface="+mn-cs"/>
              </a:rPr>
              <a:t>hole belongs to which candidate. </a:t>
            </a:r>
            <a:endParaRPr lang="en-US" dirty="0"/>
          </a:p>
        </p:txBody>
      </p:sp>
      <p:sp>
        <p:nvSpPr>
          <p:cNvPr id="4" name="Slide Number Placeholder 3"/>
          <p:cNvSpPr>
            <a:spLocks noGrp="1"/>
          </p:cNvSpPr>
          <p:nvPr>
            <p:ph type="sldNum" sz="quarter" idx="10"/>
          </p:nvPr>
        </p:nvSpPr>
        <p:spPr/>
        <p:txBody>
          <a:bodyPr/>
          <a:lstStyle/>
          <a:p>
            <a:fld id="{197AE97F-7C97-40FB-8BDD-82BC8088E032}" type="slidenum">
              <a:rPr lang="en-US" smtClean="0"/>
              <a:t>3</a:t>
            </a:fld>
            <a:endParaRPr lang="en-US"/>
          </a:p>
        </p:txBody>
      </p:sp>
    </p:spTree>
    <p:extLst>
      <p:ext uri="{BB962C8B-B14F-4D97-AF65-F5344CB8AC3E}">
        <p14:creationId xmlns:p14="http://schemas.microsoft.com/office/powerpoint/2010/main" val="336133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Preparing data (ballot definition): candidates, party affiliation…etc.</a:t>
            </a:r>
          </a:p>
          <a:p>
            <a:r>
              <a:rPr lang="en-US" dirty="0"/>
              <a:t>Preparing voting terminals: configuring &amp; installing</a:t>
            </a:r>
            <a:r>
              <a:rPr lang="en-US" baseline="0" dirty="0"/>
              <a:t> terminals on voting places</a:t>
            </a:r>
            <a:endParaRPr lang="en-US" dirty="0"/>
          </a:p>
          <a:p>
            <a:r>
              <a:rPr lang="en-US" dirty="0"/>
              <a:t>Distributing ballot definitions to voting terminals: and that</a:t>
            </a:r>
            <a:r>
              <a:rPr lang="en-US" baseline="0" dirty="0"/>
              <a:t> is done using</a:t>
            </a:r>
            <a:r>
              <a:rPr lang="en-US" dirty="0"/>
              <a:t> removable media, local network,…etc.</a:t>
            </a:r>
          </a:p>
          <a:p>
            <a:endParaRPr lang="en-US" dirty="0"/>
          </a:p>
        </p:txBody>
      </p:sp>
      <p:sp>
        <p:nvSpPr>
          <p:cNvPr id="4" name="Slide Number Placeholder 3"/>
          <p:cNvSpPr>
            <a:spLocks noGrp="1"/>
          </p:cNvSpPr>
          <p:nvPr>
            <p:ph type="sldNum" sz="quarter" idx="10"/>
          </p:nvPr>
        </p:nvSpPr>
        <p:spPr/>
        <p:txBody>
          <a:bodyPr/>
          <a:lstStyle/>
          <a:p>
            <a:fld id="{197AE97F-7C97-40FB-8BDD-82BC8088E032}" type="slidenum">
              <a:rPr lang="en-US" smtClean="0"/>
              <a:t>4</a:t>
            </a:fld>
            <a:endParaRPr lang="en-US"/>
          </a:p>
        </p:txBody>
      </p:sp>
    </p:spTree>
    <p:extLst>
      <p:ext uri="{BB962C8B-B14F-4D97-AF65-F5344CB8AC3E}">
        <p14:creationId xmlns:p14="http://schemas.microsoft.com/office/powerpoint/2010/main" val="555189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Upon reviewing the Diebold code, we observed that the smartcards do not perform any cryptographic operations.</a:t>
            </a:r>
          </a:p>
          <a:p>
            <a:r>
              <a:rPr lang="en-US" dirty="0"/>
              <a:t>Because of a lack of cryptography, there is no secure authentication of the smartcard to the voting terminal.</a:t>
            </a:r>
          </a:p>
          <a:p>
            <a:r>
              <a:rPr lang="en-US" dirty="0"/>
              <a:t>This means that nothing prevents an attacker from using his or her own homebrew smartcard in a voting terminal. </a:t>
            </a:r>
            <a:r>
              <a:rPr lang="en-US" sz="1200" b="0" i="0" u="none" strike="noStrike" kern="1200" baseline="0" dirty="0">
                <a:solidFill>
                  <a:schemeClr val="tx1"/>
                </a:solidFill>
                <a:latin typeface="+mn-lt"/>
                <a:ea typeface="+mn-ea"/>
                <a:cs typeface="+mn-cs"/>
              </a:rPr>
              <a:t>user-programmable smartcards and smartcard readers are available commercially over the Internet in small quantities and at reasonable prices. attacker who knows the protocol spoken between voting terminals and legitimate smartcards could easily implement a homebrew card that speaks the same protocol.</a:t>
            </a:r>
          </a:p>
          <a:p>
            <a:endParaRPr lang="en-US" dirty="0"/>
          </a:p>
        </p:txBody>
      </p:sp>
      <p:sp>
        <p:nvSpPr>
          <p:cNvPr id="4" name="Slide Number Placeholder 3"/>
          <p:cNvSpPr>
            <a:spLocks noGrp="1"/>
          </p:cNvSpPr>
          <p:nvPr>
            <p:ph type="sldNum" sz="quarter" idx="10"/>
          </p:nvPr>
        </p:nvSpPr>
        <p:spPr/>
        <p:txBody>
          <a:bodyPr/>
          <a:lstStyle/>
          <a:p>
            <a:fld id="{197AE97F-7C97-40FB-8BDD-82BC8088E032}" type="slidenum">
              <a:rPr lang="en-US" smtClean="0"/>
              <a:t>5</a:t>
            </a:fld>
            <a:endParaRPr lang="en-US"/>
          </a:p>
        </p:txBody>
      </p:sp>
    </p:spTree>
    <p:extLst>
      <p:ext uri="{BB962C8B-B14F-4D97-AF65-F5344CB8AC3E}">
        <p14:creationId xmlns:p14="http://schemas.microsoft.com/office/powerpoint/2010/main" val="1754478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only per-voter information is a “voter serial number”, only recorded by the voting terminal if the voter decides </a:t>
            </a:r>
            <a:r>
              <a:rPr lang="en-US" sz="1200" b="0" i="1" u="none" strike="noStrike" kern="1200" baseline="0" dirty="0">
                <a:solidFill>
                  <a:schemeClr val="tx1"/>
                </a:solidFill>
                <a:latin typeface="+mn-lt"/>
                <a:ea typeface="+mn-ea"/>
                <a:cs typeface="+mn-cs"/>
              </a:rPr>
              <a:t>not </a:t>
            </a:r>
            <a:r>
              <a:rPr lang="en-US" sz="1200" b="0" i="0" u="none" strike="noStrike" kern="1200" baseline="0" dirty="0">
                <a:solidFill>
                  <a:schemeClr val="tx1"/>
                </a:solidFill>
                <a:latin typeface="+mn-lt"/>
                <a:ea typeface="+mn-ea"/>
                <a:cs typeface="+mn-cs"/>
              </a:rPr>
              <a:t>to place a vote</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be easily</a:t>
            </a:r>
            <a:r>
              <a:rPr lang="en-US" baseline="0" dirty="0"/>
              <a:t> detected by comparing total #votes to #voters, however, only if </a:t>
            </a:r>
            <a:r>
              <a:rPr lang="en-US" sz="1200" b="0" i="0" u="none" strike="noStrike" kern="1200" baseline="0" dirty="0">
                <a:solidFill>
                  <a:schemeClr val="tx1"/>
                </a:solidFill>
                <a:latin typeface="+mn-lt"/>
                <a:ea typeface="+mn-ea"/>
                <a:cs typeface="+mn-cs"/>
              </a:rPr>
              <a:t>polling locations keep accurate counts of the number of people who show up to vote.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But they don't</a:t>
            </a:r>
          </a:p>
        </p:txBody>
      </p:sp>
      <p:sp>
        <p:nvSpPr>
          <p:cNvPr id="4" name="Slide Number Placeholder 3"/>
          <p:cNvSpPr>
            <a:spLocks noGrp="1"/>
          </p:cNvSpPr>
          <p:nvPr>
            <p:ph type="sldNum" sz="quarter" idx="10"/>
          </p:nvPr>
        </p:nvSpPr>
        <p:spPr/>
        <p:txBody>
          <a:bodyPr/>
          <a:lstStyle/>
          <a:p>
            <a:fld id="{197AE97F-7C97-40FB-8BDD-82BC8088E032}" type="slidenum">
              <a:rPr lang="en-US" smtClean="0"/>
              <a:t>6</a:t>
            </a:fld>
            <a:endParaRPr lang="en-US"/>
          </a:p>
        </p:txBody>
      </p:sp>
    </p:spTree>
    <p:extLst>
      <p:ext uri="{BB962C8B-B14F-4D97-AF65-F5344CB8AC3E}">
        <p14:creationId xmlns:p14="http://schemas.microsoft.com/office/powerpoint/2010/main" val="3117495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3</a:t>
            </a:r>
            <a:r>
              <a:rPr lang="en-US" baseline="0" dirty="0"/>
              <a:t> types of cards:</a:t>
            </a:r>
          </a:p>
          <a:p>
            <a:pPr marL="228600" indent="-228600">
              <a:buAutoNum type="arabicPeriod"/>
            </a:pPr>
            <a:r>
              <a:rPr lang="en-US" baseline="0" dirty="0"/>
              <a:t>Voter card: to vote</a:t>
            </a:r>
          </a:p>
          <a:p>
            <a:pPr marL="228600" indent="-228600">
              <a:buAutoNum type="arabicPeriod"/>
            </a:pPr>
            <a:r>
              <a:rPr lang="en-US" baseline="0" dirty="0"/>
              <a:t>Administrator card: admin tasks &amp; ending process</a:t>
            </a:r>
          </a:p>
          <a:p>
            <a:pPr marL="228600" indent="-228600">
              <a:buAutoNum type="arabicPeriod"/>
            </a:pPr>
            <a:r>
              <a:rPr lang="en-US" baseline="0" dirty="0"/>
              <a:t>Ender card: only to end process</a:t>
            </a:r>
            <a:endParaRPr lang="en-US" dirty="0"/>
          </a:p>
        </p:txBody>
      </p:sp>
      <p:sp>
        <p:nvSpPr>
          <p:cNvPr id="4" name="Slide Number Placeholder 3"/>
          <p:cNvSpPr>
            <a:spLocks noGrp="1"/>
          </p:cNvSpPr>
          <p:nvPr>
            <p:ph type="sldNum" sz="quarter" idx="10"/>
          </p:nvPr>
        </p:nvSpPr>
        <p:spPr/>
        <p:txBody>
          <a:bodyPr/>
          <a:lstStyle/>
          <a:p>
            <a:fld id="{197AE97F-7C97-40FB-8BDD-82BC8088E032}" type="slidenum">
              <a:rPr lang="en-US" smtClean="0"/>
              <a:t>7</a:t>
            </a:fld>
            <a:endParaRPr lang="en-US"/>
          </a:p>
        </p:txBody>
      </p:sp>
    </p:spTree>
    <p:extLst>
      <p:ext uri="{BB962C8B-B14F-4D97-AF65-F5344CB8AC3E}">
        <p14:creationId xmlns:p14="http://schemas.microsoft.com/office/powerpoint/2010/main" val="1585540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Accessing</a:t>
            </a:r>
            <a:r>
              <a:rPr lang="en-US" baseline="0" dirty="0"/>
              <a:t> &amp; attacking voting system’s data via:</a:t>
            </a:r>
          </a:p>
          <a:p>
            <a:pPr marL="228600" indent="-228600">
              <a:buAutoNum type="arabicPeriod"/>
            </a:pPr>
            <a:r>
              <a:rPr lang="en-US" baseline="0" dirty="0"/>
              <a:t>Physical access to data storage</a:t>
            </a:r>
          </a:p>
          <a:p>
            <a:pPr marL="457200" lvl="1" indent="0">
              <a:buNone/>
            </a:pPr>
            <a:r>
              <a:rPr lang="en-US" baseline="0" dirty="0"/>
              <a:t>Two types of memory:</a:t>
            </a:r>
          </a:p>
          <a:p>
            <a:pPr marL="457200" lvl="1" indent="0">
              <a:buNone/>
            </a:pPr>
            <a:r>
              <a:rPr lang="en-US" baseline="0" dirty="0"/>
              <a:t>	main: OS, system configuration information…etc.</a:t>
            </a:r>
          </a:p>
          <a:p>
            <a:pPr marL="457200" lvl="1" indent="0">
              <a:buNone/>
            </a:pPr>
            <a:r>
              <a:rPr lang="en-US" baseline="0" dirty="0"/>
              <a:t>	removable: to store votes </a:t>
            </a:r>
          </a:p>
          <a:p>
            <a:pPr marL="457200" lvl="1" indent="0">
              <a:buNone/>
            </a:pPr>
            <a:r>
              <a:rPr lang="en-US" baseline="0" dirty="0"/>
              <a:t>Windows CE mounts removable storage as subdirectories. System checks for storage cards by looking for subdirectory “Storage Card”. If a directory has the same name in the main storage area (that contains terminal’s OS, program executables, system configuration information), system could store data there and data is lost. </a:t>
            </a:r>
          </a:p>
          <a:p>
            <a:pPr marL="228600" indent="-228600">
              <a:buAutoNum type="arabicPeriod"/>
            </a:pPr>
            <a:r>
              <a:rPr lang="en-US" baseline="0" dirty="0"/>
              <a:t>Man-in-the-middle attack to the network</a:t>
            </a:r>
          </a:p>
        </p:txBody>
      </p:sp>
      <p:sp>
        <p:nvSpPr>
          <p:cNvPr id="4" name="Slide Number Placeholder 3"/>
          <p:cNvSpPr>
            <a:spLocks noGrp="1"/>
          </p:cNvSpPr>
          <p:nvPr>
            <p:ph type="sldNum" sz="quarter" idx="10"/>
          </p:nvPr>
        </p:nvSpPr>
        <p:spPr/>
        <p:txBody>
          <a:bodyPr/>
          <a:lstStyle/>
          <a:p>
            <a:fld id="{197AE97F-7C97-40FB-8BDD-82BC8088E032}" type="slidenum">
              <a:rPr lang="en-US" smtClean="0"/>
              <a:t>8</a:t>
            </a:fld>
            <a:endParaRPr lang="en-US"/>
          </a:p>
        </p:txBody>
      </p:sp>
    </p:spTree>
    <p:extLst>
      <p:ext uri="{BB962C8B-B14F-4D97-AF65-F5344CB8AC3E}">
        <p14:creationId xmlns:p14="http://schemas.microsoft.com/office/powerpoint/2010/main" val="2102066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Configuration information are stored in</a:t>
            </a:r>
            <a:r>
              <a:rPr lang="en-US" baseline="0" dirty="0"/>
              <a:t> a windows registry</a:t>
            </a:r>
            <a:r>
              <a:rPr lang="en-US" dirty="0"/>
              <a:t> as</a:t>
            </a:r>
            <a:r>
              <a:rPr lang="en-US" baseline="0" dirty="0"/>
              <a:t> plaintext. </a:t>
            </a:r>
            <a:r>
              <a:rPr lang="en-US" dirty="0"/>
              <a:t>Adversary can modify the</a:t>
            </a:r>
            <a:r>
              <a:rPr lang="en-US" baseline="0" dirty="0"/>
              <a:t> registry</a:t>
            </a:r>
            <a:r>
              <a:rPr lang="en-US" dirty="0"/>
              <a:t> to impersonate</a:t>
            </a:r>
            <a:r>
              <a:rPr lang="en-US" baseline="0" dirty="0"/>
              <a:t> other terminal. It is not clear how the system deals with votes from terminals with the same id.</a:t>
            </a:r>
          </a:p>
          <a:p>
            <a:endParaRPr lang="en-US" baseline="0" dirty="0"/>
          </a:p>
          <a:p>
            <a:r>
              <a:rPr lang="en-US" baseline="0" dirty="0"/>
              <a:t>Adversary can modify this counter to cause chaos upon election results. Securing this counter with a checksum is not very secure. Hardware token would require physical modification to existing hardware.</a:t>
            </a:r>
          </a:p>
          <a:p>
            <a:pPr algn="r" rtl="1"/>
            <a:endParaRPr lang="en-US" baseline="0" dirty="0"/>
          </a:p>
          <a:p>
            <a:r>
              <a:rPr lang="en-US" sz="1200" b="0" i="0" u="none" strike="noStrike" kern="1200" baseline="0" dirty="0">
                <a:solidFill>
                  <a:schemeClr val="tx1"/>
                </a:solidFill>
                <a:latin typeface="+mn-lt"/>
                <a:ea typeface="+mn-ea"/>
                <a:cs typeface="+mn-cs"/>
              </a:rPr>
              <a:t>Ballot definition for each election (</a:t>
            </a:r>
            <a:r>
              <a:rPr lang="en-US" sz="1200" b="0" i="0" u="none" strike="noStrike" kern="1200" baseline="0" dirty="0" err="1">
                <a:solidFill>
                  <a:schemeClr val="tx1"/>
                </a:solidFill>
                <a:latin typeface="+mn-lt"/>
                <a:ea typeface="+mn-ea"/>
                <a:cs typeface="+mn-cs"/>
              </a:rPr>
              <a:t>election.edb</a:t>
            </a:r>
            <a:r>
              <a:rPr lang="en-US" sz="1200" b="0" i="0" u="none" strike="noStrike" kern="1200" baseline="0" dirty="0">
                <a:solidFill>
                  <a:schemeClr val="tx1"/>
                </a:solidFill>
                <a:latin typeface="+mn-lt"/>
                <a:ea typeface="+mn-ea"/>
                <a:cs typeface="+mn-cs"/>
              </a:rPr>
              <a:t>) contains everything from the background color of the screen and information about the candidates and issues on the ballot to the PPP username and password to use when reporting the results, if reporting the results over a dial-up connection. This data is neither encrypted nor checksummed.</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Adversary can tamper the definition files before downloading them at the voting terminals.</a:t>
            </a:r>
            <a:r>
              <a:rPr lang="en-US" baseline="0" dirty="0"/>
              <a:t> They can change candidates’ names, order of appearance…</a:t>
            </a:r>
            <a:r>
              <a:rPr lang="en-US" baseline="0" dirty="0" err="1"/>
              <a:t>etc</a:t>
            </a:r>
            <a:endParaRPr lang="en-US" dirty="0"/>
          </a:p>
          <a:p>
            <a:endParaRPr lang="en-US" baseline="0" dirty="0"/>
          </a:p>
        </p:txBody>
      </p:sp>
      <p:sp>
        <p:nvSpPr>
          <p:cNvPr id="4" name="Slide Number Placeholder 3"/>
          <p:cNvSpPr>
            <a:spLocks noGrp="1"/>
          </p:cNvSpPr>
          <p:nvPr>
            <p:ph type="sldNum" sz="quarter" idx="10"/>
          </p:nvPr>
        </p:nvSpPr>
        <p:spPr/>
        <p:txBody>
          <a:bodyPr/>
          <a:lstStyle/>
          <a:p>
            <a:fld id="{197AE97F-7C97-40FB-8BDD-82BC8088E032}" type="slidenum">
              <a:rPr lang="en-US" smtClean="0"/>
              <a:t>9</a:t>
            </a:fld>
            <a:endParaRPr lang="en-US"/>
          </a:p>
        </p:txBody>
      </p:sp>
    </p:spTree>
    <p:extLst>
      <p:ext uri="{BB962C8B-B14F-4D97-AF65-F5344CB8AC3E}">
        <p14:creationId xmlns:p14="http://schemas.microsoft.com/office/powerpoint/2010/main" val="423435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D586AC4-2169-48D7-9F60-47E78EAA4448}" type="datetime1">
              <a:rPr lang="en-US" smtClean="0"/>
              <a:t>11/14/2016</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BE0724A-3C9F-48C0-9843-19CC911E8057}" type="slidenum">
              <a:rPr lang="en-US" smtClean="0"/>
              <a:t>‹#›</a:t>
            </a:fld>
            <a:endParaRPr lang="en-US"/>
          </a:p>
        </p:txBody>
      </p:sp>
    </p:spTree>
    <p:extLst>
      <p:ext uri="{BB962C8B-B14F-4D97-AF65-F5344CB8AC3E}">
        <p14:creationId xmlns:p14="http://schemas.microsoft.com/office/powerpoint/2010/main" val="340055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C37EB-45F0-43EE-BA7A-E54B7ED163F9}" type="datetime1">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0724A-3C9F-48C0-9843-19CC911E8057}" type="slidenum">
              <a:rPr lang="en-US" smtClean="0"/>
              <a:t>‹#›</a:t>
            </a:fld>
            <a:endParaRPr lang="en-US"/>
          </a:p>
        </p:txBody>
      </p:sp>
    </p:spTree>
    <p:extLst>
      <p:ext uri="{BB962C8B-B14F-4D97-AF65-F5344CB8AC3E}">
        <p14:creationId xmlns:p14="http://schemas.microsoft.com/office/powerpoint/2010/main" val="79974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1E12B-2FDE-486E-88FC-46EF76BF2785}" type="datetime1">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0724A-3C9F-48C0-9843-19CC911E8057}" type="slidenum">
              <a:rPr lang="en-US" smtClean="0"/>
              <a:t>‹#›</a:t>
            </a:fld>
            <a:endParaRPr lang="en-US"/>
          </a:p>
        </p:txBody>
      </p:sp>
    </p:spTree>
    <p:extLst>
      <p:ext uri="{BB962C8B-B14F-4D97-AF65-F5344CB8AC3E}">
        <p14:creationId xmlns:p14="http://schemas.microsoft.com/office/powerpoint/2010/main" val="3107532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31EB2-AC06-4878-BE8F-D444748D2169}" type="datetime1">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0724A-3C9F-48C0-9843-19CC911E8057}" type="slidenum">
              <a:rPr lang="en-US" smtClean="0"/>
              <a:t>‹#›</a:t>
            </a:fld>
            <a:endParaRPr lang="en-US"/>
          </a:p>
        </p:txBody>
      </p:sp>
    </p:spTree>
    <p:extLst>
      <p:ext uri="{BB962C8B-B14F-4D97-AF65-F5344CB8AC3E}">
        <p14:creationId xmlns:p14="http://schemas.microsoft.com/office/powerpoint/2010/main" val="2093706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82639-B5D5-4554-A683-6CF0E2C034E8}" type="datetime1">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0724A-3C9F-48C0-9843-19CC911E8057}" type="slidenum">
              <a:rPr lang="en-US" smtClean="0"/>
              <a:t>‹#›</a:t>
            </a:fld>
            <a:endParaRPr lang="en-US"/>
          </a:p>
        </p:txBody>
      </p:sp>
    </p:spTree>
    <p:extLst>
      <p:ext uri="{BB962C8B-B14F-4D97-AF65-F5344CB8AC3E}">
        <p14:creationId xmlns:p14="http://schemas.microsoft.com/office/powerpoint/2010/main" val="3137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52F7E9-49A5-4711-849A-7E61D033B207}" type="datetime1">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0724A-3C9F-48C0-9843-19CC911E8057}" type="slidenum">
              <a:rPr lang="en-US" smtClean="0"/>
              <a:t>‹#›</a:t>
            </a:fld>
            <a:endParaRPr lang="en-US"/>
          </a:p>
        </p:txBody>
      </p:sp>
    </p:spTree>
    <p:extLst>
      <p:ext uri="{BB962C8B-B14F-4D97-AF65-F5344CB8AC3E}">
        <p14:creationId xmlns:p14="http://schemas.microsoft.com/office/powerpoint/2010/main" val="192465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FD639E-CC25-4623-BF0C-3CE39A123655}" type="datetime1">
              <a:rPr lang="en-US" smtClean="0"/>
              <a:t>11/14/2016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0724A-3C9F-48C0-9843-19CC911E8057}" type="slidenum">
              <a:rPr lang="en-US" smtClean="0"/>
              <a:t>‹#›</a:t>
            </a:fld>
            <a:endParaRPr lang="en-US"/>
          </a:p>
        </p:txBody>
      </p:sp>
    </p:spTree>
    <p:extLst>
      <p:ext uri="{BB962C8B-B14F-4D97-AF65-F5344CB8AC3E}">
        <p14:creationId xmlns:p14="http://schemas.microsoft.com/office/powerpoint/2010/main" val="2388442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7907BE-38C3-4A21-B6C3-C3525802FD4B}" type="datetime1">
              <a:rPr lang="en-US" smtClean="0"/>
              <a:t>11/14/2016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0724A-3C9F-48C0-9843-19CC911E8057}" type="slidenum">
              <a:rPr lang="en-US" smtClean="0"/>
              <a:t>‹#›</a:t>
            </a:fld>
            <a:endParaRPr lang="en-US"/>
          </a:p>
        </p:txBody>
      </p:sp>
    </p:spTree>
    <p:extLst>
      <p:ext uri="{BB962C8B-B14F-4D97-AF65-F5344CB8AC3E}">
        <p14:creationId xmlns:p14="http://schemas.microsoft.com/office/powerpoint/2010/main" val="269785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EC813-3500-4266-A9BF-959D8E4D17FC}" type="datetime1">
              <a:rPr lang="en-US" smtClean="0"/>
              <a:t>11/14/2016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0724A-3C9F-48C0-9843-19CC911E8057}" type="slidenum">
              <a:rPr lang="en-US" smtClean="0"/>
              <a:t>‹#›</a:t>
            </a:fld>
            <a:endParaRPr lang="en-US"/>
          </a:p>
        </p:txBody>
      </p:sp>
    </p:spTree>
    <p:extLst>
      <p:ext uri="{BB962C8B-B14F-4D97-AF65-F5344CB8AC3E}">
        <p14:creationId xmlns:p14="http://schemas.microsoft.com/office/powerpoint/2010/main" val="346008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5C86C04D-04A2-4A32-909B-8DBBF4C55D38}" type="datetime1">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BE0724A-3C9F-48C0-9843-19CC911E8057}" type="slidenum">
              <a:rPr lang="en-US" smtClean="0"/>
              <a:t>‹#›</a:t>
            </a:fld>
            <a:endParaRPr lang="en-US"/>
          </a:p>
        </p:txBody>
      </p:sp>
    </p:spTree>
    <p:extLst>
      <p:ext uri="{BB962C8B-B14F-4D97-AF65-F5344CB8AC3E}">
        <p14:creationId xmlns:p14="http://schemas.microsoft.com/office/powerpoint/2010/main" val="179808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2B4C1A6-52E3-48EE-A4B3-97F8B65BD408}" type="datetime1">
              <a:rPr lang="en-US" smtClean="0"/>
              <a:t>11/14/2016</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BE0724A-3C9F-48C0-9843-19CC911E8057}" type="slidenum">
              <a:rPr lang="en-US" smtClean="0"/>
              <a:t>‹#›</a:t>
            </a:fld>
            <a:endParaRPr lang="en-US"/>
          </a:p>
        </p:txBody>
      </p:sp>
    </p:spTree>
    <p:extLst>
      <p:ext uri="{BB962C8B-B14F-4D97-AF65-F5344CB8AC3E}">
        <p14:creationId xmlns:p14="http://schemas.microsoft.com/office/powerpoint/2010/main" val="356868192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5C5B066-BAFF-45EC-B002-B29F0823A7B4}" type="datetime1">
              <a:rPr lang="en-US" smtClean="0"/>
              <a:t>11/14/2016</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BE0724A-3C9F-48C0-9843-19CC911E8057}" type="slidenum">
              <a:rPr lang="en-US" smtClean="0"/>
              <a:t>‹#›</a:t>
            </a:fld>
            <a:endParaRPr lang="en-US"/>
          </a:p>
        </p:txBody>
      </p:sp>
    </p:spTree>
    <p:extLst>
      <p:ext uri="{BB962C8B-B14F-4D97-AF65-F5344CB8AC3E}">
        <p14:creationId xmlns:p14="http://schemas.microsoft.com/office/powerpoint/2010/main" val="13528407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Analysis of an Electronic Voting System</a:t>
            </a:r>
          </a:p>
        </p:txBody>
      </p:sp>
      <p:sp>
        <p:nvSpPr>
          <p:cNvPr id="3" name="Subtitle 2"/>
          <p:cNvSpPr>
            <a:spLocks noGrp="1"/>
          </p:cNvSpPr>
          <p:nvPr>
            <p:ph type="subTitle" idx="1"/>
          </p:nvPr>
        </p:nvSpPr>
        <p:spPr/>
        <p:txBody>
          <a:bodyPr/>
          <a:lstStyle/>
          <a:p>
            <a:r>
              <a:rPr lang="en-US" dirty="0"/>
              <a:t>Alaa Sayed Ahmed Hussein</a:t>
            </a:r>
          </a:p>
          <a:p>
            <a:r>
              <a:rPr lang="en-US" dirty="0"/>
              <a:t>201003410</a:t>
            </a:r>
          </a:p>
        </p:txBody>
      </p:sp>
      <p:sp>
        <p:nvSpPr>
          <p:cNvPr id="4" name="Slide Number Placeholder 3"/>
          <p:cNvSpPr>
            <a:spLocks noGrp="1"/>
          </p:cNvSpPr>
          <p:nvPr>
            <p:ph type="sldNum" sz="quarter" idx="12"/>
          </p:nvPr>
        </p:nvSpPr>
        <p:spPr/>
        <p:txBody>
          <a:bodyPr/>
          <a:lstStyle/>
          <a:p>
            <a:fld id="{EBE0724A-3C9F-48C0-9843-19CC911E8057}" type="slidenum">
              <a:rPr lang="en-US" smtClean="0"/>
              <a:t>1</a:t>
            </a:fld>
            <a:endParaRPr lang="en-US"/>
          </a:p>
        </p:txBody>
      </p:sp>
    </p:spTree>
    <p:extLst>
      <p:ext uri="{BB962C8B-B14F-4D97-AF65-F5344CB8AC3E}">
        <p14:creationId xmlns:p14="http://schemas.microsoft.com/office/powerpoint/2010/main" val="61773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Election Configuration &amp; Data (cont.)</a:t>
            </a:r>
          </a:p>
        </p:txBody>
      </p:sp>
      <p:sp>
        <p:nvSpPr>
          <p:cNvPr id="3" name="Content Placeholder 2"/>
          <p:cNvSpPr>
            <a:spLocks noGrp="1"/>
          </p:cNvSpPr>
          <p:nvPr>
            <p:ph idx="1"/>
          </p:nvPr>
        </p:nvSpPr>
        <p:spPr>
          <a:xfrm>
            <a:off x="676656" y="2011680"/>
            <a:ext cx="10753725" cy="4490720"/>
          </a:xfrm>
        </p:spPr>
        <p:txBody>
          <a:bodyPr>
            <a:normAutofit/>
          </a:bodyPr>
          <a:lstStyle/>
          <a:p>
            <a:pPr>
              <a:lnSpc>
                <a:spcPct val="150000"/>
              </a:lnSpc>
            </a:pPr>
            <a:r>
              <a:rPr lang="en-US" b="1" dirty="0"/>
              <a:t>Impersonating legitimate voting terminals</a:t>
            </a:r>
          </a:p>
          <a:p>
            <a:pPr lvl="1">
              <a:lnSpc>
                <a:spcPct val="150000"/>
              </a:lnSpc>
            </a:pPr>
            <a:r>
              <a:rPr lang="en-US" dirty="0"/>
              <a:t>Ballot definition files contain enough info for adversary to impersonate</a:t>
            </a:r>
          </a:p>
          <a:p>
            <a:pPr>
              <a:lnSpc>
                <a:spcPct val="150000"/>
              </a:lnSpc>
            </a:pPr>
            <a:r>
              <a:rPr lang="en-US" b="1" dirty="0"/>
              <a:t>Key management and other cryptographic issues</a:t>
            </a:r>
          </a:p>
          <a:p>
            <a:pPr lvl="1">
              <a:lnSpc>
                <a:spcPct val="150000"/>
              </a:lnSpc>
            </a:pPr>
            <a:r>
              <a:rPr lang="en-US" dirty="0"/>
              <a:t>Data on storage device is encrypted with a </a:t>
            </a:r>
            <a:r>
              <a:rPr lang="en-US" dirty="0">
                <a:solidFill>
                  <a:srgbClr val="FF0000"/>
                </a:solidFill>
              </a:rPr>
              <a:t>single</a:t>
            </a:r>
            <a:r>
              <a:rPr lang="en-US" dirty="0"/>
              <a:t>, </a:t>
            </a:r>
            <a:r>
              <a:rPr lang="en-US" dirty="0">
                <a:solidFill>
                  <a:srgbClr val="FF0000"/>
                </a:solidFill>
              </a:rPr>
              <a:t>hardcoded</a:t>
            </a:r>
            <a:r>
              <a:rPr lang="en-US" dirty="0"/>
              <a:t> </a:t>
            </a:r>
            <a:r>
              <a:rPr lang="en-US" dirty="0">
                <a:solidFill>
                  <a:srgbClr val="FF0000"/>
                </a:solidFill>
              </a:rPr>
              <a:t>DES</a:t>
            </a:r>
            <a:r>
              <a:rPr lang="en-US" dirty="0"/>
              <a:t> key.</a:t>
            </a:r>
          </a:p>
          <a:p>
            <a:pPr lvl="2">
              <a:lnSpc>
                <a:spcPct val="150000"/>
              </a:lnSpc>
            </a:pPr>
            <a:r>
              <a:rPr lang="en-US" dirty="0"/>
              <a:t>Used since December 1998!</a:t>
            </a:r>
          </a:p>
          <a:p>
            <a:pPr lvl="2">
              <a:lnSpc>
                <a:spcPct val="150000"/>
              </a:lnSpc>
            </a:pPr>
            <a:r>
              <a:rPr lang="en-US" dirty="0"/>
              <a:t>DES is not reliably secure</a:t>
            </a:r>
          </a:p>
          <a:p>
            <a:pPr lvl="2">
              <a:lnSpc>
                <a:spcPct val="150000"/>
              </a:lnSpc>
            </a:pPr>
            <a:r>
              <a:rPr lang="en-US" dirty="0"/>
              <a:t>CBC’s IV is just zero</a:t>
            </a:r>
          </a:p>
        </p:txBody>
      </p:sp>
      <p:sp>
        <p:nvSpPr>
          <p:cNvPr id="4" name="Slide Number Placeholder 3"/>
          <p:cNvSpPr>
            <a:spLocks noGrp="1"/>
          </p:cNvSpPr>
          <p:nvPr>
            <p:ph type="sldNum" sz="quarter" idx="12"/>
          </p:nvPr>
        </p:nvSpPr>
        <p:spPr/>
        <p:txBody>
          <a:bodyPr/>
          <a:lstStyle/>
          <a:p>
            <a:fld id="{EBE0724A-3C9F-48C0-9843-19CC911E8057}" type="slidenum">
              <a:rPr lang="en-US" smtClean="0"/>
              <a:t>10</a:t>
            </a:fld>
            <a:endParaRPr lang="en-US" dirty="0"/>
          </a:p>
        </p:txBody>
      </p:sp>
      <p:pic>
        <p:nvPicPr>
          <p:cNvPr id="1030" name="Picture 6" descr="Image result for png facepal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1204" y="5077830"/>
            <a:ext cx="2927911" cy="1780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03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a:xfrm>
            <a:off x="676656" y="2011680"/>
            <a:ext cx="10753725" cy="4637476"/>
          </a:xfrm>
        </p:spPr>
        <p:txBody>
          <a:bodyPr/>
          <a:lstStyle/>
          <a:p>
            <a:pPr>
              <a:lnSpc>
                <a:spcPct val="150000"/>
              </a:lnSpc>
            </a:pPr>
            <a:r>
              <a:rPr lang="en-US" dirty="0"/>
              <a:t>It uses an “</a:t>
            </a:r>
            <a:r>
              <a:rPr lang="en-US" i="1" dirty="0">
                <a:solidFill>
                  <a:srgbClr val="FF0000"/>
                </a:solidFill>
              </a:rPr>
              <a:t>unsafe</a:t>
            </a:r>
            <a:r>
              <a:rPr lang="en-US" dirty="0"/>
              <a:t>” language – C++</a:t>
            </a:r>
          </a:p>
          <a:p>
            <a:pPr lvl="1">
              <a:lnSpc>
                <a:spcPct val="150000"/>
              </a:lnSpc>
            </a:pPr>
            <a:r>
              <a:rPr lang="en-US" dirty="0"/>
              <a:t>Use Java or Cyclone </a:t>
            </a:r>
          </a:p>
          <a:p>
            <a:pPr>
              <a:lnSpc>
                <a:spcPct val="150000"/>
              </a:lnSpc>
            </a:pPr>
            <a:r>
              <a:rPr lang="en-US" dirty="0"/>
              <a:t>Complex &amp; undocumented code</a:t>
            </a:r>
          </a:p>
          <a:p>
            <a:pPr lvl="1">
              <a:lnSpc>
                <a:spcPct val="150000"/>
              </a:lnSpc>
            </a:pPr>
            <a:r>
              <a:rPr lang="en-US" dirty="0"/>
              <a:t>Developers &amp; security evaluators are unable to assess </a:t>
            </a:r>
            <a:r>
              <a:rPr lang="en-US" dirty="0">
                <a:solidFill>
                  <a:schemeClr val="tx1"/>
                </a:solidFill>
              </a:rPr>
              <a:t>properly</a:t>
            </a:r>
          </a:p>
          <a:p>
            <a:pPr>
              <a:lnSpc>
                <a:spcPct val="150000"/>
              </a:lnSpc>
            </a:pPr>
            <a:r>
              <a:rPr lang="en-US" dirty="0"/>
              <a:t>No documentation of how system works</a:t>
            </a:r>
          </a:p>
          <a:p>
            <a:pPr>
              <a:lnSpc>
                <a:spcPct val="150000"/>
              </a:lnSpc>
            </a:pPr>
            <a:r>
              <a:rPr lang="en-US" dirty="0"/>
              <a:t>Use of third-party code &amp; operating systems</a:t>
            </a:r>
          </a:p>
        </p:txBody>
      </p:sp>
      <p:sp>
        <p:nvSpPr>
          <p:cNvPr id="4" name="Slide Number Placeholder 3"/>
          <p:cNvSpPr>
            <a:spLocks noGrp="1"/>
          </p:cNvSpPr>
          <p:nvPr>
            <p:ph type="sldNum" sz="quarter" idx="12"/>
          </p:nvPr>
        </p:nvSpPr>
        <p:spPr/>
        <p:txBody>
          <a:bodyPr/>
          <a:lstStyle/>
          <a:p>
            <a:fld id="{EBE0724A-3C9F-48C0-9843-19CC911E8057}" type="slidenum">
              <a:rPr lang="en-US" smtClean="0"/>
              <a:t>11</a:t>
            </a:fld>
            <a:endParaRPr lang="en-US"/>
          </a:p>
        </p:txBody>
      </p:sp>
    </p:spTree>
    <p:extLst>
      <p:ext uri="{BB962C8B-B14F-4D97-AF65-F5344CB8AC3E}">
        <p14:creationId xmlns:p14="http://schemas.microsoft.com/office/powerpoint/2010/main" val="156259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lnSpc>
                <a:spcPct val="150000"/>
              </a:lnSpc>
            </a:pPr>
            <a:r>
              <a:rPr lang="en-US" dirty="0"/>
              <a:t>Diebold’s AccuVote-TS 4.3.1 security is just… bad</a:t>
            </a:r>
          </a:p>
          <a:p>
            <a:pPr lvl="1">
              <a:lnSpc>
                <a:spcPct val="150000"/>
              </a:lnSpc>
            </a:pPr>
            <a:r>
              <a:rPr lang="en-US" dirty="0"/>
              <a:t>Multiple votes</a:t>
            </a:r>
          </a:p>
          <a:p>
            <a:pPr lvl="1">
              <a:lnSpc>
                <a:spcPct val="150000"/>
              </a:lnSpc>
            </a:pPr>
            <a:r>
              <a:rPr lang="en-US" dirty="0"/>
              <a:t>Administrative function access</a:t>
            </a:r>
          </a:p>
          <a:p>
            <a:pPr lvl="1">
              <a:lnSpc>
                <a:spcPct val="150000"/>
              </a:lnSpc>
            </a:pPr>
            <a:r>
              <a:rPr lang="en-US" dirty="0"/>
              <a:t>Insider threat</a:t>
            </a:r>
          </a:p>
          <a:p>
            <a:pPr lvl="1">
              <a:lnSpc>
                <a:spcPct val="150000"/>
              </a:lnSpc>
            </a:pPr>
            <a:r>
              <a:rPr lang="en-US" dirty="0"/>
              <a:t>Low quality control</a:t>
            </a:r>
          </a:p>
        </p:txBody>
      </p:sp>
      <p:sp>
        <p:nvSpPr>
          <p:cNvPr id="4" name="Slide Number Placeholder 3"/>
          <p:cNvSpPr>
            <a:spLocks noGrp="1"/>
          </p:cNvSpPr>
          <p:nvPr>
            <p:ph type="sldNum" sz="quarter" idx="12"/>
          </p:nvPr>
        </p:nvSpPr>
        <p:spPr/>
        <p:txBody>
          <a:bodyPr/>
          <a:lstStyle/>
          <a:p>
            <a:fld id="{EBE0724A-3C9F-48C0-9843-19CC911E8057}" type="slidenum">
              <a:rPr lang="en-US" smtClean="0"/>
              <a:t>12</a:t>
            </a:fld>
            <a:endParaRPr lang="en-US"/>
          </a:p>
        </p:txBody>
      </p:sp>
    </p:spTree>
    <p:extLst>
      <p:ext uri="{BB962C8B-B14F-4D97-AF65-F5344CB8AC3E}">
        <p14:creationId xmlns:p14="http://schemas.microsoft.com/office/powerpoint/2010/main" val="167648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676656" y="2011679"/>
            <a:ext cx="10753725" cy="4682631"/>
          </a:xfrm>
        </p:spPr>
        <p:txBody>
          <a:bodyPr>
            <a:normAutofit/>
          </a:bodyPr>
          <a:lstStyle/>
          <a:p>
            <a:pPr>
              <a:lnSpc>
                <a:spcPct val="150000"/>
              </a:lnSpc>
            </a:pPr>
            <a:r>
              <a:rPr lang="en-US" dirty="0"/>
              <a:t>Introduction </a:t>
            </a:r>
          </a:p>
          <a:p>
            <a:pPr>
              <a:lnSpc>
                <a:spcPct val="150000"/>
              </a:lnSpc>
            </a:pPr>
            <a:r>
              <a:rPr lang="en-US" dirty="0"/>
              <a:t>System Overview</a:t>
            </a:r>
          </a:p>
          <a:p>
            <a:pPr>
              <a:lnSpc>
                <a:spcPct val="150000"/>
              </a:lnSpc>
            </a:pPr>
            <a:r>
              <a:rPr lang="en-US" dirty="0"/>
              <a:t>Smartcards</a:t>
            </a:r>
          </a:p>
          <a:p>
            <a:pPr>
              <a:lnSpc>
                <a:spcPct val="150000"/>
              </a:lnSpc>
            </a:pPr>
            <a:r>
              <a:rPr lang="en-US" dirty="0"/>
              <a:t>Election Configuration &amp; Election Data</a:t>
            </a:r>
          </a:p>
          <a:p>
            <a:pPr>
              <a:lnSpc>
                <a:spcPct val="150000"/>
              </a:lnSpc>
            </a:pPr>
            <a:r>
              <a:rPr lang="en-US" dirty="0"/>
              <a:t>Software Engineering</a:t>
            </a:r>
          </a:p>
          <a:p>
            <a:pPr>
              <a:lnSpc>
                <a:spcPct val="150000"/>
              </a:lnSpc>
            </a:pPr>
            <a:r>
              <a:rPr lang="en-US" dirty="0"/>
              <a:t>Conclusion</a:t>
            </a:r>
          </a:p>
        </p:txBody>
      </p:sp>
      <p:sp>
        <p:nvSpPr>
          <p:cNvPr id="4" name="Slide Number Placeholder 3"/>
          <p:cNvSpPr>
            <a:spLocks noGrp="1"/>
          </p:cNvSpPr>
          <p:nvPr>
            <p:ph type="sldNum" sz="quarter" idx="12"/>
          </p:nvPr>
        </p:nvSpPr>
        <p:spPr/>
        <p:txBody>
          <a:bodyPr/>
          <a:lstStyle/>
          <a:p>
            <a:fld id="{EBE0724A-3C9F-48C0-9843-19CC911E8057}" type="slidenum">
              <a:rPr lang="en-US" smtClean="0"/>
              <a:t>2</a:t>
            </a:fld>
            <a:endParaRPr lang="en-US"/>
          </a:p>
        </p:txBody>
      </p:sp>
    </p:spTree>
    <p:extLst>
      <p:ext uri="{BB962C8B-B14F-4D97-AF65-F5344CB8AC3E}">
        <p14:creationId xmlns:p14="http://schemas.microsoft.com/office/powerpoint/2010/main" val="1059621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lnSpc>
                <a:spcPct val="150000"/>
              </a:lnSpc>
            </a:pPr>
            <a:r>
              <a:rPr lang="en-US" dirty="0"/>
              <a:t>Voting systems must be:</a:t>
            </a:r>
          </a:p>
          <a:p>
            <a:pPr lvl="1">
              <a:lnSpc>
                <a:spcPct val="150000"/>
              </a:lnSpc>
            </a:pPr>
            <a:r>
              <a:rPr lang="en-US" dirty="0"/>
              <a:t>Anonymous </a:t>
            </a:r>
          </a:p>
          <a:p>
            <a:pPr lvl="1">
              <a:lnSpc>
                <a:spcPct val="150000"/>
              </a:lnSpc>
            </a:pPr>
            <a:r>
              <a:rPr lang="en-US" dirty="0"/>
              <a:t>Tamper-resistant</a:t>
            </a:r>
          </a:p>
          <a:p>
            <a:pPr lvl="1">
              <a:lnSpc>
                <a:spcPct val="150000"/>
              </a:lnSpc>
            </a:pPr>
            <a:r>
              <a:rPr lang="en-US" dirty="0"/>
              <a:t>User-friendly </a:t>
            </a:r>
          </a:p>
          <a:p>
            <a:pPr marL="4572" lvl="1" indent="0">
              <a:lnSpc>
                <a:spcPct val="150000"/>
              </a:lnSpc>
              <a:buNone/>
            </a:pPr>
            <a:endParaRPr lang="en-US" dirty="0"/>
          </a:p>
        </p:txBody>
      </p:sp>
      <p:sp>
        <p:nvSpPr>
          <p:cNvPr id="4" name="Slide Number Placeholder 3"/>
          <p:cNvSpPr>
            <a:spLocks noGrp="1"/>
          </p:cNvSpPr>
          <p:nvPr>
            <p:ph type="sldNum" sz="quarter" idx="12"/>
          </p:nvPr>
        </p:nvSpPr>
        <p:spPr/>
        <p:txBody>
          <a:bodyPr/>
          <a:lstStyle/>
          <a:p>
            <a:fld id="{EBE0724A-3C9F-48C0-9843-19CC911E8057}" type="slidenum">
              <a:rPr lang="en-US" smtClean="0"/>
              <a:t>3</a:t>
            </a:fld>
            <a:endParaRPr lang="en-US"/>
          </a:p>
        </p:txBody>
      </p:sp>
      <p:pic>
        <p:nvPicPr>
          <p:cNvPr id="1026" name="Picture 2" descr="Image result for butterfly ball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7231" y="1895423"/>
            <a:ext cx="6152768" cy="399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18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 </a:t>
            </a:r>
            <a:r>
              <a:rPr lang="en-US" dirty="0" err="1"/>
              <a:t>AccuVote</a:t>
            </a:r>
            <a:r>
              <a:rPr lang="en-US" dirty="0"/>
              <a:t>-TS 4.3.1</a:t>
            </a:r>
          </a:p>
        </p:txBody>
      </p:sp>
      <p:sp>
        <p:nvSpPr>
          <p:cNvPr id="3" name="Content Placeholder 2"/>
          <p:cNvSpPr>
            <a:spLocks noGrp="1"/>
          </p:cNvSpPr>
          <p:nvPr>
            <p:ph idx="1"/>
          </p:nvPr>
        </p:nvSpPr>
        <p:spPr>
          <a:xfrm>
            <a:off x="838200" y="1825624"/>
            <a:ext cx="10515600" cy="4605943"/>
          </a:xfrm>
        </p:spPr>
        <p:txBody>
          <a:bodyPr>
            <a:normAutofit/>
          </a:bodyPr>
          <a:lstStyle/>
          <a:p>
            <a:pPr>
              <a:lnSpc>
                <a:spcPct val="100000"/>
              </a:lnSpc>
            </a:pPr>
            <a:r>
              <a:rPr lang="en-US" b="1" dirty="0"/>
              <a:t>Set Up:</a:t>
            </a:r>
          </a:p>
          <a:p>
            <a:pPr lvl="1">
              <a:lnSpc>
                <a:spcPct val="100000"/>
              </a:lnSpc>
            </a:pPr>
            <a:r>
              <a:rPr lang="en-US" dirty="0"/>
              <a:t>Preparing data, voting terminals &amp; distributing ballot definitions to voting terminals</a:t>
            </a:r>
          </a:p>
          <a:p>
            <a:pPr>
              <a:lnSpc>
                <a:spcPct val="100000"/>
              </a:lnSpc>
            </a:pPr>
            <a:r>
              <a:rPr lang="en-US" b="1" dirty="0"/>
              <a:t>Election</a:t>
            </a:r>
          </a:p>
          <a:p>
            <a:pPr lvl="1">
              <a:lnSpc>
                <a:spcPct val="100000"/>
              </a:lnSpc>
            </a:pPr>
            <a:r>
              <a:rPr lang="en-US" dirty="0"/>
              <a:t>Voter must have a card</a:t>
            </a:r>
          </a:p>
          <a:p>
            <a:pPr lvl="1">
              <a:lnSpc>
                <a:spcPct val="100000"/>
              </a:lnSpc>
            </a:pPr>
            <a:r>
              <a:rPr lang="en-US" dirty="0"/>
              <a:t>Card is cancelled after voting</a:t>
            </a:r>
          </a:p>
          <a:p>
            <a:pPr>
              <a:lnSpc>
                <a:spcPct val="100000"/>
              </a:lnSpc>
            </a:pPr>
            <a:r>
              <a:rPr lang="en-US" b="1" dirty="0"/>
              <a:t>Results</a:t>
            </a:r>
          </a:p>
          <a:p>
            <a:pPr lvl="1">
              <a:lnSpc>
                <a:spcPct val="100000"/>
              </a:lnSpc>
            </a:pPr>
            <a:r>
              <a:rPr lang="en-US" dirty="0"/>
              <a:t>Poll worker ends election process</a:t>
            </a:r>
          </a:p>
          <a:p>
            <a:pPr lvl="1">
              <a:lnSpc>
                <a:spcPct val="100000"/>
              </a:lnSpc>
            </a:pPr>
            <a:r>
              <a:rPr lang="en-US" dirty="0"/>
              <a:t>Results are written to storage unit &amp; transmitted to back-end                             server</a:t>
            </a:r>
          </a:p>
        </p:txBody>
      </p:sp>
      <p:pic>
        <p:nvPicPr>
          <p:cNvPr id="4" name="Picture 2" descr="https://www.verifiedvoting.org/wp-content/uploads/2010/09/TS-smartcard-and-reader-1024x66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26" t="4539" r="49671" b="1669"/>
          <a:stretch/>
        </p:blipFill>
        <p:spPr bwMode="auto">
          <a:xfrm>
            <a:off x="10357989" y="1690688"/>
            <a:ext cx="1540933" cy="1981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4"/>
          <a:srcRect l="19078" t="21031"/>
          <a:stretch/>
        </p:blipFill>
        <p:spPr>
          <a:xfrm>
            <a:off x="8775618" y="3746412"/>
            <a:ext cx="2352837" cy="2503134"/>
          </a:xfrm>
          <a:prstGeom prst="rect">
            <a:avLst/>
          </a:prstGeom>
        </p:spPr>
      </p:pic>
      <p:sp>
        <p:nvSpPr>
          <p:cNvPr id="6" name="Slide Number Placeholder 5"/>
          <p:cNvSpPr>
            <a:spLocks noGrp="1"/>
          </p:cNvSpPr>
          <p:nvPr>
            <p:ph type="sldNum" sz="quarter" idx="12"/>
          </p:nvPr>
        </p:nvSpPr>
        <p:spPr/>
        <p:txBody>
          <a:bodyPr/>
          <a:lstStyle/>
          <a:p>
            <a:fld id="{EBE0724A-3C9F-48C0-9843-19CC911E8057}" type="slidenum">
              <a:rPr lang="en-US" smtClean="0"/>
              <a:t>4</a:t>
            </a:fld>
            <a:endParaRPr lang="en-US"/>
          </a:p>
        </p:txBody>
      </p:sp>
    </p:spTree>
    <p:extLst>
      <p:ext uri="{BB962C8B-B14F-4D97-AF65-F5344CB8AC3E}">
        <p14:creationId xmlns:p14="http://schemas.microsoft.com/office/powerpoint/2010/main" val="299309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Smartcards - Homebrew Smartcards</a:t>
            </a:r>
          </a:p>
        </p:txBody>
      </p:sp>
      <p:sp>
        <p:nvSpPr>
          <p:cNvPr id="3" name="Content Placeholder 2"/>
          <p:cNvSpPr>
            <a:spLocks noGrp="1"/>
          </p:cNvSpPr>
          <p:nvPr>
            <p:ph idx="1"/>
          </p:nvPr>
        </p:nvSpPr>
        <p:spPr/>
        <p:txBody>
          <a:bodyPr/>
          <a:lstStyle/>
          <a:p>
            <a:pPr>
              <a:lnSpc>
                <a:spcPct val="150000"/>
              </a:lnSpc>
            </a:pPr>
            <a:r>
              <a:rPr lang="en-US" dirty="0"/>
              <a:t>Cryptographic operations are not performed → no secure authentication of the smartcard</a:t>
            </a:r>
          </a:p>
          <a:p>
            <a:pPr>
              <a:lnSpc>
                <a:spcPct val="150000"/>
              </a:lnSpc>
            </a:pPr>
            <a:r>
              <a:rPr lang="en-US" dirty="0"/>
              <a:t>Attackers can use their own smartcards to vote</a:t>
            </a:r>
          </a:p>
          <a:p>
            <a:pPr lvl="1">
              <a:lnSpc>
                <a:spcPct val="150000"/>
              </a:lnSpc>
            </a:pPr>
            <a:r>
              <a:rPr lang="en-US" dirty="0"/>
              <a:t>User-programmable smartcards and smartcard </a:t>
            </a:r>
            <a:r>
              <a:rPr lang="en-US"/>
              <a:t>readers are commercially </a:t>
            </a:r>
            <a:r>
              <a:rPr lang="en-US" dirty="0"/>
              <a:t>available </a:t>
            </a:r>
          </a:p>
          <a:p>
            <a:pPr lvl="1">
              <a:lnSpc>
                <a:spcPct val="150000"/>
              </a:lnSpc>
            </a:pPr>
            <a:r>
              <a:rPr lang="en-US" dirty="0"/>
              <a:t>Implementing cards that speak the same protocol</a:t>
            </a:r>
          </a:p>
        </p:txBody>
      </p:sp>
      <p:sp>
        <p:nvSpPr>
          <p:cNvPr id="4" name="Slide Number Placeholder 3"/>
          <p:cNvSpPr>
            <a:spLocks noGrp="1"/>
          </p:cNvSpPr>
          <p:nvPr>
            <p:ph type="sldNum" sz="quarter" idx="12"/>
          </p:nvPr>
        </p:nvSpPr>
        <p:spPr/>
        <p:txBody>
          <a:bodyPr/>
          <a:lstStyle/>
          <a:p>
            <a:fld id="{EBE0724A-3C9F-48C0-9843-19CC911E8057}" type="slidenum">
              <a:rPr lang="en-US" smtClean="0"/>
              <a:t>5</a:t>
            </a:fld>
            <a:endParaRPr lang="en-US"/>
          </a:p>
        </p:txBody>
      </p:sp>
    </p:spTree>
    <p:extLst>
      <p:ext uri="{BB962C8B-B14F-4D97-AF65-F5344CB8AC3E}">
        <p14:creationId xmlns:p14="http://schemas.microsoft.com/office/powerpoint/2010/main" val="232538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Smartcards - Multiple Votes</a:t>
            </a:r>
          </a:p>
        </p:txBody>
      </p:sp>
      <p:sp>
        <p:nvSpPr>
          <p:cNvPr id="3" name="Content Placeholder 2"/>
          <p:cNvSpPr>
            <a:spLocks noGrp="1"/>
          </p:cNvSpPr>
          <p:nvPr>
            <p:ph idx="1"/>
          </p:nvPr>
        </p:nvSpPr>
        <p:spPr/>
        <p:txBody>
          <a:bodyPr>
            <a:normAutofit/>
          </a:bodyPr>
          <a:lstStyle/>
          <a:p>
            <a:pPr>
              <a:lnSpc>
                <a:spcPct val="100000"/>
              </a:lnSpc>
            </a:pPr>
            <a:r>
              <a:rPr lang="en-US" dirty="0"/>
              <a:t>Bring multiple active homebrew cards</a:t>
            </a:r>
          </a:p>
          <a:p>
            <a:pPr>
              <a:lnSpc>
                <a:spcPct val="100000"/>
              </a:lnSpc>
            </a:pPr>
            <a:r>
              <a:rPr lang="en-US" dirty="0"/>
              <a:t>Program smartcard to ignore terminal deactivation command</a:t>
            </a:r>
          </a:p>
          <a:p>
            <a:pPr>
              <a:lnSpc>
                <a:spcPct val="100000"/>
              </a:lnSpc>
            </a:pPr>
            <a:r>
              <a:rPr lang="en-US" dirty="0"/>
              <a:t>Is it detectable?</a:t>
            </a:r>
          </a:p>
          <a:p>
            <a:pPr lvl="1">
              <a:lnSpc>
                <a:spcPct val="100000"/>
              </a:lnSpc>
            </a:pPr>
            <a:r>
              <a:rPr lang="en-US" dirty="0"/>
              <a:t>Total # votes vs. # voters</a:t>
            </a:r>
          </a:p>
          <a:p>
            <a:pPr>
              <a:lnSpc>
                <a:spcPct val="100000"/>
              </a:lnSpc>
            </a:pPr>
            <a:r>
              <a:rPr lang="en-US" dirty="0"/>
              <a:t>Not detectable</a:t>
            </a:r>
          </a:p>
          <a:p>
            <a:pPr lvl="1">
              <a:lnSpc>
                <a:spcPct val="100000"/>
              </a:lnSpc>
            </a:pPr>
            <a:r>
              <a:rPr lang="en-US" dirty="0"/>
              <a:t>Voter serial number is stored only in case of cancelled votes. So it counts non-voters</a:t>
            </a:r>
          </a:p>
          <a:p>
            <a:pPr marL="0" indent="0">
              <a:lnSpc>
                <a:spcPct val="100000"/>
              </a:lnSpc>
              <a:buNone/>
            </a:pPr>
            <a:endParaRPr lang="en-US" dirty="0"/>
          </a:p>
        </p:txBody>
      </p:sp>
      <p:sp>
        <p:nvSpPr>
          <p:cNvPr id="4" name="Slide Number Placeholder 3"/>
          <p:cNvSpPr>
            <a:spLocks noGrp="1"/>
          </p:cNvSpPr>
          <p:nvPr>
            <p:ph type="sldNum" sz="quarter" idx="12"/>
          </p:nvPr>
        </p:nvSpPr>
        <p:spPr/>
        <p:txBody>
          <a:bodyPr/>
          <a:lstStyle/>
          <a:p>
            <a:fld id="{EBE0724A-3C9F-48C0-9843-19CC911E8057}" type="slidenum">
              <a:rPr lang="en-US" smtClean="0"/>
              <a:t>6</a:t>
            </a:fld>
            <a:endParaRPr lang="en-US"/>
          </a:p>
        </p:txBody>
      </p:sp>
    </p:spTree>
    <p:extLst>
      <p:ext uri="{BB962C8B-B14F-4D97-AF65-F5344CB8AC3E}">
        <p14:creationId xmlns:p14="http://schemas.microsoft.com/office/powerpoint/2010/main" val="1784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Smartcards - Admin &amp; worker functionalities</a:t>
            </a:r>
          </a:p>
        </p:txBody>
      </p:sp>
      <p:sp>
        <p:nvSpPr>
          <p:cNvPr id="3" name="Content Placeholder 2"/>
          <p:cNvSpPr>
            <a:spLocks noGrp="1"/>
          </p:cNvSpPr>
          <p:nvPr>
            <p:ph idx="1"/>
          </p:nvPr>
        </p:nvSpPr>
        <p:spPr/>
        <p:txBody>
          <a:bodyPr>
            <a:normAutofit fontScale="92500"/>
          </a:bodyPr>
          <a:lstStyle/>
          <a:p>
            <a:pPr>
              <a:lnSpc>
                <a:spcPct val="150000"/>
              </a:lnSpc>
            </a:pPr>
            <a:r>
              <a:rPr lang="en-US" dirty="0"/>
              <a:t>Admin cards allow holder to access administrative functionalities.</a:t>
            </a:r>
          </a:p>
          <a:p>
            <a:pPr>
              <a:lnSpc>
                <a:spcPct val="150000"/>
              </a:lnSpc>
            </a:pPr>
            <a:r>
              <a:rPr lang="en-US" dirty="0"/>
              <a:t>Ender card &amp; admin card allow holder to end election process </a:t>
            </a:r>
          </a:p>
          <a:p>
            <a:pPr>
              <a:lnSpc>
                <a:spcPct val="150000"/>
              </a:lnSpc>
            </a:pPr>
            <a:r>
              <a:rPr lang="en-US" dirty="0"/>
              <a:t>Adversary can create his/her own admin or ender card</a:t>
            </a:r>
          </a:p>
          <a:p>
            <a:pPr lvl="1">
              <a:lnSpc>
                <a:spcPct val="150000"/>
              </a:lnSpc>
            </a:pPr>
            <a:r>
              <a:rPr lang="en-US" dirty="0"/>
              <a:t>Has knowledge of code</a:t>
            </a:r>
          </a:p>
          <a:p>
            <a:pPr lvl="1">
              <a:lnSpc>
                <a:spcPct val="150000"/>
              </a:lnSpc>
            </a:pPr>
            <a:r>
              <a:rPr lang="en-US" dirty="0"/>
              <a:t>Can interact with admin or ender card</a:t>
            </a:r>
          </a:p>
          <a:p>
            <a:pPr>
              <a:lnSpc>
                <a:spcPct val="150000"/>
              </a:lnSpc>
            </a:pPr>
            <a:r>
              <a:rPr lang="en-US" dirty="0"/>
              <a:t>Adversary ending the election process = denial-of-service attack</a:t>
            </a:r>
          </a:p>
        </p:txBody>
      </p:sp>
      <p:sp>
        <p:nvSpPr>
          <p:cNvPr id="4" name="Slide Number Placeholder 3"/>
          <p:cNvSpPr>
            <a:spLocks noGrp="1"/>
          </p:cNvSpPr>
          <p:nvPr>
            <p:ph type="sldNum" sz="quarter" idx="12"/>
          </p:nvPr>
        </p:nvSpPr>
        <p:spPr/>
        <p:txBody>
          <a:bodyPr/>
          <a:lstStyle/>
          <a:p>
            <a:fld id="{EBE0724A-3C9F-48C0-9843-19CC911E8057}" type="slidenum">
              <a:rPr lang="en-US" smtClean="0"/>
              <a:t>7</a:t>
            </a:fld>
            <a:endParaRPr lang="en-US"/>
          </a:p>
        </p:txBody>
      </p:sp>
    </p:spTree>
    <p:extLst>
      <p:ext uri="{BB962C8B-B14F-4D97-AF65-F5344CB8AC3E}">
        <p14:creationId xmlns:p14="http://schemas.microsoft.com/office/powerpoint/2010/main" val="44242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Election Configuration &amp; Election Data</a:t>
            </a:r>
          </a:p>
        </p:txBody>
      </p:sp>
      <p:sp>
        <p:nvSpPr>
          <p:cNvPr id="3" name="Content Placeholder 2"/>
          <p:cNvSpPr>
            <a:spLocks noGrp="1"/>
          </p:cNvSpPr>
          <p:nvPr>
            <p:ph idx="1"/>
          </p:nvPr>
        </p:nvSpPr>
        <p:spPr>
          <a:xfrm>
            <a:off x="676656" y="2011680"/>
            <a:ext cx="10753725" cy="4231076"/>
          </a:xfrm>
        </p:spPr>
        <p:txBody>
          <a:bodyPr>
            <a:normAutofit/>
          </a:bodyPr>
          <a:lstStyle/>
          <a:p>
            <a:pPr>
              <a:lnSpc>
                <a:spcPct val="150000"/>
              </a:lnSpc>
            </a:pPr>
            <a:r>
              <a:rPr lang="en-US" dirty="0"/>
              <a:t>Attack Vectors:</a:t>
            </a:r>
          </a:p>
          <a:p>
            <a:pPr lvl="1">
              <a:lnSpc>
                <a:spcPct val="150000"/>
              </a:lnSpc>
            </a:pPr>
            <a:r>
              <a:rPr lang="en-US" dirty="0"/>
              <a:t>Physical access to data storage</a:t>
            </a:r>
          </a:p>
          <a:p>
            <a:pPr lvl="2">
              <a:lnSpc>
                <a:spcPct val="150000"/>
              </a:lnSpc>
            </a:pPr>
            <a:r>
              <a:rPr lang="en-US" dirty="0"/>
              <a:t>Windows CE mounts removable storage as subdirectories</a:t>
            </a:r>
          </a:p>
          <a:p>
            <a:pPr lvl="2">
              <a:lnSpc>
                <a:spcPct val="150000"/>
              </a:lnSpc>
            </a:pPr>
            <a:r>
              <a:rPr lang="en-US" dirty="0"/>
              <a:t>System checks for storage cards by looking for subdirectory “</a:t>
            </a:r>
            <a:r>
              <a:rPr lang="en-US" dirty="0">
                <a:solidFill>
                  <a:srgbClr val="FF0000"/>
                </a:solidFill>
              </a:rPr>
              <a:t>Storage Card</a:t>
            </a:r>
            <a:r>
              <a:rPr lang="en-US" dirty="0"/>
              <a:t>”</a:t>
            </a:r>
          </a:p>
          <a:p>
            <a:pPr lvl="2">
              <a:lnSpc>
                <a:spcPct val="150000"/>
              </a:lnSpc>
            </a:pPr>
            <a:r>
              <a:rPr lang="en-US" dirty="0"/>
              <a:t>This could cause data loss</a:t>
            </a:r>
          </a:p>
          <a:p>
            <a:pPr lvl="1">
              <a:lnSpc>
                <a:spcPct val="150000"/>
              </a:lnSpc>
            </a:pPr>
            <a:r>
              <a:rPr lang="en-US" dirty="0"/>
              <a:t>Man-in-the-middle attack to the network</a:t>
            </a:r>
          </a:p>
          <a:p>
            <a:pPr lvl="2">
              <a:lnSpc>
                <a:spcPct val="150000"/>
              </a:lnSpc>
            </a:pPr>
            <a:r>
              <a:rPr lang="en-US" dirty="0"/>
              <a:t>Connected via Internet, local network or dial-up connection</a:t>
            </a:r>
          </a:p>
          <a:p>
            <a:pPr marL="0" indent="0">
              <a:lnSpc>
                <a:spcPct val="150000"/>
              </a:lnSpc>
              <a:buNone/>
            </a:pPr>
            <a:endParaRPr lang="en-US" dirty="0"/>
          </a:p>
        </p:txBody>
      </p:sp>
      <p:sp>
        <p:nvSpPr>
          <p:cNvPr id="4" name="Slide Number Placeholder 3"/>
          <p:cNvSpPr>
            <a:spLocks noGrp="1"/>
          </p:cNvSpPr>
          <p:nvPr>
            <p:ph type="sldNum" sz="quarter" idx="12"/>
          </p:nvPr>
        </p:nvSpPr>
        <p:spPr/>
        <p:txBody>
          <a:bodyPr/>
          <a:lstStyle/>
          <a:p>
            <a:fld id="{EBE0724A-3C9F-48C0-9843-19CC911E8057}" type="slidenum">
              <a:rPr lang="en-US" smtClean="0"/>
              <a:t>8</a:t>
            </a:fld>
            <a:endParaRPr lang="en-US"/>
          </a:p>
        </p:txBody>
      </p:sp>
    </p:spTree>
    <p:extLst>
      <p:ext uri="{BB962C8B-B14F-4D97-AF65-F5344CB8AC3E}">
        <p14:creationId xmlns:p14="http://schemas.microsoft.com/office/powerpoint/2010/main" val="1744645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Election Configuration &amp; Data (cont.)</a:t>
            </a:r>
          </a:p>
        </p:txBody>
      </p:sp>
      <p:sp>
        <p:nvSpPr>
          <p:cNvPr id="3" name="Content Placeholder 2"/>
          <p:cNvSpPr>
            <a:spLocks noGrp="1"/>
          </p:cNvSpPr>
          <p:nvPr>
            <p:ph idx="1"/>
          </p:nvPr>
        </p:nvSpPr>
        <p:spPr>
          <a:xfrm>
            <a:off x="676656" y="2011680"/>
            <a:ext cx="10753725" cy="4502009"/>
          </a:xfrm>
        </p:spPr>
        <p:txBody>
          <a:bodyPr>
            <a:normAutofit fontScale="92500" lnSpcReduction="10000"/>
          </a:bodyPr>
          <a:lstStyle/>
          <a:p>
            <a:pPr>
              <a:lnSpc>
                <a:spcPct val="150000"/>
              </a:lnSpc>
            </a:pPr>
            <a:r>
              <a:rPr lang="en-US" b="1" dirty="0"/>
              <a:t>Tampering with the system configuration</a:t>
            </a:r>
          </a:p>
          <a:p>
            <a:pPr lvl="1">
              <a:lnSpc>
                <a:spcPct val="150000"/>
              </a:lnSpc>
            </a:pPr>
            <a:r>
              <a:rPr lang="en-US" dirty="0"/>
              <a:t>Adversary can change terminal’s ID to impersonate another terminal</a:t>
            </a:r>
          </a:p>
          <a:p>
            <a:pPr lvl="2">
              <a:lnSpc>
                <a:spcPct val="150000"/>
              </a:lnSpc>
            </a:pPr>
            <a:r>
              <a:rPr lang="en-US" dirty="0"/>
              <a:t>Handling this issue is not clear</a:t>
            </a:r>
          </a:p>
          <a:p>
            <a:pPr lvl="1">
              <a:lnSpc>
                <a:spcPct val="150000"/>
              </a:lnSpc>
            </a:pPr>
            <a:r>
              <a:rPr lang="en-US" dirty="0"/>
              <a:t>“</a:t>
            </a:r>
            <a:r>
              <a:rPr lang="en-US" dirty="0">
                <a:solidFill>
                  <a:srgbClr val="FF0000"/>
                </a:solidFill>
              </a:rPr>
              <a:t>Protective Counter</a:t>
            </a:r>
            <a:r>
              <a:rPr lang="en-US" dirty="0"/>
              <a:t>” is stored in a mutable file</a:t>
            </a:r>
          </a:p>
          <a:p>
            <a:pPr lvl="2">
              <a:lnSpc>
                <a:spcPct val="150000"/>
              </a:lnSpc>
            </a:pPr>
            <a:r>
              <a:rPr lang="en-US" dirty="0"/>
              <a:t>Requires tamper-resistant hardware token</a:t>
            </a:r>
          </a:p>
          <a:p>
            <a:pPr>
              <a:lnSpc>
                <a:spcPct val="150000"/>
              </a:lnSpc>
            </a:pPr>
            <a:r>
              <a:rPr lang="en-US" b="1" dirty="0"/>
              <a:t>Tampering with ballot definitions</a:t>
            </a:r>
          </a:p>
          <a:p>
            <a:pPr lvl="1">
              <a:lnSpc>
                <a:spcPct val="150000"/>
              </a:lnSpc>
            </a:pPr>
            <a:r>
              <a:rPr lang="en-US" dirty="0"/>
              <a:t>Ballot definition is neither encrypted nor checksummed</a:t>
            </a:r>
          </a:p>
          <a:p>
            <a:pPr lvl="1">
              <a:lnSpc>
                <a:spcPct val="150000"/>
              </a:lnSpc>
            </a:pPr>
            <a:r>
              <a:rPr lang="en-US" dirty="0"/>
              <a:t>Adversary can tamper the definition files before downloading</a:t>
            </a:r>
          </a:p>
        </p:txBody>
      </p:sp>
      <p:sp>
        <p:nvSpPr>
          <p:cNvPr id="4" name="Slide Number Placeholder 3"/>
          <p:cNvSpPr>
            <a:spLocks noGrp="1"/>
          </p:cNvSpPr>
          <p:nvPr>
            <p:ph type="sldNum" sz="quarter" idx="12"/>
          </p:nvPr>
        </p:nvSpPr>
        <p:spPr/>
        <p:txBody>
          <a:bodyPr/>
          <a:lstStyle/>
          <a:p>
            <a:fld id="{EBE0724A-3C9F-48C0-9843-19CC911E8057}" type="slidenum">
              <a:rPr lang="en-US" smtClean="0"/>
              <a:t>9</a:t>
            </a:fld>
            <a:endParaRPr lang="en-US"/>
          </a:p>
        </p:txBody>
      </p:sp>
    </p:spTree>
    <p:extLst>
      <p:ext uri="{BB962C8B-B14F-4D97-AF65-F5344CB8AC3E}">
        <p14:creationId xmlns:p14="http://schemas.microsoft.com/office/powerpoint/2010/main" val="29930015"/>
      </p:ext>
    </p:extLst>
  </p:cSld>
  <p:clrMapOvr>
    <a:masterClrMapping/>
  </p:clrMapOvr>
</p:sld>
</file>

<file path=ppt/theme/theme1.xml><?xml version="1.0" encoding="utf-8"?>
<a:theme xmlns:a="http://schemas.openxmlformats.org/drawingml/2006/main" name="Metropolit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508</TotalTime>
  <Words>1180</Words>
  <Application>Microsoft Office PowerPoint</Application>
  <PresentationFormat>Widescreen</PresentationFormat>
  <Paragraphs>153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Metropolitan</vt:lpstr>
      <vt:lpstr>Analysis of an Electronic Voting System</vt:lpstr>
      <vt:lpstr>Outline</vt:lpstr>
      <vt:lpstr>Introduction</vt:lpstr>
      <vt:lpstr>System Overview: AccuVote-TS 4.3.1</vt:lpstr>
      <vt:lpstr>Smartcards - Homebrew Smartcards</vt:lpstr>
      <vt:lpstr>Smartcards - Multiple Votes</vt:lpstr>
      <vt:lpstr>Smartcards - Admin &amp; worker functionalities</vt:lpstr>
      <vt:lpstr>Election Configuration &amp; Election Data</vt:lpstr>
      <vt:lpstr>Election Configuration &amp; Data (cont.)</vt:lpstr>
      <vt:lpstr>Election Configuration &amp; Data (cont.)</vt:lpstr>
      <vt:lpstr>Software Engineering</vt:lpstr>
      <vt:lpstr>Conclusion</vt:lpstr>
    </vt:vector>
  </TitlesOfParts>
  <Company>Qatar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an Electronic Voting System</dc:title>
  <dc:creator>Alaa Sayed Ahmed Hussein</dc:creator>
  <cp:lastModifiedBy>Alaa Hussein</cp:lastModifiedBy>
  <cp:revision>47</cp:revision>
  <dcterms:created xsi:type="dcterms:W3CDTF">2016-11-13T10:12:35Z</dcterms:created>
  <dcterms:modified xsi:type="dcterms:W3CDTF">2016-11-14T14:34:47Z</dcterms:modified>
</cp:coreProperties>
</file>