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61" r:id="rId3"/>
    <p:sldId id="257" r:id="rId4"/>
    <p:sldId id="323" r:id="rId5"/>
    <p:sldId id="324" r:id="rId6"/>
    <p:sldId id="325" r:id="rId7"/>
    <p:sldId id="319" r:id="rId8"/>
    <p:sldId id="315" r:id="rId9"/>
    <p:sldId id="314" r:id="rId10"/>
    <p:sldId id="321" r:id="rId11"/>
    <p:sldId id="317" r:id="rId12"/>
    <p:sldId id="322" r:id="rId13"/>
    <p:sldId id="320" r:id="rId14"/>
    <p:sldId id="318" r:id="rId15"/>
    <p:sldId id="326" r:id="rId16"/>
    <p:sldId id="327" r:id="rId17"/>
    <p:sldId id="330" r:id="rId18"/>
    <p:sldId id="329" r:id="rId19"/>
    <p:sldId id="331" r:id="rId20"/>
    <p:sldId id="316" r:id="rId21"/>
    <p:sldId id="300" r:id="rId22"/>
    <p:sldId id="298" r:id="rId23"/>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56" autoAdjust="0"/>
  </p:normalViewPr>
  <p:slideViewPr>
    <p:cSldViewPr snapToGrid="0">
      <p:cViewPr varScale="1">
        <p:scale>
          <a:sx n="55" d="100"/>
          <a:sy n="55" d="100"/>
        </p:scale>
        <p:origin x="1338"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59041DB8-B66F-4DC8-A96E-33677E0F90FF}" type="datetimeFigureOut">
              <a:rPr lang="en-US" smtClean="0"/>
              <a:t>11/21/2016</a:t>
            </a:fld>
            <a:endParaRPr lang="en-US" dirty="0"/>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DEB49C4A-65AC-492D-9701-81B46C3AD0E4}" type="datetimeFigureOut">
              <a:rPr lang="en-US" smtClean="0"/>
              <a:t>11/21/2016</a:t>
            </a:fld>
            <a:endParaRPr lang="en-US" dirty="0"/>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705327" y="4480005"/>
            <a:ext cx="5642610" cy="3141821"/>
          </a:xfrm>
          <a:prstGeom prst="rect">
            <a:avLst/>
          </a:prstGeom>
        </p:spPr>
        <p:txBody>
          <a:bodyPr vert="horz" lIns="93497" tIns="46749" rIns="93497" bIns="4674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ar-QA"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693115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10</a:t>
            </a:fld>
            <a:endParaRPr lang="en-US" dirty="0">
              <a:solidFill>
                <a:srgbClr val="2D2E2D"/>
              </a:solidFill>
            </a:endParaRPr>
          </a:p>
        </p:txBody>
      </p:sp>
    </p:spTree>
    <p:extLst>
      <p:ext uri="{BB962C8B-B14F-4D97-AF65-F5344CB8AC3E}">
        <p14:creationId xmlns:p14="http://schemas.microsoft.com/office/powerpoint/2010/main" val="147992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11</a:t>
            </a:fld>
            <a:endParaRPr lang="en-US" dirty="0">
              <a:solidFill>
                <a:srgbClr val="2D2E2D"/>
              </a:solidFill>
            </a:endParaRPr>
          </a:p>
        </p:txBody>
      </p:sp>
    </p:spTree>
    <p:extLst>
      <p:ext uri="{BB962C8B-B14F-4D97-AF65-F5344CB8AC3E}">
        <p14:creationId xmlns:p14="http://schemas.microsoft.com/office/powerpoint/2010/main" val="185964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12</a:t>
            </a:fld>
            <a:endParaRPr lang="en-US" dirty="0">
              <a:solidFill>
                <a:srgbClr val="2D2E2D"/>
              </a:solidFill>
            </a:endParaRPr>
          </a:p>
        </p:txBody>
      </p:sp>
    </p:spTree>
    <p:extLst>
      <p:ext uri="{BB962C8B-B14F-4D97-AF65-F5344CB8AC3E}">
        <p14:creationId xmlns:p14="http://schemas.microsoft.com/office/powerpoint/2010/main" val="285755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13</a:t>
            </a:fld>
            <a:endParaRPr lang="en-US" dirty="0">
              <a:solidFill>
                <a:srgbClr val="2D2E2D"/>
              </a:solidFill>
            </a:endParaRPr>
          </a:p>
        </p:txBody>
      </p:sp>
    </p:spTree>
    <p:extLst>
      <p:ext uri="{BB962C8B-B14F-4D97-AF65-F5344CB8AC3E}">
        <p14:creationId xmlns:p14="http://schemas.microsoft.com/office/powerpoint/2010/main" val="237909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14</a:t>
            </a:fld>
            <a:endParaRPr lang="en-US" dirty="0">
              <a:solidFill>
                <a:srgbClr val="2D2E2D"/>
              </a:solidFill>
            </a:endParaRPr>
          </a:p>
        </p:txBody>
      </p:sp>
    </p:spTree>
    <p:extLst>
      <p:ext uri="{BB962C8B-B14F-4D97-AF65-F5344CB8AC3E}">
        <p14:creationId xmlns:p14="http://schemas.microsoft.com/office/powerpoint/2010/main" val="49199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15</a:t>
            </a:fld>
            <a:endParaRPr lang="en-US" dirty="0">
              <a:solidFill>
                <a:srgbClr val="2D2E2D"/>
              </a:solidFill>
            </a:endParaRPr>
          </a:p>
        </p:txBody>
      </p:sp>
    </p:spTree>
    <p:extLst>
      <p:ext uri="{BB962C8B-B14F-4D97-AF65-F5344CB8AC3E}">
        <p14:creationId xmlns:p14="http://schemas.microsoft.com/office/powerpoint/2010/main" val="185996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16</a:t>
            </a:fld>
            <a:endParaRPr lang="en-US" dirty="0">
              <a:solidFill>
                <a:srgbClr val="2D2E2D"/>
              </a:solidFill>
            </a:endParaRPr>
          </a:p>
        </p:txBody>
      </p:sp>
    </p:spTree>
    <p:extLst>
      <p:ext uri="{BB962C8B-B14F-4D97-AF65-F5344CB8AC3E}">
        <p14:creationId xmlns:p14="http://schemas.microsoft.com/office/powerpoint/2010/main" val="3037224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17</a:t>
            </a:fld>
            <a:endParaRPr lang="en-US" dirty="0">
              <a:solidFill>
                <a:srgbClr val="2D2E2D"/>
              </a:solidFill>
            </a:endParaRPr>
          </a:p>
        </p:txBody>
      </p:sp>
    </p:spTree>
    <p:extLst>
      <p:ext uri="{BB962C8B-B14F-4D97-AF65-F5344CB8AC3E}">
        <p14:creationId xmlns:p14="http://schemas.microsoft.com/office/powerpoint/2010/main" val="3574931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18</a:t>
            </a:fld>
            <a:endParaRPr lang="en-US" dirty="0">
              <a:solidFill>
                <a:srgbClr val="2D2E2D"/>
              </a:solidFill>
            </a:endParaRPr>
          </a:p>
        </p:txBody>
      </p:sp>
    </p:spTree>
    <p:extLst>
      <p:ext uri="{BB962C8B-B14F-4D97-AF65-F5344CB8AC3E}">
        <p14:creationId xmlns:p14="http://schemas.microsoft.com/office/powerpoint/2010/main" val="3502907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19</a:t>
            </a:fld>
            <a:endParaRPr lang="en-US" dirty="0">
              <a:solidFill>
                <a:srgbClr val="2D2E2D"/>
              </a:solidFill>
            </a:endParaRPr>
          </a:p>
        </p:txBody>
      </p:sp>
    </p:spTree>
    <p:extLst>
      <p:ext uri="{BB962C8B-B14F-4D97-AF65-F5344CB8AC3E}">
        <p14:creationId xmlns:p14="http://schemas.microsoft.com/office/powerpoint/2010/main" val="260318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dirty="0"/>
          </a:p>
        </p:txBody>
      </p:sp>
      <p:sp>
        <p:nvSpPr>
          <p:cNvPr id="4" name="Slide Number Placeholder 3"/>
          <p:cNvSpPr>
            <a:spLocks noGrp="1"/>
          </p:cNvSpPr>
          <p:nvPr>
            <p:ph type="sldNum" sz="quarter" idx="10"/>
          </p:nvPr>
        </p:nvSpPr>
        <p:spPr/>
        <p:txBody>
          <a:bodyPr/>
          <a:lstStyle/>
          <a:p>
            <a:fld id="{82869989-EB00-4EE7-BCB5-25BDC5BB29F8}" type="slidenum">
              <a:rPr lang="en-US" smtClean="0">
                <a:solidFill>
                  <a:srgbClr val="2D2E2D"/>
                </a:solidFill>
              </a:rPr>
              <a:pPr/>
              <a:t>20</a:t>
            </a:fld>
            <a:endParaRPr lang="en-US" dirty="0">
              <a:solidFill>
                <a:srgbClr val="2D2E2D"/>
              </a:solidFill>
            </a:endParaRPr>
          </a:p>
        </p:txBody>
      </p:sp>
    </p:spTree>
    <p:extLst>
      <p:ext uri="{BB962C8B-B14F-4D97-AF65-F5344CB8AC3E}">
        <p14:creationId xmlns:p14="http://schemas.microsoft.com/office/powerpoint/2010/main" val="2680004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QA" sz="1000" b="0" i="0"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dirty="0"/>
          </a:p>
        </p:txBody>
      </p:sp>
    </p:spTree>
    <p:extLst>
      <p:ext uri="{BB962C8B-B14F-4D97-AF65-F5344CB8AC3E}">
        <p14:creationId xmlns:p14="http://schemas.microsoft.com/office/powerpoint/2010/main" val="337778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211695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dirty="0"/>
          </a:p>
        </p:txBody>
      </p:sp>
    </p:spTree>
    <p:extLst>
      <p:ext uri="{BB962C8B-B14F-4D97-AF65-F5344CB8AC3E}">
        <p14:creationId xmlns:p14="http://schemas.microsoft.com/office/powerpoint/2010/main" val="211695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dirty="0"/>
          </a:p>
        </p:txBody>
      </p:sp>
    </p:spTree>
    <p:extLst>
      <p:ext uri="{BB962C8B-B14F-4D97-AF65-F5344CB8AC3E}">
        <p14:creationId xmlns:p14="http://schemas.microsoft.com/office/powerpoint/2010/main" val="163023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dirty="0"/>
          </a:p>
        </p:txBody>
      </p:sp>
    </p:spTree>
    <p:extLst>
      <p:ext uri="{BB962C8B-B14F-4D97-AF65-F5344CB8AC3E}">
        <p14:creationId xmlns:p14="http://schemas.microsoft.com/office/powerpoint/2010/main" val="287829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dirty="0"/>
          </a:p>
        </p:txBody>
      </p:sp>
    </p:spTree>
    <p:extLst>
      <p:ext uri="{BB962C8B-B14F-4D97-AF65-F5344CB8AC3E}">
        <p14:creationId xmlns:p14="http://schemas.microsoft.com/office/powerpoint/2010/main" val="163023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dirty="0"/>
          </a:p>
        </p:txBody>
      </p:sp>
    </p:spTree>
    <p:extLst>
      <p:ext uri="{BB962C8B-B14F-4D97-AF65-F5344CB8AC3E}">
        <p14:creationId xmlns:p14="http://schemas.microsoft.com/office/powerpoint/2010/main" val="7583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2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dirty="0"/>
          </a:p>
        </p:txBody>
      </p:sp>
    </p:spTree>
    <p:extLst>
      <p:ext uri="{BB962C8B-B14F-4D97-AF65-F5344CB8AC3E}">
        <p14:creationId xmlns:p14="http://schemas.microsoft.com/office/powerpoint/2010/main" val="278747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endParaRPr lang="en-US" dirty="0"/>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dirty="0"/>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646" y="338939"/>
            <a:ext cx="9821764" cy="2158076"/>
          </a:xfrm>
        </p:spPr>
        <p:txBody>
          <a:bodyPr>
            <a:noAutofit/>
          </a:bodyPr>
          <a:lstStyle/>
          <a:p>
            <a:pPr algn="ctr"/>
            <a:r>
              <a:rPr lang="en-US" sz="4000" dirty="0"/>
              <a:t>Chip and Skim</a:t>
            </a:r>
            <a:br>
              <a:rPr lang="en-US" sz="3200" dirty="0"/>
            </a:br>
            <a:r>
              <a:rPr lang="en-US" sz="3200" dirty="0"/>
              <a:t>cloning EMV cards with the pre-play attack</a:t>
            </a:r>
          </a:p>
        </p:txBody>
      </p:sp>
      <p:sp>
        <p:nvSpPr>
          <p:cNvPr id="8" name="Subtitle 2"/>
          <p:cNvSpPr>
            <a:spLocks noGrp="1"/>
          </p:cNvSpPr>
          <p:nvPr>
            <p:ph type="subTitle" idx="1"/>
          </p:nvPr>
        </p:nvSpPr>
        <p:spPr>
          <a:xfrm>
            <a:off x="931983" y="2866284"/>
            <a:ext cx="10472394" cy="1752600"/>
          </a:xfrm>
        </p:spPr>
        <p:txBody>
          <a:bodyPr/>
          <a:lstStyle/>
          <a:p>
            <a:pPr algn="ctr"/>
            <a:r>
              <a:rPr lang="en-US" dirty="0"/>
              <a:t>Mike Bond, Omar Choudary, Steven J. Murdoch, Sergei Skorobogatov, Ross Anderson</a:t>
            </a:r>
          </a:p>
          <a:p>
            <a:pPr algn="ctr"/>
            <a:r>
              <a:rPr lang="en-US" dirty="0"/>
              <a:t>Cambridge University</a:t>
            </a:r>
          </a:p>
          <a:p>
            <a:pPr algn="ctr"/>
            <a:endParaRPr lang="en-US" dirty="0"/>
          </a:p>
          <a:p>
            <a:pPr algn="ctr"/>
            <a:endParaRPr lang="en-US" dirty="0"/>
          </a:p>
          <a:p>
            <a:pPr algn="ctr"/>
            <a:endParaRPr lang="en-US" dirty="0"/>
          </a:p>
          <a:p>
            <a:pPr algn="ctr"/>
            <a:r>
              <a:rPr lang="en-US" dirty="0"/>
              <a:t>Presented by: Anwar Alqutan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Autofit/>
          </a:bodyPr>
          <a:lstStyle/>
          <a:p>
            <a:r>
              <a:rPr lang="en-US" dirty="0"/>
              <a:t>The ATM relies on the issuer to verify ARQC and authorize the transaction</a:t>
            </a:r>
          </a:p>
          <a:p>
            <a:r>
              <a:rPr lang="en-US" dirty="0"/>
              <a:t>Replaying an ARQC should not work, because a competent issuer prevents replay by rejecting any transaction whose application transaction counter (ATC) it has already seen</a:t>
            </a:r>
          </a:p>
          <a:p>
            <a:r>
              <a:rPr lang="en-US" dirty="0"/>
              <a:t>The ATC prevents simple replay attacks but cannot assure the issuer that the ARQC was computed today rather than yesterday</a:t>
            </a:r>
          </a:p>
          <a:p>
            <a:r>
              <a:rPr lang="en-US" dirty="0"/>
              <a:t>To ensure freshness, a nonce is used – the unpredictable number (UN) This is a 32 bit field generated by the ATM</a:t>
            </a:r>
          </a:p>
          <a:p>
            <a:r>
              <a:rPr lang="en-US" dirty="0"/>
              <a:t>We have discovered two major flaws that make the UN almost redundant: </a:t>
            </a:r>
          </a:p>
          <a:p>
            <a:pPr marL="674370" lvl="1" indent="-400050">
              <a:buFont typeface="+mj-lt"/>
              <a:buAutoNum type="romanUcPeriod"/>
            </a:pPr>
            <a:r>
              <a:rPr lang="en-US" dirty="0"/>
              <a:t>Specification and engineering flaw that results in predictable UNs that can be exploited</a:t>
            </a:r>
          </a:p>
          <a:p>
            <a:pPr marL="902970" lvl="2" indent="-400050">
              <a:buFont typeface="Wingdings" panose="05000000000000000000" pitchFamily="2" charset="2"/>
              <a:buChar char="Ø"/>
            </a:pPr>
            <a:r>
              <a:rPr lang="en-US" dirty="0"/>
              <a:t>EMV does not include the identity of the terminal</a:t>
            </a:r>
          </a:p>
          <a:p>
            <a:pPr marL="902970" lvl="2" indent="-400050">
              <a:buFont typeface="Wingdings" panose="05000000000000000000" pitchFamily="2" charset="2"/>
              <a:buChar char="Ø"/>
            </a:pPr>
            <a:r>
              <a:rPr lang="en-US" dirty="0"/>
              <a:t>UN prediction or manipulation effectively results in a clone for a specific transaction</a:t>
            </a:r>
          </a:p>
          <a:p>
            <a:pPr marL="674370" lvl="1" indent="-400050">
              <a:buFont typeface="+mj-lt"/>
              <a:buAutoNum type="romanUcPeriod"/>
            </a:pPr>
            <a:r>
              <a:rPr lang="en-US" dirty="0"/>
              <a:t>EMV protocol flaw, which allows an attacker to choose an arbitrary UN with the pre-play attack</a:t>
            </a:r>
          </a:p>
          <a:p>
            <a:pPr marL="902970" lvl="2" indent="-400050">
              <a:buFont typeface="Wingdings" panose="05000000000000000000" pitchFamily="2" charset="2"/>
              <a:buChar char="Ø"/>
            </a:pPr>
            <a:r>
              <a:rPr lang="en-US" dirty="0"/>
              <a:t>The terminal generates the Unpredictable Number (UN) and not the backend</a:t>
            </a:r>
          </a:p>
          <a:p>
            <a:pPr marL="902970" lvl="2" indent="-400050">
              <a:buFont typeface="Wingdings" panose="05000000000000000000" pitchFamily="2" charset="2"/>
              <a:buChar char="Ø"/>
            </a:pPr>
            <a:r>
              <a:rPr lang="en-US" dirty="0"/>
              <a:t>The issuing bank that relies on it</a:t>
            </a:r>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The Two Variants of Pre-play Attack</a:t>
            </a:r>
          </a:p>
        </p:txBody>
      </p:sp>
      <p:sp>
        <p:nvSpPr>
          <p:cNvPr id="3" name="Slide Number Placeholder 2"/>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246852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r>
              <a:rPr lang="en-US" sz="2800" dirty="0"/>
              <a:t>In EMV transaction, the terminal sends a random number N to the card along with date D and the amount X.</a:t>
            </a:r>
          </a:p>
          <a:p>
            <a:endParaRPr lang="en-US" sz="2800" dirty="0"/>
          </a:p>
          <a:p>
            <a:r>
              <a:rPr lang="en-US" sz="2800" dirty="0"/>
              <a:t>The card computes an authentication request cryptogram (ARQC) on N, D, X</a:t>
            </a:r>
          </a:p>
          <a:p>
            <a:endParaRPr lang="en-US" sz="2800" dirty="0"/>
          </a:p>
          <a:p>
            <a:r>
              <a:rPr lang="en-US" sz="2800" dirty="0"/>
              <a:t>What happens if I can predict the N for D? </a:t>
            </a:r>
          </a:p>
          <a:p>
            <a:pPr lvl="1">
              <a:buFont typeface="Wingdings" panose="05000000000000000000" pitchFamily="2" charset="2"/>
              <a:buChar char="Ø"/>
            </a:pPr>
            <a:r>
              <a:rPr lang="en-US" sz="2600" dirty="0"/>
              <a:t> If I have access to your card I can precompute an ARQC for the amount X, and date D</a:t>
            </a:r>
            <a:endParaRPr lang="en-US" altLang="zh-CN" sz="26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EMV and Random Numbers</a:t>
            </a:r>
          </a:p>
        </p:txBody>
      </p:sp>
      <p:sp>
        <p:nvSpPr>
          <p:cNvPr id="3" name="Slide Number Placeholder 2"/>
          <p:cNvSpPr>
            <a:spLocks noGrp="1"/>
          </p:cNvSpPr>
          <p:nvPr>
            <p:ph type="sldNum" sz="quarter" idx="12"/>
          </p:nvPr>
        </p:nvSpPr>
        <p:spPr/>
        <p:txBody>
          <a:bodyPr/>
          <a:lstStyle/>
          <a:p>
            <a:fld id="{E31375A4-56A4-47D6-9801-1991572033F7}" type="slidenum">
              <a:rPr lang="en-US" smtClean="0"/>
              <a:t>11</a:t>
            </a:fld>
            <a:endParaRPr lang="en-US" dirty="0"/>
          </a:p>
        </p:txBody>
      </p:sp>
    </p:spTree>
    <p:extLst>
      <p:ext uri="{BB962C8B-B14F-4D97-AF65-F5344CB8AC3E}">
        <p14:creationId xmlns:p14="http://schemas.microsoft.com/office/powerpoint/2010/main" val="83178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r>
              <a:rPr lang="en-US" sz="2800" dirty="0"/>
              <a:t>An attacker collects the transaction data (ARQC) from a genuine transaction</a:t>
            </a:r>
          </a:p>
          <a:p>
            <a:endParaRPr lang="en-US" sz="2800" dirty="0"/>
          </a:p>
          <a:p>
            <a:r>
              <a:rPr lang="en-US" sz="2800" dirty="0"/>
              <a:t>Data is re-played when the UN matches</a:t>
            </a:r>
          </a:p>
          <a:p>
            <a:endParaRPr lang="en-US" sz="2800" dirty="0"/>
          </a:p>
          <a:p>
            <a:r>
              <a:rPr lang="en-US" sz="2800" dirty="0"/>
              <a:t>Limitation: country, amount and date must match the original transaction</a:t>
            </a:r>
          </a:p>
          <a:p>
            <a:endParaRPr lang="en-US" sz="2800" dirty="0"/>
          </a:p>
          <a:p>
            <a:r>
              <a:rPr lang="en-US" sz="2800" dirty="0"/>
              <a:t>A valid PIN is, theoretically, only required for ATMs (forced online verification)</a:t>
            </a:r>
            <a:endParaRPr lang="en-US" altLang="zh-CN" sz="28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solidFill>
                  <a:srgbClr val="D15A3E"/>
                </a:solidFill>
              </a:rPr>
              <a:t>Pre-play Attacks - Weak RNG - Implementation</a:t>
            </a:r>
          </a:p>
        </p:txBody>
      </p:sp>
      <p:sp>
        <p:nvSpPr>
          <p:cNvPr id="3" name="Slide Number Placeholder 2"/>
          <p:cNvSpPr>
            <a:spLocks noGrp="1"/>
          </p:cNvSpPr>
          <p:nvPr>
            <p:ph type="sldNum" sz="quarter" idx="12"/>
          </p:nvPr>
        </p:nvSpPr>
        <p:spPr/>
        <p:txBody>
          <a:bodyPr/>
          <a:lstStyle/>
          <a:p>
            <a:fld id="{E31375A4-56A4-47D6-9801-1991572033F7}" type="slidenum">
              <a:rPr lang="en-US" smtClean="0"/>
              <a:t>12</a:t>
            </a:fld>
            <a:endParaRPr lang="en-US" dirty="0"/>
          </a:p>
        </p:txBody>
      </p:sp>
    </p:spTree>
    <p:extLst>
      <p:ext uri="{BB962C8B-B14F-4D97-AF65-F5344CB8AC3E}">
        <p14:creationId xmlns:p14="http://schemas.microsoft.com/office/powerpoint/2010/main" val="174728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endParaRPr lang="en-US" sz="2800" dirty="0"/>
          </a:p>
          <a:p>
            <a:endParaRPr lang="en-US" sz="2800" dirty="0"/>
          </a:p>
          <a:p>
            <a:r>
              <a:rPr lang="en-US" sz="2800" dirty="0"/>
              <a:t>Transaction back-ends should validate the freshness of UNs and detect implementation errors and/or pre-plays</a:t>
            </a:r>
          </a:p>
          <a:p>
            <a:endParaRPr lang="en-US" sz="2800" dirty="0"/>
          </a:p>
          <a:p>
            <a:r>
              <a:rPr lang="en-US" sz="2800" dirty="0"/>
              <a:t>The implementation of Application Transaction Counter (ATC) validation would raise an alarm in case of re-use</a:t>
            </a:r>
          </a:p>
          <a:p>
            <a:endParaRPr lang="en-US" sz="2800" dirty="0"/>
          </a:p>
          <a:p>
            <a:endParaRPr lang="en-US" sz="28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solidFill>
                  <a:srgbClr val="D15A3E"/>
                </a:solidFill>
              </a:rPr>
              <a:t>Pre-play Attacks - Weak RNG - Detection</a:t>
            </a:r>
          </a:p>
        </p:txBody>
      </p:sp>
      <p:sp>
        <p:nvSpPr>
          <p:cNvPr id="3" name="Slide Number Placeholder 2"/>
          <p:cNvSpPr>
            <a:spLocks noGrp="1"/>
          </p:cNvSpPr>
          <p:nvPr>
            <p:ph type="sldNum" sz="quarter" idx="12"/>
          </p:nvPr>
        </p:nvSpPr>
        <p:spPr/>
        <p:txBody>
          <a:bodyPr/>
          <a:lstStyle/>
          <a:p>
            <a:fld id="{E31375A4-56A4-47D6-9801-1991572033F7}" type="slidenum">
              <a:rPr lang="en-US" smtClean="0"/>
              <a:t>13</a:t>
            </a:fld>
            <a:endParaRPr lang="en-US" dirty="0"/>
          </a:p>
        </p:txBody>
      </p:sp>
    </p:spTree>
    <p:extLst>
      <p:ext uri="{BB962C8B-B14F-4D97-AF65-F5344CB8AC3E}">
        <p14:creationId xmlns:p14="http://schemas.microsoft.com/office/powerpoint/2010/main" val="105971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r>
              <a:rPr lang="en-US" sz="2200" dirty="0"/>
              <a:t>Modified a bank smart card for data collection to </a:t>
            </a:r>
            <a:br>
              <a:rPr lang="en-US" sz="2200" dirty="0"/>
            </a:br>
            <a:r>
              <a:rPr lang="en-US" sz="2200" dirty="0"/>
              <a:t>identify ATMs with poor UN generation</a:t>
            </a:r>
          </a:p>
          <a:p>
            <a:pPr marL="617220" lvl="1" indent="-342900">
              <a:buFont typeface="+mj-lt"/>
              <a:buAutoNum type="arabicPeriod"/>
            </a:pPr>
            <a:r>
              <a:rPr lang="en-US" sz="2000" dirty="0"/>
              <a:t>Analysis of log files</a:t>
            </a:r>
          </a:p>
          <a:p>
            <a:pPr marL="845820" lvl="2" indent="-342900">
              <a:buFont typeface="Wingdings" panose="05000000000000000000" pitchFamily="2" charset="2"/>
              <a:buChar char="ü"/>
            </a:pPr>
            <a:r>
              <a:rPr lang="en-US" i="1" dirty="0"/>
              <a:t>Logs from the bank for customer in dispute</a:t>
            </a:r>
          </a:p>
          <a:p>
            <a:pPr marL="845820" lvl="2" indent="-342900">
              <a:buFont typeface="Wingdings" panose="05000000000000000000" pitchFamily="2" charset="2"/>
              <a:buChar char="ü"/>
            </a:pPr>
            <a:r>
              <a:rPr lang="en-US" i="1" dirty="0"/>
              <a:t>UN data from Italy, UNs are routinely printed on all customer receipts</a:t>
            </a:r>
          </a:p>
          <a:p>
            <a:pPr marL="617220" lvl="1" indent="-342900">
              <a:buFont typeface="+mj-lt"/>
              <a:buAutoNum type="arabicPeriod"/>
            </a:pPr>
            <a:r>
              <a:rPr lang="en-US" sz="2000" dirty="0"/>
              <a:t>Active probing of ATMs</a:t>
            </a:r>
          </a:p>
          <a:p>
            <a:pPr marL="845820" lvl="2" indent="-342900">
              <a:buFont typeface="Wingdings" panose="05000000000000000000" pitchFamily="2" charset="2"/>
              <a:buChar char="ü"/>
            </a:pPr>
            <a:r>
              <a:rPr lang="en-US" sz="1800" i="1" dirty="0"/>
              <a:t>Constructed a set of passive monitoring cards containing real </a:t>
            </a:r>
            <a:br>
              <a:rPr lang="en-US" sz="1800" i="1" dirty="0"/>
            </a:br>
            <a:r>
              <a:rPr lang="en-US" sz="1800" i="1" dirty="0"/>
              <a:t>EMV chip, with monitoring microcontroller and flash storage</a:t>
            </a:r>
          </a:p>
          <a:p>
            <a:pPr marL="617220" lvl="1" indent="-342900">
              <a:buFont typeface="+mj-lt"/>
              <a:buAutoNum type="arabicPeriod"/>
            </a:pPr>
            <a:r>
              <a:rPr lang="en-US" sz="2000" dirty="0"/>
              <a:t>Reverse engineering ATM code</a:t>
            </a:r>
          </a:p>
          <a:p>
            <a:pPr marL="845820" lvl="2" indent="-342900">
              <a:buFont typeface="Wingdings" panose="05000000000000000000" pitchFamily="2" charset="2"/>
              <a:buChar char="ü"/>
            </a:pPr>
            <a:r>
              <a:rPr lang="en-US" dirty="0"/>
              <a:t>Acquired two real machines for analysis</a:t>
            </a:r>
            <a:endParaRPr lang="en-US" sz="1800" i="1" dirty="0"/>
          </a:p>
          <a:p>
            <a:pPr marL="617220" lvl="1" indent="-342900">
              <a:buFont typeface="+mj-lt"/>
              <a:buAutoNum type="arabicPeriod"/>
            </a:pPr>
            <a:endParaRPr lang="en-US" sz="2200" i="1" dirty="0"/>
          </a:p>
          <a:p>
            <a:r>
              <a:rPr lang="en-US" sz="2200" i="1" dirty="0"/>
              <a:t>We test &amp; find half of ATMs use counters! </a:t>
            </a:r>
            <a:br>
              <a:rPr lang="en-US" sz="2200" i="1" dirty="0"/>
            </a:br>
            <a:r>
              <a:rPr lang="en-US" sz="2200" i="1" dirty="0"/>
              <a:t>(fast-moving counter)</a:t>
            </a:r>
          </a:p>
          <a:p>
            <a:pPr marL="617220" lvl="1" indent="-342900">
              <a:buFont typeface="+mj-lt"/>
              <a:buAutoNum type="arabicPeriod"/>
            </a:pPr>
            <a:endParaRPr lang="en-US" sz="2200" i="1" dirty="0"/>
          </a:p>
          <a:p>
            <a:pPr marL="274320" lvl="1" indent="0">
              <a:buNone/>
            </a:pPr>
            <a:endParaRPr lang="en-US" sz="2200" i="1" dirty="0"/>
          </a:p>
          <a:p>
            <a:pPr marL="274320" lvl="1" indent="0">
              <a:buNone/>
            </a:pPr>
            <a:endParaRPr lang="en-US" sz="2200" i="1"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Experimental Method and Results</a:t>
            </a:r>
            <a:endParaRPr lang="en-US" dirty="0">
              <a:solidFill>
                <a:srgbClr val="D15A3E"/>
              </a:solidFill>
            </a:endParaRPr>
          </a:p>
        </p:txBody>
      </p:sp>
      <p:pic>
        <p:nvPicPr>
          <p:cNvPr id="4" name="Picture 3"/>
          <p:cNvPicPr>
            <a:picLocks noChangeAspect="1"/>
          </p:cNvPicPr>
          <p:nvPr/>
        </p:nvPicPr>
        <p:blipFill>
          <a:blip r:embed="rId3"/>
          <a:stretch>
            <a:fillRect/>
          </a:stretch>
        </p:blipFill>
        <p:spPr>
          <a:xfrm>
            <a:off x="8247185" y="506961"/>
            <a:ext cx="3440725" cy="2580614"/>
          </a:xfrm>
          <a:prstGeom prst="rect">
            <a:avLst/>
          </a:prstGeom>
        </p:spPr>
      </p:pic>
      <p:pic>
        <p:nvPicPr>
          <p:cNvPr id="6" name="Picture 5"/>
          <p:cNvPicPr>
            <a:picLocks noChangeAspect="1"/>
          </p:cNvPicPr>
          <p:nvPr/>
        </p:nvPicPr>
        <p:blipFill>
          <a:blip r:embed="rId4"/>
          <a:stretch>
            <a:fillRect/>
          </a:stretch>
        </p:blipFill>
        <p:spPr>
          <a:xfrm>
            <a:off x="8247185" y="3196586"/>
            <a:ext cx="3440725" cy="2965063"/>
          </a:xfrm>
          <a:prstGeom prst="rect">
            <a:avLst/>
          </a:prstGeom>
        </p:spPr>
      </p:pic>
      <p:sp>
        <p:nvSpPr>
          <p:cNvPr id="3" name="Slide Number Placeholder 2"/>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140104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5" y="816430"/>
            <a:ext cx="11278437" cy="5310050"/>
          </a:xfrm>
        </p:spPr>
        <p:txBody>
          <a:bodyPr>
            <a:normAutofit/>
          </a:bodyPr>
          <a:lstStyle/>
          <a:p>
            <a:r>
              <a:rPr lang="en-US" sz="2200" dirty="0"/>
              <a:t>To collect card data we have implemented a Python EMV terminal implementation and modified an EMV terminal</a:t>
            </a:r>
          </a:p>
          <a:p>
            <a:pPr lvl="1">
              <a:buFont typeface="Wingdings" panose="05000000000000000000" pitchFamily="2" charset="2"/>
              <a:buChar char="Ø"/>
            </a:pPr>
            <a:r>
              <a:rPr lang="en-US" dirty="0"/>
              <a:t> For each card a set of ARQCs can be harvested</a:t>
            </a: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pPr marL="274320" lvl="1" indent="0">
              <a:buNone/>
            </a:pPr>
            <a:endParaRPr lang="en-US" sz="2200" i="1" dirty="0"/>
          </a:p>
          <a:p>
            <a:r>
              <a:rPr lang="en-US" sz="2200" dirty="0"/>
              <a:t>To carry out the attack we implemented a cloned card</a:t>
            </a:r>
            <a:endParaRPr lang="en-US" sz="2200" i="1" dirty="0"/>
          </a:p>
          <a:p>
            <a:pPr marL="274320" lvl="1" indent="0">
              <a:buNone/>
            </a:pPr>
            <a:endParaRPr lang="en-US" sz="2200" i="1" dirty="0"/>
          </a:p>
          <a:p>
            <a:pPr marL="274320" lvl="1" indent="0">
              <a:buNone/>
            </a:pPr>
            <a:endParaRPr lang="en-US" sz="2200" i="1"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Experimental Method and Results cont..</a:t>
            </a:r>
            <a:endParaRPr lang="en-US" dirty="0">
              <a:solidFill>
                <a:srgbClr val="D15A3E"/>
              </a:solidFill>
            </a:endParaRPr>
          </a:p>
        </p:txBody>
      </p:sp>
      <p:pic>
        <p:nvPicPr>
          <p:cNvPr id="3" name="Picture 2"/>
          <p:cNvPicPr>
            <a:picLocks noChangeAspect="1"/>
          </p:cNvPicPr>
          <p:nvPr/>
        </p:nvPicPr>
        <p:blipFill>
          <a:blip r:embed="rId3"/>
          <a:stretch>
            <a:fillRect/>
          </a:stretch>
        </p:blipFill>
        <p:spPr>
          <a:xfrm>
            <a:off x="3604848" y="2192030"/>
            <a:ext cx="1828800" cy="3097244"/>
          </a:xfrm>
          <a:prstGeom prst="rect">
            <a:avLst/>
          </a:prstGeom>
        </p:spPr>
      </p:pic>
      <p:pic>
        <p:nvPicPr>
          <p:cNvPr id="7" name="Picture 6"/>
          <p:cNvPicPr>
            <a:picLocks noChangeAspect="1"/>
          </p:cNvPicPr>
          <p:nvPr/>
        </p:nvPicPr>
        <p:blipFill>
          <a:blip r:embed="rId4"/>
          <a:stretch>
            <a:fillRect/>
          </a:stretch>
        </p:blipFill>
        <p:spPr>
          <a:xfrm>
            <a:off x="6295291" y="2192030"/>
            <a:ext cx="2318830" cy="3091856"/>
          </a:xfrm>
          <a:prstGeom prst="rect">
            <a:avLst/>
          </a:prstGeom>
        </p:spPr>
      </p:pic>
      <p:sp>
        <p:nvSpPr>
          <p:cNvPr id="4" name="Slide Number Placeholder 3"/>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360770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r>
              <a:rPr lang="en-US" sz="2400" dirty="0"/>
              <a:t>Even if the UN generation algorithms are patched, a number of protocol attack variants may make pre-play attacks viable for years to come</a:t>
            </a:r>
          </a:p>
          <a:p>
            <a:pPr lvl="1">
              <a:buFont typeface="Wingdings" panose="05000000000000000000" pitchFamily="2" charset="2"/>
              <a:buChar char="Ø"/>
            </a:pPr>
            <a:r>
              <a:rPr lang="en-US" sz="2000" dirty="0"/>
              <a:t> </a:t>
            </a:r>
            <a:r>
              <a:rPr lang="en-US" sz="2200" dirty="0"/>
              <a:t>Malware infection</a:t>
            </a:r>
          </a:p>
          <a:p>
            <a:pPr lvl="1">
              <a:buFont typeface="Wingdings" panose="05000000000000000000" pitchFamily="2" charset="2"/>
              <a:buChar char="Ø"/>
            </a:pPr>
            <a:r>
              <a:rPr lang="en-US" sz="2200" dirty="0"/>
              <a:t> Supply chain attacks</a:t>
            </a:r>
          </a:p>
          <a:p>
            <a:pPr lvl="1">
              <a:buFont typeface="Wingdings" panose="05000000000000000000" pitchFamily="2" charset="2"/>
              <a:buChar char="Ø"/>
            </a:pPr>
            <a:r>
              <a:rPr lang="en-US" sz="2200" dirty="0"/>
              <a:t> Collusive merchant</a:t>
            </a:r>
          </a:p>
          <a:p>
            <a:pPr lvl="1">
              <a:buFont typeface="Wingdings" panose="05000000000000000000" pitchFamily="2" charset="2"/>
              <a:buChar char="Ø"/>
            </a:pPr>
            <a:r>
              <a:rPr lang="en-US" sz="2200" dirty="0"/>
              <a:t> Terminal cut-out</a:t>
            </a:r>
          </a:p>
          <a:p>
            <a:pPr lvl="1">
              <a:buFont typeface="Wingdings" panose="05000000000000000000" pitchFamily="2" charset="2"/>
              <a:buChar char="Ø"/>
            </a:pPr>
            <a:r>
              <a:rPr lang="en-US" sz="2200" dirty="0"/>
              <a:t> UN modification in the network</a:t>
            </a:r>
          </a:p>
          <a:p>
            <a:r>
              <a:rPr lang="en-US" sz="2400" dirty="0"/>
              <a:t>The attacker can choose an arbitrary UN and obtain the related transaction data, including the ARQC, from the victim’s card. Then he can replay the transaction data at a terminal and replace the terminal’s real UN with his chosen one.</a:t>
            </a:r>
            <a:endParaRPr lang="en-US" sz="22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solidFill>
                  <a:srgbClr val="D15A3E"/>
                </a:solidFill>
              </a:rPr>
              <a:t>Pre-play Attacks - Protocol Flaw</a:t>
            </a:r>
          </a:p>
        </p:txBody>
      </p:sp>
      <p:sp>
        <p:nvSpPr>
          <p:cNvPr id="3" name="Slide Number Placeholder 2"/>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297234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The Two Variant of Pre-play Attack</a:t>
            </a:r>
            <a:endParaRPr lang="en-US" dirty="0">
              <a:solidFill>
                <a:srgbClr val="D15A3E"/>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595" y="610540"/>
            <a:ext cx="7151130" cy="5542610"/>
          </a:xfrm>
          <a:prstGeom prst="rect">
            <a:avLst/>
          </a:prstGeom>
        </p:spPr>
      </p:pic>
      <p:sp>
        <p:nvSpPr>
          <p:cNvPr id="2" name="Slide Number Placeholder 1"/>
          <p:cNvSpPr>
            <a:spLocks noGrp="1"/>
          </p:cNvSpPr>
          <p:nvPr>
            <p:ph type="sldNum" sz="quarter" idx="12"/>
          </p:nvPr>
        </p:nvSpPr>
        <p:spPr/>
        <p:txBody>
          <a:bodyPr/>
          <a:lstStyle/>
          <a:p>
            <a:fld id="{E31375A4-56A4-47D6-9801-1991572033F7}" type="slidenum">
              <a:rPr lang="en-US" smtClean="0"/>
              <a:t>17</a:t>
            </a:fld>
            <a:endParaRPr lang="en-US" dirty="0"/>
          </a:p>
        </p:txBody>
      </p:sp>
    </p:spTree>
    <p:extLst>
      <p:ext uri="{BB962C8B-B14F-4D97-AF65-F5344CB8AC3E}">
        <p14:creationId xmlns:p14="http://schemas.microsoft.com/office/powerpoint/2010/main" val="364091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r>
              <a:rPr lang="en-US" sz="2400" dirty="0"/>
              <a:t>Defenses against random-number attacks</a:t>
            </a:r>
          </a:p>
          <a:p>
            <a:pPr lvl="1">
              <a:buFont typeface="Wingdings" panose="05000000000000000000" pitchFamily="2" charset="2"/>
              <a:buChar char="Ø"/>
            </a:pPr>
            <a:r>
              <a:rPr lang="en-US" sz="2400" dirty="0"/>
              <a:t> Cryptographically secure random number generator</a:t>
            </a:r>
          </a:p>
          <a:p>
            <a:pPr lvl="1">
              <a:buFont typeface="Wingdings" panose="05000000000000000000" pitchFamily="2" charset="2"/>
              <a:buChar char="Ø"/>
            </a:pPr>
            <a:r>
              <a:rPr lang="en-US" sz="2400" dirty="0"/>
              <a:t> Include terminal ID in the generation of the ARQC</a:t>
            </a:r>
          </a:p>
          <a:p>
            <a:pPr lvl="1">
              <a:buFont typeface="Wingdings" panose="05000000000000000000" pitchFamily="2" charset="2"/>
              <a:buChar char="Ø"/>
            </a:pPr>
            <a:r>
              <a:rPr lang="en-US" sz="2400" dirty="0"/>
              <a:t> Reject online transactions where the ATC is lower than the highest ATC seen from that card</a:t>
            </a:r>
          </a:p>
          <a:p>
            <a:r>
              <a:rPr lang="en-US" sz="2400" dirty="0"/>
              <a:t>Defenses against</a:t>
            </a:r>
            <a:r>
              <a:rPr lang="en-US" sz="2400" i="1" dirty="0"/>
              <a:t> protocol attacks</a:t>
            </a:r>
            <a:endParaRPr lang="en-US" sz="2400" dirty="0"/>
          </a:p>
          <a:p>
            <a:pPr lvl="1">
              <a:buFont typeface="Wingdings" panose="05000000000000000000" pitchFamily="2" charset="2"/>
              <a:buChar char="Ø"/>
            </a:pPr>
            <a:r>
              <a:rPr lang="en-US" sz="2400" dirty="0"/>
              <a:t> Carefully verify the transaction certificate (TC)</a:t>
            </a:r>
          </a:p>
          <a:p>
            <a:pPr lvl="1">
              <a:buFont typeface="Wingdings" panose="05000000000000000000" pitchFamily="2" charset="2"/>
              <a:buChar char="Ø"/>
            </a:pPr>
            <a:r>
              <a:rPr lang="en-US" sz="2400" dirty="0"/>
              <a:t> Force the card to commit to the value of the ATC before the ATM presents the UN to the card</a:t>
            </a:r>
          </a:p>
          <a:p>
            <a:pPr lvl="1">
              <a:buFont typeface="Wingdings" panose="05000000000000000000" pitchFamily="2" charset="2"/>
              <a:buChar char="Ø"/>
            </a:pPr>
            <a:endParaRPr lang="en-US" sz="24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Defenses</a:t>
            </a:r>
            <a:endParaRPr lang="en-US" dirty="0">
              <a:solidFill>
                <a:srgbClr val="D15A3E"/>
              </a:solidFill>
            </a:endParaRPr>
          </a:p>
        </p:txBody>
      </p:sp>
      <p:sp>
        <p:nvSpPr>
          <p:cNvPr id="3" name="Slide Number Placeholder 2"/>
          <p:cNvSpPr>
            <a:spLocks noGrp="1"/>
          </p:cNvSpPr>
          <p:nvPr>
            <p:ph type="sldNum" sz="quarter" idx="12"/>
          </p:nvPr>
        </p:nvSpPr>
        <p:spPr/>
        <p:txBody>
          <a:bodyPr/>
          <a:lstStyle/>
          <a:p>
            <a:fld id="{E31375A4-56A4-47D6-9801-1991572033F7}" type="slidenum">
              <a:rPr lang="en-US" smtClean="0"/>
              <a:t>18</a:t>
            </a:fld>
            <a:endParaRPr lang="en-US" dirty="0"/>
          </a:p>
        </p:txBody>
      </p:sp>
    </p:spTree>
    <p:extLst>
      <p:ext uri="{BB962C8B-B14F-4D97-AF65-F5344CB8AC3E}">
        <p14:creationId xmlns:p14="http://schemas.microsoft.com/office/powerpoint/2010/main" val="12370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rmAutofit/>
          </a:bodyPr>
          <a:lstStyle/>
          <a:p>
            <a:endParaRPr lang="en-US" sz="2800" dirty="0"/>
          </a:p>
          <a:p>
            <a:endParaRPr lang="en-US" altLang="zh-CN" sz="2800"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solidFill>
                  <a:srgbClr val="D15A3E"/>
                </a:solidFill>
              </a:rPr>
              <a:t>Conclusion</a:t>
            </a:r>
          </a:p>
        </p:txBody>
      </p:sp>
      <p:sp>
        <p:nvSpPr>
          <p:cNvPr id="6" name="Content Placeholder 1"/>
          <p:cNvSpPr txBox="1">
            <a:spLocks/>
          </p:cNvSpPr>
          <p:nvPr/>
        </p:nvSpPr>
        <p:spPr>
          <a:xfrm>
            <a:off x="620486" y="968830"/>
            <a:ext cx="11114314" cy="5310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a:t>The paper highlights the poor design choices made in the EMV protocol</a:t>
            </a:r>
          </a:p>
          <a:p>
            <a:endParaRPr lang="en-US" sz="2800" dirty="0"/>
          </a:p>
          <a:p>
            <a:r>
              <a:rPr lang="en-US" sz="2800" dirty="0"/>
              <a:t>The pre-play attack practically destroy every argument that would shift the liability to you</a:t>
            </a:r>
          </a:p>
          <a:p>
            <a:endParaRPr lang="en-US" sz="2800" dirty="0"/>
          </a:p>
          <a:p>
            <a:r>
              <a:rPr lang="en-US" sz="2800" dirty="0"/>
              <a:t>The EMV attack surface is bigger than one might think, especially once crooks learn how to manipulate the protocol.</a:t>
            </a:r>
          </a:p>
        </p:txBody>
      </p:sp>
      <p:sp>
        <p:nvSpPr>
          <p:cNvPr id="3" name="Slide Number Placeholder 2"/>
          <p:cNvSpPr>
            <a:spLocks noGrp="1"/>
          </p:cNvSpPr>
          <p:nvPr>
            <p:ph type="sldNum" sz="quarter" idx="12"/>
          </p:nvPr>
        </p:nvSpPr>
        <p:spPr/>
        <p:txBody>
          <a:bodyPr/>
          <a:lstStyle/>
          <a:p>
            <a:fld id="{E31375A4-56A4-47D6-9801-1991572033F7}" type="slidenum">
              <a:rPr lang="en-US" smtClean="0"/>
              <a:t>19</a:t>
            </a:fld>
            <a:endParaRPr lang="en-US" dirty="0"/>
          </a:p>
        </p:txBody>
      </p:sp>
    </p:spTree>
    <p:extLst>
      <p:ext uri="{BB962C8B-B14F-4D97-AF65-F5344CB8AC3E}">
        <p14:creationId xmlns:p14="http://schemas.microsoft.com/office/powerpoint/2010/main" val="25658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Outline</a:t>
            </a:r>
            <a:endParaRPr lang="en-US" sz="2800" dirty="0"/>
          </a:p>
        </p:txBody>
      </p:sp>
      <p:sp>
        <p:nvSpPr>
          <p:cNvPr id="3" name="Content Placeholder 2"/>
          <p:cNvSpPr>
            <a:spLocks noGrp="1"/>
          </p:cNvSpPr>
          <p:nvPr>
            <p:ph idx="1"/>
          </p:nvPr>
        </p:nvSpPr>
        <p:spPr>
          <a:xfrm>
            <a:off x="643890" y="815341"/>
            <a:ext cx="9601200" cy="5086695"/>
          </a:xfrm>
        </p:spPr>
        <p:txBody>
          <a:bodyPr>
            <a:normAutofit/>
          </a:bodyPr>
          <a:lstStyle/>
          <a:p>
            <a:r>
              <a:rPr lang="en-US" sz="2400" dirty="0"/>
              <a:t>Background </a:t>
            </a:r>
          </a:p>
          <a:p>
            <a:r>
              <a:rPr lang="en-US" sz="2400" dirty="0"/>
              <a:t>The smoking gun</a:t>
            </a:r>
          </a:p>
          <a:p>
            <a:r>
              <a:rPr lang="en-US" altLang="zh-CN" sz="2400" dirty="0"/>
              <a:t>EMV Transaction</a:t>
            </a:r>
          </a:p>
          <a:p>
            <a:r>
              <a:rPr lang="en-US" sz="2400" dirty="0"/>
              <a:t>Random Numbers</a:t>
            </a:r>
            <a:endParaRPr lang="en-US" altLang="zh-CN" sz="2400" dirty="0"/>
          </a:p>
          <a:p>
            <a:r>
              <a:rPr lang="en-US" sz="2400" dirty="0"/>
              <a:t>Pre-play attack</a:t>
            </a:r>
          </a:p>
          <a:p>
            <a:pPr lvl="1"/>
            <a:r>
              <a:rPr lang="en-US" sz="2400" dirty="0"/>
              <a:t>Weak RNG</a:t>
            </a:r>
          </a:p>
          <a:p>
            <a:pPr lvl="1"/>
            <a:r>
              <a:rPr lang="en-US" sz="2400" dirty="0"/>
              <a:t>Protocol Flow</a:t>
            </a:r>
          </a:p>
          <a:p>
            <a:r>
              <a:rPr lang="en-US" sz="2400" dirty="0"/>
              <a:t>Defenses</a:t>
            </a:r>
          </a:p>
          <a:p>
            <a:r>
              <a:rPr lang="en-US" sz="2400" dirty="0"/>
              <a:t>Conclusion</a:t>
            </a:r>
          </a:p>
        </p:txBody>
      </p:sp>
      <p:sp>
        <p:nvSpPr>
          <p:cNvPr id="4" name="Slide Number Placeholder 3"/>
          <p:cNvSpPr>
            <a:spLocks noGrp="1"/>
          </p:cNvSpPr>
          <p:nvPr>
            <p:ph type="sldNum" sz="quarter" idx="12"/>
          </p:nvPr>
        </p:nvSpPr>
        <p:spPr/>
        <p:txBody>
          <a:bodyPr/>
          <a:lstStyle/>
          <a:p>
            <a:fld id="{E31375A4-56A4-47D6-9801-1991572033F7}" type="slidenum">
              <a:rPr lang="en-US" smtClean="0"/>
              <a:t>2</a:t>
            </a:fld>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86" y="816430"/>
            <a:ext cx="11114314" cy="5310050"/>
          </a:xfrm>
        </p:spPr>
        <p:txBody>
          <a:bodyPr>
            <a:noAutofit/>
          </a:bodyPr>
          <a:lstStyle/>
          <a:p>
            <a:pPr lvl="0">
              <a:buFont typeface="+mj-lt"/>
              <a:buAutoNum type="arabicPeriod"/>
            </a:pPr>
            <a:endParaRPr lang="en-US" dirty="0"/>
          </a:p>
          <a:p>
            <a:pPr lvl="0">
              <a:buFont typeface="+mj-lt"/>
              <a:buAutoNum type="arabicPeriod"/>
            </a:pPr>
            <a:r>
              <a:rPr lang="en-US" dirty="0"/>
              <a:t>M. Bond, O. Choudary, S. J. Murdoch, S. Skorobogatov and R. Anderson, "Chip and Skim: Cloning EMV Cards with the Pre-play Attack," 2014 IEEE Symposium on Security and Privacy, San Jose, CA, 2014, pp. 49-64.</a:t>
            </a:r>
            <a:br>
              <a:rPr lang="en-US" dirty="0"/>
            </a:br>
            <a:r>
              <a:rPr lang="en-US" dirty="0"/>
              <a:t>doi: 10.1109/SP.2014.11</a:t>
            </a:r>
          </a:p>
          <a:p>
            <a:pPr lvl="0">
              <a:buFont typeface="+mj-lt"/>
              <a:buAutoNum type="arabicPeriod"/>
            </a:pPr>
            <a:endParaRPr lang="en-US" dirty="0"/>
          </a:p>
        </p:txBody>
      </p:sp>
      <p:sp>
        <p:nvSpPr>
          <p:cNvPr id="5"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solidFill>
                  <a:srgbClr val="D15A3E"/>
                </a:solidFill>
              </a:rPr>
              <a:t>References</a:t>
            </a:r>
          </a:p>
        </p:txBody>
      </p:sp>
      <p:sp>
        <p:nvSpPr>
          <p:cNvPr id="3" name="Slide Number Placeholder 2"/>
          <p:cNvSpPr>
            <a:spLocks noGrp="1"/>
          </p:cNvSpPr>
          <p:nvPr>
            <p:ph type="sldNum" sz="quarter" idx="12"/>
          </p:nvPr>
        </p:nvSpPr>
        <p:spPr/>
        <p:txBody>
          <a:bodyPr/>
          <a:lstStyle/>
          <a:p>
            <a:fld id="{E31375A4-56A4-47D6-9801-1991572033F7}" type="slidenum">
              <a:rPr lang="en-US" smtClean="0"/>
              <a:t>20</a:t>
            </a:fld>
            <a:endParaRPr lang="en-US" dirty="0"/>
          </a:p>
        </p:txBody>
      </p:sp>
    </p:spTree>
    <p:extLst>
      <p:ext uri="{BB962C8B-B14F-4D97-AF65-F5344CB8AC3E}">
        <p14:creationId xmlns:p14="http://schemas.microsoft.com/office/powerpoint/2010/main" val="253618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dirty="0"/>
              <a:t>Thank You</a:t>
            </a:r>
            <a:br>
              <a:rPr lang="en-US" sz="8000" dirty="0"/>
            </a:br>
            <a:endParaRPr lang="en-US" sz="8000" dirty="0"/>
          </a:p>
        </p:txBody>
      </p:sp>
    </p:spTree>
    <p:extLst>
      <p:ext uri="{BB962C8B-B14F-4D97-AF65-F5344CB8AC3E}">
        <p14:creationId xmlns:p14="http://schemas.microsoft.com/office/powerpoint/2010/main" val="290280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Background</a:t>
            </a:r>
            <a:endParaRPr lang="en-US" sz="2800" dirty="0"/>
          </a:p>
        </p:txBody>
      </p:sp>
      <p:sp>
        <p:nvSpPr>
          <p:cNvPr id="3" name="Content Placeholder 2"/>
          <p:cNvSpPr>
            <a:spLocks noGrp="1"/>
          </p:cNvSpPr>
          <p:nvPr>
            <p:ph idx="1"/>
          </p:nvPr>
        </p:nvSpPr>
        <p:spPr>
          <a:xfrm>
            <a:off x="643890" y="815341"/>
            <a:ext cx="11049346" cy="5280659"/>
          </a:xfrm>
        </p:spPr>
        <p:txBody>
          <a:bodyPr>
            <a:normAutofit fontScale="92500"/>
          </a:bodyPr>
          <a:lstStyle/>
          <a:p>
            <a:r>
              <a:rPr lang="en-US" sz="2400" dirty="0"/>
              <a:t>EMV (Chip and PIN) stands for Europay, MasterCard and Visa </a:t>
            </a:r>
          </a:p>
          <a:p>
            <a:pPr lvl="1"/>
            <a:r>
              <a:rPr lang="en-US" sz="2200" dirty="0"/>
              <a:t>The leading system for card payments worldwide</a:t>
            </a:r>
          </a:p>
          <a:p>
            <a:pPr lvl="1"/>
            <a:r>
              <a:rPr lang="en-US" sz="2200" dirty="0"/>
              <a:t>Developed in 1990s to tackle the developing threat of magnetic stripe card counterfeiting</a:t>
            </a:r>
          </a:p>
          <a:p>
            <a:pPr lvl="1"/>
            <a:r>
              <a:rPr lang="en-US" sz="2200" dirty="0"/>
              <a:t>More than 1.62 billion cards in use worldwide</a:t>
            </a:r>
          </a:p>
          <a:p>
            <a:r>
              <a:rPr lang="en-US" sz="2400" dirty="0"/>
              <a:t>EMV cards contains a smart cards that store their data on integrated circuits (IC) in addition to magnetic stripes</a:t>
            </a:r>
          </a:p>
          <a:p>
            <a:r>
              <a:rPr lang="en-US" sz="1800" dirty="0"/>
              <a:t>The payment terminal executes the EMV protocol with the chip, which exchanges selected transaction data sealed with a cryptographic message authentication code (MAC) calculated using a symmetric key stored in the card and shared with the bank(issuer)</a:t>
            </a:r>
          </a:p>
          <a:p>
            <a:pPr lvl="1"/>
            <a:r>
              <a:rPr lang="en-US" sz="2200" dirty="0"/>
              <a:t>The bank should be able to detect a counterfeit card that does not contain this key</a:t>
            </a:r>
          </a:p>
          <a:p>
            <a:pPr lvl="1"/>
            <a:r>
              <a:rPr lang="en-US" sz="2200" dirty="0"/>
              <a:t>The physical tamper-resistance of the chip prevent an attacker from extracting the key</a:t>
            </a:r>
            <a:endParaRPr lang="en-US" sz="2400" dirty="0"/>
          </a:p>
          <a:p>
            <a:pPr lvl="2">
              <a:buFont typeface="Wingdings" panose="05000000000000000000" pitchFamily="2" charset="2"/>
              <a:buChar char="Ø"/>
            </a:pPr>
            <a:r>
              <a:rPr lang="en-US" sz="2000" dirty="0"/>
              <a:t> </a:t>
            </a:r>
            <a:r>
              <a:rPr lang="en-US" sz="1900" dirty="0"/>
              <a:t>The chip protects against card counterfeiting</a:t>
            </a:r>
          </a:p>
          <a:p>
            <a:pPr lvl="2">
              <a:buFont typeface="Wingdings" panose="05000000000000000000" pitchFamily="2" charset="2"/>
              <a:buChar char="Ø"/>
            </a:pPr>
            <a:r>
              <a:rPr lang="en-US" sz="1900" dirty="0"/>
              <a:t> The PIN against stolen card abuse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8725" y="302638"/>
            <a:ext cx="1858475" cy="1204466"/>
          </a:xfrm>
          <a:prstGeom prst="rect">
            <a:avLst/>
          </a:prstGeom>
        </p:spPr>
      </p:pic>
      <p:sp>
        <p:nvSpPr>
          <p:cNvPr id="5" name="Slide Number Placeholder 4"/>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76219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EMV and Magnetic Stripe</a:t>
            </a:r>
            <a:endParaRPr lang="en-US" sz="2800" dirty="0"/>
          </a:p>
        </p:txBody>
      </p:sp>
      <p:sp>
        <p:nvSpPr>
          <p:cNvPr id="3" name="Content Placeholder 2"/>
          <p:cNvSpPr>
            <a:spLocks noGrp="1"/>
          </p:cNvSpPr>
          <p:nvPr>
            <p:ph idx="1"/>
          </p:nvPr>
        </p:nvSpPr>
        <p:spPr>
          <a:xfrm>
            <a:off x="643890" y="3745523"/>
            <a:ext cx="11085048" cy="2156513"/>
          </a:xfrm>
        </p:spPr>
        <p:txBody>
          <a:bodyPr>
            <a:normAutofit/>
          </a:bodyPr>
          <a:lstStyle/>
          <a:p>
            <a:r>
              <a:rPr lang="en-US" sz="2200" dirty="0"/>
              <a:t>Why EMV?</a:t>
            </a:r>
          </a:p>
          <a:p>
            <a:pPr marL="685800" lvl="1" indent="-457200">
              <a:buFont typeface="Wingdings" panose="05000000000000000000" pitchFamily="2" charset="2"/>
              <a:buChar char="Ø"/>
            </a:pPr>
            <a:r>
              <a:rPr lang="en-US" sz="2000" dirty="0"/>
              <a:t>Improved security over existing magnetic stripe technology</a:t>
            </a:r>
          </a:p>
          <a:p>
            <a:pPr marL="685800" lvl="1" indent="-457200">
              <a:buFont typeface="Wingdings" panose="05000000000000000000" pitchFamily="2" charset="2"/>
              <a:buChar char="Ø"/>
            </a:pPr>
            <a:r>
              <a:rPr lang="en-US" sz="2000" dirty="0"/>
              <a:t>Chip cards are difficult to clone (prevent fraud)</a:t>
            </a:r>
          </a:p>
          <a:p>
            <a:pPr marL="685800" lvl="1" indent="-457200">
              <a:buFont typeface="Wingdings" panose="05000000000000000000" pitchFamily="2" charset="2"/>
              <a:buChar char="Ø"/>
            </a:pPr>
            <a:r>
              <a:rPr lang="en-US" sz="2000" dirty="0"/>
              <a:t>Offline card verification and transaction approval</a:t>
            </a:r>
          </a:p>
          <a:p>
            <a:pPr marL="685800" lvl="1" indent="-457200">
              <a:buFont typeface="Wingdings" panose="05000000000000000000" pitchFamily="2" charset="2"/>
              <a:buChar char="Ø"/>
            </a:pPr>
            <a:r>
              <a:rPr lang="en-US" sz="2000" dirty="0"/>
              <a:t>Multiple applications on one card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970" y="806215"/>
            <a:ext cx="7174522" cy="2400498"/>
          </a:xfrm>
          <a:prstGeom prst="rect">
            <a:avLst/>
          </a:prstGeom>
        </p:spPr>
      </p:pic>
      <p:sp>
        <p:nvSpPr>
          <p:cNvPr id="4" name="Slide Number Placeholder 3"/>
          <p:cNvSpPr>
            <a:spLocks noGrp="1"/>
          </p:cNvSpPr>
          <p:nvPr>
            <p:ph type="sldNum" sz="quarter" idx="12"/>
          </p:nvPr>
        </p:nvSpPr>
        <p:spPr/>
        <p:txBody>
          <a:bodyPr/>
          <a:lstStyle/>
          <a:p>
            <a:fld id="{E31375A4-56A4-47D6-9801-1991572033F7}" type="slidenum">
              <a:rPr lang="en-US" smtClean="0"/>
              <a:t>4</a:t>
            </a:fld>
            <a:endParaRPr lang="en-US" dirty="0"/>
          </a:p>
        </p:txBody>
      </p:sp>
    </p:spTree>
    <p:extLst>
      <p:ext uri="{BB962C8B-B14F-4D97-AF65-F5344CB8AC3E}">
        <p14:creationId xmlns:p14="http://schemas.microsoft.com/office/powerpoint/2010/main" val="220742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Liability Shift</a:t>
            </a:r>
            <a:endParaRPr lang="en-US" sz="2800" dirty="0"/>
          </a:p>
        </p:txBody>
      </p:sp>
      <p:sp>
        <p:nvSpPr>
          <p:cNvPr id="3" name="Content Placeholder 2"/>
          <p:cNvSpPr>
            <a:spLocks noGrp="1"/>
          </p:cNvSpPr>
          <p:nvPr>
            <p:ph idx="1"/>
          </p:nvPr>
        </p:nvSpPr>
        <p:spPr>
          <a:xfrm>
            <a:off x="643890" y="815341"/>
            <a:ext cx="10614660" cy="5328284"/>
          </a:xfrm>
        </p:spPr>
        <p:txBody>
          <a:bodyPr>
            <a:normAutofit/>
          </a:bodyPr>
          <a:lstStyle/>
          <a:p>
            <a:r>
              <a:rPr lang="en-US" sz="2200" dirty="0"/>
              <a:t>The cardholders are assumed to be liable unless they can unquestionably prove they were not present for the transaction, did not authorize the transaction, and did not inadvertently assist the transaction through PIN disclosure</a:t>
            </a:r>
          </a:p>
          <a:p>
            <a:r>
              <a:rPr lang="en-US" sz="2200" dirty="0"/>
              <a:t>Since the introduction of EMV, the banks have operated a “liability shift” </a:t>
            </a:r>
          </a:p>
          <a:p>
            <a:pPr lvl="1"/>
            <a:r>
              <a:rPr lang="en-US" sz="2200" dirty="0"/>
              <a:t>When a transaction is disputed!</a:t>
            </a:r>
          </a:p>
          <a:p>
            <a:pPr lvl="2">
              <a:buFont typeface="Wingdings" panose="05000000000000000000" pitchFamily="2" charset="2"/>
              <a:buChar char="Ø"/>
            </a:pPr>
            <a:r>
              <a:rPr lang="en-US" sz="2000" dirty="0"/>
              <a:t> if a PIN was used the customer is held liable</a:t>
            </a:r>
          </a:p>
          <a:p>
            <a:pPr lvl="2">
              <a:buFont typeface="Wingdings" panose="05000000000000000000" pitchFamily="2" charset="2"/>
              <a:buChar char="Ø"/>
            </a:pPr>
            <a:r>
              <a:rPr lang="en-US" sz="2000" dirty="0"/>
              <a:t>  if no PIN was used the transaction is charged back to the merchant</a:t>
            </a:r>
          </a:p>
          <a:p>
            <a:pPr lvl="2">
              <a:buFont typeface="Wingdings" panose="05000000000000000000" pitchFamily="2" charset="2"/>
              <a:buChar char="Ø"/>
            </a:pPr>
            <a:endParaRPr lang="en-US" sz="2000" dirty="0"/>
          </a:p>
          <a:p>
            <a:r>
              <a:rPr lang="en-US" sz="2200" dirty="0"/>
              <a:t>Regardless of the fact that the no-PIN attack falls into this category</a:t>
            </a:r>
          </a:p>
          <a:p>
            <a:pPr lvl="1">
              <a:buFont typeface="Wingdings" panose="05000000000000000000" pitchFamily="2" charset="2"/>
              <a:buChar char="Ø"/>
            </a:pPr>
            <a:endParaRPr lang="en-US" dirty="0"/>
          </a:p>
          <a:p>
            <a:r>
              <a:rPr lang="en-US" sz="2200" dirty="0"/>
              <a:t>The 2008/2009 British Crime Survey found that 44% of fraud victims didn’t get all their money back</a:t>
            </a:r>
          </a:p>
          <a:p>
            <a:endParaRPr lang="en-US" sz="2200" dirty="0"/>
          </a:p>
          <a:p>
            <a:pPr marL="0" indent="0">
              <a:buNone/>
            </a:pPr>
            <a:endParaRPr lang="en-US" sz="2200" dirty="0"/>
          </a:p>
        </p:txBody>
      </p:sp>
      <p:sp>
        <p:nvSpPr>
          <p:cNvPr id="4" name="Slide Number Placeholder 3"/>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72711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EMV &amp; Attacks</a:t>
            </a:r>
            <a:endParaRPr lang="en-US" sz="2800" dirty="0"/>
          </a:p>
        </p:txBody>
      </p:sp>
      <p:sp>
        <p:nvSpPr>
          <p:cNvPr id="3" name="Content Placeholder 2"/>
          <p:cNvSpPr>
            <a:spLocks noGrp="1"/>
          </p:cNvSpPr>
          <p:nvPr>
            <p:ph idx="1"/>
          </p:nvPr>
        </p:nvSpPr>
        <p:spPr>
          <a:xfrm>
            <a:off x="643889" y="815341"/>
            <a:ext cx="10855383" cy="5280659"/>
          </a:xfrm>
        </p:spPr>
        <p:txBody>
          <a:bodyPr>
            <a:normAutofit/>
          </a:bodyPr>
          <a:lstStyle/>
          <a:p>
            <a:r>
              <a:rPr lang="en-US" sz="2200" dirty="0"/>
              <a:t>EMV did not cut fraud as its proponents predicted</a:t>
            </a:r>
          </a:p>
          <a:p>
            <a:endParaRPr lang="en-US" sz="2200" dirty="0"/>
          </a:p>
          <a:p>
            <a:pPr lvl="1">
              <a:buFont typeface="Wingdings" panose="05000000000000000000" pitchFamily="2" charset="2"/>
              <a:buChar char="Ø"/>
            </a:pPr>
            <a:r>
              <a:rPr lang="en-US" sz="2000" dirty="0"/>
              <a:t> Moved to “card-not-present” transactions</a:t>
            </a:r>
          </a:p>
          <a:p>
            <a:pPr lvl="1">
              <a:buFont typeface="Wingdings" panose="05000000000000000000" pitchFamily="2" charset="2"/>
              <a:buChar char="Ø"/>
            </a:pPr>
            <a:endParaRPr lang="en-US" sz="2000" dirty="0"/>
          </a:p>
          <a:p>
            <a:pPr lvl="1">
              <a:buFont typeface="Wingdings" panose="05000000000000000000" pitchFamily="2" charset="2"/>
              <a:buChar char="Ø"/>
            </a:pPr>
            <a:r>
              <a:rPr lang="en-US" sz="2000" dirty="0"/>
              <a:t> Started making magnetic-strip clones of EMV cards</a:t>
            </a:r>
          </a:p>
          <a:p>
            <a:pPr lvl="1">
              <a:buFont typeface="Wingdings" panose="05000000000000000000" pitchFamily="2" charset="2"/>
              <a:buChar char="Ø"/>
            </a:pPr>
            <a:endParaRPr lang="en-US" sz="2000" dirty="0"/>
          </a:p>
          <a:p>
            <a:pPr lvl="1">
              <a:buFont typeface="Wingdings" panose="05000000000000000000" pitchFamily="2" charset="2"/>
              <a:buChar char="Ø"/>
            </a:pPr>
            <a:r>
              <a:rPr lang="en-US" sz="2000" dirty="0"/>
              <a:t> No-PIN attack</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186" y="3434923"/>
            <a:ext cx="4447841" cy="2608830"/>
          </a:xfrm>
          <a:prstGeom prst="rect">
            <a:avLst/>
          </a:prstGeom>
        </p:spPr>
      </p:pic>
    </p:spTree>
    <p:extLst>
      <p:ext uri="{BB962C8B-B14F-4D97-AF65-F5344CB8AC3E}">
        <p14:creationId xmlns:p14="http://schemas.microsoft.com/office/powerpoint/2010/main" val="78240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89" y="0"/>
            <a:ext cx="9601200" cy="605276"/>
          </a:xfrm>
        </p:spPr>
        <p:txBody>
          <a:bodyPr>
            <a:normAutofit/>
          </a:bodyPr>
          <a:lstStyle/>
          <a:p>
            <a:r>
              <a:rPr lang="en-US" dirty="0"/>
              <a:t>The Smoking Gun</a:t>
            </a:r>
            <a:endParaRPr lang="en-US" sz="2800" dirty="0"/>
          </a:p>
        </p:txBody>
      </p:sp>
      <p:sp>
        <p:nvSpPr>
          <p:cNvPr id="3" name="Content Placeholder 2"/>
          <p:cNvSpPr>
            <a:spLocks noGrp="1"/>
          </p:cNvSpPr>
          <p:nvPr>
            <p:ph idx="1"/>
          </p:nvPr>
        </p:nvSpPr>
        <p:spPr>
          <a:xfrm>
            <a:off x="643890" y="815341"/>
            <a:ext cx="10614660" cy="5328284"/>
          </a:xfrm>
        </p:spPr>
        <p:txBody>
          <a:bodyPr>
            <a:normAutofit fontScale="55000" lnSpcReduction="20000"/>
          </a:bodyPr>
          <a:lstStyle/>
          <a:p>
            <a:r>
              <a:rPr lang="en-US" sz="3200" dirty="0"/>
              <a:t>Banks started to be more aggressive towards customers who complained of fraud</a:t>
            </a:r>
          </a:p>
          <a:p>
            <a:pPr lvl="1">
              <a:buFont typeface="Wingdings" panose="05000000000000000000" pitchFamily="2" charset="2"/>
              <a:buChar char="Ø"/>
            </a:pPr>
            <a:r>
              <a:rPr lang="en-US" sz="2900" dirty="0"/>
              <a:t> Victims would be denied compensation</a:t>
            </a:r>
          </a:p>
          <a:p>
            <a:r>
              <a:rPr lang="en-US" sz="3200" dirty="0"/>
              <a:t>The case which kicked off this research </a:t>
            </a:r>
          </a:p>
          <a:p>
            <a:pPr lvl="1">
              <a:buFont typeface="Wingdings" panose="05000000000000000000" pitchFamily="2" charset="2"/>
              <a:buChar char="Ø"/>
            </a:pPr>
            <a:r>
              <a:rPr lang="en-US" sz="2900" dirty="0"/>
              <a:t> Mr Gambin, a Maltese customer of HSBC who was refused a refund for a series of transactions</a:t>
            </a:r>
          </a:p>
          <a:p>
            <a:pPr lvl="1">
              <a:buFont typeface="Wingdings" panose="05000000000000000000" pitchFamily="2" charset="2"/>
              <a:buChar char="Ø"/>
            </a:pPr>
            <a:r>
              <a:rPr lang="en-US" sz="2900" dirty="0"/>
              <a:t> HSBC claimed must have been made with his card and PIN at an ATM in Palma, Majorca on the 29th June 2011</a:t>
            </a:r>
          </a:p>
          <a:p>
            <a:r>
              <a:rPr lang="en-US" sz="3200" dirty="0"/>
              <a:t>We advise the fraud victim to demand the transaction logs from the bank</a:t>
            </a:r>
          </a:p>
          <a:p>
            <a:r>
              <a:rPr lang="en-US" sz="3200" dirty="0"/>
              <a:t>We observed that one of the fields on the log file, the “unpredictable number” or UN, appeared to be increasing steadily</a:t>
            </a:r>
          </a:p>
          <a:p>
            <a:r>
              <a:rPr lang="en-US" sz="3200" dirty="0"/>
              <a:t>We wondered whether, if the “unpredictable number” generated by an ATM is in fact predictable</a:t>
            </a:r>
          </a:p>
          <a:p>
            <a:r>
              <a:rPr lang="en-US" sz="3200" dirty="0"/>
              <a:t>Might create the opportunity for an attack in which a criminal with temporary access to a card</a:t>
            </a:r>
          </a:p>
          <a:p>
            <a:pPr lvl="1">
              <a:buFont typeface="Wingdings" panose="05000000000000000000" pitchFamily="2" charset="2"/>
              <a:buChar char="Ø"/>
            </a:pPr>
            <a:r>
              <a:rPr lang="en-US" sz="2900" dirty="0"/>
              <a:t>compute the authentication codes needed to draw cash from ATM at some time in the future for which the value of the UN can be predicted. We call it “pre-play” attack.</a:t>
            </a:r>
            <a:endParaRPr lang="en-US" sz="3200" dirty="0"/>
          </a:p>
          <a:p>
            <a:pPr marL="228600" lvl="1" indent="-228600">
              <a:spcBef>
                <a:spcPts val="1800"/>
              </a:spcBef>
            </a:pPr>
            <a:r>
              <a:rPr lang="en-US" sz="3200" dirty="0"/>
              <a:t>We discovered that several ATMs generate poor random numbers, and that attacks are possible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912" y="952779"/>
            <a:ext cx="5181603" cy="2240694"/>
          </a:xfrm>
          <a:prstGeom prst="rect">
            <a:avLst/>
          </a:prstGeom>
        </p:spPr>
      </p:pic>
      <p:sp>
        <p:nvSpPr>
          <p:cNvPr id="5" name="Slide Number Placeholder 4"/>
          <p:cNvSpPr>
            <a:spLocks noGrp="1"/>
          </p:cNvSpPr>
          <p:nvPr>
            <p:ph type="sldNum" sz="quarter" idx="12"/>
          </p:nvPr>
        </p:nvSpPr>
        <p:spPr/>
        <p:txBody>
          <a:bodyPr/>
          <a:lstStyle/>
          <a:p>
            <a:fld id="{E31375A4-56A4-47D6-9801-1991572033F7}" type="slidenum">
              <a:rPr lang="en-US" smtClean="0"/>
              <a:t>7</a:t>
            </a:fld>
            <a:endParaRPr lang="en-US" dirty="0"/>
          </a:p>
        </p:txBody>
      </p:sp>
    </p:spTree>
    <p:extLst>
      <p:ext uri="{BB962C8B-B14F-4D97-AF65-F5344CB8AC3E}">
        <p14:creationId xmlns:p14="http://schemas.microsoft.com/office/powerpoint/2010/main" val="41369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dirty="0"/>
              <a:t>EMV Transaction</a:t>
            </a:r>
            <a:endParaRPr lang="en-US" dirty="0">
              <a:solidFill>
                <a:srgbClr val="D15A3E"/>
              </a:solidFill>
            </a:endParaRPr>
          </a:p>
        </p:txBody>
      </p:sp>
      <p:sp>
        <p:nvSpPr>
          <p:cNvPr id="5" name="Content Placeholder 2"/>
          <p:cNvSpPr>
            <a:spLocks noGrp="1"/>
          </p:cNvSpPr>
          <p:nvPr>
            <p:ph idx="1"/>
          </p:nvPr>
        </p:nvSpPr>
        <p:spPr>
          <a:xfrm>
            <a:off x="643890" y="815341"/>
            <a:ext cx="11085048" cy="5233767"/>
          </a:xfrm>
        </p:spPr>
        <p:txBody>
          <a:bodyPr>
            <a:normAutofit lnSpcReduction="10000"/>
          </a:bodyPr>
          <a:lstStyle/>
          <a:p>
            <a:r>
              <a:rPr lang="en-US" sz="2400" b="1" dirty="0"/>
              <a:t>Card authentication</a:t>
            </a:r>
          </a:p>
          <a:p>
            <a:pPr lvl="1">
              <a:buFont typeface="Wingdings" panose="05000000000000000000" pitchFamily="2" charset="2"/>
              <a:buChar char="Ø"/>
            </a:pPr>
            <a:r>
              <a:rPr lang="en-US" sz="2000" dirty="0"/>
              <a:t> Card number, start &amp; expiry dates, supported protocol options, static RSA digital signature</a:t>
            </a:r>
          </a:p>
          <a:p>
            <a:r>
              <a:rPr lang="en-US" sz="2400" b="1" dirty="0"/>
              <a:t>Cardholder verification</a:t>
            </a:r>
          </a:p>
          <a:p>
            <a:pPr lvl="1">
              <a:lnSpc>
                <a:spcPct val="100000"/>
              </a:lnSpc>
              <a:buFont typeface="Wingdings" panose="05000000000000000000" pitchFamily="2" charset="2"/>
              <a:buChar char="Ø"/>
            </a:pPr>
            <a:r>
              <a:rPr lang="en-US" sz="2000" dirty="0"/>
              <a:t> PIN or signature</a:t>
            </a:r>
          </a:p>
          <a:p>
            <a:r>
              <a:rPr lang="en-US" sz="2400" b="1" dirty="0"/>
              <a:t>Transaction authorization</a:t>
            </a:r>
          </a:p>
          <a:p>
            <a:pPr lvl="1">
              <a:lnSpc>
                <a:spcPct val="100000"/>
              </a:lnSpc>
              <a:buFont typeface="Wingdings" panose="05000000000000000000" pitchFamily="2" charset="2"/>
              <a:buChar char="Ø"/>
            </a:pPr>
            <a:r>
              <a:rPr lang="en-US" sz="2100" dirty="0"/>
              <a:t> </a:t>
            </a:r>
            <a:r>
              <a:rPr lang="en-US" sz="1700" b="1" dirty="0"/>
              <a:t>ATM</a:t>
            </a:r>
            <a:r>
              <a:rPr lang="en-US" sz="1500" b="1" dirty="0"/>
              <a:t> </a:t>
            </a:r>
            <a:r>
              <a:rPr lang="en-US" sz="2200" b="1" dirty="0">
                <a:solidFill>
                  <a:schemeClr val="accent1"/>
                </a:solidFill>
                <a:latin typeface="Arial" panose="020B0604020202020204" pitchFamily="34" charset="0"/>
                <a:cs typeface="Arial" panose="020B0604020202020204" pitchFamily="34" charset="0"/>
              </a:rPr>
              <a:t>► </a:t>
            </a:r>
            <a:r>
              <a:rPr lang="en-US" sz="2200" dirty="0"/>
              <a:t>amount, currency, date, TVR, nonce (UN),…</a:t>
            </a:r>
          </a:p>
          <a:p>
            <a:pPr lvl="1">
              <a:lnSpc>
                <a:spcPct val="100000"/>
              </a:lnSpc>
              <a:buFont typeface="Wingdings" panose="05000000000000000000" pitchFamily="2" charset="2"/>
              <a:buChar char="Ø"/>
            </a:pPr>
            <a:r>
              <a:rPr lang="en-US" sz="2100" dirty="0"/>
              <a:t> </a:t>
            </a:r>
            <a:r>
              <a:rPr lang="en-US" sz="1700" b="1" dirty="0"/>
              <a:t>CARD</a:t>
            </a:r>
            <a:r>
              <a:rPr lang="en-US" sz="1500" b="1" dirty="0"/>
              <a:t> </a:t>
            </a:r>
            <a:r>
              <a:rPr lang="en-US" sz="2200" b="1" dirty="0">
                <a:solidFill>
                  <a:schemeClr val="accent1"/>
                </a:solidFill>
                <a:latin typeface="Arial" panose="020B0604020202020204" pitchFamily="34" charset="0"/>
                <a:cs typeface="Arial" panose="020B0604020202020204" pitchFamily="34" charset="0"/>
              </a:rPr>
              <a:t>►</a:t>
            </a:r>
            <a:r>
              <a:rPr lang="en-US" sz="2200" dirty="0"/>
              <a:t> ARQC </a:t>
            </a:r>
            <a:r>
              <a:rPr lang="en-US" sz="2200" b="1" dirty="0">
                <a:solidFill>
                  <a:schemeClr val="accent1"/>
                </a:solidFill>
                <a:latin typeface="Arial" panose="020B0604020202020204" pitchFamily="34" charset="0"/>
                <a:cs typeface="Arial" panose="020B0604020202020204" pitchFamily="34" charset="0"/>
              </a:rPr>
              <a:t>≡</a:t>
            </a:r>
            <a:r>
              <a:rPr lang="en-US" sz="2200" dirty="0"/>
              <a:t>  ATC, IAD, MAC(T,ATC,IAD)</a:t>
            </a:r>
          </a:p>
          <a:p>
            <a:r>
              <a:rPr lang="en-US" sz="2400" dirty="0"/>
              <a:t>Principals:</a:t>
            </a:r>
          </a:p>
          <a:p>
            <a:pPr lvl="1"/>
            <a:r>
              <a:rPr lang="en-US" sz="2200" dirty="0"/>
              <a:t>Card</a:t>
            </a:r>
          </a:p>
          <a:p>
            <a:pPr lvl="1"/>
            <a:r>
              <a:rPr lang="en-US" sz="2200" dirty="0"/>
              <a:t>ATM</a:t>
            </a:r>
          </a:p>
          <a:p>
            <a:pPr lvl="1"/>
            <a:r>
              <a:rPr lang="en-US" sz="2200" dirty="0"/>
              <a:t>Issuer</a:t>
            </a:r>
          </a:p>
          <a:p>
            <a:pPr marL="274320" lvl="1" indent="0">
              <a:buNone/>
            </a:pPr>
            <a:endParaRPr lang="en-US" sz="2200" dirty="0"/>
          </a:p>
          <a:p>
            <a:endParaRPr lang="en-US" sz="2400" dirty="0"/>
          </a:p>
        </p:txBody>
      </p:sp>
      <p:sp>
        <p:nvSpPr>
          <p:cNvPr id="3" name="Slide Number Placeholder 2"/>
          <p:cNvSpPr>
            <a:spLocks noGrp="1"/>
          </p:cNvSpPr>
          <p:nvPr>
            <p:ph type="sldNum" sz="quarter" idx="12"/>
          </p:nvPr>
        </p:nvSpPr>
        <p:spPr/>
        <p:txBody>
          <a:bodyPr/>
          <a:lstStyle/>
          <a:p>
            <a:fld id="{E31375A4-56A4-47D6-9801-1991572033F7}" type="slidenum">
              <a:rPr lang="en-US" smtClean="0"/>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6143" y="2220058"/>
            <a:ext cx="3448050" cy="3829050"/>
          </a:xfrm>
          <a:prstGeom prst="rect">
            <a:avLst/>
          </a:prstGeom>
        </p:spPr>
      </p:pic>
    </p:spTree>
    <p:extLst>
      <p:ext uri="{BB962C8B-B14F-4D97-AF65-F5344CB8AC3E}">
        <p14:creationId xmlns:p14="http://schemas.microsoft.com/office/powerpoint/2010/main" val="242845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810208" y="0"/>
            <a:ext cx="9601200" cy="610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dirty="0"/>
              <a:t>EMV Transaction at ATM</a:t>
            </a:r>
            <a:endParaRPr lang="en-US" dirty="0">
              <a:solidFill>
                <a:srgbClr val="D15A3E"/>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9949"/>
            <a:ext cx="12192000" cy="5318101"/>
          </a:xfrm>
          <a:prstGeom prst="rect">
            <a:avLst/>
          </a:prstGeom>
        </p:spPr>
      </p:pic>
      <p:sp>
        <p:nvSpPr>
          <p:cNvPr id="2" name="Slide Number Placeholder 1"/>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58177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1345</Words>
  <Application>Microsoft Office PowerPoint</Application>
  <PresentationFormat>Widescreen</PresentationFormat>
  <Paragraphs>202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Wingdings</vt:lpstr>
      <vt:lpstr>幼圆</vt:lpstr>
      <vt:lpstr>Diamond Grid 16x9</vt:lpstr>
      <vt:lpstr>Chip and Skim cloning EMV cards with the pre-play attack</vt:lpstr>
      <vt:lpstr>Outline</vt:lpstr>
      <vt:lpstr>Background</vt:lpstr>
      <vt:lpstr>EMV and Magnetic Stripe</vt:lpstr>
      <vt:lpstr>Liability Shift</vt:lpstr>
      <vt:lpstr>EMV &amp; Attacks</vt:lpstr>
      <vt:lpstr>The Smoking Gun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2013-11-01T21:40:54Z</dcterms:created>
  <dcterms:modified xsi:type="dcterms:W3CDTF">2016-11-21T15:25:48Z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