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9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ign.com/en/ssl-information-center/choosing-safe-key-siz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8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CDN: content delivery</a:t>
            </a:r>
            <a:r>
              <a:rPr lang="en-US" baseline="0" dirty="0"/>
              <a:t> network </a:t>
            </a:r>
          </a:p>
          <a:p>
            <a:r>
              <a:rPr lang="en-US" baseline="0" dirty="0"/>
              <a:t>PKI L private key infrastructure </a:t>
            </a:r>
          </a:p>
          <a:p>
            <a:r>
              <a:rPr lang="en-US" baseline="0" dirty="0"/>
              <a:t>CA certificates authorities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SSL Certificates are small data files that digitally bind a </a:t>
            </a:r>
            <a:r>
              <a:rPr lang="en-US" dirty="0">
                <a:hlinkClick r:id="rId3" tooltip="Choosing Safe Key Sizes"/>
              </a:rPr>
              <a:t>cryptographic key</a:t>
            </a:r>
            <a:r>
              <a:rPr lang="en-US" dirty="0"/>
              <a:t> to an organization’s details Issued by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B9056C-0421-4BC0-A571-221952E38428}" type="datetime1">
              <a:rPr lang="en-US" smtClean="0"/>
              <a:t>10/19/2016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27C03AC-D2E9-4AF9-8639-2578EEF86058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37A49A0-6EA5-445A-B9AA-881F01AB9155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AD4DA46-801F-429D-8510-11E6A376B5A2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682A16B-F1CB-4324-A0E0-3A11357AD25B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2D80F15-0F16-4EBB-9BDF-90623DE60994}" type="datetime1">
              <a:rPr lang="en-US" smtClean="0"/>
              <a:t>10/19/2016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B579218-83D6-4D0A-993A-ABC16DA9A61E}" type="datetime1">
              <a:rPr lang="en-US" smtClean="0"/>
              <a:t>10/19/2016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318C9EC-C638-491A-BC2E-435B2F148ED6}" type="datetime1">
              <a:rPr lang="en-US" smtClean="0"/>
              <a:t>10/19/2016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5D218EE-ECE7-4A27-97A4-C130BC3803BB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C425ECF-7BED-4932-BFAF-E5711B9E823C}" type="datetime1">
              <a:rPr lang="en-US" smtClean="0"/>
              <a:t>10/19/2016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F90091E-B31F-4BFD-B217-BF0DB5FA1BB4}" type="datetime1">
              <a:rPr lang="en-US" smtClean="0"/>
              <a:t>10/19/2016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747BC1A-410C-4F07-ACC3-3838821662AC}" type="datetime1">
              <a:rPr lang="en-US" smtClean="0"/>
              <a:t>10/19/2016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Abeer </a:t>
            </a:r>
            <a:r>
              <a:rPr lang="en-US" dirty="0" err="1"/>
              <a:t>Ziad</a:t>
            </a:r>
            <a:r>
              <a:rPr lang="en-US" dirty="0"/>
              <a:t> </a:t>
            </a:r>
            <a:r>
              <a:rPr lang="en-US" dirty="0" err="1"/>
              <a:t>AlMarridi</a:t>
            </a:r>
            <a:r>
              <a:rPr lang="en-US" dirty="0"/>
              <a:t> 		201107191</a:t>
            </a:r>
          </a:p>
          <a:p>
            <a:endParaRPr lang="en-US" dirty="0"/>
          </a:p>
          <a:p>
            <a:r>
              <a:rPr lang="en-US" dirty="0"/>
              <a:t>Computer Security CMPT 542			 Fall 2016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 and Analysis of</a:t>
            </a:r>
            <a:br>
              <a:rPr lang="en-US" dirty="0"/>
            </a:br>
            <a:r>
              <a:rPr lang="en-US" dirty="0"/>
              <a:t>Private Key Sharing in the HTTPS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scans </a:t>
            </a:r>
            <a:r>
              <a:rPr lang="en-US" dirty="0">
                <a:sym typeface="Wingdings" panose="05000000000000000000" pitchFamily="2" charset="2"/>
              </a:rPr>
              <a:t> Not enough </a:t>
            </a:r>
            <a:endParaRPr lang="en-US" dirty="0"/>
          </a:p>
          <a:p>
            <a:pPr lvl="1"/>
            <a:r>
              <a:rPr lang="en-US" dirty="0"/>
              <a:t>one organization that maps to multiple domains, and each of those domains may map to multiple certificates. </a:t>
            </a:r>
            <a:r>
              <a:rPr lang="en-US" b="1" dirty="0"/>
              <a:t>“makes the scan hard”</a:t>
            </a:r>
          </a:p>
          <a:p>
            <a:pPr lvl="1"/>
            <a:r>
              <a:rPr lang="en-US" dirty="0"/>
              <a:t>Many certificates contain more than one organization.” cruise-liner” </a:t>
            </a:r>
          </a:p>
          <a:p>
            <a:r>
              <a:rPr lang="en-US" dirty="0"/>
              <a:t>Information from WHOIS</a:t>
            </a:r>
          </a:p>
          <a:p>
            <a:pPr lvl="1"/>
            <a:r>
              <a:rPr lang="en-US" dirty="0"/>
              <a:t>if two domains share a contact email address, then they are likely administered by the same organization</a:t>
            </a:r>
            <a:r>
              <a:rPr lang="en-US" dirty="0">
                <a:sym typeface="Wingdings" panose="05000000000000000000" pitchFamily="2" charset="2"/>
              </a:rPr>
              <a:t> filtering needed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who owns a domain</a:t>
            </a:r>
          </a:p>
        </p:txBody>
      </p:sp>
      <p:sp>
        <p:nvSpPr>
          <p:cNvPr id="4" name="Action Button: Return 3">
            <a:hlinkClick r:id="rId3" action="ppaction://hlinksldjump" highlightClick="1"/>
          </p:cNvPr>
          <p:cNvSpPr/>
          <p:nvPr/>
        </p:nvSpPr>
        <p:spPr>
          <a:xfrm>
            <a:off x="10932885" y="5313934"/>
            <a:ext cx="1042416" cy="1042416"/>
          </a:xfrm>
          <a:prstGeom prst="actionButtonRetur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6284" y="3267805"/>
            <a:ext cx="11221453" cy="2904395"/>
          </a:xfrm>
        </p:spPr>
        <p:txBody>
          <a:bodyPr>
            <a:normAutofit/>
          </a:bodyPr>
          <a:lstStyle/>
          <a:p>
            <a:r>
              <a:rPr lang="en-US" dirty="0"/>
              <a:t>WHOIS extraction</a:t>
            </a:r>
          </a:p>
          <a:p>
            <a:r>
              <a:rPr lang="en-US" dirty="0"/>
              <a:t>Filtering </a:t>
            </a:r>
          </a:p>
          <a:p>
            <a:r>
              <a:rPr lang="en-US" dirty="0"/>
              <a:t>Graph construction</a:t>
            </a:r>
          </a:p>
          <a:p>
            <a:r>
              <a:rPr lang="en-US" dirty="0"/>
              <a:t>Community detection </a:t>
            </a:r>
            <a:r>
              <a:rPr lang="en-US" dirty="0">
                <a:sym typeface="Wingdings" panose="05000000000000000000" pitchFamily="2" charset="2"/>
              </a:rPr>
              <a:t>Louvain community detection algorithm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who owns a domain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3"/>
          <a:srcRect l="37583" t="28412" r="16087" b="62652"/>
          <a:stretch/>
        </p:blipFill>
        <p:spPr>
          <a:xfrm>
            <a:off x="838200" y="1533168"/>
            <a:ext cx="11237622" cy="15589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number of certificates on which each organization appears.</a:t>
            </a:r>
          </a:p>
          <a:p>
            <a:r>
              <a:rPr lang="en-US" dirty="0"/>
              <a:t>Just over 50% of organizations appear on a single certificate.</a:t>
            </a:r>
          </a:p>
          <a:p>
            <a:r>
              <a:rPr lang="en-US" dirty="0"/>
              <a:t>Some organizations appear on thousands of certificates.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7461" t="22934" r="39087" b="56839"/>
          <a:stretch/>
        </p:blipFill>
        <p:spPr>
          <a:xfrm>
            <a:off x="741045" y="2009273"/>
            <a:ext cx="5431155" cy="31161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on the data set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695" t="44037" r="15731" b="13934"/>
          <a:stretch/>
        </p:blipFill>
        <p:spPr>
          <a:xfrm>
            <a:off x="1612231" y="1334288"/>
            <a:ext cx="5329989" cy="5127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 site’s hosting providers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of Who Owns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organizations stored in each certificate, in the form of clusters of domain names,</a:t>
            </a:r>
          </a:p>
          <a:p>
            <a:r>
              <a:rPr lang="en-US" dirty="0"/>
              <a:t>The answer of Who </a:t>
            </a:r>
            <a:r>
              <a:rPr lang="en-US" dirty="0" err="1"/>
              <a:t>serve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The</a:t>
            </a:r>
            <a:r>
              <a:rPr lang="en-US" dirty="0"/>
              <a:t> name of an organization that owns an IP address, either in the form of a domain name or an AS Organization Name. </a:t>
            </a:r>
          </a:p>
          <a:p>
            <a:r>
              <a:rPr lang="en-US" b="1" dirty="0"/>
              <a:t>Combine both to determine if a certificate is first- or third-party hosted.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 vs. third-party 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88261" y="5684338"/>
            <a:ext cx="10515600" cy="475832"/>
          </a:xfrm>
        </p:spPr>
        <p:txBody>
          <a:bodyPr/>
          <a:lstStyle/>
          <a:p>
            <a:pPr algn="ctr"/>
            <a:r>
              <a:rPr lang="en-US" dirty="0"/>
              <a:t>The Extent of Sharing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6" name="Picture 5" descr="Trust 1 word of the wee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0" b="42341"/>
          <a:stretch/>
        </p:blipFill>
        <p:spPr>
          <a:xfrm>
            <a:off x="1073174" y="2298031"/>
            <a:ext cx="10002158" cy="227396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distinct hosting providers that serve a given certificate. </a:t>
            </a:r>
          </a:p>
          <a:p>
            <a:r>
              <a:rPr lang="en-US" dirty="0"/>
              <a:t>76.5% of all identified organizations share at least one private key with a third-party hosting provider.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organizations share keys?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941" t="18246" r="40592" b="63261"/>
          <a:stretch/>
        </p:blipFill>
        <p:spPr>
          <a:xfrm>
            <a:off x="721895" y="3625136"/>
            <a:ext cx="5559756" cy="3147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7895" t="66491" r="40888" b="16140"/>
          <a:stretch/>
        </p:blipFill>
        <p:spPr>
          <a:xfrm>
            <a:off x="6196262" y="3892634"/>
            <a:ext cx="5607613" cy="28798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For each hosting provider, the number of organizations for which it has at least one of their private keys.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84651"/>
            <a:ext cx="10515600" cy="1325563"/>
          </a:xfrm>
        </p:spPr>
        <p:txBody>
          <a:bodyPr/>
          <a:lstStyle/>
          <a:p>
            <a:r>
              <a:rPr lang="en-US" dirty="0"/>
              <a:t>How many keys do providers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895" t="26621" r="41085" b="55263"/>
          <a:stretch/>
        </p:blipFill>
        <p:spPr>
          <a:xfrm>
            <a:off x="4989095" y="3317541"/>
            <a:ext cx="7054649" cy="34201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results shows that third-party management is common across all levels of popularity</a:t>
            </a:r>
          </a:p>
          <a:p>
            <a:pPr lvl="1"/>
            <a:r>
              <a:rPr lang="en-US" dirty="0"/>
              <a:t>Over 33% of all domains have their HTTPS certificates managed by another organization.</a:t>
            </a:r>
          </a:p>
          <a:p>
            <a:pPr lvl="1"/>
            <a:r>
              <a:rPr lang="en-US" dirty="0"/>
              <a:t>Popular websites outsource certificate management more often. BUT they would still maintain control over certificate management.</a:t>
            </a:r>
          </a:p>
          <a:p>
            <a:r>
              <a:rPr lang="en-US" dirty="0"/>
              <a:t>Third- party are able to manage certificate revocation and reissue faster and better that self-managed </a:t>
            </a:r>
          </a:p>
          <a:p>
            <a:r>
              <a:rPr lang="en-US" dirty="0"/>
              <a:t>Third-party hosting providers are slower to react to events, but ultimately more detailed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Management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092" t="48948" r="17894" b="32982"/>
          <a:stretch/>
        </p:blipFill>
        <p:spPr>
          <a:xfrm>
            <a:off x="1110912" y="1825625"/>
            <a:ext cx="10954316" cy="25298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Revoking and reissuing certificates are not the only acts that third-party hosting providers tend to do better; they also tend to create better certificates,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quality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992" t="58246" r="17600" b="26316"/>
          <a:stretch/>
        </p:blipFill>
        <p:spPr>
          <a:xfrm>
            <a:off x="745957" y="3140243"/>
            <a:ext cx="11249527" cy="3550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343" y="1266145"/>
            <a:ext cx="10515600" cy="5341484"/>
          </a:xfrm>
        </p:spPr>
        <p:txBody>
          <a:bodyPr>
            <a:noAutofit/>
          </a:bodyPr>
          <a:lstStyle/>
          <a:p>
            <a:r>
              <a:rPr lang="en-US" sz="2400" dirty="0"/>
              <a:t>The Problem </a:t>
            </a:r>
          </a:p>
          <a:p>
            <a:pPr lvl="1"/>
            <a:r>
              <a:rPr lang="en-US" dirty="0"/>
              <a:t>Questions need Answer!</a:t>
            </a:r>
          </a:p>
          <a:p>
            <a:pPr lvl="2"/>
            <a:r>
              <a:rPr lang="en-US" sz="2400" dirty="0"/>
              <a:t>How to answer the questions ?</a:t>
            </a:r>
          </a:p>
          <a:p>
            <a:pPr lvl="3"/>
            <a:r>
              <a:rPr lang="en-US" sz="2400" dirty="0"/>
              <a:t>Background </a:t>
            </a:r>
          </a:p>
          <a:p>
            <a:pPr lvl="4"/>
            <a:r>
              <a:rPr lang="en-US" sz="2400" dirty="0"/>
              <a:t>Approaches  to support multiple customers‘ HTTPS content</a:t>
            </a:r>
          </a:p>
          <a:p>
            <a:pPr lvl="5"/>
            <a:r>
              <a:rPr lang="en-US" sz="2400" dirty="0"/>
              <a:t>How are keys shared?</a:t>
            </a:r>
          </a:p>
          <a:p>
            <a:pPr lvl="6"/>
            <a:r>
              <a:rPr lang="en-US" sz="2400" dirty="0"/>
              <a:t>Datasets </a:t>
            </a:r>
          </a:p>
          <a:p>
            <a:pPr lvl="7"/>
            <a:r>
              <a:rPr lang="en-US" sz="2400" dirty="0"/>
              <a:t>Methodology</a:t>
            </a:r>
          </a:p>
          <a:p>
            <a:pPr lvl="8"/>
            <a:r>
              <a:rPr lang="en-US" sz="2400" dirty="0"/>
              <a:t>Trust</a:t>
            </a:r>
          </a:p>
          <a:p>
            <a:pPr lvl="8"/>
            <a:r>
              <a:rPr lang="en-US" sz="2400" dirty="0"/>
              <a:t> Certificate Management </a:t>
            </a:r>
          </a:p>
          <a:p>
            <a:pPr lvl="8"/>
            <a:r>
              <a:rPr lang="en-US" sz="2400" dirty="0"/>
              <a:t>Conclusion </a:t>
            </a:r>
            <a:endParaRPr lang="en-US" sz="54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80067"/>
            <a:ext cx="10515600" cy="1325563"/>
          </a:xfrm>
        </p:spPr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76.5% of all organizations on the web that we identified share at least one private key with a third-party hosting provider.</a:t>
            </a:r>
          </a:p>
          <a:p>
            <a:r>
              <a:rPr lang="en-US" dirty="0"/>
              <a:t>Third parties are slower to re-act to large-scale vulnerabilities but eventually react more carefully.</a:t>
            </a:r>
          </a:p>
          <a:p>
            <a:r>
              <a:rPr lang="en-US" dirty="0"/>
              <a:t>Hosting providers are prime targets for attack</a:t>
            </a:r>
          </a:p>
          <a:p>
            <a:r>
              <a:rPr lang="en-US" dirty="0"/>
              <a:t> </a:t>
            </a:r>
            <a:r>
              <a:rPr lang="en-US" b="1" dirty="0"/>
              <a:t>Future Work </a:t>
            </a:r>
            <a:r>
              <a:rPr lang="en-US" dirty="0"/>
              <a:t>: new techniques that enable providers to serve content without access to private keys.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Thanks </a:t>
            </a:r>
            <a:r>
              <a:rPr lang="en-US" sz="8800" dirty="0">
                <a:sym typeface="Wingdings" panose="05000000000000000000" pitchFamily="2" charset="2"/>
              </a:rPr>
              <a:t> </a:t>
            </a:r>
            <a:r>
              <a:rPr lang="en-US" sz="8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content is often hosted by third parties like CDNs.</a:t>
            </a:r>
          </a:p>
          <a:p>
            <a:endParaRPr lang="en-US" dirty="0"/>
          </a:p>
          <a:p>
            <a:r>
              <a:rPr lang="en-US" dirty="0"/>
              <a:t>To do this, </a:t>
            </a:r>
            <a:r>
              <a:rPr lang="en-US" b="1" dirty="0"/>
              <a:t>websites share their private keys </a:t>
            </a:r>
            <a:r>
              <a:rPr lang="en-US" dirty="0"/>
              <a:t>which:</a:t>
            </a:r>
          </a:p>
          <a:p>
            <a:pPr lvl="1"/>
            <a:r>
              <a:rPr lang="en-US" dirty="0"/>
              <a:t> Violates the basic assumptions of the PKI</a:t>
            </a:r>
          </a:p>
          <a:p>
            <a:pPr lvl="1"/>
            <a:r>
              <a:rPr lang="en-US" dirty="0"/>
              <a:t> Creates a centralized target for attackers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aims to answer these two questions </a:t>
            </a:r>
          </a:p>
          <a:p>
            <a:pPr lvl="1"/>
            <a:r>
              <a:rPr lang="en-US" sz="2800" dirty="0"/>
              <a:t>To what extent do websites trust third parties with their private keys? </a:t>
            </a:r>
          </a:p>
          <a:p>
            <a:pPr lvl="1"/>
            <a:r>
              <a:rPr lang="en-US" sz="2800" dirty="0"/>
              <a:t>What implications does key sharing have on the management of the certificates?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need Answer!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novel techniques that apply a confluence of datasets to obtain a clearer picture of </a:t>
            </a:r>
          </a:p>
          <a:p>
            <a:pPr lvl="1"/>
            <a:r>
              <a:rPr lang="en-US" dirty="0"/>
              <a:t>Who owns "whether two domains belong to the same organization”</a:t>
            </a:r>
          </a:p>
          <a:p>
            <a:pPr lvl="1"/>
            <a:r>
              <a:rPr lang="en-US" dirty="0"/>
              <a:t>Who serves </a:t>
            </a:r>
          </a:p>
          <a:p>
            <a:pPr lvl="1"/>
            <a:r>
              <a:rPr lang="en-US" dirty="0"/>
              <a:t>Who manages which certificates “is it third party provider or first party provider”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answer the questions ?</a:t>
            </a:r>
          </a:p>
        </p:txBody>
      </p:sp>
      <p:sp>
        <p:nvSpPr>
          <p:cNvPr id="4" name="Action Button: Return 3">
            <a:hlinkClick r:id="rId3" action="ppaction://hlinksldjump" highlightClick="1"/>
          </p:cNvPr>
          <p:cNvSpPr/>
          <p:nvPr/>
        </p:nvSpPr>
        <p:spPr>
          <a:xfrm>
            <a:off x="10953205" y="5344097"/>
            <a:ext cx="1042416" cy="1042416"/>
          </a:xfrm>
          <a:prstGeom prst="actionButtonRetur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SSL certificated</a:t>
            </a:r>
          </a:p>
          <a:p>
            <a:pPr lvl="1"/>
            <a:r>
              <a:rPr lang="en-US" dirty="0"/>
              <a:t>An SSL certificate is a signed attestation binding a subject to a public key. </a:t>
            </a:r>
          </a:p>
          <a:p>
            <a:pPr lvl="2"/>
            <a:r>
              <a:rPr lang="en-US" dirty="0"/>
              <a:t>Subject is contained in the Common Name” might be the domain name”</a:t>
            </a:r>
          </a:p>
          <a:p>
            <a:pPr lvl="1"/>
            <a:r>
              <a:rPr lang="en-US" dirty="0"/>
              <a:t>SAN list and SNI extensions X.509 certificate specification </a:t>
            </a:r>
          </a:p>
          <a:p>
            <a:pPr lvl="2"/>
            <a:r>
              <a:rPr lang="en-US" dirty="0"/>
              <a:t>SAN : allows a certificate to specify multiple alternate domain names</a:t>
            </a:r>
          </a:p>
          <a:p>
            <a:pPr lvl="2"/>
            <a:r>
              <a:rPr lang="en-US" dirty="0"/>
              <a:t>SNI: extension to the TLS protocol allows a client to specify which domain it is trying to contact before the server presents its certificate.</a:t>
            </a:r>
          </a:p>
          <a:p>
            <a:r>
              <a:rPr lang="en-US" dirty="0">
                <a:hlinkClick r:id="rId3" action="ppaction://hlinksldjump"/>
              </a:rPr>
              <a:t>Hosting providers </a:t>
            </a:r>
            <a:endParaRPr lang="en-US" dirty="0"/>
          </a:p>
          <a:p>
            <a:pPr lvl="1"/>
            <a:r>
              <a:rPr lang="en-US" dirty="0"/>
              <a:t>CDN</a:t>
            </a:r>
          </a:p>
          <a:p>
            <a:pPr lvl="1"/>
            <a:r>
              <a:rPr lang="en-US" dirty="0"/>
              <a:t>Web hosting services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customer per IP address</a:t>
            </a:r>
          </a:p>
          <a:p>
            <a:pPr lvl="1"/>
            <a:r>
              <a:rPr lang="en-US" dirty="0"/>
              <a:t>1 customer certificate</a:t>
            </a:r>
            <a:r>
              <a:rPr lang="en-US" dirty="0">
                <a:sym typeface="Wingdings" panose="05000000000000000000" pitchFamily="2" charset="2"/>
              </a:rPr>
              <a:t> 1 IP address</a:t>
            </a:r>
            <a:endParaRPr lang="en-US" dirty="0"/>
          </a:p>
          <a:p>
            <a:r>
              <a:rPr lang="en-US" dirty="0"/>
              <a:t>Multiple certificates per IP address</a:t>
            </a:r>
          </a:p>
          <a:p>
            <a:pPr lvl="1"/>
            <a:r>
              <a:rPr lang="en-US" dirty="0"/>
              <a:t>Using SNI </a:t>
            </a:r>
          </a:p>
          <a:p>
            <a:pPr lvl="1"/>
            <a:r>
              <a:rPr lang="en-US" dirty="0"/>
              <a:t>Many customer can’t access these websites </a:t>
            </a:r>
          </a:p>
          <a:p>
            <a:r>
              <a:rPr lang="en-US" dirty="0"/>
              <a:t>“Cruise-liner" certificates</a:t>
            </a:r>
          </a:p>
          <a:p>
            <a:pPr lvl="1"/>
            <a:r>
              <a:rPr lang="en-US" dirty="0"/>
              <a:t>SAN list contain domain name for multiple customers </a:t>
            </a:r>
          </a:p>
          <a:p>
            <a:pPr lvl="1"/>
            <a:r>
              <a:rPr lang="en-US" dirty="0"/>
              <a:t>1 certificate </a:t>
            </a:r>
            <a:r>
              <a:rPr lang="en-US" dirty="0">
                <a:sym typeface="Wingdings" panose="05000000000000000000" pitchFamily="2" charset="2"/>
              </a:rPr>
              <a:t> 1 IP address no need to SNI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customers  1 IP address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 to support multiple customers‘ HTTPS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Upload keys to provider </a:t>
            </a:r>
          </a:p>
          <a:p>
            <a:pPr>
              <a:lnSpc>
                <a:spcPct val="250000"/>
              </a:lnSpc>
            </a:pPr>
            <a:r>
              <a:rPr lang="en-US" dirty="0"/>
              <a:t>Delegate key generation to the provider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keys are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5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SSL certificate </a:t>
            </a:r>
          </a:p>
          <a:p>
            <a:pPr lvl="1"/>
            <a:r>
              <a:rPr lang="en-US" b="1" dirty="0"/>
              <a:t>74</a:t>
            </a:r>
            <a:r>
              <a:rPr lang="en-US" dirty="0"/>
              <a:t> Full IPv4 certificate scans observing </a:t>
            </a:r>
            <a:r>
              <a:rPr lang="fr-FR" b="1" dirty="0"/>
              <a:t>38,514,130</a:t>
            </a:r>
            <a:r>
              <a:rPr lang="fr-FR" dirty="0"/>
              <a:t> unique SSL </a:t>
            </a:r>
            <a:r>
              <a:rPr lang="fr-FR" dirty="0" err="1"/>
              <a:t>certificates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/>
              <a:t>Reverse DNS</a:t>
            </a:r>
          </a:p>
          <a:p>
            <a:pPr lvl="1"/>
            <a:r>
              <a:rPr lang="en-US" dirty="0"/>
              <a:t>full IPv4 reverse DNS scans</a:t>
            </a:r>
          </a:p>
          <a:p>
            <a:pPr lvl="1"/>
            <a:r>
              <a:rPr lang="en-US" dirty="0"/>
              <a:t>Not always available </a:t>
            </a:r>
          </a:p>
          <a:p>
            <a:r>
              <a:rPr lang="en-US" dirty="0"/>
              <a:t>AS Number and Organization</a:t>
            </a:r>
          </a:p>
          <a:p>
            <a:pPr lvl="1"/>
            <a:r>
              <a:rPr lang="en-US" dirty="0"/>
              <a:t>using the combination of different data sets to obtain a  mapping from an IP address to the organization.</a:t>
            </a:r>
          </a:p>
          <a:p>
            <a:r>
              <a:rPr lang="en-US" dirty="0"/>
              <a:t>WHOIS</a:t>
            </a:r>
          </a:p>
          <a:p>
            <a:pPr lvl="1"/>
            <a:r>
              <a:rPr lang="en-US" dirty="0"/>
              <a:t>Used to check </a:t>
            </a:r>
            <a:r>
              <a:rPr lang="en-US" b="1" dirty="0"/>
              <a:t>domain ownership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894</Words>
  <Application>Microsoft Office PowerPoint</Application>
  <PresentationFormat>Widescreen</PresentationFormat>
  <Paragraphs>145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Times New Roman</vt:lpstr>
      <vt:lpstr>Wingdings</vt:lpstr>
      <vt:lpstr>Presentation level design</vt:lpstr>
      <vt:lpstr>Measurement and Analysis of Private Key Sharing in the HTTPS Ecosystem</vt:lpstr>
      <vt:lpstr>Outline </vt:lpstr>
      <vt:lpstr>The problem </vt:lpstr>
      <vt:lpstr>Questions need Answer!</vt:lpstr>
      <vt:lpstr>How to answer the questions ?</vt:lpstr>
      <vt:lpstr>Background </vt:lpstr>
      <vt:lpstr>Approaches  to support multiple customers‘ HTTPS content</vt:lpstr>
      <vt:lpstr>How the keys are shared?</vt:lpstr>
      <vt:lpstr>Datasets </vt:lpstr>
      <vt:lpstr>Determining who owns a domain</vt:lpstr>
      <vt:lpstr>Determining who owns a domain</vt:lpstr>
      <vt:lpstr>Applying on the data set </vt:lpstr>
      <vt:lpstr>Determining a site’s hosting providers</vt:lpstr>
      <vt:lpstr>First- vs. third-party hosting</vt:lpstr>
      <vt:lpstr> </vt:lpstr>
      <vt:lpstr>How many organizations share keys?</vt:lpstr>
      <vt:lpstr>How many keys do providers have?</vt:lpstr>
      <vt:lpstr>Certificate Management </vt:lpstr>
      <vt:lpstr>Certificate quality </vt:lpstr>
      <vt:lpstr>Conclusion </vt:lpstr>
      <vt:lpstr>Thanks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2016-10-16T13:07:31Z</dcterms:created>
  <dcterms:modified xsi:type="dcterms:W3CDTF">2016-10-19T06:39:37Z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