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87" r:id="rId2"/>
    <p:sldId id="261" r:id="rId3"/>
    <p:sldId id="294" r:id="rId4"/>
    <p:sldId id="257" r:id="rId5"/>
    <p:sldId id="293" r:id="rId6"/>
    <p:sldId id="258" r:id="rId7"/>
    <p:sldId id="292" r:id="rId8"/>
    <p:sldId id="291" r:id="rId9"/>
    <p:sldId id="279" r:id="rId10"/>
    <p:sldId id="281" r:id="rId11"/>
    <p:sldId id="264" r:id="rId12"/>
    <p:sldId id="295" r:id="rId13"/>
    <p:sldId id="265" r:id="rId14"/>
    <p:sldId id="272" r:id="rId15"/>
    <p:sldId id="273" r:id="rId16"/>
    <p:sldId id="274" r:id="rId17"/>
    <p:sldId id="288" r:id="rId18"/>
    <p:sldId id="275" r:id="rId19"/>
    <p:sldId id="289" r:id="rId20"/>
    <p:sldId id="271" r:id="rId21"/>
    <p:sldId id="27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6347" autoAdjust="0"/>
  </p:normalViewPr>
  <p:slideViewPr>
    <p:cSldViewPr snapToGrid="0">
      <p:cViewPr varScale="1">
        <p:scale>
          <a:sx n="62" d="100"/>
          <a:sy n="62" d="100"/>
        </p:scale>
        <p:origin x="1020" y="78"/>
      </p:cViewPr>
      <p:guideLst/>
    </p:cSldViewPr>
  </p:slideViewPr>
  <p:outlineViewPr>
    <p:cViewPr>
      <p:scale>
        <a:sx n="33" d="100"/>
        <a:sy n="33" d="100"/>
      </p:scale>
      <p:origin x="0" y="-113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FAD6D-88DF-4146-9754-1D3D1FC4A09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4B285-9D6D-440B-90FF-19649B15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285-9D6D-440B-90FF-19649B1543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285-9D6D-440B-90FF-19649B1543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285-9D6D-440B-90FF-19649B1543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285-9D6D-440B-90FF-19649B1543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285-9D6D-440B-90FF-19649B1543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285-9D6D-440B-90FF-19649B1543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8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4B285-9D6D-440B-90FF-19649B1543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3" y="1670698"/>
            <a:ext cx="4348925" cy="3337799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r>
              <a:rPr lang="en-US" b="1" dirty="0"/>
              <a:t>ROBOCALLS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en-US" sz="2800" b="1" dirty="0"/>
              <a:t>Presented by</a:t>
            </a:r>
          </a:p>
          <a:p>
            <a:r>
              <a:rPr lang="en-US" sz="2800" b="1" dirty="0"/>
              <a:t>Seeba </a:t>
            </a:r>
            <a:r>
              <a:rPr lang="en-US" sz="2800" b="1" dirty="0" err="1"/>
              <a:t>Sulekha</a:t>
            </a:r>
            <a:r>
              <a:rPr lang="en-US" sz="2800" b="1" dirty="0"/>
              <a:t> </a:t>
            </a:r>
            <a:r>
              <a:rPr lang="en-US" sz="2800" b="1" dirty="0" err="1"/>
              <a:t>Abdulkader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3564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991723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Flow of money in telecom spam system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2840038"/>
            <a:ext cx="87153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06170" y="624114"/>
            <a:ext cx="7395029" cy="1074057"/>
          </a:xfrm>
        </p:spPr>
        <p:txBody>
          <a:bodyPr/>
          <a:lstStyle/>
          <a:p>
            <a:r>
              <a:rPr lang="en-US" b="1" dirty="0"/>
              <a:t>Spammer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7836" y="1698171"/>
            <a:ext cx="9298984" cy="4180115"/>
          </a:xfrm>
        </p:spPr>
        <p:txBody>
          <a:bodyPr>
            <a:normAutofit/>
          </a:bodyPr>
          <a:lstStyle/>
          <a:p>
            <a:r>
              <a:rPr lang="en-US" b="1" dirty="0"/>
              <a:t>Gathering numbers</a:t>
            </a:r>
          </a:p>
          <a:p>
            <a:pPr lvl="1"/>
            <a:r>
              <a:rPr lang="en-US" sz="2400" dirty="0"/>
              <a:t>Purchase from a leads seller</a:t>
            </a:r>
          </a:p>
          <a:p>
            <a:pPr lvl="1"/>
            <a:r>
              <a:rPr lang="en-US" sz="2400" dirty="0"/>
              <a:t>Downloading leak databases</a:t>
            </a:r>
          </a:p>
          <a:p>
            <a:r>
              <a:rPr lang="en-US" b="1" dirty="0"/>
              <a:t>Voice Spam content</a:t>
            </a:r>
          </a:p>
          <a:p>
            <a:pPr lvl="1"/>
            <a:r>
              <a:rPr lang="en-US" sz="2400" dirty="0"/>
              <a:t>Prerecorded audio stream</a:t>
            </a:r>
          </a:p>
          <a:p>
            <a:pPr lvl="1"/>
            <a:r>
              <a:rPr lang="en-US" sz="2400" dirty="0"/>
              <a:t>IVRS</a:t>
            </a:r>
          </a:p>
          <a:p>
            <a:pPr lvl="1"/>
            <a:r>
              <a:rPr lang="en-US" sz="2400" dirty="0"/>
              <a:t>Tele-marketing, political campaigns etc.</a:t>
            </a:r>
          </a:p>
          <a:p>
            <a:r>
              <a:rPr lang="en-US" b="1" dirty="0"/>
              <a:t>Mass Distribution Channel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6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7322" y="650875"/>
            <a:ext cx="7973878" cy="6969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Main tools used by spammers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5913" y="1658318"/>
            <a:ext cx="10569843" cy="4525505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Caller ID Spoofing</a:t>
            </a:r>
          </a:p>
          <a:p>
            <a:r>
              <a:rPr lang="en-US" sz="3000" dirty="0"/>
              <a:t>The practice of sending false caller ID information to the recipient that identifies the caller of a phone call.</a:t>
            </a:r>
          </a:p>
          <a:p>
            <a:pPr lvl="1"/>
            <a:r>
              <a:rPr lang="en-US" sz="2400" dirty="0"/>
              <a:t>No built-in authentication mechanism</a:t>
            </a:r>
          </a:p>
          <a:p>
            <a:pPr lvl="1"/>
            <a:r>
              <a:rPr lang="en-US" sz="2400" dirty="0"/>
              <a:t>TSP has no legal obligation</a:t>
            </a:r>
          </a:p>
          <a:p>
            <a:pPr lvl="1"/>
            <a:r>
              <a:rPr lang="en-US" sz="2400" dirty="0"/>
              <a:t>VoIP enables customizable caller ID</a:t>
            </a:r>
          </a:p>
          <a:p>
            <a:r>
              <a:rPr lang="en-US" sz="3000" b="1" dirty="0"/>
              <a:t>Voicemail Injection</a:t>
            </a:r>
          </a:p>
          <a:p>
            <a:pPr lvl="1"/>
            <a:r>
              <a:rPr lang="en-US" sz="2600" dirty="0"/>
              <a:t>Directly injects a voice message  into the recipient’s voicemail for unanswered or declined calls</a:t>
            </a:r>
          </a:p>
        </p:txBody>
      </p:sp>
    </p:spTree>
    <p:extLst>
      <p:ext uri="{BB962C8B-B14F-4D97-AF65-F5344CB8AC3E}">
        <p14:creationId xmlns:p14="http://schemas.microsoft.com/office/powerpoint/2010/main" val="106899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32648"/>
          </a:xfrm>
        </p:spPr>
        <p:txBody>
          <a:bodyPr/>
          <a:lstStyle/>
          <a:p>
            <a:r>
              <a:rPr lang="en-US" b="1" dirty="0"/>
              <a:t>Prevalent types of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3235"/>
            <a:ext cx="9601196" cy="3442634"/>
          </a:xfrm>
        </p:spPr>
        <p:txBody>
          <a:bodyPr>
            <a:normAutofit/>
          </a:bodyPr>
          <a:lstStyle/>
          <a:p>
            <a:r>
              <a:rPr lang="en-US" sz="2800" dirty="0"/>
              <a:t>Credit card verification scam</a:t>
            </a:r>
          </a:p>
          <a:p>
            <a:pPr lvl="1"/>
            <a:r>
              <a:rPr lang="en-US" sz="2400" dirty="0"/>
              <a:t>Uses caller ID spoofing and duplicated audio from the IVRS of the credit card issuer.</a:t>
            </a:r>
          </a:p>
          <a:p>
            <a:r>
              <a:rPr lang="en-US" sz="2800" dirty="0"/>
              <a:t>Fake tax agent Scam</a:t>
            </a:r>
          </a:p>
          <a:p>
            <a:pPr lvl="1"/>
            <a:r>
              <a:rPr lang="en-US" sz="2400" dirty="0"/>
              <a:t>Uses caller ID spoofing</a:t>
            </a:r>
          </a:p>
          <a:p>
            <a:r>
              <a:rPr lang="en-US" sz="2800" dirty="0"/>
              <a:t>Political robocalls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9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65708" y="666427"/>
            <a:ext cx="6935492" cy="10607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Challenges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31377" y="1892300"/>
            <a:ext cx="8469823" cy="424244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Technical challenges</a:t>
            </a:r>
          </a:p>
          <a:p>
            <a:pPr lvl="1"/>
            <a:r>
              <a:rPr lang="en-US" sz="2400" dirty="0"/>
              <a:t>Caller ID spoofing</a:t>
            </a:r>
          </a:p>
          <a:p>
            <a:pPr lvl="1"/>
            <a:r>
              <a:rPr lang="en-US" sz="2400" dirty="0"/>
              <a:t>Immediacy constraint</a:t>
            </a:r>
          </a:p>
          <a:p>
            <a:pPr lvl="1"/>
            <a:r>
              <a:rPr lang="en-US" sz="2400" dirty="0"/>
              <a:t>Difficulty with audio streams</a:t>
            </a:r>
          </a:p>
          <a:p>
            <a:pPr lvl="1"/>
            <a:r>
              <a:rPr lang="en-US" sz="2400" dirty="0"/>
              <a:t>Lack of useful Header data</a:t>
            </a:r>
          </a:p>
          <a:p>
            <a:r>
              <a:rPr lang="en-US" sz="2800" b="1" dirty="0"/>
              <a:t>Regulatory challenges</a:t>
            </a:r>
          </a:p>
          <a:p>
            <a:pPr lvl="1"/>
            <a:r>
              <a:rPr lang="en-US" sz="2400" dirty="0"/>
              <a:t>Lack of Effective Regulations</a:t>
            </a:r>
          </a:p>
          <a:p>
            <a:pPr lvl="1"/>
            <a:r>
              <a:rPr lang="en-US" sz="2400" dirty="0"/>
              <a:t>Lack of Globalized Enforcement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6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8900" y="666428"/>
            <a:ext cx="9599386" cy="774914"/>
          </a:xfrm>
        </p:spPr>
        <p:txBody>
          <a:bodyPr>
            <a:normAutofit/>
          </a:bodyPr>
          <a:lstStyle/>
          <a:p>
            <a:r>
              <a:rPr lang="en-US" b="1" dirty="0"/>
              <a:t>Basic Techniques to detect Tele-spam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0900" y="1803400"/>
            <a:ext cx="10555853" cy="4330699"/>
          </a:xfrm>
        </p:spPr>
        <p:txBody>
          <a:bodyPr>
            <a:normAutofit/>
          </a:bodyPr>
          <a:lstStyle/>
          <a:p>
            <a:r>
              <a:rPr lang="en-US" sz="3200" b="1" dirty="0"/>
              <a:t>Call Request Header Analysis</a:t>
            </a:r>
          </a:p>
          <a:p>
            <a:pPr lvl="1"/>
            <a:r>
              <a:rPr lang="en-US" sz="2800" dirty="0"/>
              <a:t>Caller ID Blacklisting</a:t>
            </a:r>
          </a:p>
          <a:p>
            <a:r>
              <a:rPr lang="en-US" sz="3200" b="1" dirty="0"/>
              <a:t>Voice Interactive Screening</a:t>
            </a:r>
          </a:p>
          <a:p>
            <a:pPr lvl="1"/>
            <a:r>
              <a:rPr lang="en-US" sz="2600" dirty="0"/>
              <a:t>Au</a:t>
            </a:r>
            <a:r>
              <a:rPr lang="en-US" sz="2800" dirty="0"/>
              <a:t>dio fingerprinting</a:t>
            </a:r>
          </a:p>
          <a:p>
            <a:r>
              <a:rPr lang="en-US" sz="3200" b="1" dirty="0"/>
              <a:t>Caller Compliance</a:t>
            </a:r>
          </a:p>
          <a:p>
            <a:pPr lvl="1"/>
            <a:r>
              <a:rPr lang="en-US" sz="2800" dirty="0"/>
              <a:t>Do not call registry</a:t>
            </a:r>
          </a:p>
          <a:p>
            <a:endParaRPr lang="en-US" sz="3200" dirty="0"/>
          </a:p>
          <a:p>
            <a:pPr lvl="1"/>
            <a:endParaRPr lang="en-US" sz="28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4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6359" y="697424"/>
            <a:ext cx="7020733" cy="1286359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Assessment Criteria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15877" y="2495227"/>
            <a:ext cx="9996407" cy="3380112"/>
          </a:xfrm>
        </p:spPr>
        <p:txBody>
          <a:bodyPr/>
          <a:lstStyle/>
          <a:p>
            <a:r>
              <a:rPr lang="en-US" sz="2800" b="1" dirty="0"/>
              <a:t>Usability Criteria</a:t>
            </a:r>
          </a:p>
          <a:p>
            <a:pPr lvl="1"/>
            <a:r>
              <a:rPr lang="en-US" sz="2400" dirty="0"/>
              <a:t>No-Disturbance-to Recipient</a:t>
            </a:r>
          </a:p>
          <a:p>
            <a:r>
              <a:rPr lang="en-US" sz="2800" b="1" dirty="0" err="1"/>
              <a:t>Deployability</a:t>
            </a:r>
            <a:r>
              <a:rPr lang="en-US" sz="2800" b="1" dirty="0"/>
              <a:t> Criteria</a:t>
            </a:r>
          </a:p>
          <a:p>
            <a:pPr lvl="1"/>
            <a:r>
              <a:rPr lang="en-US" sz="2400" dirty="0"/>
              <a:t>Negligible-changes-to-Infrastructure</a:t>
            </a:r>
          </a:p>
          <a:p>
            <a:r>
              <a:rPr lang="en-US" sz="2800" b="1" dirty="0"/>
              <a:t>Robustness Criteria</a:t>
            </a:r>
          </a:p>
          <a:p>
            <a:pPr lvl="1"/>
            <a:r>
              <a:rPr lang="en-US" sz="2400" dirty="0"/>
              <a:t>Effective-Against-Dynamic-Caller ID- spoofing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23985" y="19817"/>
            <a:ext cx="11970661" cy="68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Effective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Solution using combination of different techniques.</a:t>
            </a:r>
          </a:p>
          <a:p>
            <a:r>
              <a:rPr lang="en-US" sz="2800" dirty="0"/>
              <a:t>Three methods of combining techniques</a:t>
            </a:r>
          </a:p>
          <a:p>
            <a:pPr lvl="1"/>
            <a:r>
              <a:rPr lang="en-US" sz="2800" dirty="0"/>
              <a:t>Phased Decisions</a:t>
            </a:r>
          </a:p>
          <a:p>
            <a:pPr lvl="1"/>
            <a:r>
              <a:rPr lang="en-US" sz="2800" dirty="0"/>
              <a:t>Weighted Scoring</a:t>
            </a:r>
          </a:p>
          <a:p>
            <a:pPr lvl="1"/>
            <a:r>
              <a:rPr lang="en-US" sz="2800" dirty="0"/>
              <a:t>Conditional Procedures</a:t>
            </a:r>
          </a:p>
          <a:p>
            <a:pPr lvl="1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8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26" y="164227"/>
            <a:ext cx="12267851" cy="6034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6199181"/>
            <a:ext cx="10693830" cy="5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3782" y="982663"/>
            <a:ext cx="7617417" cy="90328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5396" y="2061275"/>
            <a:ext cx="10259879" cy="3814063"/>
          </a:xfrm>
        </p:spPr>
        <p:txBody>
          <a:bodyPr>
            <a:normAutofit/>
          </a:bodyPr>
          <a:lstStyle/>
          <a:p>
            <a:r>
              <a:rPr lang="en-US" sz="2800" dirty="0"/>
              <a:t>A robocall is a phone call that uses a computerized auto dialer to deliver a pre-recorded message </a:t>
            </a:r>
          </a:p>
          <a:p>
            <a:r>
              <a:rPr lang="en-US" dirty="0"/>
              <a:t>Auto dialer is a computer program with VoIP connectivity featuring</a:t>
            </a:r>
          </a:p>
          <a:p>
            <a:r>
              <a:rPr lang="en-US" dirty="0"/>
              <a:t>Voicemail</a:t>
            </a:r>
          </a:p>
          <a:p>
            <a:r>
              <a:rPr lang="en-US" dirty="0"/>
              <a:t>SMS Delivery</a:t>
            </a:r>
          </a:p>
          <a:p>
            <a:r>
              <a:rPr lang="en-US" dirty="0"/>
              <a:t>Customizable caller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252664" y="982663"/>
            <a:ext cx="7021966" cy="976312"/>
          </a:xfrm>
        </p:spPr>
        <p:txBody>
          <a:bodyPr>
            <a:normAutofit/>
          </a:bodyPr>
          <a:lstStyle/>
          <a:p>
            <a:r>
              <a:rPr lang="en-US" b="1" dirty="0" err="1"/>
              <a:t>Speciality</a:t>
            </a:r>
            <a:r>
              <a:rPr lang="en-US" b="1" dirty="0"/>
              <a:t> of the paper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016000" y="2148114"/>
            <a:ext cx="10203543" cy="3727224"/>
          </a:xfrm>
        </p:spPr>
        <p:txBody>
          <a:bodyPr>
            <a:normAutofit/>
          </a:bodyPr>
          <a:lstStyle/>
          <a:p>
            <a:r>
              <a:rPr lang="en-US" sz="2800" dirty="0"/>
              <a:t>First Survey paper to address spam calls in PSTN network</a:t>
            </a:r>
          </a:p>
          <a:p>
            <a:r>
              <a:rPr lang="en-US" sz="2800" dirty="0"/>
              <a:t>First to classify existing standalone techniques</a:t>
            </a:r>
          </a:p>
          <a:p>
            <a:r>
              <a:rPr lang="en-US" sz="2800" dirty="0"/>
              <a:t>First to evaluate the techniques based on three assessment criteria</a:t>
            </a:r>
          </a:p>
          <a:p>
            <a:r>
              <a:rPr lang="en-US" sz="2800" dirty="0"/>
              <a:t>First to outline the three strategies of combining standalone techniques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3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00400" y="990600"/>
            <a:ext cx="4292600" cy="1308100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30514" y="2177143"/>
            <a:ext cx="9753600" cy="349794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There is no universally acceptable solution for telephone spam</a:t>
            </a:r>
          </a:p>
          <a:p>
            <a:r>
              <a:rPr lang="en-US" sz="2800" dirty="0"/>
              <a:t>Every approach has different tradeoffs, specifically between usability, </a:t>
            </a:r>
            <a:r>
              <a:rPr lang="en-US" sz="2800" dirty="0" err="1"/>
              <a:t>deployability</a:t>
            </a:r>
            <a:r>
              <a:rPr lang="en-US" sz="2800" dirty="0"/>
              <a:t> and robustness</a:t>
            </a:r>
          </a:p>
          <a:p>
            <a:r>
              <a:rPr lang="en-US" sz="2800" dirty="0"/>
              <a:t>Suggests to consider usability as the main criteria in future work</a:t>
            </a:r>
          </a:p>
          <a:p>
            <a:r>
              <a:rPr lang="en-US" sz="2800" b="1" dirty="0"/>
              <a:t>Call Request header analysis would be the best solution if Caller-ID spoofing can be prevented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3166" y="2967335"/>
            <a:ext cx="6478292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58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91173" y="635432"/>
            <a:ext cx="5222930" cy="914400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2854" y="1802108"/>
            <a:ext cx="8237349" cy="4190139"/>
          </a:xfrm>
        </p:spPr>
        <p:txBody>
          <a:bodyPr>
            <a:normAutofit/>
          </a:bodyPr>
          <a:lstStyle/>
          <a:p>
            <a:r>
              <a:rPr lang="en-US" sz="2800" dirty="0"/>
              <a:t>Motivation</a:t>
            </a:r>
          </a:p>
          <a:p>
            <a:r>
              <a:rPr lang="en-US" sz="2800" dirty="0"/>
              <a:t>Routing of a robocall</a:t>
            </a:r>
          </a:p>
          <a:p>
            <a:r>
              <a:rPr lang="en-US" sz="2800" dirty="0"/>
              <a:t>Key challenges</a:t>
            </a:r>
          </a:p>
          <a:p>
            <a:r>
              <a:rPr lang="en-US" sz="2800" dirty="0"/>
              <a:t>Basic techniques</a:t>
            </a:r>
          </a:p>
          <a:p>
            <a:r>
              <a:rPr lang="en-US" sz="2800" dirty="0"/>
              <a:t>Assessment Criteria</a:t>
            </a:r>
          </a:p>
          <a:p>
            <a:r>
              <a:rPr lang="en-US" sz="2800" dirty="0"/>
              <a:t>Solution</a:t>
            </a:r>
          </a:p>
          <a:p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71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227" y="1007389"/>
            <a:ext cx="5207431" cy="1115879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Motivation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Telephone spam costs US customers $8.6 billion annually</a:t>
            </a:r>
          </a:p>
          <a:p>
            <a:r>
              <a:rPr lang="en-US" sz="2800" dirty="0"/>
              <a:t>FTC received about 22 million complaints in 2014</a:t>
            </a:r>
          </a:p>
          <a:p>
            <a:r>
              <a:rPr lang="en-US" sz="2800" dirty="0"/>
              <a:t>Urgent need to curtail telephone spam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Reasons for spike in Telecom spam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03" y="2556932"/>
            <a:ext cx="10013194" cy="3318936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Advances in telecom led to increase in telephone spam</a:t>
            </a:r>
          </a:p>
          <a:p>
            <a:r>
              <a:rPr lang="en-US" sz="2800" dirty="0"/>
              <a:t>In US the mobile subscriber penetration rate surpassed 100%</a:t>
            </a:r>
          </a:p>
          <a:p>
            <a:r>
              <a:rPr lang="en-US" sz="2800" dirty="0"/>
              <a:t>Improved cost efficiency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2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743920"/>
            <a:ext cx="10703793" cy="1542080"/>
          </a:xfrm>
        </p:spPr>
        <p:txBody>
          <a:bodyPr>
            <a:normAutofit/>
          </a:bodyPr>
          <a:lstStyle/>
          <a:p>
            <a:r>
              <a:rPr lang="en-US" sz="4000" b="1" dirty="0"/>
              <a:t>Difference between spam calls and email spam</a:t>
            </a:r>
            <a:r>
              <a:rPr lang="en-US" sz="36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8457" y="2560320"/>
            <a:ext cx="5219918" cy="3310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Spam Calls</a:t>
            </a:r>
          </a:p>
          <a:p>
            <a:r>
              <a:rPr lang="en-US" sz="2800" dirty="0"/>
              <a:t>Demand immediate attention</a:t>
            </a:r>
          </a:p>
          <a:p>
            <a:r>
              <a:rPr lang="en-US" sz="2800" dirty="0"/>
              <a:t>Deleting voice mails wastes time</a:t>
            </a:r>
          </a:p>
          <a:p>
            <a:r>
              <a:rPr lang="en-US" sz="2800" dirty="0"/>
              <a:t>May incur significant financial loss</a:t>
            </a:r>
          </a:p>
          <a:p>
            <a:r>
              <a:rPr lang="en-US" sz="2800" dirty="0"/>
              <a:t>Robocalls cannot be blocked beyond a limit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3" y="2560320"/>
            <a:ext cx="5013525" cy="3310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Email spam</a:t>
            </a:r>
          </a:p>
          <a:p>
            <a:r>
              <a:rPr lang="en-US" sz="2800" dirty="0"/>
              <a:t>Spam emails can be ignored</a:t>
            </a:r>
          </a:p>
          <a:p>
            <a:r>
              <a:rPr lang="en-US" sz="2800" dirty="0"/>
              <a:t>Easy to delete spam emails</a:t>
            </a:r>
          </a:p>
          <a:p>
            <a:r>
              <a:rPr lang="en-US" sz="2800" dirty="0"/>
              <a:t>Does not incur any loss</a:t>
            </a:r>
          </a:p>
          <a:p>
            <a:r>
              <a:rPr lang="en-US" sz="2800" dirty="0"/>
              <a:t>Effective email filtering possible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925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712923"/>
            <a:ext cx="7772400" cy="1038385"/>
          </a:xfrm>
        </p:spPr>
        <p:txBody>
          <a:bodyPr/>
          <a:lstStyle/>
          <a:p>
            <a:r>
              <a:rPr lang="en-US" b="1" dirty="0"/>
              <a:t>Routing of a spam call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4585" y="1968285"/>
            <a:ext cx="10993036" cy="40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-1" b="300"/>
          <a:stretch/>
        </p:blipFill>
        <p:spPr>
          <a:xfrm>
            <a:off x="1019555" y="751134"/>
            <a:ext cx="10152889" cy="5035832"/>
          </a:xfrm>
          <a:prstGeom prst="rect">
            <a:avLst/>
          </a:prstGeom>
        </p:spPr>
      </p:pic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>
            <a:solidFill>
              <a:srgbClr val="FE3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077" y="4610100"/>
            <a:ext cx="1019178" cy="4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9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60" y="685801"/>
            <a:ext cx="7916793" cy="5390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5073649"/>
            <a:ext cx="3022600" cy="10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4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3837</TotalTime>
  <Words>471</Words>
  <Application>Microsoft Office PowerPoint</Application>
  <PresentationFormat>Widescreen</PresentationFormat>
  <Paragraphs>122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Garamond</vt:lpstr>
      <vt:lpstr>Organic</vt:lpstr>
      <vt:lpstr>ROBOCALLS </vt:lpstr>
      <vt:lpstr> Introduction </vt:lpstr>
      <vt:lpstr>Outline</vt:lpstr>
      <vt:lpstr>Motivation </vt:lpstr>
      <vt:lpstr>Reasons for spike in Telecom spam </vt:lpstr>
      <vt:lpstr>Difference between spam calls and email spam </vt:lpstr>
      <vt:lpstr>Routing of a spam call</vt:lpstr>
      <vt:lpstr>PowerPoint Presentation</vt:lpstr>
      <vt:lpstr>PowerPoint Presentation</vt:lpstr>
      <vt:lpstr>Flow of money in telecom spam system </vt:lpstr>
      <vt:lpstr>Spammer Operation</vt:lpstr>
      <vt:lpstr>Main tools used by spammers</vt:lpstr>
      <vt:lpstr>Prevalent types of scam</vt:lpstr>
      <vt:lpstr>Key Challenges  </vt:lpstr>
      <vt:lpstr>Basic Techniques to detect Tele-spam</vt:lpstr>
      <vt:lpstr>Assessment Criteria </vt:lpstr>
      <vt:lpstr>PowerPoint Presentation</vt:lpstr>
      <vt:lpstr>Effective Solution </vt:lpstr>
      <vt:lpstr>PowerPoint Presentation</vt:lpstr>
      <vt:lpstr>Speciality of the paper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ROBOCALLS </dc:title>
  <dc:creator>Seeba</dc:creator>
  <cp:lastModifiedBy>Seeba</cp:lastModifiedBy>
  <cp:revision>110</cp:revision>
  <dcterms:created xsi:type="dcterms:W3CDTF">2016-12-06T07:30:52Z</dcterms:created>
  <dcterms:modified xsi:type="dcterms:W3CDTF">2016-12-12T13:20:17Z</dcterms:modified>
</cp:coreProperties>
</file>