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7A1DC-2A3F-4F10-BED5-B1197EACBAD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C06DC66-DFA5-4676-B8F2-17D999AFB525}">
      <dgm:prSet phldrT="[Text]"/>
      <dgm:spPr/>
      <dgm:t>
        <a:bodyPr/>
        <a:lstStyle/>
        <a:p>
          <a:r>
            <a:rPr lang="en-GB" dirty="0" err="1" smtClean="0"/>
            <a:t>R´enyi</a:t>
          </a:r>
          <a:r>
            <a:rPr lang="en-GB" dirty="0" smtClean="0"/>
            <a:t> entropy</a:t>
          </a:r>
          <a:endParaRPr lang="en-GB" dirty="0"/>
        </a:p>
      </dgm:t>
    </dgm:pt>
    <dgm:pt modelId="{2C801639-5164-4F56-A1EB-04F654057700}" type="parTrans" cxnId="{E3D39EEF-EE88-4D5D-8531-30DD1FA036B9}">
      <dgm:prSet/>
      <dgm:spPr/>
      <dgm:t>
        <a:bodyPr/>
        <a:lstStyle/>
        <a:p>
          <a:endParaRPr lang="en-GB"/>
        </a:p>
      </dgm:t>
    </dgm:pt>
    <dgm:pt modelId="{DDD6C08E-0015-410D-AE6C-2494B1B9F833}" type="sibTrans" cxnId="{E3D39EEF-EE88-4D5D-8531-30DD1FA036B9}">
      <dgm:prSet/>
      <dgm:spPr/>
      <dgm:t>
        <a:bodyPr/>
        <a:lstStyle/>
        <a:p>
          <a:endParaRPr lang="en-GB"/>
        </a:p>
      </dgm:t>
    </dgm:pt>
    <dgm:pt modelId="{A0EC6E2E-F5F6-4B5D-8367-8A9BA240119E}">
      <dgm:prSet phldrT="[Text]"/>
      <dgm:spPr/>
      <dgm:t>
        <a:bodyPr/>
        <a:lstStyle/>
        <a:p>
          <a:r>
            <a:rPr lang="en-GB" dirty="0" smtClean="0"/>
            <a:t>Hartley entropy H0</a:t>
          </a:r>
          <a:endParaRPr lang="en-GB" dirty="0"/>
        </a:p>
      </dgm:t>
    </dgm:pt>
    <dgm:pt modelId="{5EC1D016-FBD7-419B-920F-6CAB99C31D9D}" type="parTrans" cxnId="{35E84988-B32D-445F-9094-CFFF10B893F9}">
      <dgm:prSet/>
      <dgm:spPr/>
      <dgm:t>
        <a:bodyPr/>
        <a:lstStyle/>
        <a:p>
          <a:endParaRPr lang="en-GB"/>
        </a:p>
      </dgm:t>
    </dgm:pt>
    <dgm:pt modelId="{50DC214C-6721-4C8C-8701-3D7B924EEAE5}" type="sibTrans" cxnId="{35E84988-B32D-445F-9094-CFFF10B893F9}">
      <dgm:prSet/>
      <dgm:spPr/>
      <dgm:t>
        <a:bodyPr/>
        <a:lstStyle/>
        <a:p>
          <a:endParaRPr lang="en-GB"/>
        </a:p>
      </dgm:t>
    </dgm:pt>
    <dgm:pt modelId="{03BB7390-346A-4A2F-AFA2-D66957A35531}">
      <dgm:prSet phldrT="[Text]"/>
      <dgm:spPr/>
      <dgm:t>
        <a:bodyPr/>
        <a:lstStyle/>
        <a:p>
          <a:r>
            <a:rPr lang="en-GB" dirty="0" smtClean="0"/>
            <a:t>For n = 0</a:t>
          </a:r>
          <a:endParaRPr lang="en-GB" dirty="0"/>
        </a:p>
      </dgm:t>
    </dgm:pt>
    <dgm:pt modelId="{5765326B-83D7-486E-A9A0-944FC3A05CCF}" type="parTrans" cxnId="{794FDEC8-B8DE-4968-8985-CA2615E498EE}">
      <dgm:prSet/>
      <dgm:spPr/>
      <dgm:t>
        <a:bodyPr/>
        <a:lstStyle/>
        <a:p>
          <a:endParaRPr lang="en-GB"/>
        </a:p>
      </dgm:t>
    </dgm:pt>
    <dgm:pt modelId="{4735DEE0-4262-4F70-831C-A8F99A0610B6}" type="sibTrans" cxnId="{794FDEC8-B8DE-4968-8985-CA2615E498EE}">
      <dgm:prSet/>
      <dgm:spPr/>
      <dgm:t>
        <a:bodyPr/>
        <a:lstStyle/>
        <a:p>
          <a:endParaRPr lang="en-GB"/>
        </a:p>
      </dgm:t>
    </dgm:pt>
    <dgm:pt modelId="{14255489-E547-4837-B32E-831ED7FD3193}">
      <dgm:prSet phldrT="[Text]"/>
      <dgm:spPr/>
      <dgm:t>
        <a:bodyPr/>
        <a:lstStyle/>
        <a:p>
          <a:r>
            <a:rPr lang="en-GB" dirty="0" smtClean="0"/>
            <a:t>Min-entropy H1</a:t>
          </a:r>
          <a:endParaRPr lang="en-GB" dirty="0"/>
        </a:p>
      </dgm:t>
    </dgm:pt>
    <dgm:pt modelId="{F44D6764-78B9-4292-BC20-97469AC540DC}" type="parTrans" cxnId="{5CB0E06E-3A58-40F3-A020-2E508DD13D52}">
      <dgm:prSet/>
      <dgm:spPr/>
      <dgm:t>
        <a:bodyPr/>
        <a:lstStyle/>
        <a:p>
          <a:endParaRPr lang="en-GB"/>
        </a:p>
      </dgm:t>
    </dgm:pt>
    <dgm:pt modelId="{1A0C1C2B-57B3-498E-8836-930AE07545A6}" type="sibTrans" cxnId="{5CB0E06E-3A58-40F3-A020-2E508DD13D52}">
      <dgm:prSet/>
      <dgm:spPr/>
      <dgm:t>
        <a:bodyPr/>
        <a:lstStyle/>
        <a:p>
          <a:endParaRPr lang="en-GB"/>
        </a:p>
      </dgm:t>
    </dgm:pt>
    <dgm:pt modelId="{E9B68DE0-398A-4054-BBF2-7D0738286BE7}">
      <dgm:prSet phldrT="[Text]"/>
      <dgm:spPr/>
      <dgm:t>
        <a:bodyPr/>
        <a:lstStyle/>
        <a:p>
          <a:r>
            <a:rPr lang="en-GB" dirty="0" smtClean="0"/>
            <a:t>As n = </a:t>
          </a:r>
          <a:r>
            <a:rPr lang="en-GB" dirty="0" smtClean="0">
              <a:latin typeface="Calibri" panose="020F0502020204030204" pitchFamily="34" charset="0"/>
              <a:cs typeface="Calibri" panose="020F0502020204030204" pitchFamily="34" charset="0"/>
            </a:rPr>
            <a:t>∞</a:t>
          </a:r>
          <a:endParaRPr lang="en-GB" dirty="0"/>
        </a:p>
      </dgm:t>
    </dgm:pt>
    <dgm:pt modelId="{8147CBFC-9D14-44CC-8C12-665300984747}" type="parTrans" cxnId="{BF8F400E-D8DE-46F1-89CB-CC40AD47CC8B}">
      <dgm:prSet/>
      <dgm:spPr/>
      <dgm:t>
        <a:bodyPr/>
        <a:lstStyle/>
        <a:p>
          <a:endParaRPr lang="en-GB"/>
        </a:p>
      </dgm:t>
    </dgm:pt>
    <dgm:pt modelId="{523FDDBA-79A2-4111-8AFE-C4962C06BB39}" type="sibTrans" cxnId="{BF8F400E-D8DE-46F1-89CB-CC40AD47CC8B}">
      <dgm:prSet/>
      <dgm:spPr/>
      <dgm:t>
        <a:bodyPr/>
        <a:lstStyle/>
        <a:p>
          <a:endParaRPr lang="en-GB"/>
        </a:p>
      </dgm:t>
    </dgm:pt>
    <dgm:pt modelId="{311DD9F5-97CB-4883-9175-06B30D2B5C1D}">
      <dgm:prSet/>
      <dgm:spPr/>
      <dgm:t>
        <a:bodyPr/>
        <a:lstStyle/>
        <a:p>
          <a:r>
            <a:rPr lang="en-GB" dirty="0" smtClean="0"/>
            <a:t>H0 = </a:t>
          </a:r>
          <a:r>
            <a:rPr lang="en-GB" dirty="0" err="1" smtClean="0"/>
            <a:t>lgN</a:t>
          </a:r>
          <a:endParaRPr lang="en-GB" dirty="0"/>
        </a:p>
      </dgm:t>
    </dgm:pt>
    <dgm:pt modelId="{4DD76454-8ABC-42D6-BBB9-8D7DC41079E4}" type="parTrans" cxnId="{C827B023-2085-484C-A172-A55DDC9B1947}">
      <dgm:prSet/>
      <dgm:spPr/>
      <dgm:t>
        <a:bodyPr/>
        <a:lstStyle/>
        <a:p>
          <a:endParaRPr lang="en-GB"/>
        </a:p>
      </dgm:t>
    </dgm:pt>
    <dgm:pt modelId="{AAA086CC-C9D5-4522-8063-1CB38D0A7D61}" type="sibTrans" cxnId="{C827B023-2085-484C-A172-A55DDC9B1947}">
      <dgm:prSet/>
      <dgm:spPr/>
      <dgm:t>
        <a:bodyPr/>
        <a:lstStyle/>
        <a:p>
          <a:endParaRPr lang="en-GB"/>
        </a:p>
      </dgm:t>
    </dgm:pt>
    <dgm:pt modelId="{C429B8F2-F423-4C5F-83E0-EC83D1FD9A28}">
      <dgm:prSet/>
      <dgm:spPr/>
      <dgm:t>
        <a:bodyPr/>
        <a:lstStyle/>
        <a:p>
          <a:r>
            <a:rPr lang="en-GB" dirty="0" smtClean="0"/>
            <a:t>H1 = - </a:t>
          </a:r>
          <a:r>
            <a:rPr lang="en-GB" dirty="0" err="1" smtClean="0"/>
            <a:t>lg</a:t>
          </a:r>
          <a:r>
            <a:rPr lang="en-GB" dirty="0" smtClean="0"/>
            <a:t> p1</a:t>
          </a:r>
          <a:endParaRPr lang="en-GB" dirty="0"/>
        </a:p>
      </dgm:t>
    </dgm:pt>
    <dgm:pt modelId="{4295016A-B6CC-44D3-BC9A-6A5DA87883D4}" type="parTrans" cxnId="{CD919879-6A25-456B-83A2-7A3499BA486B}">
      <dgm:prSet/>
      <dgm:spPr/>
      <dgm:t>
        <a:bodyPr/>
        <a:lstStyle/>
        <a:p>
          <a:endParaRPr lang="en-GB"/>
        </a:p>
      </dgm:t>
    </dgm:pt>
    <dgm:pt modelId="{101CA4BB-C381-4965-BA1B-8B2DBCC6962F}" type="sibTrans" cxnId="{CD919879-6A25-456B-83A2-7A3499BA486B}">
      <dgm:prSet/>
      <dgm:spPr/>
      <dgm:t>
        <a:bodyPr/>
        <a:lstStyle/>
        <a:p>
          <a:endParaRPr lang="en-GB"/>
        </a:p>
      </dgm:t>
    </dgm:pt>
    <dgm:pt modelId="{6F7ACAE7-DBF9-430A-AD30-BB1380F35F69}" type="pres">
      <dgm:prSet presAssocID="{22B7A1DC-2A3F-4F10-BED5-B1197EACBA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C74AD32-BF4E-4529-A9C5-9BCCD1EA8F0A}" type="pres">
      <dgm:prSet presAssocID="{BC06DC66-DFA5-4676-B8F2-17D999AFB525}" presName="root1" presStyleCnt="0"/>
      <dgm:spPr/>
    </dgm:pt>
    <dgm:pt modelId="{40BA87B6-272E-4565-BEA6-3F731E7ADA8B}" type="pres">
      <dgm:prSet presAssocID="{BC06DC66-DFA5-4676-B8F2-17D999AFB52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1B64D64-71B8-49E9-8B18-E8E34D3D6E25}" type="pres">
      <dgm:prSet presAssocID="{BC06DC66-DFA5-4676-B8F2-17D999AFB525}" presName="level2hierChild" presStyleCnt="0"/>
      <dgm:spPr/>
    </dgm:pt>
    <dgm:pt modelId="{4E0F19E2-93A2-40A1-98F1-BF9553AB874D}" type="pres">
      <dgm:prSet presAssocID="{5EC1D016-FBD7-419B-920F-6CAB99C31D9D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5BCBF74B-AD86-4927-99B6-32E299C70764}" type="pres">
      <dgm:prSet presAssocID="{5EC1D016-FBD7-419B-920F-6CAB99C31D9D}" presName="connTx" presStyleLbl="parChTrans1D2" presStyleIdx="0" presStyleCnt="2"/>
      <dgm:spPr/>
      <dgm:t>
        <a:bodyPr/>
        <a:lstStyle/>
        <a:p>
          <a:endParaRPr lang="en-GB"/>
        </a:p>
      </dgm:t>
    </dgm:pt>
    <dgm:pt modelId="{00A6C122-99F7-43B0-BD7E-950D8CD2F240}" type="pres">
      <dgm:prSet presAssocID="{A0EC6E2E-F5F6-4B5D-8367-8A9BA240119E}" presName="root2" presStyleCnt="0"/>
      <dgm:spPr/>
    </dgm:pt>
    <dgm:pt modelId="{617D31A2-AB6B-4D51-A3C0-531442BD7155}" type="pres">
      <dgm:prSet presAssocID="{A0EC6E2E-F5F6-4B5D-8367-8A9BA240119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2F7037B-D7BE-4357-BD8B-3B2CCF87CAF3}" type="pres">
      <dgm:prSet presAssocID="{A0EC6E2E-F5F6-4B5D-8367-8A9BA240119E}" presName="level3hierChild" presStyleCnt="0"/>
      <dgm:spPr/>
    </dgm:pt>
    <dgm:pt modelId="{1E4FE5B6-D85C-43CD-AF79-91190928A868}" type="pres">
      <dgm:prSet presAssocID="{5765326B-83D7-486E-A9A0-944FC3A05CCF}" presName="conn2-1" presStyleLbl="parChTrans1D3" presStyleIdx="0" presStyleCnt="2"/>
      <dgm:spPr/>
      <dgm:t>
        <a:bodyPr/>
        <a:lstStyle/>
        <a:p>
          <a:endParaRPr lang="en-GB"/>
        </a:p>
      </dgm:t>
    </dgm:pt>
    <dgm:pt modelId="{D5BE8836-D9B4-4161-9AEE-08B5D4AAACCD}" type="pres">
      <dgm:prSet presAssocID="{5765326B-83D7-486E-A9A0-944FC3A05CCF}" presName="connTx" presStyleLbl="parChTrans1D3" presStyleIdx="0" presStyleCnt="2"/>
      <dgm:spPr/>
      <dgm:t>
        <a:bodyPr/>
        <a:lstStyle/>
        <a:p>
          <a:endParaRPr lang="en-GB"/>
        </a:p>
      </dgm:t>
    </dgm:pt>
    <dgm:pt modelId="{88D12158-9A2E-49D8-AE4D-982976AC76F7}" type="pres">
      <dgm:prSet presAssocID="{03BB7390-346A-4A2F-AFA2-D66957A35531}" presName="root2" presStyleCnt="0"/>
      <dgm:spPr/>
    </dgm:pt>
    <dgm:pt modelId="{8976C184-A72B-4E28-9525-9432E9BD13A0}" type="pres">
      <dgm:prSet presAssocID="{03BB7390-346A-4A2F-AFA2-D66957A3553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4A02F7A-DDD1-4AA4-9311-632DD0B98276}" type="pres">
      <dgm:prSet presAssocID="{03BB7390-346A-4A2F-AFA2-D66957A35531}" presName="level3hierChild" presStyleCnt="0"/>
      <dgm:spPr/>
    </dgm:pt>
    <dgm:pt modelId="{B5BF9401-EDAC-49D1-96D4-49EB701503DA}" type="pres">
      <dgm:prSet presAssocID="{4DD76454-8ABC-42D6-BBB9-8D7DC41079E4}" presName="conn2-1" presStyleLbl="parChTrans1D4" presStyleIdx="0" presStyleCnt="2"/>
      <dgm:spPr/>
      <dgm:t>
        <a:bodyPr/>
        <a:lstStyle/>
        <a:p>
          <a:endParaRPr lang="en-GB"/>
        </a:p>
      </dgm:t>
    </dgm:pt>
    <dgm:pt modelId="{38A9AFEA-45E8-4667-8443-D70C23E9EEBA}" type="pres">
      <dgm:prSet presAssocID="{4DD76454-8ABC-42D6-BBB9-8D7DC41079E4}" presName="connTx" presStyleLbl="parChTrans1D4" presStyleIdx="0" presStyleCnt="2"/>
      <dgm:spPr/>
      <dgm:t>
        <a:bodyPr/>
        <a:lstStyle/>
        <a:p>
          <a:endParaRPr lang="en-GB"/>
        </a:p>
      </dgm:t>
    </dgm:pt>
    <dgm:pt modelId="{205B298B-36F5-4722-849E-7ACA803A9B39}" type="pres">
      <dgm:prSet presAssocID="{311DD9F5-97CB-4883-9175-06B30D2B5C1D}" presName="root2" presStyleCnt="0"/>
      <dgm:spPr/>
    </dgm:pt>
    <dgm:pt modelId="{7BB304B0-2972-492E-AE7C-8EF6C46A7C91}" type="pres">
      <dgm:prSet presAssocID="{311DD9F5-97CB-4883-9175-06B30D2B5C1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690C999-7001-4D07-8AD2-AB5AA7B41EF0}" type="pres">
      <dgm:prSet presAssocID="{311DD9F5-97CB-4883-9175-06B30D2B5C1D}" presName="level3hierChild" presStyleCnt="0"/>
      <dgm:spPr/>
    </dgm:pt>
    <dgm:pt modelId="{FC75B354-6177-4524-A97A-96B7424EC1B3}" type="pres">
      <dgm:prSet presAssocID="{F44D6764-78B9-4292-BC20-97469AC540DC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84AE1BC9-00F9-41AE-A4CB-4A3BC53AB7A0}" type="pres">
      <dgm:prSet presAssocID="{F44D6764-78B9-4292-BC20-97469AC540DC}" presName="connTx" presStyleLbl="parChTrans1D2" presStyleIdx="1" presStyleCnt="2"/>
      <dgm:spPr/>
      <dgm:t>
        <a:bodyPr/>
        <a:lstStyle/>
        <a:p>
          <a:endParaRPr lang="en-GB"/>
        </a:p>
      </dgm:t>
    </dgm:pt>
    <dgm:pt modelId="{08ACFC3B-DCC1-407A-8278-7C56855A8853}" type="pres">
      <dgm:prSet presAssocID="{14255489-E547-4837-B32E-831ED7FD3193}" presName="root2" presStyleCnt="0"/>
      <dgm:spPr/>
    </dgm:pt>
    <dgm:pt modelId="{3E9F19D8-1AD7-40CC-8D67-7C7514991E01}" type="pres">
      <dgm:prSet presAssocID="{14255489-E547-4837-B32E-831ED7FD319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ED0F562-918D-4B1A-A235-8ED4ADAA71DC}" type="pres">
      <dgm:prSet presAssocID="{14255489-E547-4837-B32E-831ED7FD3193}" presName="level3hierChild" presStyleCnt="0"/>
      <dgm:spPr/>
    </dgm:pt>
    <dgm:pt modelId="{2A0827B7-09C8-4A5D-BFB2-A5D2BD0477EB}" type="pres">
      <dgm:prSet presAssocID="{8147CBFC-9D14-44CC-8C12-665300984747}" presName="conn2-1" presStyleLbl="parChTrans1D3" presStyleIdx="1" presStyleCnt="2"/>
      <dgm:spPr/>
      <dgm:t>
        <a:bodyPr/>
        <a:lstStyle/>
        <a:p>
          <a:endParaRPr lang="en-GB"/>
        </a:p>
      </dgm:t>
    </dgm:pt>
    <dgm:pt modelId="{F24342AF-1E39-4606-8083-AADAFB2B2B0F}" type="pres">
      <dgm:prSet presAssocID="{8147CBFC-9D14-44CC-8C12-665300984747}" presName="connTx" presStyleLbl="parChTrans1D3" presStyleIdx="1" presStyleCnt="2"/>
      <dgm:spPr/>
      <dgm:t>
        <a:bodyPr/>
        <a:lstStyle/>
        <a:p>
          <a:endParaRPr lang="en-GB"/>
        </a:p>
      </dgm:t>
    </dgm:pt>
    <dgm:pt modelId="{4BDA8E59-7500-4A0C-B850-42CCA8636A23}" type="pres">
      <dgm:prSet presAssocID="{E9B68DE0-398A-4054-BBF2-7D0738286BE7}" presName="root2" presStyleCnt="0"/>
      <dgm:spPr/>
    </dgm:pt>
    <dgm:pt modelId="{A7509626-C7D8-4D2C-83FD-B5963A7128C1}" type="pres">
      <dgm:prSet presAssocID="{E9B68DE0-398A-4054-BBF2-7D0738286BE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73EA097-3AB3-4D7E-8DA1-95C6FB29B73F}" type="pres">
      <dgm:prSet presAssocID="{E9B68DE0-398A-4054-BBF2-7D0738286BE7}" presName="level3hierChild" presStyleCnt="0"/>
      <dgm:spPr/>
    </dgm:pt>
    <dgm:pt modelId="{BDBCE6CB-BD1A-4E0B-9B15-849E7A0C8265}" type="pres">
      <dgm:prSet presAssocID="{4295016A-B6CC-44D3-BC9A-6A5DA87883D4}" presName="conn2-1" presStyleLbl="parChTrans1D4" presStyleIdx="1" presStyleCnt="2"/>
      <dgm:spPr/>
      <dgm:t>
        <a:bodyPr/>
        <a:lstStyle/>
        <a:p>
          <a:endParaRPr lang="en-GB"/>
        </a:p>
      </dgm:t>
    </dgm:pt>
    <dgm:pt modelId="{0FDA1DAA-7845-4F87-A3D3-0BE9251918C6}" type="pres">
      <dgm:prSet presAssocID="{4295016A-B6CC-44D3-BC9A-6A5DA87883D4}" presName="connTx" presStyleLbl="parChTrans1D4" presStyleIdx="1" presStyleCnt="2"/>
      <dgm:spPr/>
      <dgm:t>
        <a:bodyPr/>
        <a:lstStyle/>
        <a:p>
          <a:endParaRPr lang="en-GB"/>
        </a:p>
      </dgm:t>
    </dgm:pt>
    <dgm:pt modelId="{7D043182-9C55-4384-802F-68AC042FE1A9}" type="pres">
      <dgm:prSet presAssocID="{C429B8F2-F423-4C5F-83E0-EC83D1FD9A28}" presName="root2" presStyleCnt="0"/>
      <dgm:spPr/>
    </dgm:pt>
    <dgm:pt modelId="{82DCA83F-85A8-4BD8-B64A-2FD516F83751}" type="pres">
      <dgm:prSet presAssocID="{C429B8F2-F423-4C5F-83E0-EC83D1FD9A2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BF4E312-2C1B-4E50-B601-E56E2B0EEE63}" type="pres">
      <dgm:prSet presAssocID="{C429B8F2-F423-4C5F-83E0-EC83D1FD9A28}" presName="level3hierChild" presStyleCnt="0"/>
      <dgm:spPr/>
    </dgm:pt>
  </dgm:ptLst>
  <dgm:cxnLst>
    <dgm:cxn modelId="{8591D44B-B349-461E-AD77-8C06B0989892}" type="presOf" srcId="{5765326B-83D7-486E-A9A0-944FC3A05CCF}" destId="{D5BE8836-D9B4-4161-9AEE-08B5D4AAACCD}" srcOrd="1" destOrd="0" presId="urn:microsoft.com/office/officeart/2005/8/layout/hierarchy2"/>
    <dgm:cxn modelId="{C46DC581-2355-40F8-9B27-1A0A26089913}" type="presOf" srcId="{03BB7390-346A-4A2F-AFA2-D66957A35531}" destId="{8976C184-A72B-4E28-9525-9432E9BD13A0}" srcOrd="0" destOrd="0" presId="urn:microsoft.com/office/officeart/2005/8/layout/hierarchy2"/>
    <dgm:cxn modelId="{2F791B93-A8E4-40CA-A544-6C443657A088}" type="presOf" srcId="{A0EC6E2E-F5F6-4B5D-8367-8A9BA240119E}" destId="{617D31A2-AB6B-4D51-A3C0-531442BD7155}" srcOrd="0" destOrd="0" presId="urn:microsoft.com/office/officeart/2005/8/layout/hierarchy2"/>
    <dgm:cxn modelId="{E3D39EEF-EE88-4D5D-8531-30DD1FA036B9}" srcId="{22B7A1DC-2A3F-4F10-BED5-B1197EACBAD1}" destId="{BC06DC66-DFA5-4676-B8F2-17D999AFB525}" srcOrd="0" destOrd="0" parTransId="{2C801639-5164-4F56-A1EB-04F654057700}" sibTransId="{DDD6C08E-0015-410D-AE6C-2494B1B9F833}"/>
    <dgm:cxn modelId="{794FDEC8-B8DE-4968-8985-CA2615E498EE}" srcId="{A0EC6E2E-F5F6-4B5D-8367-8A9BA240119E}" destId="{03BB7390-346A-4A2F-AFA2-D66957A35531}" srcOrd="0" destOrd="0" parTransId="{5765326B-83D7-486E-A9A0-944FC3A05CCF}" sibTransId="{4735DEE0-4262-4F70-831C-A8F99A0610B6}"/>
    <dgm:cxn modelId="{A01491BE-551B-4F6F-A64E-8EBCB1B4A79E}" type="presOf" srcId="{F44D6764-78B9-4292-BC20-97469AC540DC}" destId="{84AE1BC9-00F9-41AE-A4CB-4A3BC53AB7A0}" srcOrd="1" destOrd="0" presId="urn:microsoft.com/office/officeart/2005/8/layout/hierarchy2"/>
    <dgm:cxn modelId="{BF8F400E-D8DE-46F1-89CB-CC40AD47CC8B}" srcId="{14255489-E547-4837-B32E-831ED7FD3193}" destId="{E9B68DE0-398A-4054-BBF2-7D0738286BE7}" srcOrd="0" destOrd="0" parTransId="{8147CBFC-9D14-44CC-8C12-665300984747}" sibTransId="{523FDDBA-79A2-4111-8AFE-C4962C06BB39}"/>
    <dgm:cxn modelId="{2849150E-6A31-441F-B37F-46966349E862}" type="presOf" srcId="{C429B8F2-F423-4C5F-83E0-EC83D1FD9A28}" destId="{82DCA83F-85A8-4BD8-B64A-2FD516F83751}" srcOrd="0" destOrd="0" presId="urn:microsoft.com/office/officeart/2005/8/layout/hierarchy2"/>
    <dgm:cxn modelId="{5CB0E06E-3A58-40F3-A020-2E508DD13D52}" srcId="{BC06DC66-DFA5-4676-B8F2-17D999AFB525}" destId="{14255489-E547-4837-B32E-831ED7FD3193}" srcOrd="1" destOrd="0" parTransId="{F44D6764-78B9-4292-BC20-97469AC540DC}" sibTransId="{1A0C1C2B-57B3-498E-8836-930AE07545A6}"/>
    <dgm:cxn modelId="{D5936F51-98D4-42EE-920E-8C8C99E81E7F}" type="presOf" srcId="{14255489-E547-4837-B32E-831ED7FD3193}" destId="{3E9F19D8-1AD7-40CC-8D67-7C7514991E01}" srcOrd="0" destOrd="0" presId="urn:microsoft.com/office/officeart/2005/8/layout/hierarchy2"/>
    <dgm:cxn modelId="{35E84988-B32D-445F-9094-CFFF10B893F9}" srcId="{BC06DC66-DFA5-4676-B8F2-17D999AFB525}" destId="{A0EC6E2E-F5F6-4B5D-8367-8A9BA240119E}" srcOrd="0" destOrd="0" parTransId="{5EC1D016-FBD7-419B-920F-6CAB99C31D9D}" sibTransId="{50DC214C-6721-4C8C-8701-3D7B924EEAE5}"/>
    <dgm:cxn modelId="{106465B1-5EF0-4968-A534-18D2545B05B0}" type="presOf" srcId="{311DD9F5-97CB-4883-9175-06B30D2B5C1D}" destId="{7BB304B0-2972-492E-AE7C-8EF6C46A7C91}" srcOrd="0" destOrd="0" presId="urn:microsoft.com/office/officeart/2005/8/layout/hierarchy2"/>
    <dgm:cxn modelId="{4B970089-9C84-4D2B-BFB9-702263F05243}" type="presOf" srcId="{F44D6764-78B9-4292-BC20-97469AC540DC}" destId="{FC75B354-6177-4524-A97A-96B7424EC1B3}" srcOrd="0" destOrd="0" presId="urn:microsoft.com/office/officeart/2005/8/layout/hierarchy2"/>
    <dgm:cxn modelId="{CD919879-6A25-456B-83A2-7A3499BA486B}" srcId="{E9B68DE0-398A-4054-BBF2-7D0738286BE7}" destId="{C429B8F2-F423-4C5F-83E0-EC83D1FD9A28}" srcOrd="0" destOrd="0" parTransId="{4295016A-B6CC-44D3-BC9A-6A5DA87883D4}" sibTransId="{101CA4BB-C381-4965-BA1B-8B2DBCC6962F}"/>
    <dgm:cxn modelId="{3CC2F4C4-37C0-4BB8-A578-4E2F5B8D09A8}" type="presOf" srcId="{4295016A-B6CC-44D3-BC9A-6A5DA87883D4}" destId="{0FDA1DAA-7845-4F87-A3D3-0BE9251918C6}" srcOrd="1" destOrd="0" presId="urn:microsoft.com/office/officeart/2005/8/layout/hierarchy2"/>
    <dgm:cxn modelId="{C827B023-2085-484C-A172-A55DDC9B1947}" srcId="{03BB7390-346A-4A2F-AFA2-D66957A35531}" destId="{311DD9F5-97CB-4883-9175-06B30D2B5C1D}" srcOrd="0" destOrd="0" parTransId="{4DD76454-8ABC-42D6-BBB9-8D7DC41079E4}" sibTransId="{AAA086CC-C9D5-4522-8063-1CB38D0A7D61}"/>
    <dgm:cxn modelId="{B99A1B78-B1C4-4C87-BDB5-2442EE2A99CD}" type="presOf" srcId="{8147CBFC-9D14-44CC-8C12-665300984747}" destId="{2A0827B7-09C8-4A5D-BFB2-A5D2BD0477EB}" srcOrd="0" destOrd="0" presId="urn:microsoft.com/office/officeart/2005/8/layout/hierarchy2"/>
    <dgm:cxn modelId="{72DBA257-32F6-416F-92D4-9238CA0F3BC7}" type="presOf" srcId="{BC06DC66-DFA5-4676-B8F2-17D999AFB525}" destId="{40BA87B6-272E-4565-BEA6-3F731E7ADA8B}" srcOrd="0" destOrd="0" presId="urn:microsoft.com/office/officeart/2005/8/layout/hierarchy2"/>
    <dgm:cxn modelId="{852E10FF-661E-4634-AD31-28DD7EA1F4FD}" type="presOf" srcId="{4295016A-B6CC-44D3-BC9A-6A5DA87883D4}" destId="{BDBCE6CB-BD1A-4E0B-9B15-849E7A0C8265}" srcOrd="0" destOrd="0" presId="urn:microsoft.com/office/officeart/2005/8/layout/hierarchy2"/>
    <dgm:cxn modelId="{4C71A192-E375-4761-BE74-A1F6F8EE750D}" type="presOf" srcId="{5EC1D016-FBD7-419B-920F-6CAB99C31D9D}" destId="{5BCBF74B-AD86-4927-99B6-32E299C70764}" srcOrd="1" destOrd="0" presId="urn:microsoft.com/office/officeart/2005/8/layout/hierarchy2"/>
    <dgm:cxn modelId="{F3AA9B26-2506-4006-AFC5-C78366231F55}" type="presOf" srcId="{E9B68DE0-398A-4054-BBF2-7D0738286BE7}" destId="{A7509626-C7D8-4D2C-83FD-B5963A7128C1}" srcOrd="0" destOrd="0" presId="urn:microsoft.com/office/officeart/2005/8/layout/hierarchy2"/>
    <dgm:cxn modelId="{A52DA448-624C-4C9A-B888-2D4831D87DC6}" type="presOf" srcId="{4DD76454-8ABC-42D6-BBB9-8D7DC41079E4}" destId="{38A9AFEA-45E8-4667-8443-D70C23E9EEBA}" srcOrd="1" destOrd="0" presId="urn:microsoft.com/office/officeart/2005/8/layout/hierarchy2"/>
    <dgm:cxn modelId="{F059A9A4-F95B-458C-BAA6-F8F3F93A1252}" type="presOf" srcId="{5EC1D016-FBD7-419B-920F-6CAB99C31D9D}" destId="{4E0F19E2-93A2-40A1-98F1-BF9553AB874D}" srcOrd="0" destOrd="0" presId="urn:microsoft.com/office/officeart/2005/8/layout/hierarchy2"/>
    <dgm:cxn modelId="{BFDC92E3-6ABC-49A1-9767-FE816C1A433F}" type="presOf" srcId="{4DD76454-8ABC-42D6-BBB9-8D7DC41079E4}" destId="{B5BF9401-EDAC-49D1-96D4-49EB701503DA}" srcOrd="0" destOrd="0" presId="urn:microsoft.com/office/officeart/2005/8/layout/hierarchy2"/>
    <dgm:cxn modelId="{6885FD15-9884-48C2-A73C-FDEF9A2B7662}" type="presOf" srcId="{8147CBFC-9D14-44CC-8C12-665300984747}" destId="{F24342AF-1E39-4606-8083-AADAFB2B2B0F}" srcOrd="1" destOrd="0" presId="urn:microsoft.com/office/officeart/2005/8/layout/hierarchy2"/>
    <dgm:cxn modelId="{7F9D2773-4F43-44C8-A896-36D9CEFE9A88}" type="presOf" srcId="{22B7A1DC-2A3F-4F10-BED5-B1197EACBAD1}" destId="{6F7ACAE7-DBF9-430A-AD30-BB1380F35F69}" srcOrd="0" destOrd="0" presId="urn:microsoft.com/office/officeart/2005/8/layout/hierarchy2"/>
    <dgm:cxn modelId="{E6A493CF-F8B4-4556-9182-FAAD2932E144}" type="presOf" srcId="{5765326B-83D7-486E-A9A0-944FC3A05CCF}" destId="{1E4FE5B6-D85C-43CD-AF79-91190928A868}" srcOrd="0" destOrd="0" presId="urn:microsoft.com/office/officeart/2005/8/layout/hierarchy2"/>
    <dgm:cxn modelId="{08FB09B6-A883-4BC2-8BEA-44B12FD9FE29}" type="presParOf" srcId="{6F7ACAE7-DBF9-430A-AD30-BB1380F35F69}" destId="{7C74AD32-BF4E-4529-A9C5-9BCCD1EA8F0A}" srcOrd="0" destOrd="0" presId="urn:microsoft.com/office/officeart/2005/8/layout/hierarchy2"/>
    <dgm:cxn modelId="{8ABDC5F0-FA52-4D30-8939-710FE0292A4D}" type="presParOf" srcId="{7C74AD32-BF4E-4529-A9C5-9BCCD1EA8F0A}" destId="{40BA87B6-272E-4565-BEA6-3F731E7ADA8B}" srcOrd="0" destOrd="0" presId="urn:microsoft.com/office/officeart/2005/8/layout/hierarchy2"/>
    <dgm:cxn modelId="{340BCBE9-7E4E-4E1A-97F3-3A8CC1846A9C}" type="presParOf" srcId="{7C74AD32-BF4E-4529-A9C5-9BCCD1EA8F0A}" destId="{B1B64D64-71B8-49E9-8B18-E8E34D3D6E25}" srcOrd="1" destOrd="0" presId="urn:microsoft.com/office/officeart/2005/8/layout/hierarchy2"/>
    <dgm:cxn modelId="{D067CA29-18A7-474A-9DF0-50F20E1C8926}" type="presParOf" srcId="{B1B64D64-71B8-49E9-8B18-E8E34D3D6E25}" destId="{4E0F19E2-93A2-40A1-98F1-BF9553AB874D}" srcOrd="0" destOrd="0" presId="urn:microsoft.com/office/officeart/2005/8/layout/hierarchy2"/>
    <dgm:cxn modelId="{6BC429B6-7430-4248-A5EB-C02D904FE16F}" type="presParOf" srcId="{4E0F19E2-93A2-40A1-98F1-BF9553AB874D}" destId="{5BCBF74B-AD86-4927-99B6-32E299C70764}" srcOrd="0" destOrd="0" presId="urn:microsoft.com/office/officeart/2005/8/layout/hierarchy2"/>
    <dgm:cxn modelId="{A6C5B56A-F1CD-4B9A-B18B-3F16C53B938F}" type="presParOf" srcId="{B1B64D64-71B8-49E9-8B18-E8E34D3D6E25}" destId="{00A6C122-99F7-43B0-BD7E-950D8CD2F240}" srcOrd="1" destOrd="0" presId="urn:microsoft.com/office/officeart/2005/8/layout/hierarchy2"/>
    <dgm:cxn modelId="{59E4DA9C-B415-486E-BC81-40AC8E205A52}" type="presParOf" srcId="{00A6C122-99F7-43B0-BD7E-950D8CD2F240}" destId="{617D31A2-AB6B-4D51-A3C0-531442BD7155}" srcOrd="0" destOrd="0" presId="urn:microsoft.com/office/officeart/2005/8/layout/hierarchy2"/>
    <dgm:cxn modelId="{53B65186-2D2C-4068-8DC8-F9E424AE477E}" type="presParOf" srcId="{00A6C122-99F7-43B0-BD7E-950D8CD2F240}" destId="{42F7037B-D7BE-4357-BD8B-3B2CCF87CAF3}" srcOrd="1" destOrd="0" presId="urn:microsoft.com/office/officeart/2005/8/layout/hierarchy2"/>
    <dgm:cxn modelId="{26B21FB4-14B9-4047-8C1D-49C0537E7B1B}" type="presParOf" srcId="{42F7037B-D7BE-4357-BD8B-3B2CCF87CAF3}" destId="{1E4FE5B6-D85C-43CD-AF79-91190928A868}" srcOrd="0" destOrd="0" presId="urn:microsoft.com/office/officeart/2005/8/layout/hierarchy2"/>
    <dgm:cxn modelId="{53B9EEE3-9B11-4697-BBB2-5734178AF040}" type="presParOf" srcId="{1E4FE5B6-D85C-43CD-AF79-91190928A868}" destId="{D5BE8836-D9B4-4161-9AEE-08B5D4AAACCD}" srcOrd="0" destOrd="0" presId="urn:microsoft.com/office/officeart/2005/8/layout/hierarchy2"/>
    <dgm:cxn modelId="{E4FE8C62-7535-4F0A-9895-9DCD49D499E7}" type="presParOf" srcId="{42F7037B-D7BE-4357-BD8B-3B2CCF87CAF3}" destId="{88D12158-9A2E-49D8-AE4D-982976AC76F7}" srcOrd="1" destOrd="0" presId="urn:microsoft.com/office/officeart/2005/8/layout/hierarchy2"/>
    <dgm:cxn modelId="{2EF68380-A6E2-4034-A178-5A535DACA908}" type="presParOf" srcId="{88D12158-9A2E-49D8-AE4D-982976AC76F7}" destId="{8976C184-A72B-4E28-9525-9432E9BD13A0}" srcOrd="0" destOrd="0" presId="urn:microsoft.com/office/officeart/2005/8/layout/hierarchy2"/>
    <dgm:cxn modelId="{93295961-952C-4E04-8B68-CBC5A08846EF}" type="presParOf" srcId="{88D12158-9A2E-49D8-AE4D-982976AC76F7}" destId="{04A02F7A-DDD1-4AA4-9311-632DD0B98276}" srcOrd="1" destOrd="0" presId="urn:microsoft.com/office/officeart/2005/8/layout/hierarchy2"/>
    <dgm:cxn modelId="{1D99C621-3D87-4090-92E4-03A906E7E480}" type="presParOf" srcId="{04A02F7A-DDD1-4AA4-9311-632DD0B98276}" destId="{B5BF9401-EDAC-49D1-96D4-49EB701503DA}" srcOrd="0" destOrd="0" presId="urn:microsoft.com/office/officeart/2005/8/layout/hierarchy2"/>
    <dgm:cxn modelId="{34C749A9-9A91-4592-A0BD-18D04FF837F6}" type="presParOf" srcId="{B5BF9401-EDAC-49D1-96D4-49EB701503DA}" destId="{38A9AFEA-45E8-4667-8443-D70C23E9EEBA}" srcOrd="0" destOrd="0" presId="urn:microsoft.com/office/officeart/2005/8/layout/hierarchy2"/>
    <dgm:cxn modelId="{18A2D60B-AA0C-43BA-95E7-2B0EDDCCBCE6}" type="presParOf" srcId="{04A02F7A-DDD1-4AA4-9311-632DD0B98276}" destId="{205B298B-36F5-4722-849E-7ACA803A9B39}" srcOrd="1" destOrd="0" presId="urn:microsoft.com/office/officeart/2005/8/layout/hierarchy2"/>
    <dgm:cxn modelId="{0197D7B3-7047-4FD9-9F06-7D9BCAA636E4}" type="presParOf" srcId="{205B298B-36F5-4722-849E-7ACA803A9B39}" destId="{7BB304B0-2972-492E-AE7C-8EF6C46A7C91}" srcOrd="0" destOrd="0" presId="urn:microsoft.com/office/officeart/2005/8/layout/hierarchy2"/>
    <dgm:cxn modelId="{3ACCC6CD-6C3C-47F2-B048-65899F7B5358}" type="presParOf" srcId="{205B298B-36F5-4722-849E-7ACA803A9B39}" destId="{E690C999-7001-4D07-8AD2-AB5AA7B41EF0}" srcOrd="1" destOrd="0" presId="urn:microsoft.com/office/officeart/2005/8/layout/hierarchy2"/>
    <dgm:cxn modelId="{7F57A1F9-176F-42AE-A0A4-45715FD90C72}" type="presParOf" srcId="{B1B64D64-71B8-49E9-8B18-E8E34D3D6E25}" destId="{FC75B354-6177-4524-A97A-96B7424EC1B3}" srcOrd="2" destOrd="0" presId="urn:microsoft.com/office/officeart/2005/8/layout/hierarchy2"/>
    <dgm:cxn modelId="{6013A98D-5010-49B3-AB99-73531E7A1AA3}" type="presParOf" srcId="{FC75B354-6177-4524-A97A-96B7424EC1B3}" destId="{84AE1BC9-00F9-41AE-A4CB-4A3BC53AB7A0}" srcOrd="0" destOrd="0" presId="urn:microsoft.com/office/officeart/2005/8/layout/hierarchy2"/>
    <dgm:cxn modelId="{D68F4EBC-546B-468A-9549-1601170F9280}" type="presParOf" srcId="{B1B64D64-71B8-49E9-8B18-E8E34D3D6E25}" destId="{08ACFC3B-DCC1-407A-8278-7C56855A8853}" srcOrd="3" destOrd="0" presId="urn:microsoft.com/office/officeart/2005/8/layout/hierarchy2"/>
    <dgm:cxn modelId="{C2ADA578-9BF6-4B6A-9462-41147070254E}" type="presParOf" srcId="{08ACFC3B-DCC1-407A-8278-7C56855A8853}" destId="{3E9F19D8-1AD7-40CC-8D67-7C7514991E01}" srcOrd="0" destOrd="0" presId="urn:microsoft.com/office/officeart/2005/8/layout/hierarchy2"/>
    <dgm:cxn modelId="{B52E747B-8A95-4EF7-98DE-440FC38953F8}" type="presParOf" srcId="{08ACFC3B-DCC1-407A-8278-7C56855A8853}" destId="{FED0F562-918D-4B1A-A235-8ED4ADAA71DC}" srcOrd="1" destOrd="0" presId="urn:microsoft.com/office/officeart/2005/8/layout/hierarchy2"/>
    <dgm:cxn modelId="{055F8218-E2C8-42C2-A557-8838AF60590F}" type="presParOf" srcId="{FED0F562-918D-4B1A-A235-8ED4ADAA71DC}" destId="{2A0827B7-09C8-4A5D-BFB2-A5D2BD0477EB}" srcOrd="0" destOrd="0" presId="urn:microsoft.com/office/officeart/2005/8/layout/hierarchy2"/>
    <dgm:cxn modelId="{4B7B15A9-7378-43B5-B981-3F933642CE71}" type="presParOf" srcId="{2A0827B7-09C8-4A5D-BFB2-A5D2BD0477EB}" destId="{F24342AF-1E39-4606-8083-AADAFB2B2B0F}" srcOrd="0" destOrd="0" presId="urn:microsoft.com/office/officeart/2005/8/layout/hierarchy2"/>
    <dgm:cxn modelId="{5161D94C-82AB-4E17-BBAD-9B15E60B6CE9}" type="presParOf" srcId="{FED0F562-918D-4B1A-A235-8ED4ADAA71DC}" destId="{4BDA8E59-7500-4A0C-B850-42CCA8636A23}" srcOrd="1" destOrd="0" presId="urn:microsoft.com/office/officeart/2005/8/layout/hierarchy2"/>
    <dgm:cxn modelId="{FE5EC8CD-9B18-4590-8DF4-18BF8D203F4D}" type="presParOf" srcId="{4BDA8E59-7500-4A0C-B850-42CCA8636A23}" destId="{A7509626-C7D8-4D2C-83FD-B5963A7128C1}" srcOrd="0" destOrd="0" presId="urn:microsoft.com/office/officeart/2005/8/layout/hierarchy2"/>
    <dgm:cxn modelId="{CAF17681-C37D-40AE-BFC2-01B886E9B77C}" type="presParOf" srcId="{4BDA8E59-7500-4A0C-B850-42CCA8636A23}" destId="{873EA097-3AB3-4D7E-8DA1-95C6FB29B73F}" srcOrd="1" destOrd="0" presId="urn:microsoft.com/office/officeart/2005/8/layout/hierarchy2"/>
    <dgm:cxn modelId="{8139506B-E823-4562-A647-819FE26C17AF}" type="presParOf" srcId="{873EA097-3AB3-4D7E-8DA1-95C6FB29B73F}" destId="{BDBCE6CB-BD1A-4E0B-9B15-849E7A0C8265}" srcOrd="0" destOrd="0" presId="urn:microsoft.com/office/officeart/2005/8/layout/hierarchy2"/>
    <dgm:cxn modelId="{21FA2F66-B2FE-471A-A23C-74A5AD824620}" type="presParOf" srcId="{BDBCE6CB-BD1A-4E0B-9B15-849E7A0C8265}" destId="{0FDA1DAA-7845-4F87-A3D3-0BE9251918C6}" srcOrd="0" destOrd="0" presId="urn:microsoft.com/office/officeart/2005/8/layout/hierarchy2"/>
    <dgm:cxn modelId="{C6BC514B-AC6A-4D5A-B460-61791ED30EA8}" type="presParOf" srcId="{873EA097-3AB3-4D7E-8DA1-95C6FB29B73F}" destId="{7D043182-9C55-4384-802F-68AC042FE1A9}" srcOrd="1" destOrd="0" presId="urn:microsoft.com/office/officeart/2005/8/layout/hierarchy2"/>
    <dgm:cxn modelId="{3A0B2EC2-8C0D-4E67-8427-FD7CA78C0DE5}" type="presParOf" srcId="{7D043182-9C55-4384-802F-68AC042FE1A9}" destId="{82DCA83F-85A8-4BD8-B64A-2FD516F83751}" srcOrd="0" destOrd="0" presId="urn:microsoft.com/office/officeart/2005/8/layout/hierarchy2"/>
    <dgm:cxn modelId="{B775E52B-306F-48B2-928C-07B50F55BF4D}" type="presParOf" srcId="{7D043182-9C55-4384-802F-68AC042FE1A9}" destId="{0BF4E312-2C1B-4E50-B601-E56E2B0EEE6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A87B6-272E-4565-BEA6-3F731E7ADA8B}">
      <dsp:nvSpPr>
        <dsp:cNvPr id="0" name=""/>
        <dsp:cNvSpPr/>
      </dsp:nvSpPr>
      <dsp:spPr>
        <a:xfrm>
          <a:off x="469" y="786059"/>
          <a:ext cx="1611596" cy="805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/>
            <a:t>R´enyi</a:t>
          </a:r>
          <a:r>
            <a:rPr lang="en-GB" sz="2400" kern="1200" dirty="0" smtClean="0"/>
            <a:t> entropy</a:t>
          </a:r>
          <a:endParaRPr lang="en-GB" sz="2400" kern="1200" dirty="0"/>
        </a:p>
      </dsp:txBody>
      <dsp:txXfrm>
        <a:off x="24070" y="809660"/>
        <a:ext cx="1564394" cy="758596"/>
      </dsp:txXfrm>
    </dsp:sp>
    <dsp:sp modelId="{4E0F19E2-93A2-40A1-98F1-BF9553AB874D}">
      <dsp:nvSpPr>
        <dsp:cNvPr id="0" name=""/>
        <dsp:cNvSpPr/>
      </dsp:nvSpPr>
      <dsp:spPr>
        <a:xfrm rot="19457599">
          <a:off x="1537448" y="926793"/>
          <a:ext cx="793875" cy="60996"/>
        </a:xfrm>
        <a:custGeom>
          <a:avLst/>
          <a:gdLst/>
          <a:ahLst/>
          <a:cxnLst/>
          <a:rect l="0" t="0" r="0" b="0"/>
          <a:pathLst>
            <a:path>
              <a:moveTo>
                <a:pt x="0" y="30498"/>
              </a:moveTo>
              <a:lnTo>
                <a:pt x="793875" y="304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914538" y="937445"/>
        <a:ext cx="39693" cy="39693"/>
      </dsp:txXfrm>
    </dsp:sp>
    <dsp:sp modelId="{617D31A2-AB6B-4D51-A3C0-531442BD7155}">
      <dsp:nvSpPr>
        <dsp:cNvPr id="0" name=""/>
        <dsp:cNvSpPr/>
      </dsp:nvSpPr>
      <dsp:spPr>
        <a:xfrm>
          <a:off x="2256704" y="322725"/>
          <a:ext cx="1611596" cy="805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Hartley entropy H0</a:t>
          </a:r>
          <a:endParaRPr lang="en-GB" sz="2400" kern="1200" dirty="0"/>
        </a:p>
      </dsp:txBody>
      <dsp:txXfrm>
        <a:off x="2280305" y="346326"/>
        <a:ext cx="1564394" cy="758596"/>
      </dsp:txXfrm>
    </dsp:sp>
    <dsp:sp modelId="{1E4FE5B6-D85C-43CD-AF79-91190928A868}">
      <dsp:nvSpPr>
        <dsp:cNvPr id="0" name=""/>
        <dsp:cNvSpPr/>
      </dsp:nvSpPr>
      <dsp:spPr>
        <a:xfrm>
          <a:off x="3868301" y="695126"/>
          <a:ext cx="644638" cy="60996"/>
        </a:xfrm>
        <a:custGeom>
          <a:avLst/>
          <a:gdLst/>
          <a:ahLst/>
          <a:cxnLst/>
          <a:rect l="0" t="0" r="0" b="0"/>
          <a:pathLst>
            <a:path>
              <a:moveTo>
                <a:pt x="0" y="30498"/>
              </a:moveTo>
              <a:lnTo>
                <a:pt x="644638" y="304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174505" y="709508"/>
        <a:ext cx="32231" cy="32231"/>
      </dsp:txXfrm>
    </dsp:sp>
    <dsp:sp modelId="{8976C184-A72B-4E28-9525-9432E9BD13A0}">
      <dsp:nvSpPr>
        <dsp:cNvPr id="0" name=""/>
        <dsp:cNvSpPr/>
      </dsp:nvSpPr>
      <dsp:spPr>
        <a:xfrm>
          <a:off x="4512940" y="322725"/>
          <a:ext cx="1611596" cy="805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For n = 0</a:t>
          </a:r>
          <a:endParaRPr lang="en-GB" sz="2400" kern="1200" dirty="0"/>
        </a:p>
      </dsp:txBody>
      <dsp:txXfrm>
        <a:off x="4536541" y="346326"/>
        <a:ext cx="1564394" cy="758596"/>
      </dsp:txXfrm>
    </dsp:sp>
    <dsp:sp modelId="{B5BF9401-EDAC-49D1-96D4-49EB701503DA}">
      <dsp:nvSpPr>
        <dsp:cNvPr id="0" name=""/>
        <dsp:cNvSpPr/>
      </dsp:nvSpPr>
      <dsp:spPr>
        <a:xfrm>
          <a:off x="6124537" y="695126"/>
          <a:ext cx="644638" cy="60996"/>
        </a:xfrm>
        <a:custGeom>
          <a:avLst/>
          <a:gdLst/>
          <a:ahLst/>
          <a:cxnLst/>
          <a:rect l="0" t="0" r="0" b="0"/>
          <a:pathLst>
            <a:path>
              <a:moveTo>
                <a:pt x="0" y="30498"/>
              </a:moveTo>
              <a:lnTo>
                <a:pt x="644638" y="304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430740" y="709508"/>
        <a:ext cx="32231" cy="32231"/>
      </dsp:txXfrm>
    </dsp:sp>
    <dsp:sp modelId="{7BB304B0-2972-492E-AE7C-8EF6C46A7C91}">
      <dsp:nvSpPr>
        <dsp:cNvPr id="0" name=""/>
        <dsp:cNvSpPr/>
      </dsp:nvSpPr>
      <dsp:spPr>
        <a:xfrm>
          <a:off x="6769175" y="322725"/>
          <a:ext cx="1611596" cy="805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H0 = </a:t>
          </a:r>
          <a:r>
            <a:rPr lang="en-GB" sz="2400" kern="1200" dirty="0" err="1" smtClean="0"/>
            <a:t>lgN</a:t>
          </a:r>
          <a:endParaRPr lang="en-GB" sz="2400" kern="1200" dirty="0"/>
        </a:p>
      </dsp:txBody>
      <dsp:txXfrm>
        <a:off x="6792776" y="346326"/>
        <a:ext cx="1564394" cy="758596"/>
      </dsp:txXfrm>
    </dsp:sp>
    <dsp:sp modelId="{FC75B354-6177-4524-A97A-96B7424EC1B3}">
      <dsp:nvSpPr>
        <dsp:cNvPr id="0" name=""/>
        <dsp:cNvSpPr/>
      </dsp:nvSpPr>
      <dsp:spPr>
        <a:xfrm rot="2142401">
          <a:off x="1537448" y="1390127"/>
          <a:ext cx="793875" cy="60996"/>
        </a:xfrm>
        <a:custGeom>
          <a:avLst/>
          <a:gdLst/>
          <a:ahLst/>
          <a:cxnLst/>
          <a:rect l="0" t="0" r="0" b="0"/>
          <a:pathLst>
            <a:path>
              <a:moveTo>
                <a:pt x="0" y="30498"/>
              </a:moveTo>
              <a:lnTo>
                <a:pt x="793875" y="304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914538" y="1400779"/>
        <a:ext cx="39693" cy="39693"/>
      </dsp:txXfrm>
    </dsp:sp>
    <dsp:sp modelId="{3E9F19D8-1AD7-40CC-8D67-7C7514991E01}">
      <dsp:nvSpPr>
        <dsp:cNvPr id="0" name=""/>
        <dsp:cNvSpPr/>
      </dsp:nvSpPr>
      <dsp:spPr>
        <a:xfrm>
          <a:off x="2256704" y="1249393"/>
          <a:ext cx="1611596" cy="805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Min-entropy H1</a:t>
          </a:r>
          <a:endParaRPr lang="en-GB" sz="2400" kern="1200" dirty="0"/>
        </a:p>
      </dsp:txBody>
      <dsp:txXfrm>
        <a:off x="2280305" y="1272994"/>
        <a:ext cx="1564394" cy="758596"/>
      </dsp:txXfrm>
    </dsp:sp>
    <dsp:sp modelId="{2A0827B7-09C8-4A5D-BFB2-A5D2BD0477EB}">
      <dsp:nvSpPr>
        <dsp:cNvPr id="0" name=""/>
        <dsp:cNvSpPr/>
      </dsp:nvSpPr>
      <dsp:spPr>
        <a:xfrm>
          <a:off x="3868301" y="1621795"/>
          <a:ext cx="644638" cy="60996"/>
        </a:xfrm>
        <a:custGeom>
          <a:avLst/>
          <a:gdLst/>
          <a:ahLst/>
          <a:cxnLst/>
          <a:rect l="0" t="0" r="0" b="0"/>
          <a:pathLst>
            <a:path>
              <a:moveTo>
                <a:pt x="0" y="30498"/>
              </a:moveTo>
              <a:lnTo>
                <a:pt x="644638" y="304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174505" y="1636177"/>
        <a:ext cx="32231" cy="32231"/>
      </dsp:txXfrm>
    </dsp:sp>
    <dsp:sp modelId="{A7509626-C7D8-4D2C-83FD-B5963A7128C1}">
      <dsp:nvSpPr>
        <dsp:cNvPr id="0" name=""/>
        <dsp:cNvSpPr/>
      </dsp:nvSpPr>
      <dsp:spPr>
        <a:xfrm>
          <a:off x="4512940" y="1249393"/>
          <a:ext cx="1611596" cy="805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As n = </a:t>
          </a:r>
          <a:r>
            <a:rPr lang="en-GB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∞</a:t>
          </a:r>
          <a:endParaRPr lang="en-GB" sz="2400" kern="1200" dirty="0"/>
        </a:p>
      </dsp:txBody>
      <dsp:txXfrm>
        <a:off x="4536541" y="1272994"/>
        <a:ext cx="1564394" cy="758596"/>
      </dsp:txXfrm>
    </dsp:sp>
    <dsp:sp modelId="{BDBCE6CB-BD1A-4E0B-9B15-849E7A0C8265}">
      <dsp:nvSpPr>
        <dsp:cNvPr id="0" name=""/>
        <dsp:cNvSpPr/>
      </dsp:nvSpPr>
      <dsp:spPr>
        <a:xfrm>
          <a:off x="6124537" y="1621795"/>
          <a:ext cx="644638" cy="60996"/>
        </a:xfrm>
        <a:custGeom>
          <a:avLst/>
          <a:gdLst/>
          <a:ahLst/>
          <a:cxnLst/>
          <a:rect l="0" t="0" r="0" b="0"/>
          <a:pathLst>
            <a:path>
              <a:moveTo>
                <a:pt x="0" y="30498"/>
              </a:moveTo>
              <a:lnTo>
                <a:pt x="644638" y="304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430740" y="1636177"/>
        <a:ext cx="32231" cy="32231"/>
      </dsp:txXfrm>
    </dsp:sp>
    <dsp:sp modelId="{82DCA83F-85A8-4BD8-B64A-2FD516F83751}">
      <dsp:nvSpPr>
        <dsp:cNvPr id="0" name=""/>
        <dsp:cNvSpPr/>
      </dsp:nvSpPr>
      <dsp:spPr>
        <a:xfrm>
          <a:off x="6769175" y="1249393"/>
          <a:ext cx="1611596" cy="805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H1 = - </a:t>
          </a:r>
          <a:r>
            <a:rPr lang="en-GB" sz="2400" kern="1200" dirty="0" err="1" smtClean="0"/>
            <a:t>lg</a:t>
          </a:r>
          <a:r>
            <a:rPr lang="en-GB" sz="2400" kern="1200" dirty="0" smtClean="0"/>
            <a:t> p1</a:t>
          </a:r>
          <a:endParaRPr lang="en-GB" sz="2400" kern="1200" dirty="0"/>
        </a:p>
      </dsp:txBody>
      <dsp:txXfrm>
        <a:off x="6792776" y="1272994"/>
        <a:ext cx="1564394" cy="7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1BB7E-DF1F-46DA-A016-BF95FD4D1A3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D8AF0-4899-4C4D-B321-A36752890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22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that rely only on the statistical distribution of passwords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D8AF0-4899-4C4D-B321-A3675289074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4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Of these, many did not achieve a sufficient sample size to be useful and were discarded.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D8AF0-4899-4C4D-B321-A3675289074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89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However, users who have had their password reset manually after reporting their account compromised do not choose better passwords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D8AF0-4899-4C4D-B321-A3675289074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2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07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6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670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22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7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1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4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58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6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0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7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34E2-250A-42A6-AA55-8D1DB5807B7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280B3A-25B3-4A77-9608-F6AB2DFEF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70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419" y="1340008"/>
            <a:ext cx="7766936" cy="1646302"/>
          </a:xfrm>
        </p:spPr>
        <p:txBody>
          <a:bodyPr>
            <a:noAutofit/>
          </a:bodyPr>
          <a:lstStyle/>
          <a:p>
            <a:pPr algn="just"/>
            <a:r>
              <a:rPr lang="en-GB" sz="4000" dirty="0"/>
              <a:t>The science of guessing: </a:t>
            </a:r>
            <a:r>
              <a:rPr lang="en-GB" sz="4000" dirty="0" err="1" smtClean="0"/>
              <a:t>analyzing</a:t>
            </a:r>
            <a:r>
              <a:rPr lang="en-GB" sz="4000" dirty="0" smtClean="0"/>
              <a:t> </a:t>
            </a:r>
            <a:r>
              <a:rPr lang="en-GB" sz="4000" dirty="0"/>
              <a:t>an </a:t>
            </a:r>
            <a:r>
              <a:rPr lang="en-GB" sz="4000" dirty="0" err="1"/>
              <a:t>anonymized</a:t>
            </a:r>
            <a:r>
              <a:rPr lang="en-GB" sz="4000" dirty="0"/>
              <a:t> corpus of 70 million passwords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589" y="465133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/>
              <a:t>Presented by </a:t>
            </a:r>
          </a:p>
          <a:p>
            <a:pPr algn="ctr"/>
            <a:r>
              <a:rPr lang="en-GB" sz="2000" dirty="0" smtClean="0"/>
              <a:t>Wadha Al </a:t>
            </a:r>
            <a:r>
              <a:rPr lang="en-GB" sz="2000" dirty="0" err="1" smtClean="0"/>
              <a:t>Khater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02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guessing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Having many accounts to attack is </a:t>
            </a:r>
            <a:r>
              <a:rPr lang="en-GB" dirty="0" smtClean="0"/>
              <a:t>an </a:t>
            </a:r>
            <a:r>
              <a:rPr lang="en-GB" dirty="0"/>
              <a:t>important resource for a real attacker, as it enables a </a:t>
            </a:r>
            <a:r>
              <a:rPr lang="en-GB" dirty="0" smtClean="0"/>
              <a:t>partial guessing </a:t>
            </a:r>
            <a:r>
              <a:rPr lang="en-GB" dirty="0"/>
              <a:t>attack which trades a lower proportion of </a:t>
            </a:r>
            <a:r>
              <a:rPr lang="en-GB" dirty="0" smtClean="0"/>
              <a:t>accounts broken </a:t>
            </a:r>
            <a:r>
              <a:rPr lang="en-GB" dirty="0"/>
              <a:t>for increased guessing </a:t>
            </a:r>
            <a:r>
              <a:rPr lang="en-GB" dirty="0" smtClean="0"/>
              <a:t>efficiency.</a:t>
            </a:r>
          </a:p>
          <a:p>
            <a:r>
              <a:rPr lang="en-GB" dirty="0"/>
              <a:t>Formally, if Eve must sequentially guess each of k </a:t>
            </a:r>
            <a:r>
              <a:rPr lang="en-GB" dirty="0" smtClean="0"/>
              <a:t>passwords drawn </a:t>
            </a:r>
            <a:r>
              <a:rPr lang="en-GB" dirty="0"/>
              <a:t>from </a:t>
            </a:r>
            <a:r>
              <a:rPr lang="en-GB" dirty="0" smtClean="0"/>
              <a:t>X.</a:t>
            </a:r>
            <a:endParaRPr lang="en-GB" dirty="0"/>
          </a:p>
          <a:p>
            <a:r>
              <a:rPr lang="en-GB" dirty="0" smtClean="0"/>
              <a:t>However</a:t>
            </a:r>
            <a:r>
              <a:rPr lang="en-GB" dirty="0"/>
              <a:t>, a second guesser Mallory willing to </a:t>
            </a:r>
            <a:r>
              <a:rPr lang="en-GB" dirty="0" smtClean="0"/>
              <a:t>break only l </a:t>
            </a:r>
            <a:r>
              <a:rPr lang="en-GB" dirty="0"/>
              <a:t>&lt; k of the passwords can do much better with </a:t>
            </a:r>
            <a:r>
              <a:rPr lang="en-GB" dirty="0" smtClean="0"/>
              <a:t>the optimal </a:t>
            </a:r>
            <a:r>
              <a:rPr lang="en-GB" dirty="0"/>
              <a:t>strategy of first guessing the most likely password</a:t>
            </a:r>
          </a:p>
          <a:p>
            <a:r>
              <a:rPr lang="en-GB" dirty="0"/>
              <a:t>for all k accounts, then the second-most likely value </a:t>
            </a:r>
            <a:r>
              <a:rPr lang="en-GB" dirty="0" smtClean="0"/>
              <a:t>and so </a:t>
            </a:r>
            <a:r>
              <a:rPr lang="en-GB" dirty="0"/>
              <a:t>on. </a:t>
            </a:r>
            <a:endParaRPr lang="en-GB" dirty="0" smtClean="0"/>
          </a:p>
          <a:p>
            <a:r>
              <a:rPr lang="en-GB" dirty="0" smtClean="0"/>
              <a:t>As l decreases</a:t>
            </a:r>
            <a:r>
              <a:rPr lang="en-GB" dirty="0"/>
              <a:t>, Mallory’s efficiency increases </a:t>
            </a:r>
            <a:r>
              <a:rPr lang="en-GB" dirty="0" smtClean="0"/>
              <a:t>further as </a:t>
            </a:r>
            <a:r>
              <a:rPr lang="en-GB" dirty="0"/>
              <a:t>the attack can omit progressively more </a:t>
            </a:r>
            <a:r>
              <a:rPr lang="en-GB" dirty="0" smtClean="0"/>
              <a:t>low-probability passwords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4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in practical security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an online attacker we can </a:t>
            </a:r>
            <a:r>
              <a:rPr lang="en-GB" dirty="0" smtClean="0"/>
              <a:t>use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dirty="0" smtClean="0"/>
              <a:t>  with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dirty="0" smtClean="0"/>
              <a:t> equal </a:t>
            </a:r>
            <a:r>
              <a:rPr lang="en-GB" dirty="0"/>
              <a:t>to </a:t>
            </a:r>
            <a:r>
              <a:rPr lang="en-GB" dirty="0" smtClean="0"/>
              <a:t>the guessing </a:t>
            </a:r>
            <a:r>
              <a:rPr lang="en-GB" dirty="0"/>
              <a:t>limits imposed by the system. </a:t>
            </a:r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is no </a:t>
            </a:r>
            <a:r>
              <a:rPr lang="en-GB" dirty="0" smtClean="0"/>
              <a:t>standard for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dirty="0" smtClean="0"/>
              <a:t> </a:t>
            </a:r>
            <a:r>
              <a:rPr lang="en-GB" dirty="0"/>
              <a:t>, with 10 guesses recommended by usability </a:t>
            </a:r>
            <a:r>
              <a:rPr lang="en-GB" dirty="0" smtClean="0"/>
              <a:t>studies, 3 </a:t>
            </a:r>
            <a:r>
              <a:rPr lang="en-GB" dirty="0"/>
              <a:t>by FIPS guidelines </a:t>
            </a:r>
            <a:r>
              <a:rPr lang="en-GB" dirty="0" smtClean="0"/>
              <a:t>, and </a:t>
            </a:r>
            <a:r>
              <a:rPr lang="en-GB" dirty="0"/>
              <a:t>a variety of </a:t>
            </a:r>
            <a:r>
              <a:rPr lang="en-GB" dirty="0" smtClean="0"/>
              <a:t>values (often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r>
              <a:rPr lang="en-GB" dirty="0" smtClean="0"/>
              <a:t>) </a:t>
            </a:r>
            <a:r>
              <a:rPr lang="en-GB" dirty="0"/>
              <a:t>seen in </a:t>
            </a:r>
            <a:r>
              <a:rPr lang="en-GB" dirty="0" smtClean="0"/>
              <a:t>this study.</a:t>
            </a:r>
          </a:p>
        </p:txBody>
      </p:sp>
    </p:spTree>
    <p:extLst>
      <p:ext uri="{BB962C8B-B14F-4D97-AF65-F5344CB8AC3E}">
        <p14:creationId xmlns:p14="http://schemas.microsoft.com/office/powerpoint/2010/main" val="689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PRIVACY-PRESERVING 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using statistical guessing metrics to evaluate </a:t>
            </a:r>
            <a:r>
              <a:rPr lang="en-GB" dirty="0" smtClean="0"/>
              <a:t>passwords, now the question is about accessing passwords in </a:t>
            </a:r>
            <a:r>
              <a:rPr lang="en-GB" dirty="0"/>
              <a:t>their original form. </a:t>
            </a:r>
            <a:endParaRPr lang="en-GB" dirty="0" smtClean="0"/>
          </a:p>
          <a:p>
            <a:r>
              <a:rPr lang="en-GB" dirty="0" smtClean="0"/>
              <a:t>Users </a:t>
            </a:r>
            <a:r>
              <a:rPr lang="en-GB" dirty="0"/>
              <a:t>may be willing to </a:t>
            </a:r>
            <a:r>
              <a:rPr lang="en-GB" dirty="0" smtClean="0"/>
              <a:t>provide passwords </a:t>
            </a:r>
            <a:r>
              <a:rPr lang="en-GB" dirty="0"/>
              <a:t>to researchers with ethics </a:t>
            </a:r>
            <a:r>
              <a:rPr lang="en-GB" dirty="0" smtClean="0"/>
              <a:t>oversight.</a:t>
            </a:r>
          </a:p>
          <a:p>
            <a:r>
              <a:rPr lang="en-GB" dirty="0"/>
              <a:t>In contrast, leaked </a:t>
            </a:r>
            <a:r>
              <a:rPr lang="en-GB" dirty="0" smtClean="0"/>
              <a:t>data sets </a:t>
            </a:r>
            <a:r>
              <a:rPr lang="en-GB" dirty="0"/>
              <a:t>provide unquestionably valid data but there are </a:t>
            </a:r>
            <a:r>
              <a:rPr lang="en-GB" dirty="0" smtClean="0"/>
              <a:t>ethical questions </a:t>
            </a:r>
            <a:r>
              <a:rPr lang="en-GB" dirty="0"/>
              <a:t>with using stolen password data and its </a:t>
            </a:r>
            <a:r>
              <a:rPr lang="en-GB" dirty="0" smtClean="0"/>
              <a:t>availability shouldn’t </a:t>
            </a:r>
            <a:r>
              <a:rPr lang="en-GB" dirty="0"/>
              <a:t>be relied </a:t>
            </a:r>
            <a:r>
              <a:rPr lang="en-GB" dirty="0" smtClean="0"/>
              <a:t>on.</a:t>
            </a:r>
          </a:p>
          <a:p>
            <a:r>
              <a:rPr lang="en-GB" dirty="0" smtClean="0"/>
              <a:t>The researchers addressed these problems </a:t>
            </a:r>
            <a:r>
              <a:rPr lang="en-GB" dirty="0"/>
              <a:t>with a novel </a:t>
            </a:r>
            <a:r>
              <a:rPr lang="en-GB" dirty="0" smtClean="0"/>
              <a:t>experimental setup </a:t>
            </a:r>
            <a:r>
              <a:rPr lang="en-GB" dirty="0"/>
              <a:t>and explicit cooperation from Yahoo</a:t>
            </a:r>
            <a:r>
              <a:rPr lang="en-GB" dirty="0" smtClean="0"/>
              <a:t>!</a:t>
            </a:r>
          </a:p>
          <a:p>
            <a:r>
              <a:rPr lang="en-GB" dirty="0" smtClean="0"/>
              <a:t>Yahoo maintains</a:t>
            </a:r>
            <a:r>
              <a:rPr lang="en-GB" dirty="0"/>
              <a:t> </a:t>
            </a:r>
            <a:r>
              <a:rPr lang="en-GB" dirty="0" smtClean="0"/>
              <a:t>a </a:t>
            </a:r>
            <a:r>
              <a:rPr lang="en-GB" dirty="0"/>
              <a:t>single password system to authenticate users for its </a:t>
            </a:r>
            <a:r>
              <a:rPr lang="en-GB" dirty="0" smtClean="0"/>
              <a:t>diverse suite </a:t>
            </a:r>
            <a:r>
              <a:rPr lang="en-GB" dirty="0"/>
              <a:t>of online services.</a:t>
            </a:r>
          </a:p>
        </p:txBody>
      </p:sp>
    </p:spTree>
    <p:extLst>
      <p:ext uri="{BB962C8B-B14F-4D97-AF65-F5344CB8AC3E}">
        <p14:creationId xmlns:p14="http://schemas.microsoft.com/office/powerpoint/2010/main" val="23434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PRIVACY-PRESERVING EXPERIMENTAL </a:t>
            </a:r>
            <a:r>
              <a:rPr lang="en-GB" dirty="0" smtClean="0"/>
              <a:t>SETUP </a:t>
            </a:r>
            <a:r>
              <a:rPr lang="en-GB" sz="2800" dirty="0" smtClean="0"/>
              <a:t>cont..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 smtClean="0"/>
              <a:t>The experimental </a:t>
            </a:r>
            <a:r>
              <a:rPr lang="en-GB" dirty="0"/>
              <a:t>data </a:t>
            </a:r>
            <a:r>
              <a:rPr lang="en-GB" dirty="0" smtClean="0"/>
              <a:t>collection was </a:t>
            </a:r>
            <a:r>
              <a:rPr lang="en-GB" dirty="0"/>
              <a:t>performed </a:t>
            </a:r>
            <a:r>
              <a:rPr lang="en-GB" dirty="0" smtClean="0"/>
              <a:t>as a hashing password </a:t>
            </a:r>
            <a:r>
              <a:rPr lang="en-GB" dirty="0"/>
              <a:t>which </a:t>
            </a:r>
            <a:r>
              <a:rPr lang="en-GB" dirty="0" smtClean="0"/>
              <a:t>reduce</a:t>
            </a:r>
            <a:r>
              <a:rPr lang="en-GB" dirty="0"/>
              <a:t> </a:t>
            </a:r>
            <a:r>
              <a:rPr lang="en-GB" dirty="0" smtClean="0"/>
              <a:t>the pre-computed </a:t>
            </a:r>
            <a:r>
              <a:rPr lang="en-GB" dirty="0"/>
              <a:t>dictionary </a:t>
            </a:r>
            <a:r>
              <a:rPr lang="en-GB" dirty="0" smtClean="0"/>
              <a:t>attacks. </a:t>
            </a:r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stream of pairs (u; password u) for each user u logging in to any Yahoo! service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2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code was implemented using Perl language </a:t>
            </a:r>
          </a:p>
          <a:p>
            <a:r>
              <a:rPr lang="en-GB" dirty="0" smtClean="0"/>
              <a:t>R language </a:t>
            </a:r>
            <a:r>
              <a:rPr lang="en-GB" dirty="0"/>
              <a:t>generated </a:t>
            </a:r>
            <a:r>
              <a:rPr lang="en-GB" dirty="0" smtClean="0"/>
              <a:t>to do the statistical </a:t>
            </a:r>
            <a:r>
              <a:rPr lang="en-GB" dirty="0" err="1" smtClean="0"/>
              <a:t>matrics</a:t>
            </a:r>
            <a:r>
              <a:rPr lang="en-GB" dirty="0" smtClean="0"/>
              <a:t>. </a:t>
            </a:r>
          </a:p>
          <a:p>
            <a:r>
              <a:rPr lang="en-GB" dirty="0" smtClean="0"/>
              <a:t>The</a:t>
            </a:r>
            <a:r>
              <a:rPr lang="en-GB" dirty="0"/>
              <a:t> </a:t>
            </a:r>
            <a:r>
              <a:rPr lang="en-GB" dirty="0" smtClean="0"/>
              <a:t>experiment </a:t>
            </a:r>
            <a:r>
              <a:rPr lang="en-GB" dirty="0"/>
              <a:t>was approved by Yahoo!’s legal team as </a:t>
            </a:r>
            <a:r>
              <a:rPr lang="en-GB" dirty="0" smtClean="0"/>
              <a:t>well as </a:t>
            </a:r>
            <a:r>
              <a:rPr lang="en-GB" dirty="0"/>
              <a:t>the responsible ethics committee at the University </a:t>
            </a:r>
            <a:r>
              <a:rPr lang="en-GB" dirty="0" smtClean="0"/>
              <a:t>of Cambridge.</a:t>
            </a:r>
          </a:p>
          <a:p>
            <a:r>
              <a:rPr lang="en-GB" dirty="0"/>
              <a:t>The researcher deployed </a:t>
            </a:r>
            <a:r>
              <a:rPr lang="en-GB" dirty="0" smtClean="0"/>
              <a:t>his experiment </a:t>
            </a:r>
            <a:r>
              <a:rPr lang="en-GB" dirty="0"/>
              <a:t>on a random </a:t>
            </a:r>
            <a:r>
              <a:rPr lang="en-GB" dirty="0" smtClean="0"/>
              <a:t>subset of </a:t>
            </a:r>
            <a:r>
              <a:rPr lang="en-GB" dirty="0"/>
              <a:t>Yahoo! servers for a 48 hour period from May </a:t>
            </a:r>
            <a:r>
              <a:rPr lang="en-GB" dirty="0" smtClean="0"/>
              <a:t>23–25, 2011.</a:t>
            </a:r>
            <a:endParaRPr lang="en-GB" dirty="0"/>
          </a:p>
          <a:p>
            <a:r>
              <a:rPr lang="en-GB" dirty="0" smtClean="0"/>
              <a:t>observing </a:t>
            </a:r>
            <a:r>
              <a:rPr lang="en-GB" dirty="0"/>
              <a:t>69,301,337 unique users and </a:t>
            </a:r>
            <a:r>
              <a:rPr lang="en-GB" dirty="0" smtClean="0"/>
              <a:t>constructing separate </a:t>
            </a:r>
            <a:r>
              <a:rPr lang="en-GB" dirty="0"/>
              <a:t>histograms for 328 different predicate functions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4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OF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smtClean="0"/>
              <a:t>the mathematical </a:t>
            </a:r>
            <a:r>
              <a:rPr lang="en-GB" dirty="0"/>
              <a:t>treatment of guessing difficulty, </a:t>
            </a:r>
            <a:r>
              <a:rPr lang="en-GB" dirty="0" smtClean="0"/>
              <a:t>the researcher</a:t>
            </a:r>
            <a:r>
              <a:rPr lang="en-GB" dirty="0"/>
              <a:t> </a:t>
            </a:r>
            <a:r>
              <a:rPr lang="en-GB" dirty="0" smtClean="0"/>
              <a:t>assumed </a:t>
            </a:r>
            <a:r>
              <a:rPr lang="en-GB" dirty="0"/>
              <a:t>complete information is available about the </a:t>
            </a:r>
            <a:r>
              <a:rPr lang="en-GB" dirty="0" smtClean="0"/>
              <a:t>underlying probability </a:t>
            </a:r>
            <a:r>
              <a:rPr lang="en-GB" dirty="0"/>
              <a:t>distribution of passwords </a:t>
            </a:r>
            <a:r>
              <a:rPr lang="en-GB" dirty="0">
                <a:latin typeface="Blackadder ITC" panose="04020505051007020D02" pitchFamily="82" charset="0"/>
              </a:rPr>
              <a:t>X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In practice, </a:t>
            </a:r>
            <a:r>
              <a:rPr lang="en-GB" dirty="0" smtClean="0"/>
              <a:t>the researcher will </a:t>
            </a:r>
            <a:r>
              <a:rPr lang="en-GB" dirty="0"/>
              <a:t>need to approximate </a:t>
            </a:r>
            <a:r>
              <a:rPr lang="en-GB" dirty="0">
                <a:latin typeface="Blackadder ITC" panose="04020505051007020D02" pitchFamily="82" charset="0"/>
              </a:rPr>
              <a:t>X </a:t>
            </a:r>
            <a:r>
              <a:rPr lang="en-GB" dirty="0"/>
              <a:t>with empirical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the researcher assumed that he has M </a:t>
            </a:r>
            <a:r>
              <a:rPr lang="en-GB" dirty="0"/>
              <a:t>independent </a:t>
            </a:r>
            <a:r>
              <a:rPr lang="en-GB" dirty="0" smtClean="0"/>
              <a:t>samples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X</a:t>
            </a:r>
            <a:r>
              <a:rPr lang="en-GB" sz="1800" dirty="0"/>
              <a:t>1</a:t>
            </a:r>
            <a:r>
              <a:rPr lang="en-GB" dirty="0" smtClean="0"/>
              <a:t>;….. </a:t>
            </a:r>
            <a:r>
              <a:rPr lang="en-GB" dirty="0"/>
              <a:t>;</a:t>
            </a:r>
            <a:r>
              <a:rPr lang="en-GB" dirty="0" smtClean="0"/>
              <a:t>X</a:t>
            </a:r>
            <a:r>
              <a:rPr lang="en-GB" sz="1800" dirty="0" smtClean="0"/>
              <a:t>M</a:t>
            </a:r>
            <a:r>
              <a:rPr lang="en-GB" dirty="0" smtClean="0"/>
              <a:t>    R     </a:t>
            </a:r>
            <a:r>
              <a:rPr lang="en-GB" dirty="0" smtClean="0">
                <a:latin typeface="Blackadder ITC" panose="04020505051007020D02" pitchFamily="82" charset="0"/>
              </a:rPr>
              <a:t>X</a:t>
            </a:r>
            <a:r>
              <a:rPr lang="en-GB" dirty="0" smtClean="0"/>
              <a:t> </a:t>
            </a:r>
            <a:r>
              <a:rPr lang="en-GB" dirty="0"/>
              <a:t>and we wish to calculate properties of </a:t>
            </a:r>
            <a:r>
              <a:rPr lang="en-GB" dirty="0">
                <a:latin typeface="Blackadder ITC" panose="04020505051007020D02" pitchFamily="82" charset="0"/>
              </a:rPr>
              <a:t>X</a:t>
            </a:r>
            <a:r>
              <a:rPr lang="en-GB" dirty="0"/>
              <a:t>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06222" y="4217157"/>
            <a:ext cx="627798" cy="136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maximum-likelihood </a:t>
            </a:r>
            <a:r>
              <a:rPr lang="en-GB" dirty="0" smtClean="0"/>
              <a:t>estimation.</a:t>
            </a:r>
          </a:p>
          <a:p>
            <a:r>
              <a:rPr lang="en-GB" dirty="0" smtClean="0"/>
              <a:t>Applied </a:t>
            </a:r>
            <a:r>
              <a:rPr lang="en-GB" dirty="0"/>
              <a:t>inverse-Gaussian </a:t>
            </a:r>
            <a:r>
              <a:rPr lang="en-GB" dirty="0" smtClean="0"/>
              <a:t>distribution to estimate the error.</a:t>
            </a:r>
          </a:p>
          <a:p>
            <a:r>
              <a:rPr lang="en-GB" dirty="0" smtClean="0"/>
              <a:t>The researcher used a </a:t>
            </a:r>
            <a:r>
              <a:rPr lang="en-GB" dirty="0"/>
              <a:t>Poisson </a:t>
            </a:r>
            <a:r>
              <a:rPr lang="en-GB" dirty="0" smtClean="0"/>
              <a:t>distribution </a:t>
            </a:r>
            <a:r>
              <a:rPr lang="en-GB" dirty="0"/>
              <a:t>with expectation </a:t>
            </a:r>
            <a:r>
              <a:rPr lang="en-GB" dirty="0" err="1" smtClean="0"/>
              <a:t>p.M</a:t>
            </a:r>
            <a:r>
              <a:rPr lang="en-GB" dirty="0" smtClean="0"/>
              <a:t> </a:t>
            </a:r>
            <a:r>
              <a:rPr lang="en-GB" dirty="0"/>
              <a:t>to model </a:t>
            </a:r>
            <a:r>
              <a:rPr lang="en-GB" dirty="0" smtClean="0"/>
              <a:t>the number </a:t>
            </a:r>
            <a:r>
              <a:rPr lang="en-GB" dirty="0"/>
              <a:t>of times we observe this password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9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YAHOO!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researcher first </a:t>
            </a:r>
            <a:r>
              <a:rPr lang="en-GB" dirty="0" smtClean="0"/>
              <a:t>compared his collected </a:t>
            </a:r>
            <a:r>
              <a:rPr lang="en-GB" dirty="0"/>
              <a:t>data to several </a:t>
            </a:r>
            <a:r>
              <a:rPr lang="en-GB" dirty="0" smtClean="0"/>
              <a:t>known data </a:t>
            </a:r>
            <a:r>
              <a:rPr lang="en-GB" dirty="0"/>
              <a:t>sets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RockYou</a:t>
            </a:r>
            <a:r>
              <a:rPr lang="en-GB" dirty="0" smtClean="0"/>
              <a:t> data set.</a:t>
            </a:r>
          </a:p>
          <a:p>
            <a:r>
              <a:rPr lang="en-GB" dirty="0"/>
              <a:t>Comparing </a:t>
            </a:r>
            <a:r>
              <a:rPr lang="en-GB" dirty="0" smtClean="0"/>
              <a:t>subpopulations WITHIN Yahoo</a:t>
            </a:r>
          </a:p>
          <a:p>
            <a:pPr lvl="1"/>
            <a:r>
              <a:rPr lang="en-GB" dirty="0" smtClean="0"/>
              <a:t>Users</a:t>
            </a:r>
            <a:r>
              <a:rPr lang="en-GB" dirty="0"/>
              <a:t>’ account </a:t>
            </a:r>
            <a:r>
              <a:rPr lang="en-GB" dirty="0" smtClean="0"/>
              <a:t>history </a:t>
            </a:r>
            <a:r>
              <a:rPr lang="en-GB" dirty="0"/>
              <a:t>illustrates several </a:t>
            </a:r>
            <a:r>
              <a:rPr lang="en-GB" dirty="0" smtClean="0"/>
              <a:t>interesting trends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04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Strong trends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clear trend towards stronger </a:t>
            </a:r>
            <a:r>
              <a:rPr lang="en-GB" dirty="0" smtClean="0"/>
              <a:t>passwords amongst </a:t>
            </a:r>
            <a:r>
              <a:rPr lang="en-GB" dirty="0"/>
              <a:t>users who actively change their password, </a:t>
            </a:r>
            <a:r>
              <a:rPr lang="en-GB" dirty="0" smtClean="0"/>
              <a:t>with users </a:t>
            </a:r>
            <a:r>
              <a:rPr lang="en-GB" dirty="0"/>
              <a:t>who have changed passwords 5 or more times </a:t>
            </a:r>
            <a:r>
              <a:rPr lang="en-GB" dirty="0" smtClean="0"/>
              <a:t>being one </a:t>
            </a:r>
            <a:r>
              <a:rPr lang="en-GB" dirty="0"/>
              <a:t>of the strongest groups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users </a:t>
            </a:r>
            <a:r>
              <a:rPr lang="en-GB" dirty="0"/>
              <a:t>who have recently logged in from </a:t>
            </a:r>
            <a:r>
              <a:rPr lang="en-GB" dirty="0" smtClean="0"/>
              <a:t>multiple locations </a:t>
            </a:r>
            <a:r>
              <a:rPr lang="en-GB" dirty="0"/>
              <a:t>choose relatively strong </a:t>
            </a:r>
            <a:r>
              <a:rPr lang="en-GB" dirty="0" smtClean="0"/>
              <a:t>passwords.</a:t>
            </a:r>
          </a:p>
          <a:p>
            <a:r>
              <a:rPr lang="en-GB" dirty="0"/>
              <a:t>users with a large amount of stored </a:t>
            </a:r>
            <a:r>
              <a:rPr lang="en-GB" dirty="0" smtClean="0"/>
              <a:t>data choose </a:t>
            </a:r>
            <a:r>
              <a:rPr lang="en-GB" dirty="0"/>
              <a:t>better passwords.</a:t>
            </a:r>
          </a:p>
        </p:txBody>
      </p:sp>
    </p:spTree>
    <p:extLst>
      <p:ext uri="{BB962C8B-B14F-4D97-AF65-F5344CB8AC3E}">
        <p14:creationId xmlns:p14="http://schemas.microsoft.com/office/powerpoint/2010/main" val="9090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Weak trends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weaker </a:t>
            </a:r>
            <a:r>
              <a:rPr lang="en-GB" dirty="0" smtClean="0"/>
              <a:t>trend towards </a:t>
            </a:r>
            <a:r>
              <a:rPr lang="en-GB" dirty="0"/>
              <a:t>stronger passwords amongst users who have </a:t>
            </a:r>
            <a:r>
              <a:rPr lang="en-GB" dirty="0" smtClean="0"/>
              <a:t>completed an </a:t>
            </a:r>
            <a:r>
              <a:rPr lang="en-GB" dirty="0"/>
              <a:t>email-based password recovery. </a:t>
            </a:r>
            <a:endParaRPr lang="en-GB" dirty="0" smtClean="0"/>
          </a:p>
          <a:p>
            <a:r>
              <a:rPr lang="en-GB" dirty="0"/>
              <a:t>The researcher </a:t>
            </a:r>
            <a:r>
              <a:rPr lang="en-GB" dirty="0" smtClean="0"/>
              <a:t>observed Users </a:t>
            </a:r>
            <a:r>
              <a:rPr lang="en-GB" dirty="0"/>
              <a:t>who </a:t>
            </a:r>
            <a:r>
              <a:rPr lang="en-GB" dirty="0" smtClean="0"/>
              <a:t>have used </a:t>
            </a:r>
            <a:r>
              <a:rPr lang="en-GB" dirty="0"/>
              <a:t>Yahoo!’s online retail platform (which means they </a:t>
            </a:r>
            <a:r>
              <a:rPr lang="en-GB" dirty="0" smtClean="0"/>
              <a:t>have stored </a:t>
            </a:r>
            <a:r>
              <a:rPr lang="en-GB" dirty="0"/>
              <a:t>a payment card) do choose very weak </a:t>
            </a:r>
            <a:r>
              <a:rPr lang="en-GB" dirty="0" smtClean="0"/>
              <a:t>passwords.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9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passwords have dominated human-computer </a:t>
            </a:r>
            <a:r>
              <a:rPr lang="en-GB" dirty="0" smtClean="0"/>
              <a:t>authentication since </a:t>
            </a:r>
            <a:r>
              <a:rPr lang="en-GB" dirty="0"/>
              <a:t>the </a:t>
            </a:r>
            <a:r>
              <a:rPr lang="en-GB" dirty="0" smtClean="0"/>
              <a:t>1960s.</a:t>
            </a:r>
          </a:p>
          <a:p>
            <a:r>
              <a:rPr lang="en-GB" dirty="0"/>
              <a:t>Though </a:t>
            </a:r>
            <a:r>
              <a:rPr lang="en-GB" dirty="0" smtClean="0"/>
              <a:t>many password </a:t>
            </a:r>
            <a:r>
              <a:rPr lang="en-GB" dirty="0"/>
              <a:t>cracking studies have </a:t>
            </a:r>
            <a:r>
              <a:rPr lang="en-GB" dirty="0" smtClean="0"/>
              <a:t>supported, there </a:t>
            </a:r>
            <a:r>
              <a:rPr lang="en-GB" dirty="0"/>
              <a:t>is still no </a:t>
            </a:r>
            <a:r>
              <a:rPr lang="en-GB" dirty="0" smtClean="0"/>
              <a:t>actual </a:t>
            </a:r>
            <a:r>
              <a:rPr lang="en-GB" dirty="0"/>
              <a:t>level of </a:t>
            </a:r>
            <a:r>
              <a:rPr lang="en-GB" dirty="0" smtClean="0"/>
              <a:t>security provided </a:t>
            </a:r>
            <a:r>
              <a:rPr lang="en-GB" dirty="0"/>
              <a:t>by </a:t>
            </a:r>
            <a:r>
              <a:rPr lang="en-GB" dirty="0" smtClean="0"/>
              <a:t>passwords.</a:t>
            </a:r>
            <a:endParaRPr lang="en-GB" dirty="0" smtClean="0"/>
          </a:p>
          <a:p>
            <a:r>
              <a:rPr lang="en-GB" dirty="0"/>
              <a:t>So </a:t>
            </a:r>
            <a:r>
              <a:rPr lang="en-GB" dirty="0" smtClean="0"/>
              <a:t>far, large-scale </a:t>
            </a:r>
            <a:r>
              <a:rPr lang="en-GB" dirty="0"/>
              <a:t>password data has arisen only from </a:t>
            </a:r>
            <a:r>
              <a:rPr lang="en-GB" dirty="0" smtClean="0"/>
              <a:t>security breaches </a:t>
            </a:r>
            <a:r>
              <a:rPr lang="en-GB" dirty="0"/>
              <a:t>such as the leak of 32 M passwords from </a:t>
            </a:r>
            <a:r>
              <a:rPr lang="en-GB" dirty="0" smtClean="0"/>
              <a:t>the gaming </a:t>
            </a:r>
            <a:r>
              <a:rPr lang="en-GB" dirty="0"/>
              <a:t>website </a:t>
            </a:r>
            <a:r>
              <a:rPr lang="en-GB" dirty="0" smtClean="0"/>
              <a:t>Rock You </a:t>
            </a:r>
            <a:r>
              <a:rPr lang="en-GB" dirty="0"/>
              <a:t>in </a:t>
            </a:r>
            <a:r>
              <a:rPr lang="en-GB" dirty="0" smtClean="0"/>
              <a:t>2009.</a:t>
            </a:r>
          </a:p>
          <a:p>
            <a:r>
              <a:rPr lang="en-GB" dirty="0"/>
              <a:t>Researcher’s goal is to bring the evaluation of large password data sets onto sound scientific footing by collecting a massive password data set legitimately and analysing it in a mathematically rigorous manner.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4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of dictionary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simple example is to compare male and </a:t>
            </a:r>
            <a:r>
              <a:rPr lang="en-GB" dirty="0" smtClean="0"/>
              <a:t>female-chosen passwords.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There </a:t>
            </a:r>
            <a:r>
              <a:rPr lang="en-GB" dirty="0"/>
              <a:t>is a 10–15% loss in efficiency if an attacker uses </a:t>
            </a:r>
            <a:r>
              <a:rPr lang="en-GB" dirty="0" smtClean="0"/>
              <a:t>the optimal </a:t>
            </a:r>
            <a:r>
              <a:rPr lang="en-GB" dirty="0"/>
              <a:t>male dictionary against female-chosen passwords, </a:t>
            </a:r>
            <a:r>
              <a:rPr lang="en-GB" dirty="0" smtClean="0"/>
              <a:t>or vice-versa</a:t>
            </a:r>
            <a:r>
              <a:rPr lang="en-GB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965" t="56110" r="29511" b="34375"/>
          <a:stretch/>
        </p:blipFill>
        <p:spPr>
          <a:xfrm>
            <a:off x="3671247" y="2497539"/>
            <a:ext cx="3957852" cy="136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of dictionary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Researchers compare </a:t>
            </a:r>
            <a:r>
              <a:rPr lang="en-GB" dirty="0"/>
              <a:t>the efficiency loss when using a </a:t>
            </a:r>
            <a:r>
              <a:rPr lang="en-GB" dirty="0" smtClean="0"/>
              <a:t>password dictionary </a:t>
            </a:r>
            <a:r>
              <a:rPr lang="en-GB" dirty="0"/>
              <a:t>from users of different languages, perhaps </a:t>
            </a:r>
            <a:r>
              <a:rPr lang="en-GB" dirty="0" smtClean="0"/>
              <a:t>the most </a:t>
            </a:r>
            <a:r>
              <a:rPr lang="en-GB" dirty="0"/>
              <a:t>inappropriate dictionaries possible. Surprisingly, </a:t>
            </a:r>
            <a:r>
              <a:rPr lang="en-GB" dirty="0" smtClean="0"/>
              <a:t>the worst </a:t>
            </a:r>
            <a:r>
              <a:rPr lang="en-GB" dirty="0"/>
              <a:t>efficiency loss observed is only a factor of 4.8, </a:t>
            </a:r>
            <a:r>
              <a:rPr lang="en-GB" dirty="0" smtClean="0"/>
              <a:t>when using </a:t>
            </a:r>
            <a:r>
              <a:rPr lang="en-GB" dirty="0"/>
              <a:t>an optimal Vietnamese-language password </a:t>
            </a:r>
            <a:r>
              <a:rPr lang="en-GB" dirty="0" smtClean="0"/>
              <a:t>dictionary against </a:t>
            </a:r>
            <a:r>
              <a:rPr lang="en-GB" dirty="0"/>
              <a:t>French speakers’ </a:t>
            </a:r>
            <a:r>
              <a:rPr lang="en-GB" dirty="0" smtClean="0"/>
              <a:t>passwords.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70" t="22528" r="21749" b="46316"/>
          <a:stretch/>
        </p:blipFill>
        <p:spPr>
          <a:xfrm>
            <a:off x="510658" y="3712193"/>
            <a:ext cx="9485194" cy="22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n attacker who </a:t>
            </a:r>
            <a:r>
              <a:rPr lang="en-GB" dirty="0"/>
              <a:t>can manage 10 guesses per account, typically within </a:t>
            </a:r>
            <a:r>
              <a:rPr lang="en-GB" dirty="0" smtClean="0"/>
              <a:t>the realm </a:t>
            </a:r>
            <a:r>
              <a:rPr lang="en-GB" dirty="0"/>
              <a:t>of rate-limiting mechanisms, will compromise </a:t>
            </a:r>
            <a:r>
              <a:rPr lang="en-GB" dirty="0" smtClean="0"/>
              <a:t>around 1</a:t>
            </a:r>
            <a:r>
              <a:rPr lang="en-GB" dirty="0"/>
              <a:t>% of </a:t>
            </a:r>
            <a:r>
              <a:rPr lang="en-GB" dirty="0" smtClean="0"/>
              <a:t>accounts, just </a:t>
            </a:r>
            <a:r>
              <a:rPr lang="en-GB" dirty="0"/>
              <a:t>as they would against random </a:t>
            </a:r>
            <a:r>
              <a:rPr lang="en-GB" dirty="0" smtClean="0"/>
              <a:t>10-bit strings.</a:t>
            </a:r>
          </a:p>
          <a:p>
            <a:r>
              <a:rPr lang="en-GB" dirty="0" smtClean="0"/>
              <a:t>The password secure is good if it is chosen well, and it will provide a high resistance to guessing.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14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HISTORICAL EVALUATIONS OF PASSWORD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 has long been of interest to </a:t>
            </a:r>
            <a:r>
              <a:rPr lang="en-GB" dirty="0" err="1"/>
              <a:t>analyze</a:t>
            </a:r>
            <a:r>
              <a:rPr lang="en-GB" dirty="0"/>
              <a:t> how secure </a:t>
            </a:r>
            <a:r>
              <a:rPr lang="en-GB" dirty="0" smtClean="0"/>
              <a:t>passwords are </a:t>
            </a:r>
            <a:r>
              <a:rPr lang="en-GB" dirty="0"/>
              <a:t>against guessing attacks, dating at least to </a:t>
            </a:r>
            <a:r>
              <a:rPr lang="en-GB" dirty="0" smtClean="0"/>
              <a:t>Morris and </a:t>
            </a:r>
            <a:r>
              <a:rPr lang="en-GB" dirty="0"/>
              <a:t>Thompson’s </a:t>
            </a:r>
            <a:r>
              <a:rPr lang="en-GB" dirty="0" smtClean="0"/>
              <a:t>seminal </a:t>
            </a:r>
            <a:r>
              <a:rPr lang="en-GB" dirty="0"/>
              <a:t>1979 analysis of 3,000 </a:t>
            </a:r>
            <a:r>
              <a:rPr lang="en-GB" dirty="0" smtClean="0"/>
              <a:t>passwords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2000" dirty="0"/>
              <a:t>Cracking evaluation</a:t>
            </a:r>
          </a:p>
          <a:p>
            <a:r>
              <a:rPr lang="en-GB" dirty="0"/>
              <a:t>The famous 1988 Morris worm propagated in part </a:t>
            </a:r>
            <a:r>
              <a:rPr lang="en-GB" dirty="0" smtClean="0"/>
              <a:t>by guessing </a:t>
            </a:r>
            <a:r>
              <a:rPr lang="en-GB" dirty="0"/>
              <a:t>passwords using a 350-word password </a:t>
            </a:r>
            <a:r>
              <a:rPr lang="en-GB" dirty="0" smtClean="0"/>
              <a:t>dictionary and </a:t>
            </a:r>
            <a:r>
              <a:rPr lang="en-GB" dirty="0"/>
              <a:t>several rules to modify </a:t>
            </a:r>
            <a:r>
              <a:rPr lang="en-GB" dirty="0" smtClean="0"/>
              <a:t>passwords.</a:t>
            </a:r>
          </a:p>
          <a:p>
            <a:r>
              <a:rPr lang="en-GB" dirty="0" smtClean="0"/>
              <a:t>The study </a:t>
            </a:r>
            <a:r>
              <a:rPr lang="en-GB" dirty="0"/>
              <a:t>broke 22–24% of passwords using more </a:t>
            </a:r>
            <a:r>
              <a:rPr lang="en-GB" dirty="0" smtClean="0"/>
              <a:t>sophisticated dictionaries </a:t>
            </a:r>
            <a:r>
              <a:rPr lang="en-GB" dirty="0"/>
              <a:t>such as lists of names, sports </a:t>
            </a:r>
            <a:r>
              <a:rPr lang="en-GB" dirty="0" smtClean="0"/>
              <a:t>teams, movies </a:t>
            </a:r>
            <a:r>
              <a:rPr lang="en-GB" dirty="0"/>
              <a:t>and so forth. </a:t>
            </a:r>
            <a:endParaRPr lang="en-GB" dirty="0" smtClean="0"/>
          </a:p>
          <a:p>
            <a:r>
              <a:rPr lang="en-GB" dirty="0" smtClean="0"/>
              <a:t>Password </a:t>
            </a:r>
            <a:r>
              <a:rPr lang="en-GB" dirty="0"/>
              <a:t>cracking evolved rapidly </a:t>
            </a:r>
            <a:r>
              <a:rPr lang="en-GB" dirty="0" smtClean="0"/>
              <a:t>in the </a:t>
            </a:r>
            <a:r>
              <a:rPr lang="en-GB" dirty="0"/>
              <a:t>years after these studies, with dedicated software </a:t>
            </a:r>
            <a:r>
              <a:rPr lang="en-GB" dirty="0" smtClean="0"/>
              <a:t>tools like </a:t>
            </a:r>
            <a:r>
              <a:rPr lang="en-GB" dirty="0"/>
              <a:t>John the Ripper emerging in the 1990s which </a:t>
            </a:r>
            <a:r>
              <a:rPr lang="en-GB" dirty="0" smtClean="0"/>
              <a:t>utilize mangling </a:t>
            </a:r>
            <a:r>
              <a:rPr lang="en-GB" dirty="0"/>
              <a:t>rules to turn a single password like “john” </a:t>
            </a:r>
            <a:r>
              <a:rPr lang="en-GB" dirty="0" smtClean="0"/>
              <a:t>into variants </a:t>
            </a:r>
            <a:r>
              <a:rPr lang="en-GB" dirty="0"/>
              <a:t>like “John”, “J0HN”, and “</a:t>
            </a:r>
            <a:r>
              <a:rPr lang="en-GB" dirty="0" err="1"/>
              <a:t>nhoj</a:t>
            </a:r>
            <a:r>
              <a:rPr lang="en-GB" dirty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17001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METRICS OF GUESSING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Withdraw in previous approaches:</a:t>
            </a:r>
          </a:p>
          <a:p>
            <a:r>
              <a:rPr lang="en-GB" dirty="0" smtClean="0"/>
              <a:t>Due </a:t>
            </a:r>
            <a:r>
              <a:rPr lang="en-GB" dirty="0"/>
              <a:t>to the problems inherent to password cracking </a:t>
            </a:r>
            <a:r>
              <a:rPr lang="en-GB" dirty="0" smtClean="0"/>
              <a:t>simulations or </a:t>
            </a:r>
            <a:r>
              <a:rPr lang="en-GB" dirty="0"/>
              <a:t>semantic </a:t>
            </a:r>
            <a:r>
              <a:rPr lang="en-GB" dirty="0" smtClean="0"/>
              <a:t>evaluation</a:t>
            </a:r>
            <a:r>
              <a:rPr lang="en-GB" dirty="0"/>
              <a:t>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Suggestion: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we advocate security metrics</a:t>
            </a:r>
          </a:p>
          <a:p>
            <a:pPr lvl="1"/>
            <a:r>
              <a:rPr lang="en-GB" dirty="0" smtClean="0"/>
              <a:t>statistical </a:t>
            </a:r>
            <a:r>
              <a:rPr lang="en-GB" dirty="0"/>
              <a:t>distribution of passwords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Requires : large </a:t>
            </a:r>
            <a:r>
              <a:rPr lang="en-GB" dirty="0"/>
              <a:t>data </a:t>
            </a:r>
            <a:r>
              <a:rPr lang="en-GB" dirty="0" smtClean="0"/>
              <a:t>sets.</a:t>
            </a:r>
          </a:p>
          <a:p>
            <a:pPr lvl="1"/>
            <a:r>
              <a:rPr lang="en-GB" dirty="0" smtClean="0"/>
              <a:t>Benefits :</a:t>
            </a:r>
          </a:p>
          <a:p>
            <a:pPr lvl="2"/>
            <a:r>
              <a:rPr lang="en-GB" dirty="0" smtClean="0"/>
              <a:t> it eliminates bias </a:t>
            </a:r>
            <a:r>
              <a:rPr lang="en-GB" dirty="0"/>
              <a:t>from password-cracking software by always </a:t>
            </a:r>
            <a:r>
              <a:rPr lang="en-GB" dirty="0" smtClean="0"/>
              <a:t>modelling a </a:t>
            </a:r>
            <a:r>
              <a:rPr lang="en-GB" dirty="0"/>
              <a:t>best-case </a:t>
            </a:r>
            <a:r>
              <a:rPr lang="en-GB" dirty="0" smtClean="0"/>
              <a:t>attacker.</a:t>
            </a:r>
          </a:p>
          <a:p>
            <a:pPr lvl="2"/>
            <a:r>
              <a:rPr lang="en-GB" dirty="0" smtClean="0"/>
              <a:t> </a:t>
            </a:r>
            <a:r>
              <a:rPr lang="en-GB" dirty="0"/>
              <a:t>allowing us to assess and compare </a:t>
            </a:r>
            <a:r>
              <a:rPr lang="en-GB" dirty="0" smtClean="0"/>
              <a:t>the inherent </a:t>
            </a:r>
            <a:r>
              <a:rPr lang="en-GB" dirty="0"/>
              <a:t>security of a given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6412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researcher denoted </a:t>
            </a:r>
            <a:r>
              <a:rPr lang="en-GB" dirty="0"/>
              <a:t>a probability </a:t>
            </a:r>
            <a:r>
              <a:rPr lang="en-GB" dirty="0" smtClean="0"/>
              <a:t>distribution with </a:t>
            </a:r>
            <a:r>
              <a:rPr lang="en-GB" dirty="0"/>
              <a:t>a calligraphic letter, such </a:t>
            </a:r>
            <a:r>
              <a:rPr lang="en-GB" dirty="0" smtClean="0"/>
              <a:t>as </a:t>
            </a:r>
            <a:r>
              <a:rPr lang="en-GB" dirty="0" smtClean="0">
                <a:latin typeface="Brush Script MT" panose="03060802040406070304" pitchFamily="66" charset="0"/>
              </a:rPr>
              <a:t>X</a:t>
            </a:r>
          </a:p>
          <a:p>
            <a:pPr marL="0" indent="0">
              <a:buNone/>
            </a:pPr>
            <a:r>
              <a:rPr lang="en-GB" dirty="0" smtClean="0"/>
              <a:t>. He used lower-case x </a:t>
            </a:r>
            <a:r>
              <a:rPr lang="en-GB" dirty="0"/>
              <a:t>to refer to a specific event in the distribution (an </a:t>
            </a:r>
            <a:r>
              <a:rPr lang="en-GB" dirty="0" smtClean="0"/>
              <a:t>individual password</a:t>
            </a:r>
            <a:r>
              <a:rPr lang="en-GB" dirty="0"/>
              <a:t>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probability of x is denoted </a:t>
            </a:r>
            <a:r>
              <a:rPr lang="en-GB" dirty="0" err="1"/>
              <a:t>p</a:t>
            </a:r>
            <a:r>
              <a:rPr lang="en-GB" sz="1900" dirty="0" err="1"/>
              <a:t>x</a:t>
            </a:r>
            <a:r>
              <a:rPr lang="en-GB" dirty="0"/>
              <a:t>. Formally, </a:t>
            </a:r>
            <a:r>
              <a:rPr lang="en-GB" dirty="0" smtClean="0"/>
              <a:t>a </a:t>
            </a:r>
            <a:r>
              <a:rPr lang="en-GB" dirty="0"/>
              <a:t>distribution</a:t>
            </a:r>
            <a:r>
              <a:rPr lang="en-GB" dirty="0" smtClean="0"/>
              <a:t> </a:t>
            </a:r>
            <a:r>
              <a:rPr lang="en-GB" dirty="0"/>
              <a:t>is a set </a:t>
            </a:r>
            <a:r>
              <a:rPr lang="en-GB" dirty="0" smtClean="0"/>
              <a:t>of events </a:t>
            </a:r>
            <a:r>
              <a:rPr lang="en-GB" dirty="0"/>
              <a:t>x </a:t>
            </a:r>
            <a:r>
              <a:rPr lang="az-Cyrl-AZ" dirty="0" smtClean="0"/>
              <a:t>є</a:t>
            </a:r>
            <a:r>
              <a:rPr lang="en-GB" dirty="0" smtClean="0"/>
              <a:t> </a:t>
            </a:r>
            <a:r>
              <a:rPr lang="en-GB" dirty="0" smtClean="0">
                <a:latin typeface="Brush Script MT" panose="03060802040406070304" pitchFamily="66" charset="0"/>
              </a:rPr>
              <a:t>X , </a:t>
            </a:r>
            <a:r>
              <a:rPr lang="en-GB" dirty="0" smtClean="0"/>
              <a:t> </a:t>
            </a:r>
            <a:r>
              <a:rPr lang="en-GB" dirty="0"/>
              <a:t>each with an </a:t>
            </a:r>
            <a:r>
              <a:rPr lang="en-GB" dirty="0" smtClean="0"/>
              <a:t>associated probability </a:t>
            </a:r>
            <a:r>
              <a:rPr lang="en-GB" dirty="0"/>
              <a:t>0 &lt; </a:t>
            </a:r>
            <a:r>
              <a:rPr lang="en-GB" dirty="0" err="1" smtClean="0"/>
              <a:t>p</a:t>
            </a:r>
            <a:r>
              <a:rPr lang="en-GB" sz="2000" dirty="0" err="1" smtClean="0"/>
              <a:t>x</a:t>
            </a:r>
            <a:r>
              <a:rPr lang="en-GB" sz="2000" dirty="0" smtClean="0"/>
              <a:t>  </a:t>
            </a:r>
            <a:r>
              <a:rPr lang="en-GB" dirty="0" smtClean="0"/>
              <a:t>≤ 1</a:t>
            </a:r>
            <a:r>
              <a:rPr lang="en-GB" dirty="0"/>
              <a:t>, such </a:t>
            </a:r>
            <a:r>
              <a:rPr lang="en-GB" dirty="0" smtClean="0"/>
              <a:t>that ∑</a:t>
            </a:r>
            <a:r>
              <a:rPr lang="en-GB" dirty="0" err="1" smtClean="0"/>
              <a:t>p</a:t>
            </a:r>
            <a:r>
              <a:rPr lang="en-GB" sz="2000" dirty="0" err="1" smtClean="0"/>
              <a:t>x</a:t>
            </a:r>
            <a:r>
              <a:rPr lang="en-GB" dirty="0" smtClean="0"/>
              <a:t> </a:t>
            </a:r>
            <a:r>
              <a:rPr lang="en-GB" dirty="0"/>
              <a:t>= 1. </a:t>
            </a:r>
            <a:endParaRPr lang="en-GB" dirty="0" smtClean="0"/>
          </a:p>
          <a:p>
            <a:r>
              <a:rPr lang="en-GB" dirty="0" smtClean="0"/>
              <a:t>The researcher used </a:t>
            </a:r>
            <a:r>
              <a:rPr lang="en-GB" dirty="0"/>
              <a:t>N </a:t>
            </a:r>
            <a:r>
              <a:rPr lang="en-GB" dirty="0" smtClean="0"/>
              <a:t>to denote </a:t>
            </a:r>
            <a:r>
              <a:rPr lang="en-GB" dirty="0"/>
              <a:t>the total number of possible events in </a:t>
            </a:r>
            <a:r>
              <a:rPr lang="en-GB" dirty="0">
                <a:latin typeface="Brush Script MT" panose="03060802040406070304" pitchFamily="66" charset="0"/>
              </a:rPr>
              <a:t>X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5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Mathematical notation </a:t>
            </a:r>
            <a:r>
              <a:rPr lang="en-GB" sz="2800" dirty="0" smtClean="0"/>
              <a:t>cont..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researcher </a:t>
            </a:r>
            <a:r>
              <a:rPr lang="en-GB" dirty="0" smtClean="0"/>
              <a:t>refer </a:t>
            </a:r>
            <a:r>
              <a:rPr lang="en-GB" dirty="0"/>
              <a:t>to the </a:t>
            </a:r>
            <a:r>
              <a:rPr lang="en-GB" dirty="0" err="1" smtClean="0">
                <a:latin typeface="Brush Script MT" panose="03060802040406070304" pitchFamily="66" charset="0"/>
              </a:rPr>
              <a:t>i</a:t>
            </a:r>
            <a:r>
              <a:rPr lang="en-GB" dirty="0" smtClean="0">
                <a:latin typeface="Brush Script MT" panose="03060802040406070304" pitchFamily="66" charset="0"/>
              </a:rPr>
              <a:t> </a:t>
            </a:r>
            <a:r>
              <a:rPr lang="en-GB" dirty="0" err="1" smtClean="0"/>
              <a:t>th</a:t>
            </a:r>
            <a:r>
              <a:rPr lang="en-GB" dirty="0" smtClean="0"/>
              <a:t> </a:t>
            </a:r>
            <a:r>
              <a:rPr lang="en-GB" dirty="0"/>
              <a:t>most common event as x</a:t>
            </a:r>
            <a:r>
              <a:rPr lang="en-GB" sz="1800" dirty="0"/>
              <a:t>i</a:t>
            </a:r>
            <a:r>
              <a:rPr lang="en-GB" dirty="0"/>
              <a:t> and call its </a:t>
            </a:r>
            <a:r>
              <a:rPr lang="en-GB" dirty="0" smtClean="0"/>
              <a:t>probability p</a:t>
            </a:r>
            <a:r>
              <a:rPr lang="en-GB" sz="1800" dirty="0" smtClean="0"/>
              <a:t>i</a:t>
            </a:r>
            <a:r>
              <a:rPr lang="en-GB" dirty="0"/>
              <a:t>. Thus, the probabilities of the events in </a:t>
            </a:r>
            <a:r>
              <a:rPr lang="en-GB" dirty="0">
                <a:latin typeface="Brush Script MT" panose="03060802040406070304" pitchFamily="66" charset="0"/>
              </a:rPr>
              <a:t>X </a:t>
            </a:r>
            <a:r>
              <a:rPr lang="en-GB" dirty="0"/>
              <a:t>form </a:t>
            </a:r>
            <a:r>
              <a:rPr lang="en-GB" dirty="0" smtClean="0"/>
              <a:t>a decreasing </a:t>
            </a:r>
            <a:r>
              <a:rPr lang="en-GB" dirty="0"/>
              <a:t>sequence </a:t>
            </a:r>
            <a:r>
              <a:rPr lang="en-GB" dirty="0" smtClean="0"/>
              <a:t>p1≤  </a:t>
            </a:r>
            <a:r>
              <a:rPr lang="en-GB" dirty="0"/>
              <a:t>p2 </a:t>
            </a:r>
            <a:r>
              <a:rPr lang="en-GB" dirty="0" smtClean="0"/>
              <a:t>≤……. ≤ </a:t>
            </a:r>
            <a:r>
              <a:rPr lang="en-GB" dirty="0" err="1" smtClean="0"/>
              <a:t>pN</a:t>
            </a:r>
            <a:r>
              <a:rPr lang="en-GB" dirty="0" smtClean="0"/>
              <a:t>.</a:t>
            </a:r>
          </a:p>
          <a:p>
            <a:r>
              <a:rPr lang="en-GB" dirty="0"/>
              <a:t>Guessing </a:t>
            </a:r>
            <a:r>
              <a:rPr lang="en-GB" dirty="0" smtClean="0"/>
              <a:t>model:</a:t>
            </a:r>
          </a:p>
          <a:p>
            <a:r>
              <a:rPr lang="en-GB" dirty="0"/>
              <a:t>The researcher model password selection as a </a:t>
            </a:r>
            <a:r>
              <a:rPr lang="en-GB" dirty="0" smtClean="0"/>
              <a:t>random draw X R </a:t>
            </a:r>
            <a:r>
              <a:rPr lang="en-GB" dirty="0" smtClean="0">
                <a:latin typeface="Brush Script MT" panose="03060802040406070304" pitchFamily="66" charset="0"/>
              </a:rPr>
              <a:t>X</a:t>
            </a:r>
            <a:r>
              <a:rPr lang="en-GB" dirty="0" smtClean="0"/>
              <a:t> </a:t>
            </a:r>
            <a:r>
              <a:rPr lang="en-GB" dirty="0"/>
              <a:t>from an underlying password </a:t>
            </a:r>
            <a:r>
              <a:rPr lang="en-GB" dirty="0" smtClean="0"/>
              <a:t>distribution</a:t>
            </a:r>
          </a:p>
          <a:p>
            <a:r>
              <a:rPr lang="en-GB" dirty="0"/>
              <a:t>The researcher assume that </a:t>
            </a:r>
            <a:r>
              <a:rPr lang="en-GB" dirty="0">
                <a:latin typeface="Brush Script MT" panose="03060802040406070304" pitchFamily="66" charset="0"/>
              </a:rPr>
              <a:t>X</a:t>
            </a:r>
            <a:r>
              <a:rPr lang="en-GB" dirty="0"/>
              <a:t> is completely known to the </a:t>
            </a:r>
            <a:r>
              <a:rPr lang="en-GB" dirty="0" smtClean="0"/>
              <a:t>attacker. </a:t>
            </a:r>
          </a:p>
          <a:p>
            <a:r>
              <a:rPr lang="en-GB" dirty="0" smtClean="0"/>
              <a:t>Given </a:t>
            </a:r>
            <a:r>
              <a:rPr lang="en-GB" dirty="0"/>
              <a:t>a </a:t>
            </a:r>
            <a:r>
              <a:rPr lang="en-GB" dirty="0" smtClean="0"/>
              <a:t>set </a:t>
            </a:r>
            <a:r>
              <a:rPr lang="en-GB" dirty="0"/>
              <a:t>of unknown </a:t>
            </a:r>
            <a:r>
              <a:rPr lang="en-GB" dirty="0" smtClean="0"/>
              <a:t>passwords {X</a:t>
            </a:r>
            <a:r>
              <a:rPr lang="en-GB" sz="2200" dirty="0" smtClean="0"/>
              <a:t>1</a:t>
            </a:r>
            <a:r>
              <a:rPr lang="en-GB" dirty="0" smtClean="0"/>
              <a:t>;X</a:t>
            </a:r>
            <a:r>
              <a:rPr lang="en-GB" sz="2200" dirty="0" smtClean="0"/>
              <a:t>2</a:t>
            </a:r>
            <a:r>
              <a:rPr lang="en-GB" dirty="0"/>
              <a:t>; </a:t>
            </a:r>
            <a:r>
              <a:rPr lang="en-GB" dirty="0" smtClean="0"/>
              <a:t>….., </a:t>
            </a:r>
            <a:r>
              <a:rPr lang="en-GB" dirty="0" err="1" smtClean="0"/>
              <a:t>X</a:t>
            </a:r>
            <a:r>
              <a:rPr lang="en-GB" sz="2200" dirty="0" err="1" smtClean="0"/>
              <a:t>k</a:t>
            </a:r>
            <a:r>
              <a:rPr lang="en-GB" dirty="0" smtClean="0"/>
              <a:t>}, </a:t>
            </a:r>
            <a:r>
              <a:rPr lang="en-GB" dirty="0"/>
              <a:t>we wish to evaluate the efficiency of </a:t>
            </a:r>
            <a:r>
              <a:rPr lang="en-GB" dirty="0" smtClean="0"/>
              <a:t>an attacker </a:t>
            </a:r>
            <a:r>
              <a:rPr lang="en-GB" dirty="0"/>
              <a:t>trying to identify the unknown passwords Xi </a:t>
            </a:r>
            <a:r>
              <a:rPr lang="en-GB" dirty="0" smtClean="0"/>
              <a:t>“</a:t>
            </a:r>
            <a:r>
              <a:rPr lang="en-GB" dirty="0"/>
              <a:t>is Xi = </a:t>
            </a:r>
            <a:r>
              <a:rPr lang="en-GB" dirty="0">
                <a:latin typeface="Brush Script MT" panose="03060802040406070304" pitchFamily="66" charset="0"/>
              </a:rPr>
              <a:t>x</a:t>
            </a:r>
            <a:r>
              <a:rPr lang="en-GB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123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Shannon entropy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16" t="38873" r="68335" b="53507"/>
          <a:stretch/>
        </p:blipFill>
        <p:spPr>
          <a:xfrm>
            <a:off x="2372611" y="3124663"/>
            <a:ext cx="4853353" cy="1429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1946" y="1924334"/>
            <a:ext cx="8898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measure of the “uncertainty” of X to an attacker.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Introduced by Shannon in 1948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has been demonstrated that H1 is mathematically inappropriate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measure guessing difficulty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an attacker who must guess individual passwords, Shannon entropy has no direct correlation to guessing difficulty</a:t>
            </a:r>
          </a:p>
        </p:txBody>
      </p:sp>
    </p:spTree>
    <p:extLst>
      <p:ext uri="{BB962C8B-B14F-4D97-AF65-F5344CB8AC3E}">
        <p14:creationId xmlns:p14="http://schemas.microsoft.com/office/powerpoint/2010/main" val="10899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R´enyi</a:t>
            </a:r>
            <a:r>
              <a:rPr lang="en-GB" dirty="0"/>
              <a:t>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R´enyi</a:t>
            </a:r>
            <a:r>
              <a:rPr lang="en-GB" dirty="0"/>
              <a:t> entropy </a:t>
            </a:r>
            <a:r>
              <a:rPr lang="en-GB" dirty="0" err="1"/>
              <a:t>Hn</a:t>
            </a:r>
            <a:r>
              <a:rPr lang="en-GB" dirty="0"/>
              <a:t> is a generalization of Shannon </a:t>
            </a:r>
            <a:r>
              <a:rPr lang="en-GB" dirty="0" smtClean="0"/>
              <a:t>entropy, </a:t>
            </a:r>
            <a:r>
              <a:rPr lang="en-GB" dirty="0" err="1"/>
              <a:t>parametrized</a:t>
            </a:r>
            <a:r>
              <a:rPr lang="en-GB" dirty="0"/>
              <a:t> by a real number n </a:t>
            </a:r>
            <a:r>
              <a:rPr lang="en-GB" dirty="0" smtClean="0"/>
              <a:t>≥ 0 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776" t="30177" r="32868" b="60681"/>
          <a:stretch/>
        </p:blipFill>
        <p:spPr>
          <a:xfrm>
            <a:off x="3707641" y="2811438"/>
            <a:ext cx="3389195" cy="94897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01540136"/>
              </p:ext>
            </p:extLst>
          </p:nvPr>
        </p:nvGraphicFramePr>
        <p:xfrm>
          <a:off x="2209421" y="3799045"/>
          <a:ext cx="8381242" cy="2377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69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Guesswork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more applicable metric is the expected number </a:t>
            </a:r>
            <a:r>
              <a:rPr lang="en-GB" dirty="0" smtClean="0"/>
              <a:t>of guesses </a:t>
            </a:r>
            <a:r>
              <a:rPr lang="en-GB" dirty="0"/>
              <a:t>required to find X if the attacker proceeds in </a:t>
            </a:r>
            <a:r>
              <a:rPr lang="en-GB" dirty="0" smtClean="0"/>
              <a:t>optimal order</a:t>
            </a:r>
            <a:r>
              <a:rPr lang="en-GB" dirty="0"/>
              <a:t>, known as guesswork or guessing </a:t>
            </a:r>
            <a:r>
              <a:rPr lang="en-GB" dirty="0" smtClean="0"/>
              <a:t>entropy.</a:t>
            </a:r>
          </a:p>
          <a:p>
            <a:r>
              <a:rPr lang="en-GB" dirty="0"/>
              <a:t>it models </a:t>
            </a:r>
            <a:r>
              <a:rPr lang="en-GB" dirty="0" smtClean="0"/>
              <a:t>an attacker </a:t>
            </a:r>
            <a:r>
              <a:rPr lang="en-GB" dirty="0"/>
              <a:t>who will exhaustively guess even exceedingly </a:t>
            </a:r>
            <a:r>
              <a:rPr lang="en-GB" dirty="0" smtClean="0"/>
              <a:t>unlikely events </a:t>
            </a:r>
            <a:r>
              <a:rPr lang="en-GB" dirty="0"/>
              <a:t>which can produce absurd </a:t>
            </a:r>
            <a:r>
              <a:rPr lang="en-GB" dirty="0" smtClean="0"/>
              <a:t>results.</a:t>
            </a:r>
          </a:p>
          <a:p>
            <a:r>
              <a:rPr lang="en-GB" dirty="0" smtClean="0"/>
              <a:t>Withdraw :</a:t>
            </a:r>
          </a:p>
          <a:p>
            <a:r>
              <a:rPr lang="en-GB" dirty="0"/>
              <a:t>Guesswork and entropy metrics fail to model the </a:t>
            </a:r>
            <a:r>
              <a:rPr lang="en-GB" dirty="0" smtClean="0"/>
              <a:t>tendency of </a:t>
            </a:r>
            <a:r>
              <a:rPr lang="en-GB" dirty="0"/>
              <a:t>real-world attackers to cease guessing against the </a:t>
            </a:r>
            <a:r>
              <a:rPr lang="en-GB" dirty="0" smtClean="0"/>
              <a:t>most difficult </a:t>
            </a:r>
            <a:r>
              <a:rPr lang="en-GB" dirty="0"/>
              <a:t>accounts.</a:t>
            </a:r>
          </a:p>
        </p:txBody>
      </p:sp>
    </p:spTree>
    <p:extLst>
      <p:ext uri="{BB962C8B-B14F-4D97-AF65-F5344CB8AC3E}">
        <p14:creationId xmlns:p14="http://schemas.microsoft.com/office/powerpoint/2010/main" val="38181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990</TotalTime>
  <Words>1525</Words>
  <Application>Microsoft Office PowerPoint</Application>
  <PresentationFormat>Widescreen</PresentationFormat>
  <Paragraphs>129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Blackadder ITC</vt:lpstr>
      <vt:lpstr>Brush Script MT</vt:lpstr>
      <vt:lpstr>Calibri</vt:lpstr>
      <vt:lpstr>Trebuchet MS</vt:lpstr>
      <vt:lpstr>Wingdings 3</vt:lpstr>
      <vt:lpstr>Facet</vt:lpstr>
      <vt:lpstr>The science of guessing: analyzing an anonymized corpus of 70 million passwords</vt:lpstr>
      <vt:lpstr>Introduction</vt:lpstr>
      <vt:lpstr>HISTORICAL EVALUATIONS OF PASSWORD SECURITY</vt:lpstr>
      <vt:lpstr>MATHEMATICAL METRICS OF GUESSING DIFFICULTY</vt:lpstr>
      <vt:lpstr>Mathematical notation</vt:lpstr>
      <vt:lpstr>Mathematical notation cont..</vt:lpstr>
      <vt:lpstr>Shannon entropy</vt:lpstr>
      <vt:lpstr>R´enyi entropy</vt:lpstr>
      <vt:lpstr>Guesswork</vt:lpstr>
      <vt:lpstr>Partial guessing metrics</vt:lpstr>
      <vt:lpstr>Application in practical security evaluation</vt:lpstr>
      <vt:lpstr>PRIVACY-PRESERVING EXPERIMENTAL SETUP</vt:lpstr>
      <vt:lpstr>PRIVACY-PRESERVING EXPERIMENTAL SETUP cont..</vt:lpstr>
      <vt:lpstr>Deployment details</vt:lpstr>
      <vt:lpstr>EFFECTS OF SAMPLE SIZE</vt:lpstr>
      <vt:lpstr>Method</vt:lpstr>
      <vt:lpstr>ANALYSIS OF YAHOO! DATA</vt:lpstr>
      <vt:lpstr>Strong trends</vt:lpstr>
      <vt:lpstr>Weak trends</vt:lpstr>
      <vt:lpstr>Effects of dictionary specificity</vt:lpstr>
      <vt:lpstr>Effects of dictionary specificity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wadha abdullah</dc:creator>
  <cp:lastModifiedBy>wadha abdullah</cp:lastModifiedBy>
  <cp:revision>35</cp:revision>
  <dcterms:created xsi:type="dcterms:W3CDTF">2016-10-10T06:21:07Z</dcterms:created>
  <dcterms:modified xsi:type="dcterms:W3CDTF">2016-10-11T07:17:39Z</dcterms:modified>
</cp:coreProperties>
</file>