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Digital Image Steganography: Survey and analysis of current methods.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Amal Al Mouhamed</a:t>
            </a:r>
          </a:p>
          <a:p>
            <a:r>
              <a:rPr lang="en-US" dirty="0" smtClean="0"/>
              <a:t>Computer Security</a:t>
            </a:r>
          </a:p>
          <a:p>
            <a:r>
              <a:rPr lang="en-US" dirty="0" smtClean="0"/>
              <a:t>24-10-2016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4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Spatial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Encoding at LSB level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LSB or 4</a:t>
            </a:r>
            <a:r>
              <a:rPr lang="en-US" baseline="30000" dirty="0" smtClean="0"/>
              <a:t>th</a:t>
            </a:r>
            <a:r>
              <a:rPr lang="en-US" dirty="0" smtClean="0"/>
              <a:t> LSB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LSB more visual distortion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(a)</a:t>
            </a:r>
            <a:r>
              <a:rPr lang="en-US" dirty="0" err="1" smtClean="0"/>
              <a:t>Thecovercarrier</a:t>
            </a:r>
            <a:r>
              <a:rPr lang="en-US" dirty="0" smtClean="0"/>
              <a:t> </a:t>
            </a:r>
            <a:r>
              <a:rPr lang="en-US" dirty="0"/>
              <a:t>(b) 1st–4thLSBsof(a</a:t>
            </a:r>
            <a:r>
              <a:rPr lang="en-US" dirty="0" smtClean="0"/>
              <a:t>),(c)</a:t>
            </a:r>
            <a:r>
              <a:rPr lang="en-US" dirty="0" err="1" smtClean="0"/>
              <a:t>theimagetohide</a:t>
            </a:r>
            <a:r>
              <a:rPr lang="en-US" dirty="0" smtClean="0"/>
              <a:t>(d)stego-image1stLSBs </a:t>
            </a:r>
            <a:r>
              <a:rPr lang="en-US" dirty="0"/>
              <a:t>replaced </a:t>
            </a:r>
            <a:r>
              <a:rPr lang="en-US" dirty="0" smtClean="0"/>
              <a:t>with 1stMSBs of(c</a:t>
            </a:r>
            <a:r>
              <a:rPr lang="en-US" dirty="0"/>
              <a:t>),(</a:t>
            </a:r>
            <a:r>
              <a:rPr lang="en-US" dirty="0" smtClean="0"/>
              <a:t>e)LSBs of(d</a:t>
            </a:r>
            <a:r>
              <a:rPr lang="en-US" dirty="0"/>
              <a:t>),(</a:t>
            </a:r>
            <a:r>
              <a:rPr lang="en-US" dirty="0" smtClean="0"/>
              <a:t>f)stego-image1st–4thLSBs replaced with 1st–4</a:t>
            </a:r>
            <a:r>
              <a:rPr lang="en-US" baseline="30000" dirty="0" smtClean="0"/>
              <a:t>th</a:t>
            </a:r>
            <a:r>
              <a:rPr lang="en-US" dirty="0" smtClean="0"/>
              <a:t> MSBs of(c), (</a:t>
            </a:r>
            <a:r>
              <a:rPr lang="en-US" dirty="0"/>
              <a:t>g)</a:t>
            </a:r>
            <a:r>
              <a:rPr lang="en-US" dirty="0" err="1"/>
              <a:t>LSBsof</a:t>
            </a:r>
            <a:r>
              <a:rPr lang="en-US" dirty="0"/>
              <a:t>(f</a:t>
            </a:r>
            <a:r>
              <a:rPr lang="en-US" dirty="0" smtClean="0"/>
              <a:t>), (h)difference between(a)and </a:t>
            </a:r>
            <a:r>
              <a:rPr lang="en-US" dirty="0"/>
              <a:t>(d), (</a:t>
            </a:r>
            <a:r>
              <a:rPr lang="en-US" dirty="0" err="1" smtClean="0"/>
              <a:t>i</a:t>
            </a:r>
            <a:r>
              <a:rPr lang="en-US" dirty="0" smtClean="0"/>
              <a:t>)difference between(a)and(f</a:t>
            </a:r>
            <a:r>
              <a:rPr lang="en-US" dirty="0"/>
              <a:t>),(j)</a:t>
            </a:r>
            <a:r>
              <a:rPr lang="en-US" dirty="0" err="1"/>
              <a:t>hiddenimageextractedfrom</a:t>
            </a:r>
            <a:r>
              <a:rPr lang="en-US" dirty="0"/>
              <a:t>(d),(k)</a:t>
            </a:r>
            <a:r>
              <a:rPr lang="en-US" dirty="0" err="1"/>
              <a:t>hiddenimageextractedfrom</a:t>
            </a:r>
            <a:r>
              <a:rPr lang="en-US" dirty="0"/>
              <a:t>(f). </a:t>
            </a:r>
          </a:p>
        </p:txBody>
      </p:sp>
    </p:spTree>
    <p:extLst>
      <p:ext uri="{BB962C8B-B14F-4D97-AF65-F5344CB8AC3E}">
        <p14:creationId xmlns:p14="http://schemas.microsoft.com/office/powerpoint/2010/main" val="2184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376"/>
            <a:ext cx="5555192" cy="684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09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In [34] </a:t>
            </a:r>
            <a:r>
              <a:rPr lang="en-US" sz="2400" dirty="0" err="1" smtClean="0"/>
              <a:t>downsampled</a:t>
            </a:r>
            <a:r>
              <a:rPr lang="en-US" sz="2400" dirty="0" smtClean="0"/>
              <a:t> input image into ½. </a:t>
            </a:r>
            <a:br>
              <a:rPr lang="en-US" sz="2400" dirty="0" smtClean="0"/>
            </a:br>
            <a:r>
              <a:rPr lang="en-US" sz="2400" dirty="0" smtClean="0"/>
              <a:t>Modified interpolation method to </a:t>
            </a:r>
            <a:r>
              <a:rPr lang="en-US" sz="2400" dirty="0" err="1" smtClean="0"/>
              <a:t>upsample</a:t>
            </a:r>
            <a:r>
              <a:rPr lang="en-US" sz="2400" dirty="0" smtClean="0"/>
              <a:t> result back.</a:t>
            </a:r>
            <a:br>
              <a:rPr lang="en-US" sz="2400" dirty="0" smtClean="0"/>
            </a:br>
            <a:r>
              <a:rPr lang="en-US" sz="2400" dirty="0" smtClean="0"/>
              <a:t>Impossible not to loose info.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7925" y="1838325"/>
            <a:ext cx="36385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98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frequency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cosine transform used to transform successive sub image blocks into 64  DCT coefficients. </a:t>
            </a:r>
          </a:p>
          <a:p>
            <a:r>
              <a:rPr lang="en-US" dirty="0" smtClean="0"/>
              <a:t>Quantization method: loosen up tightened precision.</a:t>
            </a:r>
          </a:p>
          <a:p>
            <a:r>
              <a:rPr lang="en-US" dirty="0" smtClean="0"/>
              <a:t>Jpeg Image compression.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0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Embedding in frequency domain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712" y="2443162"/>
            <a:ext cx="62769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1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If coefficients not carefully chosen with DCT, will have problem</a:t>
            </a:r>
            <a:endParaRPr lang="en-US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7010400" cy="50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76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aware embedding</a:t>
            </a:r>
          </a:p>
          <a:p>
            <a:r>
              <a:rPr lang="en-US" dirty="0" smtClean="0"/>
              <a:t>Masking</a:t>
            </a:r>
          </a:p>
          <a:p>
            <a:r>
              <a:rPr lang="en-US" dirty="0" smtClean="0"/>
              <a:t>Model Based</a:t>
            </a:r>
          </a:p>
          <a:p>
            <a:r>
              <a:rPr lang="en-US" dirty="0" smtClean="0"/>
              <a:t>Random Adaptive selection of pixels in cover</a:t>
            </a:r>
          </a:p>
          <a:p>
            <a:r>
              <a:rPr lang="en-US" dirty="0" smtClean="0"/>
              <a:t>Avoid smooth area</a:t>
            </a:r>
          </a:p>
          <a:p>
            <a:r>
              <a:rPr lang="en-US" dirty="0" smtClean="0"/>
              <a:t>Noise areas to embed. </a:t>
            </a:r>
          </a:p>
          <a:p>
            <a:r>
              <a:rPr lang="en-US" dirty="0" smtClean="0"/>
              <a:t>“Life in Noise”- book by </a:t>
            </a:r>
            <a:r>
              <a:rPr lang="en-US" dirty="0" err="1" smtClean="0"/>
              <a:t>Wayner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1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Summary of performance for PSNR peak signal to noise ratio</a:t>
            </a:r>
            <a:endParaRPr lang="en-US" sz="2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198395"/>
            <a:ext cx="7620000" cy="160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46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6" y="152400"/>
            <a:ext cx="90624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36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0" y="228600"/>
            <a:ext cx="7927810" cy="651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42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ommunicating </a:t>
            </a:r>
            <a:r>
              <a:rPr lang="en-US" dirty="0"/>
              <a:t>secret data </a:t>
            </a:r>
            <a:r>
              <a:rPr lang="en-US" dirty="0" smtClean="0"/>
              <a:t>multimedia carrier: image</a:t>
            </a:r>
            <a:r>
              <a:rPr lang="en-US" dirty="0"/>
              <a:t>, audio, </a:t>
            </a:r>
            <a:r>
              <a:rPr lang="en-US" dirty="0" smtClean="0"/>
              <a:t>video. </a:t>
            </a:r>
          </a:p>
          <a:p>
            <a:r>
              <a:rPr lang="en-US" dirty="0" smtClean="0"/>
              <a:t>Goal is to conceal existence of embedded data.</a:t>
            </a:r>
          </a:p>
          <a:p>
            <a:r>
              <a:rPr lang="en-US" dirty="0" smtClean="0"/>
              <a:t>Point of attack is not evident.</a:t>
            </a:r>
          </a:p>
          <a:p>
            <a:r>
              <a:rPr lang="en-US" dirty="0" smtClean="0"/>
              <a:t>Objectives: </a:t>
            </a:r>
            <a:r>
              <a:rPr lang="en-US" dirty="0" err="1" smtClean="0"/>
              <a:t>undetectability</a:t>
            </a:r>
            <a:r>
              <a:rPr lang="en-US" dirty="0" smtClean="0"/>
              <a:t>, robustness, capacity of hidden data.</a:t>
            </a:r>
          </a:p>
        </p:txBody>
      </p:sp>
    </p:spTree>
    <p:extLst>
      <p:ext uri="{BB962C8B-B14F-4D97-AF65-F5344CB8AC3E}">
        <p14:creationId xmlns:p14="http://schemas.microsoft.com/office/powerpoint/2010/main" val="202600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Spatial vs frequency</a:t>
            </a:r>
            <a:endParaRPr lang="en-US" sz="24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3" y="2133601"/>
            <a:ext cx="882726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87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attack of comparing: fresh image</a:t>
            </a:r>
          </a:p>
          <a:p>
            <a:r>
              <a:rPr lang="en-US" dirty="0" smtClean="0"/>
              <a:t>Avoid human visual perceptual attack: </a:t>
            </a:r>
            <a:r>
              <a:rPr lang="en-US" dirty="0" err="1" smtClean="0"/>
              <a:t>steg</a:t>
            </a:r>
            <a:r>
              <a:rPr lang="en-US" dirty="0" smtClean="0"/>
              <a:t>-image must not have visual artifacts.</a:t>
            </a:r>
          </a:p>
          <a:p>
            <a:r>
              <a:rPr lang="en-US" dirty="0" smtClean="0"/>
              <a:t>Alteration up to 4</a:t>
            </a:r>
            <a:r>
              <a:rPr lang="en-US" baseline="30000" dirty="0" smtClean="0"/>
              <a:t>th</a:t>
            </a:r>
            <a:r>
              <a:rPr lang="en-US" dirty="0" smtClean="0"/>
              <a:t> LSB: not good</a:t>
            </a:r>
          </a:p>
          <a:p>
            <a:r>
              <a:rPr lang="en-US" dirty="0" smtClean="0"/>
              <a:t>Smooth areas: avoid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5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59" y="1676400"/>
            <a:ext cx="8810502" cy="434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411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DCT, DWT, adaptive </a:t>
            </a:r>
            <a:r>
              <a:rPr lang="en-US" dirty="0" err="1" smtClean="0"/>
              <a:t>steg</a:t>
            </a:r>
            <a:r>
              <a:rPr lang="en-US" dirty="0" smtClean="0"/>
              <a:t>: least prone to attacks.</a:t>
            </a:r>
          </a:p>
          <a:p>
            <a:r>
              <a:rPr lang="en-US" dirty="0" smtClean="0"/>
              <a:t>Hidden message should be small.</a:t>
            </a:r>
          </a:p>
          <a:p>
            <a:r>
              <a:rPr lang="en-US" dirty="0" smtClean="0"/>
              <a:t>Image distortion minimum.</a:t>
            </a:r>
          </a:p>
          <a:p>
            <a:r>
              <a:rPr lang="en-US" dirty="0" smtClean="0"/>
              <a:t>Lower payload.</a:t>
            </a:r>
          </a:p>
          <a:p>
            <a:r>
              <a:rPr lang="en-US" dirty="0" smtClean="0"/>
              <a:t>Always has been tradeoff between robustness and payload.</a:t>
            </a:r>
          </a:p>
          <a:p>
            <a:r>
              <a:rPr lang="en-US" dirty="0" smtClean="0"/>
              <a:t>Cover must be carefully selected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Cheddad</a:t>
            </a:r>
            <a:r>
              <a:rPr lang="en-US" dirty="0"/>
              <a:t>, Abbas, et al. </a:t>
            </a:r>
            <a:r>
              <a:rPr lang="en-US"/>
              <a:t>"Digital image steganography: Survey and analysis of current methods." </a:t>
            </a:r>
            <a:r>
              <a:rPr lang="en-US" i="1"/>
              <a:t>Signal processing</a:t>
            </a:r>
            <a:r>
              <a:rPr lang="en-US"/>
              <a:t> 90.3 (2010): 727-752.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0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Hiding Techniques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1" y="2148680"/>
            <a:ext cx="8837174" cy="409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78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Techniques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462704"/>
            <a:ext cx="7620000" cy="3075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54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Ancient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Greek for “Covered Writing”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Century BC: tattoo on slave head</a:t>
            </a:r>
          </a:p>
          <a:p>
            <a:r>
              <a:rPr lang="en-US" dirty="0" smtClean="0"/>
              <a:t>1200 years ago, ancient Arabic manuscripts secret writing</a:t>
            </a:r>
          </a:p>
          <a:p>
            <a:r>
              <a:rPr lang="en-US" dirty="0" smtClean="0"/>
              <a:t>500 years ago, Italian mathematician: Chinese method of secret writing: holes on cover paper.</a:t>
            </a:r>
          </a:p>
          <a:p>
            <a:r>
              <a:rPr lang="en-US" dirty="0" smtClean="0"/>
              <a:t>WWII Nazis: microdots, invisible ink, null ciphers. </a:t>
            </a:r>
          </a:p>
          <a:p>
            <a:r>
              <a:rPr lang="en-US" dirty="0" smtClean="0"/>
              <a:t>1945: </a:t>
            </a:r>
            <a:r>
              <a:rPr lang="en-US" dirty="0"/>
              <a:t>M</a:t>
            </a:r>
            <a:r>
              <a:rPr lang="en-US" dirty="0" smtClean="0"/>
              <a:t>orse code in drawing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1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[10] earliest method for Steg: embedding into 4 least significant bits (LSB).</a:t>
            </a:r>
          </a:p>
          <a:p>
            <a:r>
              <a:rPr lang="en-US" dirty="0" smtClean="0"/>
              <a:t>Cyber crime  benefitted: terrorists.</a:t>
            </a:r>
          </a:p>
          <a:p>
            <a:r>
              <a:rPr lang="en-US" dirty="0" smtClean="0"/>
              <a:t>Difficult to control</a:t>
            </a:r>
          </a:p>
          <a:p>
            <a:r>
              <a:rPr lang="en-US" dirty="0" smtClean="0"/>
              <a:t>In [3], 3 million images scrutinized by University of Michigan: found nothing. </a:t>
            </a:r>
          </a:p>
          <a:p>
            <a:r>
              <a:rPr lang="en-US" dirty="0" smtClean="0"/>
              <a:t>Embedding in: video, audio, HTML, exe,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3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Steganography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Copyright</a:t>
            </a:r>
          </a:p>
          <a:p>
            <a:r>
              <a:rPr lang="en-US" dirty="0" smtClean="0"/>
              <a:t>Improve robustness of image engines.</a:t>
            </a:r>
          </a:p>
          <a:p>
            <a:r>
              <a:rPr lang="en-US" dirty="0" smtClean="0"/>
              <a:t>IDs: details embedded into image</a:t>
            </a:r>
          </a:p>
          <a:p>
            <a:r>
              <a:rPr lang="en-US" dirty="0" smtClean="0"/>
              <a:t>Video-audio synchronization</a:t>
            </a:r>
          </a:p>
          <a:p>
            <a:r>
              <a:rPr lang="en-US" dirty="0" smtClean="0"/>
              <a:t>Company safe circulation of secret data</a:t>
            </a:r>
          </a:p>
          <a:p>
            <a:r>
              <a:rPr lang="en-US" dirty="0" smtClean="0"/>
              <a:t>TV broadcasting</a:t>
            </a:r>
          </a:p>
          <a:p>
            <a:r>
              <a:rPr lang="en-US" dirty="0" smtClean="0"/>
              <a:t>TCP/IP packets (analyze network traffic)</a:t>
            </a:r>
          </a:p>
          <a:p>
            <a:r>
              <a:rPr lang="en-US" dirty="0" smtClean="0"/>
              <a:t>Medical Imaging systems</a:t>
            </a:r>
          </a:p>
          <a:p>
            <a:r>
              <a:rPr lang="en-US" dirty="0" smtClean="0"/>
              <a:t>Fujitsu: encode then decode data using phone camera (hue, saturation, value: HSV).</a:t>
            </a:r>
          </a:p>
          <a:p>
            <a:r>
              <a:rPr lang="en-US" dirty="0" smtClean="0"/>
              <a:t>Digital document forensics.</a:t>
            </a:r>
          </a:p>
        </p:txBody>
      </p:sp>
    </p:spTree>
    <p:extLst>
      <p:ext uri="{BB962C8B-B14F-4D97-AF65-F5344CB8AC3E}">
        <p14:creationId xmlns:p14="http://schemas.microsoft.com/office/powerpoint/2010/main" val="269512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Steganography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image: original</a:t>
            </a:r>
          </a:p>
          <a:p>
            <a:r>
              <a:rPr lang="en-US" dirty="0" smtClean="0"/>
              <a:t>Steg image: result image</a:t>
            </a:r>
          </a:p>
          <a:p>
            <a:r>
              <a:rPr lang="en-US" dirty="0" smtClean="0"/>
              <a:t>Key: seed to </a:t>
            </a:r>
            <a:r>
              <a:rPr lang="en-US" dirty="0" err="1" smtClean="0"/>
              <a:t>encyrpt</a:t>
            </a:r>
            <a:r>
              <a:rPr lang="en-US" dirty="0" smtClean="0"/>
              <a:t> message</a:t>
            </a:r>
          </a:p>
          <a:p>
            <a:r>
              <a:rPr lang="en-US" dirty="0" smtClean="0"/>
              <a:t>Images: GIF, JPEG,PNG, BMP</a:t>
            </a:r>
          </a:p>
          <a:p>
            <a:r>
              <a:rPr lang="en-US" dirty="0" smtClean="0"/>
              <a:t>Steg-analysis: </a:t>
            </a:r>
            <a:r>
              <a:rPr lang="en-US" dirty="0" err="1" smtClean="0"/>
              <a:t>steg</a:t>
            </a:r>
            <a:r>
              <a:rPr lang="en-US" dirty="0" smtClean="0"/>
              <a:t> attack or identifying </a:t>
            </a:r>
            <a:r>
              <a:rPr lang="en-US" dirty="0" err="1" smtClean="0"/>
              <a:t>steg</a:t>
            </a:r>
            <a:r>
              <a:rPr lang="en-US" dirty="0" smtClean="0"/>
              <a:t>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8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Image format: Naive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secret message in JPEG after EOF.</a:t>
            </a:r>
          </a:p>
          <a:p>
            <a:r>
              <a:rPr lang="en-US" dirty="0" smtClean="0"/>
              <a:t>Produce </a:t>
            </a:r>
            <a:r>
              <a:rPr lang="en-US" dirty="0" err="1" smtClean="0"/>
              <a:t>steg</a:t>
            </a:r>
            <a:r>
              <a:rPr lang="en-US" dirty="0" smtClean="0"/>
              <a:t>-image</a:t>
            </a:r>
          </a:p>
          <a:p>
            <a:r>
              <a:rPr lang="en-US" dirty="0" smtClean="0"/>
              <a:t>Or append secret message in metadata.</a:t>
            </a:r>
          </a:p>
          <a:p>
            <a:r>
              <a:rPr lang="en-US" dirty="0" smtClean="0"/>
              <a:t>Very easy to attack.</a:t>
            </a:r>
          </a:p>
          <a:p>
            <a:r>
              <a:rPr lang="en-US" dirty="0" smtClean="0"/>
              <a:t>Possible to use metadata analysis to prevent child pornography.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29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</TotalTime>
  <Words>557</Words>
  <Application>Microsoft Office PowerPoint</Application>
  <PresentationFormat>On-screen Show (4:3)</PresentationFormat>
  <Paragraphs>86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Digital Image Steganography: Survey and analysis of current methods.</vt:lpstr>
      <vt:lpstr>What is Steganography</vt:lpstr>
      <vt:lpstr>Information Hiding Techniques</vt:lpstr>
      <vt:lpstr>Comparison of Techniques</vt:lpstr>
      <vt:lpstr>Ancient Steganography</vt:lpstr>
      <vt:lpstr>Digital Steganography</vt:lpstr>
      <vt:lpstr>Steganography Applications</vt:lpstr>
      <vt:lpstr>Steganography definitions</vt:lpstr>
      <vt:lpstr>Exploiting Image format: Naive</vt:lpstr>
      <vt:lpstr>Image Spatial Domain</vt:lpstr>
      <vt:lpstr>PowerPoint Presentation</vt:lpstr>
      <vt:lpstr>In [34] downsampled input image into ½.  Modified interpolation method to upsample result back. Impossible not to loose info.</vt:lpstr>
      <vt:lpstr>Image frequency domain</vt:lpstr>
      <vt:lpstr>Embedding in frequency domain</vt:lpstr>
      <vt:lpstr>If coefficients not carefully chosen with DCT, will have problem</vt:lpstr>
      <vt:lpstr>Adaptive Steganography</vt:lpstr>
      <vt:lpstr>Summary of performance for PSNR peak signal to noise ratio</vt:lpstr>
      <vt:lpstr>PowerPoint Presentation</vt:lpstr>
      <vt:lpstr>PowerPoint Presentation</vt:lpstr>
      <vt:lpstr>Spatial vs frequency</vt:lpstr>
      <vt:lpstr>Analysis</vt:lpstr>
      <vt:lpstr>PowerPoint Presentation</vt:lpstr>
      <vt:lpstr>Conclusions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Steganography: Survey and analysis of current methods.</dc:title>
  <dc:creator>Samsung</dc:creator>
  <cp:lastModifiedBy>Windows User</cp:lastModifiedBy>
  <cp:revision>11</cp:revision>
  <dcterms:created xsi:type="dcterms:W3CDTF">2006-08-16T00:00:00Z</dcterms:created>
  <dcterms:modified xsi:type="dcterms:W3CDTF">2016-10-31T12:01:03Z</dcterms:modified>
</cp:coreProperties>
</file>