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70" r:id="rId5"/>
    <p:sldId id="339" r:id="rId6"/>
    <p:sldId id="340" r:id="rId7"/>
    <p:sldId id="341" r:id="rId8"/>
    <p:sldId id="342" r:id="rId9"/>
    <p:sldId id="343" r:id="rId10"/>
    <p:sldId id="371" r:id="rId11"/>
    <p:sldId id="372" r:id="rId12"/>
    <p:sldId id="373" r:id="rId13"/>
    <p:sldId id="377" r:id="rId14"/>
    <p:sldId id="382" r:id="rId15"/>
    <p:sldId id="379" r:id="rId16"/>
    <p:sldId id="375" r:id="rId17"/>
    <p:sldId id="380" r:id="rId18"/>
    <p:sldId id="381" r:id="rId19"/>
    <p:sldId id="3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23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2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27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53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355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10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46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57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89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15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99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25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41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5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80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44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73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85C423-9BEB-4826-9DE0-FE0BC8DC2D0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CB1A0F-5BA5-46D4-AF45-C20E76BF8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68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A327F-15DE-4E36-AFF7-550F7D36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Fluid </a:t>
            </a:r>
            <a:r>
              <a:rPr lang="es-MX" dirty="0" err="1"/>
              <a:t>Mechanics</a:t>
            </a:r>
            <a:r>
              <a:rPr lang="es-MX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A1F9D8-7219-6730-E6F2-EAB3127A2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Mtro. </a:t>
            </a:r>
            <a:r>
              <a:rPr lang="es-MX" dirty="0" err="1"/>
              <a:t>Victor</a:t>
            </a:r>
            <a:r>
              <a:rPr lang="es-MX" dirty="0"/>
              <a:t> Rubio </a:t>
            </a:r>
          </a:p>
        </p:txBody>
      </p:sp>
    </p:spTree>
    <p:extLst>
      <p:ext uri="{BB962C8B-B14F-4D97-AF65-F5344CB8AC3E}">
        <p14:creationId xmlns:p14="http://schemas.microsoft.com/office/powerpoint/2010/main" val="310108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n-US" dirty="0"/>
              <a:t>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Problem Solving techniques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C808E5-65E3-7F5F-C7D2-61557D78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37" y="1608655"/>
            <a:ext cx="98488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9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n-US" dirty="0"/>
              <a:t>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B5C764-E460-50E4-5932-98C5DBC0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24" y="1754156"/>
            <a:ext cx="10228683" cy="38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2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n-US" dirty="0"/>
              <a:t>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33908A-E4C3-546A-69F8-51BD24CC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24" y="5103845"/>
            <a:ext cx="10363826" cy="8627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9E9EB9D-FD45-C1B1-951E-A1DCF15A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24" y="1754156"/>
            <a:ext cx="4393235" cy="31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5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n-US" dirty="0"/>
              <a:t>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DCA78A-D982-6DFA-E9D0-22F7F53D8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87"/>
          <a:stretch/>
        </p:blipFill>
        <p:spPr>
          <a:xfrm>
            <a:off x="1465256" y="1935325"/>
            <a:ext cx="9699752" cy="24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6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n-US" dirty="0"/>
              <a:t>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DCA78A-D982-6DFA-E9D0-22F7F53D8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26"/>
          <a:stretch/>
        </p:blipFill>
        <p:spPr>
          <a:xfrm>
            <a:off x="1245186" y="1875453"/>
            <a:ext cx="969975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n-US" dirty="0"/>
              <a:t>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7A62A1-977F-9F5B-5A6C-86DAF24F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0" y="2045931"/>
            <a:ext cx="9284219" cy="27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4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n-US" dirty="0"/>
              <a:t>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A4FF72-71C7-8C55-4F5C-9456BCB7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5" y="3314007"/>
            <a:ext cx="5559914" cy="33947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B7220E-0EA7-45A6-1072-848FA856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48" y="1827440"/>
            <a:ext cx="6700631" cy="27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8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n-US" dirty="0"/>
              <a:t>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E0CE32-9233-5129-8D1C-30E32029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27" y="1754156"/>
            <a:ext cx="7783869" cy="2829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0867817-FB13-4A87-6C80-B0C74CCC9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63" y="4731519"/>
            <a:ext cx="8769674" cy="18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9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n-US" dirty="0"/>
              <a:t>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509346-378D-576F-E917-AC521708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02" y="1342394"/>
            <a:ext cx="6084335" cy="21764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D28B5D1-ECB8-8257-8E9C-019A0BCA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91" y="3468478"/>
            <a:ext cx="5446355" cy="32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8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n-US" dirty="0"/>
              <a:t>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C14F47-597E-F415-ACFD-902A5369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99" y="1194319"/>
            <a:ext cx="62579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/>
          <a:lstStyle/>
          <a:p>
            <a:r>
              <a:rPr lang="es-MX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18"/>
            <a:ext cx="10363826" cy="5399727"/>
          </a:xfrm>
        </p:spPr>
        <p:txBody>
          <a:bodyPr/>
          <a:lstStyle/>
          <a:p>
            <a:r>
              <a:rPr lang="en-US" dirty="0"/>
              <a:t>Unit I </a:t>
            </a:r>
          </a:p>
          <a:p>
            <a:pPr lvl="1"/>
            <a:r>
              <a:rPr lang="en-US" dirty="0"/>
              <a:t>Introduction </a:t>
            </a:r>
          </a:p>
          <a:p>
            <a:pPr lvl="1"/>
            <a:r>
              <a:rPr lang="en-US" dirty="0"/>
              <a:t>Fundamental Concepts </a:t>
            </a:r>
          </a:p>
          <a:p>
            <a:pPr lvl="1"/>
            <a:r>
              <a:rPr lang="en-US" dirty="0"/>
              <a:t>Fluid Statics</a:t>
            </a:r>
          </a:p>
          <a:p>
            <a:r>
              <a:rPr lang="en-US" dirty="0"/>
              <a:t>Unit II </a:t>
            </a:r>
          </a:p>
          <a:p>
            <a:pPr lvl="1"/>
            <a:r>
              <a:rPr lang="en-US" dirty="0"/>
              <a:t>Integral Relations for a control volume</a:t>
            </a:r>
          </a:p>
          <a:p>
            <a:r>
              <a:rPr lang="en-US" dirty="0"/>
              <a:t>Unit III</a:t>
            </a:r>
          </a:p>
          <a:p>
            <a:pPr lvl="1"/>
            <a:r>
              <a:rPr lang="en-US" dirty="0"/>
              <a:t>Differential relations for a fluid flow </a:t>
            </a:r>
          </a:p>
          <a:p>
            <a:pPr lvl="1"/>
            <a:r>
              <a:rPr lang="en-US" dirty="0"/>
              <a:t>Dimensional Analysis and similitude</a:t>
            </a:r>
          </a:p>
          <a:p>
            <a:r>
              <a:rPr lang="en-US" dirty="0"/>
              <a:t>Unit IV</a:t>
            </a:r>
          </a:p>
          <a:p>
            <a:pPr lvl="1"/>
            <a:r>
              <a:rPr lang="en-US" dirty="0"/>
              <a:t>Internal Incompressible Viscous Flow</a:t>
            </a:r>
          </a:p>
          <a:p>
            <a:pPr lvl="1"/>
            <a:endParaRPr lang="en-US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681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/>
          <a:lstStyle/>
          <a:p>
            <a:r>
              <a:rPr lang="es-MX" dirty="0"/>
              <a:t>UNIT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18"/>
            <a:ext cx="10363826" cy="5399727"/>
          </a:xfrm>
        </p:spPr>
        <p:txBody>
          <a:bodyPr/>
          <a:lstStyle/>
          <a:p>
            <a:r>
              <a:rPr lang="en-US" dirty="0"/>
              <a:t>Chapter 1 Introduction</a:t>
            </a:r>
          </a:p>
          <a:p>
            <a:pPr lvl="1"/>
            <a:r>
              <a:rPr lang="en-US" dirty="0"/>
              <a:t>Definition of a fluid </a:t>
            </a:r>
          </a:p>
          <a:p>
            <a:pPr lvl="1"/>
            <a:r>
              <a:rPr lang="en-US" dirty="0"/>
              <a:t>Basic Equations </a:t>
            </a:r>
          </a:p>
          <a:p>
            <a:pPr lvl="1"/>
            <a:r>
              <a:rPr lang="en-US" dirty="0"/>
              <a:t>Methods of Analysis </a:t>
            </a:r>
          </a:p>
          <a:p>
            <a:r>
              <a:rPr lang="en-US" dirty="0"/>
              <a:t>Chapter 2 Fundamental Concepts </a:t>
            </a:r>
          </a:p>
          <a:p>
            <a:pPr lvl="1"/>
            <a:r>
              <a:rPr lang="en-US" dirty="0"/>
              <a:t>Fluid as a Continuum </a:t>
            </a:r>
          </a:p>
          <a:p>
            <a:pPr lvl="1"/>
            <a:r>
              <a:rPr lang="en-US" dirty="0"/>
              <a:t>No-Slip Condition</a:t>
            </a:r>
          </a:p>
          <a:p>
            <a:pPr lvl="1"/>
            <a:r>
              <a:rPr lang="en-US" dirty="0"/>
              <a:t>Velocity Field</a:t>
            </a:r>
          </a:p>
          <a:p>
            <a:pPr lvl="1"/>
            <a:r>
              <a:rPr lang="en-US" dirty="0"/>
              <a:t>Stress Field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Viscosity </a:t>
            </a:r>
          </a:p>
          <a:p>
            <a:pPr lvl="1"/>
            <a:r>
              <a:rPr lang="en-US" dirty="0"/>
              <a:t>Description and classification of Fluid motion </a:t>
            </a:r>
          </a:p>
          <a:p>
            <a:pPr lvl="1"/>
            <a:r>
              <a:rPr lang="en-US" dirty="0"/>
              <a:t>Thermodynamic properties of a fluid </a:t>
            </a:r>
          </a:p>
          <a:p>
            <a:pPr lvl="1"/>
            <a:r>
              <a:rPr lang="en-US" dirty="0"/>
              <a:t>Flow visualization techniques and brief history of Fluid Mechanics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182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Viscosity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007788-F716-70DE-B4DF-50B9FC38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8" y="2924272"/>
            <a:ext cx="11300624" cy="332607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C4D6411-D3B5-0FE8-1439-57C53416CFFD}"/>
              </a:ext>
            </a:extLst>
          </p:cNvPr>
          <p:cNvSpPr txBox="1">
            <a:spLocks/>
          </p:cNvSpPr>
          <p:nvPr/>
        </p:nvSpPr>
        <p:spPr>
          <a:xfrm>
            <a:off x="913149" y="1754155"/>
            <a:ext cx="10363826" cy="1063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Solids are </a:t>
            </a:r>
            <a:r>
              <a:rPr lang="en-US" dirty="0">
                <a:solidFill>
                  <a:schemeClr val="accent1"/>
                </a:solidFill>
              </a:rPr>
              <a:t>elastic</a:t>
            </a:r>
            <a:r>
              <a:rPr lang="en-US" dirty="0"/>
              <a:t>: stresses developed when the material is elastically deformed.</a:t>
            </a:r>
          </a:p>
          <a:p>
            <a:pPr marL="0" indent="0">
              <a:buNone/>
            </a:pPr>
            <a:r>
              <a:rPr lang="en-US" dirty="0"/>
              <a:t> Fluids are </a:t>
            </a:r>
            <a:r>
              <a:rPr lang="en-US" dirty="0">
                <a:solidFill>
                  <a:schemeClr val="accent1"/>
                </a:solidFill>
              </a:rPr>
              <a:t>viscous</a:t>
            </a:r>
            <a:r>
              <a:rPr lang="en-US" dirty="0"/>
              <a:t>: shear stresses arise due to viscous flow. </a:t>
            </a:r>
          </a:p>
        </p:txBody>
      </p:sp>
    </p:spTree>
    <p:extLst>
      <p:ext uri="{BB962C8B-B14F-4D97-AF65-F5344CB8AC3E}">
        <p14:creationId xmlns:p14="http://schemas.microsoft.com/office/powerpoint/2010/main" val="12525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Viscosity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C4D6411-D3B5-0FE8-1439-57C53416CF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149" y="1754154"/>
                <a:ext cx="10363826" cy="4839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Viscosity</a:t>
                </a:r>
                <a:r>
                  <a:rPr lang="en-US" dirty="0"/>
                  <a:t>: determines fluid strain rate generated by a given applied shear stress.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Newtonian Fluids: </a:t>
                </a:r>
                <a:r>
                  <a:rPr lang="en-US" dirty="0"/>
                  <a:t>The shear stress is directly proportional to the rate of deformation.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Viscosity varies from each surface.</a:t>
                </a:r>
              </a:p>
              <a:p>
                <a:pPr marL="0" indent="0">
                  <a:buNone/>
                </a:pPr>
                <a:r>
                  <a:rPr lang="en-US" dirty="0"/>
                  <a:t>Absolute or </a:t>
                </a:r>
                <a:r>
                  <a:rPr lang="en-US" dirty="0">
                    <a:solidFill>
                      <a:schemeClr val="accent1"/>
                    </a:solidFill>
                  </a:rPr>
                  <a:t>dynamic viscosity,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w Cen MT (Cuerpo)"/>
                    <a:cs typeface="Arial" panose="020B0604020202020204" pitchFamily="34" charset="0"/>
                  </a:rPr>
                  <a:t>Kinematic viscosity: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>
                  <a:latin typeface="Tw Cen MT (Cuerpo)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C4D6411-D3B5-0FE8-1439-57C53416C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49" y="1754154"/>
                <a:ext cx="10363826" cy="4839892"/>
              </a:xfrm>
              <a:prstGeom prst="rect">
                <a:avLst/>
              </a:prstGeom>
              <a:blipFill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6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Viscosity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EE42BF-2A5E-E983-DB3A-CEA1B483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46" y="2313990"/>
            <a:ext cx="3976677" cy="4469363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E05CD21-3F8B-120D-04CB-A08A4AB857FA}"/>
              </a:ext>
            </a:extLst>
          </p:cNvPr>
          <p:cNvSpPr txBox="1">
            <a:spLocks/>
          </p:cNvSpPr>
          <p:nvPr/>
        </p:nvSpPr>
        <p:spPr>
          <a:xfrm>
            <a:off x="913149" y="1754154"/>
            <a:ext cx="10363826" cy="483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Strain angle is not often required, but is the velocity distribution instead.</a:t>
            </a:r>
            <a:endParaRPr lang="en-US" dirty="0">
              <a:solidFill>
                <a:schemeClr val="tx1"/>
              </a:solidFill>
              <a:latin typeface="Tw Cen MT (Cue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2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 fontScale="92500"/>
          </a:bodyPr>
          <a:lstStyle/>
          <a:p>
            <a:r>
              <a:rPr lang="en-US" dirty="0"/>
              <a:t>Viscosity is a </a:t>
            </a:r>
            <a:r>
              <a:rPr lang="en-US" dirty="0">
                <a:solidFill>
                  <a:srgbClr val="FF0000"/>
                </a:solidFill>
              </a:rPr>
              <a:t>True thermodynamic </a:t>
            </a:r>
            <a:r>
              <a:rPr lang="en-US" dirty="0"/>
              <a:t>property and varies with temperature and pressure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6A8CC2B-24CE-8F06-6605-AAABB8F0EED6}"/>
              </a:ext>
            </a:extLst>
          </p:cNvPr>
          <p:cNvSpPr txBox="1">
            <a:spLocks/>
          </p:cNvSpPr>
          <p:nvPr/>
        </p:nvSpPr>
        <p:spPr>
          <a:xfrm>
            <a:off x="1000235" y="2158482"/>
            <a:ext cx="7537275" cy="174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gasses: viscosity </a:t>
            </a:r>
            <a:r>
              <a:rPr lang="en-US" dirty="0">
                <a:solidFill>
                  <a:srgbClr val="FF0000"/>
                </a:solidFill>
              </a:rPr>
              <a:t>increases </a:t>
            </a:r>
            <a:r>
              <a:rPr lang="en-US" dirty="0"/>
              <a:t>when temperature </a:t>
            </a:r>
            <a:r>
              <a:rPr lang="en-US" dirty="0">
                <a:solidFill>
                  <a:srgbClr val="FF0000"/>
                </a:solidFill>
              </a:rPr>
              <a:t>increases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For liquids: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viscosity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decreases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when temperature </a:t>
            </a:r>
            <a:r>
              <a:rPr lang="en-US" dirty="0">
                <a:solidFill>
                  <a:srgbClr val="FF0000"/>
                </a:solidFill>
              </a:rPr>
              <a:t>increase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7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Viscosity 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E05CD21-3F8B-120D-04CB-A08A4AB857FA}"/>
              </a:ext>
            </a:extLst>
          </p:cNvPr>
          <p:cNvSpPr txBox="1">
            <a:spLocks/>
          </p:cNvSpPr>
          <p:nvPr/>
        </p:nvSpPr>
        <p:spPr>
          <a:xfrm>
            <a:off x="913149" y="1754153"/>
            <a:ext cx="10363826" cy="97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Reynolds number: adimensional number that correlates the viscous behavior of all Newtonian fluids.</a:t>
            </a:r>
            <a:endParaRPr lang="en-US" dirty="0">
              <a:solidFill>
                <a:schemeClr val="tx1"/>
              </a:solidFill>
              <a:latin typeface="Tw Cen MT (Cuerpo)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AF7CCE-F569-59D7-DDAF-180228E465AB}"/>
                  </a:ext>
                </a:extLst>
              </p:cNvPr>
              <p:cNvSpPr txBox="1"/>
              <p:nvPr/>
            </p:nvSpPr>
            <p:spPr>
              <a:xfrm>
                <a:off x="2987968" y="3284371"/>
                <a:ext cx="6214187" cy="999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32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s-MX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𝑉𝐿</m:t>
                          </m:r>
                        </m:num>
                        <m:den>
                          <m:r>
                            <a:rPr lang="es-MX" sz="32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den>
                      </m:f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𝑉𝐿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υ</m:t>
                          </m:r>
                        </m:den>
                      </m:f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𝐼𝑛𝑒𝑟𝑡𝑖𝑎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𝐹𝑜𝑟𝑐𝑒𝑠</m:t>
                          </m:r>
                        </m:num>
                        <m:den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𝑉𝑖𝑠𝑐𝑜𝑢𝑠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𝐹𝑜𝑟𝑐𝑒𝑠</m:t>
                          </m:r>
                        </m:den>
                      </m:f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AF7CCE-F569-59D7-DDAF-180228E46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68" y="3284371"/>
                <a:ext cx="6214187" cy="999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19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1B8B-FFF1-1F0A-F512-AEF5437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3954"/>
            <a:ext cx="10364451" cy="930365"/>
          </a:xfrm>
        </p:spPr>
        <p:txBody>
          <a:bodyPr>
            <a:normAutofit/>
          </a:bodyPr>
          <a:lstStyle/>
          <a:p>
            <a:r>
              <a:rPr lang="en-US" dirty="0"/>
              <a:t>Chapter</a:t>
            </a:r>
            <a:r>
              <a:rPr lang="es-MX" dirty="0"/>
              <a:t> 2 – fundamental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BD4-C341-DDEA-E5AD-41E762A9F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4320"/>
            <a:ext cx="10363826" cy="559836"/>
          </a:xfrm>
        </p:spPr>
        <p:txBody>
          <a:bodyPr>
            <a:normAutofit/>
          </a:bodyPr>
          <a:lstStyle/>
          <a:p>
            <a:r>
              <a:rPr lang="en-US" dirty="0"/>
              <a:t>Viscosity 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E05CD21-3F8B-120D-04CB-A08A4AB857FA}"/>
              </a:ext>
            </a:extLst>
          </p:cNvPr>
          <p:cNvSpPr txBox="1">
            <a:spLocks/>
          </p:cNvSpPr>
          <p:nvPr/>
        </p:nvSpPr>
        <p:spPr>
          <a:xfrm>
            <a:off x="913149" y="1754153"/>
            <a:ext cx="10363826" cy="55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Variation of viscosity with temperature. </a:t>
            </a:r>
            <a:endParaRPr lang="en-US" dirty="0">
              <a:solidFill>
                <a:schemeClr val="tx1"/>
              </a:solidFill>
              <a:latin typeface="Tw Cen MT (Cuerpo)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4D530D-D702-75AB-CF7C-0D0B6BD11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29" y="2469461"/>
            <a:ext cx="8315665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568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2353</TotalTime>
  <Words>329</Words>
  <Application>Microsoft Office PowerPoint</Application>
  <PresentationFormat>Panorámica</PresentationFormat>
  <Paragraphs>77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Tw Cen MT</vt:lpstr>
      <vt:lpstr>Tw Cen MT (Cuerpo)</vt:lpstr>
      <vt:lpstr>Gota</vt:lpstr>
      <vt:lpstr>Fluid Mechanics </vt:lpstr>
      <vt:lpstr>Content</vt:lpstr>
      <vt:lpstr>UNIT I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  <vt:lpstr>Chapter 2 – fundamental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Mechanics</dc:title>
  <dc:creator>AERONAUTICA</dc:creator>
  <cp:lastModifiedBy>AERONAUTICA</cp:lastModifiedBy>
  <cp:revision>137</cp:revision>
  <dcterms:created xsi:type="dcterms:W3CDTF">2022-12-16T17:59:57Z</dcterms:created>
  <dcterms:modified xsi:type="dcterms:W3CDTF">2023-01-10T21:25:29Z</dcterms:modified>
</cp:coreProperties>
</file>