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modernComment_148_BAA4E609.xml" ContentType="application/vnd.ms-powerpoint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312" r:id="rId5"/>
    <p:sldId id="328" r:id="rId6"/>
    <p:sldId id="326" r:id="rId7"/>
    <p:sldId id="323" r:id="rId8"/>
    <p:sldId id="329" r:id="rId9"/>
    <p:sldId id="332" r:id="rId10"/>
    <p:sldId id="334" r:id="rId11"/>
  </p:sldIdLst>
  <p:sldSz cx="12192000" cy="6858000"/>
  <p:notesSz cx="6858000" cy="9144000"/>
  <p:defaultTextStyle>
    <a:defPPr>
      <a:defRPr lang="de-DE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2FA38A5-432F-2E47-A016-A07822F64B32}">
          <p14:sldIdLst>
            <p14:sldId id="312"/>
            <p14:sldId id="328"/>
            <p14:sldId id="326"/>
            <p14:sldId id="323"/>
          </p14:sldIdLst>
        </p14:section>
        <p14:section name="Arbeitspaket 7" id="{4ED1CCFC-3CE1-8841-B0FF-B187187EBC22}">
          <p14:sldIdLst>
            <p14:sldId id="329"/>
            <p14:sldId id="332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247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9B5D58-DB19-E086-CC87-C7E5C5517653}" name="Daria Gutina (OptWare GmbH)" initials="DG(G" userId="S::daria.gutina@optware.de::3dd2931a-32f3-45f9-bbc2-a2702acdc9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803"/>
    <a:srgbClr val="FFCC01"/>
    <a:srgbClr val="003399"/>
    <a:srgbClr val="99ADD7"/>
    <a:srgbClr val="666666"/>
    <a:srgbClr val="FFB266"/>
    <a:srgbClr val="FFE166"/>
    <a:srgbClr val="D7EC99"/>
    <a:srgbClr val="A8DBCC"/>
    <a:srgbClr val="99C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DCD11-0F9F-1F49-8CB0-455BC7B3C2DF}" v="1710" dt="2023-04-16T19:38:41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0"/>
    <p:restoredTop sz="96327"/>
  </p:normalViewPr>
  <p:slideViewPr>
    <p:cSldViewPr snapToGrid="0">
      <p:cViewPr>
        <p:scale>
          <a:sx n="124" d="100"/>
          <a:sy n="124" d="100"/>
        </p:scale>
        <p:origin x="144" y="1048"/>
      </p:cViewPr>
      <p:guideLst>
        <p:guide orient="horz" pos="482"/>
        <p:guide pos="211"/>
        <p:guide orient="horz" pos="2160"/>
        <p:guide pos="4793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48_BAA4E6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9B2A3C-E337-8249-8474-961016A71AC2}" authorId="{809B5D58-DB19-E086-CC87-C7E5C5517653}" created="2023-04-12T14:08:45.563">
    <pc:sldMkLst xmlns:pc="http://schemas.microsoft.com/office/powerpoint/2013/main/command">
      <pc:docMk/>
      <pc:sldMk cId="3131368969" sldId="328"/>
    </pc:sldMkLst>
    <p188:replyLst>
      <p188:reply id="{3E07BEBE-893D-624D-937D-7529B3B094A3}" authorId="{809B5D58-DB19-E086-CC87-C7E5C5517653}" created="2023-04-14T13:52:54.323">
        <p188:txBody>
          <a:bodyPr/>
          <a:lstStyle/>
          <a:p>
            <a:r>
              <a:rPr lang="de-DE"/>
              <a:t>Ich hab jetzt erstmal diejenigen eingetragen, die mir bekannt sind</a:t>
            </a:r>
          </a:p>
        </p188:txBody>
      </p188:reply>
    </p188:replyLst>
    <p188:txBody>
      <a:bodyPr/>
      <a:lstStyle/>
      <a:p>
        <a:r>
          <a:rPr lang="de-DE"/>
          <a:t>Wir sollten bei den anderen nachfragen, ob bereits Ansprechpartner fest stehen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E1AE0-899E-FC40-931F-BABF420276D0}" type="datetimeFigureOut">
              <a:rPr lang="de-DE" smtClean="0"/>
              <a:t>12.04.23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7AF5-6FEC-C047-9DE9-D41897D4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33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7AF5-6FEC-C047-9DE9-D41897D422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93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CA4EECA8-D457-AC14-B774-A3CD3ACE0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163"/>
          <a:stretch/>
        </p:blipFill>
        <p:spPr>
          <a:xfrm>
            <a:off x="0" y="1"/>
            <a:ext cx="1220343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6C10FB-91AC-CB10-5FF6-1034660F6ADE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4474" y="1506072"/>
            <a:ext cx="11900647" cy="2823883"/>
          </a:xfrm>
          <a:noFill/>
          <a:ln>
            <a:noFill/>
          </a:ln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D6BA-7989-651E-3F55-14C78EA74F8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34474" y="4501008"/>
            <a:ext cx="7273436" cy="183255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de-DE"/>
              <a:t>Datum/Ort/Anwesende/…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5B1756-517A-3E40-2FC5-03581DACAE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0819" y="4501008"/>
            <a:ext cx="1514301" cy="15143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A10D12-BF1D-7525-2CC9-C9B7F15AF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7212" y="4501008"/>
            <a:ext cx="1514301" cy="151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AE767-76D2-8D9E-67FA-FF6E6BBC437E}"/>
              </a:ext>
            </a:extLst>
          </p:cNvPr>
          <p:cNvSpPr txBox="1"/>
          <p:nvPr userDrawn="1"/>
        </p:nvSpPr>
        <p:spPr>
          <a:xfrm>
            <a:off x="8207212" y="6015309"/>
            <a:ext cx="1514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www.OptWare.de</a:t>
            </a:r>
            <a:endParaRPr lang="de-DE" sz="1100" b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0E103F-33AE-A86E-0E11-36E25340CB28}"/>
              </a:ext>
            </a:extLst>
          </p:cNvPr>
          <p:cNvSpPr txBox="1"/>
          <p:nvPr userDrawn="1"/>
        </p:nvSpPr>
        <p:spPr>
          <a:xfrm>
            <a:off x="10520819" y="6015308"/>
            <a:ext cx="1514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@  _</a:t>
            </a:r>
          </a:p>
        </p:txBody>
      </p:sp>
      <p:pic>
        <p:nvPicPr>
          <p:cNvPr id="13" name="Picture 2" descr="Linkedin - Kostenlose sozialen medien Icons">
            <a:extLst>
              <a:ext uri="{FF2B5EF4-FFF2-40B4-BE49-F238E27FC236}">
                <a16:creationId xmlns:a16="http://schemas.microsoft.com/office/drawing/2014/main" id="{9BB3EAEA-FBEC-5315-690F-1935AEDE3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29371" y="6050899"/>
            <a:ext cx="174292" cy="1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E10445-CBD9-C7D8-FAB9-2B8E5A6D1BE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3759" y="165211"/>
            <a:ext cx="1362666" cy="4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B52C7-931E-588B-3B40-C4B9397B1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/>
              <a:t>Aussagekräftiger Action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4AC43-247C-8181-A845-144ED33780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763" y="1019739"/>
            <a:ext cx="11896479" cy="5445303"/>
          </a:xfrm>
        </p:spPr>
        <p:txBody>
          <a:bodyPr/>
          <a:lstStyle/>
          <a:p>
            <a:pPr lvl="0"/>
            <a:r>
              <a:rPr lang="de-DE"/>
              <a:t>Überschrift Verdana 14 Fett</a:t>
            </a:r>
          </a:p>
          <a:p>
            <a:pPr lvl="1"/>
            <a:r>
              <a:rPr lang="de-DE"/>
              <a:t>Erste Unterebene Verdana 14</a:t>
            </a:r>
          </a:p>
          <a:p>
            <a:pPr lvl="2"/>
            <a:r>
              <a:rPr lang="de-DE"/>
              <a:t>Zweite Unterebene Verdana 14 </a:t>
            </a:r>
          </a:p>
          <a:p>
            <a:pPr lvl="3"/>
            <a:r>
              <a:rPr lang="de-DE"/>
              <a:t>Dritte Unterebene Verdana 14</a:t>
            </a:r>
          </a:p>
          <a:p>
            <a:pPr lvl="3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531320-ACEA-9F9E-269E-68A653993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0" bIns="45720" rtlCol="0" anchor="ctr"/>
          <a:lstStyle>
            <a:lvl1pPr>
              <a:defRPr lang="de-DE" smtClean="0"/>
            </a:lvl1pPr>
          </a:lstStyle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1A5476-2333-D200-568E-E081E165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94641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8994-0E7B-53BC-2F98-65B71424B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Aussagekräftiger Action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99711-712E-B18C-B058-00211192E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64" y="1019740"/>
            <a:ext cx="5872039" cy="54453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4FDF6-763E-1B5A-95F6-0A827E38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019736"/>
            <a:ext cx="5864225" cy="54453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24CF68-99E9-32C3-964E-1CA6D66B5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34DA6-4D50-2E90-6CEA-698D3A8F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32570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s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8994-0E7B-53BC-2F98-65B71424B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Aussagekräftiger Action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4FDF6-763E-1B5A-95F6-0A827E38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928" y="1019736"/>
            <a:ext cx="6897501" cy="54453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24CF68-99E9-32C3-964E-1CA6D66B5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869F20-287F-91F5-759E-F2F8FB471B2F}"/>
              </a:ext>
            </a:extLst>
          </p:cNvPr>
          <p:cNvCxnSpPr/>
          <p:nvPr userDrawn="1"/>
        </p:nvCxnSpPr>
        <p:spPr>
          <a:xfrm>
            <a:off x="4286784" y="1124419"/>
            <a:ext cx="0" cy="5372409"/>
          </a:xfrm>
          <a:prstGeom prst="line">
            <a:avLst/>
          </a:prstGeom>
          <a:ln w="2540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BA89615-0F8A-8DC7-7087-902505F0B8B8}"/>
              </a:ext>
            </a:extLst>
          </p:cNvPr>
          <p:cNvSpPr/>
          <p:nvPr userDrawn="1"/>
        </p:nvSpPr>
        <p:spPr>
          <a:xfrm>
            <a:off x="740787" y="1822148"/>
            <a:ext cx="2807080" cy="384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Bild einfügen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7E804E-3878-1C6B-D68C-C996DA7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2281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s Bild mit Tex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920B-7CA2-BFA0-951F-1421644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708E7-74E1-6169-09CF-DDA35A302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950" y="1254938"/>
            <a:ext cx="3521563" cy="50226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F49575-95C5-BDCA-876E-06FB977B99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5398" y="2703442"/>
            <a:ext cx="2898402" cy="216770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0C394D9-1650-DE5B-3F81-E37F71135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7949" y="1268028"/>
            <a:ext cx="3596101" cy="50385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961374D-AC78-528D-0763-64A7E7309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41FF78-A56E-7C83-13D6-6DC2F9DBC4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334901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945444A-E2D5-A6F0-E024-8B4BB71CA276}"/>
              </a:ext>
            </a:extLst>
          </p:cNvPr>
          <p:cNvCxnSpPr>
            <a:cxnSpLocks/>
          </p:cNvCxnSpPr>
          <p:nvPr userDrawn="1"/>
        </p:nvCxnSpPr>
        <p:spPr>
          <a:xfrm>
            <a:off x="5256870" y="927553"/>
            <a:ext cx="77130" cy="5569275"/>
          </a:xfrm>
          <a:prstGeom prst="line">
            <a:avLst/>
          </a:prstGeom>
          <a:ln w="15875" cmpd="dbl">
            <a:noFill/>
            <a:prstDash val="dash"/>
          </a:ln>
          <a:effectLst>
            <a:glow>
              <a:schemeClr val="accent1">
                <a:alpha val="59225"/>
              </a:schemeClr>
            </a:glow>
            <a:outerShdw blurRad="50800" dist="50800" dir="5400000" sx="42000" sy="42000" algn="ctr" rotWithShape="0">
              <a:srgbClr val="000000">
                <a:alpha val="83763"/>
              </a:srgbClr>
            </a:outerShdw>
            <a:reflection stA="51000" endPos="17757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48830284-50B0-71D9-7130-121683C2F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4637" y="6506988"/>
            <a:ext cx="681790" cy="365125"/>
          </a:xfrm>
        </p:spPr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81E6BB67-4416-1D8F-D598-81DDD96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19406" y="6506987"/>
            <a:ext cx="1230792" cy="365125"/>
          </a:xfrm>
        </p:spPr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961319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C3684-F7C9-99B9-03F0-8FEC589D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2B5EA-0041-5475-A984-CC779E394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3A1E11-8197-D427-3B93-B972568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F286229-91A7-FB75-D9BC-B674F5B57432}"/>
              </a:ext>
            </a:extLst>
          </p:cNvPr>
          <p:cNvSpPr>
            <a:spLocks noGrp="1" noChangeAspect="1"/>
          </p:cNvSpPr>
          <p:nvPr>
            <p:ph type="body" sz="quarter" idx="12"/>
          </p:nvPr>
        </p:nvSpPr>
        <p:spPr>
          <a:xfrm>
            <a:off x="155574" y="1050443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AC9B63B-9D03-F95C-6CA1-B1F1FC772AC6}"/>
              </a:ext>
            </a:extLst>
          </p:cNvPr>
          <p:cNvSpPr>
            <a:spLocks noGrp="1" noChangeAspect="1"/>
          </p:cNvSpPr>
          <p:nvPr>
            <p:ph type="body" sz="quarter" idx="13"/>
          </p:nvPr>
        </p:nvSpPr>
        <p:spPr>
          <a:xfrm>
            <a:off x="155574" y="3912014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0C81B37-EBF9-D5A2-3933-2EB7264C12AA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6336439" y="1050446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61CE062-1F56-08F0-1559-2D328F619FF9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6336439" y="3912015"/>
            <a:ext cx="5688000" cy="21882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649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elle 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63F9-5340-D8E0-29DF-064D84B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E3D940-63E3-E934-2950-C7E3981AD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3D6ED-D2A4-7708-A9D2-12A6BC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</p:spTree>
    <p:extLst>
      <p:ext uri="{BB962C8B-B14F-4D97-AF65-F5344CB8AC3E}">
        <p14:creationId xmlns:p14="http://schemas.microsoft.com/office/powerpoint/2010/main" val="1201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B16401-8BB7-F28D-F54D-380CA448FFCB}"/>
              </a:ext>
            </a:extLst>
          </p:cNvPr>
          <p:cNvSpPr/>
          <p:nvPr userDrawn="1"/>
        </p:nvSpPr>
        <p:spPr>
          <a:xfrm>
            <a:off x="0" y="1"/>
            <a:ext cx="12192000" cy="77705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42EABE-8F18-00B7-3B90-B8FACB1C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1" y="142049"/>
            <a:ext cx="10555289" cy="6350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 Verdana 18 Fett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F3D2C-0C44-EB0C-A8C0-49A31947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49" y="1009233"/>
            <a:ext cx="11897776" cy="5455810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de-DE" dirty="0"/>
              <a:t>Überschrift Verdana 14 Fett</a:t>
            </a:r>
          </a:p>
          <a:p>
            <a:pPr lvl="1"/>
            <a:r>
              <a:rPr lang="de-DE" dirty="0"/>
              <a:t>Erste Unterebene Verdana 14</a:t>
            </a:r>
          </a:p>
          <a:p>
            <a:pPr lvl="2"/>
            <a:r>
              <a:rPr lang="de-DE" dirty="0"/>
              <a:t>Zweite Unterebene Verdana 14 </a:t>
            </a:r>
          </a:p>
          <a:p>
            <a:pPr lvl="3"/>
            <a:r>
              <a:rPr lang="de-DE" dirty="0"/>
              <a:t>Dritte Unterebene Verdana 14</a:t>
            </a: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829FD908-4709-53D4-2E4F-4111472839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649" y="6638209"/>
            <a:ext cx="2768674" cy="124638"/>
            <a:chOff x="432" y="4039"/>
            <a:chExt cx="2112" cy="103"/>
          </a:xfrm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A8E65197-344D-FE7A-421D-31C37352F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" y="4071"/>
              <a:ext cx="41" cy="37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41"/>
                </a:cxn>
                <a:cxn ang="0">
                  <a:pos x="15" y="21"/>
                </a:cxn>
                <a:cxn ang="0">
                  <a:pos x="5" y="4"/>
                </a:cxn>
                <a:cxn ang="0">
                  <a:pos x="13" y="0"/>
                </a:cxn>
                <a:cxn ang="0">
                  <a:pos x="26" y="21"/>
                </a:cxn>
                <a:cxn ang="0">
                  <a:pos x="9" y="45"/>
                </a:cxn>
                <a:cxn ang="0">
                  <a:pos x="34" y="45"/>
                </a:cxn>
                <a:cxn ang="0">
                  <a:pos x="26" y="41"/>
                </a:cxn>
                <a:cxn ang="0">
                  <a:pos x="39" y="21"/>
                </a:cxn>
                <a:cxn ang="0">
                  <a:pos x="30" y="4"/>
                </a:cxn>
                <a:cxn ang="0">
                  <a:pos x="39" y="0"/>
                </a:cxn>
                <a:cxn ang="0">
                  <a:pos x="49" y="21"/>
                </a:cxn>
                <a:cxn ang="0">
                  <a:pos x="34" y="45"/>
                </a:cxn>
              </a:cxnLst>
              <a:rect l="0" t="0" r="r" b="b"/>
              <a:pathLst>
                <a:path w="49" h="45">
                  <a:moveTo>
                    <a:pt x="9" y="45"/>
                  </a:moveTo>
                  <a:lnTo>
                    <a:pt x="0" y="41"/>
                  </a:lnTo>
                  <a:lnTo>
                    <a:pt x="15" y="21"/>
                  </a:lnTo>
                  <a:lnTo>
                    <a:pt x="5" y="4"/>
                  </a:lnTo>
                  <a:lnTo>
                    <a:pt x="13" y="0"/>
                  </a:lnTo>
                  <a:lnTo>
                    <a:pt x="26" y="21"/>
                  </a:lnTo>
                  <a:lnTo>
                    <a:pt x="9" y="45"/>
                  </a:lnTo>
                  <a:close/>
                  <a:moveTo>
                    <a:pt x="34" y="45"/>
                  </a:moveTo>
                  <a:lnTo>
                    <a:pt x="26" y="41"/>
                  </a:lnTo>
                  <a:lnTo>
                    <a:pt x="39" y="21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49" y="21"/>
                  </a:lnTo>
                  <a:lnTo>
                    <a:pt x="34" y="4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90163137-748B-6650-CA42-D42B664CC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7" y="4045"/>
              <a:ext cx="65" cy="72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37" y="14"/>
                </a:cxn>
                <a:cxn ang="0">
                  <a:pos x="14" y="41"/>
                </a:cxn>
                <a:cxn ang="0">
                  <a:pos x="22" y="5"/>
                </a:cxn>
                <a:cxn ang="0">
                  <a:pos x="6" y="25"/>
                </a:cxn>
                <a:cxn ang="0">
                  <a:pos x="15" y="36"/>
                </a:cxn>
                <a:cxn ang="0">
                  <a:pos x="31" y="15"/>
                </a:cxn>
                <a:cxn ang="0">
                  <a:pos x="22" y="5"/>
                </a:cxn>
              </a:cxnLst>
              <a:rect l="0" t="0" r="r" b="b"/>
              <a:pathLst>
                <a:path w="37" h="41">
                  <a:moveTo>
                    <a:pt x="14" y="41"/>
                  </a:moveTo>
                  <a:cubicBezTo>
                    <a:pt x="4" y="41"/>
                    <a:pt x="0" y="35"/>
                    <a:pt x="0" y="26"/>
                  </a:cubicBezTo>
                  <a:cubicBezTo>
                    <a:pt x="0" y="12"/>
                    <a:pt x="10" y="0"/>
                    <a:pt x="22" y="0"/>
                  </a:cubicBezTo>
                  <a:cubicBezTo>
                    <a:pt x="32" y="0"/>
                    <a:pt x="37" y="5"/>
                    <a:pt x="37" y="14"/>
                  </a:cubicBezTo>
                  <a:cubicBezTo>
                    <a:pt x="37" y="29"/>
                    <a:pt x="26" y="41"/>
                    <a:pt x="14" y="41"/>
                  </a:cubicBezTo>
                  <a:close/>
                  <a:moveTo>
                    <a:pt x="22" y="5"/>
                  </a:moveTo>
                  <a:cubicBezTo>
                    <a:pt x="12" y="5"/>
                    <a:pt x="6" y="14"/>
                    <a:pt x="6" y="25"/>
                  </a:cubicBezTo>
                  <a:cubicBezTo>
                    <a:pt x="6" y="32"/>
                    <a:pt x="9" y="36"/>
                    <a:pt x="15" y="36"/>
                  </a:cubicBezTo>
                  <a:cubicBezTo>
                    <a:pt x="24" y="36"/>
                    <a:pt x="31" y="27"/>
                    <a:pt x="31" y="15"/>
                  </a:cubicBezTo>
                  <a:cubicBezTo>
                    <a:pt x="31" y="9"/>
                    <a:pt x="28" y="5"/>
                    <a:pt x="22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F75AC2AB-2F35-2441-0AAD-174BB54CF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" y="4062"/>
              <a:ext cx="53" cy="78"/>
            </a:xfrm>
            <a:custGeom>
              <a:avLst/>
              <a:gdLst/>
              <a:ahLst/>
              <a:cxnLst>
                <a:cxn ang="0">
                  <a:pos x="12" y="30"/>
                </a:cxn>
                <a:cxn ang="0">
                  <a:pos x="8" y="30"/>
                </a:cxn>
                <a:cxn ang="0">
                  <a:pos x="5" y="44"/>
                </a:cxn>
                <a:cxn ang="0">
                  <a:pos x="0" y="44"/>
                </a:cxn>
                <a:cxn ang="0">
                  <a:pos x="8" y="1"/>
                </a:cxn>
                <a:cxn ang="0">
                  <a:pos x="13" y="1"/>
                </a:cxn>
                <a:cxn ang="0">
                  <a:pos x="10" y="13"/>
                </a:cxn>
                <a:cxn ang="0">
                  <a:pos x="10" y="13"/>
                </a:cxn>
                <a:cxn ang="0">
                  <a:pos x="24" y="0"/>
                </a:cxn>
                <a:cxn ang="0">
                  <a:pos x="30" y="9"/>
                </a:cxn>
                <a:cxn ang="0">
                  <a:pos x="12" y="30"/>
                </a:cxn>
                <a:cxn ang="0">
                  <a:pos x="22" y="5"/>
                </a:cxn>
                <a:cxn ang="0">
                  <a:pos x="9" y="23"/>
                </a:cxn>
                <a:cxn ang="0">
                  <a:pos x="8" y="25"/>
                </a:cxn>
                <a:cxn ang="0">
                  <a:pos x="13" y="26"/>
                </a:cxn>
                <a:cxn ang="0">
                  <a:pos x="25" y="10"/>
                </a:cxn>
                <a:cxn ang="0">
                  <a:pos x="22" y="5"/>
                </a:cxn>
              </a:cxnLst>
              <a:rect l="0" t="0" r="r" b="b"/>
              <a:pathLst>
                <a:path w="30" h="44">
                  <a:moveTo>
                    <a:pt x="12" y="30"/>
                  </a:moveTo>
                  <a:cubicBezTo>
                    <a:pt x="10" y="30"/>
                    <a:pt x="9" y="30"/>
                    <a:pt x="8" y="3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3"/>
                    <a:pt x="12" y="6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6"/>
                    <a:pt x="18" y="0"/>
                    <a:pt x="24" y="0"/>
                  </a:cubicBezTo>
                  <a:cubicBezTo>
                    <a:pt x="28" y="0"/>
                    <a:pt x="30" y="3"/>
                    <a:pt x="30" y="9"/>
                  </a:cubicBezTo>
                  <a:cubicBezTo>
                    <a:pt x="30" y="20"/>
                    <a:pt x="24" y="30"/>
                    <a:pt x="12" y="30"/>
                  </a:cubicBezTo>
                  <a:close/>
                  <a:moveTo>
                    <a:pt x="22" y="5"/>
                  </a:moveTo>
                  <a:cubicBezTo>
                    <a:pt x="16" y="5"/>
                    <a:pt x="10" y="16"/>
                    <a:pt x="9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6"/>
                  </a:cubicBezTo>
                  <a:cubicBezTo>
                    <a:pt x="21" y="26"/>
                    <a:pt x="25" y="17"/>
                    <a:pt x="25" y="10"/>
                  </a:cubicBezTo>
                  <a:cubicBezTo>
                    <a:pt x="25" y="6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4958A6E-90F4-9828-F9D9-5AAA4DD6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" y="4045"/>
              <a:ext cx="35" cy="7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11" y="15"/>
                </a:cxn>
                <a:cxn ang="0">
                  <a:pos x="8" y="30"/>
                </a:cxn>
                <a:cxn ang="0">
                  <a:pos x="11" y="36"/>
                </a:cxn>
                <a:cxn ang="0">
                  <a:pos x="15" y="35"/>
                </a:cxn>
                <a:cxn ang="0">
                  <a:pos x="14" y="40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1" y="11"/>
                </a:cxn>
                <a:cxn ang="0">
                  <a:pos x="7" y="11"/>
                </a:cxn>
                <a:cxn ang="0">
                  <a:pos x="8" y="1"/>
                </a:cxn>
                <a:cxn ang="0">
                  <a:pos x="14" y="0"/>
                </a:cxn>
                <a:cxn ang="0">
                  <a:pos x="12" y="11"/>
                </a:cxn>
                <a:cxn ang="0">
                  <a:pos x="20" y="11"/>
                </a:cxn>
                <a:cxn ang="0">
                  <a:pos x="19" y="15"/>
                </a:cxn>
              </a:cxnLst>
              <a:rect l="0" t="0" r="r" b="b"/>
              <a:pathLst>
                <a:path w="20" h="40">
                  <a:moveTo>
                    <a:pt x="19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5"/>
                    <a:pt x="8" y="36"/>
                    <a:pt x="11" y="36"/>
                  </a:cubicBezTo>
                  <a:cubicBezTo>
                    <a:pt x="12" y="36"/>
                    <a:pt x="14" y="36"/>
                    <a:pt x="15" y="35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1" y="40"/>
                    <a:pt x="9" y="40"/>
                  </a:cubicBezTo>
                  <a:cubicBezTo>
                    <a:pt x="3" y="40"/>
                    <a:pt x="2" y="38"/>
                    <a:pt x="3" y="3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0DAB8117-3BDB-649C-6121-31ED06932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9" y="4043"/>
              <a:ext cx="25" cy="73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0" y="41"/>
                </a:cxn>
                <a:cxn ang="0">
                  <a:pos x="6" y="12"/>
                </a:cxn>
                <a:cxn ang="0">
                  <a:pos x="11" y="12"/>
                </a:cxn>
                <a:cxn ang="0">
                  <a:pos x="5" y="41"/>
                </a:cxn>
                <a:cxn ang="0">
                  <a:pos x="10" y="7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3" y="4"/>
                </a:cxn>
                <a:cxn ang="0">
                  <a:pos x="10" y="7"/>
                </a:cxn>
              </a:cxnLst>
              <a:rect l="0" t="0" r="r" b="b"/>
              <a:pathLst>
                <a:path w="14" h="41">
                  <a:moveTo>
                    <a:pt x="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lnTo>
                    <a:pt x="5" y="41"/>
                  </a:lnTo>
                  <a:close/>
                  <a:moveTo>
                    <a:pt x="10" y="7"/>
                  </a:moveTo>
                  <a:cubicBezTo>
                    <a:pt x="8" y="7"/>
                    <a:pt x="6" y="6"/>
                    <a:pt x="6" y="4"/>
                  </a:cubicBezTo>
                  <a:cubicBezTo>
                    <a:pt x="7" y="2"/>
                    <a:pt x="8" y="0"/>
                    <a:pt x="10" y="0"/>
                  </a:cubicBezTo>
                  <a:cubicBezTo>
                    <a:pt x="12" y="0"/>
                    <a:pt x="14" y="2"/>
                    <a:pt x="13" y="4"/>
                  </a:cubicBezTo>
                  <a:cubicBezTo>
                    <a:pt x="13" y="6"/>
                    <a:pt x="12" y="7"/>
                    <a:pt x="10" y="7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E8EE991-6D0E-97BA-764B-E44F5F10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4062"/>
              <a:ext cx="82" cy="54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36" y="30"/>
                </a:cxn>
                <a:cxn ang="0">
                  <a:pos x="39" y="11"/>
                </a:cxn>
                <a:cxn ang="0">
                  <a:pos x="37" y="5"/>
                </a:cxn>
                <a:cxn ang="0">
                  <a:pos x="24" y="23"/>
                </a:cxn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7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9" y="0"/>
                </a:cxn>
                <a:cxn ang="0">
                  <a:pos x="44" y="10"/>
                </a:cxn>
                <a:cxn ang="0">
                  <a:pos x="41" y="30"/>
                </a:cxn>
              </a:cxnLst>
              <a:rect l="0" t="0" r="r" b="b"/>
              <a:pathLst>
                <a:path w="46" h="30">
                  <a:moveTo>
                    <a:pt x="41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7"/>
                    <a:pt x="39" y="5"/>
                    <a:pt x="37" y="5"/>
                  </a:cubicBezTo>
                  <a:cubicBezTo>
                    <a:pt x="32" y="5"/>
                    <a:pt x="26" y="15"/>
                    <a:pt x="24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4" y="5"/>
                    <a:pt x="8" y="15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0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6"/>
                    <a:pt x="15" y="0"/>
                    <a:pt x="21" y="0"/>
                  </a:cubicBezTo>
                  <a:cubicBezTo>
                    <a:pt x="25" y="0"/>
                    <a:pt x="27" y="2"/>
                    <a:pt x="27" y="6"/>
                  </a:cubicBezTo>
                  <a:cubicBezTo>
                    <a:pt x="27" y="8"/>
                    <a:pt x="26" y="9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6"/>
                    <a:pt x="33" y="0"/>
                    <a:pt x="39" y="0"/>
                  </a:cubicBezTo>
                  <a:cubicBezTo>
                    <a:pt x="44" y="0"/>
                    <a:pt x="46" y="4"/>
                    <a:pt x="44" y="10"/>
                  </a:cubicBezTo>
                  <a:lnTo>
                    <a:pt x="41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449F4787-0ADC-F2A6-92B2-9427FC484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" y="4043"/>
              <a:ext cx="25" cy="73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41"/>
                </a:cxn>
                <a:cxn ang="0">
                  <a:pos x="6" y="12"/>
                </a:cxn>
                <a:cxn ang="0">
                  <a:pos x="11" y="12"/>
                </a:cxn>
                <a:cxn ang="0">
                  <a:pos x="6" y="41"/>
                </a:cxn>
                <a:cxn ang="0">
                  <a:pos x="10" y="7"/>
                </a:cxn>
                <a:cxn ang="0">
                  <a:pos x="7" y="4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7"/>
                </a:cxn>
              </a:cxnLst>
              <a:rect l="0" t="0" r="r" b="b"/>
              <a:pathLst>
                <a:path w="14" h="41">
                  <a:moveTo>
                    <a:pt x="6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2"/>
                    <a:pt x="11" y="12"/>
                    <a:pt x="11" y="12"/>
                  </a:cubicBezTo>
                  <a:lnTo>
                    <a:pt x="6" y="41"/>
                  </a:lnTo>
                  <a:close/>
                  <a:moveTo>
                    <a:pt x="10" y="7"/>
                  </a:moveTo>
                  <a:cubicBezTo>
                    <a:pt x="8" y="7"/>
                    <a:pt x="7" y="6"/>
                    <a:pt x="7" y="4"/>
                  </a:cubicBezTo>
                  <a:cubicBezTo>
                    <a:pt x="7" y="2"/>
                    <a:pt x="8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ubicBezTo>
                    <a:pt x="13" y="6"/>
                    <a:pt x="12" y="7"/>
                    <a:pt x="10" y="7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B44F6136-421D-19AE-E907-FAAACA595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4062"/>
              <a:ext cx="44" cy="54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6" y="21"/>
                </a:cxn>
                <a:cxn ang="0">
                  <a:pos x="12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5" y="7"/>
                </a:cxn>
                <a:cxn ang="0">
                  <a:pos x="6" y="17"/>
                </a:cxn>
                <a:cxn ang="0">
                  <a:pos x="16" y="4"/>
                </a:cxn>
                <a:cxn ang="0">
                  <a:pos x="7" y="13"/>
                </a:cxn>
                <a:cxn ang="0">
                  <a:pos x="19" y="8"/>
                </a:cxn>
                <a:cxn ang="0">
                  <a:pos x="16" y="4"/>
                </a:cxn>
              </a:cxnLst>
              <a:rect l="0" t="0" r="r" b="b"/>
              <a:pathLst>
                <a:path w="25" h="30">
                  <a:moveTo>
                    <a:pt x="6" y="17"/>
                  </a:moveTo>
                  <a:cubicBezTo>
                    <a:pt x="6" y="18"/>
                    <a:pt x="6" y="19"/>
                    <a:pt x="6" y="21"/>
                  </a:cubicBezTo>
                  <a:cubicBezTo>
                    <a:pt x="6" y="25"/>
                    <a:pt x="7" y="26"/>
                    <a:pt x="12" y="26"/>
                  </a:cubicBezTo>
                  <a:cubicBezTo>
                    <a:pt x="15" y="26"/>
                    <a:pt x="17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4" y="30"/>
                    <a:pt x="10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7" y="0"/>
                    <a:pt x="16" y="0"/>
                  </a:cubicBezTo>
                  <a:cubicBezTo>
                    <a:pt x="22" y="0"/>
                    <a:pt x="25" y="4"/>
                    <a:pt x="25" y="7"/>
                  </a:cubicBezTo>
                  <a:cubicBezTo>
                    <a:pt x="25" y="13"/>
                    <a:pt x="18" y="17"/>
                    <a:pt x="6" y="17"/>
                  </a:cubicBezTo>
                  <a:close/>
                  <a:moveTo>
                    <a:pt x="16" y="4"/>
                  </a:moveTo>
                  <a:cubicBezTo>
                    <a:pt x="11" y="4"/>
                    <a:pt x="8" y="8"/>
                    <a:pt x="7" y="13"/>
                  </a:cubicBezTo>
                  <a:cubicBezTo>
                    <a:pt x="16" y="13"/>
                    <a:pt x="19" y="11"/>
                    <a:pt x="19" y="8"/>
                  </a:cubicBezTo>
                  <a:cubicBezTo>
                    <a:pt x="19" y="5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8A87BDA-A3C2-A913-3FD8-4A824EBBC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4060"/>
              <a:ext cx="36" cy="56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7" y="24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20" y="1"/>
                </a:cxn>
                <a:cxn ang="0">
                  <a:pos x="19" y="6"/>
                </a:cxn>
              </a:cxnLst>
              <a:rect l="0" t="0" r="r" b="b"/>
              <a:pathLst>
                <a:path w="20" h="31">
                  <a:moveTo>
                    <a:pt x="19" y="6"/>
                  </a:moveTo>
                  <a:cubicBezTo>
                    <a:pt x="14" y="5"/>
                    <a:pt x="8" y="16"/>
                    <a:pt x="7" y="2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4"/>
                    <a:pt x="9" y="7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6"/>
                    <a:pt x="15" y="0"/>
                    <a:pt x="20" y="1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950F2CF7-4A36-6C74-26DB-3046D235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4064"/>
              <a:ext cx="49" cy="53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8" y="29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7" y="30"/>
                </a:cxn>
                <a:cxn ang="0">
                  <a:pos x="1" y="2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7" y="18"/>
                </a:cxn>
                <a:cxn ang="0">
                  <a:pos x="9" y="25"/>
                </a:cxn>
                <a:cxn ang="0">
                  <a:pos x="22" y="6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3" y="29"/>
                </a:cxn>
              </a:cxnLst>
              <a:rect l="0" t="0" r="r" b="b"/>
              <a:pathLst>
                <a:path w="28" h="30">
                  <a:moveTo>
                    <a:pt x="23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7"/>
                    <a:pt x="19" y="2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8" y="24"/>
                    <a:pt x="13" y="30"/>
                    <a:pt x="7" y="30"/>
                  </a:cubicBezTo>
                  <a:cubicBezTo>
                    <a:pt x="2" y="30"/>
                    <a:pt x="0" y="26"/>
                    <a:pt x="1" y="2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3"/>
                    <a:pt x="7" y="25"/>
                    <a:pt x="9" y="25"/>
                  </a:cubicBezTo>
                  <a:cubicBezTo>
                    <a:pt x="15" y="25"/>
                    <a:pt x="21" y="14"/>
                    <a:pt x="22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C0D9569A-6A8E-5F03-34E0-5D7E8739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4062"/>
              <a:ext cx="51" cy="54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4" y="30"/>
                </a:cxn>
              </a:cxnLst>
              <a:rect l="0" t="0" r="r" b="b"/>
              <a:pathLst>
                <a:path w="29" h="30">
                  <a:moveTo>
                    <a:pt x="24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6"/>
                    <a:pt x="7" y="2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7" y="0"/>
                    <a:pt x="29" y="4"/>
                    <a:pt x="27" y="1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F221104-CBFB-7F03-FC21-4AD7E6920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7" y="4062"/>
              <a:ext cx="54" cy="80"/>
            </a:xfrm>
            <a:custGeom>
              <a:avLst/>
              <a:gdLst/>
              <a:ahLst/>
              <a:cxnLst>
                <a:cxn ang="0">
                  <a:pos x="25" y="33"/>
                </a:cxn>
                <a:cxn ang="0">
                  <a:pos x="8" y="45"/>
                </a:cxn>
                <a:cxn ang="0">
                  <a:pos x="0" y="44"/>
                </a:cxn>
                <a:cxn ang="0">
                  <a:pos x="1" y="39"/>
                </a:cxn>
                <a:cxn ang="0">
                  <a:pos x="9" y="40"/>
                </a:cxn>
                <a:cxn ang="0">
                  <a:pos x="20" y="31"/>
                </a:cxn>
                <a:cxn ang="0">
                  <a:pos x="23" y="18"/>
                </a:cxn>
                <a:cxn ang="0">
                  <a:pos x="23" y="18"/>
                </a:cxn>
                <a:cxn ang="0">
                  <a:pos x="10" y="31"/>
                </a:cxn>
                <a:cxn ang="0">
                  <a:pos x="3" y="22"/>
                </a:cxn>
                <a:cxn ang="0">
                  <a:pos x="21" y="0"/>
                </a:cxn>
                <a:cxn ang="0">
                  <a:pos x="31" y="1"/>
                </a:cxn>
                <a:cxn ang="0">
                  <a:pos x="25" y="33"/>
                </a:cxn>
                <a:cxn ang="0">
                  <a:pos x="21" y="5"/>
                </a:cxn>
                <a:cxn ang="0">
                  <a:pos x="8" y="21"/>
                </a:cxn>
                <a:cxn ang="0">
                  <a:pos x="11" y="26"/>
                </a:cxn>
                <a:cxn ang="0">
                  <a:pos x="24" y="7"/>
                </a:cxn>
                <a:cxn ang="0">
                  <a:pos x="25" y="5"/>
                </a:cxn>
                <a:cxn ang="0">
                  <a:pos x="21" y="5"/>
                </a:cxn>
              </a:cxnLst>
              <a:rect l="0" t="0" r="r" b="b"/>
              <a:pathLst>
                <a:path w="31" h="45">
                  <a:moveTo>
                    <a:pt x="25" y="33"/>
                  </a:moveTo>
                  <a:cubicBezTo>
                    <a:pt x="23" y="40"/>
                    <a:pt x="19" y="45"/>
                    <a:pt x="8" y="45"/>
                  </a:cubicBezTo>
                  <a:cubicBezTo>
                    <a:pt x="4" y="45"/>
                    <a:pt x="2" y="44"/>
                    <a:pt x="0" y="4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40"/>
                    <a:pt x="6" y="40"/>
                    <a:pt x="9" y="40"/>
                  </a:cubicBezTo>
                  <a:cubicBezTo>
                    <a:pt x="15" y="40"/>
                    <a:pt x="18" y="38"/>
                    <a:pt x="20" y="31"/>
                  </a:cubicBezTo>
                  <a:cubicBezTo>
                    <a:pt x="21" y="27"/>
                    <a:pt x="21" y="25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23"/>
                    <a:pt x="17" y="31"/>
                    <a:pt x="10" y="31"/>
                  </a:cubicBezTo>
                  <a:cubicBezTo>
                    <a:pt x="5" y="31"/>
                    <a:pt x="3" y="28"/>
                    <a:pt x="3" y="22"/>
                  </a:cubicBezTo>
                  <a:cubicBezTo>
                    <a:pt x="3" y="11"/>
                    <a:pt x="9" y="0"/>
                    <a:pt x="21" y="0"/>
                  </a:cubicBezTo>
                  <a:cubicBezTo>
                    <a:pt x="25" y="0"/>
                    <a:pt x="28" y="1"/>
                    <a:pt x="31" y="1"/>
                  </a:cubicBezTo>
                  <a:lnTo>
                    <a:pt x="25" y="33"/>
                  </a:lnTo>
                  <a:close/>
                  <a:moveTo>
                    <a:pt x="21" y="5"/>
                  </a:moveTo>
                  <a:cubicBezTo>
                    <a:pt x="12" y="5"/>
                    <a:pt x="8" y="13"/>
                    <a:pt x="8" y="21"/>
                  </a:cubicBezTo>
                  <a:cubicBezTo>
                    <a:pt x="8" y="24"/>
                    <a:pt x="10" y="26"/>
                    <a:pt x="11" y="26"/>
                  </a:cubicBezTo>
                  <a:cubicBezTo>
                    <a:pt x="17" y="26"/>
                    <a:pt x="23" y="14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3" y="5"/>
                    <a:pt x="22" y="5"/>
                    <a:pt x="21" y="5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F4E8476F-DFE1-0CA4-2150-AF61CDEF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4064"/>
              <a:ext cx="50" cy="53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18" y="29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7" y="30"/>
                </a:cxn>
                <a:cxn ang="0">
                  <a:pos x="1" y="2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7" y="18"/>
                </a:cxn>
                <a:cxn ang="0">
                  <a:pos x="9" y="25"/>
                </a:cxn>
                <a:cxn ang="0">
                  <a:pos x="22" y="6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3" y="29"/>
                </a:cxn>
              </a:cxnLst>
              <a:rect l="0" t="0" r="r" b="b"/>
              <a:pathLst>
                <a:path w="28" h="30">
                  <a:moveTo>
                    <a:pt x="23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7"/>
                    <a:pt x="19" y="2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8" y="24"/>
                    <a:pt x="13" y="30"/>
                    <a:pt x="7" y="30"/>
                  </a:cubicBezTo>
                  <a:cubicBezTo>
                    <a:pt x="2" y="30"/>
                    <a:pt x="0" y="26"/>
                    <a:pt x="1" y="2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3"/>
                    <a:pt x="6" y="25"/>
                    <a:pt x="9" y="25"/>
                  </a:cubicBezTo>
                  <a:cubicBezTo>
                    <a:pt x="14" y="25"/>
                    <a:pt x="20" y="14"/>
                    <a:pt x="22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244227C9-C2A5-5B0C-A19B-460C6080D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4062"/>
              <a:ext cx="49" cy="54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4" y="30"/>
                </a:cxn>
              </a:cxnLst>
              <a:rect l="0" t="0" r="r" b="b"/>
              <a:pathLst>
                <a:path w="28" h="30">
                  <a:moveTo>
                    <a:pt x="24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6"/>
                    <a:pt x="7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7" y="0"/>
                    <a:pt x="28" y="4"/>
                    <a:pt x="27" y="1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FE9FC01B-E895-6ED6-0659-3E6227D08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4045"/>
              <a:ext cx="36" cy="7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11" y="15"/>
                </a:cxn>
                <a:cxn ang="0">
                  <a:pos x="8" y="30"/>
                </a:cxn>
                <a:cxn ang="0">
                  <a:pos x="11" y="36"/>
                </a:cxn>
                <a:cxn ang="0">
                  <a:pos x="15" y="35"/>
                </a:cxn>
                <a:cxn ang="0">
                  <a:pos x="15" y="40"/>
                </a:cxn>
                <a:cxn ang="0">
                  <a:pos x="9" y="40"/>
                </a:cxn>
                <a:cxn ang="0">
                  <a:pos x="3" y="31"/>
                </a:cxn>
                <a:cxn ang="0">
                  <a:pos x="6" y="15"/>
                </a:cxn>
                <a:cxn ang="0">
                  <a:pos x="0" y="15"/>
                </a:cxn>
                <a:cxn ang="0">
                  <a:pos x="1" y="11"/>
                </a:cxn>
                <a:cxn ang="0">
                  <a:pos x="7" y="11"/>
                </a:cxn>
                <a:cxn ang="0">
                  <a:pos x="9" y="1"/>
                </a:cxn>
                <a:cxn ang="0">
                  <a:pos x="14" y="0"/>
                </a:cxn>
                <a:cxn ang="0">
                  <a:pos x="12" y="11"/>
                </a:cxn>
                <a:cxn ang="0">
                  <a:pos x="20" y="11"/>
                </a:cxn>
                <a:cxn ang="0">
                  <a:pos x="19" y="15"/>
                </a:cxn>
              </a:cxnLst>
              <a:rect l="0" t="0" r="r" b="b"/>
              <a:pathLst>
                <a:path w="20" h="40">
                  <a:moveTo>
                    <a:pt x="19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5"/>
                    <a:pt x="8" y="36"/>
                    <a:pt x="11" y="36"/>
                  </a:cubicBezTo>
                  <a:cubicBezTo>
                    <a:pt x="13" y="36"/>
                    <a:pt x="14" y="36"/>
                    <a:pt x="15" y="35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1" y="40"/>
                    <a:pt x="9" y="40"/>
                  </a:cubicBezTo>
                  <a:cubicBezTo>
                    <a:pt x="3" y="40"/>
                    <a:pt x="2" y="38"/>
                    <a:pt x="3" y="3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457FFE23-CEA4-A66C-BB2E-5A8FFCB5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3" y="4062"/>
              <a:ext cx="44" cy="54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6" y="21"/>
                </a:cxn>
                <a:cxn ang="0">
                  <a:pos x="12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5" y="7"/>
                </a:cxn>
                <a:cxn ang="0">
                  <a:pos x="6" y="17"/>
                </a:cxn>
                <a:cxn ang="0">
                  <a:pos x="16" y="4"/>
                </a:cxn>
                <a:cxn ang="0">
                  <a:pos x="7" y="13"/>
                </a:cxn>
                <a:cxn ang="0">
                  <a:pos x="20" y="8"/>
                </a:cxn>
                <a:cxn ang="0">
                  <a:pos x="16" y="4"/>
                </a:cxn>
              </a:cxnLst>
              <a:rect l="0" t="0" r="r" b="b"/>
              <a:pathLst>
                <a:path w="25" h="30">
                  <a:moveTo>
                    <a:pt x="6" y="17"/>
                  </a:moveTo>
                  <a:cubicBezTo>
                    <a:pt x="6" y="18"/>
                    <a:pt x="6" y="19"/>
                    <a:pt x="6" y="21"/>
                  </a:cubicBezTo>
                  <a:cubicBezTo>
                    <a:pt x="6" y="25"/>
                    <a:pt x="7" y="26"/>
                    <a:pt x="12" y="26"/>
                  </a:cubicBezTo>
                  <a:cubicBezTo>
                    <a:pt x="15" y="26"/>
                    <a:pt x="18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4" y="30"/>
                    <a:pt x="10" y="30"/>
                  </a:cubicBezTo>
                  <a:cubicBezTo>
                    <a:pt x="4" y="30"/>
                    <a:pt x="0" y="28"/>
                    <a:pt x="0" y="21"/>
                  </a:cubicBezTo>
                  <a:cubicBezTo>
                    <a:pt x="0" y="10"/>
                    <a:pt x="7" y="0"/>
                    <a:pt x="16" y="0"/>
                  </a:cubicBezTo>
                  <a:cubicBezTo>
                    <a:pt x="23" y="0"/>
                    <a:pt x="25" y="4"/>
                    <a:pt x="25" y="7"/>
                  </a:cubicBezTo>
                  <a:cubicBezTo>
                    <a:pt x="25" y="13"/>
                    <a:pt x="19" y="17"/>
                    <a:pt x="6" y="17"/>
                  </a:cubicBezTo>
                  <a:close/>
                  <a:moveTo>
                    <a:pt x="16" y="4"/>
                  </a:moveTo>
                  <a:cubicBezTo>
                    <a:pt x="11" y="4"/>
                    <a:pt x="8" y="8"/>
                    <a:pt x="7" y="13"/>
                  </a:cubicBezTo>
                  <a:cubicBezTo>
                    <a:pt x="16" y="13"/>
                    <a:pt x="20" y="11"/>
                    <a:pt x="20" y="8"/>
                  </a:cubicBezTo>
                  <a:cubicBezTo>
                    <a:pt x="20" y="5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336F033A-462D-5953-D379-3BFA3CC52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" y="4060"/>
              <a:ext cx="35" cy="56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7" y="24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20" y="1"/>
                </a:cxn>
                <a:cxn ang="0">
                  <a:pos x="19" y="6"/>
                </a:cxn>
              </a:cxnLst>
              <a:rect l="0" t="0" r="r" b="b"/>
              <a:pathLst>
                <a:path w="20" h="31">
                  <a:moveTo>
                    <a:pt x="19" y="6"/>
                  </a:moveTo>
                  <a:cubicBezTo>
                    <a:pt x="14" y="5"/>
                    <a:pt x="8" y="16"/>
                    <a:pt x="7" y="2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4"/>
                    <a:pt x="10" y="7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1" y="6"/>
                    <a:pt x="15" y="0"/>
                    <a:pt x="20" y="1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C94DA14-A268-DCB8-92EA-AE8C7B38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4062"/>
              <a:ext cx="50" cy="54"/>
            </a:xfrm>
            <a:custGeom>
              <a:avLst/>
              <a:gdLst/>
              <a:ahLst/>
              <a:cxnLst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3" y="30"/>
                </a:cxn>
              </a:cxnLst>
              <a:rect l="0" t="0" r="r" b="b"/>
              <a:pathLst>
                <a:path w="28" h="30">
                  <a:moveTo>
                    <a:pt x="23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3" y="5"/>
                    <a:pt x="7" y="16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1"/>
                    <a:pt x="4" y="5"/>
                    <a:pt x="5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6"/>
                    <a:pt x="15" y="0"/>
                    <a:pt x="21" y="0"/>
                  </a:cubicBezTo>
                  <a:cubicBezTo>
                    <a:pt x="26" y="0"/>
                    <a:pt x="28" y="4"/>
                    <a:pt x="27" y="10"/>
                  </a:cubicBezTo>
                  <a:lnTo>
                    <a:pt x="23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10F52A7A-4603-30A7-E473-3D957BE01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" y="4062"/>
              <a:ext cx="42" cy="54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5" y="21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19" y="29"/>
                </a:cxn>
                <a:cxn ang="0">
                  <a:pos x="9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4" y="7"/>
                </a:cxn>
                <a:cxn ang="0">
                  <a:pos x="5" y="17"/>
                </a:cxn>
                <a:cxn ang="0">
                  <a:pos x="15" y="4"/>
                </a:cxn>
                <a:cxn ang="0">
                  <a:pos x="6" y="13"/>
                </a:cxn>
                <a:cxn ang="0">
                  <a:pos x="19" y="8"/>
                </a:cxn>
                <a:cxn ang="0">
                  <a:pos x="15" y="4"/>
                </a:cxn>
              </a:cxnLst>
              <a:rect l="0" t="0" r="r" b="b"/>
              <a:pathLst>
                <a:path w="24" h="30">
                  <a:moveTo>
                    <a:pt x="5" y="17"/>
                  </a:moveTo>
                  <a:cubicBezTo>
                    <a:pt x="5" y="18"/>
                    <a:pt x="5" y="19"/>
                    <a:pt x="5" y="21"/>
                  </a:cubicBezTo>
                  <a:cubicBezTo>
                    <a:pt x="5" y="25"/>
                    <a:pt x="7" y="26"/>
                    <a:pt x="11" y="26"/>
                  </a:cubicBezTo>
                  <a:cubicBezTo>
                    <a:pt x="14" y="26"/>
                    <a:pt x="17" y="26"/>
                    <a:pt x="19" y="2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7" y="30"/>
                    <a:pt x="13" y="30"/>
                    <a:pt x="9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24" y="4"/>
                    <a:pt x="24" y="7"/>
                  </a:cubicBezTo>
                  <a:cubicBezTo>
                    <a:pt x="24" y="13"/>
                    <a:pt x="18" y="17"/>
                    <a:pt x="5" y="17"/>
                  </a:cubicBezTo>
                  <a:close/>
                  <a:moveTo>
                    <a:pt x="15" y="4"/>
                  </a:moveTo>
                  <a:cubicBezTo>
                    <a:pt x="10" y="4"/>
                    <a:pt x="7" y="8"/>
                    <a:pt x="6" y="13"/>
                  </a:cubicBezTo>
                  <a:cubicBezTo>
                    <a:pt x="15" y="13"/>
                    <a:pt x="19" y="11"/>
                    <a:pt x="19" y="8"/>
                  </a:cubicBezTo>
                  <a:cubicBezTo>
                    <a:pt x="19" y="5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B5D9AB46-B7A9-49EA-F09E-FFED7751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4039"/>
              <a:ext cx="50" cy="77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18" y="43"/>
                </a:cxn>
                <a:cxn ang="0">
                  <a:pos x="21" y="24"/>
                </a:cxn>
                <a:cxn ang="0">
                  <a:pos x="19" y="18"/>
                </a:cxn>
                <a:cxn ang="0">
                  <a:pos x="6" y="36"/>
                </a:cxn>
                <a:cxn ang="0">
                  <a:pos x="5" y="43"/>
                </a:cxn>
                <a:cxn ang="0">
                  <a:pos x="0" y="43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0" y="14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20" y="13"/>
                </a:cxn>
                <a:cxn ang="0">
                  <a:pos x="27" y="23"/>
                </a:cxn>
                <a:cxn ang="0">
                  <a:pos x="23" y="43"/>
                </a:cxn>
              </a:cxnLst>
              <a:rect l="0" t="0" r="r" b="b"/>
              <a:pathLst>
                <a:path w="28" h="43">
                  <a:moveTo>
                    <a:pt x="23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0"/>
                    <a:pt x="21" y="18"/>
                    <a:pt x="19" y="18"/>
                  </a:cubicBezTo>
                  <a:cubicBezTo>
                    <a:pt x="13" y="18"/>
                    <a:pt x="7" y="29"/>
                    <a:pt x="6" y="36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6"/>
                    <a:pt x="9" y="19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19"/>
                    <a:pt x="14" y="13"/>
                    <a:pt x="20" y="13"/>
                  </a:cubicBezTo>
                  <a:cubicBezTo>
                    <a:pt x="26" y="13"/>
                    <a:pt x="28" y="17"/>
                    <a:pt x="27" y="23"/>
                  </a:cubicBezTo>
                  <a:lnTo>
                    <a:pt x="23" y="4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C25D419A-2451-92A2-0311-B5E99301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4062"/>
              <a:ext cx="81" cy="54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36" y="30"/>
                </a:cxn>
                <a:cxn ang="0">
                  <a:pos x="39" y="11"/>
                </a:cxn>
                <a:cxn ang="0">
                  <a:pos x="37" y="5"/>
                </a:cxn>
                <a:cxn ang="0">
                  <a:pos x="25" y="23"/>
                </a:cxn>
                <a:cxn ang="0">
                  <a:pos x="23" y="30"/>
                </a:cxn>
                <a:cxn ang="0">
                  <a:pos x="18" y="30"/>
                </a:cxn>
                <a:cxn ang="0">
                  <a:pos x="22" y="11"/>
                </a:cxn>
                <a:cxn ang="0">
                  <a:pos x="19" y="5"/>
                </a:cxn>
                <a:cxn ang="0">
                  <a:pos x="7" y="23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1" y="0"/>
                </a:cxn>
                <a:cxn ang="0">
                  <a:pos x="27" y="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9" y="0"/>
                </a:cxn>
                <a:cxn ang="0">
                  <a:pos x="45" y="10"/>
                </a:cxn>
                <a:cxn ang="0">
                  <a:pos x="41" y="30"/>
                </a:cxn>
              </a:cxnLst>
              <a:rect l="0" t="0" r="r" b="b"/>
              <a:pathLst>
                <a:path w="46" h="30">
                  <a:moveTo>
                    <a:pt x="41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7"/>
                    <a:pt x="39" y="5"/>
                    <a:pt x="37" y="5"/>
                  </a:cubicBezTo>
                  <a:cubicBezTo>
                    <a:pt x="32" y="5"/>
                    <a:pt x="26" y="15"/>
                    <a:pt x="25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7"/>
                    <a:pt x="22" y="5"/>
                    <a:pt x="19" y="5"/>
                  </a:cubicBezTo>
                  <a:cubicBezTo>
                    <a:pt x="14" y="5"/>
                    <a:pt x="8" y="15"/>
                    <a:pt x="7" y="2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0"/>
                    <a:pt x="5" y="5"/>
                    <a:pt x="6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0" y="6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6"/>
                    <a:pt x="15" y="0"/>
                    <a:pt x="21" y="0"/>
                  </a:cubicBezTo>
                  <a:cubicBezTo>
                    <a:pt x="25" y="0"/>
                    <a:pt x="27" y="2"/>
                    <a:pt x="27" y="6"/>
                  </a:cubicBezTo>
                  <a:cubicBezTo>
                    <a:pt x="27" y="8"/>
                    <a:pt x="27" y="9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6"/>
                    <a:pt x="33" y="0"/>
                    <a:pt x="39" y="0"/>
                  </a:cubicBezTo>
                  <a:cubicBezTo>
                    <a:pt x="44" y="0"/>
                    <a:pt x="46" y="4"/>
                    <a:pt x="45" y="10"/>
                  </a:cubicBezTo>
                  <a:lnTo>
                    <a:pt x="41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8ACAB34-4D0A-478A-985D-6CC431E8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4062"/>
              <a:ext cx="42" cy="54"/>
            </a:xfrm>
            <a:custGeom>
              <a:avLst/>
              <a:gdLst/>
              <a:ahLst/>
              <a:cxnLst>
                <a:cxn ang="0">
                  <a:pos x="5" y="17"/>
                </a:cxn>
                <a:cxn ang="0">
                  <a:pos x="5" y="21"/>
                </a:cxn>
                <a:cxn ang="0">
                  <a:pos x="11" y="26"/>
                </a:cxn>
                <a:cxn ang="0">
                  <a:pos x="20" y="24"/>
                </a:cxn>
                <a:cxn ang="0">
                  <a:pos x="20" y="29"/>
                </a:cxn>
                <a:cxn ang="0">
                  <a:pos x="10" y="30"/>
                </a:cxn>
                <a:cxn ang="0">
                  <a:pos x="0" y="21"/>
                </a:cxn>
                <a:cxn ang="0">
                  <a:pos x="16" y="0"/>
                </a:cxn>
                <a:cxn ang="0">
                  <a:pos x="24" y="7"/>
                </a:cxn>
                <a:cxn ang="0">
                  <a:pos x="5" y="17"/>
                </a:cxn>
                <a:cxn ang="0">
                  <a:pos x="15" y="4"/>
                </a:cxn>
                <a:cxn ang="0">
                  <a:pos x="6" y="13"/>
                </a:cxn>
                <a:cxn ang="0">
                  <a:pos x="19" y="8"/>
                </a:cxn>
                <a:cxn ang="0">
                  <a:pos x="15" y="4"/>
                </a:cxn>
              </a:cxnLst>
              <a:rect l="0" t="0" r="r" b="b"/>
              <a:pathLst>
                <a:path w="24" h="30">
                  <a:moveTo>
                    <a:pt x="5" y="17"/>
                  </a:moveTo>
                  <a:cubicBezTo>
                    <a:pt x="5" y="18"/>
                    <a:pt x="5" y="19"/>
                    <a:pt x="5" y="21"/>
                  </a:cubicBezTo>
                  <a:cubicBezTo>
                    <a:pt x="5" y="25"/>
                    <a:pt x="7" y="26"/>
                    <a:pt x="11" y="26"/>
                  </a:cubicBezTo>
                  <a:cubicBezTo>
                    <a:pt x="14" y="26"/>
                    <a:pt x="17" y="26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7" y="30"/>
                    <a:pt x="13" y="30"/>
                    <a:pt x="10" y="30"/>
                  </a:cubicBezTo>
                  <a:cubicBezTo>
                    <a:pt x="3" y="30"/>
                    <a:pt x="0" y="28"/>
                    <a:pt x="0" y="21"/>
                  </a:cubicBezTo>
                  <a:cubicBezTo>
                    <a:pt x="0" y="10"/>
                    <a:pt x="6" y="0"/>
                    <a:pt x="16" y="0"/>
                  </a:cubicBezTo>
                  <a:cubicBezTo>
                    <a:pt x="22" y="0"/>
                    <a:pt x="24" y="4"/>
                    <a:pt x="24" y="7"/>
                  </a:cubicBezTo>
                  <a:cubicBezTo>
                    <a:pt x="24" y="13"/>
                    <a:pt x="18" y="17"/>
                    <a:pt x="5" y="17"/>
                  </a:cubicBezTo>
                  <a:close/>
                  <a:moveTo>
                    <a:pt x="15" y="4"/>
                  </a:moveTo>
                  <a:cubicBezTo>
                    <a:pt x="10" y="4"/>
                    <a:pt x="7" y="8"/>
                    <a:pt x="6" y="13"/>
                  </a:cubicBezTo>
                  <a:cubicBezTo>
                    <a:pt x="15" y="13"/>
                    <a:pt x="19" y="11"/>
                    <a:pt x="19" y="8"/>
                  </a:cubicBezTo>
                  <a:cubicBezTo>
                    <a:pt x="19" y="5"/>
                    <a:pt x="17" y="4"/>
                    <a:pt x="15" y="4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387CFEFC-3A8F-3A52-6F72-92F65108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4062"/>
              <a:ext cx="50" cy="54"/>
            </a:xfrm>
            <a:custGeom>
              <a:avLst/>
              <a:gdLst/>
              <a:ahLst/>
              <a:cxnLst>
                <a:cxn ang="0">
                  <a:pos x="23" y="30"/>
                </a:cxn>
                <a:cxn ang="0">
                  <a:pos x="18" y="30"/>
                </a:cxn>
                <a:cxn ang="0">
                  <a:pos x="21" y="11"/>
                </a:cxn>
                <a:cxn ang="0">
                  <a:pos x="19" y="5"/>
                </a:cxn>
                <a:cxn ang="0">
                  <a:pos x="6" y="23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3" y="15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21" y="0"/>
                </a:cxn>
                <a:cxn ang="0">
                  <a:pos x="27" y="10"/>
                </a:cxn>
                <a:cxn ang="0">
                  <a:pos x="23" y="30"/>
                </a:cxn>
              </a:cxnLst>
              <a:rect l="0" t="0" r="r" b="b"/>
              <a:pathLst>
                <a:path w="28" h="30">
                  <a:moveTo>
                    <a:pt x="23" y="30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7"/>
                    <a:pt x="21" y="5"/>
                    <a:pt x="19" y="5"/>
                  </a:cubicBezTo>
                  <a:cubicBezTo>
                    <a:pt x="13" y="5"/>
                    <a:pt x="7" y="16"/>
                    <a:pt x="6" y="2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1"/>
                    <a:pt x="4" y="5"/>
                    <a:pt x="5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3"/>
                    <a:pt x="9" y="6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6"/>
                    <a:pt x="14" y="0"/>
                    <a:pt x="21" y="0"/>
                  </a:cubicBezTo>
                  <a:cubicBezTo>
                    <a:pt x="26" y="0"/>
                    <a:pt x="28" y="4"/>
                    <a:pt x="27" y="10"/>
                  </a:cubicBezTo>
                  <a:lnTo>
                    <a:pt x="23" y="3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40D71659-278B-5123-D362-E14EA9508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3" y="4071"/>
              <a:ext cx="41" cy="37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21" y="41"/>
                </a:cxn>
                <a:cxn ang="0">
                  <a:pos x="10" y="45"/>
                </a:cxn>
                <a:cxn ang="0">
                  <a:pos x="0" y="24"/>
                </a:cxn>
                <a:cxn ang="0">
                  <a:pos x="17" y="0"/>
                </a:cxn>
                <a:cxn ang="0">
                  <a:pos x="23" y="4"/>
                </a:cxn>
                <a:cxn ang="0">
                  <a:pos x="10" y="24"/>
                </a:cxn>
                <a:cxn ang="0">
                  <a:pos x="34" y="24"/>
                </a:cxn>
                <a:cxn ang="0">
                  <a:pos x="45" y="41"/>
                </a:cxn>
                <a:cxn ang="0">
                  <a:pos x="36" y="45"/>
                </a:cxn>
                <a:cxn ang="0">
                  <a:pos x="23" y="24"/>
                </a:cxn>
                <a:cxn ang="0">
                  <a:pos x="40" y="0"/>
                </a:cxn>
                <a:cxn ang="0">
                  <a:pos x="49" y="4"/>
                </a:cxn>
                <a:cxn ang="0">
                  <a:pos x="34" y="24"/>
                </a:cxn>
              </a:cxnLst>
              <a:rect l="0" t="0" r="r" b="b"/>
              <a:pathLst>
                <a:path w="49" h="45">
                  <a:moveTo>
                    <a:pt x="10" y="24"/>
                  </a:moveTo>
                  <a:lnTo>
                    <a:pt x="21" y="41"/>
                  </a:lnTo>
                  <a:lnTo>
                    <a:pt x="10" y="45"/>
                  </a:lnTo>
                  <a:lnTo>
                    <a:pt x="0" y="24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10" y="24"/>
                  </a:lnTo>
                  <a:close/>
                  <a:moveTo>
                    <a:pt x="34" y="24"/>
                  </a:moveTo>
                  <a:lnTo>
                    <a:pt x="45" y="41"/>
                  </a:lnTo>
                  <a:lnTo>
                    <a:pt x="36" y="45"/>
                  </a:lnTo>
                  <a:lnTo>
                    <a:pt x="23" y="24"/>
                  </a:lnTo>
                  <a:lnTo>
                    <a:pt x="40" y="0"/>
                  </a:lnTo>
                  <a:lnTo>
                    <a:pt x="49" y="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4CA77952-5EE2-21EF-AB90-45745A39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4041"/>
              <a:ext cx="374" cy="80"/>
            </a:xfrm>
            <a:custGeom>
              <a:avLst/>
              <a:gdLst/>
              <a:ahLst/>
              <a:cxnLst>
                <a:cxn ang="0">
                  <a:pos x="205" y="32"/>
                </a:cxn>
                <a:cxn ang="0">
                  <a:pos x="187" y="45"/>
                </a:cxn>
                <a:cxn ang="0">
                  <a:pos x="12" y="45"/>
                </a:cxn>
                <a:cxn ang="0">
                  <a:pos x="2" y="32"/>
                </a:cxn>
                <a:cxn ang="0">
                  <a:pos x="7" y="13"/>
                </a:cxn>
                <a:cxn ang="0">
                  <a:pos x="24" y="0"/>
                </a:cxn>
                <a:cxn ang="0">
                  <a:pos x="200" y="0"/>
                </a:cxn>
                <a:cxn ang="0">
                  <a:pos x="210" y="13"/>
                </a:cxn>
                <a:cxn ang="0">
                  <a:pos x="205" y="32"/>
                </a:cxn>
              </a:cxnLst>
              <a:rect l="0" t="0" r="r" b="b"/>
              <a:pathLst>
                <a:path w="212" h="45">
                  <a:moveTo>
                    <a:pt x="205" y="32"/>
                  </a:moveTo>
                  <a:cubicBezTo>
                    <a:pt x="203" y="39"/>
                    <a:pt x="195" y="45"/>
                    <a:pt x="187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4" y="45"/>
                    <a:pt x="0" y="39"/>
                    <a:pt x="2" y="3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6"/>
                    <a:pt x="17" y="0"/>
                    <a:pt x="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8" y="0"/>
                    <a:pt x="212" y="6"/>
                    <a:pt x="210" y="13"/>
                  </a:cubicBezTo>
                  <a:lnTo>
                    <a:pt x="205" y="3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78D18CB7-D706-AD13-BB35-2DC51138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4041"/>
              <a:ext cx="204" cy="80"/>
            </a:xfrm>
            <a:custGeom>
              <a:avLst/>
              <a:gdLst/>
              <a:ahLst/>
              <a:cxnLst>
                <a:cxn ang="0">
                  <a:pos x="107" y="32"/>
                </a:cxn>
                <a:cxn ang="0">
                  <a:pos x="90" y="45"/>
                </a:cxn>
                <a:cxn ang="0">
                  <a:pos x="12" y="45"/>
                </a:cxn>
                <a:cxn ang="0">
                  <a:pos x="2" y="32"/>
                </a:cxn>
                <a:cxn ang="0">
                  <a:pos x="7" y="13"/>
                </a:cxn>
                <a:cxn ang="0">
                  <a:pos x="24" y="0"/>
                </a:cxn>
                <a:cxn ang="0">
                  <a:pos x="103" y="0"/>
                </a:cxn>
                <a:cxn ang="0">
                  <a:pos x="113" y="13"/>
                </a:cxn>
                <a:cxn ang="0">
                  <a:pos x="107" y="32"/>
                </a:cxn>
              </a:cxnLst>
              <a:rect l="0" t="0" r="r" b="b"/>
              <a:pathLst>
                <a:path w="115" h="45">
                  <a:moveTo>
                    <a:pt x="107" y="32"/>
                  </a:moveTo>
                  <a:cubicBezTo>
                    <a:pt x="105" y="39"/>
                    <a:pt x="97" y="45"/>
                    <a:pt x="9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4" y="45"/>
                    <a:pt x="0" y="39"/>
                    <a:pt x="2" y="3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6"/>
                    <a:pt x="17" y="0"/>
                    <a:pt x="2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0" y="0"/>
                    <a:pt x="115" y="6"/>
                    <a:pt x="113" y="13"/>
                  </a:cubicBezTo>
                  <a:lnTo>
                    <a:pt x="107" y="32"/>
                  </a:lnTo>
                  <a:close/>
                </a:path>
              </a:pathLst>
            </a:cu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354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" b="1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BB1344FE-877C-A13A-E1CF-C2A731CA5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637" y="6506988"/>
            <a:ext cx="68179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068569-4B2C-E549-8418-600CFBD210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714FDE-C434-79DF-8FBA-B205E2584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19406" y="6506987"/>
            <a:ext cx="1230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© OptWare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11B1C8-5197-4E3A-6E38-7E829996F2A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73759" y="165211"/>
            <a:ext cx="1362666" cy="4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8" r:id="rId5"/>
    <p:sldLayoutId id="2147483654" r:id="rId6"/>
    <p:sldLayoutId id="2147483663" r:id="rId7"/>
    <p:sldLayoutId id="2147483662" r:id="rId8"/>
  </p:sldLayoutIdLst>
  <p:hf hdr="0"/>
  <p:txStyles>
    <p:titleStyle>
      <a:lvl1pPr algn="l" defTabSz="914354" rtl="0" eaLnBrk="1" latinLnBrk="0" hangingPunct="1">
        <a:lnSpc>
          <a:spcPct val="114000"/>
        </a:lnSpc>
        <a:spcBef>
          <a:spcPct val="0"/>
        </a:spcBef>
        <a:buNone/>
        <a:defRPr sz="1800" b="1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54" rtl="0" eaLnBrk="1" latinLnBrk="0" hangingPunct="1">
        <a:lnSpc>
          <a:spcPct val="114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400" b="1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9861" indent="-174617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79410" indent="-222240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36579" indent="-261925" algn="l" defTabSz="914354" rtl="0" eaLnBrk="1" latinLnBrk="0" hangingPunct="1">
        <a:lnSpc>
          <a:spcPct val="114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7583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48_BAA4E60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0EB411-D2CD-2746-1CBA-3B91F75A8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Arbeitspaket 7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CD45D19-F1D9-6E7F-FEB9-49CE7CAAA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17.04.2023</a:t>
            </a:r>
          </a:p>
          <a:p>
            <a:r>
              <a:rPr lang="de-DE" dirty="0"/>
              <a:t>München</a:t>
            </a:r>
          </a:p>
        </p:txBody>
      </p:sp>
    </p:spTree>
    <p:extLst>
      <p:ext uri="{BB962C8B-B14F-4D97-AF65-F5344CB8AC3E}">
        <p14:creationId xmlns:p14="http://schemas.microsoft.com/office/powerpoint/2010/main" val="7775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91A1D-B9D0-5668-F58B-6987F5C7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Overview Work Package 7 </a:t>
            </a:r>
            <a:br>
              <a:rPr lang="en-GB"/>
            </a:br>
            <a:r>
              <a:rPr lang="en-GB"/>
              <a:t>Team Members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A5B02A-58D0-C710-2FA6-7A4B92341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CD101-5510-1E83-294B-4BB1A7E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46ACB1-2FDC-9071-338E-3B68B891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0" y="2130151"/>
            <a:ext cx="2959100" cy="1066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A464EB-5313-AA2F-9DA5-35E9A732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100" y="2314301"/>
            <a:ext cx="2794000" cy="698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571FB0-672E-5B2B-170E-AD5F6611C1DF}"/>
              </a:ext>
            </a:extLst>
          </p:cNvPr>
          <p:cNvSpPr txBox="1"/>
          <p:nvPr/>
        </p:nvSpPr>
        <p:spPr>
          <a:xfrm>
            <a:off x="745075" y="3429000"/>
            <a:ext cx="2604749" cy="2627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Daria Gutina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Ulrich Schwenk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Georg Fraunhofer</a:t>
            </a:r>
          </a:p>
          <a:p>
            <a:pPr algn="ctr">
              <a:lnSpc>
                <a:spcPct val="150000"/>
              </a:lnSpc>
            </a:pPr>
            <a:endParaRPr lang="en-GB" sz="1600" dirty="0">
              <a:solidFill>
                <a:srgbClr val="6666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demand:</a:t>
            </a:r>
          </a:p>
          <a:p>
            <a:pPr algn="ctr">
              <a:lnSpc>
                <a:spcPct val="150000"/>
              </a:lnSpc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Thomas Husslein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Christian Otto</a:t>
            </a:r>
            <a:endParaRPr lang="de-DE" sz="1600" dirty="0">
              <a:solidFill>
                <a:srgbClr val="6666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02B447-F569-490D-F926-003663AE5BA6}"/>
              </a:ext>
            </a:extLst>
          </p:cNvPr>
          <p:cNvSpPr txBox="1"/>
          <p:nvPr/>
        </p:nvSpPr>
        <p:spPr>
          <a:xfrm>
            <a:off x="8829461" y="3661050"/>
            <a:ext cx="2793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Johannes Oberreuter </a:t>
            </a:r>
          </a:p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Alessandro </a:t>
            </a:r>
            <a:r>
              <a:rPr lang="de-DE" sz="1600" dirty="0" err="1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Farace</a:t>
            </a:r>
            <a:endParaRPr lang="de-DE" sz="1600" dirty="0">
              <a:solidFill>
                <a:srgbClr val="6666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David Rudolph</a:t>
            </a:r>
          </a:p>
          <a:p>
            <a:pPr algn="ctr" fontAlgn="ctr">
              <a:lnSpc>
                <a:spcPct val="150000"/>
              </a:lnSpc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Lennart </a:t>
            </a:r>
            <a:r>
              <a:rPr lang="de-DE" sz="1600" dirty="0" err="1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Piro</a:t>
            </a:r>
            <a:endParaRPr lang="de-DE" sz="1600" dirty="0">
              <a:solidFill>
                <a:srgbClr val="6666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ctr">
              <a:lnSpc>
                <a:spcPct val="150000"/>
              </a:lnSpc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Bastien </a:t>
            </a:r>
            <a:r>
              <a:rPr lang="de-DE" sz="1600" dirty="0" err="1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Vagne</a:t>
            </a: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B56D877-5C3D-3133-6D22-B082DFAE0AFF}"/>
              </a:ext>
            </a:extLst>
          </p:cNvPr>
          <p:cNvSpPr txBox="1"/>
          <p:nvPr/>
        </p:nvSpPr>
        <p:spPr>
          <a:xfrm>
            <a:off x="5153095" y="3674774"/>
            <a:ext cx="20509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Johannes Klepsch</a:t>
            </a:r>
          </a:p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 </a:t>
            </a:r>
            <a:r>
              <a:rPr lang="de-DE" sz="1600" dirty="0" err="1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Kiwit</a:t>
            </a:r>
            <a:endParaRPr lang="de-DE" sz="1600" dirty="0">
              <a:solidFill>
                <a:srgbClr val="6666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Erdmann Marvin </a:t>
            </a:r>
          </a:p>
          <a:p>
            <a:pPr algn="ctr" fontAlgn="ctr">
              <a:lnSpc>
                <a:spcPct val="150000"/>
              </a:lnSpc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Philipp Ross</a:t>
            </a:r>
          </a:p>
          <a:p>
            <a:pPr algn="ctr" fontAlgn="ctr">
              <a:lnSpc>
                <a:spcPct val="150000"/>
              </a:lnSpc>
            </a:pPr>
            <a:r>
              <a:rPr lang="de-DE" sz="16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Andre Luckow 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4C5DFAB-4317-383D-1D07-9D39BC75C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9" y="1996801"/>
            <a:ext cx="2590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689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5F109-A5E3-4565-A92C-70DDF149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r>
              <a:rPr lang="de-DE"/>
              <a:t> Work Package 7</a:t>
            </a:r>
            <a:br>
              <a:rPr lang="de-DE"/>
            </a:br>
            <a:r>
              <a:rPr lang="de-DE"/>
              <a:t>Schedule, Use Cases and First </a:t>
            </a:r>
            <a:r>
              <a:rPr lang="de-DE" err="1"/>
              <a:t>Steps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A128B41-2BAD-E3B1-6302-9A90E54A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3" y="1019739"/>
            <a:ext cx="6035323" cy="5445303"/>
          </a:xfrm>
        </p:spPr>
        <p:txBody>
          <a:bodyPr/>
          <a:lstStyle/>
          <a:p>
            <a:r>
              <a:rPr lang="de-DE" dirty="0"/>
              <a:t>Time Schedule: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First Steps in WP7</a:t>
            </a:r>
          </a:p>
          <a:p>
            <a:pPr lvl="1"/>
            <a:r>
              <a:rPr lang="en-GB" dirty="0"/>
              <a:t>Organize cooperation with WP 3</a:t>
            </a:r>
          </a:p>
          <a:p>
            <a:pPr lvl="1"/>
            <a:r>
              <a:rPr lang="en-GB" dirty="0"/>
              <a:t>Schedule regular meeting and clarify responsibilities</a:t>
            </a:r>
          </a:p>
          <a:p>
            <a:pPr lvl="1"/>
            <a:r>
              <a:rPr lang="en-GB" dirty="0"/>
              <a:t>Evaluate and prioritise use cases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623F7C-4156-A50E-29AB-4E888072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56763-55E7-4D0D-2BAE-A5926B97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3" name="Inhaltsplatzhalter 14">
            <a:extLst>
              <a:ext uri="{FF2B5EF4-FFF2-40B4-BE49-F238E27FC236}">
                <a16:creationId xmlns:a16="http://schemas.microsoft.com/office/drawing/2014/main" id="{4A949B34-198C-C607-6651-C9A3023B7745}"/>
              </a:ext>
            </a:extLst>
          </p:cNvPr>
          <p:cNvSpPr txBox="1">
            <a:spLocks/>
          </p:cNvSpPr>
          <p:nvPr/>
        </p:nvSpPr>
        <p:spPr>
          <a:xfrm>
            <a:off x="6527512" y="2612111"/>
            <a:ext cx="5450304" cy="353011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Cases </a:t>
            </a:r>
          </a:p>
          <a:p>
            <a:pPr lvl="1"/>
            <a:r>
              <a:rPr lang="en-GB" dirty="0"/>
              <a:t>Assembly Line Balancing </a:t>
            </a:r>
          </a:p>
          <a:p>
            <a:pPr lvl="1"/>
            <a:r>
              <a:rPr lang="en-GB" dirty="0"/>
              <a:t>Sequencing</a:t>
            </a:r>
          </a:p>
          <a:p>
            <a:pPr lvl="1"/>
            <a:r>
              <a:rPr lang="en-GB" dirty="0"/>
              <a:t>Network Resilience</a:t>
            </a:r>
          </a:p>
          <a:p>
            <a:pPr lvl="1"/>
            <a:r>
              <a:rPr lang="en-GB" dirty="0"/>
              <a:t>Optimised Sensor Placement in Water Networks</a:t>
            </a:r>
          </a:p>
          <a:p>
            <a:pPr lvl="1"/>
            <a:r>
              <a:rPr lang="en-GB" dirty="0"/>
              <a:t>Software Verification</a:t>
            </a:r>
          </a:p>
          <a:p>
            <a:pPr lvl="1"/>
            <a:r>
              <a:rPr lang="en-GB" dirty="0"/>
              <a:t>Optimization of Test Vehicle Configurations </a:t>
            </a:r>
          </a:p>
          <a:p>
            <a:pPr lvl="1"/>
            <a:r>
              <a:rPr lang="en-GB" dirty="0"/>
              <a:t>Simulation Based Optimisation</a:t>
            </a:r>
          </a:p>
          <a:p>
            <a:pPr lvl="1"/>
            <a:r>
              <a:rPr lang="en-GB" dirty="0"/>
              <a:t>Financial Asset Optimisation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6F11CDC5-711B-738F-8BA9-C122807BB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41680"/>
              </p:ext>
            </p:extLst>
          </p:nvPr>
        </p:nvGraphicFramePr>
        <p:xfrm>
          <a:off x="285750" y="1386416"/>
          <a:ext cx="5736111" cy="2108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{AF606853-7671-496A-8E4F-DF71F8EC918B}</a:tableStyleId>
              </a:tblPr>
              <a:tblGrid>
                <a:gridCol w="1403007">
                  <a:extLst>
                    <a:ext uri="{9D8B030D-6E8A-4147-A177-3AD203B41FA5}">
                      <a16:colId xmlns:a16="http://schemas.microsoft.com/office/drawing/2014/main" val="4046511735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1234707574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524852233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236066780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1149517483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1111225627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4257812884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1799453522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3139232211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1430377056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3800101547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948851153"/>
                    </a:ext>
                  </a:extLst>
                </a:gridCol>
                <a:gridCol w="361092">
                  <a:extLst>
                    <a:ext uri="{9D8B030D-6E8A-4147-A177-3AD203B41FA5}">
                      <a16:colId xmlns:a16="http://schemas.microsoft.com/office/drawing/2014/main" val="2003981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rgbClr val="0033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2023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2024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2025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7454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400" b="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</a:t>
                      </a:r>
                    </a:p>
                    <a:p>
                      <a:r>
                        <a:rPr lang="en-GB" sz="1400" b="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Definition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de-DE" sz="1400" kern="120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5594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400" b="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Mathematical Modelling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de-DE" sz="1400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7871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Classic Solution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endParaRPr lang="de-DE" sz="1400" kern="120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91831"/>
                  </a:ext>
                </a:extLst>
              </a:tr>
            </a:tbl>
          </a:graphicData>
        </a:graphic>
      </p:graphicFrame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43439590-620A-D72B-2E81-8070151F4092}"/>
              </a:ext>
            </a:extLst>
          </p:cNvPr>
          <p:cNvSpPr/>
          <p:nvPr/>
        </p:nvSpPr>
        <p:spPr>
          <a:xfrm>
            <a:off x="1711168" y="1960046"/>
            <a:ext cx="751666" cy="201478"/>
          </a:xfrm>
          <a:prstGeom prst="roundRect">
            <a:avLst/>
          </a:prstGeom>
          <a:solidFill>
            <a:srgbClr val="99CC0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5FC29DC0-2FEE-95D1-9888-AB6A3FA53EF5}"/>
              </a:ext>
            </a:extLst>
          </p:cNvPr>
          <p:cNvSpPr/>
          <p:nvPr/>
        </p:nvSpPr>
        <p:spPr>
          <a:xfrm>
            <a:off x="2077936" y="2500393"/>
            <a:ext cx="1738392" cy="201478"/>
          </a:xfrm>
          <a:prstGeom prst="roundRect">
            <a:avLst/>
          </a:prstGeom>
          <a:solidFill>
            <a:srgbClr val="99CC0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DEEC5E37-90E0-311B-2918-A47B2AB09DA8}"/>
              </a:ext>
            </a:extLst>
          </p:cNvPr>
          <p:cNvSpPr/>
          <p:nvPr/>
        </p:nvSpPr>
        <p:spPr>
          <a:xfrm>
            <a:off x="3543550" y="3112575"/>
            <a:ext cx="2451314" cy="201478"/>
          </a:xfrm>
          <a:prstGeom prst="roundRect">
            <a:avLst/>
          </a:prstGeom>
          <a:solidFill>
            <a:srgbClr val="99CC0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8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EDD6DDB7-8F00-D6B7-22D5-42C9D97C149F}"/>
              </a:ext>
            </a:extLst>
          </p:cNvPr>
          <p:cNvSpPr/>
          <p:nvPr/>
        </p:nvSpPr>
        <p:spPr>
          <a:xfrm>
            <a:off x="9465415" y="4170489"/>
            <a:ext cx="540000" cy="540000"/>
          </a:xfrm>
          <a:prstGeom prst="ellipse">
            <a:avLst/>
          </a:prstGeom>
          <a:solidFill>
            <a:srgbClr val="FF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4ABE4E-EDD3-C35A-81FC-32E3819F1EFB}"/>
              </a:ext>
            </a:extLst>
          </p:cNvPr>
          <p:cNvSpPr/>
          <p:nvPr/>
        </p:nvSpPr>
        <p:spPr>
          <a:xfrm>
            <a:off x="8303042" y="4154991"/>
            <a:ext cx="540000" cy="540000"/>
          </a:xfrm>
          <a:prstGeom prst="ellipse">
            <a:avLst/>
          </a:prstGeom>
          <a:solidFill>
            <a:srgbClr val="FF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119D4E5-FEA6-15AC-9008-CE9EBEE7C819}"/>
              </a:ext>
            </a:extLst>
          </p:cNvPr>
          <p:cNvSpPr/>
          <p:nvPr/>
        </p:nvSpPr>
        <p:spPr>
          <a:xfrm>
            <a:off x="7140669" y="4131743"/>
            <a:ext cx="540000" cy="540000"/>
          </a:xfrm>
          <a:prstGeom prst="ellipse">
            <a:avLst/>
          </a:prstGeom>
          <a:solidFill>
            <a:srgbClr val="D7E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64B5D6-1FBD-46A1-3E58-4D658AB7089E}"/>
              </a:ext>
            </a:extLst>
          </p:cNvPr>
          <p:cNvSpPr/>
          <p:nvPr/>
        </p:nvSpPr>
        <p:spPr>
          <a:xfrm>
            <a:off x="6203022" y="4805919"/>
            <a:ext cx="540000" cy="540000"/>
          </a:xfrm>
          <a:prstGeom prst="ellipse">
            <a:avLst/>
          </a:prstGeom>
          <a:solidFill>
            <a:srgbClr val="FFE166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4ECF479-299A-D40A-943C-2AA880F17110}"/>
              </a:ext>
            </a:extLst>
          </p:cNvPr>
          <p:cNvSpPr/>
          <p:nvPr/>
        </p:nvSpPr>
        <p:spPr>
          <a:xfrm>
            <a:off x="5089727" y="4816252"/>
            <a:ext cx="540000" cy="540000"/>
          </a:xfrm>
          <a:prstGeom prst="ellipse">
            <a:avLst/>
          </a:prstGeom>
          <a:solidFill>
            <a:srgbClr val="FFE166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78C49A-6EA3-696B-9D74-15BD8F9FF2B1}"/>
              </a:ext>
            </a:extLst>
          </p:cNvPr>
          <p:cNvSpPr/>
          <p:nvPr/>
        </p:nvSpPr>
        <p:spPr>
          <a:xfrm>
            <a:off x="6042873" y="3615133"/>
            <a:ext cx="540000" cy="540000"/>
          </a:xfrm>
          <a:prstGeom prst="ellipse">
            <a:avLst/>
          </a:prstGeom>
          <a:solidFill>
            <a:srgbClr val="D7E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868EB9-DE34-040C-EAAA-CC94A71D7345}"/>
              </a:ext>
            </a:extLst>
          </p:cNvPr>
          <p:cNvSpPr/>
          <p:nvPr/>
        </p:nvSpPr>
        <p:spPr>
          <a:xfrm>
            <a:off x="3972845" y="4818380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A811D8-AB2E-6984-661F-A93187D57C86}"/>
              </a:ext>
            </a:extLst>
          </p:cNvPr>
          <p:cNvSpPr/>
          <p:nvPr/>
        </p:nvSpPr>
        <p:spPr>
          <a:xfrm>
            <a:off x="5069063" y="3633215"/>
            <a:ext cx="540000" cy="5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7F7261-CED2-0073-015A-170088822941}"/>
              </a:ext>
            </a:extLst>
          </p:cNvPr>
          <p:cNvSpPr/>
          <p:nvPr/>
        </p:nvSpPr>
        <p:spPr>
          <a:xfrm>
            <a:off x="2891138" y="481772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DB29F1-854E-FBC6-BF08-D79598F2F425}"/>
              </a:ext>
            </a:extLst>
          </p:cNvPr>
          <p:cNvSpPr/>
          <p:nvPr/>
        </p:nvSpPr>
        <p:spPr>
          <a:xfrm>
            <a:off x="3971138" y="3613666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A464-A83D-18EF-5085-08D3DC4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Cases – Assembly Line Balancing</a:t>
            </a:r>
          </a:p>
        </p:txBody>
      </p:sp>
      <p:sp>
        <p:nvSpPr>
          <p:cNvPr id="33" name="Inhaltsplatzhalter 32">
            <a:extLst>
              <a:ext uri="{FF2B5EF4-FFF2-40B4-BE49-F238E27FC236}">
                <a16:creationId xmlns:a16="http://schemas.microsoft.com/office/drawing/2014/main" id="{18FD4507-99CD-FF08-3F8B-8FA5A71C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3" y="1019740"/>
            <a:ext cx="11896479" cy="1679419"/>
          </a:xfrm>
        </p:spPr>
        <p:txBody>
          <a:bodyPr/>
          <a:lstStyle/>
          <a:p>
            <a:r>
              <a:rPr lang="en-GB" dirty="0"/>
              <a:t>Problem statement Assembly Line Balancing</a:t>
            </a:r>
          </a:p>
          <a:p>
            <a:pPr lvl="1"/>
            <a:r>
              <a:rPr lang="en-GB" dirty="0"/>
              <a:t>Tactical planning problem in the automotive and supplier industry</a:t>
            </a:r>
          </a:p>
          <a:p>
            <a:pPr lvl="1"/>
            <a:r>
              <a:rPr lang="en-GB" dirty="0"/>
              <a:t>Ensure efficient production, e.g. minimum number of stations</a:t>
            </a:r>
          </a:p>
          <a:p>
            <a:pPr lvl="1"/>
            <a:r>
              <a:rPr lang="en-GB" dirty="0"/>
              <a:t>Assignment of tasks to stations and meet all restrictions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81AF6D-7FC9-D93F-79D0-8CB8C3008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85E85-8D57-FEF5-9929-732D0B47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C91741-BD07-D7E1-5B83-34431454F1C8}"/>
              </a:ext>
            </a:extLst>
          </p:cNvPr>
          <p:cNvGrpSpPr/>
          <p:nvPr/>
        </p:nvGrpSpPr>
        <p:grpSpPr>
          <a:xfrm>
            <a:off x="3971138" y="3429000"/>
            <a:ext cx="754829" cy="724666"/>
            <a:chOff x="1764778" y="2285189"/>
            <a:chExt cx="754829" cy="724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C6EB66F-4874-2C04-1877-6F362635BE75}"/>
                </a:ext>
              </a:extLst>
            </p:cNvPr>
            <p:cNvSpPr/>
            <p:nvPr/>
          </p:nvSpPr>
          <p:spPr>
            <a:xfrm>
              <a:off x="1764778" y="2469855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B63788-6AC2-6559-AAC2-46D724832DD0}"/>
                </a:ext>
              </a:extLst>
            </p:cNvPr>
            <p:cNvSpPr txBox="1"/>
            <p:nvPr/>
          </p:nvSpPr>
          <p:spPr>
            <a:xfrm>
              <a:off x="2089949" y="2285189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>
                  <a:solidFill>
                    <a:srgbClr val="003399"/>
                  </a:solidFill>
                </a:rPr>
                <a:t>36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C90BF90-0F3B-27C6-4DD8-77D8B68C1613}"/>
              </a:ext>
            </a:extLst>
          </p:cNvPr>
          <p:cNvGrpSpPr/>
          <p:nvPr/>
        </p:nvGrpSpPr>
        <p:grpSpPr>
          <a:xfrm>
            <a:off x="3989124" y="4628253"/>
            <a:ext cx="754829" cy="724666"/>
            <a:chOff x="1764778" y="3478814"/>
            <a:chExt cx="754829" cy="7246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4BE5EE-C28B-45CF-7CBF-6E015198DC3D}"/>
                </a:ext>
              </a:extLst>
            </p:cNvPr>
            <p:cNvSpPr/>
            <p:nvPr/>
          </p:nvSpPr>
          <p:spPr>
            <a:xfrm>
              <a:off x="1764778" y="366348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898C928-3659-291B-25E4-BD5FE9780C40}"/>
                </a:ext>
              </a:extLst>
            </p:cNvPr>
            <p:cNvSpPr txBox="1"/>
            <p:nvPr/>
          </p:nvSpPr>
          <p:spPr>
            <a:xfrm>
              <a:off x="2089949" y="347881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2FF0EEF-538D-774F-60B2-DB90BE8A9391}"/>
              </a:ext>
            </a:extLst>
          </p:cNvPr>
          <p:cNvGrpSpPr/>
          <p:nvPr/>
        </p:nvGrpSpPr>
        <p:grpSpPr>
          <a:xfrm>
            <a:off x="2891138" y="4633777"/>
            <a:ext cx="754829" cy="724666"/>
            <a:chOff x="684778" y="3478814"/>
            <a:chExt cx="754829" cy="7246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E8C0B4-A3C0-C679-A2F5-5EF7BC3D54E8}"/>
                </a:ext>
              </a:extLst>
            </p:cNvPr>
            <p:cNvSpPr/>
            <p:nvPr/>
          </p:nvSpPr>
          <p:spPr>
            <a:xfrm>
              <a:off x="684778" y="366348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de-DE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1CFCB9-C50D-ADAF-E2F8-B8B946CE4092}"/>
                </a:ext>
              </a:extLst>
            </p:cNvPr>
            <p:cNvSpPr txBox="1"/>
            <p:nvPr/>
          </p:nvSpPr>
          <p:spPr>
            <a:xfrm>
              <a:off x="1009949" y="347881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FEC4293-7266-6D65-F022-B088B87D497D}"/>
              </a:ext>
            </a:extLst>
          </p:cNvPr>
          <p:cNvGrpSpPr/>
          <p:nvPr/>
        </p:nvGrpSpPr>
        <p:grpSpPr>
          <a:xfrm>
            <a:off x="5087110" y="4622728"/>
            <a:ext cx="754829" cy="724666"/>
            <a:chOff x="2844778" y="3478094"/>
            <a:chExt cx="754829" cy="7246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DD27F2-FA1D-CA2F-243D-D0D5CC45857A}"/>
                </a:ext>
              </a:extLst>
            </p:cNvPr>
            <p:cNvSpPr/>
            <p:nvPr/>
          </p:nvSpPr>
          <p:spPr>
            <a:xfrm>
              <a:off x="2844778" y="3662760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2DC2459-588E-6695-0BE9-9AA477B185BB}"/>
                </a:ext>
              </a:extLst>
            </p:cNvPr>
            <p:cNvSpPr txBox="1"/>
            <p:nvPr/>
          </p:nvSpPr>
          <p:spPr>
            <a:xfrm>
              <a:off x="3169949" y="3478094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24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A5B57BB-4B5C-D1FF-89C2-3E1221788CEF}"/>
              </a:ext>
            </a:extLst>
          </p:cNvPr>
          <p:cNvGrpSpPr/>
          <p:nvPr/>
        </p:nvGrpSpPr>
        <p:grpSpPr>
          <a:xfrm>
            <a:off x="5051138" y="3429000"/>
            <a:ext cx="754829" cy="724666"/>
            <a:chOff x="2844778" y="2304709"/>
            <a:chExt cx="754829" cy="7246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610FD9-433A-2E4F-6AB1-82B453AA3EAB}"/>
                </a:ext>
              </a:extLst>
            </p:cNvPr>
            <p:cNvSpPr/>
            <p:nvPr/>
          </p:nvSpPr>
          <p:spPr>
            <a:xfrm>
              <a:off x="2844778" y="2489375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1AC2270-1190-AF7A-EF26-33021134BF7A}"/>
                </a:ext>
              </a:extLst>
            </p:cNvPr>
            <p:cNvSpPr txBox="1"/>
            <p:nvPr/>
          </p:nvSpPr>
          <p:spPr>
            <a:xfrm>
              <a:off x="3169949" y="2304709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36</a:t>
              </a: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0A25A39-FDA3-78F2-C93E-CB25D9591DE4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4511138" y="3883666"/>
            <a:ext cx="540000" cy="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24BB346-72DE-A0EB-B0C0-CBA445268B39}"/>
              </a:ext>
            </a:extLst>
          </p:cNvPr>
          <p:cNvGrpSpPr/>
          <p:nvPr/>
        </p:nvGrpSpPr>
        <p:grpSpPr>
          <a:xfrm>
            <a:off x="6040446" y="3426417"/>
            <a:ext cx="754829" cy="724666"/>
            <a:chOff x="3808686" y="3426417"/>
            <a:chExt cx="754829" cy="724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015BDC-1A76-A183-6753-6341B6707F4D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46E81B8-3022-7A0C-71E1-34E56C44D9A0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24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F4229DC-4B70-E070-7862-DB73BDDEA126}"/>
              </a:ext>
            </a:extLst>
          </p:cNvPr>
          <p:cNvGrpSpPr/>
          <p:nvPr/>
        </p:nvGrpSpPr>
        <p:grpSpPr>
          <a:xfrm>
            <a:off x="6185097" y="4801869"/>
            <a:ext cx="840070" cy="540000"/>
            <a:chOff x="3808686" y="3611083"/>
            <a:chExt cx="840070" cy="54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A88581-1070-A4AB-5859-9A2F1377CD4A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4F1A6F8-0863-9D5A-588F-0D46502F4985}"/>
                </a:ext>
              </a:extLst>
            </p:cNvPr>
            <p:cNvSpPr txBox="1"/>
            <p:nvPr/>
          </p:nvSpPr>
          <p:spPr>
            <a:xfrm>
              <a:off x="4219098" y="3767380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30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1F339C-0F31-DA0A-770F-5E33C6021C3B}"/>
              </a:ext>
            </a:extLst>
          </p:cNvPr>
          <p:cNvGrpSpPr/>
          <p:nvPr/>
        </p:nvGrpSpPr>
        <p:grpSpPr>
          <a:xfrm>
            <a:off x="7130494" y="3950776"/>
            <a:ext cx="754829" cy="724666"/>
            <a:chOff x="3808686" y="3426417"/>
            <a:chExt cx="754829" cy="7246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77E943-718A-F028-4D57-4BF4A7F8A2BE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89E053B-6D3B-A234-4F2B-4AD7A082977A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12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79445D9-E5D5-29D1-3808-9EC173DD050C}"/>
              </a:ext>
            </a:extLst>
          </p:cNvPr>
          <p:cNvGrpSpPr/>
          <p:nvPr/>
        </p:nvGrpSpPr>
        <p:grpSpPr>
          <a:xfrm>
            <a:off x="8292867" y="3966274"/>
            <a:ext cx="754829" cy="724666"/>
            <a:chOff x="3808686" y="3426417"/>
            <a:chExt cx="754829" cy="7246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A007D5-ADF0-BEEC-338D-A4D96DB47AAA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CBC0B2B-C964-324B-0D02-E2F7B47A06C2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54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A9CB970-29FA-5D91-DEBB-A3C6C5605577}"/>
              </a:ext>
            </a:extLst>
          </p:cNvPr>
          <p:cNvGrpSpPr/>
          <p:nvPr/>
        </p:nvGrpSpPr>
        <p:grpSpPr>
          <a:xfrm>
            <a:off x="9455239" y="3981773"/>
            <a:ext cx="754829" cy="724666"/>
            <a:chOff x="3808686" y="3426417"/>
            <a:chExt cx="754829" cy="7246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270C08-FC9B-90FE-2A15-3BD312779341}"/>
                </a:ext>
              </a:extLst>
            </p:cNvPr>
            <p:cNvSpPr/>
            <p:nvPr/>
          </p:nvSpPr>
          <p:spPr>
            <a:xfrm>
              <a:off x="3808686" y="3611083"/>
              <a:ext cx="540000" cy="540000"/>
            </a:xfrm>
            <a:prstGeom prst="ellipse">
              <a:avLst/>
            </a:prstGeom>
            <a:noFill/>
            <a:ln w="381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003399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  <a:endParaRPr lang="de-DE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6A426C9-0EDA-4C83-8F82-454391ECCF8A}"/>
                </a:ext>
              </a:extLst>
            </p:cNvPr>
            <p:cNvSpPr txBox="1"/>
            <p:nvPr/>
          </p:nvSpPr>
          <p:spPr>
            <a:xfrm>
              <a:off x="4133857" y="3426417"/>
              <a:ext cx="429658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r"/>
              <a:r>
                <a:rPr lang="de-DE" dirty="0">
                  <a:solidFill>
                    <a:srgbClr val="003399"/>
                  </a:solidFill>
                </a:rPr>
                <a:t>12</a:t>
              </a:r>
            </a:p>
          </p:txBody>
        </p:sp>
      </p:grp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3C52B0F0-FFD2-8E44-85A8-9EF8C3560133}"/>
              </a:ext>
            </a:extLst>
          </p:cNvPr>
          <p:cNvSpPr/>
          <p:nvPr/>
        </p:nvSpPr>
        <p:spPr>
          <a:xfrm>
            <a:off x="325464" y="3417377"/>
            <a:ext cx="2402238" cy="480447"/>
          </a:xfrm>
          <a:prstGeom prst="roundRect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per station: 66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D1CD01-33EC-6A3E-CBBF-613A9E1D4B7A}"/>
              </a:ext>
            </a:extLst>
          </p:cNvPr>
          <p:cNvCxnSpPr>
            <a:cxnSpLocks/>
            <a:stCxn id="3" idx="5"/>
            <a:endCxn id="15" idx="1"/>
          </p:cNvCxnSpPr>
          <p:nvPr/>
        </p:nvCxnSpPr>
        <p:spPr>
          <a:xfrm>
            <a:off x="4432057" y="4074585"/>
            <a:ext cx="734134" cy="81189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1F2343F-6AAA-B888-6A20-29F89D7316A2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 flipV="1">
            <a:off x="3431138" y="5082919"/>
            <a:ext cx="557986" cy="5524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28F7FD3-2D5D-7380-C919-5B861CD029A4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4529124" y="5077394"/>
            <a:ext cx="557986" cy="5525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7296F4-2B56-19DC-C48C-73E77C43A504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5627110" y="5071869"/>
            <a:ext cx="557987" cy="5525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62D60EF-9EC2-9833-BFEE-3361FA18B73E}"/>
              </a:ext>
            </a:extLst>
          </p:cNvPr>
          <p:cNvCxnSpPr>
            <a:stCxn id="7" idx="5"/>
            <a:endCxn id="34" idx="2"/>
          </p:cNvCxnSpPr>
          <p:nvPr/>
        </p:nvCxnSpPr>
        <p:spPr>
          <a:xfrm>
            <a:off x="6501365" y="4072002"/>
            <a:ext cx="629129" cy="333440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A5DAD8F-6F4E-9119-0753-2148C637E598}"/>
              </a:ext>
            </a:extLst>
          </p:cNvPr>
          <p:cNvCxnSpPr>
            <a:stCxn id="17" idx="6"/>
            <a:endCxn id="7" idx="2"/>
          </p:cNvCxnSpPr>
          <p:nvPr/>
        </p:nvCxnSpPr>
        <p:spPr>
          <a:xfrm flipV="1">
            <a:off x="5591138" y="3881083"/>
            <a:ext cx="449308" cy="2583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EA3B275-6D7F-5233-AC72-C5C73499616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648773" y="4596361"/>
            <a:ext cx="560802" cy="277856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D1D1EA8-D344-0979-F2D6-8FFFDECBDF90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>
            <a:off x="7670494" y="4405442"/>
            <a:ext cx="622373" cy="15498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EE1E082-2C1E-A0AA-B2F6-8FA5BB7C0009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8832867" y="4420940"/>
            <a:ext cx="622372" cy="15499"/>
          </a:xfrm>
          <a:prstGeom prst="straightConnector1">
            <a:avLst/>
          </a:prstGeom>
          <a:ln w="31750"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99AEC9-3DE5-1C05-37F6-562767FEC769}"/>
              </a:ext>
            </a:extLst>
          </p:cNvPr>
          <p:cNvSpPr txBox="1"/>
          <p:nvPr/>
        </p:nvSpPr>
        <p:spPr>
          <a:xfrm>
            <a:off x="7885323" y="5602721"/>
            <a:ext cx="250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  <a:r>
              <a:rPr lang="de-DE" sz="1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  <a:r>
              <a:rPr lang="de-DE"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-line-</a:t>
            </a:r>
            <a:r>
              <a:rPr lang="de-DE" sz="1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balancing.de</a:t>
            </a:r>
            <a:endParaRPr lang="de-DE" sz="1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9" grpId="0" animBg="1"/>
      <p:bldP spid="68" grpId="0" animBg="1"/>
      <p:bldP spid="67" grpId="0" animBg="1"/>
      <p:bldP spid="66" grpId="0" animBg="1"/>
      <p:bldP spid="30" grpId="0" animBg="1"/>
      <p:bldP spid="32" grpId="0" animBg="1"/>
      <p:bldP spid="29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8A464-A83D-18EF-5085-08D3DC4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  <a:r>
              <a:rPr lang="de-DE"/>
              <a:t> - Sequencing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81AF6D-7FC9-D93F-79D0-8CB8C3008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85E85-8D57-FEF5-9929-732D0B47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OptWare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CA67CB-D373-59E9-3A27-C970B6FD7054}"/>
              </a:ext>
            </a:extLst>
          </p:cNvPr>
          <p:cNvSpPr txBox="1"/>
          <p:nvPr/>
        </p:nvSpPr>
        <p:spPr>
          <a:xfrm>
            <a:off x="-1469572" y="2828835"/>
            <a:ext cx="293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0980" algn="l"/>
            <a:endParaRPr lang="de-DE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Inhaltsplatzhalter 32">
            <a:extLst>
              <a:ext uri="{FF2B5EF4-FFF2-40B4-BE49-F238E27FC236}">
                <a16:creationId xmlns:a16="http://schemas.microsoft.com/office/drawing/2014/main" id="{897CA6D2-37A4-1C6E-A3C8-AECFD344AA13}"/>
              </a:ext>
            </a:extLst>
          </p:cNvPr>
          <p:cNvSpPr txBox="1">
            <a:spLocks/>
          </p:cNvSpPr>
          <p:nvPr/>
        </p:nvSpPr>
        <p:spPr>
          <a:xfrm>
            <a:off x="147761" y="933558"/>
            <a:ext cx="11888666" cy="2592237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Problem statement: Sequencing</a:t>
            </a:r>
          </a:p>
          <a:p>
            <a:pPr lvl="1"/>
            <a:r>
              <a:rPr lang="en-GB" dirty="0"/>
              <a:t>operational planning task in the automotive and supplier industry </a:t>
            </a:r>
          </a:p>
          <a:p>
            <a:pPr lvl="1"/>
            <a:r>
              <a:rPr lang="en-GB" dirty="0"/>
              <a:t>esp. in high variant and/or multi-model production</a:t>
            </a:r>
          </a:p>
          <a:p>
            <a:pPr lvl="1"/>
            <a:r>
              <a:rPr lang="en-GB"/>
              <a:t>Exploding solution space for real world instances (1,000 cars, 300 stations, various features)</a:t>
            </a:r>
            <a:endParaRPr lang="en-GB" dirty="0"/>
          </a:p>
        </p:txBody>
      </p:sp>
      <p:sp>
        <p:nvSpPr>
          <p:cNvPr id="11" name="Inhaltsplatzhalter 32">
            <a:extLst>
              <a:ext uri="{FF2B5EF4-FFF2-40B4-BE49-F238E27FC236}">
                <a16:creationId xmlns:a16="http://schemas.microsoft.com/office/drawing/2014/main" id="{AE759424-651A-A0DC-7F70-45925022AC8D}"/>
              </a:ext>
            </a:extLst>
          </p:cNvPr>
          <p:cNvSpPr txBox="1">
            <a:spLocks/>
          </p:cNvSpPr>
          <p:nvPr/>
        </p:nvSpPr>
        <p:spPr>
          <a:xfrm>
            <a:off x="155572" y="3447234"/>
            <a:ext cx="5253151" cy="3103671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Trivial example</a:t>
            </a:r>
          </a:p>
          <a:p>
            <a:pPr lvl="1"/>
            <a:r>
              <a:rPr lang="en-GB" dirty="0"/>
              <a:t>Two variants: </a:t>
            </a:r>
            <a:r>
              <a:rPr lang="en-GB"/>
              <a:t>50s</a:t>
            </a:r>
            <a:r>
              <a:rPr lang="en-GB" dirty="0"/>
              <a:t> and </a:t>
            </a:r>
            <a:r>
              <a:rPr lang="en-GB"/>
              <a:t>80s</a:t>
            </a:r>
            <a:endParaRPr lang="en-GB" dirty="0"/>
          </a:p>
          <a:p>
            <a:pPr lvl="1"/>
            <a:r>
              <a:rPr lang="en-GB"/>
              <a:t>Variant 80s</a:t>
            </a:r>
            <a:r>
              <a:rPr lang="en-GB" dirty="0"/>
              <a:t> exceeds cycle time on first station</a:t>
            </a:r>
          </a:p>
          <a:p>
            <a:pPr lvl="1"/>
            <a:r>
              <a:rPr lang="en-GB" dirty="0"/>
              <a:t>Large batch of </a:t>
            </a:r>
            <a:r>
              <a:rPr lang="en-GB"/>
              <a:t>80s</a:t>
            </a:r>
            <a:r>
              <a:rPr lang="en-GB" dirty="0"/>
              <a:t> would cause massive drift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Schedule premium and basic alternately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848A1760-D6DB-D405-89FF-839FE299D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02109"/>
              </p:ext>
            </p:extLst>
          </p:nvPr>
        </p:nvGraphicFramePr>
        <p:xfrm>
          <a:off x="5452931" y="3291786"/>
          <a:ext cx="6480000" cy="303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{AF606853-7671-496A-8E4F-DF71F8EC918B}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3916899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846122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34843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2154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876235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70953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Station 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…..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drift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jumper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0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0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1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17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467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641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90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∑</a:t>
                      </a:r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55651"/>
                  </a:ext>
                </a:extLst>
              </a:tr>
            </a:tbl>
          </a:graphicData>
        </a:graphic>
      </p:graphicFrame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11597AE-0288-72B5-C70C-C1F4D4199C71}"/>
              </a:ext>
            </a:extLst>
          </p:cNvPr>
          <p:cNvGrpSpPr/>
          <p:nvPr/>
        </p:nvGrpSpPr>
        <p:grpSpPr>
          <a:xfrm>
            <a:off x="6555002" y="3888856"/>
            <a:ext cx="1296000" cy="201478"/>
            <a:chOff x="6555002" y="3888856"/>
            <a:chExt cx="129600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Abgerundetes Rechteck 43">
              <a:extLst>
                <a:ext uri="{FF2B5EF4-FFF2-40B4-BE49-F238E27FC236}">
                  <a16:creationId xmlns:a16="http://schemas.microsoft.com/office/drawing/2014/main" id="{468289D5-5AF2-6387-D91C-12656FCA5C96}"/>
                </a:ext>
              </a:extLst>
            </p:cNvPr>
            <p:cNvSpPr/>
            <p:nvPr/>
          </p:nvSpPr>
          <p:spPr>
            <a:xfrm>
              <a:off x="6555002" y="3888856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04A98243-8591-A1B3-1218-3F415C73DC14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>
              <a:off x="7622137" y="3989595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EC3E4843-CE1B-B796-2D75-CDFA58E10A55}"/>
              </a:ext>
            </a:extLst>
          </p:cNvPr>
          <p:cNvGrpSpPr/>
          <p:nvPr/>
        </p:nvGrpSpPr>
        <p:grpSpPr>
          <a:xfrm>
            <a:off x="6555002" y="4249933"/>
            <a:ext cx="1026460" cy="201478"/>
            <a:chOff x="6555002" y="4270561"/>
            <a:chExt cx="102646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Abgerundetes Rechteck 53">
              <a:extLst>
                <a:ext uri="{FF2B5EF4-FFF2-40B4-BE49-F238E27FC236}">
                  <a16:creationId xmlns:a16="http://schemas.microsoft.com/office/drawing/2014/main" id="{23600C64-7A19-20BD-99A2-0DFF2EAD2D44}"/>
                </a:ext>
              </a:extLst>
            </p:cNvPr>
            <p:cNvSpPr/>
            <p:nvPr/>
          </p:nvSpPr>
          <p:spPr>
            <a:xfrm>
              <a:off x="6789462" y="4270561"/>
              <a:ext cx="792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50s</a:t>
              </a:r>
            </a:p>
          </p:txBody>
        </p: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80AF0EB2-A554-FB8F-9EB1-C9D18EBC21B3}"/>
                </a:ext>
              </a:extLst>
            </p:cNvPr>
            <p:cNvCxnSpPr>
              <a:cxnSpLocks/>
            </p:cNvCxnSpPr>
            <p:nvPr/>
          </p:nvCxnSpPr>
          <p:spPr>
            <a:xfrm>
              <a:off x="6555002" y="4368107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feld 91">
            <a:extLst>
              <a:ext uri="{FF2B5EF4-FFF2-40B4-BE49-F238E27FC236}">
                <a16:creationId xmlns:a16="http://schemas.microsoft.com/office/drawing/2014/main" id="{E77AB51A-838B-2F4C-9682-BCDAABCFFDF5}"/>
              </a:ext>
            </a:extLst>
          </p:cNvPr>
          <p:cNvSpPr txBox="1"/>
          <p:nvPr/>
        </p:nvSpPr>
        <p:spPr>
          <a:xfrm>
            <a:off x="8135959" y="6308210"/>
            <a:ext cx="147348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E0080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Drift: 33s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8EE18ADD-DEBB-AD90-5473-9D98CFE69315}"/>
              </a:ext>
            </a:extLst>
          </p:cNvPr>
          <p:cNvGrpSpPr/>
          <p:nvPr/>
        </p:nvGrpSpPr>
        <p:grpSpPr>
          <a:xfrm>
            <a:off x="6557607" y="4607572"/>
            <a:ext cx="1296000" cy="201478"/>
            <a:chOff x="6549407" y="4611010"/>
            <a:chExt cx="129600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Abgerundetes Rechteck 69">
              <a:extLst>
                <a:ext uri="{FF2B5EF4-FFF2-40B4-BE49-F238E27FC236}">
                  <a16:creationId xmlns:a16="http://schemas.microsoft.com/office/drawing/2014/main" id="{FC6081FF-26E6-07FA-4AB0-735ECCAA7ABD}"/>
                </a:ext>
              </a:extLst>
            </p:cNvPr>
            <p:cNvSpPr/>
            <p:nvPr/>
          </p:nvSpPr>
          <p:spPr>
            <a:xfrm>
              <a:off x="6549407" y="4611010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EB5D0182-572A-1B9C-817D-EF15EAA1A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16541" y="4712006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6744B65-D9EC-C00D-6539-F15308DCC805}"/>
              </a:ext>
            </a:extLst>
          </p:cNvPr>
          <p:cNvGrpSpPr/>
          <p:nvPr/>
        </p:nvGrpSpPr>
        <p:grpSpPr>
          <a:xfrm>
            <a:off x="6555002" y="4971615"/>
            <a:ext cx="1026460" cy="201478"/>
            <a:chOff x="6555002" y="4981929"/>
            <a:chExt cx="102646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99FDDF47-981E-1C34-A9D0-5073EFAFECC7}"/>
                </a:ext>
              </a:extLst>
            </p:cNvPr>
            <p:cNvSpPr/>
            <p:nvPr/>
          </p:nvSpPr>
          <p:spPr>
            <a:xfrm>
              <a:off x="6789462" y="4981929"/>
              <a:ext cx="792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50s</a:t>
              </a:r>
            </a:p>
          </p:txBody>
        </p: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95E5BBDD-5683-7795-F2DB-AA748346769C}"/>
                </a:ext>
              </a:extLst>
            </p:cNvPr>
            <p:cNvCxnSpPr>
              <a:cxnSpLocks/>
            </p:cNvCxnSpPr>
            <p:nvPr/>
          </p:nvCxnSpPr>
          <p:spPr>
            <a:xfrm>
              <a:off x="6555002" y="5079475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E5091EC-A1E8-4B81-1690-7A2CC9E99C1D}"/>
              </a:ext>
            </a:extLst>
          </p:cNvPr>
          <p:cNvGrpSpPr/>
          <p:nvPr/>
        </p:nvGrpSpPr>
        <p:grpSpPr>
          <a:xfrm>
            <a:off x="6549407" y="5690899"/>
            <a:ext cx="1026460" cy="201478"/>
            <a:chOff x="6549407" y="5697113"/>
            <a:chExt cx="102646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00AC1A62-5B04-7284-9809-F46803947323}"/>
                </a:ext>
              </a:extLst>
            </p:cNvPr>
            <p:cNvSpPr/>
            <p:nvPr/>
          </p:nvSpPr>
          <p:spPr>
            <a:xfrm>
              <a:off x="6783867" y="5697113"/>
              <a:ext cx="792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50s</a:t>
              </a:r>
            </a:p>
          </p:txBody>
        </p:sp>
        <p:cxnSp>
          <p:nvCxnSpPr>
            <p:cNvPr id="99" name="Gerade Verbindung 98">
              <a:extLst>
                <a:ext uri="{FF2B5EF4-FFF2-40B4-BE49-F238E27FC236}">
                  <a16:creationId xmlns:a16="http://schemas.microsoft.com/office/drawing/2014/main" id="{D7A12E34-8238-00DF-4AA4-4C91E4DC8FCC}"/>
                </a:ext>
              </a:extLst>
            </p:cNvPr>
            <p:cNvCxnSpPr>
              <a:cxnSpLocks/>
            </p:cNvCxnSpPr>
            <p:nvPr/>
          </p:nvCxnSpPr>
          <p:spPr>
            <a:xfrm>
              <a:off x="6549407" y="5794659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794CB741-2F58-FD2E-129D-8C8C85571876}"/>
              </a:ext>
            </a:extLst>
          </p:cNvPr>
          <p:cNvGrpSpPr/>
          <p:nvPr/>
        </p:nvGrpSpPr>
        <p:grpSpPr>
          <a:xfrm>
            <a:off x="6555002" y="5329372"/>
            <a:ext cx="1296000" cy="201478"/>
            <a:chOff x="6555002" y="5350000"/>
            <a:chExt cx="129600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F1856043-C82A-894E-99CA-2883DB68CC97}"/>
                </a:ext>
              </a:extLst>
            </p:cNvPr>
            <p:cNvSpPr/>
            <p:nvPr/>
          </p:nvSpPr>
          <p:spPr>
            <a:xfrm>
              <a:off x="6555002" y="5350000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2B6E7792-1247-5503-8EBB-A5C8C43BCDC2}"/>
                </a:ext>
              </a:extLst>
            </p:cNvPr>
            <p:cNvCxnSpPr>
              <a:cxnSpLocks/>
            </p:cNvCxnSpPr>
            <p:nvPr/>
          </p:nvCxnSpPr>
          <p:spPr>
            <a:xfrm>
              <a:off x="7622136" y="5460665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357234DE-3EB5-5040-AED1-4A57E1752392}"/>
              </a:ext>
            </a:extLst>
          </p:cNvPr>
          <p:cNvCxnSpPr>
            <a:cxnSpLocks/>
          </p:cNvCxnSpPr>
          <p:nvPr/>
        </p:nvCxnSpPr>
        <p:spPr>
          <a:xfrm>
            <a:off x="8152846" y="3284969"/>
            <a:ext cx="0" cy="3189946"/>
          </a:xfrm>
          <a:prstGeom prst="line">
            <a:avLst/>
          </a:prstGeom>
          <a:ln w="38100">
            <a:solidFill>
              <a:srgbClr val="E0080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1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8A464-A83D-18EF-5085-08D3DC4C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  <a:r>
              <a:rPr lang="de-DE"/>
              <a:t> - Sequencing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81AF6D-7FC9-D93F-79D0-8CB8C3008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8569-4B2C-E549-8418-600CFBD210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85E85-8D57-FEF5-9929-732D0B47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OptWare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CA67CB-D373-59E9-3A27-C970B6FD7054}"/>
              </a:ext>
            </a:extLst>
          </p:cNvPr>
          <p:cNvSpPr txBox="1"/>
          <p:nvPr/>
        </p:nvSpPr>
        <p:spPr>
          <a:xfrm>
            <a:off x="-1469572" y="2828835"/>
            <a:ext cx="293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0980" algn="l"/>
            <a:endParaRPr lang="de-DE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Inhaltsplatzhalter 32">
            <a:extLst>
              <a:ext uri="{FF2B5EF4-FFF2-40B4-BE49-F238E27FC236}">
                <a16:creationId xmlns:a16="http://schemas.microsoft.com/office/drawing/2014/main" id="{897CA6D2-37A4-1C6E-A3C8-AECFD344AA13}"/>
              </a:ext>
            </a:extLst>
          </p:cNvPr>
          <p:cNvSpPr txBox="1">
            <a:spLocks/>
          </p:cNvSpPr>
          <p:nvPr/>
        </p:nvSpPr>
        <p:spPr>
          <a:xfrm>
            <a:off x="147761" y="933558"/>
            <a:ext cx="11888666" cy="2592237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Problem statement: Sequencing</a:t>
            </a:r>
          </a:p>
          <a:p>
            <a:pPr lvl="1"/>
            <a:r>
              <a:rPr lang="en-GB" dirty="0"/>
              <a:t>operational planning task in the automotive and supplier industry </a:t>
            </a:r>
          </a:p>
          <a:p>
            <a:pPr lvl="1"/>
            <a:r>
              <a:rPr lang="en-GB" dirty="0"/>
              <a:t>esp. in high variant and/or multi-model production</a:t>
            </a:r>
          </a:p>
          <a:p>
            <a:pPr lvl="1"/>
            <a:r>
              <a:rPr lang="en-GB" dirty="0"/>
              <a:t>Exploding solution space for real world instances (1,000 cars, 300 stations, various features)</a:t>
            </a:r>
          </a:p>
        </p:txBody>
      </p:sp>
      <p:sp>
        <p:nvSpPr>
          <p:cNvPr id="11" name="Inhaltsplatzhalter 32">
            <a:extLst>
              <a:ext uri="{FF2B5EF4-FFF2-40B4-BE49-F238E27FC236}">
                <a16:creationId xmlns:a16="http://schemas.microsoft.com/office/drawing/2014/main" id="{AE759424-651A-A0DC-7F70-45925022AC8D}"/>
              </a:ext>
            </a:extLst>
          </p:cNvPr>
          <p:cNvSpPr txBox="1">
            <a:spLocks/>
          </p:cNvSpPr>
          <p:nvPr/>
        </p:nvSpPr>
        <p:spPr>
          <a:xfrm>
            <a:off x="155572" y="3447234"/>
            <a:ext cx="5253151" cy="3103671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354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9861" indent="-174617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79410" indent="-222240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36579" indent="-261925" algn="l" defTabSz="914354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Trivial example</a:t>
            </a:r>
          </a:p>
          <a:p>
            <a:pPr lvl="1"/>
            <a:r>
              <a:rPr lang="en-GB" dirty="0"/>
              <a:t>Two variants: </a:t>
            </a:r>
            <a:r>
              <a:rPr lang="en-GB"/>
              <a:t>50s</a:t>
            </a:r>
            <a:r>
              <a:rPr lang="en-GB" dirty="0"/>
              <a:t> and </a:t>
            </a:r>
            <a:r>
              <a:rPr lang="en-GB"/>
              <a:t>80s</a:t>
            </a:r>
            <a:endParaRPr lang="en-GB" dirty="0"/>
          </a:p>
          <a:p>
            <a:pPr lvl="1"/>
            <a:r>
              <a:rPr lang="en-GB"/>
              <a:t>Variant 80s</a:t>
            </a:r>
            <a:r>
              <a:rPr lang="en-GB" dirty="0"/>
              <a:t> exceeds cycle time on first station</a:t>
            </a:r>
          </a:p>
          <a:p>
            <a:pPr lvl="1"/>
            <a:r>
              <a:rPr lang="en-GB" dirty="0"/>
              <a:t>Large batch of </a:t>
            </a:r>
            <a:r>
              <a:rPr lang="en-GB"/>
              <a:t>80s</a:t>
            </a:r>
            <a:r>
              <a:rPr lang="en-GB" dirty="0"/>
              <a:t> would cause massive drift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Schedule premium and basic alternately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848A1760-D6DB-D405-89FF-839FE299D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26729"/>
              </p:ext>
            </p:extLst>
          </p:nvPr>
        </p:nvGraphicFramePr>
        <p:xfrm>
          <a:off x="5452931" y="3291786"/>
          <a:ext cx="6480000" cy="3038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{AF606853-7671-496A-8E4F-DF71F8EC918B}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3916899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846122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34843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2154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876235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70953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Station 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…..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drift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jumper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0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0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1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28s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17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467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641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Cycle 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90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∑</a:t>
                      </a:r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117s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55651"/>
                  </a:ext>
                </a:extLst>
              </a:tr>
            </a:tbl>
          </a:graphicData>
        </a:graphic>
      </p:graphicFrame>
      <p:sp>
        <p:nvSpPr>
          <p:cNvPr id="92" name="Textfeld 91">
            <a:extLst>
              <a:ext uri="{FF2B5EF4-FFF2-40B4-BE49-F238E27FC236}">
                <a16:creationId xmlns:a16="http://schemas.microsoft.com/office/drawing/2014/main" id="{E77AB51A-838B-2F4C-9682-BCDAABCFFDF5}"/>
              </a:ext>
            </a:extLst>
          </p:cNvPr>
          <p:cNvSpPr txBox="1"/>
          <p:nvPr/>
        </p:nvSpPr>
        <p:spPr>
          <a:xfrm>
            <a:off x="8135959" y="6308210"/>
            <a:ext cx="147348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E0080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Drift: 33s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357234DE-3EB5-5040-AED1-4A57E1752392}"/>
              </a:ext>
            </a:extLst>
          </p:cNvPr>
          <p:cNvCxnSpPr>
            <a:cxnSpLocks/>
          </p:cNvCxnSpPr>
          <p:nvPr/>
        </p:nvCxnSpPr>
        <p:spPr>
          <a:xfrm>
            <a:off x="8152846" y="3284969"/>
            <a:ext cx="0" cy="3189946"/>
          </a:xfrm>
          <a:prstGeom prst="line">
            <a:avLst/>
          </a:prstGeom>
          <a:ln w="38100">
            <a:solidFill>
              <a:srgbClr val="E00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7A8CA9E-D76D-510A-CD94-0CA68006D07F}"/>
              </a:ext>
            </a:extLst>
          </p:cNvPr>
          <p:cNvGrpSpPr/>
          <p:nvPr/>
        </p:nvGrpSpPr>
        <p:grpSpPr>
          <a:xfrm>
            <a:off x="6561505" y="4244332"/>
            <a:ext cx="1296000" cy="201478"/>
            <a:chOff x="6546515" y="4244332"/>
            <a:chExt cx="129600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072CED77-6D29-757F-74C1-F93E37D763AF}"/>
                </a:ext>
              </a:extLst>
            </p:cNvPr>
            <p:cNvSpPr/>
            <p:nvPr/>
          </p:nvSpPr>
          <p:spPr>
            <a:xfrm>
              <a:off x="6546515" y="4244332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52039FAA-4269-21AC-7033-07311D6908E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7613650" y="4345071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BD1FA9A-1389-DA4E-326B-2AE91E40606F}"/>
              </a:ext>
            </a:extLst>
          </p:cNvPr>
          <p:cNvSpPr/>
          <p:nvPr/>
        </p:nvSpPr>
        <p:spPr>
          <a:xfrm>
            <a:off x="7212888" y="5334183"/>
            <a:ext cx="792000" cy="201478"/>
          </a:xfrm>
          <a:prstGeom prst="roundRect">
            <a:avLst>
              <a:gd name="adj" fmla="val 20059"/>
            </a:avLst>
          </a:prstGeom>
          <a:solidFill>
            <a:srgbClr val="99CC0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50s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275C180-70B9-AFAE-F81C-C2CDC0DF5D4E}"/>
              </a:ext>
            </a:extLst>
          </p:cNvPr>
          <p:cNvGrpSpPr/>
          <p:nvPr/>
        </p:nvGrpSpPr>
        <p:grpSpPr>
          <a:xfrm>
            <a:off x="6546515" y="4615807"/>
            <a:ext cx="1524865" cy="201478"/>
            <a:chOff x="6546515" y="4615807"/>
            <a:chExt cx="1524865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237CB99A-F016-54B1-D88F-E8ACBAF85E8C}"/>
                </a:ext>
              </a:extLst>
            </p:cNvPr>
            <p:cNvSpPr/>
            <p:nvPr/>
          </p:nvSpPr>
          <p:spPr>
            <a:xfrm>
              <a:off x="6775380" y="4615807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A06DEBE4-48E5-73EC-97D3-73794AAB2E80}"/>
                </a:ext>
              </a:extLst>
            </p:cNvPr>
            <p:cNvCxnSpPr>
              <a:cxnSpLocks/>
            </p:cNvCxnSpPr>
            <p:nvPr/>
          </p:nvCxnSpPr>
          <p:spPr>
            <a:xfrm>
              <a:off x="6546515" y="4713269"/>
              <a:ext cx="228865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9A7452B-926E-8229-8E7D-6DF2DB8B4C5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7613650" y="4713269"/>
            <a:ext cx="457730" cy="3277"/>
          </a:xfrm>
          <a:prstGeom prst="line">
            <a:avLst/>
          </a:prstGeom>
          <a:ln w="31750">
            <a:solidFill>
              <a:srgbClr val="FFCC01">
                <a:alpha val="90000"/>
              </a:srgbClr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D1271D-094D-42C4-B365-FE4AD3354410}"/>
              </a:ext>
            </a:extLst>
          </p:cNvPr>
          <p:cNvGrpSpPr/>
          <p:nvPr/>
        </p:nvGrpSpPr>
        <p:grpSpPr>
          <a:xfrm>
            <a:off x="6552928" y="4971407"/>
            <a:ext cx="1753730" cy="201478"/>
            <a:chOff x="6552928" y="4971407"/>
            <a:chExt cx="1753730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2F6AD6AC-0E21-88D7-64A0-6B5DD3FCFD92}"/>
                </a:ext>
              </a:extLst>
            </p:cNvPr>
            <p:cNvCxnSpPr>
              <a:cxnSpLocks/>
            </p:cNvCxnSpPr>
            <p:nvPr/>
          </p:nvCxnSpPr>
          <p:spPr>
            <a:xfrm>
              <a:off x="6552928" y="5072146"/>
              <a:ext cx="457730" cy="3277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269A8F57-56E8-94A8-D31F-11648EE81206}"/>
                </a:ext>
              </a:extLst>
            </p:cNvPr>
            <p:cNvSpPr/>
            <p:nvPr/>
          </p:nvSpPr>
          <p:spPr>
            <a:xfrm>
              <a:off x="7010658" y="4971407"/>
              <a:ext cx="1296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80s</a:t>
              </a:r>
            </a:p>
          </p:txBody>
        </p: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A5A02D9-F2C4-C276-B1D6-AB186D37BF2B}"/>
                </a:ext>
              </a:extLst>
            </p:cNvPr>
            <p:cNvCxnSpPr>
              <a:cxnSpLocks/>
            </p:cNvCxnSpPr>
            <p:nvPr/>
          </p:nvCxnSpPr>
          <p:spPr>
            <a:xfrm>
              <a:off x="7637630" y="5072948"/>
              <a:ext cx="669028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A9B1E12-BA6A-2757-FFF4-C7477C10DD95}"/>
              </a:ext>
            </a:extLst>
          </p:cNvPr>
          <p:cNvCxnSpPr>
            <a:cxnSpLocks/>
          </p:cNvCxnSpPr>
          <p:nvPr/>
        </p:nvCxnSpPr>
        <p:spPr>
          <a:xfrm>
            <a:off x="6546515" y="5440871"/>
            <a:ext cx="669028" cy="0"/>
          </a:xfrm>
          <a:prstGeom prst="line">
            <a:avLst/>
          </a:prstGeom>
          <a:ln w="31750">
            <a:solidFill>
              <a:srgbClr val="FFCC01">
                <a:alpha val="90000"/>
              </a:srgbClr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95FA180-F2FA-2753-38EE-DC5F9BF726D9}"/>
              </a:ext>
            </a:extLst>
          </p:cNvPr>
          <p:cNvCxnSpPr>
            <a:cxnSpLocks/>
          </p:cNvCxnSpPr>
          <p:nvPr/>
        </p:nvCxnSpPr>
        <p:spPr>
          <a:xfrm>
            <a:off x="8152846" y="3286488"/>
            <a:ext cx="0" cy="3189946"/>
          </a:xfrm>
          <a:prstGeom prst="line">
            <a:avLst/>
          </a:prstGeom>
          <a:ln w="38100">
            <a:solidFill>
              <a:srgbClr val="E0080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2F7C540-B756-529B-6E98-24304965C823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7608888" y="5434922"/>
            <a:ext cx="396000" cy="0"/>
          </a:xfrm>
          <a:prstGeom prst="line">
            <a:avLst/>
          </a:prstGeom>
          <a:ln w="31750">
            <a:solidFill>
              <a:srgbClr val="FFCC01">
                <a:alpha val="90000"/>
              </a:srgbClr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F602990-6D30-B39F-2321-8AA8161EDB74}"/>
              </a:ext>
            </a:extLst>
          </p:cNvPr>
          <p:cNvGrpSpPr/>
          <p:nvPr/>
        </p:nvGrpSpPr>
        <p:grpSpPr>
          <a:xfrm>
            <a:off x="6552928" y="5683145"/>
            <a:ext cx="1200737" cy="201478"/>
            <a:chOff x="6552928" y="5683145"/>
            <a:chExt cx="1200737" cy="201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5FF9A072-B114-DD75-7C22-C932B7889960}"/>
                </a:ext>
              </a:extLst>
            </p:cNvPr>
            <p:cNvCxnSpPr>
              <a:cxnSpLocks/>
            </p:cNvCxnSpPr>
            <p:nvPr/>
          </p:nvCxnSpPr>
          <p:spPr>
            <a:xfrm>
              <a:off x="6552928" y="5790140"/>
              <a:ext cx="396000" cy="0"/>
            </a:xfrm>
            <a:prstGeom prst="line">
              <a:avLst/>
            </a:prstGeom>
            <a:ln w="31750">
              <a:solidFill>
                <a:srgbClr val="FFCC01">
                  <a:alpha val="90000"/>
                </a:srgb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9F4B169C-5C23-F2A0-6CF3-32AED59801BD}"/>
                </a:ext>
              </a:extLst>
            </p:cNvPr>
            <p:cNvSpPr/>
            <p:nvPr/>
          </p:nvSpPr>
          <p:spPr>
            <a:xfrm>
              <a:off x="6961665" y="5683145"/>
              <a:ext cx="792000" cy="201478"/>
            </a:xfrm>
            <a:prstGeom prst="roundRect">
              <a:avLst>
                <a:gd name="adj" fmla="val 20059"/>
              </a:avLst>
            </a:prstGeom>
            <a:solidFill>
              <a:srgbClr val="99CC0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50s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1777922-0468-667B-15BE-3B3C28A129DE}"/>
              </a:ext>
            </a:extLst>
          </p:cNvPr>
          <p:cNvSpPr/>
          <p:nvPr/>
        </p:nvSpPr>
        <p:spPr>
          <a:xfrm>
            <a:off x="6561505" y="3884274"/>
            <a:ext cx="792000" cy="201478"/>
          </a:xfrm>
          <a:prstGeom prst="roundRect">
            <a:avLst>
              <a:gd name="adj" fmla="val 20059"/>
            </a:avLst>
          </a:prstGeom>
          <a:solidFill>
            <a:srgbClr val="99CC0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50s</a:t>
            </a:r>
          </a:p>
        </p:txBody>
      </p:sp>
    </p:spTree>
    <p:extLst>
      <p:ext uri="{BB962C8B-B14F-4D97-AF65-F5344CB8AC3E}">
        <p14:creationId xmlns:p14="http://schemas.microsoft.com/office/powerpoint/2010/main" val="237484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0EB411-D2CD-2746-1CBA-3B91F75A8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Arbeitspaket 7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CD45D19-F1D9-6E7F-FEB9-49CE7CAAA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17.04.2023</a:t>
            </a:r>
          </a:p>
          <a:p>
            <a:r>
              <a:rPr lang="de-DE" dirty="0"/>
              <a:t>München</a:t>
            </a:r>
          </a:p>
        </p:txBody>
      </p:sp>
    </p:spTree>
    <p:extLst>
      <p:ext uri="{BB962C8B-B14F-4D97-AF65-F5344CB8AC3E}">
        <p14:creationId xmlns:p14="http://schemas.microsoft.com/office/powerpoint/2010/main" val="4343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L_Präsentation_v5.2 Power Point OptWare Master Vorlage" id="{F0618961-2BE3-A245-B23A-68828A26CB11}" vid="{28CF0B05-9D58-7644-84D9-D00F5E1E82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404821-fedd-45d5-8ec7-0d09ede1dcd9">
      <Terms xmlns="http://schemas.microsoft.com/office/infopath/2007/PartnerControls"/>
    </lcf76f155ced4ddcb4097134ff3c332f>
    <TaxCatchAll xmlns="281bb008-8942-44e2-aa52-8cabedcc5a5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6E0A543BCA3F4ABBFEA0BCBFCEAD83" ma:contentTypeVersion="11" ma:contentTypeDescription="Ein neues Dokument erstellen." ma:contentTypeScope="" ma:versionID="9a18178e3271b246f31850a720991dc0">
  <xsd:schema xmlns:xsd="http://www.w3.org/2001/XMLSchema" xmlns:xs="http://www.w3.org/2001/XMLSchema" xmlns:p="http://schemas.microsoft.com/office/2006/metadata/properties" xmlns:ns2="17404821-fedd-45d5-8ec7-0d09ede1dcd9" xmlns:ns3="281bb008-8942-44e2-aa52-8cabedcc5a59" targetNamespace="http://schemas.microsoft.com/office/2006/metadata/properties" ma:root="true" ma:fieldsID="05d0fdfe792f100043eda67a979474f9" ns2:_="" ns3:_="">
    <xsd:import namespace="17404821-fedd-45d5-8ec7-0d09ede1dcd9"/>
    <xsd:import namespace="281bb008-8942-44e2-aa52-8cabedcc5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04821-fedd-45d5-8ec7-0d09ede1d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2d2d0fce-4430-4db4-8c3d-7f58fe89dc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bb008-8942-44e2-aa52-8cabedcc5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5141ddb-de33-4c2a-83a7-2b5fbed59515}" ma:internalName="TaxCatchAll" ma:showField="CatchAllData" ma:web="281bb008-8942-44e2-aa52-8cabedcc5a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C5A483-BB89-4C9D-99BD-95ECF503F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FBD3EB-5794-45E2-B491-7A30508216C9}">
  <ds:schemaRefs>
    <ds:schemaRef ds:uri="17404821-fedd-45d5-8ec7-0d09ede1dcd9"/>
    <ds:schemaRef ds:uri="281bb008-8942-44e2-aa52-8cabedcc5a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11C9DC-9076-481D-A3ED-AA5ED7C50253}">
  <ds:schemaRefs>
    <ds:schemaRef ds:uri="17404821-fedd-45d5-8ec7-0d09ede1dcd9"/>
    <ds:schemaRef ds:uri="281bb008-8942-44e2-aa52-8cabedcc5a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Macintosh PowerPoint</Application>
  <PresentationFormat>Breitbild</PresentationFormat>
  <Paragraphs>191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Office</vt:lpstr>
      <vt:lpstr>Arbeitspaket 7</vt:lpstr>
      <vt:lpstr>Overview Work Package 7  Team Members</vt:lpstr>
      <vt:lpstr>Overview Work Package 7 Schedule, Use Cases and First Steps</vt:lpstr>
      <vt:lpstr>Use Cases – Assembly Line Balancing</vt:lpstr>
      <vt:lpstr>Use Cases - Sequencing</vt:lpstr>
      <vt:lpstr>Use Cases - Sequencing</vt:lpstr>
      <vt:lpstr>Arbeitspaket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Treffens</dc:title>
  <dc:creator>Daria Gutina (OptWare GmbH)</dc:creator>
  <cp:lastModifiedBy>Daria Gutina (OptWare GmbH)</cp:lastModifiedBy>
  <cp:revision>3</cp:revision>
  <dcterms:created xsi:type="dcterms:W3CDTF">2023-04-12T11:43:04Z</dcterms:created>
  <dcterms:modified xsi:type="dcterms:W3CDTF">2023-04-17T00:32:55Z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0x0101002E6E0A543BCA3F4ABBFEA0BCBFCEAD83</vt:lpwstr>
  </property>
  <property fmtid="{D5CDD505-2E9C-101B-9397-08002B2CF9AE}" pid="3" name="MediaServiceImageTags">
    <vt:lpwstr/>
  </property>
</Properties>
</file>