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sldIdLst>
    <p:sldId id="312" r:id="rId5"/>
    <p:sldId id="323" r:id="rId6"/>
    <p:sldId id="325" r:id="rId7"/>
    <p:sldId id="328" r:id="rId8"/>
    <p:sldId id="330" r:id="rId9"/>
    <p:sldId id="332" r:id="rId10"/>
    <p:sldId id="333" r:id="rId11"/>
    <p:sldId id="334" r:id="rId12"/>
    <p:sldId id="335" r:id="rId13"/>
    <p:sldId id="336" r:id="rId14"/>
    <p:sldId id="338" r:id="rId15"/>
    <p:sldId id="337" r:id="rId16"/>
  </p:sldIdLst>
  <p:sldSz cx="12192000" cy="6858000"/>
  <p:notesSz cx="6858000" cy="9144000"/>
  <p:defaultTextStyle>
    <a:defPPr>
      <a:defRPr lang="de-DE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2FA38A5-432F-2E47-A016-A07822F64B32}">
          <p14:sldIdLst>
            <p14:sldId id="312"/>
            <p14:sldId id="323"/>
          </p14:sldIdLst>
        </p14:section>
        <p14:section name="Basic Problem" id="{BA0D5D3B-E1D8-2844-AF28-A88C69F69DEF}">
          <p14:sldIdLst>
            <p14:sldId id="325"/>
            <p14:sldId id="328"/>
            <p14:sldId id="330"/>
          </p14:sldIdLst>
        </p14:section>
        <p14:section name="Extensions" id="{E724733D-DB30-C742-94F5-CBE7BEA4A394}">
          <p14:sldIdLst>
            <p14:sldId id="332"/>
            <p14:sldId id="333"/>
            <p14:sldId id="334"/>
            <p14:sldId id="335"/>
            <p14:sldId id="336"/>
          </p14:sldIdLst>
        </p14:section>
        <p14:section name="MIP Model" id="{0F41056D-4717-EE4F-A4A1-958FDC006D7E}">
          <p14:sldIdLst>
            <p14:sldId id="338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82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4793" userDrawn="1">
          <p15:clr>
            <a:srgbClr val="A4A3A4"/>
          </p15:clr>
        </p15:guide>
        <p15:guide id="5" pos="2479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09B5D58-DB19-E086-CC87-C7E5C5517653}" name="Daria Gutina (OptWare GmbH)" initials="DG(G" userId="S::daria.gutina@optware.de::3dd2931a-32f3-45f9-bbc2-a2702acdc90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E9EBF5"/>
    <a:srgbClr val="99ADD7"/>
    <a:srgbClr val="E00803"/>
    <a:srgbClr val="FFCC01"/>
    <a:srgbClr val="003399"/>
    <a:srgbClr val="666666"/>
    <a:srgbClr val="FFB266"/>
    <a:srgbClr val="FFE166"/>
    <a:srgbClr val="D7E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8"/>
    <p:restoredTop sz="94653"/>
  </p:normalViewPr>
  <p:slideViewPr>
    <p:cSldViewPr snapToGrid="0">
      <p:cViewPr varScale="1">
        <p:scale>
          <a:sx n="138" d="100"/>
          <a:sy n="138" d="100"/>
        </p:scale>
        <p:origin x="176" y="856"/>
      </p:cViewPr>
      <p:guideLst>
        <p:guide orient="horz" pos="482"/>
        <p:guide pos="211"/>
        <p:guide orient="horz" pos="2160"/>
        <p:guide pos="4793"/>
        <p:guide pos="24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E1AE0-899E-FC40-931F-BABF420276D0}" type="datetimeFigureOut">
              <a:rPr lang="de-DE" smtClean="0"/>
              <a:t>27.06.23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A7AF5-6FEC-C047-9DE9-D41897D422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335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3A7AF5-6FEC-C047-9DE9-D41897D4222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174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3A7AF5-6FEC-C047-9DE9-D41897D4222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1425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attributes</a:t>
            </a:r>
            <a:r>
              <a:rPr lang="de-DE" dirty="0"/>
              <a:t>: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restrictions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placing</a:t>
            </a:r>
            <a:r>
              <a:rPr lang="de-DE" dirty="0"/>
              <a:t> </a:t>
            </a:r>
            <a:r>
              <a:rPr lang="de-DE" dirty="0" err="1"/>
              <a:t>machines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material </a:t>
            </a:r>
            <a:r>
              <a:rPr lang="de-DE" dirty="0" err="1"/>
              <a:t>boxes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assembly</a:t>
            </a:r>
            <a:r>
              <a:rPr lang="de-DE" dirty="0"/>
              <a:t> </a:t>
            </a:r>
            <a:r>
              <a:rPr lang="de-DE" dirty="0" err="1"/>
              <a:t>line</a:t>
            </a:r>
            <a:endParaRPr lang="de-DE" dirty="0"/>
          </a:p>
          <a:p>
            <a:endParaRPr lang="de-DE" dirty="0"/>
          </a:p>
          <a:p>
            <a:r>
              <a:rPr lang="de-DE" dirty="0"/>
              <a:t>-&gt;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describes</a:t>
            </a:r>
            <a:r>
              <a:rPr lang="de-DE" dirty="0"/>
              <a:t> </a:t>
            </a:r>
            <a:r>
              <a:rPr lang="de-DE" dirty="0" err="1"/>
              <a:t>additonal</a:t>
            </a:r>
            <a:r>
              <a:rPr lang="de-DE" dirty="0"/>
              <a:t> </a:t>
            </a:r>
            <a:r>
              <a:rPr lang="de-DE" dirty="0" err="1"/>
              <a:t>restrictions</a:t>
            </a:r>
            <a:r>
              <a:rPr lang="de-DE" dirty="0"/>
              <a:t> (task-</a:t>
            </a:r>
            <a:r>
              <a:rPr lang="de-DE" dirty="0" err="1"/>
              <a:t>to</a:t>
            </a:r>
            <a:r>
              <a:rPr lang="de-DE" dirty="0"/>
              <a:t>-station </a:t>
            </a:r>
            <a:r>
              <a:rPr lang="de-DE" dirty="0" err="1"/>
              <a:t>assignments</a:t>
            </a:r>
            <a:r>
              <a:rPr lang="de-DE" dirty="0"/>
              <a:t>, </a:t>
            </a:r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restrictions</a:t>
            </a:r>
            <a:r>
              <a:rPr lang="de-DE" dirty="0"/>
              <a:t>) and </a:t>
            </a:r>
            <a:r>
              <a:rPr lang="de-DE" dirty="0" err="1"/>
              <a:t>claims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produced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3A7AF5-6FEC-C047-9DE9-D41897D4222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413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Ex.: </a:t>
            </a:r>
            <a:r>
              <a:rPr lang="de-DE" err="1"/>
              <a:t>mounting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parking</a:t>
            </a:r>
            <a:r>
              <a:rPr lang="de-DE"/>
              <a:t> </a:t>
            </a:r>
            <a:r>
              <a:rPr lang="de-DE" err="1"/>
              <a:t>brake</a:t>
            </a:r>
            <a:r>
              <a:rPr lang="de-DE"/>
              <a:t> will </a:t>
            </a:r>
            <a:r>
              <a:rPr lang="de-DE" err="1"/>
              <a:t>be</a:t>
            </a:r>
            <a:r>
              <a:rPr lang="de-DE"/>
              <a:t> </a:t>
            </a:r>
            <a:r>
              <a:rPr lang="de-DE" err="1"/>
              <a:t>complicated</a:t>
            </a:r>
            <a:r>
              <a:rPr lang="de-DE"/>
              <a:t> </a:t>
            </a:r>
            <a:r>
              <a:rPr lang="de-DE" err="1"/>
              <a:t>when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front </a:t>
            </a:r>
            <a:r>
              <a:rPr lang="de-DE" err="1"/>
              <a:t>seats</a:t>
            </a:r>
            <a:r>
              <a:rPr lang="de-DE"/>
              <a:t> </a:t>
            </a:r>
            <a:r>
              <a:rPr lang="de-DE" err="1"/>
              <a:t>are</a:t>
            </a:r>
            <a:r>
              <a:rPr lang="de-DE"/>
              <a:t> </a:t>
            </a:r>
            <a:r>
              <a:rPr lang="de-DE" err="1"/>
              <a:t>already</a:t>
            </a:r>
            <a:r>
              <a:rPr lang="de-DE"/>
              <a:t> </a:t>
            </a:r>
            <a:r>
              <a:rPr lang="de-DE" err="1"/>
              <a:t>installed</a:t>
            </a:r>
            <a:r>
              <a:rPr lang="de-DE"/>
              <a:t> in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car</a:t>
            </a:r>
            <a:endParaRPr lang="de-DE"/>
          </a:p>
          <a:p>
            <a:r>
              <a:rPr lang="de-DE"/>
              <a:t>-&gt; </a:t>
            </a:r>
            <a:r>
              <a:rPr lang="de-DE" err="1"/>
              <a:t>note</a:t>
            </a:r>
            <a:r>
              <a:rPr lang="de-DE"/>
              <a:t> </a:t>
            </a:r>
            <a:r>
              <a:rPr lang="de-DE" err="1"/>
              <a:t>that</a:t>
            </a:r>
            <a:r>
              <a:rPr lang="de-DE"/>
              <a:t> </a:t>
            </a:r>
            <a:r>
              <a:rPr lang="de-DE" err="1"/>
              <a:t>only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order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tasks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relevant, </a:t>
            </a:r>
            <a:r>
              <a:rPr lang="de-DE" err="1"/>
              <a:t>they</a:t>
            </a:r>
            <a:r>
              <a:rPr lang="de-DE"/>
              <a:t> do not </a:t>
            </a:r>
            <a:r>
              <a:rPr lang="de-DE" err="1"/>
              <a:t>have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be</a:t>
            </a:r>
            <a:r>
              <a:rPr lang="de-DE"/>
              <a:t> </a:t>
            </a:r>
            <a:r>
              <a:rPr lang="de-DE" err="1"/>
              <a:t>executed</a:t>
            </a:r>
            <a:r>
              <a:rPr lang="de-DE"/>
              <a:t> in </a:t>
            </a:r>
            <a:r>
              <a:rPr lang="de-DE" err="1"/>
              <a:t>direct</a:t>
            </a:r>
            <a:r>
              <a:rPr lang="de-DE"/>
              <a:t> </a:t>
            </a:r>
            <a:r>
              <a:rPr lang="de-DE" err="1"/>
              <a:t>succession</a:t>
            </a:r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3A7AF5-6FEC-C047-9DE9-D41897D4222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137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New Parameter: </a:t>
            </a:r>
            <a:r>
              <a:rPr lang="de-DE" err="1"/>
              <a:t>Sequence</a:t>
            </a:r>
            <a:r>
              <a:rPr lang="de-DE"/>
              <a:t> </a:t>
            </a:r>
            <a:r>
              <a:rPr lang="de-DE" err="1"/>
              <a:t>Dependent</a:t>
            </a:r>
            <a:r>
              <a:rPr lang="de-DE"/>
              <a:t> Setup Time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every</a:t>
            </a:r>
            <a:r>
              <a:rPr lang="de-DE"/>
              <a:t> </a:t>
            </a:r>
            <a:r>
              <a:rPr lang="de-DE" err="1"/>
              <a:t>task</a:t>
            </a:r>
            <a:r>
              <a:rPr lang="de-DE"/>
              <a:t> pair -&gt; </a:t>
            </a:r>
            <a:r>
              <a:rPr lang="de-DE" err="1"/>
              <a:t>models</a:t>
            </a:r>
            <a:r>
              <a:rPr lang="de-DE"/>
              <a:t> </a:t>
            </a:r>
            <a:r>
              <a:rPr lang="de-DE" err="1"/>
              <a:t>walking</a:t>
            </a:r>
            <a:r>
              <a:rPr lang="de-DE"/>
              <a:t> </a:t>
            </a:r>
            <a:r>
              <a:rPr lang="de-DE" err="1"/>
              <a:t>times</a:t>
            </a:r>
            <a:r>
              <a:rPr lang="de-DE"/>
              <a:t>, </a:t>
            </a:r>
            <a:r>
              <a:rPr lang="de-DE" err="1"/>
              <a:t>tool</a:t>
            </a:r>
            <a:r>
              <a:rPr lang="de-DE"/>
              <a:t> </a:t>
            </a:r>
            <a:r>
              <a:rPr lang="de-DE" err="1"/>
              <a:t>changes</a:t>
            </a:r>
            <a:r>
              <a:rPr lang="de-DE"/>
              <a:t>, material </a:t>
            </a:r>
            <a:r>
              <a:rPr lang="de-DE" err="1"/>
              <a:t>handling</a:t>
            </a:r>
            <a:r>
              <a:rPr lang="de-DE"/>
              <a:t> </a:t>
            </a:r>
            <a:r>
              <a:rPr lang="de-DE" err="1"/>
              <a:t>necessary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execute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tasks</a:t>
            </a:r>
            <a:r>
              <a:rPr lang="de-DE"/>
              <a:t> in </a:t>
            </a:r>
            <a:r>
              <a:rPr lang="de-DE" err="1"/>
              <a:t>this</a:t>
            </a:r>
            <a:r>
              <a:rPr lang="de-DE"/>
              <a:t> </a:t>
            </a:r>
            <a:r>
              <a:rPr lang="de-DE" err="1"/>
              <a:t>order</a:t>
            </a:r>
            <a:endParaRPr lang="de-DE"/>
          </a:p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err="1"/>
              <a:t>Newer</a:t>
            </a:r>
            <a:r>
              <a:rPr lang="de-DE"/>
              <a:t> Dataset </a:t>
            </a:r>
            <a:r>
              <a:rPr lang="de-DE" err="1"/>
              <a:t>distinguishes</a:t>
            </a:r>
            <a:r>
              <a:rPr lang="de-DE"/>
              <a:t> </a:t>
            </a:r>
            <a:r>
              <a:rPr lang="de-DE" err="1"/>
              <a:t>between</a:t>
            </a:r>
            <a:r>
              <a:rPr lang="de-DE"/>
              <a:t> </a:t>
            </a:r>
            <a:r>
              <a:rPr lang="de-DE" err="1"/>
              <a:t>forward</a:t>
            </a:r>
            <a:r>
              <a:rPr lang="de-DE"/>
              <a:t> </a:t>
            </a:r>
            <a:r>
              <a:rPr lang="de-DE" err="1"/>
              <a:t>setup</a:t>
            </a:r>
            <a:r>
              <a:rPr lang="de-DE"/>
              <a:t> </a:t>
            </a:r>
            <a:r>
              <a:rPr lang="de-DE" err="1"/>
              <a:t>times</a:t>
            </a:r>
            <a:r>
              <a:rPr lang="de-DE"/>
              <a:t> (extra time </a:t>
            </a:r>
            <a:r>
              <a:rPr lang="de-DE" err="1"/>
              <a:t>needed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execute</a:t>
            </a:r>
            <a:r>
              <a:rPr lang="de-DE"/>
              <a:t> </a:t>
            </a:r>
            <a:r>
              <a:rPr lang="de-DE" err="1"/>
              <a:t>j</a:t>
            </a:r>
            <a:r>
              <a:rPr lang="de-DE"/>
              <a:t> after i at </a:t>
            </a:r>
            <a:r>
              <a:rPr lang="de-DE" err="1"/>
              <a:t>the</a:t>
            </a:r>
            <a:r>
              <a:rPr lang="de-DE"/>
              <a:t> same </a:t>
            </a:r>
            <a:r>
              <a:rPr lang="de-DE" err="1"/>
              <a:t>station</a:t>
            </a:r>
            <a:r>
              <a:rPr lang="de-DE"/>
              <a:t>) and </a:t>
            </a:r>
            <a:r>
              <a:rPr lang="de-DE" err="1"/>
              <a:t>backward</a:t>
            </a:r>
            <a:r>
              <a:rPr lang="de-DE"/>
              <a:t> </a:t>
            </a:r>
            <a:r>
              <a:rPr lang="de-DE" err="1"/>
              <a:t>setup</a:t>
            </a:r>
            <a:r>
              <a:rPr lang="de-DE"/>
              <a:t> </a:t>
            </a:r>
            <a:r>
              <a:rPr lang="de-DE" err="1"/>
              <a:t>times</a:t>
            </a:r>
            <a:r>
              <a:rPr lang="de-DE"/>
              <a:t> (extra time </a:t>
            </a:r>
            <a:r>
              <a:rPr lang="de-DE" err="1"/>
              <a:t>needed</a:t>
            </a:r>
            <a:r>
              <a:rPr lang="de-DE"/>
              <a:t> </a:t>
            </a:r>
            <a:r>
              <a:rPr lang="de-DE" err="1"/>
              <a:t>when</a:t>
            </a:r>
            <a:r>
              <a:rPr lang="de-DE"/>
              <a:t> i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last </a:t>
            </a:r>
            <a:r>
              <a:rPr lang="de-DE" err="1"/>
              <a:t>task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a </a:t>
            </a:r>
            <a:r>
              <a:rPr lang="de-DE" err="1"/>
              <a:t>station</a:t>
            </a:r>
            <a:r>
              <a:rPr lang="de-DE"/>
              <a:t> and </a:t>
            </a:r>
            <a:r>
              <a:rPr lang="de-DE" err="1"/>
              <a:t>j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executed</a:t>
            </a:r>
            <a:r>
              <a:rPr lang="de-DE"/>
              <a:t> at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beginning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next</a:t>
            </a:r>
            <a:r>
              <a:rPr lang="de-DE"/>
              <a:t> </a:t>
            </a:r>
            <a:r>
              <a:rPr lang="de-DE" err="1"/>
              <a:t>station</a:t>
            </a:r>
            <a:r>
              <a:rPr lang="de-DE"/>
              <a:t>, e.g.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walk</a:t>
            </a:r>
            <a:r>
              <a:rPr lang="de-DE"/>
              <a:t> </a:t>
            </a:r>
            <a:r>
              <a:rPr lang="de-DE" err="1"/>
              <a:t>between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stations</a:t>
            </a:r>
            <a:r>
              <a:rPr lang="de-DE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3A7AF5-6FEC-C047-9DE9-D41897D4222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094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err="1"/>
              <a:t>Used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model</a:t>
            </a:r>
            <a:r>
              <a:rPr lang="de-DE"/>
              <a:t> </a:t>
            </a:r>
            <a:r>
              <a:rPr lang="de-DE" err="1"/>
              <a:t>flexibility</a:t>
            </a:r>
            <a:r>
              <a:rPr lang="de-DE"/>
              <a:t> in </a:t>
            </a:r>
            <a:r>
              <a:rPr lang="de-DE" err="1"/>
              <a:t>performing</a:t>
            </a:r>
            <a:r>
              <a:rPr lang="de-DE"/>
              <a:t> a </a:t>
            </a:r>
            <a:r>
              <a:rPr lang="de-DE" err="1"/>
              <a:t>set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tasks</a:t>
            </a:r>
            <a:r>
              <a:rPr lang="de-DE"/>
              <a:t>. </a:t>
            </a:r>
            <a:r>
              <a:rPr lang="de-DE" err="1"/>
              <a:t>Example</a:t>
            </a:r>
            <a:r>
              <a:rPr lang="de-DE"/>
              <a:t>: a </a:t>
            </a:r>
            <a:r>
              <a:rPr lang="de-DE" err="1"/>
              <a:t>part</a:t>
            </a:r>
            <a:r>
              <a:rPr lang="de-DE"/>
              <a:t> </a:t>
            </a:r>
            <a:r>
              <a:rPr lang="de-DE" err="1"/>
              <a:t>might</a:t>
            </a:r>
            <a:r>
              <a:rPr lang="de-DE"/>
              <a:t> </a:t>
            </a:r>
            <a:r>
              <a:rPr lang="de-DE" err="1"/>
              <a:t>be</a:t>
            </a:r>
            <a:r>
              <a:rPr lang="de-DE"/>
              <a:t> </a:t>
            </a:r>
            <a:r>
              <a:rPr lang="de-DE" err="1"/>
              <a:t>connected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a </a:t>
            </a:r>
            <a:r>
              <a:rPr lang="de-DE" err="1"/>
              <a:t>workpiece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r>
              <a:rPr lang="de-DE" err="1"/>
              <a:t>glueing</a:t>
            </a:r>
            <a:r>
              <a:rPr lang="de-DE"/>
              <a:t>, </a:t>
            </a:r>
            <a:r>
              <a:rPr lang="de-DE" err="1"/>
              <a:t>screwing</a:t>
            </a:r>
            <a:r>
              <a:rPr lang="de-DE"/>
              <a:t> </a:t>
            </a:r>
            <a:r>
              <a:rPr lang="de-DE" err="1"/>
              <a:t>or</a:t>
            </a:r>
            <a:r>
              <a:rPr lang="de-DE"/>
              <a:t> </a:t>
            </a:r>
            <a:r>
              <a:rPr lang="de-DE" err="1"/>
              <a:t>riveting</a:t>
            </a:r>
            <a:r>
              <a:rPr lang="de-DE"/>
              <a:t>; </a:t>
            </a:r>
          </a:p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Note „</a:t>
            </a:r>
            <a:r>
              <a:rPr lang="de-DE" err="1"/>
              <a:t>that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not </a:t>
            </a:r>
            <a:r>
              <a:rPr lang="de-DE" err="1"/>
              <a:t>necessarily</a:t>
            </a:r>
            <a:r>
              <a:rPr lang="de-DE"/>
              <a:t> optimal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choose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production</a:t>
            </a:r>
            <a:r>
              <a:rPr lang="de-DE"/>
              <a:t> </a:t>
            </a:r>
            <a:r>
              <a:rPr lang="de-DE" err="1"/>
              <a:t>process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minimal total </a:t>
            </a:r>
            <a:r>
              <a:rPr lang="de-DE" err="1"/>
              <a:t>task</a:t>
            </a:r>
            <a:r>
              <a:rPr lang="de-DE"/>
              <a:t> time“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3A7AF5-6FEC-C047-9DE9-D41897D4222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742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„</a:t>
            </a:r>
            <a:r>
              <a:rPr lang="de-DE" sz="1800" err="1">
                <a:effectLst/>
                <a:latin typeface="Times"/>
              </a:rPr>
              <a:t>To</a:t>
            </a:r>
            <a:r>
              <a:rPr lang="de-DE" sz="1800">
                <a:effectLst/>
                <a:latin typeface="Times"/>
              </a:rPr>
              <a:t> </a:t>
            </a:r>
            <a:r>
              <a:rPr lang="de-DE" sz="1800" err="1">
                <a:effectLst/>
                <a:latin typeface="Times"/>
              </a:rPr>
              <a:t>keep</a:t>
            </a:r>
            <a:r>
              <a:rPr lang="de-DE" sz="1800">
                <a:effectLst/>
                <a:latin typeface="Times"/>
              </a:rPr>
              <a:t> </a:t>
            </a:r>
            <a:r>
              <a:rPr lang="de-DE" sz="1800" err="1">
                <a:effectLst/>
                <a:latin typeface="Times"/>
              </a:rPr>
              <a:t>the</a:t>
            </a:r>
            <a:r>
              <a:rPr lang="de-DE" sz="1800">
                <a:effectLst/>
                <a:latin typeface="Times"/>
              </a:rPr>
              <a:t> </a:t>
            </a:r>
            <a:r>
              <a:rPr lang="de-DE" sz="1800" err="1">
                <a:effectLst/>
                <a:latin typeface="Times"/>
              </a:rPr>
              <a:t>presentation</a:t>
            </a:r>
            <a:r>
              <a:rPr lang="de-DE" sz="1800">
                <a:effectLst/>
                <a:latin typeface="Times"/>
              </a:rPr>
              <a:t> </a:t>
            </a:r>
            <a:r>
              <a:rPr lang="de-DE" sz="1800" err="1">
                <a:effectLst/>
                <a:latin typeface="Times"/>
              </a:rPr>
              <a:t>lucid</a:t>
            </a:r>
            <a:r>
              <a:rPr lang="de-DE" sz="1800">
                <a:effectLst/>
                <a:latin typeface="Times"/>
              </a:rPr>
              <a:t>, </a:t>
            </a:r>
            <a:r>
              <a:rPr lang="de-DE" sz="1800" err="1">
                <a:effectLst/>
                <a:latin typeface="Times"/>
              </a:rPr>
              <a:t>it</a:t>
            </a:r>
            <a:r>
              <a:rPr lang="de-DE" sz="1800">
                <a:effectLst/>
                <a:latin typeface="Times"/>
              </a:rPr>
              <a:t> </a:t>
            </a:r>
            <a:r>
              <a:rPr lang="de-DE" sz="1800" err="1">
                <a:effectLst/>
                <a:latin typeface="Times"/>
              </a:rPr>
              <a:t>is</a:t>
            </a:r>
            <a:r>
              <a:rPr lang="de-DE" sz="1800">
                <a:effectLst/>
                <a:latin typeface="Times"/>
              </a:rPr>
              <a:t> </a:t>
            </a:r>
            <a:r>
              <a:rPr lang="de-DE" sz="1800" err="1">
                <a:effectLst/>
                <a:latin typeface="Times"/>
              </a:rPr>
              <a:t>moreover</a:t>
            </a:r>
            <a:r>
              <a:rPr lang="de-DE" sz="1800">
                <a:effectLst/>
                <a:latin typeface="Times"/>
              </a:rPr>
              <a:t> </a:t>
            </a:r>
            <a:r>
              <a:rPr lang="de-DE" sz="1800" err="1">
                <a:effectLst/>
                <a:latin typeface="Times"/>
              </a:rPr>
              <a:t>defined</a:t>
            </a:r>
            <a:r>
              <a:rPr lang="de-DE" sz="1800">
                <a:effectLst/>
                <a:latin typeface="Times"/>
              </a:rPr>
              <a:t> </a:t>
            </a:r>
            <a:r>
              <a:rPr lang="de-DE" sz="1800" err="1">
                <a:effectLst/>
                <a:latin typeface="Times"/>
              </a:rPr>
              <a:t>that</a:t>
            </a:r>
            <a:r>
              <a:rPr lang="de-DE" sz="1800">
                <a:effectLst/>
                <a:latin typeface="Times"/>
              </a:rPr>
              <a:t> </a:t>
            </a:r>
            <a:r>
              <a:rPr lang="de-DE" sz="1800" err="1">
                <a:effectLst/>
                <a:latin typeface="Times"/>
              </a:rPr>
              <a:t>each</a:t>
            </a:r>
            <a:r>
              <a:rPr lang="de-DE" sz="1800">
                <a:effectLst/>
                <a:latin typeface="Times"/>
              </a:rPr>
              <a:t> alternative </a:t>
            </a:r>
            <a:r>
              <a:rPr lang="de-DE" sz="1800" err="1">
                <a:effectLst/>
                <a:latin typeface="Times"/>
              </a:rPr>
              <a:t>subgraph</a:t>
            </a:r>
            <a:r>
              <a:rPr lang="de-DE" sz="1800">
                <a:effectLst/>
                <a:latin typeface="Times"/>
              </a:rPr>
              <a:t> </a:t>
            </a:r>
            <a:r>
              <a:rPr lang="de-DE" sz="1800" err="1">
                <a:effectLst/>
                <a:latin typeface="Times"/>
              </a:rPr>
              <a:t>must</a:t>
            </a:r>
            <a:r>
              <a:rPr lang="de-DE" sz="1800">
                <a:effectLst/>
                <a:latin typeface="Times"/>
              </a:rPr>
              <a:t> </a:t>
            </a:r>
            <a:r>
              <a:rPr lang="de-DE" sz="1800" err="1">
                <a:effectLst/>
                <a:latin typeface="Times"/>
              </a:rPr>
              <a:t>have</a:t>
            </a:r>
            <a:r>
              <a:rPr lang="de-DE" sz="1800">
                <a:effectLst/>
                <a:latin typeface="Times"/>
              </a:rPr>
              <a:t> a </a:t>
            </a:r>
            <a:r>
              <a:rPr lang="de-DE" sz="1800" err="1">
                <a:effectLst/>
                <a:latin typeface="Times"/>
              </a:rPr>
              <a:t>unique</a:t>
            </a:r>
            <a:r>
              <a:rPr lang="de-DE" sz="1800">
                <a:effectLst/>
                <a:latin typeface="Times"/>
              </a:rPr>
              <a:t> </a:t>
            </a:r>
            <a:r>
              <a:rPr lang="de-DE" sz="1800" err="1">
                <a:effectLst/>
                <a:latin typeface="Times"/>
              </a:rPr>
              <a:t>start</a:t>
            </a:r>
            <a:r>
              <a:rPr lang="de-DE" sz="1800">
                <a:effectLst/>
                <a:latin typeface="Times"/>
              </a:rPr>
              <a:t> and end </a:t>
            </a:r>
            <a:r>
              <a:rPr lang="de-DE" sz="1800" err="1">
                <a:effectLst/>
                <a:latin typeface="Times"/>
              </a:rPr>
              <a:t>node</a:t>
            </a:r>
            <a:r>
              <a:rPr lang="de-DE" sz="1800">
                <a:effectLst/>
                <a:latin typeface="Times"/>
              </a:rPr>
              <a:t>. </a:t>
            </a:r>
            <a:r>
              <a:rPr lang="de-DE" sz="1800" err="1">
                <a:effectLst/>
                <a:latin typeface="Times"/>
              </a:rPr>
              <a:t>If</a:t>
            </a:r>
            <a:r>
              <a:rPr lang="de-DE" sz="1800">
                <a:effectLst/>
                <a:latin typeface="Times"/>
              </a:rPr>
              <a:t> </a:t>
            </a:r>
            <a:r>
              <a:rPr lang="de-DE" sz="1800" err="1">
                <a:effectLst/>
                <a:latin typeface="Times"/>
              </a:rPr>
              <a:t>this</a:t>
            </a:r>
            <a:r>
              <a:rPr lang="de-DE" sz="1800">
                <a:effectLst/>
                <a:latin typeface="Times"/>
              </a:rPr>
              <a:t> </a:t>
            </a:r>
            <a:r>
              <a:rPr lang="de-DE" sz="1800" err="1">
                <a:effectLst/>
                <a:latin typeface="Times"/>
              </a:rPr>
              <a:t>is</a:t>
            </a:r>
            <a:r>
              <a:rPr lang="de-DE" sz="1800">
                <a:effectLst/>
                <a:latin typeface="Times"/>
              </a:rPr>
              <a:t> not </a:t>
            </a:r>
            <a:r>
              <a:rPr lang="de-DE" sz="1800" err="1">
                <a:effectLst/>
                <a:latin typeface="Times"/>
              </a:rPr>
              <a:t>already</a:t>
            </a:r>
            <a:r>
              <a:rPr lang="de-DE" sz="1800">
                <a:effectLst/>
                <a:latin typeface="Times"/>
              </a:rPr>
              <a:t> </a:t>
            </a:r>
            <a:r>
              <a:rPr lang="de-DE" sz="1800" err="1">
                <a:effectLst/>
                <a:latin typeface="Times"/>
              </a:rPr>
              <a:t>the</a:t>
            </a:r>
            <a:r>
              <a:rPr lang="de-DE" sz="1800">
                <a:effectLst/>
                <a:latin typeface="Times"/>
              </a:rPr>
              <a:t> </a:t>
            </a:r>
            <a:r>
              <a:rPr lang="de-DE" sz="1800" err="1">
                <a:effectLst/>
                <a:latin typeface="Times"/>
              </a:rPr>
              <a:t>case</a:t>
            </a:r>
            <a:r>
              <a:rPr lang="de-DE" sz="1800">
                <a:effectLst/>
                <a:latin typeface="Times"/>
              </a:rPr>
              <a:t>, </a:t>
            </a:r>
            <a:r>
              <a:rPr lang="de-DE" sz="1800" err="1">
                <a:effectLst/>
                <a:latin typeface="Times"/>
              </a:rPr>
              <a:t>dummy</a:t>
            </a:r>
            <a:r>
              <a:rPr lang="de-DE" sz="1800">
                <a:effectLst/>
                <a:latin typeface="Times"/>
              </a:rPr>
              <a:t> </a:t>
            </a:r>
            <a:r>
              <a:rPr lang="de-DE" sz="1800" err="1">
                <a:effectLst/>
                <a:latin typeface="Times"/>
              </a:rPr>
              <a:t>nodes</a:t>
            </a:r>
            <a:r>
              <a:rPr lang="de-DE" sz="1800">
                <a:effectLst/>
                <a:latin typeface="Times"/>
              </a:rPr>
              <a:t> </a:t>
            </a:r>
            <a:r>
              <a:rPr lang="de-DE" sz="1800" err="1">
                <a:effectLst/>
                <a:latin typeface="Times"/>
              </a:rPr>
              <a:t>with</a:t>
            </a:r>
            <a:r>
              <a:rPr lang="de-DE" sz="1800">
                <a:effectLst/>
                <a:latin typeface="Times"/>
              </a:rPr>
              <a:t> time 0 will </a:t>
            </a:r>
            <a:r>
              <a:rPr lang="de-DE" sz="1800" err="1">
                <a:effectLst/>
                <a:latin typeface="Times"/>
              </a:rPr>
              <a:t>be</a:t>
            </a:r>
            <a:r>
              <a:rPr lang="de-DE" sz="1800">
                <a:effectLst/>
                <a:latin typeface="Times"/>
              </a:rPr>
              <a:t> </a:t>
            </a:r>
            <a:r>
              <a:rPr lang="de-DE" sz="1800" err="1">
                <a:effectLst/>
                <a:latin typeface="Times"/>
              </a:rPr>
              <a:t>introduced</a:t>
            </a:r>
            <a:r>
              <a:rPr lang="de-DE" sz="1800">
                <a:effectLst/>
                <a:latin typeface="Times"/>
              </a:rPr>
              <a:t>."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3A7AF5-6FEC-C047-9DE9-D41897D4222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910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Licht enthält.&#10;&#10;Automatisch generierte Beschreibung">
            <a:extLst>
              <a:ext uri="{FF2B5EF4-FFF2-40B4-BE49-F238E27FC236}">
                <a16:creationId xmlns:a16="http://schemas.microsoft.com/office/drawing/2014/main" id="{CA4EECA8-D457-AC14-B774-A3CD3ACE02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163"/>
          <a:stretch/>
        </p:blipFill>
        <p:spPr>
          <a:xfrm>
            <a:off x="0" y="1"/>
            <a:ext cx="1220343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D6C10FB-91AC-CB10-5FF6-1034660F6ADE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34474" y="1506072"/>
            <a:ext cx="11900647" cy="2823883"/>
          </a:xfrm>
          <a:noFill/>
          <a:ln>
            <a:noFill/>
          </a:ln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36D6BA-7989-651E-3F55-14C78EA74F8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134474" y="4501008"/>
            <a:ext cx="7273436" cy="1832555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de-DE"/>
              <a:t>Datum/Ort/Anwesende/…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45B1756-517A-3E40-2FC5-03581DACAE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20819" y="4501008"/>
            <a:ext cx="1514301" cy="151430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8A10D12-BF1D-7525-2CC9-C9B7F15AFDB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07212" y="4501008"/>
            <a:ext cx="1514301" cy="151430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D2AE767-76D2-8D9E-67FA-FF6E6BBC437E}"/>
              </a:ext>
            </a:extLst>
          </p:cNvPr>
          <p:cNvSpPr txBox="1"/>
          <p:nvPr userDrawn="1"/>
        </p:nvSpPr>
        <p:spPr>
          <a:xfrm>
            <a:off x="8207212" y="6015309"/>
            <a:ext cx="151430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b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www.OptWare.de</a:t>
            </a:r>
            <a:endParaRPr lang="de-DE" sz="1100" b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D0E103F-33AE-A86E-0E11-36E25340CB28}"/>
              </a:ext>
            </a:extLst>
          </p:cNvPr>
          <p:cNvSpPr txBox="1"/>
          <p:nvPr userDrawn="1"/>
        </p:nvSpPr>
        <p:spPr>
          <a:xfrm>
            <a:off x="10520819" y="6015308"/>
            <a:ext cx="151430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b="0">
                <a:solidFill>
                  <a:schemeClr val="tx1">
                    <a:lumMod val="75000"/>
                    <a:lumOff val="25000"/>
                  </a:schemeClr>
                </a:solidFill>
              </a:rPr>
              <a:t>Profile @  _</a:t>
            </a:r>
          </a:p>
        </p:txBody>
      </p:sp>
      <p:pic>
        <p:nvPicPr>
          <p:cNvPr id="13" name="Picture 2" descr="Linkedin - Kostenlose sozialen medien Icons">
            <a:extLst>
              <a:ext uri="{FF2B5EF4-FFF2-40B4-BE49-F238E27FC236}">
                <a16:creationId xmlns:a16="http://schemas.microsoft.com/office/drawing/2014/main" id="{9BB3EAEA-FBEC-5315-690F-1935AEDE3F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29371" y="6050899"/>
            <a:ext cx="174292" cy="17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FE10445-CBD9-C7D8-FAB9-2B8E5A6D1BE3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673759" y="165211"/>
            <a:ext cx="1362666" cy="47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6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BB52C7-931E-588B-3B40-C4B9397B18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ln>
            <a:noFill/>
          </a:ln>
        </p:spPr>
        <p:txBody>
          <a:bodyPr/>
          <a:lstStyle/>
          <a:p>
            <a:r>
              <a:rPr lang="de-DE"/>
              <a:t>Aussagekräftiger Action Title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A4AC43-247C-8181-A845-144ED337800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7763" y="1019739"/>
            <a:ext cx="11896479" cy="5445303"/>
          </a:xfrm>
        </p:spPr>
        <p:txBody>
          <a:bodyPr/>
          <a:lstStyle/>
          <a:p>
            <a:pPr lvl="0"/>
            <a:r>
              <a:rPr lang="de-DE"/>
              <a:t>Überschrift Verdana 14 Fett</a:t>
            </a:r>
          </a:p>
          <a:p>
            <a:pPr lvl="1"/>
            <a:r>
              <a:rPr lang="de-DE"/>
              <a:t>Erste Unterebene Verdana 14</a:t>
            </a:r>
          </a:p>
          <a:p>
            <a:pPr lvl="2"/>
            <a:r>
              <a:rPr lang="de-DE"/>
              <a:t>Zweite Unterebene Verdana 14 </a:t>
            </a:r>
          </a:p>
          <a:p>
            <a:pPr lvl="3"/>
            <a:r>
              <a:rPr lang="de-DE"/>
              <a:t>Dritte Unterebene Verdana 14</a:t>
            </a:r>
          </a:p>
          <a:p>
            <a:pPr lvl="3"/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0531320-ACEA-9F9E-269E-68A653993C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vert="horz" lIns="91440" tIns="45720" rIns="0" bIns="45720" rtlCol="0" anchor="ctr"/>
          <a:lstStyle>
            <a:lvl1pPr>
              <a:defRPr lang="de-DE" smtClean="0"/>
            </a:lvl1pPr>
          </a:lstStyle>
          <a:p>
            <a:fld id="{1B068569-4B2C-E549-8418-600CFBD210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1A5476-2333-D200-568E-E081E165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OptWare</a:t>
            </a:r>
          </a:p>
        </p:txBody>
      </p:sp>
    </p:spTree>
    <p:extLst>
      <p:ext uri="{BB962C8B-B14F-4D97-AF65-F5344CB8AC3E}">
        <p14:creationId xmlns:p14="http://schemas.microsoft.com/office/powerpoint/2010/main" val="19464106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08994-0E7B-53BC-2F98-65B71424B9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Aussagekräftiger Action Title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799711-712E-B18C-B058-00211192E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764" y="1019740"/>
            <a:ext cx="5872039" cy="544530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34FDF6-763E-1B5A-95F6-0A827E38F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4" y="1019736"/>
            <a:ext cx="5864225" cy="54453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C24CF68-99E9-32C3-964E-1CA6D66B53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8569-4B2C-E549-8418-600CFBD2101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934DA6-4D50-2E90-6CEA-698D3A8F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OptWare</a:t>
            </a:r>
          </a:p>
        </p:txBody>
      </p:sp>
    </p:spTree>
    <p:extLst>
      <p:ext uri="{BB962C8B-B14F-4D97-AF65-F5344CB8AC3E}">
        <p14:creationId xmlns:p14="http://schemas.microsoft.com/office/powerpoint/2010/main" val="325705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es Bild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08994-0E7B-53BC-2F98-65B71424B9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Aussagekräftiger Action Title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34FDF6-763E-1B5A-95F6-0A827E38F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38928" y="1019736"/>
            <a:ext cx="6897501" cy="54453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C24CF68-99E9-32C3-964E-1CA6D66B53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8569-4B2C-E549-8418-600CFBD21013}" type="slidenum">
              <a:rPr lang="de-DE" smtClean="0"/>
              <a:t>‹Nr.›</a:t>
            </a:fld>
            <a:endParaRPr lang="de-DE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6C869F20-287F-91F5-759E-F2F8FB471B2F}"/>
              </a:ext>
            </a:extLst>
          </p:cNvPr>
          <p:cNvCxnSpPr/>
          <p:nvPr userDrawn="1"/>
        </p:nvCxnSpPr>
        <p:spPr>
          <a:xfrm>
            <a:off x="4286784" y="1124419"/>
            <a:ext cx="0" cy="5372409"/>
          </a:xfrm>
          <a:prstGeom prst="line">
            <a:avLst/>
          </a:prstGeom>
          <a:ln w="25400">
            <a:solidFill>
              <a:srgbClr val="84848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EBA89615-0F8A-8DC7-7087-902505F0B8B8}"/>
              </a:ext>
            </a:extLst>
          </p:cNvPr>
          <p:cNvSpPr/>
          <p:nvPr userDrawn="1"/>
        </p:nvSpPr>
        <p:spPr>
          <a:xfrm>
            <a:off x="740787" y="1822148"/>
            <a:ext cx="2807080" cy="3840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848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Bild einfügen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37E804E-3878-1C6B-D68C-C996DA7E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OptWare</a:t>
            </a:r>
          </a:p>
        </p:txBody>
      </p:sp>
    </p:spTree>
    <p:extLst>
      <p:ext uri="{BB962C8B-B14F-4D97-AF65-F5344CB8AC3E}">
        <p14:creationId xmlns:p14="http://schemas.microsoft.com/office/powerpoint/2010/main" val="122816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es Bild mit Text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12920B-7CA2-BFA0-951F-142164446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FC708E7-74E1-6169-09CF-DDA35A302E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7950" y="1254938"/>
            <a:ext cx="3521563" cy="50226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30F49575-95C5-BDCA-876E-06FB977B99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45398" y="2703442"/>
            <a:ext cx="2898402" cy="216770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50C394D9-1650-DE5B-3F81-E37F71135E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27949" y="1268028"/>
            <a:ext cx="3596101" cy="50385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961374D-AC78-528D-0763-64A7E73097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8569-4B2C-E549-8418-600CFBD210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841FF78-A56E-7C83-13D6-6DC2F9DBC42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© OptWare</a:t>
            </a:r>
          </a:p>
        </p:txBody>
      </p:sp>
    </p:spTree>
    <p:extLst>
      <p:ext uri="{BB962C8B-B14F-4D97-AF65-F5344CB8AC3E}">
        <p14:creationId xmlns:p14="http://schemas.microsoft.com/office/powerpoint/2010/main" val="3349019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Bil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2945444A-E2D5-A6F0-E024-8B4BB71CA276}"/>
              </a:ext>
            </a:extLst>
          </p:cNvPr>
          <p:cNvCxnSpPr>
            <a:cxnSpLocks/>
          </p:cNvCxnSpPr>
          <p:nvPr userDrawn="1"/>
        </p:nvCxnSpPr>
        <p:spPr>
          <a:xfrm>
            <a:off x="5256870" y="927553"/>
            <a:ext cx="77130" cy="5569275"/>
          </a:xfrm>
          <a:prstGeom prst="line">
            <a:avLst/>
          </a:prstGeom>
          <a:ln w="15875" cmpd="dbl">
            <a:noFill/>
            <a:prstDash val="dash"/>
          </a:ln>
          <a:effectLst>
            <a:glow>
              <a:schemeClr val="accent1">
                <a:alpha val="59225"/>
              </a:schemeClr>
            </a:glow>
            <a:outerShdw blurRad="50800" dist="50800" dir="5400000" sx="42000" sy="42000" algn="ctr" rotWithShape="0">
              <a:srgbClr val="000000">
                <a:alpha val="83763"/>
              </a:srgbClr>
            </a:outerShdw>
            <a:reflection stA="51000" endPos="17757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liennummernplatzhalter 2">
            <a:extLst>
              <a:ext uri="{FF2B5EF4-FFF2-40B4-BE49-F238E27FC236}">
                <a16:creationId xmlns:a16="http://schemas.microsoft.com/office/drawing/2014/main" id="{48830284-50B0-71D9-7130-121683C2F9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4637" y="6506988"/>
            <a:ext cx="681790" cy="365125"/>
          </a:xfrm>
        </p:spPr>
        <p:txBody>
          <a:bodyPr/>
          <a:lstStyle/>
          <a:p>
            <a:fld id="{1B068569-4B2C-E549-8418-600CFBD210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81E6BB67-4416-1D8F-D598-81DDD960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19406" y="6506987"/>
            <a:ext cx="1230792" cy="365125"/>
          </a:xfrm>
        </p:spPr>
        <p:txBody>
          <a:bodyPr/>
          <a:lstStyle/>
          <a:p>
            <a:r>
              <a:rPr lang="de-DE"/>
              <a:t>© OptWare</a:t>
            </a:r>
          </a:p>
        </p:txBody>
      </p:sp>
    </p:spTree>
    <p:extLst>
      <p:ext uri="{BB962C8B-B14F-4D97-AF65-F5344CB8AC3E}">
        <p14:creationId xmlns:p14="http://schemas.microsoft.com/office/powerpoint/2010/main" val="19613193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EC3684-F7C9-99B9-03F0-8FEC589D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12B5EA-0041-5475-A984-CC779E394B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8569-4B2C-E549-8418-600CFBD210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3A1E11-8197-D427-3B93-B972568D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OptWare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F286229-91A7-FB75-D9BC-B674F5B57432}"/>
              </a:ext>
            </a:extLst>
          </p:cNvPr>
          <p:cNvSpPr>
            <a:spLocks noGrp="1" noChangeAspect="1"/>
          </p:cNvSpPr>
          <p:nvPr>
            <p:ph type="body" sz="quarter" idx="12"/>
          </p:nvPr>
        </p:nvSpPr>
        <p:spPr>
          <a:xfrm>
            <a:off x="155574" y="1050443"/>
            <a:ext cx="5688000" cy="218824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DAC9B63B-9D03-F95C-6CA1-B1F1FC772AC6}"/>
              </a:ext>
            </a:extLst>
          </p:cNvPr>
          <p:cNvSpPr>
            <a:spLocks noGrp="1" noChangeAspect="1"/>
          </p:cNvSpPr>
          <p:nvPr>
            <p:ph type="body" sz="quarter" idx="13"/>
          </p:nvPr>
        </p:nvSpPr>
        <p:spPr>
          <a:xfrm>
            <a:off x="155574" y="3912014"/>
            <a:ext cx="5688000" cy="218824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F0C81B37-EBF9-D5A2-3933-2EB7264C12AA}"/>
              </a:ext>
            </a:extLst>
          </p:cNvPr>
          <p:cNvSpPr>
            <a:spLocks noGrp="1" noChangeAspect="1"/>
          </p:cNvSpPr>
          <p:nvPr>
            <p:ph type="body" sz="quarter" idx="14"/>
          </p:nvPr>
        </p:nvSpPr>
        <p:spPr>
          <a:xfrm>
            <a:off x="6336439" y="1050446"/>
            <a:ext cx="5688000" cy="218824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F61CE062-1F56-08F0-1559-2D328F619FF9}"/>
              </a:ext>
            </a:extLst>
          </p:cNvPr>
          <p:cNvSpPr>
            <a:spLocks noGrp="1" noChangeAspect="1"/>
          </p:cNvSpPr>
          <p:nvPr>
            <p:ph type="body" sz="quarter" idx="15"/>
          </p:nvPr>
        </p:nvSpPr>
        <p:spPr>
          <a:xfrm>
            <a:off x="6336439" y="3912015"/>
            <a:ext cx="5688000" cy="218824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6499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viduelle Fol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363F9-5340-D8E0-29DF-064D84B8C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CE3D940-63E3-E934-2950-C7E3981AD5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8569-4B2C-E549-8418-600CFBD210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73D6ED-D2A4-7708-A9D2-12A6BCE70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OptWare</a:t>
            </a:r>
          </a:p>
        </p:txBody>
      </p:sp>
    </p:spTree>
    <p:extLst>
      <p:ext uri="{BB962C8B-B14F-4D97-AF65-F5344CB8AC3E}">
        <p14:creationId xmlns:p14="http://schemas.microsoft.com/office/powerpoint/2010/main" val="120164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8B16401-8BB7-F28D-F54D-380CA448FFCB}"/>
              </a:ext>
            </a:extLst>
          </p:cNvPr>
          <p:cNvSpPr/>
          <p:nvPr userDrawn="1"/>
        </p:nvSpPr>
        <p:spPr>
          <a:xfrm>
            <a:off x="0" y="1"/>
            <a:ext cx="12192000" cy="77705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C42EABE-8F18-00B7-3B90-B8FACB1C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61" y="142049"/>
            <a:ext cx="10555289" cy="63500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 Verdana 18 Fett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EF3D2C-0C44-EB0C-A8C0-49A31947E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649" y="1009233"/>
            <a:ext cx="11897776" cy="5455810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/>
          <a:p>
            <a:pPr lvl="0"/>
            <a:r>
              <a:rPr lang="de-DE"/>
              <a:t>Überschrift Verdana 14 Fett</a:t>
            </a:r>
          </a:p>
          <a:p>
            <a:pPr lvl="1"/>
            <a:r>
              <a:rPr lang="de-DE"/>
              <a:t>Erste Unterebene Verdana 14</a:t>
            </a:r>
          </a:p>
          <a:p>
            <a:pPr lvl="2"/>
            <a:r>
              <a:rPr lang="de-DE"/>
              <a:t>Zweite Unterebene Verdana 14 </a:t>
            </a:r>
          </a:p>
          <a:p>
            <a:pPr lvl="3"/>
            <a:r>
              <a:rPr lang="de-DE"/>
              <a:t>Dritte Unterebene Verdana 14</a:t>
            </a:r>
          </a:p>
        </p:txBody>
      </p:sp>
      <p:grpSp>
        <p:nvGrpSpPr>
          <p:cNvPr id="7" name="Group 18">
            <a:extLst>
              <a:ext uri="{FF2B5EF4-FFF2-40B4-BE49-F238E27FC236}">
                <a16:creationId xmlns:a16="http://schemas.microsoft.com/office/drawing/2014/main" id="{829FD908-4709-53D4-2E4F-41114728391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38649" y="6638209"/>
            <a:ext cx="2768674" cy="124638"/>
            <a:chOff x="432" y="4039"/>
            <a:chExt cx="2112" cy="103"/>
          </a:xfrm>
        </p:grpSpPr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A8E65197-344D-FE7A-421D-31C37352F1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" y="4071"/>
              <a:ext cx="41" cy="37"/>
            </a:xfrm>
            <a:custGeom>
              <a:avLst/>
              <a:gdLst/>
              <a:ahLst/>
              <a:cxnLst>
                <a:cxn ang="0">
                  <a:pos x="9" y="45"/>
                </a:cxn>
                <a:cxn ang="0">
                  <a:pos x="0" y="41"/>
                </a:cxn>
                <a:cxn ang="0">
                  <a:pos x="15" y="21"/>
                </a:cxn>
                <a:cxn ang="0">
                  <a:pos x="5" y="4"/>
                </a:cxn>
                <a:cxn ang="0">
                  <a:pos x="13" y="0"/>
                </a:cxn>
                <a:cxn ang="0">
                  <a:pos x="26" y="21"/>
                </a:cxn>
                <a:cxn ang="0">
                  <a:pos x="9" y="45"/>
                </a:cxn>
                <a:cxn ang="0">
                  <a:pos x="34" y="45"/>
                </a:cxn>
                <a:cxn ang="0">
                  <a:pos x="26" y="41"/>
                </a:cxn>
                <a:cxn ang="0">
                  <a:pos x="39" y="21"/>
                </a:cxn>
                <a:cxn ang="0">
                  <a:pos x="30" y="4"/>
                </a:cxn>
                <a:cxn ang="0">
                  <a:pos x="39" y="0"/>
                </a:cxn>
                <a:cxn ang="0">
                  <a:pos x="49" y="21"/>
                </a:cxn>
                <a:cxn ang="0">
                  <a:pos x="34" y="45"/>
                </a:cxn>
              </a:cxnLst>
              <a:rect l="0" t="0" r="r" b="b"/>
              <a:pathLst>
                <a:path w="49" h="45">
                  <a:moveTo>
                    <a:pt x="9" y="45"/>
                  </a:moveTo>
                  <a:lnTo>
                    <a:pt x="0" y="41"/>
                  </a:lnTo>
                  <a:lnTo>
                    <a:pt x="15" y="21"/>
                  </a:lnTo>
                  <a:lnTo>
                    <a:pt x="5" y="4"/>
                  </a:lnTo>
                  <a:lnTo>
                    <a:pt x="13" y="0"/>
                  </a:lnTo>
                  <a:lnTo>
                    <a:pt x="26" y="21"/>
                  </a:lnTo>
                  <a:lnTo>
                    <a:pt x="9" y="45"/>
                  </a:lnTo>
                  <a:close/>
                  <a:moveTo>
                    <a:pt x="34" y="45"/>
                  </a:moveTo>
                  <a:lnTo>
                    <a:pt x="26" y="41"/>
                  </a:lnTo>
                  <a:lnTo>
                    <a:pt x="39" y="21"/>
                  </a:lnTo>
                  <a:lnTo>
                    <a:pt x="30" y="4"/>
                  </a:lnTo>
                  <a:lnTo>
                    <a:pt x="39" y="0"/>
                  </a:lnTo>
                  <a:lnTo>
                    <a:pt x="49" y="21"/>
                  </a:lnTo>
                  <a:lnTo>
                    <a:pt x="34" y="45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354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" b="1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9" name="Freeform 20">
              <a:extLst>
                <a:ext uri="{FF2B5EF4-FFF2-40B4-BE49-F238E27FC236}">
                  <a16:creationId xmlns:a16="http://schemas.microsoft.com/office/drawing/2014/main" id="{90163137-748B-6650-CA42-D42B664CC4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17" y="4045"/>
              <a:ext cx="65" cy="72"/>
            </a:xfrm>
            <a:custGeom>
              <a:avLst/>
              <a:gdLst/>
              <a:ahLst/>
              <a:cxnLst>
                <a:cxn ang="0">
                  <a:pos x="14" y="41"/>
                </a:cxn>
                <a:cxn ang="0">
                  <a:pos x="0" y="26"/>
                </a:cxn>
                <a:cxn ang="0">
                  <a:pos x="22" y="0"/>
                </a:cxn>
                <a:cxn ang="0">
                  <a:pos x="37" y="14"/>
                </a:cxn>
                <a:cxn ang="0">
                  <a:pos x="14" y="41"/>
                </a:cxn>
                <a:cxn ang="0">
                  <a:pos x="22" y="5"/>
                </a:cxn>
                <a:cxn ang="0">
                  <a:pos x="6" y="25"/>
                </a:cxn>
                <a:cxn ang="0">
                  <a:pos x="15" y="36"/>
                </a:cxn>
                <a:cxn ang="0">
                  <a:pos x="31" y="15"/>
                </a:cxn>
                <a:cxn ang="0">
                  <a:pos x="22" y="5"/>
                </a:cxn>
              </a:cxnLst>
              <a:rect l="0" t="0" r="r" b="b"/>
              <a:pathLst>
                <a:path w="37" h="41">
                  <a:moveTo>
                    <a:pt x="14" y="41"/>
                  </a:moveTo>
                  <a:cubicBezTo>
                    <a:pt x="4" y="41"/>
                    <a:pt x="0" y="35"/>
                    <a:pt x="0" y="26"/>
                  </a:cubicBezTo>
                  <a:cubicBezTo>
                    <a:pt x="0" y="12"/>
                    <a:pt x="10" y="0"/>
                    <a:pt x="22" y="0"/>
                  </a:cubicBezTo>
                  <a:cubicBezTo>
                    <a:pt x="32" y="0"/>
                    <a:pt x="37" y="5"/>
                    <a:pt x="37" y="14"/>
                  </a:cubicBezTo>
                  <a:cubicBezTo>
                    <a:pt x="37" y="29"/>
                    <a:pt x="26" y="41"/>
                    <a:pt x="14" y="41"/>
                  </a:cubicBezTo>
                  <a:close/>
                  <a:moveTo>
                    <a:pt x="22" y="5"/>
                  </a:moveTo>
                  <a:cubicBezTo>
                    <a:pt x="12" y="5"/>
                    <a:pt x="6" y="14"/>
                    <a:pt x="6" y="25"/>
                  </a:cubicBezTo>
                  <a:cubicBezTo>
                    <a:pt x="6" y="32"/>
                    <a:pt x="9" y="36"/>
                    <a:pt x="15" y="36"/>
                  </a:cubicBezTo>
                  <a:cubicBezTo>
                    <a:pt x="24" y="36"/>
                    <a:pt x="31" y="27"/>
                    <a:pt x="31" y="15"/>
                  </a:cubicBezTo>
                  <a:cubicBezTo>
                    <a:pt x="31" y="9"/>
                    <a:pt x="28" y="5"/>
                    <a:pt x="22" y="5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354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" b="1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10" name="Freeform 21">
              <a:extLst>
                <a:ext uri="{FF2B5EF4-FFF2-40B4-BE49-F238E27FC236}">
                  <a16:creationId xmlns:a16="http://schemas.microsoft.com/office/drawing/2014/main" id="{F75AC2AB-2F35-2441-0AAD-174BB54CF3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2" y="4062"/>
              <a:ext cx="53" cy="78"/>
            </a:xfrm>
            <a:custGeom>
              <a:avLst/>
              <a:gdLst/>
              <a:ahLst/>
              <a:cxnLst>
                <a:cxn ang="0">
                  <a:pos x="12" y="30"/>
                </a:cxn>
                <a:cxn ang="0">
                  <a:pos x="8" y="30"/>
                </a:cxn>
                <a:cxn ang="0">
                  <a:pos x="5" y="44"/>
                </a:cxn>
                <a:cxn ang="0">
                  <a:pos x="0" y="44"/>
                </a:cxn>
                <a:cxn ang="0">
                  <a:pos x="8" y="1"/>
                </a:cxn>
                <a:cxn ang="0">
                  <a:pos x="13" y="1"/>
                </a:cxn>
                <a:cxn ang="0">
                  <a:pos x="10" y="13"/>
                </a:cxn>
                <a:cxn ang="0">
                  <a:pos x="10" y="13"/>
                </a:cxn>
                <a:cxn ang="0">
                  <a:pos x="24" y="0"/>
                </a:cxn>
                <a:cxn ang="0">
                  <a:pos x="30" y="9"/>
                </a:cxn>
                <a:cxn ang="0">
                  <a:pos x="12" y="30"/>
                </a:cxn>
                <a:cxn ang="0">
                  <a:pos x="22" y="5"/>
                </a:cxn>
                <a:cxn ang="0">
                  <a:pos x="9" y="23"/>
                </a:cxn>
                <a:cxn ang="0">
                  <a:pos x="8" y="25"/>
                </a:cxn>
                <a:cxn ang="0">
                  <a:pos x="13" y="26"/>
                </a:cxn>
                <a:cxn ang="0">
                  <a:pos x="25" y="10"/>
                </a:cxn>
                <a:cxn ang="0">
                  <a:pos x="22" y="5"/>
                </a:cxn>
              </a:cxnLst>
              <a:rect l="0" t="0" r="r" b="b"/>
              <a:pathLst>
                <a:path w="30" h="44">
                  <a:moveTo>
                    <a:pt x="12" y="30"/>
                  </a:moveTo>
                  <a:cubicBezTo>
                    <a:pt x="10" y="30"/>
                    <a:pt x="9" y="30"/>
                    <a:pt x="8" y="3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3"/>
                    <a:pt x="12" y="6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3" y="6"/>
                    <a:pt x="18" y="0"/>
                    <a:pt x="24" y="0"/>
                  </a:cubicBezTo>
                  <a:cubicBezTo>
                    <a:pt x="28" y="0"/>
                    <a:pt x="30" y="3"/>
                    <a:pt x="30" y="9"/>
                  </a:cubicBezTo>
                  <a:cubicBezTo>
                    <a:pt x="30" y="20"/>
                    <a:pt x="24" y="30"/>
                    <a:pt x="12" y="30"/>
                  </a:cubicBezTo>
                  <a:close/>
                  <a:moveTo>
                    <a:pt x="22" y="5"/>
                  </a:moveTo>
                  <a:cubicBezTo>
                    <a:pt x="16" y="5"/>
                    <a:pt x="10" y="16"/>
                    <a:pt x="9" y="23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0" y="26"/>
                    <a:pt x="11" y="26"/>
                    <a:pt x="13" y="26"/>
                  </a:cubicBezTo>
                  <a:cubicBezTo>
                    <a:pt x="21" y="26"/>
                    <a:pt x="25" y="17"/>
                    <a:pt x="25" y="10"/>
                  </a:cubicBezTo>
                  <a:cubicBezTo>
                    <a:pt x="25" y="6"/>
                    <a:pt x="24" y="5"/>
                    <a:pt x="22" y="5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354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" b="1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11" name="Freeform 22">
              <a:extLst>
                <a:ext uri="{FF2B5EF4-FFF2-40B4-BE49-F238E27FC236}">
                  <a16:creationId xmlns:a16="http://schemas.microsoft.com/office/drawing/2014/main" id="{E4958A6E-90F4-9828-F9D9-5AAA4DD6A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2" y="4045"/>
              <a:ext cx="35" cy="71"/>
            </a:xfrm>
            <a:custGeom>
              <a:avLst/>
              <a:gdLst/>
              <a:ahLst/>
              <a:cxnLst>
                <a:cxn ang="0">
                  <a:pos x="19" y="15"/>
                </a:cxn>
                <a:cxn ang="0">
                  <a:pos x="11" y="15"/>
                </a:cxn>
                <a:cxn ang="0">
                  <a:pos x="8" y="30"/>
                </a:cxn>
                <a:cxn ang="0">
                  <a:pos x="11" y="36"/>
                </a:cxn>
                <a:cxn ang="0">
                  <a:pos x="15" y="35"/>
                </a:cxn>
                <a:cxn ang="0">
                  <a:pos x="14" y="40"/>
                </a:cxn>
                <a:cxn ang="0">
                  <a:pos x="9" y="40"/>
                </a:cxn>
                <a:cxn ang="0">
                  <a:pos x="3" y="31"/>
                </a:cxn>
                <a:cxn ang="0">
                  <a:pos x="6" y="15"/>
                </a:cxn>
                <a:cxn ang="0">
                  <a:pos x="0" y="15"/>
                </a:cxn>
                <a:cxn ang="0">
                  <a:pos x="1" y="11"/>
                </a:cxn>
                <a:cxn ang="0">
                  <a:pos x="7" y="11"/>
                </a:cxn>
                <a:cxn ang="0">
                  <a:pos x="8" y="1"/>
                </a:cxn>
                <a:cxn ang="0">
                  <a:pos x="14" y="0"/>
                </a:cxn>
                <a:cxn ang="0">
                  <a:pos x="12" y="11"/>
                </a:cxn>
                <a:cxn ang="0">
                  <a:pos x="20" y="11"/>
                </a:cxn>
                <a:cxn ang="0">
                  <a:pos x="19" y="15"/>
                </a:cxn>
              </a:cxnLst>
              <a:rect l="0" t="0" r="r" b="b"/>
              <a:pathLst>
                <a:path w="20" h="40">
                  <a:moveTo>
                    <a:pt x="19" y="15"/>
                  </a:moveTo>
                  <a:cubicBezTo>
                    <a:pt x="11" y="15"/>
                    <a:pt x="11" y="15"/>
                    <a:pt x="11" y="15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35"/>
                    <a:pt x="8" y="36"/>
                    <a:pt x="11" y="36"/>
                  </a:cubicBezTo>
                  <a:cubicBezTo>
                    <a:pt x="12" y="36"/>
                    <a:pt x="14" y="36"/>
                    <a:pt x="15" y="35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3" y="40"/>
                    <a:pt x="11" y="40"/>
                    <a:pt x="9" y="40"/>
                  </a:cubicBezTo>
                  <a:cubicBezTo>
                    <a:pt x="3" y="40"/>
                    <a:pt x="2" y="38"/>
                    <a:pt x="3" y="3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20" y="11"/>
                    <a:pt x="20" y="11"/>
                    <a:pt x="20" y="11"/>
                  </a:cubicBezTo>
                  <a:lnTo>
                    <a:pt x="19" y="15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354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" b="1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0DAB8117-3BDB-649C-6121-31ED069323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9" y="4043"/>
              <a:ext cx="25" cy="73"/>
            </a:xfrm>
            <a:custGeom>
              <a:avLst/>
              <a:gdLst/>
              <a:ahLst/>
              <a:cxnLst>
                <a:cxn ang="0">
                  <a:pos x="5" y="41"/>
                </a:cxn>
                <a:cxn ang="0">
                  <a:pos x="0" y="41"/>
                </a:cxn>
                <a:cxn ang="0">
                  <a:pos x="6" y="12"/>
                </a:cxn>
                <a:cxn ang="0">
                  <a:pos x="11" y="12"/>
                </a:cxn>
                <a:cxn ang="0">
                  <a:pos x="5" y="41"/>
                </a:cxn>
                <a:cxn ang="0">
                  <a:pos x="10" y="7"/>
                </a:cxn>
                <a:cxn ang="0">
                  <a:pos x="6" y="4"/>
                </a:cxn>
                <a:cxn ang="0">
                  <a:pos x="10" y="0"/>
                </a:cxn>
                <a:cxn ang="0">
                  <a:pos x="13" y="4"/>
                </a:cxn>
                <a:cxn ang="0">
                  <a:pos x="10" y="7"/>
                </a:cxn>
              </a:cxnLst>
              <a:rect l="0" t="0" r="r" b="b"/>
              <a:pathLst>
                <a:path w="14" h="41">
                  <a:moveTo>
                    <a:pt x="5" y="41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1" y="12"/>
                    <a:pt x="11" y="12"/>
                    <a:pt x="11" y="12"/>
                  </a:cubicBezTo>
                  <a:lnTo>
                    <a:pt x="5" y="41"/>
                  </a:lnTo>
                  <a:close/>
                  <a:moveTo>
                    <a:pt x="10" y="7"/>
                  </a:moveTo>
                  <a:cubicBezTo>
                    <a:pt x="8" y="7"/>
                    <a:pt x="6" y="6"/>
                    <a:pt x="6" y="4"/>
                  </a:cubicBezTo>
                  <a:cubicBezTo>
                    <a:pt x="7" y="2"/>
                    <a:pt x="8" y="0"/>
                    <a:pt x="10" y="0"/>
                  </a:cubicBezTo>
                  <a:cubicBezTo>
                    <a:pt x="12" y="0"/>
                    <a:pt x="14" y="2"/>
                    <a:pt x="13" y="4"/>
                  </a:cubicBezTo>
                  <a:cubicBezTo>
                    <a:pt x="13" y="6"/>
                    <a:pt x="12" y="7"/>
                    <a:pt x="10" y="7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354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" b="1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9E8EE991-6D0E-97BA-764B-E44F5F108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" y="4062"/>
              <a:ext cx="82" cy="54"/>
            </a:xfrm>
            <a:custGeom>
              <a:avLst/>
              <a:gdLst/>
              <a:ahLst/>
              <a:cxnLst>
                <a:cxn ang="0">
                  <a:pos x="41" y="30"/>
                </a:cxn>
                <a:cxn ang="0">
                  <a:pos x="36" y="30"/>
                </a:cxn>
                <a:cxn ang="0">
                  <a:pos x="39" y="11"/>
                </a:cxn>
                <a:cxn ang="0">
                  <a:pos x="37" y="5"/>
                </a:cxn>
                <a:cxn ang="0">
                  <a:pos x="24" y="23"/>
                </a:cxn>
                <a:cxn ang="0">
                  <a:pos x="23" y="30"/>
                </a:cxn>
                <a:cxn ang="0">
                  <a:pos x="18" y="30"/>
                </a:cxn>
                <a:cxn ang="0">
                  <a:pos x="21" y="11"/>
                </a:cxn>
                <a:cxn ang="0">
                  <a:pos x="19" y="5"/>
                </a:cxn>
                <a:cxn ang="0">
                  <a:pos x="6" y="23"/>
                </a:cxn>
                <a:cxn ang="0">
                  <a:pos x="5" y="30"/>
                </a:cxn>
                <a:cxn ang="0">
                  <a:pos x="0" y="30"/>
                </a:cxn>
                <a:cxn ang="0">
                  <a:pos x="3" y="15"/>
                </a:cxn>
                <a:cxn ang="0">
                  <a:pos x="6" y="1"/>
                </a:cxn>
                <a:cxn ang="0">
                  <a:pos x="11" y="1"/>
                </a:cxn>
                <a:cxn ang="0">
                  <a:pos x="7" y="12"/>
                </a:cxn>
                <a:cxn ang="0">
                  <a:pos x="8" y="12"/>
                </a:cxn>
                <a:cxn ang="0">
                  <a:pos x="21" y="0"/>
                </a:cxn>
                <a:cxn ang="0">
                  <a:pos x="27" y="6"/>
                </a:cxn>
                <a:cxn ang="0">
                  <a:pos x="25" y="12"/>
                </a:cxn>
                <a:cxn ang="0">
                  <a:pos x="25" y="12"/>
                </a:cxn>
                <a:cxn ang="0">
                  <a:pos x="39" y="0"/>
                </a:cxn>
                <a:cxn ang="0">
                  <a:pos x="44" y="10"/>
                </a:cxn>
                <a:cxn ang="0">
                  <a:pos x="41" y="30"/>
                </a:cxn>
              </a:cxnLst>
              <a:rect l="0" t="0" r="r" b="b"/>
              <a:pathLst>
                <a:path w="46" h="30">
                  <a:moveTo>
                    <a:pt x="41" y="30"/>
                  </a:moveTo>
                  <a:cubicBezTo>
                    <a:pt x="36" y="30"/>
                    <a:pt x="36" y="30"/>
                    <a:pt x="36" y="30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0" y="7"/>
                    <a:pt x="39" y="5"/>
                    <a:pt x="37" y="5"/>
                  </a:cubicBezTo>
                  <a:cubicBezTo>
                    <a:pt x="32" y="5"/>
                    <a:pt x="26" y="15"/>
                    <a:pt x="24" y="2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7"/>
                    <a:pt x="21" y="5"/>
                    <a:pt x="19" y="5"/>
                  </a:cubicBezTo>
                  <a:cubicBezTo>
                    <a:pt x="14" y="5"/>
                    <a:pt x="8" y="15"/>
                    <a:pt x="6" y="23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0"/>
                    <a:pt x="5" y="5"/>
                    <a:pt x="6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3"/>
                    <a:pt x="9" y="6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10" y="6"/>
                    <a:pt x="15" y="0"/>
                    <a:pt x="21" y="0"/>
                  </a:cubicBezTo>
                  <a:cubicBezTo>
                    <a:pt x="25" y="0"/>
                    <a:pt x="27" y="2"/>
                    <a:pt x="27" y="6"/>
                  </a:cubicBezTo>
                  <a:cubicBezTo>
                    <a:pt x="27" y="8"/>
                    <a:pt x="26" y="9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8" y="6"/>
                    <a:pt x="33" y="0"/>
                    <a:pt x="39" y="0"/>
                  </a:cubicBezTo>
                  <a:cubicBezTo>
                    <a:pt x="44" y="0"/>
                    <a:pt x="46" y="4"/>
                    <a:pt x="44" y="10"/>
                  </a:cubicBezTo>
                  <a:lnTo>
                    <a:pt x="41" y="3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354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" b="1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449F4787-0ADC-F2A6-92B2-9427FC4847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4" y="4043"/>
              <a:ext cx="25" cy="73"/>
            </a:xfrm>
            <a:custGeom>
              <a:avLst/>
              <a:gdLst/>
              <a:ahLst/>
              <a:cxnLst>
                <a:cxn ang="0">
                  <a:pos x="6" y="41"/>
                </a:cxn>
                <a:cxn ang="0">
                  <a:pos x="0" y="41"/>
                </a:cxn>
                <a:cxn ang="0">
                  <a:pos x="6" y="12"/>
                </a:cxn>
                <a:cxn ang="0">
                  <a:pos x="11" y="12"/>
                </a:cxn>
                <a:cxn ang="0">
                  <a:pos x="6" y="41"/>
                </a:cxn>
                <a:cxn ang="0">
                  <a:pos x="10" y="7"/>
                </a:cxn>
                <a:cxn ang="0">
                  <a:pos x="7" y="4"/>
                </a:cxn>
                <a:cxn ang="0">
                  <a:pos x="10" y="0"/>
                </a:cxn>
                <a:cxn ang="0">
                  <a:pos x="14" y="4"/>
                </a:cxn>
                <a:cxn ang="0">
                  <a:pos x="10" y="7"/>
                </a:cxn>
              </a:cxnLst>
              <a:rect l="0" t="0" r="r" b="b"/>
              <a:pathLst>
                <a:path w="14" h="41">
                  <a:moveTo>
                    <a:pt x="6" y="41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1" y="12"/>
                    <a:pt x="11" y="12"/>
                    <a:pt x="11" y="12"/>
                  </a:cubicBezTo>
                  <a:lnTo>
                    <a:pt x="6" y="41"/>
                  </a:lnTo>
                  <a:close/>
                  <a:moveTo>
                    <a:pt x="10" y="7"/>
                  </a:moveTo>
                  <a:cubicBezTo>
                    <a:pt x="8" y="7"/>
                    <a:pt x="7" y="6"/>
                    <a:pt x="7" y="4"/>
                  </a:cubicBezTo>
                  <a:cubicBezTo>
                    <a:pt x="7" y="2"/>
                    <a:pt x="8" y="0"/>
                    <a:pt x="10" y="0"/>
                  </a:cubicBezTo>
                  <a:cubicBezTo>
                    <a:pt x="12" y="0"/>
                    <a:pt x="14" y="2"/>
                    <a:pt x="14" y="4"/>
                  </a:cubicBezTo>
                  <a:cubicBezTo>
                    <a:pt x="13" y="6"/>
                    <a:pt x="12" y="7"/>
                    <a:pt x="10" y="7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354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" b="1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B44F6136-421D-19AE-E907-FAAACA5955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0" y="4062"/>
              <a:ext cx="44" cy="54"/>
            </a:xfrm>
            <a:custGeom>
              <a:avLst/>
              <a:gdLst/>
              <a:ahLst/>
              <a:cxnLst>
                <a:cxn ang="0">
                  <a:pos x="6" y="17"/>
                </a:cxn>
                <a:cxn ang="0">
                  <a:pos x="6" y="21"/>
                </a:cxn>
                <a:cxn ang="0">
                  <a:pos x="12" y="26"/>
                </a:cxn>
                <a:cxn ang="0">
                  <a:pos x="20" y="24"/>
                </a:cxn>
                <a:cxn ang="0">
                  <a:pos x="20" y="29"/>
                </a:cxn>
                <a:cxn ang="0">
                  <a:pos x="10" y="30"/>
                </a:cxn>
                <a:cxn ang="0">
                  <a:pos x="0" y="21"/>
                </a:cxn>
                <a:cxn ang="0">
                  <a:pos x="16" y="0"/>
                </a:cxn>
                <a:cxn ang="0">
                  <a:pos x="25" y="7"/>
                </a:cxn>
                <a:cxn ang="0">
                  <a:pos x="6" y="17"/>
                </a:cxn>
                <a:cxn ang="0">
                  <a:pos x="16" y="4"/>
                </a:cxn>
                <a:cxn ang="0">
                  <a:pos x="7" y="13"/>
                </a:cxn>
                <a:cxn ang="0">
                  <a:pos x="19" y="8"/>
                </a:cxn>
                <a:cxn ang="0">
                  <a:pos x="16" y="4"/>
                </a:cxn>
              </a:cxnLst>
              <a:rect l="0" t="0" r="r" b="b"/>
              <a:pathLst>
                <a:path w="25" h="30">
                  <a:moveTo>
                    <a:pt x="6" y="17"/>
                  </a:moveTo>
                  <a:cubicBezTo>
                    <a:pt x="6" y="18"/>
                    <a:pt x="6" y="19"/>
                    <a:pt x="6" y="21"/>
                  </a:cubicBezTo>
                  <a:cubicBezTo>
                    <a:pt x="6" y="25"/>
                    <a:pt x="7" y="26"/>
                    <a:pt x="12" y="26"/>
                  </a:cubicBezTo>
                  <a:cubicBezTo>
                    <a:pt x="15" y="26"/>
                    <a:pt x="17" y="26"/>
                    <a:pt x="20" y="24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7" y="30"/>
                    <a:pt x="14" y="30"/>
                    <a:pt x="10" y="30"/>
                  </a:cubicBezTo>
                  <a:cubicBezTo>
                    <a:pt x="3" y="30"/>
                    <a:pt x="0" y="28"/>
                    <a:pt x="0" y="21"/>
                  </a:cubicBezTo>
                  <a:cubicBezTo>
                    <a:pt x="0" y="10"/>
                    <a:pt x="7" y="0"/>
                    <a:pt x="16" y="0"/>
                  </a:cubicBezTo>
                  <a:cubicBezTo>
                    <a:pt x="22" y="0"/>
                    <a:pt x="25" y="4"/>
                    <a:pt x="25" y="7"/>
                  </a:cubicBezTo>
                  <a:cubicBezTo>
                    <a:pt x="25" y="13"/>
                    <a:pt x="18" y="17"/>
                    <a:pt x="6" y="17"/>
                  </a:cubicBezTo>
                  <a:close/>
                  <a:moveTo>
                    <a:pt x="16" y="4"/>
                  </a:moveTo>
                  <a:cubicBezTo>
                    <a:pt x="11" y="4"/>
                    <a:pt x="8" y="8"/>
                    <a:pt x="7" y="13"/>
                  </a:cubicBezTo>
                  <a:cubicBezTo>
                    <a:pt x="16" y="13"/>
                    <a:pt x="19" y="11"/>
                    <a:pt x="19" y="8"/>
                  </a:cubicBezTo>
                  <a:cubicBezTo>
                    <a:pt x="19" y="5"/>
                    <a:pt x="18" y="4"/>
                    <a:pt x="16" y="4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354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" b="1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38A87BDA-A3C2-A913-3FD8-4A824EBBC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" y="4060"/>
              <a:ext cx="36" cy="56"/>
            </a:xfrm>
            <a:custGeom>
              <a:avLst/>
              <a:gdLst/>
              <a:ahLst/>
              <a:cxnLst>
                <a:cxn ang="0">
                  <a:pos x="19" y="6"/>
                </a:cxn>
                <a:cxn ang="0">
                  <a:pos x="7" y="24"/>
                </a:cxn>
                <a:cxn ang="0">
                  <a:pos x="5" y="31"/>
                </a:cxn>
                <a:cxn ang="0">
                  <a:pos x="0" y="31"/>
                </a:cxn>
                <a:cxn ang="0">
                  <a:pos x="6" y="2"/>
                </a:cxn>
                <a:cxn ang="0">
                  <a:pos x="11" y="2"/>
                </a:cxn>
                <a:cxn ang="0">
                  <a:pos x="8" y="13"/>
                </a:cxn>
                <a:cxn ang="0">
                  <a:pos x="8" y="13"/>
                </a:cxn>
                <a:cxn ang="0">
                  <a:pos x="20" y="1"/>
                </a:cxn>
                <a:cxn ang="0">
                  <a:pos x="19" y="6"/>
                </a:cxn>
              </a:cxnLst>
              <a:rect l="0" t="0" r="r" b="b"/>
              <a:pathLst>
                <a:path w="20" h="31">
                  <a:moveTo>
                    <a:pt x="19" y="6"/>
                  </a:moveTo>
                  <a:cubicBezTo>
                    <a:pt x="14" y="5"/>
                    <a:pt x="8" y="16"/>
                    <a:pt x="7" y="24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4"/>
                    <a:pt x="9" y="7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11" y="6"/>
                    <a:pt x="15" y="0"/>
                    <a:pt x="20" y="1"/>
                  </a:cubicBezTo>
                  <a:lnTo>
                    <a:pt x="19" y="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354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" b="1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950F2CF7-4A36-6C74-26DB-3046D2354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7" y="4064"/>
              <a:ext cx="49" cy="53"/>
            </a:xfrm>
            <a:custGeom>
              <a:avLst/>
              <a:gdLst/>
              <a:ahLst/>
              <a:cxnLst>
                <a:cxn ang="0">
                  <a:pos x="23" y="29"/>
                </a:cxn>
                <a:cxn ang="0">
                  <a:pos x="18" y="29"/>
                </a:cxn>
                <a:cxn ang="0">
                  <a:pos x="21" y="17"/>
                </a:cxn>
                <a:cxn ang="0">
                  <a:pos x="21" y="17"/>
                </a:cxn>
                <a:cxn ang="0">
                  <a:pos x="7" y="30"/>
                </a:cxn>
                <a:cxn ang="0">
                  <a:pos x="1" y="20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7" y="18"/>
                </a:cxn>
                <a:cxn ang="0">
                  <a:pos x="9" y="25"/>
                </a:cxn>
                <a:cxn ang="0">
                  <a:pos x="22" y="6"/>
                </a:cxn>
                <a:cxn ang="0">
                  <a:pos x="23" y="0"/>
                </a:cxn>
                <a:cxn ang="0">
                  <a:pos x="28" y="0"/>
                </a:cxn>
                <a:cxn ang="0">
                  <a:pos x="23" y="29"/>
                </a:cxn>
              </a:cxnLst>
              <a:rect l="0" t="0" r="r" b="b"/>
              <a:pathLst>
                <a:path w="28" h="30">
                  <a:moveTo>
                    <a:pt x="23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27"/>
                    <a:pt x="19" y="24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18" y="24"/>
                    <a:pt x="13" y="30"/>
                    <a:pt x="7" y="30"/>
                  </a:cubicBezTo>
                  <a:cubicBezTo>
                    <a:pt x="2" y="30"/>
                    <a:pt x="0" y="26"/>
                    <a:pt x="1" y="2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23"/>
                    <a:pt x="7" y="25"/>
                    <a:pt x="9" y="25"/>
                  </a:cubicBezTo>
                  <a:cubicBezTo>
                    <a:pt x="15" y="25"/>
                    <a:pt x="21" y="14"/>
                    <a:pt x="22" y="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23" y="2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354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" b="1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C0D9569A-6A8E-5F03-34E0-5D7E87398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4" y="4062"/>
              <a:ext cx="51" cy="54"/>
            </a:xfrm>
            <a:custGeom>
              <a:avLst/>
              <a:gdLst/>
              <a:ahLst/>
              <a:cxnLst>
                <a:cxn ang="0">
                  <a:pos x="24" y="30"/>
                </a:cxn>
                <a:cxn ang="0">
                  <a:pos x="18" y="30"/>
                </a:cxn>
                <a:cxn ang="0">
                  <a:pos x="22" y="11"/>
                </a:cxn>
                <a:cxn ang="0">
                  <a:pos x="19" y="5"/>
                </a:cxn>
                <a:cxn ang="0">
                  <a:pos x="7" y="23"/>
                </a:cxn>
                <a:cxn ang="0">
                  <a:pos x="6" y="30"/>
                </a:cxn>
                <a:cxn ang="0">
                  <a:pos x="0" y="30"/>
                </a:cxn>
                <a:cxn ang="0">
                  <a:pos x="3" y="15"/>
                </a:cxn>
                <a:cxn ang="0">
                  <a:pos x="6" y="1"/>
                </a:cxn>
                <a:cxn ang="0">
                  <a:pos x="11" y="1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21" y="0"/>
                </a:cxn>
                <a:cxn ang="0">
                  <a:pos x="27" y="10"/>
                </a:cxn>
                <a:cxn ang="0">
                  <a:pos x="24" y="30"/>
                </a:cxn>
              </a:cxnLst>
              <a:rect l="0" t="0" r="r" b="b"/>
              <a:pathLst>
                <a:path w="29" h="30">
                  <a:moveTo>
                    <a:pt x="24" y="30"/>
                  </a:moveTo>
                  <a:cubicBezTo>
                    <a:pt x="18" y="30"/>
                    <a:pt x="18" y="30"/>
                    <a:pt x="18" y="30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7"/>
                    <a:pt x="22" y="5"/>
                    <a:pt x="19" y="5"/>
                  </a:cubicBezTo>
                  <a:cubicBezTo>
                    <a:pt x="14" y="5"/>
                    <a:pt x="8" y="16"/>
                    <a:pt x="7" y="23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1"/>
                    <a:pt x="5" y="5"/>
                    <a:pt x="6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3"/>
                    <a:pt x="10" y="6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11" y="6"/>
                    <a:pt x="15" y="0"/>
                    <a:pt x="21" y="0"/>
                  </a:cubicBezTo>
                  <a:cubicBezTo>
                    <a:pt x="27" y="0"/>
                    <a:pt x="29" y="4"/>
                    <a:pt x="27" y="10"/>
                  </a:cubicBezTo>
                  <a:lnTo>
                    <a:pt x="24" y="3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354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" b="1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0F221104-CBFB-7F03-FC21-4AD7E69206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17" y="4062"/>
              <a:ext cx="54" cy="80"/>
            </a:xfrm>
            <a:custGeom>
              <a:avLst/>
              <a:gdLst/>
              <a:ahLst/>
              <a:cxnLst>
                <a:cxn ang="0">
                  <a:pos x="25" y="33"/>
                </a:cxn>
                <a:cxn ang="0">
                  <a:pos x="8" y="45"/>
                </a:cxn>
                <a:cxn ang="0">
                  <a:pos x="0" y="44"/>
                </a:cxn>
                <a:cxn ang="0">
                  <a:pos x="1" y="39"/>
                </a:cxn>
                <a:cxn ang="0">
                  <a:pos x="9" y="40"/>
                </a:cxn>
                <a:cxn ang="0">
                  <a:pos x="20" y="31"/>
                </a:cxn>
                <a:cxn ang="0">
                  <a:pos x="23" y="18"/>
                </a:cxn>
                <a:cxn ang="0">
                  <a:pos x="23" y="18"/>
                </a:cxn>
                <a:cxn ang="0">
                  <a:pos x="10" y="31"/>
                </a:cxn>
                <a:cxn ang="0">
                  <a:pos x="3" y="22"/>
                </a:cxn>
                <a:cxn ang="0">
                  <a:pos x="21" y="0"/>
                </a:cxn>
                <a:cxn ang="0">
                  <a:pos x="31" y="1"/>
                </a:cxn>
                <a:cxn ang="0">
                  <a:pos x="25" y="33"/>
                </a:cxn>
                <a:cxn ang="0">
                  <a:pos x="21" y="5"/>
                </a:cxn>
                <a:cxn ang="0">
                  <a:pos x="8" y="21"/>
                </a:cxn>
                <a:cxn ang="0">
                  <a:pos x="11" y="26"/>
                </a:cxn>
                <a:cxn ang="0">
                  <a:pos x="24" y="7"/>
                </a:cxn>
                <a:cxn ang="0">
                  <a:pos x="25" y="5"/>
                </a:cxn>
                <a:cxn ang="0">
                  <a:pos x="21" y="5"/>
                </a:cxn>
              </a:cxnLst>
              <a:rect l="0" t="0" r="r" b="b"/>
              <a:pathLst>
                <a:path w="31" h="45">
                  <a:moveTo>
                    <a:pt x="25" y="33"/>
                  </a:moveTo>
                  <a:cubicBezTo>
                    <a:pt x="23" y="40"/>
                    <a:pt x="19" y="45"/>
                    <a:pt x="8" y="45"/>
                  </a:cubicBezTo>
                  <a:cubicBezTo>
                    <a:pt x="4" y="45"/>
                    <a:pt x="2" y="44"/>
                    <a:pt x="0" y="44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3" y="40"/>
                    <a:pt x="6" y="40"/>
                    <a:pt x="9" y="40"/>
                  </a:cubicBezTo>
                  <a:cubicBezTo>
                    <a:pt x="15" y="40"/>
                    <a:pt x="18" y="38"/>
                    <a:pt x="20" y="31"/>
                  </a:cubicBezTo>
                  <a:cubicBezTo>
                    <a:pt x="21" y="27"/>
                    <a:pt x="21" y="25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1" y="23"/>
                    <a:pt x="17" y="31"/>
                    <a:pt x="10" y="31"/>
                  </a:cubicBezTo>
                  <a:cubicBezTo>
                    <a:pt x="5" y="31"/>
                    <a:pt x="3" y="28"/>
                    <a:pt x="3" y="22"/>
                  </a:cubicBezTo>
                  <a:cubicBezTo>
                    <a:pt x="3" y="11"/>
                    <a:pt x="9" y="0"/>
                    <a:pt x="21" y="0"/>
                  </a:cubicBezTo>
                  <a:cubicBezTo>
                    <a:pt x="25" y="0"/>
                    <a:pt x="28" y="1"/>
                    <a:pt x="31" y="1"/>
                  </a:cubicBezTo>
                  <a:lnTo>
                    <a:pt x="25" y="33"/>
                  </a:lnTo>
                  <a:close/>
                  <a:moveTo>
                    <a:pt x="21" y="5"/>
                  </a:moveTo>
                  <a:cubicBezTo>
                    <a:pt x="12" y="5"/>
                    <a:pt x="8" y="13"/>
                    <a:pt x="8" y="21"/>
                  </a:cubicBezTo>
                  <a:cubicBezTo>
                    <a:pt x="8" y="24"/>
                    <a:pt x="10" y="26"/>
                    <a:pt x="11" y="26"/>
                  </a:cubicBezTo>
                  <a:cubicBezTo>
                    <a:pt x="17" y="26"/>
                    <a:pt x="23" y="14"/>
                    <a:pt x="24" y="7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3" y="5"/>
                    <a:pt x="22" y="5"/>
                    <a:pt x="21" y="5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354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" b="1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20" name="Freeform 31">
              <a:extLst>
                <a:ext uri="{FF2B5EF4-FFF2-40B4-BE49-F238E27FC236}">
                  <a16:creationId xmlns:a16="http://schemas.microsoft.com/office/drawing/2014/main" id="{F4E8476F-DFE1-0CA4-2150-AF61CDEF9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1" y="4064"/>
              <a:ext cx="50" cy="53"/>
            </a:xfrm>
            <a:custGeom>
              <a:avLst/>
              <a:gdLst/>
              <a:ahLst/>
              <a:cxnLst>
                <a:cxn ang="0">
                  <a:pos x="23" y="29"/>
                </a:cxn>
                <a:cxn ang="0">
                  <a:pos x="18" y="29"/>
                </a:cxn>
                <a:cxn ang="0">
                  <a:pos x="21" y="17"/>
                </a:cxn>
                <a:cxn ang="0">
                  <a:pos x="21" y="17"/>
                </a:cxn>
                <a:cxn ang="0">
                  <a:pos x="7" y="30"/>
                </a:cxn>
                <a:cxn ang="0">
                  <a:pos x="1" y="20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7" y="18"/>
                </a:cxn>
                <a:cxn ang="0">
                  <a:pos x="9" y="25"/>
                </a:cxn>
                <a:cxn ang="0">
                  <a:pos x="22" y="6"/>
                </a:cxn>
                <a:cxn ang="0">
                  <a:pos x="23" y="0"/>
                </a:cxn>
                <a:cxn ang="0">
                  <a:pos x="28" y="0"/>
                </a:cxn>
                <a:cxn ang="0">
                  <a:pos x="23" y="29"/>
                </a:cxn>
              </a:cxnLst>
              <a:rect l="0" t="0" r="r" b="b"/>
              <a:pathLst>
                <a:path w="28" h="30">
                  <a:moveTo>
                    <a:pt x="23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27"/>
                    <a:pt x="19" y="24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18" y="24"/>
                    <a:pt x="13" y="30"/>
                    <a:pt x="7" y="30"/>
                  </a:cubicBezTo>
                  <a:cubicBezTo>
                    <a:pt x="2" y="30"/>
                    <a:pt x="0" y="26"/>
                    <a:pt x="1" y="2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23"/>
                    <a:pt x="6" y="25"/>
                    <a:pt x="9" y="25"/>
                  </a:cubicBezTo>
                  <a:cubicBezTo>
                    <a:pt x="14" y="25"/>
                    <a:pt x="20" y="14"/>
                    <a:pt x="22" y="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23" y="2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354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" b="1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244227C9-C2A5-5B0C-A19B-460C6080D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8" y="4062"/>
              <a:ext cx="49" cy="54"/>
            </a:xfrm>
            <a:custGeom>
              <a:avLst/>
              <a:gdLst/>
              <a:ahLst/>
              <a:cxnLst>
                <a:cxn ang="0">
                  <a:pos x="24" y="30"/>
                </a:cxn>
                <a:cxn ang="0">
                  <a:pos x="18" y="30"/>
                </a:cxn>
                <a:cxn ang="0">
                  <a:pos x="22" y="11"/>
                </a:cxn>
                <a:cxn ang="0">
                  <a:pos x="19" y="5"/>
                </a:cxn>
                <a:cxn ang="0">
                  <a:pos x="7" y="23"/>
                </a:cxn>
                <a:cxn ang="0">
                  <a:pos x="5" y="30"/>
                </a:cxn>
                <a:cxn ang="0">
                  <a:pos x="0" y="30"/>
                </a:cxn>
                <a:cxn ang="0">
                  <a:pos x="3" y="15"/>
                </a:cxn>
                <a:cxn ang="0">
                  <a:pos x="6" y="1"/>
                </a:cxn>
                <a:cxn ang="0">
                  <a:pos x="11" y="1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21" y="0"/>
                </a:cxn>
                <a:cxn ang="0">
                  <a:pos x="27" y="10"/>
                </a:cxn>
                <a:cxn ang="0">
                  <a:pos x="24" y="30"/>
                </a:cxn>
              </a:cxnLst>
              <a:rect l="0" t="0" r="r" b="b"/>
              <a:pathLst>
                <a:path w="28" h="30">
                  <a:moveTo>
                    <a:pt x="24" y="30"/>
                  </a:moveTo>
                  <a:cubicBezTo>
                    <a:pt x="18" y="30"/>
                    <a:pt x="18" y="30"/>
                    <a:pt x="18" y="30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7"/>
                    <a:pt x="22" y="5"/>
                    <a:pt x="19" y="5"/>
                  </a:cubicBezTo>
                  <a:cubicBezTo>
                    <a:pt x="14" y="5"/>
                    <a:pt x="8" y="16"/>
                    <a:pt x="7" y="23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1"/>
                    <a:pt x="5" y="5"/>
                    <a:pt x="6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3"/>
                    <a:pt x="10" y="6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11" y="6"/>
                    <a:pt x="15" y="0"/>
                    <a:pt x="21" y="0"/>
                  </a:cubicBezTo>
                  <a:cubicBezTo>
                    <a:pt x="27" y="0"/>
                    <a:pt x="28" y="4"/>
                    <a:pt x="27" y="10"/>
                  </a:cubicBezTo>
                  <a:lnTo>
                    <a:pt x="24" y="3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354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" b="1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FE9FC01B-E895-6ED6-0659-3E6227D08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4045"/>
              <a:ext cx="36" cy="71"/>
            </a:xfrm>
            <a:custGeom>
              <a:avLst/>
              <a:gdLst/>
              <a:ahLst/>
              <a:cxnLst>
                <a:cxn ang="0">
                  <a:pos x="19" y="15"/>
                </a:cxn>
                <a:cxn ang="0">
                  <a:pos x="11" y="15"/>
                </a:cxn>
                <a:cxn ang="0">
                  <a:pos x="8" y="30"/>
                </a:cxn>
                <a:cxn ang="0">
                  <a:pos x="11" y="36"/>
                </a:cxn>
                <a:cxn ang="0">
                  <a:pos x="15" y="35"/>
                </a:cxn>
                <a:cxn ang="0">
                  <a:pos x="15" y="40"/>
                </a:cxn>
                <a:cxn ang="0">
                  <a:pos x="9" y="40"/>
                </a:cxn>
                <a:cxn ang="0">
                  <a:pos x="3" y="31"/>
                </a:cxn>
                <a:cxn ang="0">
                  <a:pos x="6" y="15"/>
                </a:cxn>
                <a:cxn ang="0">
                  <a:pos x="0" y="15"/>
                </a:cxn>
                <a:cxn ang="0">
                  <a:pos x="1" y="11"/>
                </a:cxn>
                <a:cxn ang="0">
                  <a:pos x="7" y="11"/>
                </a:cxn>
                <a:cxn ang="0">
                  <a:pos x="9" y="1"/>
                </a:cxn>
                <a:cxn ang="0">
                  <a:pos x="14" y="0"/>
                </a:cxn>
                <a:cxn ang="0">
                  <a:pos x="12" y="11"/>
                </a:cxn>
                <a:cxn ang="0">
                  <a:pos x="20" y="11"/>
                </a:cxn>
                <a:cxn ang="0">
                  <a:pos x="19" y="15"/>
                </a:cxn>
              </a:cxnLst>
              <a:rect l="0" t="0" r="r" b="b"/>
              <a:pathLst>
                <a:path w="20" h="40">
                  <a:moveTo>
                    <a:pt x="19" y="15"/>
                  </a:moveTo>
                  <a:cubicBezTo>
                    <a:pt x="11" y="15"/>
                    <a:pt x="11" y="15"/>
                    <a:pt x="11" y="15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5"/>
                    <a:pt x="8" y="36"/>
                    <a:pt x="11" y="36"/>
                  </a:cubicBezTo>
                  <a:cubicBezTo>
                    <a:pt x="13" y="36"/>
                    <a:pt x="14" y="36"/>
                    <a:pt x="15" y="35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3" y="40"/>
                    <a:pt x="11" y="40"/>
                    <a:pt x="9" y="40"/>
                  </a:cubicBezTo>
                  <a:cubicBezTo>
                    <a:pt x="3" y="40"/>
                    <a:pt x="2" y="38"/>
                    <a:pt x="3" y="3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20" y="11"/>
                    <a:pt x="20" y="11"/>
                    <a:pt x="20" y="11"/>
                  </a:cubicBezTo>
                  <a:lnTo>
                    <a:pt x="19" y="15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354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" b="1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457FFE23-CEA4-A66C-BB2E-5A8FFCB52B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53" y="4062"/>
              <a:ext cx="44" cy="54"/>
            </a:xfrm>
            <a:custGeom>
              <a:avLst/>
              <a:gdLst/>
              <a:ahLst/>
              <a:cxnLst>
                <a:cxn ang="0">
                  <a:pos x="6" y="17"/>
                </a:cxn>
                <a:cxn ang="0">
                  <a:pos x="6" y="21"/>
                </a:cxn>
                <a:cxn ang="0">
                  <a:pos x="12" y="26"/>
                </a:cxn>
                <a:cxn ang="0">
                  <a:pos x="20" y="24"/>
                </a:cxn>
                <a:cxn ang="0">
                  <a:pos x="20" y="29"/>
                </a:cxn>
                <a:cxn ang="0">
                  <a:pos x="10" y="30"/>
                </a:cxn>
                <a:cxn ang="0">
                  <a:pos x="0" y="21"/>
                </a:cxn>
                <a:cxn ang="0">
                  <a:pos x="16" y="0"/>
                </a:cxn>
                <a:cxn ang="0">
                  <a:pos x="25" y="7"/>
                </a:cxn>
                <a:cxn ang="0">
                  <a:pos x="6" y="17"/>
                </a:cxn>
                <a:cxn ang="0">
                  <a:pos x="16" y="4"/>
                </a:cxn>
                <a:cxn ang="0">
                  <a:pos x="7" y="13"/>
                </a:cxn>
                <a:cxn ang="0">
                  <a:pos x="20" y="8"/>
                </a:cxn>
                <a:cxn ang="0">
                  <a:pos x="16" y="4"/>
                </a:cxn>
              </a:cxnLst>
              <a:rect l="0" t="0" r="r" b="b"/>
              <a:pathLst>
                <a:path w="25" h="30">
                  <a:moveTo>
                    <a:pt x="6" y="17"/>
                  </a:moveTo>
                  <a:cubicBezTo>
                    <a:pt x="6" y="18"/>
                    <a:pt x="6" y="19"/>
                    <a:pt x="6" y="21"/>
                  </a:cubicBezTo>
                  <a:cubicBezTo>
                    <a:pt x="6" y="25"/>
                    <a:pt x="7" y="26"/>
                    <a:pt x="12" y="26"/>
                  </a:cubicBezTo>
                  <a:cubicBezTo>
                    <a:pt x="15" y="26"/>
                    <a:pt x="18" y="26"/>
                    <a:pt x="20" y="24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7" y="30"/>
                    <a:pt x="14" y="30"/>
                    <a:pt x="10" y="30"/>
                  </a:cubicBezTo>
                  <a:cubicBezTo>
                    <a:pt x="4" y="30"/>
                    <a:pt x="0" y="28"/>
                    <a:pt x="0" y="21"/>
                  </a:cubicBezTo>
                  <a:cubicBezTo>
                    <a:pt x="0" y="10"/>
                    <a:pt x="7" y="0"/>
                    <a:pt x="16" y="0"/>
                  </a:cubicBezTo>
                  <a:cubicBezTo>
                    <a:pt x="23" y="0"/>
                    <a:pt x="25" y="4"/>
                    <a:pt x="25" y="7"/>
                  </a:cubicBezTo>
                  <a:cubicBezTo>
                    <a:pt x="25" y="13"/>
                    <a:pt x="19" y="17"/>
                    <a:pt x="6" y="17"/>
                  </a:cubicBezTo>
                  <a:close/>
                  <a:moveTo>
                    <a:pt x="16" y="4"/>
                  </a:moveTo>
                  <a:cubicBezTo>
                    <a:pt x="11" y="4"/>
                    <a:pt x="8" y="8"/>
                    <a:pt x="7" y="13"/>
                  </a:cubicBezTo>
                  <a:cubicBezTo>
                    <a:pt x="16" y="13"/>
                    <a:pt x="20" y="11"/>
                    <a:pt x="20" y="8"/>
                  </a:cubicBezTo>
                  <a:cubicBezTo>
                    <a:pt x="20" y="5"/>
                    <a:pt x="18" y="4"/>
                    <a:pt x="16" y="4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354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" b="1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24" name="Freeform 35">
              <a:extLst>
                <a:ext uri="{FF2B5EF4-FFF2-40B4-BE49-F238E27FC236}">
                  <a16:creationId xmlns:a16="http://schemas.microsoft.com/office/drawing/2014/main" id="{336F033A-462D-5953-D379-3BFA3CC52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" y="4060"/>
              <a:ext cx="35" cy="56"/>
            </a:xfrm>
            <a:custGeom>
              <a:avLst/>
              <a:gdLst/>
              <a:ahLst/>
              <a:cxnLst>
                <a:cxn ang="0">
                  <a:pos x="19" y="6"/>
                </a:cxn>
                <a:cxn ang="0">
                  <a:pos x="7" y="24"/>
                </a:cxn>
                <a:cxn ang="0">
                  <a:pos x="6" y="31"/>
                </a:cxn>
                <a:cxn ang="0">
                  <a:pos x="0" y="31"/>
                </a:cxn>
                <a:cxn ang="0">
                  <a:pos x="6" y="2"/>
                </a:cxn>
                <a:cxn ang="0">
                  <a:pos x="11" y="2"/>
                </a:cxn>
                <a:cxn ang="0">
                  <a:pos x="8" y="13"/>
                </a:cxn>
                <a:cxn ang="0">
                  <a:pos x="8" y="13"/>
                </a:cxn>
                <a:cxn ang="0">
                  <a:pos x="20" y="1"/>
                </a:cxn>
                <a:cxn ang="0">
                  <a:pos x="19" y="6"/>
                </a:cxn>
              </a:cxnLst>
              <a:rect l="0" t="0" r="r" b="b"/>
              <a:pathLst>
                <a:path w="20" h="31">
                  <a:moveTo>
                    <a:pt x="19" y="6"/>
                  </a:moveTo>
                  <a:cubicBezTo>
                    <a:pt x="14" y="5"/>
                    <a:pt x="8" y="16"/>
                    <a:pt x="7" y="24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4"/>
                    <a:pt x="10" y="7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11" y="6"/>
                    <a:pt x="15" y="0"/>
                    <a:pt x="20" y="1"/>
                  </a:cubicBezTo>
                  <a:lnTo>
                    <a:pt x="19" y="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354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" b="1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25" name="Freeform 36">
              <a:extLst>
                <a:ext uri="{FF2B5EF4-FFF2-40B4-BE49-F238E27FC236}">
                  <a16:creationId xmlns:a16="http://schemas.microsoft.com/office/drawing/2014/main" id="{4C94DA14-A268-DCB8-92EA-AE8C7B388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9" y="4062"/>
              <a:ext cx="50" cy="54"/>
            </a:xfrm>
            <a:custGeom>
              <a:avLst/>
              <a:gdLst/>
              <a:ahLst/>
              <a:cxnLst>
                <a:cxn ang="0">
                  <a:pos x="23" y="30"/>
                </a:cxn>
                <a:cxn ang="0">
                  <a:pos x="18" y="30"/>
                </a:cxn>
                <a:cxn ang="0">
                  <a:pos x="21" y="11"/>
                </a:cxn>
                <a:cxn ang="0">
                  <a:pos x="19" y="5"/>
                </a:cxn>
                <a:cxn ang="0">
                  <a:pos x="6" y="23"/>
                </a:cxn>
                <a:cxn ang="0">
                  <a:pos x="5" y="30"/>
                </a:cxn>
                <a:cxn ang="0">
                  <a:pos x="0" y="30"/>
                </a:cxn>
                <a:cxn ang="0">
                  <a:pos x="3" y="15"/>
                </a:cxn>
                <a:cxn ang="0">
                  <a:pos x="5" y="1"/>
                </a:cxn>
                <a:cxn ang="0">
                  <a:pos x="10" y="1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21" y="0"/>
                </a:cxn>
                <a:cxn ang="0">
                  <a:pos x="27" y="10"/>
                </a:cxn>
                <a:cxn ang="0">
                  <a:pos x="23" y="30"/>
                </a:cxn>
              </a:cxnLst>
              <a:rect l="0" t="0" r="r" b="b"/>
              <a:pathLst>
                <a:path w="28" h="30">
                  <a:moveTo>
                    <a:pt x="23" y="30"/>
                  </a:moveTo>
                  <a:cubicBezTo>
                    <a:pt x="18" y="30"/>
                    <a:pt x="18" y="30"/>
                    <a:pt x="18" y="3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7"/>
                    <a:pt x="21" y="5"/>
                    <a:pt x="19" y="5"/>
                  </a:cubicBezTo>
                  <a:cubicBezTo>
                    <a:pt x="13" y="5"/>
                    <a:pt x="7" y="16"/>
                    <a:pt x="6" y="23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1"/>
                    <a:pt x="4" y="5"/>
                    <a:pt x="5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3"/>
                    <a:pt x="9" y="6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6"/>
                    <a:pt x="15" y="0"/>
                    <a:pt x="21" y="0"/>
                  </a:cubicBezTo>
                  <a:cubicBezTo>
                    <a:pt x="26" y="0"/>
                    <a:pt x="28" y="4"/>
                    <a:pt x="27" y="10"/>
                  </a:cubicBezTo>
                  <a:lnTo>
                    <a:pt x="23" y="3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354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" b="1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26" name="Freeform 37">
              <a:extLst>
                <a:ext uri="{FF2B5EF4-FFF2-40B4-BE49-F238E27FC236}">
                  <a16:creationId xmlns:a16="http://schemas.microsoft.com/office/drawing/2014/main" id="{10F52A7A-4603-30A7-E473-3D957BE01F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98" y="4062"/>
              <a:ext cx="42" cy="54"/>
            </a:xfrm>
            <a:custGeom>
              <a:avLst/>
              <a:gdLst/>
              <a:ahLst/>
              <a:cxnLst>
                <a:cxn ang="0">
                  <a:pos x="5" y="17"/>
                </a:cxn>
                <a:cxn ang="0">
                  <a:pos x="5" y="21"/>
                </a:cxn>
                <a:cxn ang="0">
                  <a:pos x="11" y="26"/>
                </a:cxn>
                <a:cxn ang="0">
                  <a:pos x="19" y="24"/>
                </a:cxn>
                <a:cxn ang="0">
                  <a:pos x="19" y="29"/>
                </a:cxn>
                <a:cxn ang="0">
                  <a:pos x="9" y="30"/>
                </a:cxn>
                <a:cxn ang="0">
                  <a:pos x="0" y="21"/>
                </a:cxn>
                <a:cxn ang="0">
                  <a:pos x="16" y="0"/>
                </a:cxn>
                <a:cxn ang="0">
                  <a:pos x="24" y="7"/>
                </a:cxn>
                <a:cxn ang="0">
                  <a:pos x="5" y="17"/>
                </a:cxn>
                <a:cxn ang="0">
                  <a:pos x="15" y="4"/>
                </a:cxn>
                <a:cxn ang="0">
                  <a:pos x="6" y="13"/>
                </a:cxn>
                <a:cxn ang="0">
                  <a:pos x="19" y="8"/>
                </a:cxn>
                <a:cxn ang="0">
                  <a:pos x="15" y="4"/>
                </a:cxn>
              </a:cxnLst>
              <a:rect l="0" t="0" r="r" b="b"/>
              <a:pathLst>
                <a:path w="24" h="30">
                  <a:moveTo>
                    <a:pt x="5" y="17"/>
                  </a:moveTo>
                  <a:cubicBezTo>
                    <a:pt x="5" y="18"/>
                    <a:pt x="5" y="19"/>
                    <a:pt x="5" y="21"/>
                  </a:cubicBezTo>
                  <a:cubicBezTo>
                    <a:pt x="5" y="25"/>
                    <a:pt x="7" y="26"/>
                    <a:pt x="11" y="26"/>
                  </a:cubicBezTo>
                  <a:cubicBezTo>
                    <a:pt x="14" y="26"/>
                    <a:pt x="17" y="26"/>
                    <a:pt x="19" y="24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7" y="30"/>
                    <a:pt x="13" y="30"/>
                    <a:pt x="9" y="30"/>
                  </a:cubicBezTo>
                  <a:cubicBezTo>
                    <a:pt x="3" y="30"/>
                    <a:pt x="0" y="28"/>
                    <a:pt x="0" y="21"/>
                  </a:cubicBezTo>
                  <a:cubicBezTo>
                    <a:pt x="0" y="10"/>
                    <a:pt x="6" y="0"/>
                    <a:pt x="16" y="0"/>
                  </a:cubicBezTo>
                  <a:cubicBezTo>
                    <a:pt x="22" y="0"/>
                    <a:pt x="24" y="4"/>
                    <a:pt x="24" y="7"/>
                  </a:cubicBezTo>
                  <a:cubicBezTo>
                    <a:pt x="24" y="13"/>
                    <a:pt x="18" y="17"/>
                    <a:pt x="5" y="17"/>
                  </a:cubicBezTo>
                  <a:close/>
                  <a:moveTo>
                    <a:pt x="15" y="4"/>
                  </a:moveTo>
                  <a:cubicBezTo>
                    <a:pt x="10" y="4"/>
                    <a:pt x="7" y="8"/>
                    <a:pt x="6" y="13"/>
                  </a:cubicBezTo>
                  <a:cubicBezTo>
                    <a:pt x="15" y="13"/>
                    <a:pt x="19" y="11"/>
                    <a:pt x="19" y="8"/>
                  </a:cubicBezTo>
                  <a:cubicBezTo>
                    <a:pt x="19" y="5"/>
                    <a:pt x="17" y="4"/>
                    <a:pt x="15" y="4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354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" b="1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27" name="Freeform 38">
              <a:extLst>
                <a:ext uri="{FF2B5EF4-FFF2-40B4-BE49-F238E27FC236}">
                  <a16:creationId xmlns:a16="http://schemas.microsoft.com/office/drawing/2014/main" id="{B5D9AB46-B7A9-49EA-F09E-FFED7751A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7" y="4039"/>
              <a:ext cx="50" cy="77"/>
            </a:xfrm>
            <a:custGeom>
              <a:avLst/>
              <a:gdLst/>
              <a:ahLst/>
              <a:cxnLst>
                <a:cxn ang="0">
                  <a:pos x="23" y="43"/>
                </a:cxn>
                <a:cxn ang="0">
                  <a:pos x="18" y="43"/>
                </a:cxn>
                <a:cxn ang="0">
                  <a:pos x="21" y="24"/>
                </a:cxn>
                <a:cxn ang="0">
                  <a:pos x="19" y="18"/>
                </a:cxn>
                <a:cxn ang="0">
                  <a:pos x="6" y="36"/>
                </a:cxn>
                <a:cxn ang="0">
                  <a:pos x="5" y="43"/>
                </a:cxn>
                <a:cxn ang="0">
                  <a:pos x="0" y="43"/>
                </a:cxn>
                <a:cxn ang="0">
                  <a:pos x="8" y="0"/>
                </a:cxn>
                <a:cxn ang="0">
                  <a:pos x="13" y="0"/>
                </a:cxn>
                <a:cxn ang="0">
                  <a:pos x="10" y="14"/>
                </a:cxn>
                <a:cxn ang="0">
                  <a:pos x="7" y="25"/>
                </a:cxn>
                <a:cxn ang="0">
                  <a:pos x="7" y="25"/>
                </a:cxn>
                <a:cxn ang="0">
                  <a:pos x="20" y="13"/>
                </a:cxn>
                <a:cxn ang="0">
                  <a:pos x="27" y="23"/>
                </a:cxn>
                <a:cxn ang="0">
                  <a:pos x="23" y="43"/>
                </a:cxn>
              </a:cxnLst>
              <a:rect l="0" t="0" r="r" b="b"/>
              <a:pathLst>
                <a:path w="28" h="43">
                  <a:moveTo>
                    <a:pt x="23" y="43"/>
                  </a:moveTo>
                  <a:cubicBezTo>
                    <a:pt x="18" y="43"/>
                    <a:pt x="18" y="43"/>
                    <a:pt x="18" y="43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2" y="20"/>
                    <a:pt x="21" y="18"/>
                    <a:pt x="19" y="18"/>
                  </a:cubicBezTo>
                  <a:cubicBezTo>
                    <a:pt x="13" y="18"/>
                    <a:pt x="7" y="29"/>
                    <a:pt x="6" y="36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6"/>
                    <a:pt x="9" y="19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0" y="19"/>
                    <a:pt x="14" y="13"/>
                    <a:pt x="20" y="13"/>
                  </a:cubicBezTo>
                  <a:cubicBezTo>
                    <a:pt x="26" y="13"/>
                    <a:pt x="28" y="17"/>
                    <a:pt x="27" y="23"/>
                  </a:cubicBezTo>
                  <a:lnTo>
                    <a:pt x="23" y="4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354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" b="1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28" name="Freeform 39">
              <a:extLst>
                <a:ext uri="{FF2B5EF4-FFF2-40B4-BE49-F238E27FC236}">
                  <a16:creationId xmlns:a16="http://schemas.microsoft.com/office/drawing/2014/main" id="{C25D419A-2451-92A2-0311-B5E993012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" y="4062"/>
              <a:ext cx="81" cy="54"/>
            </a:xfrm>
            <a:custGeom>
              <a:avLst/>
              <a:gdLst/>
              <a:ahLst/>
              <a:cxnLst>
                <a:cxn ang="0">
                  <a:pos x="41" y="30"/>
                </a:cxn>
                <a:cxn ang="0">
                  <a:pos x="36" y="30"/>
                </a:cxn>
                <a:cxn ang="0">
                  <a:pos x="39" y="11"/>
                </a:cxn>
                <a:cxn ang="0">
                  <a:pos x="37" y="5"/>
                </a:cxn>
                <a:cxn ang="0">
                  <a:pos x="25" y="23"/>
                </a:cxn>
                <a:cxn ang="0">
                  <a:pos x="23" y="30"/>
                </a:cxn>
                <a:cxn ang="0">
                  <a:pos x="18" y="30"/>
                </a:cxn>
                <a:cxn ang="0">
                  <a:pos x="22" y="11"/>
                </a:cxn>
                <a:cxn ang="0">
                  <a:pos x="19" y="5"/>
                </a:cxn>
                <a:cxn ang="0">
                  <a:pos x="7" y="23"/>
                </a:cxn>
                <a:cxn ang="0">
                  <a:pos x="6" y="30"/>
                </a:cxn>
                <a:cxn ang="0">
                  <a:pos x="0" y="30"/>
                </a:cxn>
                <a:cxn ang="0">
                  <a:pos x="3" y="15"/>
                </a:cxn>
                <a:cxn ang="0">
                  <a:pos x="6" y="1"/>
                </a:cxn>
                <a:cxn ang="0">
                  <a:pos x="11" y="1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21" y="0"/>
                </a:cxn>
                <a:cxn ang="0">
                  <a:pos x="27" y="6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39" y="0"/>
                </a:cxn>
                <a:cxn ang="0">
                  <a:pos x="45" y="10"/>
                </a:cxn>
                <a:cxn ang="0">
                  <a:pos x="41" y="30"/>
                </a:cxn>
              </a:cxnLst>
              <a:rect l="0" t="0" r="r" b="b"/>
              <a:pathLst>
                <a:path w="46" h="30">
                  <a:moveTo>
                    <a:pt x="41" y="30"/>
                  </a:moveTo>
                  <a:cubicBezTo>
                    <a:pt x="36" y="30"/>
                    <a:pt x="36" y="30"/>
                    <a:pt x="36" y="30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0" y="7"/>
                    <a:pt x="39" y="5"/>
                    <a:pt x="37" y="5"/>
                  </a:cubicBezTo>
                  <a:cubicBezTo>
                    <a:pt x="32" y="5"/>
                    <a:pt x="26" y="15"/>
                    <a:pt x="25" y="2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7"/>
                    <a:pt x="22" y="5"/>
                    <a:pt x="19" y="5"/>
                  </a:cubicBezTo>
                  <a:cubicBezTo>
                    <a:pt x="14" y="5"/>
                    <a:pt x="8" y="15"/>
                    <a:pt x="7" y="23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0"/>
                    <a:pt x="5" y="5"/>
                    <a:pt x="6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3"/>
                    <a:pt x="10" y="6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11" y="6"/>
                    <a:pt x="15" y="0"/>
                    <a:pt x="21" y="0"/>
                  </a:cubicBezTo>
                  <a:cubicBezTo>
                    <a:pt x="25" y="0"/>
                    <a:pt x="27" y="2"/>
                    <a:pt x="27" y="6"/>
                  </a:cubicBezTo>
                  <a:cubicBezTo>
                    <a:pt x="27" y="8"/>
                    <a:pt x="27" y="9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8" y="6"/>
                    <a:pt x="33" y="0"/>
                    <a:pt x="39" y="0"/>
                  </a:cubicBezTo>
                  <a:cubicBezTo>
                    <a:pt x="44" y="0"/>
                    <a:pt x="46" y="4"/>
                    <a:pt x="45" y="10"/>
                  </a:cubicBezTo>
                  <a:lnTo>
                    <a:pt x="41" y="3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354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" b="1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29" name="Freeform 40">
              <a:extLst>
                <a:ext uri="{FF2B5EF4-FFF2-40B4-BE49-F238E27FC236}">
                  <a16:creationId xmlns:a16="http://schemas.microsoft.com/office/drawing/2014/main" id="{F8ACAB34-4D0A-478A-985D-6CC431E81C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4" y="4062"/>
              <a:ext cx="42" cy="54"/>
            </a:xfrm>
            <a:custGeom>
              <a:avLst/>
              <a:gdLst/>
              <a:ahLst/>
              <a:cxnLst>
                <a:cxn ang="0">
                  <a:pos x="5" y="17"/>
                </a:cxn>
                <a:cxn ang="0">
                  <a:pos x="5" y="21"/>
                </a:cxn>
                <a:cxn ang="0">
                  <a:pos x="11" y="26"/>
                </a:cxn>
                <a:cxn ang="0">
                  <a:pos x="20" y="24"/>
                </a:cxn>
                <a:cxn ang="0">
                  <a:pos x="20" y="29"/>
                </a:cxn>
                <a:cxn ang="0">
                  <a:pos x="10" y="30"/>
                </a:cxn>
                <a:cxn ang="0">
                  <a:pos x="0" y="21"/>
                </a:cxn>
                <a:cxn ang="0">
                  <a:pos x="16" y="0"/>
                </a:cxn>
                <a:cxn ang="0">
                  <a:pos x="24" y="7"/>
                </a:cxn>
                <a:cxn ang="0">
                  <a:pos x="5" y="17"/>
                </a:cxn>
                <a:cxn ang="0">
                  <a:pos x="15" y="4"/>
                </a:cxn>
                <a:cxn ang="0">
                  <a:pos x="6" y="13"/>
                </a:cxn>
                <a:cxn ang="0">
                  <a:pos x="19" y="8"/>
                </a:cxn>
                <a:cxn ang="0">
                  <a:pos x="15" y="4"/>
                </a:cxn>
              </a:cxnLst>
              <a:rect l="0" t="0" r="r" b="b"/>
              <a:pathLst>
                <a:path w="24" h="30">
                  <a:moveTo>
                    <a:pt x="5" y="17"/>
                  </a:moveTo>
                  <a:cubicBezTo>
                    <a:pt x="5" y="18"/>
                    <a:pt x="5" y="19"/>
                    <a:pt x="5" y="21"/>
                  </a:cubicBezTo>
                  <a:cubicBezTo>
                    <a:pt x="5" y="25"/>
                    <a:pt x="7" y="26"/>
                    <a:pt x="11" y="26"/>
                  </a:cubicBezTo>
                  <a:cubicBezTo>
                    <a:pt x="14" y="26"/>
                    <a:pt x="17" y="26"/>
                    <a:pt x="20" y="24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7" y="30"/>
                    <a:pt x="13" y="30"/>
                    <a:pt x="10" y="30"/>
                  </a:cubicBezTo>
                  <a:cubicBezTo>
                    <a:pt x="3" y="30"/>
                    <a:pt x="0" y="28"/>
                    <a:pt x="0" y="21"/>
                  </a:cubicBezTo>
                  <a:cubicBezTo>
                    <a:pt x="0" y="10"/>
                    <a:pt x="6" y="0"/>
                    <a:pt x="16" y="0"/>
                  </a:cubicBezTo>
                  <a:cubicBezTo>
                    <a:pt x="22" y="0"/>
                    <a:pt x="24" y="4"/>
                    <a:pt x="24" y="7"/>
                  </a:cubicBezTo>
                  <a:cubicBezTo>
                    <a:pt x="24" y="13"/>
                    <a:pt x="18" y="17"/>
                    <a:pt x="5" y="17"/>
                  </a:cubicBezTo>
                  <a:close/>
                  <a:moveTo>
                    <a:pt x="15" y="4"/>
                  </a:moveTo>
                  <a:cubicBezTo>
                    <a:pt x="10" y="4"/>
                    <a:pt x="7" y="8"/>
                    <a:pt x="6" y="13"/>
                  </a:cubicBezTo>
                  <a:cubicBezTo>
                    <a:pt x="15" y="13"/>
                    <a:pt x="19" y="11"/>
                    <a:pt x="19" y="8"/>
                  </a:cubicBezTo>
                  <a:cubicBezTo>
                    <a:pt x="19" y="5"/>
                    <a:pt x="17" y="4"/>
                    <a:pt x="15" y="4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354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" b="1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30" name="Freeform 41">
              <a:extLst>
                <a:ext uri="{FF2B5EF4-FFF2-40B4-BE49-F238E27FC236}">
                  <a16:creationId xmlns:a16="http://schemas.microsoft.com/office/drawing/2014/main" id="{387CFEFC-3A8F-3A52-6F72-92F651084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3" y="4062"/>
              <a:ext cx="50" cy="54"/>
            </a:xfrm>
            <a:custGeom>
              <a:avLst/>
              <a:gdLst/>
              <a:ahLst/>
              <a:cxnLst>
                <a:cxn ang="0">
                  <a:pos x="23" y="30"/>
                </a:cxn>
                <a:cxn ang="0">
                  <a:pos x="18" y="30"/>
                </a:cxn>
                <a:cxn ang="0">
                  <a:pos x="21" y="11"/>
                </a:cxn>
                <a:cxn ang="0">
                  <a:pos x="19" y="5"/>
                </a:cxn>
                <a:cxn ang="0">
                  <a:pos x="6" y="23"/>
                </a:cxn>
                <a:cxn ang="0">
                  <a:pos x="5" y="30"/>
                </a:cxn>
                <a:cxn ang="0">
                  <a:pos x="0" y="30"/>
                </a:cxn>
                <a:cxn ang="0">
                  <a:pos x="3" y="15"/>
                </a:cxn>
                <a:cxn ang="0">
                  <a:pos x="5" y="1"/>
                </a:cxn>
                <a:cxn ang="0">
                  <a:pos x="10" y="1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21" y="0"/>
                </a:cxn>
                <a:cxn ang="0">
                  <a:pos x="27" y="10"/>
                </a:cxn>
                <a:cxn ang="0">
                  <a:pos x="23" y="30"/>
                </a:cxn>
              </a:cxnLst>
              <a:rect l="0" t="0" r="r" b="b"/>
              <a:pathLst>
                <a:path w="28" h="30">
                  <a:moveTo>
                    <a:pt x="23" y="30"/>
                  </a:moveTo>
                  <a:cubicBezTo>
                    <a:pt x="18" y="30"/>
                    <a:pt x="18" y="30"/>
                    <a:pt x="18" y="3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7"/>
                    <a:pt x="21" y="5"/>
                    <a:pt x="19" y="5"/>
                  </a:cubicBezTo>
                  <a:cubicBezTo>
                    <a:pt x="13" y="5"/>
                    <a:pt x="7" y="16"/>
                    <a:pt x="6" y="23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1"/>
                    <a:pt x="4" y="5"/>
                    <a:pt x="5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3"/>
                    <a:pt x="9" y="6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6"/>
                    <a:pt x="14" y="0"/>
                    <a:pt x="21" y="0"/>
                  </a:cubicBezTo>
                  <a:cubicBezTo>
                    <a:pt x="26" y="0"/>
                    <a:pt x="28" y="4"/>
                    <a:pt x="27" y="10"/>
                  </a:cubicBezTo>
                  <a:lnTo>
                    <a:pt x="23" y="3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354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" b="1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31" name="Freeform 42">
              <a:extLst>
                <a:ext uri="{FF2B5EF4-FFF2-40B4-BE49-F238E27FC236}">
                  <a16:creationId xmlns:a16="http://schemas.microsoft.com/office/drawing/2014/main" id="{40D71659-278B-5123-D362-E14EA95083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3" y="4071"/>
              <a:ext cx="41" cy="37"/>
            </a:xfrm>
            <a:custGeom>
              <a:avLst/>
              <a:gdLst/>
              <a:ahLst/>
              <a:cxnLst>
                <a:cxn ang="0">
                  <a:pos x="10" y="24"/>
                </a:cxn>
                <a:cxn ang="0">
                  <a:pos x="21" y="41"/>
                </a:cxn>
                <a:cxn ang="0">
                  <a:pos x="10" y="45"/>
                </a:cxn>
                <a:cxn ang="0">
                  <a:pos x="0" y="24"/>
                </a:cxn>
                <a:cxn ang="0">
                  <a:pos x="17" y="0"/>
                </a:cxn>
                <a:cxn ang="0">
                  <a:pos x="23" y="4"/>
                </a:cxn>
                <a:cxn ang="0">
                  <a:pos x="10" y="24"/>
                </a:cxn>
                <a:cxn ang="0">
                  <a:pos x="34" y="24"/>
                </a:cxn>
                <a:cxn ang="0">
                  <a:pos x="45" y="41"/>
                </a:cxn>
                <a:cxn ang="0">
                  <a:pos x="36" y="45"/>
                </a:cxn>
                <a:cxn ang="0">
                  <a:pos x="23" y="24"/>
                </a:cxn>
                <a:cxn ang="0">
                  <a:pos x="40" y="0"/>
                </a:cxn>
                <a:cxn ang="0">
                  <a:pos x="49" y="4"/>
                </a:cxn>
                <a:cxn ang="0">
                  <a:pos x="34" y="24"/>
                </a:cxn>
              </a:cxnLst>
              <a:rect l="0" t="0" r="r" b="b"/>
              <a:pathLst>
                <a:path w="49" h="45">
                  <a:moveTo>
                    <a:pt x="10" y="24"/>
                  </a:moveTo>
                  <a:lnTo>
                    <a:pt x="21" y="41"/>
                  </a:lnTo>
                  <a:lnTo>
                    <a:pt x="10" y="45"/>
                  </a:lnTo>
                  <a:lnTo>
                    <a:pt x="0" y="24"/>
                  </a:lnTo>
                  <a:lnTo>
                    <a:pt x="17" y="0"/>
                  </a:lnTo>
                  <a:lnTo>
                    <a:pt x="23" y="4"/>
                  </a:lnTo>
                  <a:lnTo>
                    <a:pt x="10" y="24"/>
                  </a:lnTo>
                  <a:close/>
                  <a:moveTo>
                    <a:pt x="34" y="24"/>
                  </a:moveTo>
                  <a:lnTo>
                    <a:pt x="45" y="41"/>
                  </a:lnTo>
                  <a:lnTo>
                    <a:pt x="36" y="45"/>
                  </a:lnTo>
                  <a:lnTo>
                    <a:pt x="23" y="24"/>
                  </a:lnTo>
                  <a:lnTo>
                    <a:pt x="40" y="0"/>
                  </a:lnTo>
                  <a:lnTo>
                    <a:pt x="49" y="4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354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" b="1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32" name="Freeform 43">
              <a:extLst>
                <a:ext uri="{FF2B5EF4-FFF2-40B4-BE49-F238E27FC236}">
                  <a16:creationId xmlns:a16="http://schemas.microsoft.com/office/drawing/2014/main" id="{4CA77952-5EE2-21EF-AB90-45745A393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" y="4041"/>
              <a:ext cx="374" cy="80"/>
            </a:xfrm>
            <a:custGeom>
              <a:avLst/>
              <a:gdLst/>
              <a:ahLst/>
              <a:cxnLst>
                <a:cxn ang="0">
                  <a:pos x="205" y="32"/>
                </a:cxn>
                <a:cxn ang="0">
                  <a:pos x="187" y="45"/>
                </a:cxn>
                <a:cxn ang="0">
                  <a:pos x="12" y="45"/>
                </a:cxn>
                <a:cxn ang="0">
                  <a:pos x="2" y="32"/>
                </a:cxn>
                <a:cxn ang="0">
                  <a:pos x="7" y="13"/>
                </a:cxn>
                <a:cxn ang="0">
                  <a:pos x="24" y="0"/>
                </a:cxn>
                <a:cxn ang="0">
                  <a:pos x="200" y="0"/>
                </a:cxn>
                <a:cxn ang="0">
                  <a:pos x="210" y="13"/>
                </a:cxn>
                <a:cxn ang="0">
                  <a:pos x="205" y="32"/>
                </a:cxn>
              </a:cxnLst>
              <a:rect l="0" t="0" r="r" b="b"/>
              <a:pathLst>
                <a:path w="212" h="45">
                  <a:moveTo>
                    <a:pt x="205" y="32"/>
                  </a:moveTo>
                  <a:cubicBezTo>
                    <a:pt x="203" y="39"/>
                    <a:pt x="195" y="45"/>
                    <a:pt x="187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4" y="45"/>
                    <a:pt x="0" y="39"/>
                    <a:pt x="2" y="32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9" y="6"/>
                    <a:pt x="17" y="0"/>
                    <a:pt x="24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8" y="0"/>
                    <a:pt x="212" y="6"/>
                    <a:pt x="210" y="13"/>
                  </a:cubicBezTo>
                  <a:lnTo>
                    <a:pt x="205" y="32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354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" b="1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33" name="Freeform 44">
              <a:extLst>
                <a:ext uri="{FF2B5EF4-FFF2-40B4-BE49-F238E27FC236}">
                  <a16:creationId xmlns:a16="http://schemas.microsoft.com/office/drawing/2014/main" id="{78D18CB7-D706-AD13-BB35-2DC51138D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" y="4041"/>
              <a:ext cx="204" cy="80"/>
            </a:xfrm>
            <a:custGeom>
              <a:avLst/>
              <a:gdLst/>
              <a:ahLst/>
              <a:cxnLst>
                <a:cxn ang="0">
                  <a:pos x="107" y="32"/>
                </a:cxn>
                <a:cxn ang="0">
                  <a:pos x="90" y="45"/>
                </a:cxn>
                <a:cxn ang="0">
                  <a:pos x="12" y="45"/>
                </a:cxn>
                <a:cxn ang="0">
                  <a:pos x="2" y="32"/>
                </a:cxn>
                <a:cxn ang="0">
                  <a:pos x="7" y="13"/>
                </a:cxn>
                <a:cxn ang="0">
                  <a:pos x="24" y="0"/>
                </a:cxn>
                <a:cxn ang="0">
                  <a:pos x="103" y="0"/>
                </a:cxn>
                <a:cxn ang="0">
                  <a:pos x="113" y="13"/>
                </a:cxn>
                <a:cxn ang="0">
                  <a:pos x="107" y="32"/>
                </a:cxn>
              </a:cxnLst>
              <a:rect l="0" t="0" r="r" b="b"/>
              <a:pathLst>
                <a:path w="115" h="45">
                  <a:moveTo>
                    <a:pt x="107" y="32"/>
                  </a:moveTo>
                  <a:cubicBezTo>
                    <a:pt x="105" y="39"/>
                    <a:pt x="97" y="45"/>
                    <a:pt x="90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4" y="45"/>
                    <a:pt x="0" y="39"/>
                    <a:pt x="2" y="32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9" y="6"/>
                    <a:pt x="17" y="0"/>
                    <a:pt x="24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10" y="0"/>
                    <a:pt x="115" y="6"/>
                    <a:pt x="113" y="13"/>
                  </a:cubicBezTo>
                  <a:lnTo>
                    <a:pt x="107" y="32"/>
                  </a:lnTo>
                  <a:close/>
                </a:path>
              </a:pathLst>
            </a:cu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354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" b="1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</p:grpSp>
      <p:sp>
        <p:nvSpPr>
          <p:cNvPr id="47" name="Foliennummernplatzhalter 46">
            <a:extLst>
              <a:ext uri="{FF2B5EF4-FFF2-40B4-BE49-F238E27FC236}">
                <a16:creationId xmlns:a16="http://schemas.microsoft.com/office/drawing/2014/main" id="{BB1344FE-877C-A13A-E1CF-C2A731CA5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4637" y="6506988"/>
            <a:ext cx="68179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B068569-4B2C-E549-8418-600CFBD210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714FDE-C434-79DF-8FBA-B205E2584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119406" y="6506987"/>
            <a:ext cx="1230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© OptWare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211B1C8-5197-4E3A-6E38-7E829996F2A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673759" y="165211"/>
            <a:ext cx="1362666" cy="47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8" r:id="rId5"/>
    <p:sldLayoutId id="2147483654" r:id="rId6"/>
    <p:sldLayoutId id="2147483663" r:id="rId7"/>
    <p:sldLayoutId id="2147483662" r:id="rId8"/>
  </p:sldLayoutIdLst>
  <p:hf hdr="0"/>
  <p:txStyles>
    <p:titleStyle>
      <a:lvl1pPr algn="l" defTabSz="914354" rtl="0" eaLnBrk="1" latinLnBrk="0" hangingPunct="1">
        <a:lnSpc>
          <a:spcPct val="114000"/>
        </a:lnSpc>
        <a:spcBef>
          <a:spcPct val="0"/>
        </a:spcBef>
        <a:buNone/>
        <a:defRPr sz="1800" b="1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354" rtl="0" eaLnBrk="1" latinLnBrk="0" hangingPunct="1">
        <a:lnSpc>
          <a:spcPct val="114000"/>
        </a:lnSpc>
        <a:spcBef>
          <a:spcPts val="1000"/>
        </a:spcBef>
        <a:spcAft>
          <a:spcPts val="600"/>
        </a:spcAft>
        <a:buFont typeface="Arial" panose="020B0604020202020204" pitchFamily="34" charset="0"/>
        <a:buNone/>
        <a:defRPr sz="1400" b="1" kern="1200">
          <a:solidFill>
            <a:schemeClr val="tx1">
              <a:lumMod val="75000"/>
              <a:lumOff val="2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269861" indent="-174617" algn="l" defTabSz="914354" rtl="0" eaLnBrk="1" latinLnBrk="0" hangingPunct="1">
        <a:lnSpc>
          <a:spcPct val="114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tabLst/>
        <a:defRPr sz="1400" kern="1200">
          <a:solidFill>
            <a:schemeClr val="tx1">
              <a:lumMod val="75000"/>
              <a:lumOff val="2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79410" indent="-222240" algn="l" defTabSz="914354" rtl="0" eaLnBrk="1" latinLnBrk="0" hangingPunct="1">
        <a:lnSpc>
          <a:spcPct val="114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tabLst/>
        <a:defRPr sz="1400" kern="1200">
          <a:solidFill>
            <a:schemeClr val="tx1">
              <a:lumMod val="75000"/>
              <a:lumOff val="2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936579" indent="-261925" algn="l" defTabSz="914354" rtl="0" eaLnBrk="1" latinLnBrk="0" hangingPunct="1">
        <a:lnSpc>
          <a:spcPct val="114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tabLst/>
        <a:defRPr sz="1400" kern="1200">
          <a:solidFill>
            <a:schemeClr val="tx1">
              <a:lumMod val="75000"/>
              <a:lumOff val="2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40" userDrawn="1">
          <p15:clr>
            <a:srgbClr val="F26B43"/>
          </p15:clr>
        </p15:guide>
        <p15:guide id="2" pos="7583" userDrawn="1">
          <p15:clr>
            <a:srgbClr val="F26B43"/>
          </p15:clr>
        </p15:guide>
        <p15:guide id="3" orient="horz" pos="4088" userDrawn="1">
          <p15:clr>
            <a:srgbClr val="F26B43"/>
          </p15:clr>
        </p15:guide>
        <p15:guide id="4" orient="horz" pos="424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x.doi.org/10.1007/s10479-009-0578-4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B0EB411-D2CD-2746-1CBA-3B91F75A8D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/>
              <a:t>Assembling Line </a:t>
            </a:r>
            <a:r>
              <a:rPr lang="de-DE" err="1"/>
              <a:t>Balancing</a:t>
            </a:r>
            <a:br>
              <a:rPr lang="de-DE"/>
            </a:br>
            <a:r>
              <a:rPr lang="de-DE"/>
              <a:t>Dataset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6CD45D19-F1D9-6E7F-FEB9-49CE7CAAAA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27.06.2023</a:t>
            </a:r>
          </a:p>
          <a:p>
            <a:r>
              <a:rPr lang="de-DE" dirty="0"/>
              <a:t>Regensburg</a:t>
            </a:r>
          </a:p>
        </p:txBody>
      </p:sp>
    </p:spTree>
    <p:extLst>
      <p:ext uri="{BB962C8B-B14F-4D97-AF65-F5344CB8AC3E}">
        <p14:creationId xmlns:p14="http://schemas.microsoft.com/office/powerpoint/2010/main" val="777588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952D3-289B-0D68-ECFE-6D1D8587C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Verdana"/>
                <a:ea typeface="Verdana"/>
              </a:rPr>
              <a:t>Example ASALBP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F0B400-6A98-00C0-4009-4FCD0EBF07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36704" y="2283600"/>
            <a:ext cx="7718592" cy="272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A06DC7-888E-4E61-E11F-B2C651F1C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8569-4B2C-E549-8418-600CFBD21013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ADA62E-07B2-A168-C45D-894708A4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OptWare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F73F30B-317D-D195-31D2-295A97209226}"/>
              </a:ext>
            </a:extLst>
          </p:cNvPr>
          <p:cNvSpPr txBox="1"/>
          <p:nvPr/>
        </p:nvSpPr>
        <p:spPr>
          <a:xfrm>
            <a:off x="6615954" y="6076099"/>
            <a:ext cx="56712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100" b="0" i="0" u="none" strike="noStrike">
                <a:solidFill>
                  <a:srgbClr val="333333"/>
                </a:solidFill>
                <a:effectLst/>
                <a:latin typeface="-apple-system"/>
              </a:rPr>
              <a:t>Picture </a:t>
            </a:r>
            <a:r>
              <a:rPr lang="de-DE" sz="1100" b="0" i="0" u="none" strike="noStrike" err="1">
                <a:solidFill>
                  <a:srgbClr val="333333"/>
                </a:solidFill>
                <a:effectLst/>
                <a:latin typeface="-apple-system"/>
              </a:rPr>
              <a:t>taken</a:t>
            </a:r>
            <a:r>
              <a:rPr lang="de-DE" sz="1100" b="0" i="0" u="none" strike="noStrike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de-DE" sz="1100" b="0" i="0" u="none" strike="noStrike" err="1">
                <a:solidFill>
                  <a:srgbClr val="333333"/>
                </a:solidFill>
                <a:effectLst/>
                <a:latin typeface="-apple-system"/>
              </a:rPr>
              <a:t>from</a:t>
            </a:r>
            <a:r>
              <a:rPr lang="de-DE" sz="1100" b="0" i="0" u="none" strike="noStrike">
                <a:solidFill>
                  <a:srgbClr val="333333"/>
                </a:solidFill>
                <a:effectLst/>
                <a:latin typeface="-apple-system"/>
              </a:rPr>
              <a:t>: Scholl, A.; Boysen, N.; Fliedner, M. (2009):</a:t>
            </a:r>
            <a:r>
              <a:rPr lang="de-DE" sz="1100" b="0" i="0" strike="noStrike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de-DE" sz="1100" b="0" i="0" strike="noStrike">
                <a:solidFill>
                  <a:srgbClr val="9F1414"/>
                </a:solidFill>
                <a:effectLst/>
                <a:latin typeface="-apple-system"/>
                <a:hlinkClick r:id="rId4"/>
              </a:rPr>
              <a:t>Optimally solving the alternative subgraphs assembly line balancing problem</a:t>
            </a:r>
            <a:r>
              <a:rPr lang="de-DE" sz="1100" b="0" i="0" strike="noStrike">
                <a:solidFill>
                  <a:srgbClr val="333333"/>
                </a:solidFill>
                <a:effectLst/>
                <a:latin typeface="-apple-system"/>
              </a:rPr>
              <a:t>. </a:t>
            </a:r>
            <a:r>
              <a:rPr lang="de-DE" sz="1100" b="0" i="0" u="none" strike="noStrike" err="1">
                <a:solidFill>
                  <a:srgbClr val="333333"/>
                </a:solidFill>
                <a:effectLst/>
                <a:latin typeface="-apple-system"/>
              </a:rPr>
              <a:t>Annals</a:t>
            </a:r>
            <a:r>
              <a:rPr lang="de-DE" sz="1100" b="0" i="0" u="none" strike="noStrike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de-DE" sz="1100" b="0" i="0" u="none" strike="noStrike" err="1">
                <a:solidFill>
                  <a:srgbClr val="333333"/>
                </a:solidFill>
                <a:effectLst/>
                <a:latin typeface="-apple-system"/>
              </a:rPr>
              <a:t>of</a:t>
            </a:r>
            <a:r>
              <a:rPr lang="de-DE" sz="1100" b="0" i="0" u="none" strike="noStrike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de-DE" sz="1100" b="0" i="0" u="none" strike="noStrike" err="1">
                <a:solidFill>
                  <a:srgbClr val="333333"/>
                </a:solidFill>
                <a:effectLst/>
                <a:latin typeface="-apple-system"/>
              </a:rPr>
              <a:t>Operations</a:t>
            </a:r>
            <a:r>
              <a:rPr lang="de-DE" sz="1100" b="0" i="0" u="none" strike="noStrike">
                <a:solidFill>
                  <a:srgbClr val="333333"/>
                </a:solidFill>
                <a:effectLst/>
                <a:latin typeface="-apple-system"/>
              </a:rPr>
              <a:t> Research 172/1, 243-258.</a:t>
            </a:r>
          </a:p>
        </p:txBody>
      </p:sp>
      <p:sp>
        <p:nvSpPr>
          <p:cNvPr id="17" name="Inhaltsplatzhalter 32">
            <a:extLst>
              <a:ext uri="{FF2B5EF4-FFF2-40B4-BE49-F238E27FC236}">
                <a16:creationId xmlns:a16="http://schemas.microsoft.com/office/drawing/2014/main" id="{10AFC560-109B-12E7-B6C6-191FAD658AE7}"/>
              </a:ext>
            </a:extLst>
          </p:cNvPr>
          <p:cNvSpPr txBox="1">
            <a:spLocks/>
          </p:cNvSpPr>
          <p:nvPr/>
        </p:nvSpPr>
        <p:spPr>
          <a:xfrm>
            <a:off x="147763" y="1019740"/>
            <a:ext cx="11896479" cy="1679419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0" indent="0" algn="l" defTabSz="914354" rtl="0" eaLnBrk="1" latinLnBrk="0" hangingPunct="1">
              <a:lnSpc>
                <a:spcPct val="114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9861" indent="-174617" algn="l" defTabSz="914354" rtl="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79410" indent="-222240" algn="l" defTabSz="914354" rtl="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36579" indent="-261925" algn="l" defTabSz="914354" rtl="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/>
              <a:t>Cycle time: </a:t>
            </a:r>
            <a:r>
              <a:rPr lang="en-GB" i="1"/>
              <a:t>c = 10</a:t>
            </a:r>
          </a:p>
          <a:p>
            <a:pPr lvl="1"/>
            <a:r>
              <a:rPr lang="en-GB"/>
              <a:t>OR-nodes: </a:t>
            </a:r>
            <a:r>
              <a:rPr lang="en-GB" i="1"/>
              <a:t>2,10 </a:t>
            </a:r>
            <a:r>
              <a:rPr lang="en-GB"/>
              <a:t>and </a:t>
            </a:r>
            <a:r>
              <a:rPr lang="en-GB" i="1"/>
              <a:t>12,17</a:t>
            </a:r>
          </a:p>
          <a:p>
            <a:pPr lvl="1"/>
            <a:r>
              <a:rPr lang="en-GB"/>
              <a:t>Dummy node: </a:t>
            </a:r>
            <a:r>
              <a:rPr lang="en-GB" i="1"/>
              <a:t>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792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4E6EE5-241B-A4BD-0D1E-5EA8BC10B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Solve SALBP as MIP Model</a:t>
            </a:r>
          </a:p>
        </p:txBody>
      </p:sp>
      <p:pic>
        <p:nvPicPr>
          <p:cNvPr id="7" name="Inhaltsplatzhalter 6" descr="Ein Bild, das Zeichnung, Entwurf, Kreis, Fahrrad enthält.&#10;&#10;Automatisch generierte Beschreibung">
            <a:extLst>
              <a:ext uri="{FF2B5EF4-FFF2-40B4-BE49-F238E27FC236}">
                <a16:creationId xmlns:a16="http://schemas.microsoft.com/office/drawing/2014/main" id="{F738AEF2-752C-9304-2552-982941D6AA6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468" y="1205784"/>
            <a:ext cx="5400000" cy="46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27C577-083D-F2F9-2031-692D218A95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8569-4B2C-E549-8418-600CFBD21013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070B10-A0D4-AF5F-AE09-57757C28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OptWare</a:t>
            </a:r>
          </a:p>
        </p:txBody>
      </p:sp>
      <p:pic>
        <p:nvPicPr>
          <p:cNvPr id="9" name="Grafik 8" descr="Ein Bild, das Kreis, Farbigkeit, Diagramm enthält.&#10;&#10;Automatisch generierte Beschreibung">
            <a:extLst>
              <a:ext uri="{FF2B5EF4-FFF2-40B4-BE49-F238E27FC236}">
                <a16:creationId xmlns:a16="http://schemas.microsoft.com/office/drawing/2014/main" id="{FE45BCD6-21F6-5F8D-AE1B-81D366E7605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295532" y="1205784"/>
            <a:ext cx="5400000" cy="46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3913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86A46-7A98-000F-0406-A0357E531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Solve SALBP as MIP Model</a:t>
            </a:r>
          </a:p>
        </p:txBody>
      </p:sp>
      <p:pic>
        <p:nvPicPr>
          <p:cNvPr id="7" name="Inhaltsplatzhalter 6" descr="Ein Bild, das Zeichnung, Entwurf, Kreis, Diagramm enthält.&#10;&#10;Automatisch generierte Beschreibung">
            <a:extLst>
              <a:ext uri="{FF2B5EF4-FFF2-40B4-BE49-F238E27FC236}">
                <a16:creationId xmlns:a16="http://schemas.microsoft.com/office/drawing/2014/main" id="{44541F21-1538-16F7-2C48-FBA6AED58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470" y="1449000"/>
            <a:ext cx="5407204" cy="39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B01991-78B4-9FF7-C107-D7BF5E662E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8569-4B2C-E549-8418-600CFBD21013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5285CF-926C-796A-171A-309A3A7DF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OptWare</a:t>
            </a:r>
          </a:p>
        </p:txBody>
      </p:sp>
      <p:pic>
        <p:nvPicPr>
          <p:cNvPr id="11" name="Grafik 10" descr="Ein Bild, das Farbigkeit, Kreis enthält.&#10;&#10;Automatisch generierte Beschreibung">
            <a:extLst>
              <a:ext uri="{FF2B5EF4-FFF2-40B4-BE49-F238E27FC236}">
                <a16:creationId xmlns:a16="http://schemas.microsoft.com/office/drawing/2014/main" id="{C0894DDA-5CE6-CE9F-798F-24B2D5E24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520" y="1449000"/>
            <a:ext cx="5487010" cy="39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751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val 70">
            <a:extLst>
              <a:ext uri="{FF2B5EF4-FFF2-40B4-BE49-F238E27FC236}">
                <a16:creationId xmlns:a16="http://schemas.microsoft.com/office/drawing/2014/main" id="{EDD6DDB7-8F00-D6B7-22D5-42C9D97C149F}"/>
              </a:ext>
            </a:extLst>
          </p:cNvPr>
          <p:cNvSpPr/>
          <p:nvPr/>
        </p:nvSpPr>
        <p:spPr>
          <a:xfrm>
            <a:off x="9465415" y="4170489"/>
            <a:ext cx="540000" cy="540000"/>
          </a:xfrm>
          <a:prstGeom prst="ellipse">
            <a:avLst/>
          </a:prstGeom>
          <a:solidFill>
            <a:srgbClr val="FFB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04ABE4E-EDD3-C35A-81FC-32E3819F1EFB}"/>
              </a:ext>
            </a:extLst>
          </p:cNvPr>
          <p:cNvSpPr/>
          <p:nvPr/>
        </p:nvSpPr>
        <p:spPr>
          <a:xfrm>
            <a:off x="8303042" y="4154991"/>
            <a:ext cx="540000" cy="540000"/>
          </a:xfrm>
          <a:prstGeom prst="ellipse">
            <a:avLst/>
          </a:prstGeom>
          <a:solidFill>
            <a:srgbClr val="FFB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119D4E5-FEA6-15AC-9008-CE9EBEE7C819}"/>
              </a:ext>
            </a:extLst>
          </p:cNvPr>
          <p:cNvSpPr/>
          <p:nvPr/>
        </p:nvSpPr>
        <p:spPr>
          <a:xfrm>
            <a:off x="7140669" y="4131743"/>
            <a:ext cx="540000" cy="540000"/>
          </a:xfrm>
          <a:prstGeom prst="ellipse">
            <a:avLst/>
          </a:prstGeom>
          <a:solidFill>
            <a:srgbClr val="D7E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864B5D6-1FBD-46A1-3E58-4D658AB7089E}"/>
              </a:ext>
            </a:extLst>
          </p:cNvPr>
          <p:cNvSpPr/>
          <p:nvPr/>
        </p:nvSpPr>
        <p:spPr>
          <a:xfrm>
            <a:off x="6203022" y="4805919"/>
            <a:ext cx="540000" cy="540000"/>
          </a:xfrm>
          <a:prstGeom prst="ellipse">
            <a:avLst/>
          </a:prstGeom>
          <a:solidFill>
            <a:srgbClr val="FFE166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4ECF479-299A-D40A-943C-2AA880F17110}"/>
              </a:ext>
            </a:extLst>
          </p:cNvPr>
          <p:cNvSpPr/>
          <p:nvPr/>
        </p:nvSpPr>
        <p:spPr>
          <a:xfrm>
            <a:off x="5089727" y="4816252"/>
            <a:ext cx="540000" cy="540000"/>
          </a:xfrm>
          <a:prstGeom prst="ellipse">
            <a:avLst/>
          </a:prstGeom>
          <a:solidFill>
            <a:srgbClr val="FFE166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878C49A-6EA3-696B-9D74-15BD8F9FF2B1}"/>
              </a:ext>
            </a:extLst>
          </p:cNvPr>
          <p:cNvSpPr/>
          <p:nvPr/>
        </p:nvSpPr>
        <p:spPr>
          <a:xfrm>
            <a:off x="6042873" y="3615133"/>
            <a:ext cx="540000" cy="540000"/>
          </a:xfrm>
          <a:prstGeom prst="ellipse">
            <a:avLst/>
          </a:prstGeom>
          <a:solidFill>
            <a:srgbClr val="D7E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0868EB9-DE34-040C-EAAA-CC94A71D7345}"/>
              </a:ext>
            </a:extLst>
          </p:cNvPr>
          <p:cNvSpPr/>
          <p:nvPr/>
        </p:nvSpPr>
        <p:spPr>
          <a:xfrm>
            <a:off x="3972845" y="4818380"/>
            <a:ext cx="540000" cy="54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DA811D8-AB2E-6984-661F-A93187D57C86}"/>
              </a:ext>
            </a:extLst>
          </p:cNvPr>
          <p:cNvSpPr/>
          <p:nvPr/>
        </p:nvSpPr>
        <p:spPr>
          <a:xfrm>
            <a:off x="5069063" y="3633215"/>
            <a:ext cx="540000" cy="54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97F7261-CED2-0073-015A-170088822941}"/>
              </a:ext>
            </a:extLst>
          </p:cNvPr>
          <p:cNvSpPr/>
          <p:nvPr/>
        </p:nvSpPr>
        <p:spPr>
          <a:xfrm>
            <a:off x="2891138" y="4817723"/>
            <a:ext cx="540000" cy="54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CDB29F1-854E-FBC6-BF08-D79598F2F425}"/>
              </a:ext>
            </a:extLst>
          </p:cNvPr>
          <p:cNvSpPr/>
          <p:nvPr/>
        </p:nvSpPr>
        <p:spPr>
          <a:xfrm>
            <a:off x="3971138" y="3613666"/>
            <a:ext cx="540000" cy="54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D8A464-A83D-18EF-5085-08D3DC4C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Use Cases – Assembly Line </a:t>
            </a:r>
            <a:r>
              <a:rPr lang="de-DE" err="1"/>
              <a:t>Balancing</a:t>
            </a:r>
            <a:endParaRPr lang="de-DE"/>
          </a:p>
        </p:txBody>
      </p:sp>
      <p:sp>
        <p:nvSpPr>
          <p:cNvPr id="33" name="Inhaltsplatzhalter 32">
            <a:extLst>
              <a:ext uri="{FF2B5EF4-FFF2-40B4-BE49-F238E27FC236}">
                <a16:creationId xmlns:a16="http://schemas.microsoft.com/office/drawing/2014/main" id="{18FD4507-99CD-FF08-3F8B-8FA5A71C6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63" y="1019740"/>
            <a:ext cx="11896479" cy="1679419"/>
          </a:xfrm>
        </p:spPr>
        <p:txBody>
          <a:bodyPr/>
          <a:lstStyle/>
          <a:p>
            <a:r>
              <a:rPr lang="en-GB"/>
              <a:t>Problem statement Assembly Line Balancing</a:t>
            </a:r>
          </a:p>
          <a:p>
            <a:pPr lvl="1"/>
            <a:r>
              <a:rPr lang="en-GB"/>
              <a:t>Tactical planning problem in the automotive and supplier industry</a:t>
            </a:r>
          </a:p>
          <a:p>
            <a:pPr lvl="1"/>
            <a:r>
              <a:rPr lang="en-GB"/>
              <a:t>Ensure efficient production, e.g. minimum number of stations</a:t>
            </a:r>
          </a:p>
          <a:p>
            <a:pPr lvl="1"/>
            <a:r>
              <a:rPr lang="en-GB"/>
              <a:t>Assignment of tasks to stations and meet all restrictions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181AF6D-7FC9-D93F-79D0-8CB8C3008E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8569-4B2C-E549-8418-600CFBD21013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285E85-8D57-FEF5-9929-732D0B47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OptWare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3BC91741-BD07-D7E1-5B83-34431454F1C8}"/>
              </a:ext>
            </a:extLst>
          </p:cNvPr>
          <p:cNvGrpSpPr/>
          <p:nvPr/>
        </p:nvGrpSpPr>
        <p:grpSpPr>
          <a:xfrm>
            <a:off x="3971138" y="3429000"/>
            <a:ext cx="754829" cy="724666"/>
            <a:chOff x="1764778" y="2285189"/>
            <a:chExt cx="754829" cy="72466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C6EB66F-4874-2C04-1877-6F362635BE75}"/>
                </a:ext>
              </a:extLst>
            </p:cNvPr>
            <p:cNvSpPr/>
            <p:nvPr/>
          </p:nvSpPr>
          <p:spPr>
            <a:xfrm>
              <a:off x="1764778" y="2469855"/>
              <a:ext cx="540000" cy="540000"/>
            </a:xfrm>
            <a:prstGeom prst="ellipse">
              <a:avLst/>
            </a:prstGeom>
            <a:noFill/>
            <a:ln w="38100">
              <a:solidFill>
                <a:srgbClr val="00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rgbClr val="003399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  <a:endParaRPr lang="de-DE">
                <a:solidFill>
                  <a:srgbClr val="0033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6FB63788-6AC2-6559-AAC2-46D724832DD0}"/>
                </a:ext>
              </a:extLst>
            </p:cNvPr>
            <p:cNvSpPr txBox="1"/>
            <p:nvPr/>
          </p:nvSpPr>
          <p:spPr>
            <a:xfrm>
              <a:off x="2089949" y="2285189"/>
              <a:ext cx="429658" cy="369332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r"/>
              <a:r>
                <a:rPr lang="de-DE">
                  <a:solidFill>
                    <a:srgbClr val="003399"/>
                  </a:solidFill>
                </a:rPr>
                <a:t>36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CC90BF90-0F3B-27C6-4DD8-77D8B68C1613}"/>
              </a:ext>
            </a:extLst>
          </p:cNvPr>
          <p:cNvGrpSpPr/>
          <p:nvPr/>
        </p:nvGrpSpPr>
        <p:grpSpPr>
          <a:xfrm>
            <a:off x="3989124" y="4628253"/>
            <a:ext cx="754829" cy="724666"/>
            <a:chOff x="1764778" y="3478814"/>
            <a:chExt cx="754829" cy="72466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24BE5EE-C28B-45CF-7CBF-6E015198DC3D}"/>
                </a:ext>
              </a:extLst>
            </p:cNvPr>
            <p:cNvSpPr/>
            <p:nvPr/>
          </p:nvSpPr>
          <p:spPr>
            <a:xfrm>
              <a:off x="1764778" y="3663480"/>
              <a:ext cx="540000" cy="540000"/>
            </a:xfrm>
            <a:prstGeom prst="ellipse">
              <a:avLst/>
            </a:prstGeom>
            <a:noFill/>
            <a:ln w="38100">
              <a:solidFill>
                <a:srgbClr val="00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rgbClr val="003399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</a:t>
              </a:r>
              <a:endParaRPr lang="de-DE">
                <a:solidFill>
                  <a:srgbClr val="0033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1898C928-3659-291B-25E4-BD5FE9780C40}"/>
                </a:ext>
              </a:extLst>
            </p:cNvPr>
            <p:cNvSpPr txBox="1"/>
            <p:nvPr/>
          </p:nvSpPr>
          <p:spPr>
            <a:xfrm>
              <a:off x="2089949" y="3478814"/>
              <a:ext cx="429658" cy="369332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r"/>
              <a:r>
                <a:rPr lang="de-DE">
                  <a:solidFill>
                    <a:srgbClr val="003399"/>
                  </a:solidFill>
                </a:rPr>
                <a:t>30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32FF0EEF-538D-774F-60B2-DB90BE8A9391}"/>
              </a:ext>
            </a:extLst>
          </p:cNvPr>
          <p:cNvGrpSpPr/>
          <p:nvPr/>
        </p:nvGrpSpPr>
        <p:grpSpPr>
          <a:xfrm>
            <a:off x="2891138" y="4633777"/>
            <a:ext cx="754829" cy="724666"/>
            <a:chOff x="684778" y="3478814"/>
            <a:chExt cx="754829" cy="72466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EE8C0B4-A3C0-C679-A2F5-5EF7BC3D54E8}"/>
                </a:ext>
              </a:extLst>
            </p:cNvPr>
            <p:cNvSpPr/>
            <p:nvPr/>
          </p:nvSpPr>
          <p:spPr>
            <a:xfrm>
              <a:off x="684778" y="3663480"/>
              <a:ext cx="540000" cy="540000"/>
            </a:xfrm>
            <a:prstGeom prst="ellipse">
              <a:avLst/>
            </a:prstGeom>
            <a:noFill/>
            <a:ln w="38100">
              <a:solidFill>
                <a:srgbClr val="00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rgbClr val="003399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  <a:endParaRPr lang="de-DE">
                <a:solidFill>
                  <a:srgbClr val="0033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51CFCB9-C50D-ADAF-E2F8-B8B946CE4092}"/>
                </a:ext>
              </a:extLst>
            </p:cNvPr>
            <p:cNvSpPr txBox="1"/>
            <p:nvPr/>
          </p:nvSpPr>
          <p:spPr>
            <a:xfrm>
              <a:off x="1009949" y="3478814"/>
              <a:ext cx="429658" cy="369332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r"/>
              <a:r>
                <a:rPr lang="de-DE">
                  <a:solidFill>
                    <a:srgbClr val="003399"/>
                  </a:solidFill>
                </a:rPr>
                <a:t>30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2FEC4293-7266-6D65-F022-B088B87D497D}"/>
              </a:ext>
            </a:extLst>
          </p:cNvPr>
          <p:cNvGrpSpPr/>
          <p:nvPr/>
        </p:nvGrpSpPr>
        <p:grpSpPr>
          <a:xfrm>
            <a:off x="5087110" y="4622728"/>
            <a:ext cx="754829" cy="724666"/>
            <a:chOff x="2844778" y="3478094"/>
            <a:chExt cx="754829" cy="72466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6DD27F2-FA1D-CA2F-243D-D0D5CC45857A}"/>
                </a:ext>
              </a:extLst>
            </p:cNvPr>
            <p:cNvSpPr/>
            <p:nvPr/>
          </p:nvSpPr>
          <p:spPr>
            <a:xfrm>
              <a:off x="2844778" y="3662760"/>
              <a:ext cx="540000" cy="540000"/>
            </a:xfrm>
            <a:prstGeom prst="ellipse">
              <a:avLst/>
            </a:prstGeom>
            <a:noFill/>
            <a:ln w="38100">
              <a:solidFill>
                <a:srgbClr val="00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rgbClr val="003399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</a:t>
              </a:r>
              <a:endParaRPr lang="de-DE">
                <a:solidFill>
                  <a:srgbClr val="0033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D2DC2459-588E-6695-0BE9-9AA477B185BB}"/>
                </a:ext>
              </a:extLst>
            </p:cNvPr>
            <p:cNvSpPr txBox="1"/>
            <p:nvPr/>
          </p:nvSpPr>
          <p:spPr>
            <a:xfrm>
              <a:off x="3169949" y="3478094"/>
              <a:ext cx="429658" cy="369332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r"/>
              <a:r>
                <a:rPr lang="de-DE">
                  <a:solidFill>
                    <a:srgbClr val="003399"/>
                  </a:solidFill>
                </a:rPr>
                <a:t>24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A5B57BB-4B5C-D1FF-89C2-3E1221788CEF}"/>
              </a:ext>
            </a:extLst>
          </p:cNvPr>
          <p:cNvGrpSpPr/>
          <p:nvPr/>
        </p:nvGrpSpPr>
        <p:grpSpPr>
          <a:xfrm>
            <a:off x="5051138" y="3429000"/>
            <a:ext cx="754829" cy="724666"/>
            <a:chOff x="2844778" y="2304709"/>
            <a:chExt cx="754829" cy="72466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E610FD9-433A-2E4F-6AB1-82B453AA3EAB}"/>
                </a:ext>
              </a:extLst>
            </p:cNvPr>
            <p:cNvSpPr/>
            <p:nvPr/>
          </p:nvSpPr>
          <p:spPr>
            <a:xfrm>
              <a:off x="2844778" y="2489375"/>
              <a:ext cx="540000" cy="540000"/>
            </a:xfrm>
            <a:prstGeom prst="ellipse">
              <a:avLst/>
            </a:prstGeom>
            <a:noFill/>
            <a:ln w="38100">
              <a:solidFill>
                <a:srgbClr val="00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rgbClr val="003399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  <a:endParaRPr lang="de-DE">
                <a:solidFill>
                  <a:srgbClr val="0033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41AC2270-1190-AF7A-EF26-33021134BF7A}"/>
                </a:ext>
              </a:extLst>
            </p:cNvPr>
            <p:cNvSpPr txBox="1"/>
            <p:nvPr/>
          </p:nvSpPr>
          <p:spPr>
            <a:xfrm>
              <a:off x="3169949" y="2304709"/>
              <a:ext cx="429658" cy="369332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r"/>
              <a:r>
                <a:rPr lang="de-DE">
                  <a:solidFill>
                    <a:srgbClr val="003399"/>
                  </a:solidFill>
                </a:rPr>
                <a:t>36</a:t>
              </a:r>
            </a:p>
          </p:txBody>
        </p:sp>
      </p:grp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0A25A39-FDA3-78F2-C93E-CB25D9591DE4}"/>
              </a:ext>
            </a:extLst>
          </p:cNvPr>
          <p:cNvCxnSpPr>
            <a:cxnSpLocks/>
            <a:stCxn id="3" idx="6"/>
            <a:endCxn id="17" idx="2"/>
          </p:cNvCxnSpPr>
          <p:nvPr/>
        </p:nvCxnSpPr>
        <p:spPr>
          <a:xfrm>
            <a:off x="4511138" y="3883666"/>
            <a:ext cx="540000" cy="0"/>
          </a:xfrm>
          <a:prstGeom prst="straightConnector1">
            <a:avLst/>
          </a:prstGeom>
          <a:ln w="31750">
            <a:solidFill>
              <a:srgbClr val="00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124BB346-72DE-A0EB-B0C0-CBA445268B39}"/>
              </a:ext>
            </a:extLst>
          </p:cNvPr>
          <p:cNvGrpSpPr/>
          <p:nvPr/>
        </p:nvGrpSpPr>
        <p:grpSpPr>
          <a:xfrm>
            <a:off x="6040446" y="3426417"/>
            <a:ext cx="754829" cy="724666"/>
            <a:chOff x="3808686" y="3426417"/>
            <a:chExt cx="754829" cy="72466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8015BDC-1A76-A183-6753-6341B6707F4D}"/>
                </a:ext>
              </a:extLst>
            </p:cNvPr>
            <p:cNvSpPr/>
            <p:nvPr/>
          </p:nvSpPr>
          <p:spPr>
            <a:xfrm>
              <a:off x="3808686" y="3611083"/>
              <a:ext cx="540000" cy="540000"/>
            </a:xfrm>
            <a:prstGeom prst="ellipse">
              <a:avLst/>
            </a:prstGeom>
            <a:noFill/>
            <a:ln w="38100">
              <a:solidFill>
                <a:srgbClr val="00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rgbClr val="003399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</a:t>
              </a:r>
              <a:endParaRPr lang="de-DE">
                <a:solidFill>
                  <a:srgbClr val="0033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746E81B8-3022-7A0C-71E1-34E56C44D9A0}"/>
                </a:ext>
              </a:extLst>
            </p:cNvPr>
            <p:cNvSpPr txBox="1"/>
            <p:nvPr/>
          </p:nvSpPr>
          <p:spPr>
            <a:xfrm>
              <a:off x="4133857" y="3426417"/>
              <a:ext cx="429658" cy="369332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r"/>
              <a:r>
                <a:rPr lang="de-DE">
                  <a:solidFill>
                    <a:srgbClr val="003399"/>
                  </a:solidFill>
                </a:rPr>
                <a:t>24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F4229DC-4B70-E070-7862-DB73BDDEA126}"/>
              </a:ext>
            </a:extLst>
          </p:cNvPr>
          <p:cNvGrpSpPr/>
          <p:nvPr/>
        </p:nvGrpSpPr>
        <p:grpSpPr>
          <a:xfrm>
            <a:off x="6185097" y="4801869"/>
            <a:ext cx="840070" cy="540000"/>
            <a:chOff x="3808686" y="3611083"/>
            <a:chExt cx="840070" cy="540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0A88581-1070-A4AB-5859-9A2F1377CD4A}"/>
                </a:ext>
              </a:extLst>
            </p:cNvPr>
            <p:cNvSpPr/>
            <p:nvPr/>
          </p:nvSpPr>
          <p:spPr>
            <a:xfrm>
              <a:off x="3808686" y="3611083"/>
              <a:ext cx="540000" cy="540000"/>
            </a:xfrm>
            <a:prstGeom prst="ellipse">
              <a:avLst/>
            </a:prstGeom>
            <a:noFill/>
            <a:ln w="38100">
              <a:solidFill>
                <a:srgbClr val="00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rgbClr val="003399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</a:t>
              </a:r>
              <a:endParaRPr lang="de-DE">
                <a:solidFill>
                  <a:srgbClr val="0033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E4F1A6F8-0863-9D5A-588F-0D46502F4985}"/>
                </a:ext>
              </a:extLst>
            </p:cNvPr>
            <p:cNvSpPr txBox="1"/>
            <p:nvPr/>
          </p:nvSpPr>
          <p:spPr>
            <a:xfrm>
              <a:off x="4219098" y="3767380"/>
              <a:ext cx="429658" cy="369332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r"/>
              <a:r>
                <a:rPr lang="de-DE">
                  <a:solidFill>
                    <a:srgbClr val="003399"/>
                  </a:solidFill>
                </a:rPr>
                <a:t>30</a:t>
              </a: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671F339C-0F31-DA0A-770F-5E33C6021C3B}"/>
              </a:ext>
            </a:extLst>
          </p:cNvPr>
          <p:cNvGrpSpPr/>
          <p:nvPr/>
        </p:nvGrpSpPr>
        <p:grpSpPr>
          <a:xfrm>
            <a:off x="7130494" y="3950776"/>
            <a:ext cx="754829" cy="724666"/>
            <a:chOff x="3808686" y="3426417"/>
            <a:chExt cx="754829" cy="72466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F77E943-718A-F028-4D57-4BF4A7F8A2BE}"/>
                </a:ext>
              </a:extLst>
            </p:cNvPr>
            <p:cNvSpPr/>
            <p:nvPr/>
          </p:nvSpPr>
          <p:spPr>
            <a:xfrm>
              <a:off x="3808686" y="3611083"/>
              <a:ext cx="540000" cy="540000"/>
            </a:xfrm>
            <a:prstGeom prst="ellipse">
              <a:avLst/>
            </a:prstGeom>
            <a:noFill/>
            <a:ln w="38100">
              <a:solidFill>
                <a:srgbClr val="00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rgbClr val="003399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</a:t>
              </a:r>
              <a:endParaRPr lang="de-DE">
                <a:solidFill>
                  <a:srgbClr val="0033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489E053B-6D3B-A234-4F2B-4AD7A082977A}"/>
                </a:ext>
              </a:extLst>
            </p:cNvPr>
            <p:cNvSpPr txBox="1"/>
            <p:nvPr/>
          </p:nvSpPr>
          <p:spPr>
            <a:xfrm>
              <a:off x="4133857" y="3426417"/>
              <a:ext cx="429658" cy="369332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r"/>
              <a:r>
                <a:rPr lang="de-DE">
                  <a:solidFill>
                    <a:srgbClr val="003399"/>
                  </a:solidFill>
                </a:rPr>
                <a:t>12</a:t>
              </a: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E79445D9-E5D5-29D1-3808-9EC173DD050C}"/>
              </a:ext>
            </a:extLst>
          </p:cNvPr>
          <p:cNvGrpSpPr/>
          <p:nvPr/>
        </p:nvGrpSpPr>
        <p:grpSpPr>
          <a:xfrm>
            <a:off x="8292867" y="3966274"/>
            <a:ext cx="754829" cy="724666"/>
            <a:chOff x="3808686" y="3426417"/>
            <a:chExt cx="754829" cy="72466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EA007D5-ADF0-BEEC-338D-A4D96DB47AAA}"/>
                </a:ext>
              </a:extLst>
            </p:cNvPr>
            <p:cNvSpPr/>
            <p:nvPr/>
          </p:nvSpPr>
          <p:spPr>
            <a:xfrm>
              <a:off x="3808686" y="3611083"/>
              <a:ext cx="540000" cy="540000"/>
            </a:xfrm>
            <a:prstGeom prst="ellipse">
              <a:avLst/>
            </a:prstGeom>
            <a:noFill/>
            <a:ln w="38100">
              <a:solidFill>
                <a:srgbClr val="00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rgbClr val="003399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</a:t>
              </a:r>
              <a:endParaRPr lang="de-DE">
                <a:solidFill>
                  <a:srgbClr val="0033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3CBC0B2B-C964-324B-0D02-E2F7B47A06C2}"/>
                </a:ext>
              </a:extLst>
            </p:cNvPr>
            <p:cNvSpPr txBox="1"/>
            <p:nvPr/>
          </p:nvSpPr>
          <p:spPr>
            <a:xfrm>
              <a:off x="4133857" y="3426417"/>
              <a:ext cx="429658" cy="369332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r"/>
              <a:r>
                <a:rPr lang="de-DE">
                  <a:solidFill>
                    <a:srgbClr val="003399"/>
                  </a:solidFill>
                </a:rPr>
                <a:t>54</a:t>
              </a: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DA9CB970-29FA-5D91-DEBB-A3C6C5605577}"/>
              </a:ext>
            </a:extLst>
          </p:cNvPr>
          <p:cNvGrpSpPr/>
          <p:nvPr/>
        </p:nvGrpSpPr>
        <p:grpSpPr>
          <a:xfrm>
            <a:off x="9455239" y="3981773"/>
            <a:ext cx="754829" cy="724666"/>
            <a:chOff x="3808686" y="3426417"/>
            <a:chExt cx="754829" cy="724666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9270C08-FC9B-90FE-2A15-3BD312779341}"/>
                </a:ext>
              </a:extLst>
            </p:cNvPr>
            <p:cNvSpPr/>
            <p:nvPr/>
          </p:nvSpPr>
          <p:spPr>
            <a:xfrm>
              <a:off x="3808686" y="3611083"/>
              <a:ext cx="540000" cy="540000"/>
            </a:xfrm>
            <a:prstGeom prst="ellipse">
              <a:avLst/>
            </a:prstGeom>
            <a:noFill/>
            <a:ln w="38100">
              <a:solidFill>
                <a:srgbClr val="00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rgbClr val="003399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J</a:t>
              </a:r>
              <a:endParaRPr lang="de-DE">
                <a:solidFill>
                  <a:srgbClr val="0033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26A426C9-0EDA-4C83-8F82-454391ECCF8A}"/>
                </a:ext>
              </a:extLst>
            </p:cNvPr>
            <p:cNvSpPr txBox="1"/>
            <p:nvPr/>
          </p:nvSpPr>
          <p:spPr>
            <a:xfrm>
              <a:off x="4133857" y="3426417"/>
              <a:ext cx="429658" cy="369332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r"/>
              <a:r>
                <a:rPr lang="de-DE">
                  <a:solidFill>
                    <a:srgbClr val="003399"/>
                  </a:solidFill>
                </a:rPr>
                <a:t>12</a:t>
              </a:r>
            </a:p>
          </p:txBody>
        </p:sp>
      </p:grpSp>
      <p:sp>
        <p:nvSpPr>
          <p:cNvPr id="42" name="Abgerundetes Rechteck 41">
            <a:extLst>
              <a:ext uri="{FF2B5EF4-FFF2-40B4-BE49-F238E27FC236}">
                <a16:creationId xmlns:a16="http://schemas.microsoft.com/office/drawing/2014/main" id="{3C52B0F0-FFD2-8E44-85A8-9EF8C3560133}"/>
              </a:ext>
            </a:extLst>
          </p:cNvPr>
          <p:cNvSpPr/>
          <p:nvPr/>
        </p:nvSpPr>
        <p:spPr>
          <a:xfrm>
            <a:off x="325464" y="3417377"/>
            <a:ext cx="2402238" cy="480447"/>
          </a:xfrm>
          <a:prstGeom prst="roundRect">
            <a:avLst/>
          </a:prstGeom>
          <a:solidFill>
            <a:srgbClr val="00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Time per station: 66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D2D1CD01-33EC-6A3E-CBBF-613A9E1D4B7A}"/>
              </a:ext>
            </a:extLst>
          </p:cNvPr>
          <p:cNvCxnSpPr>
            <a:cxnSpLocks/>
            <a:stCxn id="3" idx="5"/>
            <a:endCxn id="15" idx="1"/>
          </p:cNvCxnSpPr>
          <p:nvPr/>
        </p:nvCxnSpPr>
        <p:spPr>
          <a:xfrm>
            <a:off x="4432057" y="4074585"/>
            <a:ext cx="734134" cy="811890"/>
          </a:xfrm>
          <a:prstGeom prst="straightConnector1">
            <a:avLst/>
          </a:prstGeom>
          <a:ln w="31750">
            <a:solidFill>
              <a:srgbClr val="00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A1F2343F-6AAA-B888-6A20-29F89D7316A2}"/>
              </a:ext>
            </a:extLst>
          </p:cNvPr>
          <p:cNvCxnSpPr>
            <a:stCxn id="13" idx="6"/>
            <a:endCxn id="11" idx="2"/>
          </p:cNvCxnSpPr>
          <p:nvPr/>
        </p:nvCxnSpPr>
        <p:spPr>
          <a:xfrm flipV="1">
            <a:off x="3431138" y="5082919"/>
            <a:ext cx="557986" cy="5524"/>
          </a:xfrm>
          <a:prstGeom prst="straightConnector1">
            <a:avLst/>
          </a:prstGeom>
          <a:ln w="31750">
            <a:solidFill>
              <a:srgbClr val="00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428F7FD3-2D5D-7380-C919-5B861CD029A4}"/>
              </a:ext>
            </a:extLst>
          </p:cNvPr>
          <p:cNvCxnSpPr>
            <a:stCxn id="11" idx="6"/>
            <a:endCxn id="15" idx="2"/>
          </p:cNvCxnSpPr>
          <p:nvPr/>
        </p:nvCxnSpPr>
        <p:spPr>
          <a:xfrm flipV="1">
            <a:off x="4529124" y="5077394"/>
            <a:ext cx="557986" cy="5525"/>
          </a:xfrm>
          <a:prstGeom prst="straightConnector1">
            <a:avLst/>
          </a:prstGeom>
          <a:ln w="31750">
            <a:solidFill>
              <a:srgbClr val="00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47296F4-2B56-19DC-C48C-73E77C43A504}"/>
              </a:ext>
            </a:extLst>
          </p:cNvPr>
          <p:cNvCxnSpPr>
            <a:stCxn id="15" idx="6"/>
            <a:endCxn id="26" idx="2"/>
          </p:cNvCxnSpPr>
          <p:nvPr/>
        </p:nvCxnSpPr>
        <p:spPr>
          <a:xfrm flipV="1">
            <a:off x="5627110" y="5071869"/>
            <a:ext cx="557987" cy="5525"/>
          </a:xfrm>
          <a:prstGeom prst="straightConnector1">
            <a:avLst/>
          </a:prstGeom>
          <a:ln w="31750">
            <a:solidFill>
              <a:srgbClr val="00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162D60EF-9EC2-9833-BFEE-3361FA18B73E}"/>
              </a:ext>
            </a:extLst>
          </p:cNvPr>
          <p:cNvCxnSpPr>
            <a:stCxn id="7" idx="5"/>
            <a:endCxn id="34" idx="2"/>
          </p:cNvCxnSpPr>
          <p:nvPr/>
        </p:nvCxnSpPr>
        <p:spPr>
          <a:xfrm>
            <a:off x="6501365" y="4072002"/>
            <a:ext cx="629129" cy="333440"/>
          </a:xfrm>
          <a:prstGeom prst="straightConnector1">
            <a:avLst/>
          </a:prstGeom>
          <a:ln w="31750">
            <a:solidFill>
              <a:srgbClr val="00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7A5DAD8F-6F4E-9119-0753-2148C637E598}"/>
              </a:ext>
            </a:extLst>
          </p:cNvPr>
          <p:cNvCxnSpPr>
            <a:stCxn id="17" idx="6"/>
            <a:endCxn id="7" idx="2"/>
          </p:cNvCxnSpPr>
          <p:nvPr/>
        </p:nvCxnSpPr>
        <p:spPr>
          <a:xfrm flipV="1">
            <a:off x="5591138" y="3881083"/>
            <a:ext cx="449308" cy="2583"/>
          </a:xfrm>
          <a:prstGeom prst="straightConnector1">
            <a:avLst/>
          </a:prstGeom>
          <a:ln w="31750">
            <a:solidFill>
              <a:srgbClr val="00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6EA3B275-6D7F-5233-AC72-C5C73499616D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6648773" y="4596361"/>
            <a:ext cx="560802" cy="277856"/>
          </a:xfrm>
          <a:prstGeom prst="straightConnector1">
            <a:avLst/>
          </a:prstGeom>
          <a:ln w="31750">
            <a:solidFill>
              <a:srgbClr val="00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BD1D1EA8-D344-0979-F2D6-8FFFDECBDF90}"/>
              </a:ext>
            </a:extLst>
          </p:cNvPr>
          <p:cNvCxnSpPr>
            <a:stCxn id="34" idx="6"/>
            <a:endCxn id="37" idx="2"/>
          </p:cNvCxnSpPr>
          <p:nvPr/>
        </p:nvCxnSpPr>
        <p:spPr>
          <a:xfrm>
            <a:off x="7670494" y="4405442"/>
            <a:ext cx="622373" cy="15498"/>
          </a:xfrm>
          <a:prstGeom prst="straightConnector1">
            <a:avLst/>
          </a:prstGeom>
          <a:ln w="31750">
            <a:solidFill>
              <a:srgbClr val="00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BEE1E082-2C1E-A0AA-B2F6-8FA5BB7C0009}"/>
              </a:ext>
            </a:extLst>
          </p:cNvPr>
          <p:cNvCxnSpPr>
            <a:stCxn id="37" idx="6"/>
            <a:endCxn id="40" idx="2"/>
          </p:cNvCxnSpPr>
          <p:nvPr/>
        </p:nvCxnSpPr>
        <p:spPr>
          <a:xfrm>
            <a:off x="8832867" y="4420940"/>
            <a:ext cx="622372" cy="15499"/>
          </a:xfrm>
          <a:prstGeom prst="straightConnector1">
            <a:avLst/>
          </a:prstGeom>
          <a:ln w="31750">
            <a:solidFill>
              <a:srgbClr val="00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C299AEC9-3DE5-1C05-37F6-562767FEC769}"/>
              </a:ext>
            </a:extLst>
          </p:cNvPr>
          <p:cNvSpPr txBox="1"/>
          <p:nvPr/>
        </p:nvSpPr>
        <p:spPr>
          <a:xfrm>
            <a:off x="7885323" y="5602721"/>
            <a:ext cx="250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source: </a:t>
            </a:r>
            <a:r>
              <a:rPr lang="de-DE" sz="10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assembly</a:t>
            </a:r>
            <a:r>
              <a:rPr lang="de-DE"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-line-</a:t>
            </a:r>
            <a:r>
              <a:rPr lang="de-DE" sz="10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balancing.de</a:t>
            </a:r>
            <a:endParaRPr lang="de-DE" sz="10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24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0" grpId="0" animBg="1"/>
      <p:bldP spid="69" grpId="0" animBg="1"/>
      <p:bldP spid="68" grpId="0" animBg="1"/>
      <p:bldP spid="67" grpId="0" animBg="1"/>
      <p:bldP spid="66" grpId="0" animBg="1"/>
      <p:bldP spid="30" grpId="0" animBg="1"/>
      <p:bldP spid="32" grpId="0" animBg="1"/>
      <p:bldP spid="29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13791-34F6-63E3-1D9E-4F6C3908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Problem Description (SALBP)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C7741F-629B-9344-32A5-E3BAE0BB6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de-DE" sz="1800">
              <a:effectLst/>
              <a:latin typeface="TimesNewRoman,Bold"/>
            </a:endParaRPr>
          </a:p>
          <a:p>
            <a:endParaRPr lang="de-DE" sz="2400"/>
          </a:p>
          <a:p>
            <a:pPr marL="285750" indent="-285750">
              <a:buFontTx/>
              <a:buChar char="-"/>
            </a:pPr>
            <a:endParaRPr lang="de-DE" sz="1800">
              <a:effectLst/>
              <a:latin typeface="TimesNewRoman,Bold"/>
            </a:endParaRPr>
          </a:p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19D336-6E67-C1B0-6AF1-486DD5F381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8569-4B2C-E549-8418-600CFBD21013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9A385B-644B-B5E1-4596-0B974C3E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OptWare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5E27288B-E1AA-F217-8715-F72404C20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120733"/>
              </p:ext>
            </p:extLst>
          </p:nvPr>
        </p:nvGraphicFramePr>
        <p:xfrm>
          <a:off x="147758" y="977793"/>
          <a:ext cx="11880000" cy="347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4206">
                  <a:extLst>
                    <a:ext uri="{9D8B030D-6E8A-4147-A177-3AD203B41FA5}">
                      <a16:colId xmlns:a16="http://schemas.microsoft.com/office/drawing/2014/main" val="299799638"/>
                    </a:ext>
                  </a:extLst>
                </a:gridCol>
                <a:gridCol w="8785794">
                  <a:extLst>
                    <a:ext uri="{9D8B030D-6E8A-4147-A177-3AD203B41FA5}">
                      <a16:colId xmlns:a16="http://schemas.microsoft.com/office/drawing/2014/main" val="2554152850"/>
                    </a:ext>
                  </a:extLst>
                </a:gridCol>
              </a:tblGrid>
              <a:tr h="366000">
                <a:tc gridSpan="2">
                  <a:txBody>
                    <a:bodyPr/>
                    <a:lstStyle/>
                    <a:p>
                      <a:r>
                        <a:rPr lang="en-US" noProof="0"/>
                        <a:t>General </a:t>
                      </a:r>
                      <a:r>
                        <a:rPr lang="en-US" noProof="0">
                          <a:solidFill>
                            <a:schemeClr val="bg1"/>
                          </a:solidFill>
                        </a:rPr>
                        <a:t>Parameters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noProof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4344257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r>
                        <a:rPr lang="en-US" noProof="0"/>
                        <a:t>Number of Tasks </a:t>
                      </a:r>
                      <a:r>
                        <a:rPr lang="en-US" i="1" noProof="0"/>
                        <a:t>n</a:t>
                      </a:r>
                      <a:endParaRPr lang="en-US" noProof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Total </a:t>
                      </a:r>
                      <a:r>
                        <a:rPr lang="de-DE" err="1"/>
                        <a:t>number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of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tasks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to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be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assigned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to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stations</a:t>
                      </a:r>
                      <a:endParaRPr lang="de-DE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027513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Order Strength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Indicates the degree of connection between the tasks; Calculated by dividing the number of direct and indirect (transitive) connections by the number of possible connections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658114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Precedence Relations </a:t>
                      </a:r>
                      <a:r>
                        <a:rPr lang="en-US" sz="1800" i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i="1" kern="1200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i,j</a:t>
                      </a:r>
                      <a:r>
                        <a:rPr lang="en-US" sz="1800" i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Restrictions on the order in which tasks are performed </a:t>
                      </a:r>
                      <a:r>
                        <a:rPr lang="en-GB" sz="1800" i="1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(j </a:t>
                      </a:r>
                      <a:r>
                        <a:rPr lang="en-GB" sz="180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not be planned before </a:t>
                      </a:r>
                      <a:r>
                        <a:rPr lang="en-GB" sz="1800" i="1" kern="1200" noProof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1800" i="1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180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GB" sz="180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Only direct precedence relations should be included</a:t>
                      </a:r>
                      <a:endParaRPr lang="en-GB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722321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Cycle Time </a:t>
                      </a:r>
                      <a:r>
                        <a:rPr lang="en-US" i="1" noProof="0"/>
                        <a:t>c</a:t>
                      </a:r>
                      <a:endParaRPr lang="en-US" noProof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One cycle time is available per station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917097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7753708"/>
                  </a:ext>
                </a:extLst>
              </a:tr>
              <a:tr h="366000">
                <a:tc gridSpan="2"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Task </a:t>
                      </a:r>
                      <a:r>
                        <a:rPr lang="de-DE" sz="1800" b="1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Parameters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b="1" kern="1200" noProof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722944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/>
                        <a:t>Time </a:t>
                      </a:r>
                      <a:r>
                        <a:rPr lang="de-DE" i="1" err="1"/>
                        <a:t>t</a:t>
                      </a:r>
                      <a:r>
                        <a:rPr lang="de-DE" i="1" baseline="-25000" err="1"/>
                        <a:t>i</a:t>
                      </a:r>
                      <a:endParaRPr lang="de-DE" i="1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 dirty="0"/>
                        <a:t>Time needed to complete task </a:t>
                      </a:r>
                      <a:r>
                        <a:rPr lang="en-GB" i="1" noProof="0" dirty="0" err="1"/>
                        <a:t>i</a:t>
                      </a:r>
                      <a:endParaRPr lang="en-GB" noProof="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775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46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C3B642-4E4D-38DD-1D00-0EBA20DA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ALB Format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A7318EE6-13F3-8C98-402B-B27481436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405" y="1772544"/>
            <a:ext cx="4445000" cy="355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7FFA7C-129B-111D-B5E8-CBE5365873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8569-4B2C-E549-8418-600CFBD21013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35EB38-3D32-5AEF-348C-DC08DB92D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OptWare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28D2B3D-0A51-D7A7-4A4C-4C38FB5D3087}"/>
              </a:ext>
            </a:extLst>
          </p:cNvPr>
          <p:cNvSpPr txBox="1"/>
          <p:nvPr/>
        </p:nvSpPr>
        <p:spPr>
          <a:xfrm>
            <a:off x="6096000" y="948690"/>
            <a:ext cx="333894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dk1"/>
                </a:solidFill>
              </a:rPr>
              <a:t>&lt;number of tasks&gt;</a:t>
            </a:r>
            <a:br>
              <a:rPr lang="en-GB" dirty="0">
                <a:solidFill>
                  <a:schemeClr val="dk1"/>
                </a:solidFill>
              </a:rPr>
            </a:br>
            <a:r>
              <a:rPr lang="en-GB" dirty="0">
                <a:solidFill>
                  <a:schemeClr val="dk1"/>
                </a:solidFill>
              </a:rPr>
              <a:t>20</a:t>
            </a:r>
            <a:br>
              <a:rPr lang="en-GB" dirty="0">
                <a:solidFill>
                  <a:schemeClr val="dk1"/>
                </a:solidFill>
              </a:rPr>
            </a:br>
            <a:br>
              <a:rPr lang="en-GB" dirty="0">
                <a:solidFill>
                  <a:schemeClr val="dk1"/>
                </a:solidFill>
              </a:rPr>
            </a:br>
            <a:r>
              <a:rPr lang="en-GB" b="1" dirty="0">
                <a:solidFill>
                  <a:schemeClr val="dk1"/>
                </a:solidFill>
              </a:rPr>
              <a:t>&lt;cycle time&gt;</a:t>
            </a:r>
            <a:br>
              <a:rPr lang="en-GB" dirty="0">
                <a:solidFill>
                  <a:schemeClr val="dk1"/>
                </a:solidFill>
              </a:rPr>
            </a:br>
            <a:r>
              <a:rPr lang="en-GB" dirty="0">
                <a:solidFill>
                  <a:schemeClr val="dk1"/>
                </a:solidFill>
              </a:rPr>
              <a:t>1000</a:t>
            </a:r>
            <a:br>
              <a:rPr lang="en-GB" dirty="0">
                <a:solidFill>
                  <a:schemeClr val="dk1"/>
                </a:solidFill>
              </a:rPr>
            </a:br>
            <a:br>
              <a:rPr lang="en-GB" dirty="0">
                <a:solidFill>
                  <a:schemeClr val="dk1"/>
                </a:solidFill>
              </a:rPr>
            </a:br>
            <a:r>
              <a:rPr lang="en-GB" b="1" dirty="0">
                <a:solidFill>
                  <a:schemeClr val="dk1"/>
                </a:solidFill>
              </a:rPr>
              <a:t>&lt;order strength&gt;</a:t>
            </a:r>
            <a:br>
              <a:rPr lang="en-GB" dirty="0">
                <a:solidFill>
                  <a:schemeClr val="dk1"/>
                </a:solidFill>
              </a:rPr>
            </a:br>
            <a:r>
              <a:rPr lang="en-GB" dirty="0">
                <a:solidFill>
                  <a:schemeClr val="dk1"/>
                </a:solidFill>
              </a:rPr>
              <a:t>0,3</a:t>
            </a:r>
            <a:br>
              <a:rPr lang="en-GB" dirty="0">
                <a:solidFill>
                  <a:schemeClr val="dk1"/>
                </a:solidFill>
              </a:rPr>
            </a:br>
            <a:br>
              <a:rPr lang="en-GB" dirty="0">
                <a:solidFill>
                  <a:schemeClr val="dk1"/>
                </a:solidFill>
              </a:rPr>
            </a:br>
            <a:r>
              <a:rPr lang="en-GB" b="1" dirty="0">
                <a:solidFill>
                  <a:schemeClr val="dk1"/>
                </a:solidFill>
              </a:rPr>
              <a:t>&lt;task times&gt;</a:t>
            </a:r>
            <a:br>
              <a:rPr lang="en-GB" dirty="0">
                <a:solidFill>
                  <a:schemeClr val="dk1"/>
                </a:solidFill>
              </a:rPr>
            </a:br>
            <a:r>
              <a:rPr lang="en-GB" dirty="0">
                <a:solidFill>
                  <a:schemeClr val="dk1"/>
                </a:solidFill>
              </a:rPr>
              <a:t>1 58</a:t>
            </a:r>
            <a:br>
              <a:rPr lang="en-GB" dirty="0">
                <a:solidFill>
                  <a:schemeClr val="dk1"/>
                </a:solidFill>
              </a:rPr>
            </a:br>
            <a:r>
              <a:rPr lang="en-GB" dirty="0">
                <a:solidFill>
                  <a:schemeClr val="dk1"/>
                </a:solidFill>
              </a:rPr>
              <a:t>2 224</a:t>
            </a:r>
            <a:br>
              <a:rPr lang="en-GB" dirty="0">
                <a:solidFill>
                  <a:schemeClr val="dk1"/>
                </a:solidFill>
              </a:rPr>
            </a:br>
            <a:r>
              <a:rPr lang="en-GB" dirty="0">
                <a:solidFill>
                  <a:schemeClr val="dk1"/>
                </a:solidFill>
              </a:rPr>
              <a:t>3 20</a:t>
            </a:r>
            <a:br>
              <a:rPr lang="en-GB" dirty="0">
                <a:solidFill>
                  <a:schemeClr val="dk1"/>
                </a:solidFill>
              </a:rPr>
            </a:br>
            <a:r>
              <a:rPr lang="en-GB" dirty="0">
                <a:solidFill>
                  <a:schemeClr val="dk1"/>
                </a:solidFill>
              </a:rPr>
              <a:t>…</a:t>
            </a:r>
            <a:br>
              <a:rPr lang="en-GB" dirty="0">
                <a:solidFill>
                  <a:schemeClr val="dk1"/>
                </a:solidFill>
              </a:rPr>
            </a:br>
            <a:br>
              <a:rPr lang="en-GB" dirty="0">
                <a:solidFill>
                  <a:schemeClr val="dk1"/>
                </a:solidFill>
              </a:rPr>
            </a:br>
            <a:r>
              <a:rPr lang="en-GB" b="1" dirty="0">
                <a:solidFill>
                  <a:schemeClr val="dk1"/>
                </a:solidFill>
              </a:rPr>
              <a:t>&lt;precedence relations&gt;</a:t>
            </a:r>
            <a:br>
              <a:rPr lang="en-GB" dirty="0">
                <a:solidFill>
                  <a:schemeClr val="dk1"/>
                </a:solidFill>
              </a:rPr>
            </a:br>
            <a:r>
              <a:rPr lang="en-GB" dirty="0">
                <a:solidFill>
                  <a:schemeClr val="dk1"/>
                </a:solidFill>
              </a:rPr>
              <a:t>1,13</a:t>
            </a:r>
            <a:br>
              <a:rPr lang="en-GB" dirty="0">
                <a:solidFill>
                  <a:schemeClr val="dk1"/>
                </a:solidFill>
              </a:rPr>
            </a:br>
            <a:r>
              <a:rPr lang="en-GB" dirty="0">
                <a:solidFill>
                  <a:schemeClr val="dk1"/>
                </a:solidFill>
              </a:rPr>
              <a:t>2,5</a:t>
            </a:r>
            <a:br>
              <a:rPr lang="en-GB" dirty="0">
                <a:solidFill>
                  <a:schemeClr val="dk1"/>
                </a:solidFill>
              </a:rPr>
            </a:br>
            <a:r>
              <a:rPr lang="en-GB" dirty="0">
                <a:solidFill>
                  <a:schemeClr val="dk1"/>
                </a:solidFill>
              </a:rPr>
              <a:t>…</a:t>
            </a:r>
            <a:br>
              <a:rPr lang="en-GB" dirty="0">
                <a:solidFill>
                  <a:srgbClr val="A9B7C6"/>
                </a:solidFill>
                <a:effectLst/>
                <a:latin typeface="JetBrains Mono"/>
              </a:rPr>
            </a:br>
            <a:endParaRPr lang="en-GB" dirty="0">
              <a:solidFill>
                <a:srgbClr val="A9B7C6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389337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C3B642-4E4D-38DD-1D00-0EBA20DA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ALB Format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A7318EE6-13F3-8C98-402B-B27481436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0405" y="1772544"/>
            <a:ext cx="4445000" cy="355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7FFA7C-129B-111D-B5E8-CBE5365873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8569-4B2C-E549-8418-600CFBD21013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35EB38-3D32-5AEF-348C-DC08DB92D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OptWare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30848CB0-74E7-0599-7AB9-6044219F1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389763"/>
              </p:ext>
            </p:extLst>
          </p:nvPr>
        </p:nvGraphicFramePr>
        <p:xfrm>
          <a:off x="6096000" y="1145530"/>
          <a:ext cx="4679997" cy="4992977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22857">
                  <a:extLst>
                    <a:ext uri="{9D8B030D-6E8A-4147-A177-3AD203B41FA5}">
                      <a16:colId xmlns:a16="http://schemas.microsoft.com/office/drawing/2014/main" val="689100608"/>
                    </a:ext>
                  </a:extLst>
                </a:gridCol>
                <a:gridCol w="222857">
                  <a:extLst>
                    <a:ext uri="{9D8B030D-6E8A-4147-A177-3AD203B41FA5}">
                      <a16:colId xmlns:a16="http://schemas.microsoft.com/office/drawing/2014/main" val="288671455"/>
                    </a:ext>
                  </a:extLst>
                </a:gridCol>
                <a:gridCol w="222857">
                  <a:extLst>
                    <a:ext uri="{9D8B030D-6E8A-4147-A177-3AD203B41FA5}">
                      <a16:colId xmlns:a16="http://schemas.microsoft.com/office/drawing/2014/main" val="2277499321"/>
                    </a:ext>
                  </a:extLst>
                </a:gridCol>
                <a:gridCol w="222857">
                  <a:extLst>
                    <a:ext uri="{9D8B030D-6E8A-4147-A177-3AD203B41FA5}">
                      <a16:colId xmlns:a16="http://schemas.microsoft.com/office/drawing/2014/main" val="2745402318"/>
                    </a:ext>
                  </a:extLst>
                </a:gridCol>
                <a:gridCol w="222857">
                  <a:extLst>
                    <a:ext uri="{9D8B030D-6E8A-4147-A177-3AD203B41FA5}">
                      <a16:colId xmlns:a16="http://schemas.microsoft.com/office/drawing/2014/main" val="3568782265"/>
                    </a:ext>
                  </a:extLst>
                </a:gridCol>
                <a:gridCol w="222857">
                  <a:extLst>
                    <a:ext uri="{9D8B030D-6E8A-4147-A177-3AD203B41FA5}">
                      <a16:colId xmlns:a16="http://schemas.microsoft.com/office/drawing/2014/main" val="1451089451"/>
                    </a:ext>
                  </a:extLst>
                </a:gridCol>
                <a:gridCol w="222857">
                  <a:extLst>
                    <a:ext uri="{9D8B030D-6E8A-4147-A177-3AD203B41FA5}">
                      <a16:colId xmlns:a16="http://schemas.microsoft.com/office/drawing/2014/main" val="1596212705"/>
                    </a:ext>
                  </a:extLst>
                </a:gridCol>
                <a:gridCol w="222857">
                  <a:extLst>
                    <a:ext uri="{9D8B030D-6E8A-4147-A177-3AD203B41FA5}">
                      <a16:colId xmlns:a16="http://schemas.microsoft.com/office/drawing/2014/main" val="2495150382"/>
                    </a:ext>
                  </a:extLst>
                </a:gridCol>
                <a:gridCol w="222857">
                  <a:extLst>
                    <a:ext uri="{9D8B030D-6E8A-4147-A177-3AD203B41FA5}">
                      <a16:colId xmlns:a16="http://schemas.microsoft.com/office/drawing/2014/main" val="3955260790"/>
                    </a:ext>
                  </a:extLst>
                </a:gridCol>
                <a:gridCol w="222857">
                  <a:extLst>
                    <a:ext uri="{9D8B030D-6E8A-4147-A177-3AD203B41FA5}">
                      <a16:colId xmlns:a16="http://schemas.microsoft.com/office/drawing/2014/main" val="3797074402"/>
                    </a:ext>
                  </a:extLst>
                </a:gridCol>
                <a:gridCol w="222857">
                  <a:extLst>
                    <a:ext uri="{9D8B030D-6E8A-4147-A177-3AD203B41FA5}">
                      <a16:colId xmlns:a16="http://schemas.microsoft.com/office/drawing/2014/main" val="3317876086"/>
                    </a:ext>
                  </a:extLst>
                </a:gridCol>
                <a:gridCol w="222857">
                  <a:extLst>
                    <a:ext uri="{9D8B030D-6E8A-4147-A177-3AD203B41FA5}">
                      <a16:colId xmlns:a16="http://schemas.microsoft.com/office/drawing/2014/main" val="347750076"/>
                    </a:ext>
                  </a:extLst>
                </a:gridCol>
                <a:gridCol w="222857">
                  <a:extLst>
                    <a:ext uri="{9D8B030D-6E8A-4147-A177-3AD203B41FA5}">
                      <a16:colId xmlns:a16="http://schemas.microsoft.com/office/drawing/2014/main" val="3260434021"/>
                    </a:ext>
                  </a:extLst>
                </a:gridCol>
                <a:gridCol w="222857">
                  <a:extLst>
                    <a:ext uri="{9D8B030D-6E8A-4147-A177-3AD203B41FA5}">
                      <a16:colId xmlns:a16="http://schemas.microsoft.com/office/drawing/2014/main" val="2040208942"/>
                    </a:ext>
                  </a:extLst>
                </a:gridCol>
                <a:gridCol w="222857">
                  <a:extLst>
                    <a:ext uri="{9D8B030D-6E8A-4147-A177-3AD203B41FA5}">
                      <a16:colId xmlns:a16="http://schemas.microsoft.com/office/drawing/2014/main" val="2135516065"/>
                    </a:ext>
                  </a:extLst>
                </a:gridCol>
                <a:gridCol w="222857">
                  <a:extLst>
                    <a:ext uri="{9D8B030D-6E8A-4147-A177-3AD203B41FA5}">
                      <a16:colId xmlns:a16="http://schemas.microsoft.com/office/drawing/2014/main" val="3467385741"/>
                    </a:ext>
                  </a:extLst>
                </a:gridCol>
                <a:gridCol w="222857">
                  <a:extLst>
                    <a:ext uri="{9D8B030D-6E8A-4147-A177-3AD203B41FA5}">
                      <a16:colId xmlns:a16="http://schemas.microsoft.com/office/drawing/2014/main" val="2154290882"/>
                    </a:ext>
                  </a:extLst>
                </a:gridCol>
                <a:gridCol w="222857">
                  <a:extLst>
                    <a:ext uri="{9D8B030D-6E8A-4147-A177-3AD203B41FA5}">
                      <a16:colId xmlns:a16="http://schemas.microsoft.com/office/drawing/2014/main" val="1483744594"/>
                    </a:ext>
                  </a:extLst>
                </a:gridCol>
                <a:gridCol w="222857">
                  <a:extLst>
                    <a:ext uri="{9D8B030D-6E8A-4147-A177-3AD203B41FA5}">
                      <a16:colId xmlns:a16="http://schemas.microsoft.com/office/drawing/2014/main" val="3938431894"/>
                    </a:ext>
                  </a:extLst>
                </a:gridCol>
                <a:gridCol w="222857">
                  <a:extLst>
                    <a:ext uri="{9D8B030D-6E8A-4147-A177-3AD203B41FA5}">
                      <a16:colId xmlns:a16="http://schemas.microsoft.com/office/drawing/2014/main" val="2472167582"/>
                    </a:ext>
                  </a:extLst>
                </a:gridCol>
                <a:gridCol w="222857">
                  <a:extLst>
                    <a:ext uri="{9D8B030D-6E8A-4147-A177-3AD203B41FA5}">
                      <a16:colId xmlns:a16="http://schemas.microsoft.com/office/drawing/2014/main" val="1924092374"/>
                    </a:ext>
                  </a:extLst>
                </a:gridCol>
              </a:tblGrid>
              <a:tr h="222857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</a:rPr>
                        <a:t> </a:t>
                      </a:r>
                      <a:endParaRPr lang="de-DE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</a:rPr>
                        <a:t>1</a:t>
                      </a:r>
                      <a:endParaRPr lang="de-DE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</a:rPr>
                        <a:t>2</a:t>
                      </a:r>
                      <a:endParaRPr lang="de-DE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</a:rPr>
                        <a:t>3</a:t>
                      </a:r>
                      <a:endParaRPr lang="de-DE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</a:rPr>
                        <a:t>4</a:t>
                      </a:r>
                      <a:endParaRPr lang="de-DE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</a:rPr>
                        <a:t>5</a:t>
                      </a:r>
                      <a:endParaRPr lang="de-DE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</a:rPr>
                        <a:t>6</a:t>
                      </a:r>
                      <a:endParaRPr lang="de-DE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</a:rPr>
                        <a:t>7</a:t>
                      </a:r>
                      <a:endParaRPr lang="de-DE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</a:rPr>
                        <a:t>8</a:t>
                      </a:r>
                      <a:endParaRPr lang="de-DE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</a:rPr>
                        <a:t>9</a:t>
                      </a:r>
                      <a:endParaRPr lang="de-DE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</a:rPr>
                        <a:t>10</a:t>
                      </a:r>
                      <a:endParaRPr lang="de-DE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</a:rPr>
                        <a:t>11</a:t>
                      </a:r>
                      <a:endParaRPr lang="de-DE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</a:rPr>
                        <a:t>12</a:t>
                      </a:r>
                      <a:endParaRPr lang="de-DE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</a:rPr>
                        <a:t>13</a:t>
                      </a:r>
                      <a:endParaRPr lang="de-DE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</a:rPr>
                        <a:t>14</a:t>
                      </a:r>
                      <a:endParaRPr lang="de-DE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</a:rPr>
                        <a:t>15</a:t>
                      </a:r>
                      <a:endParaRPr lang="de-DE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</a:rPr>
                        <a:t>16</a:t>
                      </a:r>
                      <a:endParaRPr lang="de-DE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</a:rPr>
                        <a:t>17</a:t>
                      </a:r>
                      <a:endParaRPr lang="de-DE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</a:rPr>
                        <a:t>18</a:t>
                      </a:r>
                      <a:endParaRPr lang="de-DE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</a:rPr>
                        <a:t>19</a:t>
                      </a:r>
                      <a:endParaRPr lang="de-DE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</a:rPr>
                        <a:t>20</a:t>
                      </a:r>
                      <a:endParaRPr lang="de-DE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extLst>
                  <a:ext uri="{0D108BD9-81ED-4DB2-BD59-A6C34878D82A}">
                    <a16:rowId xmlns:a16="http://schemas.microsoft.com/office/drawing/2014/main" val="3875491254"/>
                  </a:ext>
                </a:extLst>
              </a:tr>
              <a:tr h="23850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</a:rPr>
                        <a:t>1</a:t>
                      </a:r>
                      <a:endParaRPr lang="de-DE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extLst>
                  <a:ext uri="{0D108BD9-81ED-4DB2-BD59-A6C34878D82A}">
                    <a16:rowId xmlns:a16="http://schemas.microsoft.com/office/drawing/2014/main" val="2984865015"/>
                  </a:ext>
                </a:extLst>
              </a:tr>
              <a:tr h="23850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</a:rPr>
                        <a:t>2</a:t>
                      </a:r>
                      <a:endParaRPr lang="de-DE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906" marR="9906" marT="9906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extLst>
                  <a:ext uri="{0D108BD9-81ED-4DB2-BD59-A6C34878D82A}">
                    <a16:rowId xmlns:a16="http://schemas.microsoft.com/office/drawing/2014/main" val="1372842853"/>
                  </a:ext>
                </a:extLst>
              </a:tr>
              <a:tr h="23850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</a:rPr>
                        <a:t>3</a:t>
                      </a:r>
                      <a:endParaRPr lang="de-DE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extLst>
                  <a:ext uri="{0D108BD9-81ED-4DB2-BD59-A6C34878D82A}">
                    <a16:rowId xmlns:a16="http://schemas.microsoft.com/office/drawing/2014/main" val="3922833376"/>
                  </a:ext>
                </a:extLst>
              </a:tr>
              <a:tr h="23850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</a:rPr>
                        <a:t>4</a:t>
                      </a:r>
                      <a:endParaRPr lang="de-DE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extLst>
                  <a:ext uri="{0D108BD9-81ED-4DB2-BD59-A6C34878D82A}">
                    <a16:rowId xmlns:a16="http://schemas.microsoft.com/office/drawing/2014/main" val="795432525"/>
                  </a:ext>
                </a:extLst>
              </a:tr>
              <a:tr h="23850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</a:rPr>
                        <a:t>5</a:t>
                      </a:r>
                      <a:endParaRPr lang="de-DE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>
                          <a:effectLst/>
                        </a:rPr>
                        <a:t>x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extLst>
                  <a:ext uri="{0D108BD9-81ED-4DB2-BD59-A6C34878D82A}">
                    <a16:rowId xmlns:a16="http://schemas.microsoft.com/office/drawing/2014/main" val="3785621550"/>
                  </a:ext>
                </a:extLst>
              </a:tr>
              <a:tr h="23850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</a:rPr>
                        <a:t>6</a:t>
                      </a:r>
                      <a:endParaRPr lang="de-DE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>
                          <a:effectLst/>
                        </a:rPr>
                        <a:t>x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extLst>
                  <a:ext uri="{0D108BD9-81ED-4DB2-BD59-A6C34878D82A}">
                    <a16:rowId xmlns:a16="http://schemas.microsoft.com/office/drawing/2014/main" val="1272844970"/>
                  </a:ext>
                </a:extLst>
              </a:tr>
              <a:tr h="23850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</a:rPr>
                        <a:t>7</a:t>
                      </a:r>
                      <a:endParaRPr lang="de-DE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>
                          <a:effectLst/>
                        </a:rPr>
                        <a:t>x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>
                          <a:effectLst/>
                        </a:rPr>
                        <a:t>x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extLst>
                  <a:ext uri="{0D108BD9-81ED-4DB2-BD59-A6C34878D82A}">
                    <a16:rowId xmlns:a16="http://schemas.microsoft.com/office/drawing/2014/main" val="3533343953"/>
                  </a:ext>
                </a:extLst>
              </a:tr>
              <a:tr h="23850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</a:rPr>
                        <a:t>8</a:t>
                      </a:r>
                      <a:endParaRPr lang="de-DE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>
                          <a:effectLst/>
                        </a:rPr>
                        <a:t>x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>
                          <a:effectLst/>
                        </a:rPr>
                        <a:t>x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extLst>
                  <a:ext uri="{0D108BD9-81ED-4DB2-BD59-A6C34878D82A}">
                    <a16:rowId xmlns:a16="http://schemas.microsoft.com/office/drawing/2014/main" val="1091425981"/>
                  </a:ext>
                </a:extLst>
              </a:tr>
              <a:tr h="23850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</a:rPr>
                        <a:t>9</a:t>
                      </a:r>
                      <a:endParaRPr lang="de-DE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>
                          <a:effectLst/>
                        </a:rPr>
                        <a:t>x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>
                          <a:effectLst/>
                        </a:rPr>
                        <a:t>x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extLst>
                  <a:ext uri="{0D108BD9-81ED-4DB2-BD59-A6C34878D82A}">
                    <a16:rowId xmlns:a16="http://schemas.microsoft.com/office/drawing/2014/main" val="67313979"/>
                  </a:ext>
                </a:extLst>
              </a:tr>
              <a:tr h="23850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</a:rPr>
                        <a:t>10</a:t>
                      </a:r>
                      <a:endParaRPr lang="de-DE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>
                          <a:effectLst/>
                        </a:rPr>
                        <a:t>x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>
                          <a:effectLst/>
                        </a:rPr>
                        <a:t>x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extLst>
                  <a:ext uri="{0D108BD9-81ED-4DB2-BD59-A6C34878D82A}">
                    <a16:rowId xmlns:a16="http://schemas.microsoft.com/office/drawing/2014/main" val="287959947"/>
                  </a:ext>
                </a:extLst>
              </a:tr>
              <a:tr h="23850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</a:rPr>
                        <a:t>11</a:t>
                      </a:r>
                      <a:endParaRPr lang="de-DE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>
                          <a:effectLst/>
                        </a:rPr>
                        <a:t>x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>
                          <a:effectLst/>
                        </a:rPr>
                        <a:t>x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extLst>
                  <a:ext uri="{0D108BD9-81ED-4DB2-BD59-A6C34878D82A}">
                    <a16:rowId xmlns:a16="http://schemas.microsoft.com/office/drawing/2014/main" val="1701903342"/>
                  </a:ext>
                </a:extLst>
              </a:tr>
              <a:tr h="23850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</a:rPr>
                        <a:t>12</a:t>
                      </a:r>
                      <a:endParaRPr lang="de-DE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>
                          <a:effectLst/>
                        </a:rPr>
                        <a:t>x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>
                          <a:effectLst/>
                        </a:rPr>
                        <a:t>x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extLst>
                  <a:ext uri="{0D108BD9-81ED-4DB2-BD59-A6C34878D82A}">
                    <a16:rowId xmlns:a16="http://schemas.microsoft.com/office/drawing/2014/main" val="2577332732"/>
                  </a:ext>
                </a:extLst>
              </a:tr>
              <a:tr h="23850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</a:rPr>
                        <a:t>13</a:t>
                      </a:r>
                      <a:endParaRPr lang="de-DE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>
                          <a:effectLst/>
                        </a:rPr>
                        <a:t>x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>
                          <a:effectLst/>
                        </a:rPr>
                        <a:t>x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>
                          <a:effectLst/>
                        </a:rPr>
                        <a:t>x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>
                          <a:effectLst/>
                        </a:rPr>
                        <a:t>x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>
                          <a:effectLst/>
                        </a:rPr>
                        <a:t>x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>
                          <a:effectLst/>
                        </a:rPr>
                        <a:t>x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extLst>
                  <a:ext uri="{0D108BD9-81ED-4DB2-BD59-A6C34878D82A}">
                    <a16:rowId xmlns:a16="http://schemas.microsoft.com/office/drawing/2014/main" val="2257951544"/>
                  </a:ext>
                </a:extLst>
              </a:tr>
              <a:tr h="23850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</a:rPr>
                        <a:t>14</a:t>
                      </a:r>
                      <a:endParaRPr lang="de-DE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>
                          <a:effectLst/>
                        </a:rPr>
                        <a:t>x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>
                          <a:effectLst/>
                        </a:rPr>
                        <a:t>x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>
                          <a:effectLst/>
                        </a:rPr>
                        <a:t>x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extLst>
                  <a:ext uri="{0D108BD9-81ED-4DB2-BD59-A6C34878D82A}">
                    <a16:rowId xmlns:a16="http://schemas.microsoft.com/office/drawing/2014/main" val="239081080"/>
                  </a:ext>
                </a:extLst>
              </a:tr>
              <a:tr h="23850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</a:rPr>
                        <a:t>15</a:t>
                      </a:r>
                      <a:endParaRPr lang="de-DE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>
                          <a:effectLst/>
                        </a:rPr>
                        <a:t>x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>
                          <a:effectLst/>
                        </a:rPr>
                        <a:t>x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>
                          <a:effectLst/>
                        </a:rPr>
                        <a:t>x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extLst>
                  <a:ext uri="{0D108BD9-81ED-4DB2-BD59-A6C34878D82A}">
                    <a16:rowId xmlns:a16="http://schemas.microsoft.com/office/drawing/2014/main" val="1675184328"/>
                  </a:ext>
                </a:extLst>
              </a:tr>
              <a:tr h="23850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</a:rPr>
                        <a:t>16</a:t>
                      </a:r>
                      <a:endParaRPr lang="de-DE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>
                          <a:effectLst/>
                        </a:rPr>
                        <a:t>x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>
                          <a:effectLst/>
                        </a:rPr>
                        <a:t>x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>
                          <a:effectLst/>
                        </a:rPr>
                        <a:t>x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extLst>
                  <a:ext uri="{0D108BD9-81ED-4DB2-BD59-A6C34878D82A}">
                    <a16:rowId xmlns:a16="http://schemas.microsoft.com/office/drawing/2014/main" val="3301193993"/>
                  </a:ext>
                </a:extLst>
              </a:tr>
              <a:tr h="23850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</a:rPr>
                        <a:t>17</a:t>
                      </a:r>
                      <a:endParaRPr lang="de-DE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>
                          <a:effectLst/>
                        </a:rPr>
                        <a:t>x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>
                          <a:effectLst/>
                        </a:rPr>
                        <a:t>x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>
                          <a:effectLst/>
                        </a:rPr>
                        <a:t>x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>
                          <a:effectLst/>
                        </a:rPr>
                        <a:t>x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>
                          <a:effectLst/>
                        </a:rPr>
                        <a:t>x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>
                          <a:effectLst/>
                        </a:rPr>
                        <a:t>x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>
                          <a:effectLst/>
                        </a:rPr>
                        <a:t>x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extLst>
                  <a:ext uri="{0D108BD9-81ED-4DB2-BD59-A6C34878D82A}">
                    <a16:rowId xmlns:a16="http://schemas.microsoft.com/office/drawing/2014/main" val="2533744284"/>
                  </a:ext>
                </a:extLst>
              </a:tr>
              <a:tr h="23850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</a:rPr>
                        <a:t>18</a:t>
                      </a:r>
                      <a:endParaRPr lang="de-DE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>
                          <a:effectLst/>
                        </a:rPr>
                        <a:t>x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>
                          <a:effectLst/>
                        </a:rPr>
                        <a:t>x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>
                          <a:effectLst/>
                        </a:rPr>
                        <a:t>x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>
                          <a:effectLst/>
                        </a:rPr>
                        <a:t>x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>
                          <a:effectLst/>
                        </a:rPr>
                        <a:t>x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>
                          <a:effectLst/>
                        </a:rPr>
                        <a:t>x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>
                          <a:effectLst/>
                        </a:rPr>
                        <a:t>x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extLst>
                  <a:ext uri="{0D108BD9-81ED-4DB2-BD59-A6C34878D82A}">
                    <a16:rowId xmlns:a16="http://schemas.microsoft.com/office/drawing/2014/main" val="3460086328"/>
                  </a:ext>
                </a:extLst>
              </a:tr>
              <a:tr h="23850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</a:rPr>
                        <a:t>19</a:t>
                      </a:r>
                      <a:endParaRPr lang="de-DE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>
                          <a:effectLst/>
                        </a:rPr>
                        <a:t>x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>
                          <a:effectLst/>
                        </a:rPr>
                        <a:t>x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>
                          <a:effectLst/>
                        </a:rPr>
                        <a:t>x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>
                          <a:effectLst/>
                        </a:rPr>
                        <a:t>x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>
                          <a:effectLst/>
                        </a:rPr>
                        <a:t>x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>
                          <a:effectLst/>
                        </a:rPr>
                        <a:t>x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>
                          <a:effectLst/>
                        </a:rPr>
                        <a:t>x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extLst>
                  <a:ext uri="{0D108BD9-81ED-4DB2-BD59-A6C34878D82A}">
                    <a16:rowId xmlns:a16="http://schemas.microsoft.com/office/drawing/2014/main" val="1256271626"/>
                  </a:ext>
                </a:extLst>
              </a:tr>
              <a:tr h="23850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</a:rPr>
                        <a:t>20</a:t>
                      </a:r>
                      <a:endParaRPr lang="de-DE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>
                          <a:effectLst/>
                        </a:rPr>
                        <a:t>x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>
                          <a:effectLst/>
                        </a:rPr>
                        <a:t>x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>
                          <a:effectLst/>
                        </a:rPr>
                        <a:t>x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>
                          <a:effectLst/>
                        </a:rPr>
                        <a:t>x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>
                          <a:effectLst/>
                        </a:rPr>
                        <a:t>x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>
                          <a:effectLst/>
                        </a:rPr>
                        <a:t>x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>
                          <a:effectLst/>
                        </a:rPr>
                        <a:t>x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6" marR="9906" marT="9906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966198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6B7425C7-56D7-57F8-F973-5926EEABA041}"/>
              </a:ext>
            </a:extLst>
          </p:cNvPr>
          <p:cNvSpPr txBox="1"/>
          <p:nvPr/>
        </p:nvSpPr>
        <p:spPr>
          <a:xfrm>
            <a:off x="1677167" y="5769175"/>
            <a:ext cx="305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dk1"/>
                </a:solidFill>
              </a:rPr>
              <a:t>order strength = 57 / 190 = 0.3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226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13791-34F6-63E3-1D9E-4F6C3908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Possible Extension (</a:t>
            </a:r>
            <a:r>
              <a:rPr lang="en-GB"/>
              <a:t>ARALBP</a:t>
            </a:r>
            <a:r>
              <a:rPr lang="de-DE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C7741F-629B-9344-32A5-E3BAE0BB6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de-DE" sz="1800">
              <a:effectLst/>
              <a:latin typeface="TimesNewRoman,Bold"/>
            </a:endParaRPr>
          </a:p>
          <a:p>
            <a:endParaRPr lang="de-DE" sz="2400"/>
          </a:p>
          <a:p>
            <a:pPr marL="285750" indent="-285750">
              <a:buFontTx/>
              <a:buChar char="-"/>
            </a:pPr>
            <a:endParaRPr lang="de-DE" sz="1800">
              <a:effectLst/>
              <a:latin typeface="TimesNewRoman,Bold"/>
            </a:endParaRPr>
          </a:p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19D336-6E67-C1B0-6AF1-486DD5F381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8569-4B2C-E549-8418-600CFBD21013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9A385B-644B-B5E1-4596-0B974C3E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OptWare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5E27288B-E1AA-F217-8715-F72404C20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76895"/>
              </p:ext>
            </p:extLst>
          </p:nvPr>
        </p:nvGraphicFramePr>
        <p:xfrm>
          <a:off x="147758" y="977793"/>
          <a:ext cx="11880000" cy="5305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2642">
                  <a:extLst>
                    <a:ext uri="{9D8B030D-6E8A-4147-A177-3AD203B41FA5}">
                      <a16:colId xmlns:a16="http://schemas.microsoft.com/office/drawing/2014/main" val="299799638"/>
                    </a:ext>
                  </a:extLst>
                </a:gridCol>
                <a:gridCol w="8827358">
                  <a:extLst>
                    <a:ext uri="{9D8B030D-6E8A-4147-A177-3AD203B41FA5}">
                      <a16:colId xmlns:a16="http://schemas.microsoft.com/office/drawing/2014/main" val="249483294"/>
                    </a:ext>
                  </a:extLst>
                </a:gridCol>
              </a:tblGrid>
              <a:tr h="365806">
                <a:tc gridSpan="2">
                  <a:txBody>
                    <a:bodyPr/>
                    <a:lstStyle/>
                    <a:p>
                      <a:r>
                        <a:rPr lang="en-US" noProof="0"/>
                        <a:t>General Parameters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noProof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4344257"/>
                  </a:ext>
                </a:extLst>
              </a:tr>
              <a:tr h="365806">
                <a:tc>
                  <a:txBody>
                    <a:bodyPr/>
                    <a:lstStyle/>
                    <a:p>
                      <a:r>
                        <a:rPr lang="en-GB" noProof="0"/>
                        <a:t>Number of Tasks </a:t>
                      </a:r>
                      <a:r>
                        <a:rPr lang="en-GB" i="1" noProof="0"/>
                        <a:t>n</a:t>
                      </a:r>
                      <a:endParaRPr lang="en-GB" noProof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Total number of tasks to be assigned to stations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027513"/>
                  </a:ext>
                </a:extLst>
              </a:tr>
              <a:tr h="640161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/>
                        <a:t>Order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/>
                        <a:t>Indicates the degree of connection between the tasks; Calculated by dividing the number of direct and indirect (transitive) connections by the number of possible connections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658114"/>
                  </a:ext>
                </a:extLst>
              </a:tr>
              <a:tr h="640161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Precedence Relations </a:t>
                      </a:r>
                      <a:r>
                        <a:rPr lang="en-GB" sz="1800" i="1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(i,j)</a:t>
                      </a:r>
                      <a:endParaRPr lang="en-GB" sz="1800" kern="120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Restrictions on the order in which tasks are performed </a:t>
                      </a:r>
                      <a:r>
                        <a:rPr lang="en-GB" sz="1800" i="1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(j </a:t>
                      </a:r>
                      <a:r>
                        <a:rPr lang="en-GB" sz="180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not be planned before </a:t>
                      </a:r>
                      <a:r>
                        <a:rPr lang="en-GB" sz="1800" i="1" kern="1200" noProof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1800" i="1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180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Only direct precedence relations should be included</a:t>
                      </a:r>
                      <a:endParaRPr lang="en-GB" noProof="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72232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/>
                        <a:t>Cycle Time </a:t>
                      </a:r>
                      <a:r>
                        <a:rPr lang="en-GB" i="1" noProof="0"/>
                        <a:t>c</a:t>
                      </a:r>
                      <a:endParaRPr lang="en-GB" noProof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/>
                        <a:t>One cycle time is available per station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687123"/>
                  </a:ext>
                </a:extLst>
              </a:tr>
              <a:tr h="365806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Task Attributes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/>
                        <a:t>Number of additional attributes per task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836"/>
                  </a:ext>
                </a:extLst>
              </a:tr>
              <a:tr h="365806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Linked Tasks </a:t>
                      </a:r>
                      <a:r>
                        <a:rPr lang="en-GB" sz="1800" i="1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(i,j)</a:t>
                      </a:r>
                      <a:endParaRPr lang="en-GB" sz="1800" kern="120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 dirty="0"/>
                        <a:t>Tasks </a:t>
                      </a:r>
                      <a:r>
                        <a:rPr lang="en-GB" i="1" noProof="0" dirty="0" err="1"/>
                        <a:t>i</a:t>
                      </a:r>
                      <a:r>
                        <a:rPr lang="en-GB" i="0" noProof="0" dirty="0"/>
                        <a:t> and </a:t>
                      </a:r>
                      <a:r>
                        <a:rPr lang="en-GB" i="1" noProof="0" dirty="0"/>
                        <a:t>j</a:t>
                      </a:r>
                      <a:r>
                        <a:rPr lang="en-GB" noProof="0" dirty="0"/>
                        <a:t> need to be planned on the same station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87360"/>
                  </a:ext>
                </a:extLst>
              </a:tr>
              <a:tr h="365806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Incompatible Tasks </a:t>
                      </a:r>
                      <a:r>
                        <a:rPr lang="en-GB" sz="1800" i="1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(i,j)</a:t>
                      </a:r>
                      <a:endParaRPr lang="en-GB" sz="1800" kern="120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 dirty="0"/>
                        <a:t>Tasks </a:t>
                      </a:r>
                      <a:r>
                        <a:rPr lang="en-GB" i="1" noProof="0" dirty="0" err="1"/>
                        <a:t>i</a:t>
                      </a:r>
                      <a:r>
                        <a:rPr lang="en-GB" i="0" noProof="0" dirty="0"/>
                        <a:t> and </a:t>
                      </a:r>
                      <a:r>
                        <a:rPr lang="en-GB" i="1" noProof="0" dirty="0"/>
                        <a:t>j</a:t>
                      </a:r>
                      <a:r>
                        <a:rPr lang="en-GB" noProof="0" dirty="0"/>
                        <a:t> must not be planned on the same station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780951"/>
                  </a:ext>
                </a:extLst>
              </a:tr>
              <a:tr h="365806">
                <a:tc gridSpan="2"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kern="1200" noProof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Station Parameters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b="1" kern="1200" noProof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024128"/>
                  </a:ext>
                </a:extLst>
              </a:tr>
              <a:tr h="365806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Attribute Bounds per Station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/>
                        <a:t>Upper bound for task attribute per station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877054"/>
                  </a:ext>
                </a:extLst>
              </a:tr>
              <a:tr h="365806">
                <a:tc gridSpan="2"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kern="1200" noProof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Task Parameters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b="1" kern="1200" noProof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722944"/>
                  </a:ext>
                </a:extLst>
              </a:tr>
              <a:tr h="365806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/>
                        <a:t>Time </a:t>
                      </a:r>
                      <a:r>
                        <a:rPr lang="de-DE" i="1" err="1"/>
                        <a:t>t</a:t>
                      </a:r>
                      <a:r>
                        <a:rPr lang="de-DE" i="1" baseline="-25000" err="1"/>
                        <a:t>i</a:t>
                      </a:r>
                      <a:endParaRPr lang="de-DE" i="1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/>
                        <a:t>Time needed to complete task </a:t>
                      </a:r>
                      <a:r>
                        <a:rPr lang="en-GB" i="1" noProof="0" err="1"/>
                        <a:t>i</a:t>
                      </a:r>
                      <a:endParaRPr lang="en-GB" noProof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775510"/>
                  </a:ext>
                </a:extLst>
              </a:tr>
              <a:tr h="365806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/>
                        <a:t>Attribute Values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 dirty="0"/>
                        <a:t>Values per additional attribute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587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696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13791-34F6-63E3-1D9E-4F6C3908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Possible Extension (</a:t>
            </a:r>
            <a:r>
              <a:rPr lang="en-GB"/>
              <a:t>SDALBP</a:t>
            </a:r>
            <a:r>
              <a:rPr lang="de-DE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C7741F-629B-9344-32A5-E3BAE0BB6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de-DE" sz="1800">
              <a:effectLst/>
              <a:latin typeface="TimesNewRoman,Bold"/>
            </a:endParaRPr>
          </a:p>
          <a:p>
            <a:endParaRPr lang="de-DE" sz="2400"/>
          </a:p>
          <a:p>
            <a:pPr marL="285750" indent="-285750">
              <a:buFontTx/>
              <a:buChar char="-"/>
            </a:pPr>
            <a:endParaRPr lang="de-DE" sz="1800">
              <a:effectLst/>
              <a:latin typeface="TimesNewRoman,Bold"/>
            </a:endParaRPr>
          </a:p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19D336-6E67-C1B0-6AF1-486DD5F381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8569-4B2C-E549-8418-600CFBD21013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9A385B-644B-B5E1-4596-0B974C3E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OptWare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5E27288B-E1AA-F217-8715-F72404C20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208113"/>
              </p:ext>
            </p:extLst>
          </p:nvPr>
        </p:nvGraphicFramePr>
        <p:xfrm>
          <a:off x="147758" y="977793"/>
          <a:ext cx="11880001" cy="411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2643">
                  <a:extLst>
                    <a:ext uri="{9D8B030D-6E8A-4147-A177-3AD203B41FA5}">
                      <a16:colId xmlns:a16="http://schemas.microsoft.com/office/drawing/2014/main" val="299799638"/>
                    </a:ext>
                  </a:extLst>
                </a:gridCol>
                <a:gridCol w="8827358">
                  <a:extLst>
                    <a:ext uri="{9D8B030D-6E8A-4147-A177-3AD203B41FA5}">
                      <a16:colId xmlns:a16="http://schemas.microsoft.com/office/drawing/2014/main" val="249483294"/>
                    </a:ext>
                  </a:extLst>
                </a:gridCol>
              </a:tblGrid>
              <a:tr h="365806">
                <a:tc gridSpan="2">
                  <a:txBody>
                    <a:bodyPr/>
                    <a:lstStyle/>
                    <a:p>
                      <a:r>
                        <a:rPr lang="en-US" noProof="0"/>
                        <a:t>General 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noProof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4344257"/>
                  </a:ext>
                </a:extLst>
              </a:tr>
              <a:tr h="365806">
                <a:tc>
                  <a:txBody>
                    <a:bodyPr/>
                    <a:lstStyle/>
                    <a:p>
                      <a:r>
                        <a:rPr lang="en-US" noProof="0"/>
                        <a:t>Number of Tasks </a:t>
                      </a:r>
                      <a:r>
                        <a:rPr lang="en-US" i="1" noProof="0"/>
                        <a:t>n</a:t>
                      </a:r>
                      <a:endParaRPr lang="en-US" noProof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Total </a:t>
                      </a:r>
                      <a:r>
                        <a:rPr lang="de-DE" err="1"/>
                        <a:t>number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of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tasks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to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be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assigned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to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stations</a:t>
                      </a:r>
                      <a:endParaRPr lang="de-DE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027513"/>
                  </a:ext>
                </a:extLst>
              </a:tr>
              <a:tr h="640161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Order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Indicates the degree of connection between the tasks; Calculated by dividing the number of direct and indirect (transitive) connections by the number of possible connections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658114"/>
                  </a:ext>
                </a:extLst>
              </a:tr>
              <a:tr h="640161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Precedence Relations </a:t>
                      </a:r>
                      <a:r>
                        <a:rPr lang="en-US" sz="1800" i="1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i="1" kern="1200" noProof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i,j</a:t>
                      </a:r>
                      <a:r>
                        <a:rPr lang="en-US" sz="1800" i="1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kern="120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Restrictions on the order in which tasks are performed </a:t>
                      </a:r>
                      <a:r>
                        <a:rPr lang="en-GB" sz="1800" i="1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(j </a:t>
                      </a:r>
                      <a:r>
                        <a:rPr lang="en-GB" sz="180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not be planned before </a:t>
                      </a:r>
                      <a:r>
                        <a:rPr lang="en-GB" sz="1800" i="1" kern="1200" noProof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1800" i="1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180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GB" sz="180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Only direct precedence relations should be included</a:t>
                      </a:r>
                      <a:endParaRPr lang="en-GB" noProof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72232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Cycle Time </a:t>
                      </a:r>
                      <a:r>
                        <a:rPr lang="en-US" i="1" noProof="0"/>
                        <a:t>c</a:t>
                      </a:r>
                      <a:endParaRPr lang="en-US" noProof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One cycle time is available per station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14851"/>
                  </a:ext>
                </a:extLst>
              </a:tr>
              <a:tr h="365806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noProof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780951"/>
                  </a:ext>
                </a:extLst>
              </a:tr>
              <a:tr h="365806">
                <a:tc gridSpan="2"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kern="1200" noProof="0">
                          <a:solidFill>
                            <a:schemeClr val="lt1"/>
                          </a:solidFill>
                        </a:rPr>
                        <a:t>Task Parameters</a:t>
                      </a:r>
                      <a:endParaRPr lang="de-DE" sz="1800" b="1" kern="1200" noProof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b="1" kern="1200" noProof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722944"/>
                  </a:ext>
                </a:extLst>
              </a:tr>
              <a:tr h="365806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/>
                        <a:t>Time </a:t>
                      </a:r>
                      <a:r>
                        <a:rPr lang="de-DE" i="1" err="1"/>
                        <a:t>t</a:t>
                      </a:r>
                      <a:r>
                        <a:rPr lang="de-DE" i="1" baseline="-25000" err="1"/>
                        <a:t>i</a:t>
                      </a:r>
                      <a:endParaRPr lang="de-DE" i="1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/>
                        <a:t>Time needed to complete task </a:t>
                      </a:r>
                      <a:r>
                        <a:rPr lang="en-GB" i="1" noProof="0" err="1"/>
                        <a:t>i</a:t>
                      </a:r>
                      <a:endParaRPr lang="en-GB" i="1" noProof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775510"/>
                  </a:ext>
                </a:extLst>
              </a:tr>
              <a:tr h="365806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err="1"/>
                        <a:t>Sequence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Dependent</a:t>
                      </a:r>
                      <a:r>
                        <a:rPr lang="de-DE"/>
                        <a:t> Task Time </a:t>
                      </a:r>
                      <a:r>
                        <a:rPr lang="de-DE" err="1"/>
                        <a:t>Increment</a:t>
                      </a:r>
                      <a:r>
                        <a:rPr lang="de-DE"/>
                        <a:t> </a:t>
                      </a:r>
                      <a:r>
                        <a:rPr lang="de-DE" i="1" err="1"/>
                        <a:t>sd</a:t>
                      </a:r>
                      <a:r>
                        <a:rPr lang="de-DE" i="1" baseline="-25000" err="1"/>
                        <a:t>ij</a:t>
                      </a:r>
                      <a:endParaRPr lang="de-DE" i="1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/>
                        <a:t>Executing task </a:t>
                      </a:r>
                      <a:r>
                        <a:rPr lang="en-GB" i="1" noProof="0" err="1"/>
                        <a:t>i</a:t>
                      </a:r>
                      <a:r>
                        <a:rPr lang="en-GB" noProof="0"/>
                        <a:t> before task </a:t>
                      </a:r>
                      <a:r>
                        <a:rPr lang="en-GB" i="1" noProof="0"/>
                        <a:t>j</a:t>
                      </a:r>
                      <a:r>
                        <a:rPr lang="en-GB" noProof="0"/>
                        <a:t> prolongs </a:t>
                      </a:r>
                      <a:r>
                        <a:rPr lang="en-GB" i="1" noProof="0"/>
                        <a:t>j</a:t>
                      </a:r>
                      <a:r>
                        <a:rPr lang="en-GB" i="0" noProof="0"/>
                        <a:t>’s</a:t>
                      </a:r>
                      <a:r>
                        <a:rPr lang="en-GB" noProof="0"/>
                        <a:t> execution time by </a:t>
                      </a:r>
                      <a:r>
                        <a:rPr lang="de-DE" i="1" err="1"/>
                        <a:t>sd</a:t>
                      </a:r>
                      <a:r>
                        <a:rPr lang="de-DE" i="1" baseline="-25000" err="1"/>
                        <a:t>ij</a:t>
                      </a:r>
                      <a:endParaRPr lang="en-GB" i="1" noProof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587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200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13791-34F6-63E3-1D9E-4F6C3908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Possible Extension (</a:t>
            </a:r>
            <a:r>
              <a:rPr lang="en-GB"/>
              <a:t>SUALBSP</a:t>
            </a:r>
            <a:r>
              <a:rPr lang="de-DE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C7741F-629B-9344-32A5-E3BAE0BB6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de-DE" sz="1800">
              <a:effectLst/>
              <a:latin typeface="TimesNewRoman,Bold"/>
            </a:endParaRPr>
          </a:p>
          <a:p>
            <a:endParaRPr lang="de-DE" sz="2400"/>
          </a:p>
          <a:p>
            <a:pPr marL="285750" indent="-285750">
              <a:buFontTx/>
              <a:buChar char="-"/>
            </a:pPr>
            <a:endParaRPr lang="de-DE" sz="1800">
              <a:effectLst/>
              <a:latin typeface="TimesNewRoman,Bold"/>
            </a:endParaRPr>
          </a:p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19D336-6E67-C1B0-6AF1-486DD5F381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8569-4B2C-E549-8418-600CFBD2101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9A385B-644B-B5E1-4596-0B974C3E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OptWare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5E27288B-E1AA-F217-8715-F72404C20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264986"/>
              </p:ext>
            </p:extLst>
          </p:nvPr>
        </p:nvGraphicFramePr>
        <p:xfrm>
          <a:off x="147758" y="977793"/>
          <a:ext cx="11880001" cy="475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2643">
                  <a:extLst>
                    <a:ext uri="{9D8B030D-6E8A-4147-A177-3AD203B41FA5}">
                      <a16:colId xmlns:a16="http://schemas.microsoft.com/office/drawing/2014/main" val="299799638"/>
                    </a:ext>
                  </a:extLst>
                </a:gridCol>
                <a:gridCol w="8827358">
                  <a:extLst>
                    <a:ext uri="{9D8B030D-6E8A-4147-A177-3AD203B41FA5}">
                      <a16:colId xmlns:a16="http://schemas.microsoft.com/office/drawing/2014/main" val="249483294"/>
                    </a:ext>
                  </a:extLst>
                </a:gridCol>
              </a:tblGrid>
              <a:tr h="365806">
                <a:tc gridSpan="2">
                  <a:txBody>
                    <a:bodyPr/>
                    <a:lstStyle/>
                    <a:p>
                      <a:r>
                        <a:rPr lang="en-US" noProof="0"/>
                        <a:t>General 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noProof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4344257"/>
                  </a:ext>
                </a:extLst>
              </a:tr>
              <a:tr h="365806">
                <a:tc>
                  <a:txBody>
                    <a:bodyPr/>
                    <a:lstStyle/>
                    <a:p>
                      <a:r>
                        <a:rPr lang="en-US" noProof="0"/>
                        <a:t>Number of Tasks </a:t>
                      </a:r>
                      <a:r>
                        <a:rPr lang="en-US" i="1" noProof="0"/>
                        <a:t>n</a:t>
                      </a:r>
                      <a:endParaRPr lang="en-US" noProof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Total </a:t>
                      </a:r>
                      <a:r>
                        <a:rPr lang="de-DE" err="1"/>
                        <a:t>number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of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tasks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to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be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assigned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to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stations</a:t>
                      </a:r>
                      <a:endParaRPr lang="de-DE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027513"/>
                  </a:ext>
                </a:extLst>
              </a:tr>
              <a:tr h="640161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Order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Indicates the degree of connection between the tasks; Calculated by dividing the number of direct and indirect (transitive) connections by the number of possible connections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658114"/>
                  </a:ext>
                </a:extLst>
              </a:tr>
              <a:tr h="640161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Precedence Relations </a:t>
                      </a:r>
                      <a:r>
                        <a:rPr lang="en-US" sz="1800" i="1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i="1" kern="1200" noProof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i,j</a:t>
                      </a:r>
                      <a:r>
                        <a:rPr lang="en-US" sz="1800" i="1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kern="120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Restrictions on the order in which tasks are performed </a:t>
                      </a:r>
                      <a:r>
                        <a:rPr lang="en-GB" sz="1800" i="1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(j </a:t>
                      </a:r>
                      <a:r>
                        <a:rPr lang="en-GB" sz="180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not be planned before </a:t>
                      </a:r>
                      <a:r>
                        <a:rPr lang="en-GB" sz="1800" i="1" kern="1200" noProof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1800" i="1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180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GB" sz="180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Only direct precedence relations should be included</a:t>
                      </a:r>
                      <a:endParaRPr lang="en-GB" noProof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72232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Cycle Time </a:t>
                      </a:r>
                      <a:r>
                        <a:rPr lang="en-US" i="1" noProof="0"/>
                        <a:t>c</a:t>
                      </a:r>
                      <a:endParaRPr lang="en-US" noProof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One cycle time is available per station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165749"/>
                  </a:ext>
                </a:extLst>
              </a:tr>
              <a:tr h="365806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noProof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780951"/>
                  </a:ext>
                </a:extLst>
              </a:tr>
              <a:tr h="365806">
                <a:tc gridSpan="2"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kern="1200" noProof="0">
                          <a:solidFill>
                            <a:schemeClr val="lt1"/>
                          </a:solidFill>
                        </a:rPr>
                        <a:t>Task Parameters</a:t>
                      </a:r>
                      <a:endParaRPr lang="de-DE" sz="1800" b="1" kern="1200" noProof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b="1" kern="1200" noProof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722944"/>
                  </a:ext>
                </a:extLst>
              </a:tr>
              <a:tr h="365806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/>
                        <a:t>Time </a:t>
                      </a:r>
                      <a:r>
                        <a:rPr lang="de-DE" i="1" err="1"/>
                        <a:t>t</a:t>
                      </a:r>
                      <a:r>
                        <a:rPr lang="de-DE" i="1" baseline="-25000" err="1"/>
                        <a:t>i</a:t>
                      </a:r>
                      <a:endParaRPr lang="de-DE" i="1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/>
                        <a:t>Time needed to complete task </a:t>
                      </a:r>
                      <a:r>
                        <a:rPr lang="en-GB" i="1" noProof="0" err="1"/>
                        <a:t>i</a:t>
                      </a:r>
                      <a:endParaRPr lang="en-GB" i="1" noProof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775510"/>
                  </a:ext>
                </a:extLst>
              </a:tr>
              <a:tr h="365806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err="1"/>
                        <a:t>Sequence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Dependent</a:t>
                      </a:r>
                      <a:r>
                        <a:rPr lang="de-DE"/>
                        <a:t> Forward Setup Time </a:t>
                      </a:r>
                      <a:r>
                        <a:rPr lang="de-DE" i="1" err="1"/>
                        <a:t>fsu</a:t>
                      </a:r>
                      <a:r>
                        <a:rPr lang="de-DE" i="1" baseline="-25000" err="1"/>
                        <a:t>ij</a:t>
                      </a:r>
                      <a:endParaRPr lang="de-DE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/>
                        <a:t>Executing task </a:t>
                      </a:r>
                      <a:r>
                        <a:rPr lang="en-GB" i="1" noProof="0" err="1"/>
                        <a:t>i</a:t>
                      </a:r>
                      <a:r>
                        <a:rPr lang="en-GB" noProof="0"/>
                        <a:t> and </a:t>
                      </a:r>
                      <a:r>
                        <a:rPr lang="en-GB" i="1" noProof="0"/>
                        <a:t>j</a:t>
                      </a:r>
                      <a:r>
                        <a:rPr lang="en-GB" noProof="0"/>
                        <a:t> at the same station prolongs execution time by </a:t>
                      </a:r>
                      <a:r>
                        <a:rPr lang="en-GB" i="1" noProof="0"/>
                        <a:t>f</a:t>
                      </a:r>
                      <a:r>
                        <a:rPr lang="de-DE" i="1" err="1"/>
                        <a:t>su</a:t>
                      </a:r>
                      <a:r>
                        <a:rPr lang="de-DE" i="1" baseline="-25000" err="1"/>
                        <a:t>ij</a:t>
                      </a:r>
                      <a:endParaRPr lang="en-GB" i="1" baseline="-25000" noProof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587870"/>
                  </a:ext>
                </a:extLst>
              </a:tr>
              <a:tr h="365806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err="1"/>
                        <a:t>Sequence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Dependent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Backward</a:t>
                      </a:r>
                      <a:r>
                        <a:rPr lang="de-DE"/>
                        <a:t> Setup Time </a:t>
                      </a:r>
                      <a:r>
                        <a:rPr lang="de-DE" i="1" err="1"/>
                        <a:t>bsu</a:t>
                      </a:r>
                      <a:r>
                        <a:rPr lang="de-DE" i="1" baseline="-25000" err="1"/>
                        <a:t>ij</a:t>
                      </a:r>
                      <a:endParaRPr lang="de-DE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/>
                        <a:t>Executing task </a:t>
                      </a:r>
                      <a:r>
                        <a:rPr lang="en-GB" i="1" noProof="0" err="1"/>
                        <a:t>i</a:t>
                      </a:r>
                      <a:r>
                        <a:rPr lang="en-GB" noProof="0"/>
                        <a:t> </a:t>
                      </a:r>
                      <a:r>
                        <a:rPr lang="en-GB" b="0" noProof="0"/>
                        <a:t>and</a:t>
                      </a:r>
                      <a:r>
                        <a:rPr lang="en-GB" noProof="0"/>
                        <a:t> </a:t>
                      </a:r>
                      <a:r>
                        <a:rPr lang="en-GB" i="1" noProof="0"/>
                        <a:t>j </a:t>
                      </a:r>
                      <a:r>
                        <a:rPr lang="en-GB" i="0" noProof="0"/>
                        <a:t>on two succeeding stations</a:t>
                      </a:r>
                      <a:r>
                        <a:rPr lang="en-GB" noProof="0"/>
                        <a:t> prolongs execution time by </a:t>
                      </a:r>
                      <a:r>
                        <a:rPr lang="en-GB" i="1" noProof="0"/>
                        <a:t>b</a:t>
                      </a:r>
                      <a:r>
                        <a:rPr lang="de-DE" i="1" err="1"/>
                        <a:t>su</a:t>
                      </a:r>
                      <a:r>
                        <a:rPr lang="de-DE" i="1" baseline="-25000" err="1"/>
                        <a:t>ij</a:t>
                      </a:r>
                      <a:endParaRPr lang="en-GB" i="1" baseline="-25000" noProof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526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975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13791-34F6-63E3-1D9E-4F6C3908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Possible Extension (</a:t>
            </a:r>
            <a:r>
              <a:rPr lang="en-GB"/>
              <a:t>ASALBP</a:t>
            </a:r>
            <a:r>
              <a:rPr lang="de-DE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C7741F-629B-9344-32A5-E3BAE0BB6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de-DE" sz="1800">
              <a:effectLst/>
              <a:latin typeface="TimesNewRoman,Bold"/>
            </a:endParaRPr>
          </a:p>
          <a:p>
            <a:endParaRPr lang="de-DE" sz="2400"/>
          </a:p>
          <a:p>
            <a:pPr marL="285750" indent="-285750">
              <a:buFontTx/>
              <a:buChar char="-"/>
            </a:pPr>
            <a:endParaRPr lang="de-DE" sz="1800">
              <a:effectLst/>
              <a:latin typeface="TimesNewRoman,Bold"/>
            </a:endParaRPr>
          </a:p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19D336-6E67-C1B0-6AF1-486DD5F381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8569-4B2C-E549-8418-600CFBD21013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9A385B-644B-B5E1-4596-0B974C3E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OptWare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5E27288B-E1AA-F217-8715-F72404C20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494361"/>
              </p:ext>
            </p:extLst>
          </p:nvPr>
        </p:nvGraphicFramePr>
        <p:xfrm>
          <a:off x="147758" y="977793"/>
          <a:ext cx="11880001" cy="3866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2643">
                  <a:extLst>
                    <a:ext uri="{9D8B030D-6E8A-4147-A177-3AD203B41FA5}">
                      <a16:colId xmlns:a16="http://schemas.microsoft.com/office/drawing/2014/main" val="299799638"/>
                    </a:ext>
                  </a:extLst>
                </a:gridCol>
                <a:gridCol w="8827358">
                  <a:extLst>
                    <a:ext uri="{9D8B030D-6E8A-4147-A177-3AD203B41FA5}">
                      <a16:colId xmlns:a16="http://schemas.microsoft.com/office/drawing/2014/main" val="249483294"/>
                    </a:ext>
                  </a:extLst>
                </a:gridCol>
              </a:tblGrid>
              <a:tr h="365806">
                <a:tc gridSpan="2">
                  <a:txBody>
                    <a:bodyPr/>
                    <a:lstStyle/>
                    <a:p>
                      <a:r>
                        <a:rPr lang="en-US" noProof="0"/>
                        <a:t>General 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noProof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4344257"/>
                  </a:ext>
                </a:extLst>
              </a:tr>
              <a:tr h="365806">
                <a:tc>
                  <a:txBody>
                    <a:bodyPr/>
                    <a:lstStyle/>
                    <a:p>
                      <a:r>
                        <a:rPr lang="en-GB" noProof="0"/>
                        <a:t>Number of Tasks </a:t>
                      </a:r>
                      <a:r>
                        <a:rPr lang="en-GB" i="1" noProof="0"/>
                        <a:t>n</a:t>
                      </a:r>
                      <a:endParaRPr lang="en-GB" noProof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Total number of tasks to be assigned to stations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027513"/>
                  </a:ext>
                </a:extLst>
              </a:tr>
              <a:tr h="640161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/>
                        <a:t>Order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/>
                        <a:t>Indicates the degree of connection between the tasks; Calculated by dividing the number of direct and indirect (transitive) connections by the number of possible connections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658114"/>
                  </a:ext>
                </a:extLst>
              </a:tr>
              <a:tr h="640161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GB" sz="18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Precedence Relations </a:t>
                      </a:r>
                      <a:r>
                        <a:rPr lang="en-GB" sz="1800" i="1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800" i="1" kern="1200" noProof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i,j</a:t>
                      </a:r>
                      <a:r>
                        <a:rPr lang="en-GB" sz="1800" i="1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1800" kern="120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Restrictions on the order in which tasks are performed </a:t>
                      </a:r>
                      <a:r>
                        <a:rPr lang="en-GB" sz="1800" i="1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(j </a:t>
                      </a:r>
                      <a:r>
                        <a:rPr lang="en-GB" sz="180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not be planned before </a:t>
                      </a:r>
                      <a:r>
                        <a:rPr lang="en-GB" sz="1800" i="1" kern="1200" noProof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1800" i="1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180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GB" sz="180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Only direct precedence relations should be included</a:t>
                      </a:r>
                      <a:endParaRPr lang="en-GB" noProof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72232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/>
                        <a:t>Cycle Time </a:t>
                      </a:r>
                      <a:r>
                        <a:rPr lang="en-GB" i="1" noProof="0"/>
                        <a:t>c</a:t>
                      </a:r>
                      <a:endParaRPr lang="en-GB" noProof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/>
                        <a:t>One cycle time is available per station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586484"/>
                  </a:ext>
                </a:extLst>
              </a:tr>
              <a:tr h="389967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OR-nodes </a:t>
                      </a:r>
                      <a:r>
                        <a:rPr lang="en-GB" sz="1800" i="1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800" i="1" kern="1200" noProof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i,j</a:t>
                      </a:r>
                      <a:r>
                        <a:rPr lang="en-GB" sz="1800" i="1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1800" kern="120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/>
                        <a:t>Choose one production path (among multiple alternatives) between </a:t>
                      </a:r>
                      <a:r>
                        <a:rPr lang="en-GB" i="1" noProof="0" err="1"/>
                        <a:t>i</a:t>
                      </a:r>
                      <a:r>
                        <a:rPr lang="en-GB" i="1" noProof="0"/>
                        <a:t> </a:t>
                      </a:r>
                      <a:r>
                        <a:rPr lang="en-GB" i="0" noProof="0"/>
                        <a:t>and </a:t>
                      </a:r>
                      <a:r>
                        <a:rPr lang="en-GB" i="1" noProof="0"/>
                        <a:t>j</a:t>
                      </a:r>
                      <a:endParaRPr lang="en-GB" noProof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295956"/>
                  </a:ext>
                </a:extLst>
              </a:tr>
              <a:tr h="365806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kern="120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noProof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780951"/>
                  </a:ext>
                </a:extLst>
              </a:tr>
              <a:tr h="365806">
                <a:tc gridSpan="2"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noProof="0">
                          <a:solidFill>
                            <a:schemeClr val="lt1"/>
                          </a:solidFill>
                        </a:rPr>
                        <a:t>Task Parameters</a:t>
                      </a:r>
                      <a:endParaRPr lang="en-GB" sz="1800" b="1" kern="1200" noProof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b="1" kern="1200" noProof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722944"/>
                  </a:ext>
                </a:extLst>
              </a:tr>
              <a:tr h="365806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/>
                        <a:t>Time </a:t>
                      </a:r>
                      <a:r>
                        <a:rPr lang="en-GB" i="1" noProof="0" err="1"/>
                        <a:t>t</a:t>
                      </a:r>
                      <a:r>
                        <a:rPr lang="en-GB" i="1" baseline="-25000" noProof="0" err="1"/>
                        <a:t>i</a:t>
                      </a:r>
                      <a:endParaRPr lang="en-GB" i="1" noProof="0" err="1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/>
                        <a:t>Time needed to complete task </a:t>
                      </a:r>
                      <a:r>
                        <a:rPr lang="en-GB" i="1" noProof="0" err="1"/>
                        <a:t>i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775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64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L_Präsentation_v5.2 Power Point OptWare Master Vorlage" id="{F0618961-2BE3-A245-B23A-68828A26CB11}" vid="{28CF0B05-9D58-7644-84D9-D00F5E1E82A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E6E0A543BCA3F4ABBFEA0BCBFCEAD83" ma:contentTypeVersion="11" ma:contentTypeDescription="Ein neues Dokument erstellen." ma:contentTypeScope="" ma:versionID="9a18178e3271b246f31850a720991dc0">
  <xsd:schema xmlns:xsd="http://www.w3.org/2001/XMLSchema" xmlns:xs="http://www.w3.org/2001/XMLSchema" xmlns:p="http://schemas.microsoft.com/office/2006/metadata/properties" xmlns:ns2="17404821-fedd-45d5-8ec7-0d09ede1dcd9" xmlns:ns3="281bb008-8942-44e2-aa52-8cabedcc5a59" targetNamespace="http://schemas.microsoft.com/office/2006/metadata/properties" ma:root="true" ma:fieldsID="05d0fdfe792f100043eda67a979474f9" ns2:_="" ns3:_="">
    <xsd:import namespace="17404821-fedd-45d5-8ec7-0d09ede1dcd9"/>
    <xsd:import namespace="281bb008-8942-44e2-aa52-8cabedcc5a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404821-fedd-45d5-8ec7-0d09ede1dc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Bildmarkierungen" ma:readOnly="false" ma:fieldId="{5cf76f15-5ced-4ddc-b409-7134ff3c332f}" ma:taxonomyMulti="true" ma:sspId="2d2d0fce-4430-4db4-8c3d-7f58fe89dce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1bb008-8942-44e2-aa52-8cabedcc5a5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f5141ddb-de33-4c2a-83a7-2b5fbed59515}" ma:internalName="TaxCatchAll" ma:showField="CatchAllData" ma:web="281bb008-8942-44e2-aa52-8cabedcc5a5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7404821-fedd-45d5-8ec7-0d09ede1dcd9">
      <Terms xmlns="http://schemas.microsoft.com/office/infopath/2007/PartnerControls"/>
    </lcf76f155ced4ddcb4097134ff3c332f>
    <TaxCatchAll xmlns="281bb008-8942-44e2-aa52-8cabedcc5a5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11C9DC-9076-481D-A3ED-AA5ED7C50253}">
  <ds:schemaRefs>
    <ds:schemaRef ds:uri="17404821-fedd-45d5-8ec7-0d09ede1dcd9"/>
    <ds:schemaRef ds:uri="281bb008-8942-44e2-aa52-8cabedcc5a5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0FBD3EB-5794-45E2-B491-7A30508216C9}">
  <ds:schemaRefs>
    <ds:schemaRef ds:uri="17404821-fedd-45d5-8ec7-0d09ede1dcd9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purl.org/dc/elements/1.1/"/>
    <ds:schemaRef ds:uri="281bb008-8942-44e2-aa52-8cabedcc5a59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DC5A483-BB89-4C9D-99BD-95ECF503F4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1260</Words>
  <Application>Microsoft Macintosh PowerPoint</Application>
  <PresentationFormat>Breitbild</PresentationFormat>
  <Paragraphs>272</Paragraphs>
  <Slides>12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0" baseType="lpstr">
      <vt:lpstr>-apple-system</vt:lpstr>
      <vt:lpstr>Arial</vt:lpstr>
      <vt:lpstr>Calibri</vt:lpstr>
      <vt:lpstr>JetBrains Mono</vt:lpstr>
      <vt:lpstr>Times</vt:lpstr>
      <vt:lpstr>TimesNewRoman,Bold</vt:lpstr>
      <vt:lpstr>Verdana</vt:lpstr>
      <vt:lpstr>Office</vt:lpstr>
      <vt:lpstr>Assembling Line Balancing Dataset</vt:lpstr>
      <vt:lpstr>Use Cases – Assembly Line Balancing</vt:lpstr>
      <vt:lpstr>Basic Problem Description (SALBP)</vt:lpstr>
      <vt:lpstr>ALB Format</vt:lpstr>
      <vt:lpstr>ALB Format</vt:lpstr>
      <vt:lpstr>Possible Extension (ARALBP)</vt:lpstr>
      <vt:lpstr>Possible Extension (SDALBP)</vt:lpstr>
      <vt:lpstr>Possible Extension (SUALBSP)</vt:lpstr>
      <vt:lpstr>Possible Extension (ASALBP)</vt:lpstr>
      <vt:lpstr>Example ASALBP</vt:lpstr>
      <vt:lpstr>Solve SALBP as MIP Model</vt:lpstr>
      <vt:lpstr>Solve SALBP as MIP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des Treffens</dc:title>
  <dc:creator>Daria Gutina (OptWare GmbH)</dc:creator>
  <cp:lastModifiedBy>Daria Gutina (OptWare GmbH)</cp:lastModifiedBy>
  <cp:revision>3</cp:revision>
  <dcterms:created xsi:type="dcterms:W3CDTF">2023-04-12T11:43:04Z</dcterms:created>
  <dcterms:modified xsi:type="dcterms:W3CDTF">2023-06-27T16:32:48Z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0x0101002E6E0A543BCA3F4ABBFEA0BCBFCEAD83</vt:lpwstr>
  </property>
  <property fmtid="{D5CDD505-2E9C-101B-9397-08002B2CF9AE}" pid="3" name="MediaServiceImageTags">
    <vt:lpwstr/>
  </property>
</Properties>
</file>