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/>
    <p:restoredTop sz="94653"/>
  </p:normalViewPr>
  <p:slideViewPr>
    <p:cSldViewPr>
      <p:cViewPr varScale="1">
        <p:scale>
          <a:sx n="225" d="100"/>
          <a:sy n="225" d="100"/>
        </p:scale>
        <p:origin x="1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830BB-0C12-47DA-B519-C85B032CB8CF}" type="datetimeFigureOut">
              <a:rPr lang="en-DE" smtClean="0"/>
              <a:t>9/25/23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9050-4DDF-45A7-A33F-E18D4858E3A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360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39050-4DDF-45A7-A33F-E18D4858E3A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586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auto">
          <a:xfrm>
            <a:off x="449999" y="172800"/>
            <a:ext cx="6958800" cy="878400"/>
          </a:xfrm>
          <a:prstGeom prst="rect">
            <a:avLst/>
          </a:prstGeom>
        </p:spPr>
        <p:txBody>
          <a:bodyPr/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>
                <a:solidFill>
                  <a:schemeClr val="tx1"/>
                </a:solidFill>
                <a:latin typeface="Open Sans Light"/>
              </a:defRPr>
            </a:lvl1pPr>
          </a:lstStyle>
          <a:p>
            <a:pPr marL="0" marR="0" lv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Slide Title / Font: Open Sans Light 24pt, </a:t>
            </a:r>
            <a:r>
              <a:rPr lang="en-US">
                <a:solidFill>
                  <a:srgbClr val="1989B9"/>
                </a:solidFill>
                <a:latin typeface="Open Sans Light"/>
                <a:ea typeface="Open Sans Light"/>
                <a:cs typeface="Open Sans Light"/>
              </a:rPr>
              <a:t>please</a:t>
            </a:r>
            <a:r>
              <a:rPr lang="en-US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change size as needed. </a:t>
            </a:r>
            <a:br>
              <a:rPr lang="de-DE"/>
            </a:b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Grafik 3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407252" y="172520"/>
            <a:ext cx="1564228" cy="4968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/>
          <p:cNvSpPr txBox="1"/>
          <p:nvPr/>
        </p:nvSpPr>
        <p:spPr bwMode="auto">
          <a:xfrm>
            <a:off x="450056" y="172520"/>
            <a:ext cx="6957195" cy="8776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endParaRPr sz="240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8460432" y="4836526"/>
            <a:ext cx="511048" cy="2308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fld id="{7E09A6F4-2B8A-49A3-BC64-E16F717CCE25}" type="slidenum">
              <a:rPr lang="en-US" sz="900" b="1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42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3" name="Grafik 36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1877616" y="821530"/>
            <a:ext cx="5388769" cy="17121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feld 13"/>
          <p:cNvSpPr txBox="1"/>
          <p:nvPr/>
        </p:nvSpPr>
        <p:spPr bwMode="auto">
          <a:xfrm>
            <a:off x="394311" y="3121641"/>
            <a:ext cx="40062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defRPr/>
            </a:pPr>
            <a:r>
              <a:rPr lang="de-DE">
                <a:solidFill>
                  <a:srgbClr val="1989B9"/>
                </a:solidFill>
                <a:latin typeface="Open Sans Light"/>
                <a:ea typeface="Open Sans Light"/>
                <a:cs typeface="Open Sans Light"/>
              </a:rPr>
              <a:t>First Name, Surname</a:t>
            </a:r>
            <a:endParaRPr/>
          </a:p>
        </p:txBody>
      </p:sp>
      <p:sp>
        <p:nvSpPr>
          <p:cNvPr id="15" name="Textfeld 14"/>
          <p:cNvSpPr txBox="1"/>
          <p:nvPr/>
        </p:nvSpPr>
        <p:spPr bwMode="auto">
          <a:xfrm>
            <a:off x="108970" y="3490973"/>
            <a:ext cx="4291581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defRPr/>
            </a:pPr>
            <a:r>
              <a:rPr lang="de-DE" sz="2000" dirty="0" err="1">
                <a:solidFill>
                  <a:srgbClr val="CDCDCD"/>
                </a:solidFill>
                <a:latin typeface="Open Sans Light"/>
                <a:ea typeface="Open Sans Light"/>
                <a:cs typeface="Open Sans Light"/>
              </a:rPr>
              <a:t>Lighthouse</a:t>
            </a:r>
            <a:r>
              <a:rPr lang="de-DE" sz="2000" dirty="0">
                <a:solidFill>
                  <a:srgbClr val="CDCDCD"/>
                </a:solidFill>
                <a:latin typeface="Open Sans Light"/>
                <a:ea typeface="Open Sans Light"/>
                <a:cs typeface="Open Sans Light"/>
              </a:rPr>
              <a:t> Project Title</a:t>
            </a:r>
            <a:br>
              <a:rPr lang="de-DE" sz="2000" dirty="0">
                <a:solidFill>
                  <a:srgbClr val="CDCDCD"/>
                </a:solidFill>
                <a:latin typeface="Open Sans Light"/>
                <a:ea typeface="Open Sans Light"/>
                <a:cs typeface="Open Sans Light"/>
              </a:rPr>
            </a:br>
            <a:r>
              <a:rPr lang="de-DE" sz="2000" dirty="0">
                <a:solidFill>
                  <a:srgbClr val="CDCDCD"/>
                </a:solidFill>
                <a:latin typeface="Open Sans Light"/>
                <a:ea typeface="Open Sans Light"/>
                <a:cs typeface="Open Sans Light"/>
              </a:rPr>
              <a:t>MQV Review Meeting 2023</a:t>
            </a:r>
            <a:endParaRPr sz="2000" dirty="0">
              <a:solidFill>
                <a:srgbClr val="CDCDCD"/>
              </a:solidFill>
              <a:latin typeface="Open Sans Light"/>
              <a:ea typeface="Open Sans Light"/>
              <a:cs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 bwMode="auto">
          <a:xfrm>
            <a:off x="450056" y="172520"/>
            <a:ext cx="6957195" cy="8776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de-DE" sz="24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Slide Title / Font: Open Sans Light 24pt, </a:t>
            </a:r>
            <a:r>
              <a:rPr lang="de-DE" sz="2400">
                <a:solidFill>
                  <a:srgbClr val="1989B9"/>
                </a:solidFill>
                <a:latin typeface="Open Sans Light"/>
                <a:ea typeface="Open Sans Light"/>
                <a:cs typeface="Open Sans Light"/>
              </a:rPr>
              <a:t>please</a:t>
            </a:r>
            <a:r>
              <a:rPr lang="de-DE" sz="24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change size as needed. </a:t>
            </a:r>
            <a:endParaRPr sz="2400"/>
          </a:p>
        </p:txBody>
      </p:sp>
      <p:sp>
        <p:nvSpPr>
          <p:cNvPr id="3" name="Textfeld 2"/>
          <p:cNvSpPr txBox="1"/>
          <p:nvPr/>
        </p:nvSpPr>
        <p:spPr bwMode="auto">
          <a:xfrm>
            <a:off x="450056" y="1422488"/>
            <a:ext cx="2928938" cy="52149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Subtitle / Font: Open Sans Bold 11 </a:t>
            </a:r>
            <a:r>
              <a:rPr lang="en-US" sz="1100" b="1" dirty="0" err="1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pt</a:t>
            </a:r>
            <a:r>
              <a:rPr lang="en-US" sz="1100" b="1" dirty="0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 / </a:t>
            </a:r>
            <a:r>
              <a:rPr lang="en-US" sz="1100" b="1" dirty="0" err="1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colour</a:t>
            </a:r>
            <a:r>
              <a:rPr lang="en-US" sz="1100" b="1" dirty="0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 #1989B9</a:t>
            </a:r>
            <a:endParaRPr dirty="0"/>
          </a:p>
        </p:txBody>
      </p:sp>
      <p:sp>
        <p:nvSpPr>
          <p:cNvPr id="6" name="Textfeld 5"/>
          <p:cNvSpPr txBox="1"/>
          <p:nvPr/>
        </p:nvSpPr>
        <p:spPr bwMode="auto">
          <a:xfrm>
            <a:off x="450057" y="2088457"/>
            <a:ext cx="4021932" cy="2267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Open Sans Light 11pt #3F3F3F /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Lorem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ipsum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dolor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sit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amet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consetetur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sadipscing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elitr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sed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diam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nonumy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eirmod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tempor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invidunt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ut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labore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et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dolore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magna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aliquyam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erat sed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diam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voluptua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. At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vero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eos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et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accusam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et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justo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duo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dolores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et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ea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rebum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. Stet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clita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kasd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gubergren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no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sea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takimata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sanctus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est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Lorem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ipsum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dolor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sit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amet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.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Lorem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ipsum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dolor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sit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amet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consetetur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sadipscing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elitr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sed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diam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nonumy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eirmod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tempor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invidunt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ut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labore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et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dolore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magna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aliquyam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erat sed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diam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de-DE" sz="1100" dirty="0" err="1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voluptua</a:t>
            </a:r>
            <a:r>
              <a:rPr lang="de-DE" sz="11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.</a:t>
            </a:r>
            <a:endParaRPr dirty="0"/>
          </a:p>
        </p:txBody>
      </p:sp>
      <p:sp>
        <p:nvSpPr>
          <p:cNvPr id="7" name="TextBox 67"/>
          <p:cNvSpPr txBox="1">
            <a:spLocks noChangeArrowheads="1"/>
          </p:cNvSpPr>
          <p:nvPr/>
        </p:nvSpPr>
        <p:spPr bwMode="auto">
          <a:xfrm>
            <a:off x="4769943" y="4374598"/>
            <a:ext cx="2760635" cy="2469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Open Sans Light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Open Sans Light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Open Sans Light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de-DE" sz="750" i="1">
                <a:solidFill>
                  <a:srgbClr val="000000"/>
                </a:solidFill>
                <a:ea typeface="Open Sans Light"/>
                <a:cs typeface="Open Sans Light"/>
              </a:rPr>
              <a:t>Insert Caption The quick brown fox jumps over the lazy dog.</a:t>
            </a:r>
            <a:endParaRPr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rcRect l="6275" r="12254"/>
          <a:stretch/>
        </p:blipFill>
        <p:spPr bwMode="auto">
          <a:xfrm>
            <a:off x="4769943" y="1646425"/>
            <a:ext cx="3924000" cy="270922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 bwMode="auto">
          <a:xfrm>
            <a:off x="450056" y="4829175"/>
            <a:ext cx="8243887" cy="2308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de-DE" sz="900" b="1" dirty="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LTP-Abbreviation </a:t>
            </a:r>
            <a:r>
              <a:rPr lang="de-DE" sz="900" b="1" dirty="0" err="1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of</a:t>
            </a:r>
            <a:r>
              <a:rPr lang="de-DE" sz="900" b="1" dirty="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de-DE" sz="900" b="1" dirty="0" err="1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Lighthouse</a:t>
            </a:r>
            <a:r>
              <a:rPr lang="de-DE" sz="900" b="1" dirty="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 Project– MQV Review Meeting 2023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9"/>
          <p:cNvGraphicFramePr>
            <a:graphicFrameLocks noGrp="1"/>
          </p:cNvGraphicFramePr>
          <p:nvPr/>
        </p:nvGraphicFramePr>
        <p:xfrm>
          <a:off x="3103830" y="1651396"/>
          <a:ext cx="5777952" cy="30017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25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888">
                <a:tc>
                  <a:txBody>
                    <a:bodyPr/>
                    <a:lstStyle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050" b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Open Sans ExtraBold"/>
                          <a:ea typeface="Open Sans ExtraBold"/>
                          <a:cs typeface="Open Sans ExtraBold"/>
                        </a:rPr>
                        <a:t>Column 1</a:t>
                      </a:r>
                      <a:endParaRPr/>
                    </a:p>
                  </a:txBody>
                  <a:tcPr marL="68580" marR="68580" marT="34290" marB="34290" anchor="ctr">
                    <a:solidFill>
                      <a:srgbClr val="1989B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050" b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Open Sans ExtraBold"/>
                          <a:ea typeface="Open Sans ExtraBold"/>
                          <a:cs typeface="Open Sans ExtraBold"/>
                        </a:rPr>
                        <a:t>Column 2</a:t>
                      </a:r>
                      <a:endParaRPr/>
                    </a:p>
                  </a:txBody>
                  <a:tcPr marL="68580" marR="68580" marT="34290" marB="34290" anchor="ctr">
                    <a:solidFill>
                      <a:srgbClr val="1989B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050" b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Open Sans ExtraBold"/>
                          <a:ea typeface="Open Sans ExtraBold"/>
                          <a:cs typeface="Open Sans ExtraBold"/>
                        </a:rPr>
                        <a:t>Column 3</a:t>
                      </a:r>
                      <a:endParaRPr/>
                    </a:p>
                  </a:txBody>
                  <a:tcPr marL="68580" marR="68580" marT="34290" marB="34290" anchor="ctr">
                    <a:solidFill>
                      <a:srgbClr val="1989B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168"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900" b="0" i="0" u="none" strike="noStrike" cap="none" spc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value or content</a:t>
                      </a:r>
                      <a:endParaRPr/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9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value or content</a:t>
                      </a: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 sz="900">
                          <a:latin typeface="Open Sans Light"/>
                          <a:ea typeface="Open Sans Light"/>
                          <a:cs typeface="Open Sans Light"/>
                        </a:rPr>
                        <a:t>value or content</a:t>
                      </a:r>
                      <a:endParaRPr/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3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900">
                          <a:solidFill>
                            <a:sysClr val="windowText" lastClr="0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value or content</a:t>
                      </a: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 sz="900">
                          <a:latin typeface="Open Sans Light"/>
                          <a:ea typeface="Open Sans Light"/>
                          <a:cs typeface="Open Sans Light"/>
                        </a:rPr>
                        <a:t>value or content</a:t>
                      </a:r>
                      <a:endParaRPr/>
                    </a:p>
                  </a:txBody>
                  <a:tcPr marL="68580" marR="68580" marT="34290" marB="34290">
                    <a:solidFill>
                      <a:srgbClr val="1989B9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 sz="900">
                          <a:latin typeface="Open Sans Light"/>
                          <a:ea typeface="Open Sans Light"/>
                          <a:cs typeface="Open Sans Light"/>
                        </a:rPr>
                        <a:t>value or content</a:t>
                      </a:r>
                      <a:endParaRPr/>
                    </a:p>
                  </a:txBody>
                  <a:tcPr marL="68580" marR="68580" marT="34290" marB="34290">
                    <a:solidFill>
                      <a:srgbClr val="1989B9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3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93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93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sz="900"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marL="68580" marR="68580" marT="34290" marB="34290">
                    <a:solidFill>
                      <a:srgbClr val="1989B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 bwMode="auto">
          <a:xfrm>
            <a:off x="430727" y="167154"/>
            <a:ext cx="641298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Slide Title / Font: Open Sans Light 18pt, </a:t>
            </a:r>
            <a:r>
              <a:rPr lang="en-US">
                <a:solidFill>
                  <a:srgbClr val="1989B9"/>
                </a:solidFill>
                <a:latin typeface="Open Sans Light"/>
                <a:ea typeface="Open Sans Light"/>
                <a:cs typeface="Open Sans Light"/>
              </a:rPr>
              <a:t>please</a:t>
            </a:r>
            <a:r>
              <a:rPr lang="en-US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 change size as needed. </a:t>
            </a:r>
            <a:endParaRPr lang="de-DE"/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450056" y="1882231"/>
            <a:ext cx="2428629" cy="27709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Open Sans Light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Open Sans Light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Open Sans Light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Open Sans Ligh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de-DE" sz="900" dirty="0" err="1">
                <a:solidFill>
                  <a:srgbClr val="3F3F3F"/>
                </a:solidFill>
              </a:rPr>
              <a:t>Lorem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ipsum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dolor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sit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amet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consetetur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sadipscing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elitr</a:t>
            </a:r>
            <a:r>
              <a:rPr lang="de-DE" sz="900" dirty="0">
                <a:solidFill>
                  <a:srgbClr val="3F3F3F"/>
                </a:solidFill>
              </a:rPr>
              <a:t> sed </a:t>
            </a:r>
            <a:r>
              <a:rPr lang="de-DE" sz="900" dirty="0" err="1">
                <a:solidFill>
                  <a:srgbClr val="3F3F3F"/>
                </a:solidFill>
              </a:rPr>
              <a:t>diam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nonumy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eirmod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tempor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invidunt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ut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labore</a:t>
            </a:r>
            <a:r>
              <a:rPr lang="de-DE" sz="900" dirty="0">
                <a:solidFill>
                  <a:srgbClr val="3F3F3F"/>
                </a:solidFill>
              </a:rPr>
              <a:t> et </a:t>
            </a:r>
            <a:r>
              <a:rPr lang="de-DE" sz="900" dirty="0" err="1">
                <a:solidFill>
                  <a:srgbClr val="3F3F3F"/>
                </a:solidFill>
              </a:rPr>
              <a:t>dolore</a:t>
            </a:r>
            <a:r>
              <a:rPr lang="de-DE" sz="900" dirty="0">
                <a:solidFill>
                  <a:srgbClr val="3F3F3F"/>
                </a:solidFill>
              </a:rPr>
              <a:t> magna </a:t>
            </a:r>
            <a:r>
              <a:rPr lang="de-DE" sz="900" dirty="0" err="1">
                <a:solidFill>
                  <a:srgbClr val="3F3F3F"/>
                </a:solidFill>
              </a:rPr>
              <a:t>aliquyam</a:t>
            </a:r>
            <a:r>
              <a:rPr lang="de-DE" sz="900" dirty="0">
                <a:solidFill>
                  <a:srgbClr val="3F3F3F"/>
                </a:solidFill>
              </a:rPr>
              <a:t> erat sed </a:t>
            </a:r>
            <a:r>
              <a:rPr lang="de-DE" sz="900" dirty="0" err="1">
                <a:solidFill>
                  <a:srgbClr val="3F3F3F"/>
                </a:solidFill>
              </a:rPr>
              <a:t>diam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voluptua</a:t>
            </a:r>
            <a:r>
              <a:rPr lang="de-DE" sz="900" dirty="0">
                <a:solidFill>
                  <a:srgbClr val="3F3F3F"/>
                </a:solidFill>
              </a:rPr>
              <a:t>. At </a:t>
            </a:r>
            <a:r>
              <a:rPr lang="de-DE" sz="900" dirty="0" err="1">
                <a:solidFill>
                  <a:srgbClr val="3F3F3F"/>
                </a:solidFill>
              </a:rPr>
              <a:t>vero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eos</a:t>
            </a:r>
            <a:r>
              <a:rPr lang="de-DE" sz="900" dirty="0">
                <a:solidFill>
                  <a:srgbClr val="3F3F3F"/>
                </a:solidFill>
              </a:rPr>
              <a:t> et </a:t>
            </a:r>
            <a:r>
              <a:rPr lang="de-DE" sz="900" dirty="0" err="1">
                <a:solidFill>
                  <a:srgbClr val="3F3F3F"/>
                </a:solidFill>
              </a:rPr>
              <a:t>accusam</a:t>
            </a:r>
            <a:r>
              <a:rPr lang="de-DE" sz="900" dirty="0">
                <a:solidFill>
                  <a:srgbClr val="3F3F3F"/>
                </a:solidFill>
              </a:rPr>
              <a:t> et </a:t>
            </a:r>
            <a:r>
              <a:rPr lang="de-DE" sz="900" dirty="0" err="1">
                <a:solidFill>
                  <a:srgbClr val="3F3F3F"/>
                </a:solidFill>
              </a:rPr>
              <a:t>justo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duo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dolores</a:t>
            </a:r>
            <a:r>
              <a:rPr lang="de-DE" sz="900" dirty="0">
                <a:solidFill>
                  <a:srgbClr val="3F3F3F"/>
                </a:solidFill>
              </a:rPr>
              <a:t> et </a:t>
            </a:r>
            <a:r>
              <a:rPr lang="de-DE" sz="900" dirty="0" err="1">
                <a:solidFill>
                  <a:srgbClr val="3F3F3F"/>
                </a:solidFill>
              </a:rPr>
              <a:t>ea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rebum</a:t>
            </a:r>
            <a:r>
              <a:rPr lang="de-DE" sz="900" dirty="0">
                <a:solidFill>
                  <a:srgbClr val="3F3F3F"/>
                </a:solidFill>
              </a:rPr>
              <a:t>. Stet </a:t>
            </a:r>
            <a:r>
              <a:rPr lang="de-DE" sz="900" dirty="0" err="1">
                <a:solidFill>
                  <a:srgbClr val="3F3F3F"/>
                </a:solidFill>
              </a:rPr>
              <a:t>clita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kasd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gubergren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no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sea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takimata</a:t>
            </a:r>
            <a:r>
              <a:rPr lang="de-DE" sz="900" dirty="0">
                <a:solidFill>
                  <a:srgbClr val="3F3F3F"/>
                </a:solidFill>
              </a:rPr>
              <a:t> sanctus </a:t>
            </a:r>
            <a:r>
              <a:rPr lang="de-DE" sz="900" dirty="0" err="1">
                <a:solidFill>
                  <a:srgbClr val="3F3F3F"/>
                </a:solidFill>
              </a:rPr>
              <a:t>est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Lorem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ipsum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dolor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sit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amet</a:t>
            </a:r>
            <a:r>
              <a:rPr lang="de-DE" sz="900" dirty="0">
                <a:solidFill>
                  <a:srgbClr val="3F3F3F"/>
                </a:solidFill>
              </a:rPr>
              <a:t>. </a:t>
            </a:r>
            <a:r>
              <a:rPr lang="de-DE" sz="900" dirty="0" err="1">
                <a:solidFill>
                  <a:srgbClr val="3F3F3F"/>
                </a:solidFill>
              </a:rPr>
              <a:t>Lorem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ipsum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dolor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sit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amet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consetetur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sadipscing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elitr</a:t>
            </a:r>
            <a:r>
              <a:rPr lang="de-DE" sz="900" dirty="0">
                <a:solidFill>
                  <a:srgbClr val="3F3F3F"/>
                </a:solidFill>
              </a:rPr>
              <a:t> sed </a:t>
            </a:r>
            <a:r>
              <a:rPr lang="de-DE" sz="900" dirty="0" err="1">
                <a:solidFill>
                  <a:srgbClr val="3F3F3F"/>
                </a:solidFill>
              </a:rPr>
              <a:t>diam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nonumy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eirmod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tempor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invidunt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ut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labore</a:t>
            </a:r>
            <a:r>
              <a:rPr lang="de-DE" sz="900" dirty="0">
                <a:solidFill>
                  <a:srgbClr val="3F3F3F"/>
                </a:solidFill>
              </a:rPr>
              <a:t> et </a:t>
            </a:r>
            <a:r>
              <a:rPr lang="de-DE" sz="900" dirty="0" err="1">
                <a:solidFill>
                  <a:srgbClr val="3F3F3F"/>
                </a:solidFill>
              </a:rPr>
              <a:t>dolore</a:t>
            </a:r>
            <a:r>
              <a:rPr lang="de-DE" sz="900" dirty="0">
                <a:solidFill>
                  <a:srgbClr val="3F3F3F"/>
                </a:solidFill>
              </a:rPr>
              <a:t> magna </a:t>
            </a:r>
            <a:r>
              <a:rPr lang="de-DE" sz="900" dirty="0" err="1">
                <a:solidFill>
                  <a:srgbClr val="3F3F3F"/>
                </a:solidFill>
              </a:rPr>
              <a:t>aliquyam</a:t>
            </a:r>
            <a:r>
              <a:rPr lang="de-DE" sz="900" dirty="0">
                <a:solidFill>
                  <a:srgbClr val="3F3F3F"/>
                </a:solidFill>
              </a:rPr>
              <a:t> erat sed </a:t>
            </a:r>
            <a:r>
              <a:rPr lang="de-DE" sz="900" dirty="0" err="1">
                <a:solidFill>
                  <a:srgbClr val="3F3F3F"/>
                </a:solidFill>
              </a:rPr>
              <a:t>diam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voluptua</a:t>
            </a:r>
            <a:r>
              <a:rPr lang="de-DE" sz="900" dirty="0">
                <a:solidFill>
                  <a:srgbClr val="3F3F3F"/>
                </a:solidFill>
              </a:rPr>
              <a:t>. At </a:t>
            </a:r>
            <a:r>
              <a:rPr lang="de-DE" sz="900" dirty="0" err="1">
                <a:solidFill>
                  <a:srgbClr val="3F3F3F"/>
                </a:solidFill>
              </a:rPr>
              <a:t>vero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eos</a:t>
            </a:r>
            <a:r>
              <a:rPr lang="de-DE" sz="900" dirty="0">
                <a:solidFill>
                  <a:srgbClr val="3F3F3F"/>
                </a:solidFill>
              </a:rPr>
              <a:t> et </a:t>
            </a:r>
            <a:r>
              <a:rPr lang="de-DE" sz="900" dirty="0" err="1">
                <a:solidFill>
                  <a:srgbClr val="3F3F3F"/>
                </a:solidFill>
              </a:rPr>
              <a:t>accusam</a:t>
            </a:r>
            <a:r>
              <a:rPr lang="de-DE" sz="900" dirty="0">
                <a:solidFill>
                  <a:srgbClr val="3F3F3F"/>
                </a:solidFill>
              </a:rPr>
              <a:t> et </a:t>
            </a:r>
            <a:r>
              <a:rPr lang="de-DE" sz="900" dirty="0" err="1">
                <a:solidFill>
                  <a:srgbClr val="3F3F3F"/>
                </a:solidFill>
              </a:rPr>
              <a:t>justo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duo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dolores</a:t>
            </a:r>
            <a:r>
              <a:rPr lang="de-DE" sz="900" dirty="0">
                <a:solidFill>
                  <a:srgbClr val="3F3F3F"/>
                </a:solidFill>
              </a:rPr>
              <a:t> et </a:t>
            </a:r>
            <a:r>
              <a:rPr lang="de-DE" sz="900" dirty="0" err="1">
                <a:solidFill>
                  <a:srgbClr val="3F3F3F"/>
                </a:solidFill>
              </a:rPr>
              <a:t>ea</a:t>
            </a:r>
            <a:r>
              <a:rPr lang="de-DE" sz="900" dirty="0">
                <a:solidFill>
                  <a:srgbClr val="3F3F3F"/>
                </a:solidFill>
              </a:rPr>
              <a:t> </a:t>
            </a:r>
            <a:r>
              <a:rPr lang="de-DE" sz="900" dirty="0" err="1">
                <a:solidFill>
                  <a:srgbClr val="3F3F3F"/>
                </a:solidFill>
              </a:rPr>
              <a:t>rebum</a:t>
            </a:r>
            <a:r>
              <a:rPr lang="de-DE" sz="900" dirty="0">
                <a:solidFill>
                  <a:srgbClr val="3F3F3F"/>
                </a:solidFill>
              </a:rPr>
              <a:t>.</a:t>
            </a:r>
            <a:endParaRPr lang="en-US" sz="900" dirty="0">
              <a:solidFill>
                <a:srgbClr val="3F3F3F"/>
              </a:solidFill>
            </a:endParaRPr>
          </a:p>
        </p:txBody>
      </p:sp>
      <p:sp>
        <p:nvSpPr>
          <p:cNvPr id="6" name="TextBox 9"/>
          <p:cNvSpPr txBox="1"/>
          <p:nvPr/>
        </p:nvSpPr>
        <p:spPr bwMode="auto">
          <a:xfrm>
            <a:off x="430727" y="1651397"/>
            <a:ext cx="2428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Introduction</a:t>
            </a:r>
            <a:endParaRPr dirty="0"/>
          </a:p>
        </p:txBody>
      </p:sp>
      <p:sp>
        <p:nvSpPr>
          <p:cNvPr id="1083920821" name="Textfeld 8"/>
          <p:cNvSpPr txBox="1"/>
          <p:nvPr/>
        </p:nvSpPr>
        <p:spPr bwMode="auto">
          <a:xfrm>
            <a:off x="450055" y="4829175"/>
            <a:ext cx="8243886" cy="2308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900" b="1" dirty="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LTP-Abbreviation of Lighthouse Project– MQV Review Meeting 2023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 bwMode="auto">
          <a:xfrm>
            <a:off x="450056" y="172520"/>
            <a:ext cx="6957195" cy="87761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defRPr/>
            </a:pPr>
            <a:r>
              <a:rPr lang="en-GB" sz="2400" dirty="0">
                <a:solidFill>
                  <a:srgbClr val="3F3F3F"/>
                </a:solidFill>
                <a:latin typeface="Open Sans Light"/>
                <a:ea typeface="Open Sans Light"/>
                <a:cs typeface="Open Sans Light"/>
              </a:rPr>
              <a:t>Use Cases Optimization</a:t>
            </a:r>
            <a:endParaRPr lang="en-GB" sz="2400" dirty="0"/>
          </a:p>
        </p:txBody>
      </p:sp>
      <p:sp>
        <p:nvSpPr>
          <p:cNvPr id="650033639" name="Textfeld 8"/>
          <p:cNvSpPr txBox="1"/>
          <p:nvPr/>
        </p:nvSpPr>
        <p:spPr bwMode="auto">
          <a:xfrm>
            <a:off x="450055" y="4829175"/>
            <a:ext cx="8243886" cy="2308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900" b="1" dirty="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LTP-Abbreviation of Lighthouse Project– MQV Review Meeting 2023</a:t>
            </a:r>
            <a:endParaRPr lang="en-US" sz="9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DF3A3A-5FDA-52AB-7D2E-8C9BC0E3B404}"/>
              </a:ext>
            </a:extLst>
          </p:cNvPr>
          <p:cNvSpPr txBox="1"/>
          <p:nvPr/>
        </p:nvSpPr>
        <p:spPr>
          <a:xfrm>
            <a:off x="450055" y="1045819"/>
            <a:ext cx="577812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Objective</a:t>
            </a:r>
            <a:endParaRPr lang="de-DE" sz="1100" dirty="0">
              <a:solidFill>
                <a:srgbClr val="3F3F3F"/>
              </a:solidFill>
              <a:latin typeface="Open Sans Light"/>
              <a:cs typeface="Open Sans Light"/>
            </a:endParaRPr>
          </a:p>
          <a:p>
            <a:pPr algn="l"/>
            <a:r>
              <a:rPr lang="en-GB" sz="1100" dirty="0">
                <a:solidFill>
                  <a:srgbClr val="3F3F3F"/>
                </a:solidFill>
                <a:latin typeface="Open Sans Light"/>
                <a:cs typeface="Open Sans Light"/>
              </a:rPr>
              <a:t>The primary objective of this work package is twofold: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3F3F3F"/>
                </a:solidFill>
                <a:latin typeface="Open Sans Light"/>
                <a:cs typeface="Open Sans Light"/>
              </a:rPr>
              <a:t>Prepare different real-world optimization use cases.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3F3F3F"/>
                </a:solidFill>
                <a:latin typeface="Open Sans Light"/>
                <a:cs typeface="Open Sans Light"/>
              </a:rPr>
              <a:t>Establish classical algorithms as benchmarks and as a starting point for Quantum Computing algorithms.</a:t>
            </a:r>
          </a:p>
          <a:p>
            <a:pPr algn="l"/>
            <a:endParaRPr lang="en-GB" sz="1100" dirty="0">
              <a:solidFill>
                <a:srgbClr val="3F3F3F"/>
              </a:solidFill>
              <a:latin typeface="Open Sans Light"/>
              <a:cs typeface="Open Sans Light"/>
            </a:endParaRPr>
          </a:p>
          <a:p>
            <a:pPr algn="l"/>
            <a:r>
              <a:rPr lang="en-GB" sz="1100" b="1" dirty="0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Use Cases</a:t>
            </a:r>
            <a:endParaRPr lang="en-GB" sz="1100" dirty="0">
              <a:solidFill>
                <a:srgbClr val="3F3F3F"/>
              </a:solidFill>
              <a:latin typeface="Open Sans Light"/>
              <a:cs typeface="Open Sans Light"/>
            </a:endParaRPr>
          </a:p>
          <a:p>
            <a:r>
              <a:rPr lang="en-GB" sz="1100" dirty="0">
                <a:solidFill>
                  <a:srgbClr val="3F3F3F"/>
                </a:solidFill>
                <a:latin typeface="Open Sans Light"/>
                <a:cs typeface="Open Sans Light"/>
              </a:rPr>
              <a:t>The focus is currently on two specific real-world use cases: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3F3F3F"/>
                </a:solidFill>
                <a:latin typeface="Open Sans Light"/>
                <a:cs typeface="Open Sans Light"/>
              </a:rPr>
              <a:t>Assembly Line Balancing: Minimize the number of stations needed to perform all specified work steps.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3F3F3F"/>
                </a:solidFill>
                <a:latin typeface="Open Sans Light"/>
                <a:cs typeface="Open Sans Light"/>
              </a:rPr>
              <a:t>Test Vehicle Configurations: Minimize the number of pre-production vehicles required to perform all necessary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3F3F3F"/>
              </a:solidFill>
              <a:latin typeface="Open Sans Light"/>
              <a:cs typeface="Open Sans Light"/>
            </a:endParaRPr>
          </a:p>
          <a:p>
            <a:pPr algn="l"/>
            <a:r>
              <a:rPr lang="en-GB" sz="1100" b="1" dirty="0">
                <a:solidFill>
                  <a:srgbClr val="1989B9"/>
                </a:solidFill>
                <a:latin typeface="Open Sans ExtraBold"/>
                <a:ea typeface="Open Sans ExtraBold"/>
                <a:cs typeface="Open Sans ExtraBold"/>
              </a:rPr>
              <a:t>Research Focus</a:t>
            </a:r>
          </a:p>
          <a:p>
            <a:pPr algn="l"/>
            <a:r>
              <a:rPr lang="en-GB" sz="1100" dirty="0">
                <a:solidFill>
                  <a:srgbClr val="3F3F3F"/>
                </a:solidFill>
                <a:latin typeface="Open Sans Light"/>
                <a:cs typeface="Open Sans Light"/>
              </a:rPr>
              <a:t>Both use cases are reducible to specific bin-packing problems. They must be simplified, to make computation on Quantum Computers possible. For this, we consider different heuristics and different objective functions to reduce the number of </a:t>
            </a:r>
            <a:r>
              <a:rPr lang="en-GB" sz="1100" dirty="0" err="1">
                <a:solidFill>
                  <a:srgbClr val="3F3F3F"/>
                </a:solidFill>
                <a:latin typeface="Open Sans Light"/>
                <a:cs typeface="Open Sans Light"/>
              </a:rPr>
              <a:t>QBits</a:t>
            </a:r>
            <a:r>
              <a:rPr lang="en-GB" sz="1100" dirty="0">
                <a:solidFill>
                  <a:srgbClr val="3F3F3F"/>
                </a:solidFill>
                <a:latin typeface="Open Sans Light"/>
                <a:cs typeface="Open Sans Light"/>
              </a:rPr>
              <a:t> needed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1100" dirty="0">
              <a:solidFill>
                <a:srgbClr val="3F3F3F"/>
              </a:solidFill>
              <a:latin typeface="Open Sans Light"/>
              <a:cs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Textfeld 8"/>
          <p:cNvSpPr txBox="1"/>
          <p:nvPr/>
        </p:nvSpPr>
        <p:spPr bwMode="auto">
          <a:xfrm>
            <a:off x="450055" y="4829175"/>
            <a:ext cx="8243886" cy="2308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900" b="1" dirty="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</a:rPr>
              <a:t>LTP-Abbreviation of Lighthouse Project– MQV Review Meeting 2023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4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 sz="1000">
              <a:solidFill>
                <a:srgbClr val="1A2C33"/>
              </a:solidFill>
            </a:endParaRPr>
          </a:p>
        </p:txBody>
      </p:sp>
      <p:sp>
        <p:nvSpPr>
          <p:cNvPr id="5" name="TextBox 28"/>
          <p:cNvSpPr txBox="1">
            <a:spLocks noChangeArrowheads="1"/>
          </p:cNvSpPr>
          <p:nvPr/>
        </p:nvSpPr>
        <p:spPr bwMode="auto">
          <a:xfrm>
            <a:off x="3231356" y="4198895"/>
            <a:ext cx="2681288" cy="30886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 Light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 Light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 Light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 Ligh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050" spc="98">
                <a:solidFill>
                  <a:schemeClr val="bg2"/>
                </a:solidFill>
                <a:ea typeface="Open Sans Light"/>
                <a:cs typeface="Open Sans Light"/>
              </a:rPr>
              <a:t>www.munich-quantum-valley.de</a:t>
            </a:r>
            <a:endParaRPr/>
          </a:p>
        </p:txBody>
      </p:sp>
      <p:pic>
        <p:nvPicPr>
          <p:cNvPr id="6" name="Grafik 31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371850" y="1543801"/>
            <a:ext cx="24003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28"/>
          <p:cNvSpPr txBox="1">
            <a:spLocks noChangeArrowheads="1"/>
          </p:cNvSpPr>
          <p:nvPr/>
        </p:nvSpPr>
        <p:spPr bwMode="auto">
          <a:xfrm>
            <a:off x="1767878" y="3638422"/>
            <a:ext cx="5608244" cy="42236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 Light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 Light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 Light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Open Sans Ligh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600" b="1" cap="all" spc="98">
                <a:solidFill>
                  <a:schemeClr val="bg2"/>
                </a:solidFill>
                <a:latin typeface="Open Sans SemiBold"/>
                <a:ea typeface="Open Sans SemiBold"/>
                <a:cs typeface="Open Sans SemiBold"/>
              </a:rPr>
              <a:t>thank you for your attention.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445</Words>
  <Application>Microsoft Macintosh PowerPoint</Application>
  <DocSecurity>0</DocSecurity>
  <PresentationFormat>Bildschirmpräsentation (16:9)</PresentationFormat>
  <Paragraphs>38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 ExtraBold</vt:lpstr>
      <vt:lpstr>Open Sans Light</vt:lpstr>
      <vt:lpstr>Open Sans SemiBold</vt:lpstr>
      <vt:lpstr>Söhne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cssdfdsfdsfdsf</dc:title>
  <dc:subject/>
  <dc:creator>Microsoft Office User</dc:creator>
  <cp:keywords/>
  <dc:description/>
  <cp:lastModifiedBy>Daria Gutina (OptWare GmbH)</cp:lastModifiedBy>
  <cp:revision>29</cp:revision>
  <dcterms:created xsi:type="dcterms:W3CDTF">2022-01-25T10:07:02Z</dcterms:created>
  <dcterms:modified xsi:type="dcterms:W3CDTF">2023-09-25T15:07:07Z</dcterms:modified>
  <cp:category/>
  <dc:identifier/>
  <cp:contentStatus/>
  <dc:language/>
  <cp:version/>
</cp:coreProperties>
</file>