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6"/>
  </p:notesMasterIdLst>
  <p:sldIdLst>
    <p:sldId id="310" r:id="rId5"/>
    <p:sldId id="311" r:id="rId6"/>
    <p:sldId id="312" r:id="rId7"/>
    <p:sldId id="314" r:id="rId8"/>
    <p:sldId id="313" r:id="rId9"/>
    <p:sldId id="315" r:id="rId10"/>
    <p:sldId id="316" r:id="rId11"/>
    <p:sldId id="317" r:id="rId12"/>
    <p:sldId id="318" r:id="rId13"/>
    <p:sldId id="320" r:id="rId14"/>
    <p:sldId id="321" r:id="rId15"/>
    <p:sldId id="322" r:id="rId16"/>
    <p:sldId id="319" r:id="rId17"/>
    <p:sldId id="323" r:id="rId18"/>
    <p:sldId id="324" r:id="rId19"/>
    <p:sldId id="325" r:id="rId20"/>
    <p:sldId id="326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27" r:id="rId32"/>
    <p:sldId id="338" r:id="rId33"/>
    <p:sldId id="339" r:id="rId34"/>
    <p:sldId id="340" r:id="rId35"/>
  </p:sldIdLst>
  <p:sldSz cx="12192000" cy="6858000"/>
  <p:notesSz cx="6797675" cy="987266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6F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237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77AE3-6089-9D4A-9422-1A068BE5361D}" type="datetimeFigureOut">
              <a:rPr lang="de-DE" smtClean="0"/>
              <a:t>19.02.2021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3488"/>
            <a:ext cx="5921375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51219"/>
            <a:ext cx="543814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C816-003A-E343-8967-2F16446FCF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08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13E38A-64DF-1F49-B9E3-B1CDAF3E0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D5DB9E9-3021-A646-870A-EDF21BF07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08708A-1289-B145-BD0F-0BD9BB13B8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177E77-1F74-6F49-8DB6-49B53F5C8A9C}" type="datetime1">
              <a:rPr lang="de-DE" smtClean="0"/>
              <a:t>19.02.2021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6942FE-FA55-FB43-8B2E-80D94400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Unternehmenspräsentation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BE327D-1C78-5C47-85D1-686DAA8B5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295B-76B5-634C-82B6-CAC476CA834D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D0DE434-B37F-1445-B19C-0D5DF660EC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966" y="1856059"/>
            <a:ext cx="6568068" cy="146878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46BA2851-63A4-914E-81D7-B12EFC22DB9A}"/>
              </a:ext>
            </a:extLst>
          </p:cNvPr>
          <p:cNvSpPr/>
          <p:nvPr userDrawn="1"/>
        </p:nvSpPr>
        <p:spPr>
          <a:xfrm>
            <a:off x="9729439" y="136525"/>
            <a:ext cx="2207941" cy="551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942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BF3708-2506-5444-B42A-20B88AF11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751D91-4CF8-7B41-9AB8-431C522F3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955BB4-96EB-D846-9BAF-BEE636E5A0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02E75-A40E-6F4A-AB70-5497DB9FEEB3}" type="datetime1">
              <a:rPr lang="de-DE" smtClean="0"/>
              <a:t>19.02.2021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8FDB90-E1EC-6A4D-A946-EA36CABBD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Unternehmenspräsentation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5E03B3-EFEC-EF4D-8ADB-3EC1B8B3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295B-76B5-634C-82B6-CAC476CA83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72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AE8137D-1C7F-234A-B73D-71B51F5D7A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F7B9A8-0198-DA42-8E46-4A7A65329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3FBF83-F7A4-4E43-AA07-17B61F97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F599E0-F616-A745-BE34-C6985341BFF1}" type="datetime1">
              <a:rPr lang="de-DE" smtClean="0"/>
              <a:t>19.02.2021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08FDAE-806C-5B40-981F-AFD504110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Unternehmenspräsentation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BB81D4-D989-1B45-A55A-F9899B271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295B-76B5-634C-82B6-CAC476CA83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8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6462417"/>
            <a:ext cx="12192000" cy="39574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838200" y="1799864"/>
            <a:ext cx="10515600" cy="4512036"/>
          </a:xfrm>
        </p:spPr>
        <p:txBody>
          <a:bodyPr lIns="180000" tIns="144000"/>
          <a:lstStyle>
            <a:lvl1pPr>
              <a:defRPr sz="2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44500" indent="-176213">
              <a:defRPr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628650" indent="-184150">
              <a:buFont typeface="Lato" panose="020F0502020204030203" pitchFamily="34" charset="0"/>
              <a:buChar char="−"/>
              <a:defRPr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804863" indent="-176213">
              <a:buFont typeface="Lato" panose="020F0502020204030203" pitchFamily="34" charset="0"/>
              <a:buChar char="−"/>
              <a:tabLst>
                <a:tab pos="990600" algn="l"/>
              </a:tabLst>
              <a:defRPr sz="1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073150" indent="-176213">
              <a:defRPr sz="1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753875" y="6532288"/>
            <a:ext cx="1154675" cy="248183"/>
          </a:xfrm>
        </p:spPr>
        <p:txBody>
          <a:bodyPr/>
          <a:lstStyle>
            <a:lvl1pPr algn="ctr">
              <a:defRPr sz="9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85E355C8-1447-D64A-B234-BDA93609085B}" type="datetime1">
              <a:rPr lang="de-DE" smtClean="0"/>
              <a:t>19.02.2021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979242" y="6532289"/>
            <a:ext cx="6268437" cy="248183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de-DE"/>
              <a:t>Unternehmenspräsentation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38201" y="6533980"/>
            <a:ext cx="844983" cy="248183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E19DFD00-679C-48B9-8FA7-358173CE8D4F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4" name="Gerader Verbinder 13"/>
          <p:cNvCxnSpPr/>
          <p:nvPr userDrawn="1"/>
        </p:nvCxnSpPr>
        <p:spPr>
          <a:xfrm>
            <a:off x="-25776" y="1632803"/>
            <a:ext cx="12217776" cy="7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platzhalter 6"/>
          <p:cNvSpPr>
            <a:spLocks noGrp="1"/>
          </p:cNvSpPr>
          <p:nvPr>
            <p:ph type="body" sz="quarter" idx="19"/>
          </p:nvPr>
        </p:nvSpPr>
        <p:spPr>
          <a:xfrm>
            <a:off x="838200" y="442292"/>
            <a:ext cx="10527051" cy="1031875"/>
          </a:xfrm>
        </p:spPr>
        <p:txBody>
          <a:bodyPr anchor="t"/>
          <a:lstStyle>
            <a:lvl1pPr marL="0" indent="0">
              <a:buNone/>
              <a:defRPr>
                <a:latin typeface="+mj-lt"/>
              </a:defRPr>
            </a:lvl1pPr>
            <a:lvl2pPr marL="0" indent="0">
              <a:buNone/>
              <a:defRPr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defRPr>
            </a:lvl2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766" y="6521244"/>
            <a:ext cx="1687485" cy="28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8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nhalt (Text mit bis zu 6 Inhalt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6462417"/>
            <a:ext cx="12192000" cy="39574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753875" y="6532288"/>
            <a:ext cx="1154675" cy="248183"/>
          </a:xfrm>
        </p:spPr>
        <p:txBody>
          <a:bodyPr/>
          <a:lstStyle>
            <a:lvl1pPr algn="ctr">
              <a:defRPr sz="9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39AD3FFE-431E-3646-A57E-C942BEDA10F9}" type="datetime1">
              <a:rPr lang="de-DE" smtClean="0"/>
              <a:t>19.02.2021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979242" y="6532289"/>
            <a:ext cx="6268437" cy="248183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de-DE"/>
              <a:t>Unternehmenspräsentation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38201" y="6533980"/>
            <a:ext cx="844983" cy="248183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E19DFD00-679C-48B9-8FA7-358173CE8D4F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4" name="Gerader Verbinder 13"/>
          <p:cNvCxnSpPr/>
          <p:nvPr userDrawn="1"/>
        </p:nvCxnSpPr>
        <p:spPr>
          <a:xfrm>
            <a:off x="-25776" y="1633270"/>
            <a:ext cx="12217776" cy="7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Inhaltsplatzhalter 6"/>
          <p:cNvSpPr>
            <a:spLocks noGrp="1"/>
          </p:cNvSpPr>
          <p:nvPr>
            <p:ph sz="quarter" idx="24" hasCustomPrompt="1"/>
          </p:nvPr>
        </p:nvSpPr>
        <p:spPr>
          <a:xfrm>
            <a:off x="824843" y="1793596"/>
            <a:ext cx="3414184" cy="219551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defRPr>
            </a:lvl1pPr>
            <a:lvl2pPr marL="268288" indent="-268288">
              <a:defRPr sz="1400" baseline="0"/>
            </a:lvl2pPr>
            <a:lvl3pPr marL="444500" indent="-176213">
              <a:defRPr sz="1200"/>
            </a:lvl3pPr>
          </a:lstStyle>
          <a:p>
            <a:pPr lvl="0"/>
            <a:r>
              <a:rPr lang="de-DE" sz="1600" dirty="0"/>
              <a:t>Textmasterformat</a:t>
            </a:r>
          </a:p>
          <a:p>
            <a:pPr lvl="1"/>
            <a:r>
              <a:rPr lang="de-DE" sz="1400" dirty="0"/>
              <a:t>Zweite Ebene</a:t>
            </a:r>
          </a:p>
          <a:p>
            <a:pPr lvl="2"/>
            <a:r>
              <a:rPr lang="de-DE" sz="1200" dirty="0"/>
              <a:t>Dritte </a:t>
            </a:r>
            <a:r>
              <a:rPr lang="de-DE" sz="1200" dirty="0" err="1"/>
              <a:t>Evene</a:t>
            </a:r>
            <a:endParaRPr lang="de-DE" dirty="0"/>
          </a:p>
        </p:txBody>
      </p:sp>
      <p:sp>
        <p:nvSpPr>
          <p:cNvPr id="26" name="Inhaltsplatzhalter 6"/>
          <p:cNvSpPr>
            <a:spLocks noGrp="1"/>
          </p:cNvSpPr>
          <p:nvPr>
            <p:ph sz="quarter" idx="25" hasCustomPrompt="1"/>
          </p:nvPr>
        </p:nvSpPr>
        <p:spPr>
          <a:xfrm>
            <a:off x="4394139" y="1793596"/>
            <a:ext cx="3414184" cy="219551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defRPr>
            </a:lvl1pPr>
            <a:lvl2pPr marL="268288" indent="-268288">
              <a:defRPr sz="1400" baseline="0"/>
            </a:lvl2pPr>
            <a:lvl3pPr marL="444500" indent="-176213">
              <a:defRPr sz="1200"/>
            </a:lvl3pPr>
          </a:lstStyle>
          <a:p>
            <a:pPr lvl="0"/>
            <a:r>
              <a:rPr lang="de-DE" sz="1600" dirty="0"/>
              <a:t>Textmasterformat</a:t>
            </a:r>
          </a:p>
          <a:p>
            <a:pPr lvl="1"/>
            <a:r>
              <a:rPr lang="de-DE" sz="1400" dirty="0"/>
              <a:t>Zweite Ebene</a:t>
            </a:r>
          </a:p>
          <a:p>
            <a:pPr lvl="2"/>
            <a:r>
              <a:rPr lang="de-DE" sz="1200" dirty="0"/>
              <a:t>Dritte </a:t>
            </a:r>
            <a:r>
              <a:rPr lang="de-DE" sz="1200" dirty="0" err="1"/>
              <a:t>Evene</a:t>
            </a:r>
            <a:endParaRPr lang="de-DE" dirty="0"/>
          </a:p>
        </p:txBody>
      </p:sp>
      <p:sp>
        <p:nvSpPr>
          <p:cNvPr id="27" name="Inhaltsplatzhalter 6"/>
          <p:cNvSpPr>
            <a:spLocks noGrp="1"/>
          </p:cNvSpPr>
          <p:nvPr>
            <p:ph sz="quarter" idx="26" hasCustomPrompt="1"/>
          </p:nvPr>
        </p:nvSpPr>
        <p:spPr>
          <a:xfrm>
            <a:off x="7957251" y="1789817"/>
            <a:ext cx="3414184" cy="219551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defRPr>
            </a:lvl1pPr>
            <a:lvl2pPr marL="268288" indent="-268288">
              <a:defRPr sz="1400" baseline="0"/>
            </a:lvl2pPr>
            <a:lvl3pPr marL="444500" indent="-176213">
              <a:defRPr sz="1200"/>
            </a:lvl3pPr>
          </a:lstStyle>
          <a:p>
            <a:pPr lvl="0"/>
            <a:r>
              <a:rPr lang="de-DE" sz="1600" dirty="0"/>
              <a:t>Textmasterformat</a:t>
            </a:r>
          </a:p>
          <a:p>
            <a:pPr lvl="1"/>
            <a:r>
              <a:rPr lang="de-DE" sz="1400" dirty="0"/>
              <a:t>Zweite Ebene</a:t>
            </a:r>
          </a:p>
          <a:p>
            <a:pPr lvl="2"/>
            <a:r>
              <a:rPr lang="de-DE" sz="1200" dirty="0"/>
              <a:t>Dritte </a:t>
            </a:r>
            <a:r>
              <a:rPr lang="de-DE" sz="1200" dirty="0" err="1"/>
              <a:t>Evene</a:t>
            </a:r>
            <a:endParaRPr lang="de-DE" dirty="0"/>
          </a:p>
        </p:txBody>
      </p:sp>
      <p:sp>
        <p:nvSpPr>
          <p:cNvPr id="28" name="Inhaltsplatzhalter 6"/>
          <p:cNvSpPr>
            <a:spLocks noGrp="1"/>
          </p:cNvSpPr>
          <p:nvPr>
            <p:ph sz="quarter" idx="27" hasCustomPrompt="1"/>
          </p:nvPr>
        </p:nvSpPr>
        <p:spPr>
          <a:xfrm>
            <a:off x="824843" y="4128006"/>
            <a:ext cx="3414184" cy="219551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defRPr>
            </a:lvl1pPr>
            <a:lvl2pPr marL="268288" indent="-268288">
              <a:defRPr sz="1400" baseline="0"/>
            </a:lvl2pPr>
            <a:lvl3pPr marL="444500" indent="-176213">
              <a:defRPr sz="1200"/>
            </a:lvl3pPr>
          </a:lstStyle>
          <a:p>
            <a:pPr lvl="0"/>
            <a:r>
              <a:rPr lang="de-DE" sz="1600" dirty="0"/>
              <a:t>Textmasterformat</a:t>
            </a:r>
          </a:p>
          <a:p>
            <a:pPr lvl="1"/>
            <a:r>
              <a:rPr lang="de-DE" sz="1400" dirty="0"/>
              <a:t>Zweite Ebene</a:t>
            </a:r>
          </a:p>
          <a:p>
            <a:pPr lvl="2"/>
            <a:r>
              <a:rPr lang="de-DE" sz="1200" dirty="0"/>
              <a:t>Dritte </a:t>
            </a:r>
            <a:r>
              <a:rPr lang="de-DE" sz="1200" dirty="0" err="1"/>
              <a:t>Evene</a:t>
            </a:r>
            <a:endParaRPr lang="de-DE" dirty="0"/>
          </a:p>
        </p:txBody>
      </p:sp>
      <p:sp>
        <p:nvSpPr>
          <p:cNvPr id="33" name="Inhaltsplatzhalter 6"/>
          <p:cNvSpPr>
            <a:spLocks noGrp="1"/>
          </p:cNvSpPr>
          <p:nvPr>
            <p:ph sz="quarter" idx="28" hasCustomPrompt="1"/>
          </p:nvPr>
        </p:nvSpPr>
        <p:spPr>
          <a:xfrm>
            <a:off x="4388908" y="4126117"/>
            <a:ext cx="3414184" cy="219551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defRPr>
            </a:lvl1pPr>
            <a:lvl2pPr marL="268288" indent="-268288">
              <a:defRPr sz="1400" baseline="0"/>
            </a:lvl2pPr>
            <a:lvl3pPr marL="444500" indent="-176213">
              <a:defRPr sz="1200"/>
            </a:lvl3pPr>
          </a:lstStyle>
          <a:p>
            <a:pPr lvl="0"/>
            <a:r>
              <a:rPr lang="de-DE" sz="1600" dirty="0"/>
              <a:t>Textmasterformat</a:t>
            </a:r>
          </a:p>
          <a:p>
            <a:pPr lvl="1"/>
            <a:r>
              <a:rPr lang="de-DE" sz="1400" dirty="0"/>
              <a:t>Zweite Ebene</a:t>
            </a:r>
          </a:p>
          <a:p>
            <a:pPr lvl="2"/>
            <a:r>
              <a:rPr lang="de-DE" sz="1200" dirty="0"/>
              <a:t>Dritte </a:t>
            </a:r>
            <a:r>
              <a:rPr lang="de-DE" sz="1200" dirty="0" err="1"/>
              <a:t>Evene</a:t>
            </a:r>
            <a:endParaRPr lang="de-DE" dirty="0"/>
          </a:p>
        </p:txBody>
      </p:sp>
      <p:sp>
        <p:nvSpPr>
          <p:cNvPr id="34" name="Inhaltsplatzhalter 6"/>
          <p:cNvSpPr>
            <a:spLocks noGrp="1"/>
          </p:cNvSpPr>
          <p:nvPr>
            <p:ph sz="quarter" idx="29" hasCustomPrompt="1"/>
          </p:nvPr>
        </p:nvSpPr>
        <p:spPr>
          <a:xfrm>
            <a:off x="7957251" y="4141140"/>
            <a:ext cx="3414184" cy="219551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defRPr>
            </a:lvl1pPr>
            <a:lvl2pPr marL="268288" indent="-268288">
              <a:defRPr sz="1400" baseline="0"/>
            </a:lvl2pPr>
            <a:lvl3pPr marL="444500" indent="-176213">
              <a:defRPr sz="1200"/>
            </a:lvl3pPr>
          </a:lstStyle>
          <a:p>
            <a:pPr lvl="0"/>
            <a:r>
              <a:rPr lang="de-DE" sz="1600" dirty="0"/>
              <a:t>Textmasterformat</a:t>
            </a:r>
          </a:p>
          <a:p>
            <a:pPr lvl="1"/>
            <a:r>
              <a:rPr lang="de-DE" sz="1400" dirty="0"/>
              <a:t>Zweite Ebene</a:t>
            </a:r>
          </a:p>
          <a:p>
            <a:pPr lvl="2"/>
            <a:r>
              <a:rPr lang="de-DE" sz="1200" dirty="0"/>
              <a:t>Dritte </a:t>
            </a:r>
            <a:r>
              <a:rPr lang="de-DE" sz="1200" dirty="0" err="1"/>
              <a:t>Evene</a:t>
            </a:r>
            <a:endParaRPr lang="de-DE" dirty="0"/>
          </a:p>
        </p:txBody>
      </p:sp>
      <p:sp>
        <p:nvSpPr>
          <p:cNvPr id="35" name="Textplatzhalter 6"/>
          <p:cNvSpPr>
            <a:spLocks noGrp="1"/>
          </p:cNvSpPr>
          <p:nvPr>
            <p:ph type="body" sz="quarter" idx="19"/>
          </p:nvPr>
        </p:nvSpPr>
        <p:spPr>
          <a:xfrm>
            <a:off x="838200" y="442292"/>
            <a:ext cx="10527051" cy="1031875"/>
          </a:xfrm>
        </p:spPr>
        <p:txBody>
          <a:bodyPr anchor="t"/>
          <a:lstStyle>
            <a:lvl1pPr marL="0" indent="0">
              <a:buNone/>
              <a:defRPr>
                <a:latin typeface="+mj-lt"/>
              </a:defRPr>
            </a:lvl1pPr>
            <a:lvl2pPr marL="0" indent="0">
              <a:buNone/>
              <a:defRPr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defRPr>
            </a:lvl2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766" y="6521244"/>
            <a:ext cx="1687485" cy="28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6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0B1C4A-045B-0643-9DB3-0D6E7F74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177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968935-6D53-EE45-9ADD-1E4C41F24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DD7B31-1C16-1649-94AA-38CA9B6558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23E142-16BA-BC47-BF8D-A8B114BE5DB5}" type="datetime1">
              <a:rPr lang="de-DE" smtClean="0"/>
              <a:t>19.02.2021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A84693-BE81-684D-8CE4-E2C93BB5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Unternehmenspräsentation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11844A-3809-C646-B958-3320882E2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295B-76B5-634C-82B6-CAC476CA834D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988792B-58AB-48A4-B7A7-B2716611DA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904" y="1086839"/>
            <a:ext cx="7782696" cy="55939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Untertitel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55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A94748-0817-214F-9845-30A409168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39B32D-A85B-6F49-BA15-E39D1C7BB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61DE8F-8DF4-A348-B3D5-31E24FB14F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B18355-C40E-3B40-A3B4-FF6CB7449858}" type="datetime1">
              <a:rPr lang="de-DE" smtClean="0"/>
              <a:t>19.02.2021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04770C-6DC5-E445-B431-9ED0262A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Unternehmenspräsentation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2B16D8-53F1-F245-94C8-D5FA1679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295B-76B5-634C-82B6-CAC476CA83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037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F1385-F953-734A-A8D6-C2635A3F0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6B11E6-87FB-E446-9DD7-E5B9BC005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C11574-B1F6-C446-BE1E-AEE381BFF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5E9ACB-2392-034F-9196-B676AFB0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8ACBA1-D113-874C-9281-29D92D42909F}" type="datetime1">
              <a:rPr lang="de-DE" smtClean="0"/>
              <a:t>19.02.2021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C60605-1063-9540-B27A-7DA0D948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Unternehmenspräsentation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EA2F66-3BD3-F749-BCF3-E44CD56CE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295B-76B5-634C-82B6-CAC476CA83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914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83C6FF-356D-6D44-BDE4-E830ED230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6F2538-705D-9B4C-9699-0C787684C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C6A97C-D231-7148-BA6B-0948CA242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C03EA25-7640-C24E-A6D9-A829E3789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712EE84-6FED-6D4D-9837-B86556409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4962EAB-FF4F-D341-850E-E61FCEE17E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56790D-F8A7-1A4F-BAC7-BB3F82A11224}" type="datetime1">
              <a:rPr lang="de-DE" smtClean="0"/>
              <a:t>19.02.2021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0EAB854-5AE8-A64A-9C7F-156065B32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Unternehmenspräsentation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CC1715C-6EA2-A247-829D-5747FF26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295B-76B5-634C-82B6-CAC476CA83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393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72A3B-F811-3B4C-B3EE-950A7AC0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B26BD6-3C63-2944-9456-2B95E214F2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146E9F-E675-3E4C-A0D5-20B7DAE782AB}" type="datetime1">
              <a:rPr lang="de-DE" smtClean="0"/>
              <a:t>19.02.2021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3B7FEDD-E299-7341-9D17-E913064DE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Unternehmenspräsentation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90FF31-00DB-7343-BFC7-64936C47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295B-76B5-634C-82B6-CAC476CA83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58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9FBCCDB-97C3-CC40-B4AE-84A6D7D1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7DA06-A422-234E-BB9A-02981B81691D}" type="datetime1">
              <a:rPr lang="de-DE" smtClean="0"/>
              <a:t>19.02.2021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A37C2D-EDC8-9D4C-AB74-9A9CC61EE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Unternehmenspräsentation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9116ED1-7D50-E348-8E6F-76A37B7A8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295B-76B5-634C-82B6-CAC476CA83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44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8A4C8B-CC58-F14C-BDE4-83F86A38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E14C19-80E4-B049-9F0C-973CE926F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E1059D-8D4F-254E-AC56-1AD900D5D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EA3096-3C81-1F4C-A09C-09A6B509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41EC58-A81F-7F43-BE7B-AA3D188A6B6B}" type="datetime1">
              <a:rPr lang="de-DE" smtClean="0"/>
              <a:t>19.02.2021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193C48-8020-3E4B-9EA8-135EDFB14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Unternehmenspräsentation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6D4874-23E8-8046-AD10-420984B9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295B-76B5-634C-82B6-CAC476CA83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4251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1CBC2-FE2A-8B4D-A7D2-D8B3F8143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ADB8D92-9AE7-9B4D-A040-D9B818F19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F35AA3-05D1-924E-89B7-424154EE5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AA1E4E0-61C3-C24D-B568-FBA05889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49F224-C86E-574F-A586-B825B5E9B55A}" type="datetime1">
              <a:rPr lang="de-DE" smtClean="0"/>
              <a:t>19.02.2021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8C02C9-ED04-4A47-B131-69103C94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Unternehmenspräsentation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F18CD4-7C07-584E-86C4-39F50AD8C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295B-76B5-634C-82B6-CAC476CA83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679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059BA3A6-3B13-2D42-A853-602B9C77F74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750" y="230188"/>
            <a:ext cx="1561094" cy="349100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974BF6ED-7077-B64F-BA57-BCB79CEBF21E}"/>
              </a:ext>
            </a:extLst>
          </p:cNvPr>
          <p:cNvSpPr txBox="1"/>
          <p:nvPr userDrawn="1"/>
        </p:nvSpPr>
        <p:spPr>
          <a:xfrm>
            <a:off x="2861665" y="6404228"/>
            <a:ext cx="52917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b="1" i="0" spc="200" baseline="0" dirty="0" err="1">
                <a:solidFill>
                  <a:schemeClr val="accent2">
                    <a:alpha val="50000"/>
                  </a:schemeClr>
                </a:solidFill>
                <a:latin typeface="Lato Black" panose="020F0502020204030203" pitchFamily="34" charset="77"/>
              </a:rPr>
              <a:t>Experts</a:t>
            </a:r>
            <a:r>
              <a:rPr lang="de-DE" sz="900" b="1" i="0" spc="200" baseline="0" dirty="0">
                <a:solidFill>
                  <a:schemeClr val="accent2">
                    <a:alpha val="50000"/>
                  </a:schemeClr>
                </a:solidFill>
                <a:latin typeface="Lato Black" panose="020F0502020204030203" pitchFamily="34" charset="77"/>
              </a:rPr>
              <a:t> in </a:t>
            </a:r>
            <a:r>
              <a:rPr lang="de-DE" sz="900" b="1" i="0" spc="200" baseline="0" dirty="0" err="1">
                <a:solidFill>
                  <a:schemeClr val="accent2">
                    <a:alpha val="50000"/>
                  </a:schemeClr>
                </a:solidFill>
                <a:latin typeface="Lato Black" panose="020F0502020204030203" pitchFamily="34" charset="77"/>
              </a:rPr>
              <a:t>advanced</a:t>
            </a:r>
            <a:r>
              <a:rPr lang="de-DE" sz="900" b="1" i="0" spc="200" baseline="0" dirty="0">
                <a:solidFill>
                  <a:schemeClr val="accent2">
                    <a:alpha val="50000"/>
                  </a:schemeClr>
                </a:solidFill>
                <a:latin typeface="Lato Black" panose="020F0502020204030203" pitchFamily="34" charset="77"/>
              </a:rPr>
              <a:t> </a:t>
            </a:r>
            <a:r>
              <a:rPr lang="de-DE" sz="900" b="1" i="0" spc="200" baseline="0" dirty="0" err="1">
                <a:solidFill>
                  <a:schemeClr val="accent2">
                    <a:alpha val="50000"/>
                  </a:schemeClr>
                </a:solidFill>
                <a:latin typeface="Lato Black" panose="020F0502020204030203" pitchFamily="34" charset="77"/>
              </a:rPr>
              <a:t>analytics</a:t>
            </a:r>
            <a:r>
              <a:rPr lang="de-DE" sz="900" b="1" i="0" spc="200" baseline="0" dirty="0">
                <a:solidFill>
                  <a:schemeClr val="accent2">
                    <a:alpha val="50000"/>
                  </a:schemeClr>
                </a:solidFill>
                <a:latin typeface="Lato Black" panose="020F0502020204030203" pitchFamily="34" charset="77"/>
              </a:rPr>
              <a:t> </a:t>
            </a:r>
            <a:r>
              <a:rPr lang="de-DE" sz="900" b="1" i="0" spc="200" baseline="0" dirty="0" err="1">
                <a:solidFill>
                  <a:schemeClr val="accent2">
                    <a:alpha val="50000"/>
                  </a:schemeClr>
                </a:solidFill>
                <a:latin typeface="Lato Black" panose="020F0502020204030203" pitchFamily="34" charset="77"/>
              </a:rPr>
              <a:t>and</a:t>
            </a:r>
            <a:r>
              <a:rPr lang="de-DE" sz="900" b="1" i="0" spc="200" baseline="0" dirty="0">
                <a:solidFill>
                  <a:schemeClr val="accent2">
                    <a:alpha val="50000"/>
                  </a:schemeClr>
                </a:solidFill>
                <a:latin typeface="Lato Black" panose="020F0502020204030203" pitchFamily="34" charset="77"/>
              </a:rPr>
              <a:t> </a:t>
            </a:r>
            <a:r>
              <a:rPr lang="de-DE" sz="900" b="1" i="0" spc="200" baseline="0" dirty="0" err="1">
                <a:solidFill>
                  <a:schemeClr val="accent2">
                    <a:alpha val="50000"/>
                  </a:schemeClr>
                </a:solidFill>
                <a:latin typeface="Lato Black" panose="020F0502020204030203" pitchFamily="34" charset="77"/>
              </a:rPr>
              <a:t>data</a:t>
            </a:r>
            <a:r>
              <a:rPr lang="de-DE" sz="900" b="1" i="0" spc="200" baseline="0" dirty="0">
                <a:solidFill>
                  <a:schemeClr val="accent2">
                    <a:alpha val="50000"/>
                  </a:schemeClr>
                </a:solidFill>
                <a:latin typeface="Lato Black" panose="020F0502020204030203" pitchFamily="34" charset="77"/>
              </a:rPr>
              <a:t> </a:t>
            </a:r>
            <a:r>
              <a:rPr lang="de-DE" sz="900" b="1" i="0" spc="200" baseline="0" dirty="0" err="1">
                <a:solidFill>
                  <a:schemeClr val="accent2">
                    <a:alpha val="50000"/>
                  </a:schemeClr>
                </a:solidFill>
                <a:latin typeface="Lato Black" panose="020F0502020204030203" pitchFamily="34" charset="77"/>
              </a:rPr>
              <a:t>science</a:t>
            </a:r>
            <a:endParaRPr lang="de-DE" sz="900" b="1" i="0" spc="200" baseline="0" dirty="0">
              <a:solidFill>
                <a:schemeClr val="accent2">
                  <a:alpha val="50000"/>
                </a:schemeClr>
              </a:solidFill>
              <a:latin typeface="Lato Black" panose="020F0502020204030203" pitchFamily="34" charset="77"/>
            </a:endParaRP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4EE0795-3420-0A41-918D-56ABECF28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AF61E7-2CD5-DF4C-9F45-2359CA936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C24FFF-A1E7-BC4E-BB83-BF4648A1C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7904" y="6356350"/>
            <a:ext cx="20337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>
                    <a:lumMod val="75000"/>
                  </a:schemeClr>
                </a:solidFill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Unternehmenspräsentation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08FA55-B6CD-2C4E-9F20-13D772950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77"/>
              </a:defRPr>
            </a:lvl1pPr>
          </a:lstStyle>
          <a:p>
            <a:fld id="{8F86295B-76B5-634C-82B6-CAC476CA834D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9381425-D1E9-EB44-920E-F7924D492B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46251" r="24536" b="42935"/>
          <a:stretch/>
        </p:blipFill>
        <p:spPr>
          <a:xfrm rot="6552495">
            <a:off x="-1128239" y="388949"/>
            <a:ext cx="3097139" cy="1657524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BFD025F9-7F04-F34B-885A-4C7A615E1B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38688" t="47510" r="34763"/>
          <a:stretch/>
        </p:blipFill>
        <p:spPr>
          <a:xfrm rot="8536326">
            <a:off x="10197846" y="5714466"/>
            <a:ext cx="2725952" cy="147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8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accent2"/>
          </a:solidFill>
          <a:latin typeface="Lato Light" panose="020F0302020204030203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Lato Light" panose="020F03020202040302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Lato Light" panose="020F03020202040302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Lato Light" panose="020F03020202040302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Lato Light" panose="020F03020202040302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Lato Light" panose="020F03020202040302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7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0" Type="http://schemas.openxmlformats.org/officeDocument/2006/relationships/image" Target="../media/image24.png"/><Relationship Id="rId9" Type="http://schemas.openxmlformats.org/officeDocument/2006/relationships/image" Target="../media/image1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12" Type="http://schemas.openxmlformats.org/officeDocument/2006/relationships/image" Target="../media/image16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12" Type="http://schemas.openxmlformats.org/officeDocument/2006/relationships/image" Target="../media/image16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axon.cs.byu.edu/~martinez/classes/678/Papers/Werbos_BPTT.pdf" TargetMode="External"/><Relationship Id="rId2" Type="http://schemas.openxmlformats.org/officeDocument/2006/relationships/hyperlink" Target="https://doi.org/10.1109/5.5833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deas.repec.org/s/upf/upfgen.html" TargetMode="External"/><Relationship Id="rId5" Type="http://schemas.openxmlformats.org/officeDocument/2006/relationships/hyperlink" Target="https://ideas.repec.org/p/upf/upfgen/691.html" TargetMode="External"/><Relationship Id="rId4" Type="http://schemas.openxmlformats.org/officeDocument/2006/relationships/hyperlink" Target="https://towardsdatascience.com/getting-rich-quick-with-machine-learning-and-stock-market-predictions-696802da94fe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UER01/FinanceModule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306FFD2A-8E11-594D-B5CE-F2D51B8EEF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Unternehmenspräsentation 2021</a:t>
            </a:r>
          </a:p>
        </p:txBody>
      </p:sp>
    </p:spTree>
    <p:extLst>
      <p:ext uri="{BB962C8B-B14F-4D97-AF65-F5344CB8AC3E}">
        <p14:creationId xmlns:p14="http://schemas.microsoft.com/office/powerpoint/2010/main" val="2571253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C17469-C48C-43AC-8152-CDD56054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DE9D17-A344-41FD-A837-061F5F85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Unternehmenspräsentation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52A74C-6A0F-4DE8-ADFE-F32794842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295B-76B5-634C-82B6-CAC476CA834D}" type="slidenum">
              <a:rPr lang="de-DE" smtClean="0"/>
              <a:t>10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2A493EE-1F69-4054-A3A9-651D1BED98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en-US" dirty="0">
                <a:latin typeface="Corbel" panose="020B0503020204020204" pitchFamily="34" charset="0"/>
                <a:cs typeface="Calibri" panose="020F0502020204030204" pitchFamily="34" charset="0"/>
              </a:rPr>
              <a:t>Recurrent neural networks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11" name="Inhaltsplatzhalter 7">
            <a:extLst>
              <a:ext uri="{FF2B5EF4-FFF2-40B4-BE49-F238E27FC236}">
                <a16:creationId xmlns:a16="http://schemas.microsoft.com/office/drawing/2014/main" id="{089E8275-A838-4C7F-8572-4C1B342A1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496" y="1825625"/>
            <a:ext cx="3457904" cy="4273961"/>
          </a:xfrm>
        </p:spPr>
        <p:txBody>
          <a:bodyPr>
            <a:normAutofit/>
          </a:bodyPr>
          <a:lstStyle/>
          <a:p>
            <a:endParaRPr lang="en-US" sz="1600" dirty="0">
              <a:latin typeface="Corbel" panose="020B050302020402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orbel" panose="020B050302020402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orbel" panose="020B050302020402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orbel" panose="020B050302020402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rbel" panose="020B0503020204020204" pitchFamily="34" charset="0"/>
                <a:cs typeface="Calibri" panose="020F0502020204030204" pitchFamily="34" charset="0"/>
              </a:rPr>
              <a:t>Recurrent neural networks (RNNs) </a:t>
            </a:r>
            <a:r>
              <a:rPr lang="en-US" sz="1600" b="1" dirty="0">
                <a:latin typeface="Corbel" panose="020B0503020204020204" pitchFamily="34" charset="0"/>
                <a:cs typeface="Calibri" panose="020F0502020204030204" pitchFamily="34" charset="0"/>
              </a:rPr>
              <a:t>process sequential data</a:t>
            </a:r>
            <a:r>
              <a:rPr lang="en-US" sz="1600" dirty="0">
                <a:latin typeface="Corbel" panose="020B0503020204020204" pitchFamily="34" charset="0"/>
                <a:cs typeface="Calibri" panose="020F050202020403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rbel" panose="020B0503020204020204" pitchFamily="34" charset="0"/>
                <a:cs typeface="Calibri" panose="020F0502020204030204" pitchFamily="34" charset="0"/>
              </a:rPr>
              <a:t>Each state of the RNN is therefore a function depending on its previous states.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orbel" panose="020B050302020402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E8B498F-9A1F-489B-A8DB-2DDC27992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893" y="1825625"/>
            <a:ext cx="6944609" cy="3273597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242F4E3E-5860-4268-AC18-DB2E7702D465}"/>
              </a:ext>
            </a:extLst>
          </p:cNvPr>
          <p:cNvSpPr txBox="1"/>
          <p:nvPr/>
        </p:nvSpPr>
        <p:spPr>
          <a:xfrm>
            <a:off x="4856673" y="5688813"/>
            <a:ext cx="6698018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 example of a folded and unfolded RNN.</a:t>
            </a:r>
          </a:p>
        </p:txBody>
      </p:sp>
    </p:spTree>
    <p:extLst>
      <p:ext uri="{BB962C8B-B14F-4D97-AF65-F5344CB8AC3E}">
        <p14:creationId xmlns:p14="http://schemas.microsoft.com/office/powerpoint/2010/main" val="2143968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C17469-C48C-43AC-8152-CDD56054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DE9D17-A344-41FD-A837-061F5F85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Unternehmenspräsentation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52A74C-6A0F-4DE8-ADFE-F32794842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295B-76B5-634C-82B6-CAC476CA834D}" type="slidenum">
              <a:rPr lang="de-DE" smtClean="0"/>
              <a:t>11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2A493EE-1F69-4054-A3A9-651D1BED98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Autoencoders?</a:t>
            </a:r>
            <a:endParaRPr lang="en-US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42F4E3E-5860-4268-AC18-DB2E7702D465}"/>
              </a:ext>
            </a:extLst>
          </p:cNvPr>
          <p:cNvSpPr txBox="1"/>
          <p:nvPr/>
        </p:nvSpPr>
        <p:spPr>
          <a:xfrm>
            <a:off x="4856673" y="5688813"/>
            <a:ext cx="6698018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 example of a folded and unfolded RNN.</a:t>
            </a:r>
          </a:p>
        </p:txBody>
      </p:sp>
      <p:sp>
        <p:nvSpPr>
          <p:cNvPr id="49" name="Inhaltsplatzhalter 2">
            <a:extLst>
              <a:ext uri="{FF2B5EF4-FFF2-40B4-BE49-F238E27FC236}">
                <a16:creationId xmlns:a16="http://schemas.microsoft.com/office/drawing/2014/main" id="{A5642324-8169-43FC-85C6-C543CCC86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97" y="1825625"/>
            <a:ext cx="4825384" cy="4295476"/>
          </a:xfrm>
        </p:spPr>
        <p:txBody>
          <a:bodyPr>
            <a:normAutofit/>
          </a:bodyPr>
          <a:lstStyle/>
          <a:p>
            <a:r>
              <a:rPr lang="en-US" sz="1600" dirty="0"/>
              <a:t>An autoencoder is an unsupervised neural network that is trained to attempt to copy its input to its output [Goodfellow et al., 2016].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Autoencoders are used for: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 </a:t>
            </a:r>
            <a:r>
              <a:rPr lang="en-US" sz="1400" dirty="0"/>
              <a:t>dimensionality reduction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 removing structural noise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 feature learning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 outlier detection</a:t>
            </a:r>
            <a:r>
              <a:rPr lang="en-US" sz="1400" b="1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1600" dirty="0"/>
          </a:p>
          <a:p>
            <a:endParaRPr lang="en-US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8F5DFBB6-C178-4922-AC10-03C8697E8887}"/>
              </a:ext>
            </a:extLst>
          </p:cNvPr>
          <p:cNvSpPr txBox="1"/>
          <p:nvPr/>
        </p:nvSpPr>
        <p:spPr>
          <a:xfrm>
            <a:off x="6457139" y="5688813"/>
            <a:ext cx="509755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of an undercomplete autoencoder with three input and output layers and two hidden layers. </a:t>
            </a:r>
          </a:p>
        </p:txBody>
      </p: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740F27D5-2AA8-4B93-BD4A-06207AD9220E}"/>
              </a:ext>
            </a:extLst>
          </p:cNvPr>
          <p:cNvGrpSpPr>
            <a:grpSpLocks noChangeAspect="1"/>
          </p:cNvGrpSpPr>
          <p:nvPr/>
        </p:nvGrpSpPr>
        <p:grpSpPr>
          <a:xfrm>
            <a:off x="6796215" y="1542507"/>
            <a:ext cx="3458433" cy="509367"/>
            <a:chOff x="6480000" y="877817"/>
            <a:chExt cx="3762168" cy="4052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hteck 51">
                  <a:extLst>
                    <a:ext uri="{FF2B5EF4-FFF2-40B4-BE49-F238E27FC236}">
                      <a16:creationId xmlns:a16="http://schemas.microsoft.com/office/drawing/2014/main" id="{163CFCD9-D2BC-482F-8410-4944B0A94700}"/>
                    </a:ext>
                  </a:extLst>
                </p:cNvPr>
                <p:cNvSpPr/>
                <p:nvPr/>
              </p:nvSpPr>
              <p:spPr>
                <a:xfrm>
                  <a:off x="6480000" y="877817"/>
                  <a:ext cx="754502" cy="4052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de-DE" sz="1400" b="1" i="0" u="none" baseline="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3" name="Rechteck 22">
                  <a:extLst>
                    <a:ext uri="{FF2B5EF4-FFF2-40B4-BE49-F238E27FC236}">
                      <a16:creationId xmlns:a16="http://schemas.microsoft.com/office/drawing/2014/main" id="{E0ACA173-DC2F-4AA7-AF8F-92693C7D77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0000" y="877817"/>
                  <a:ext cx="754502" cy="40524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hteck 52">
                  <a:extLst>
                    <a:ext uri="{FF2B5EF4-FFF2-40B4-BE49-F238E27FC236}">
                      <a16:creationId xmlns:a16="http://schemas.microsoft.com/office/drawing/2014/main" id="{3FDBEA1A-8C45-4D9D-9CEC-507E36F772AC}"/>
                    </a:ext>
                  </a:extLst>
                </p:cNvPr>
                <p:cNvSpPr/>
                <p:nvPr/>
              </p:nvSpPr>
              <p:spPr>
                <a:xfrm>
                  <a:off x="9288000" y="877817"/>
                  <a:ext cx="954168" cy="4052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de-DE" sz="1400" b="1" i="1" u="non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400" b="1" i="1" u="none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oMath>
                    </m:oMathPara>
                  </a14:m>
                  <a:endParaRPr lang="de-DE" sz="1400" b="1" i="0" u="none" baseline="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335065D4-8714-41F0-A474-83046746A6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8000" y="877817"/>
                  <a:ext cx="954168" cy="40524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801BAE5C-F4E8-4FF4-B915-C7FAE1157904}"/>
                </a:ext>
              </a:extLst>
            </p:cNvPr>
            <p:cNvSpPr/>
            <p:nvPr/>
          </p:nvSpPr>
          <p:spPr>
            <a:xfrm>
              <a:off x="7884000" y="877817"/>
              <a:ext cx="754502" cy="4052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1" i="0" u="none" baseline="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z</a:t>
              </a:r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3B65B5DF-97EF-485F-856C-0BCB705455A5}"/>
              </a:ext>
            </a:extLst>
          </p:cNvPr>
          <p:cNvGrpSpPr/>
          <p:nvPr/>
        </p:nvGrpSpPr>
        <p:grpSpPr>
          <a:xfrm>
            <a:off x="6862120" y="4941801"/>
            <a:ext cx="3392528" cy="307777"/>
            <a:chOff x="6928914" y="5199956"/>
            <a:chExt cx="2421483" cy="3077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hteck 55">
                  <a:extLst>
                    <a:ext uri="{FF2B5EF4-FFF2-40B4-BE49-F238E27FC236}">
                      <a16:creationId xmlns:a16="http://schemas.microsoft.com/office/drawing/2014/main" id="{216A08AB-A45A-4090-B856-A02C55EE3DAE}"/>
                    </a:ext>
                  </a:extLst>
                </p:cNvPr>
                <p:cNvSpPr/>
                <p:nvPr/>
              </p:nvSpPr>
              <p:spPr>
                <a:xfrm>
                  <a:off x="6928914" y="5199956"/>
                  <a:ext cx="99565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𝐸𝑛𝑐𝑜𝑑𝑖𝑛𝑔</m:t>
                        </m:r>
                      </m:oMath>
                    </m:oMathPara>
                  </a14:m>
                  <a:endParaRPr lang="de-DE" sz="1400" dirty="0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7" name="Rechteck 66">
                  <a:extLst>
                    <a:ext uri="{FF2B5EF4-FFF2-40B4-BE49-F238E27FC236}">
                      <a16:creationId xmlns:a16="http://schemas.microsoft.com/office/drawing/2014/main" id="{1B097794-E100-43DD-B0DB-FFB3305924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8914" y="5199956"/>
                  <a:ext cx="995657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hteck 56">
                  <a:extLst>
                    <a:ext uri="{FF2B5EF4-FFF2-40B4-BE49-F238E27FC236}">
                      <a16:creationId xmlns:a16="http://schemas.microsoft.com/office/drawing/2014/main" id="{76FD831D-EB28-49A9-82D9-1650A645F07B}"/>
                    </a:ext>
                  </a:extLst>
                </p:cNvPr>
                <p:cNvSpPr/>
                <p:nvPr/>
              </p:nvSpPr>
              <p:spPr>
                <a:xfrm>
                  <a:off x="8354740" y="5199956"/>
                  <a:ext cx="99565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𝐷𝑒𝑐𝑜𝑑𝑖𝑛𝑔</m:t>
                        </m:r>
                      </m:oMath>
                    </m:oMathPara>
                  </a14:m>
                  <a:endParaRPr lang="de-DE" sz="1400" dirty="0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8" name="Rechteck 67">
                  <a:extLst>
                    <a:ext uri="{FF2B5EF4-FFF2-40B4-BE49-F238E27FC236}">
                      <a16:creationId xmlns:a16="http://schemas.microsoft.com/office/drawing/2014/main" id="{F7DD0306-CEDB-46E8-B43E-FD5B6850E3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4740" y="5199956"/>
                  <a:ext cx="995657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8" name="Grafik 7">
            <a:extLst>
              <a:ext uri="{FF2B5EF4-FFF2-40B4-BE49-F238E27FC236}">
                <a16:creationId xmlns:a16="http://schemas.microsoft.com/office/drawing/2014/main" id="{E56808DA-E872-4D52-BC3F-18BA74887B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62120" y="2068617"/>
            <a:ext cx="5499069" cy="245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64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E780CE7-3E73-4843-8D1F-716EAC676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Data, </a:t>
            </a:r>
            <a:r>
              <a:rPr lang="de-DE" dirty="0" err="1"/>
              <a:t>Methodology</a:t>
            </a:r>
            <a:r>
              <a:rPr lang="de-DE" dirty="0"/>
              <a:t> &amp; </a:t>
            </a:r>
            <a:r>
              <a:rPr lang="de-DE" dirty="0" err="1"/>
              <a:t>Results</a:t>
            </a:r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34D0B6C-EC8D-4373-AB14-8F39B7FD12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88ED71-5800-4BB5-B610-1D8B45A85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Unternehmenspräsentation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C451A5-CC4C-400A-90FD-AD96F23D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295B-76B5-634C-82B6-CAC476CA834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445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BA316E-64B2-417F-8668-5D9BF2FD9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Data, </a:t>
            </a:r>
            <a:r>
              <a:rPr lang="de-DE" dirty="0" err="1"/>
              <a:t>Methodology</a:t>
            </a:r>
            <a:r>
              <a:rPr lang="de-DE" dirty="0"/>
              <a:t> &amp; </a:t>
            </a:r>
            <a:r>
              <a:rPr lang="de-DE" dirty="0" err="1"/>
              <a:t>Results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EA1CDB-7F91-4B1F-916C-BF0FC6F8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Unternehmenspräsentation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3EFFE33-4D5F-4320-8FC4-775D624B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295B-76B5-634C-82B6-CAC476CA834D}" type="slidenum">
              <a:rPr lang="de-DE" smtClean="0"/>
              <a:t>13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992D493-E82C-4B6E-B4BF-6D8758FA94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elle 114">
            <a:extLst>
              <a:ext uri="{FF2B5EF4-FFF2-40B4-BE49-F238E27FC236}">
                <a16:creationId xmlns:a16="http://schemas.microsoft.com/office/drawing/2014/main" id="{4FE81BFD-8BFD-47CF-A312-FC8F29BDA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112809"/>
              </p:ext>
            </p:extLst>
          </p:nvPr>
        </p:nvGraphicFramePr>
        <p:xfrm>
          <a:off x="6962899" y="2112384"/>
          <a:ext cx="4491352" cy="9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1352">
                  <a:extLst>
                    <a:ext uri="{9D8B030D-6E8A-4147-A177-3AD203B41FA5}">
                      <a16:colId xmlns:a16="http://schemas.microsoft.com/office/drawing/2014/main" val="1688460494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rbel" panose="020B0503020204020204" pitchFamily="34" charset="0"/>
                          <a:ea typeface="+mn-ea"/>
                          <a:cs typeface="Calibri Light" panose="020F0302020204030204" pitchFamily="34" charset="0"/>
                        </a:rPr>
                        <a:t>Which stocks to analyze?</a:t>
                      </a:r>
                    </a:p>
                    <a:p>
                      <a:pPr marL="4492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rbel" panose="020B0503020204020204" pitchFamily="34" charset="0"/>
                          <a:ea typeface="+mn-ea"/>
                          <a:cs typeface="Calibri Light" panose="020F0302020204030204" pitchFamily="34" charset="0"/>
                          <a:sym typeface="Wingdings" panose="05000000000000000000" pitchFamily="2" charset="2"/>
                        </a:rPr>
                        <a:t> Apply an autoencoder model and filter stocks that can be recreated best</a:t>
                      </a:r>
                      <a:endParaRPr lang="en-US" sz="1200" dirty="0"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452776"/>
                  </a:ext>
                </a:extLst>
              </a:tr>
            </a:tbl>
          </a:graphicData>
        </a:graphic>
      </p:graphicFrame>
      <p:pic>
        <p:nvPicPr>
          <p:cNvPr id="8" name="Grafik 7">
            <a:extLst>
              <a:ext uri="{FF2B5EF4-FFF2-40B4-BE49-F238E27FC236}">
                <a16:creationId xmlns:a16="http://schemas.microsoft.com/office/drawing/2014/main" id="{366BDF38-4FBA-439E-8EC7-F6EB2F515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899" y="3071903"/>
            <a:ext cx="261416" cy="288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86F492E-9C32-47C7-B75F-818880F97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899" y="3931179"/>
            <a:ext cx="261416" cy="288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5693575-43B5-434F-9412-F97BC1540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2899" y="4877154"/>
            <a:ext cx="261416" cy="288000"/>
          </a:xfrm>
          <a:prstGeom prst="rect">
            <a:avLst/>
          </a:prstGeom>
        </p:spPr>
      </p:pic>
      <p:graphicFrame>
        <p:nvGraphicFramePr>
          <p:cNvPr id="11" name="Tabelle 114">
            <a:extLst>
              <a:ext uri="{FF2B5EF4-FFF2-40B4-BE49-F238E27FC236}">
                <a16:creationId xmlns:a16="http://schemas.microsoft.com/office/drawing/2014/main" id="{60A418BA-3802-4F7E-9393-8430552F8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222606"/>
              </p:ext>
            </p:extLst>
          </p:nvPr>
        </p:nvGraphicFramePr>
        <p:xfrm>
          <a:off x="6962898" y="3012384"/>
          <a:ext cx="4491353" cy="9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1353">
                  <a:extLst>
                    <a:ext uri="{9D8B030D-6E8A-4147-A177-3AD203B41FA5}">
                      <a16:colId xmlns:a16="http://schemas.microsoft.com/office/drawing/2014/main" val="1688460494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rbel" panose="020B0503020204020204" pitchFamily="34" charset="0"/>
                          <a:ea typeface="+mn-ea"/>
                          <a:cs typeface="Calibri Light" panose="020F0302020204030204" pitchFamily="34" charset="0"/>
                        </a:rPr>
                        <a:t>Does forecasting improve the portfolio?</a:t>
                      </a:r>
                    </a:p>
                    <a:p>
                      <a:pPr marL="4492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rbel" panose="020B0503020204020204" pitchFamily="34" charset="0"/>
                          <a:ea typeface="+mn-ea"/>
                          <a:cs typeface="Calibri Light" panose="020F0302020204030204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rbel" panose="020B0503020204020204" pitchFamily="34" charset="0"/>
                          <a:ea typeface="+mn-ea"/>
                          <a:cs typeface="Calibri Light" panose="020F0302020204030204" pitchFamily="34" charset="0"/>
                        </a:rPr>
                        <a:t>Forecast the next 10-days of a stock closing value into the future using Recurrent Neural networks</a:t>
                      </a:r>
                    </a:p>
                  </a:txBody>
                  <a:tcPr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452776"/>
                  </a:ext>
                </a:extLst>
              </a:tr>
            </a:tbl>
          </a:graphicData>
        </a:graphic>
      </p:graphicFrame>
      <p:pic>
        <p:nvPicPr>
          <p:cNvPr id="12" name="Grafik 11">
            <a:extLst>
              <a:ext uri="{FF2B5EF4-FFF2-40B4-BE49-F238E27FC236}">
                <a16:creationId xmlns:a16="http://schemas.microsoft.com/office/drawing/2014/main" id="{F7B3B4FB-8B40-4441-BD18-0F92FA6E49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2899" y="2199699"/>
            <a:ext cx="261416" cy="288000"/>
          </a:xfrm>
          <a:prstGeom prst="rect">
            <a:avLst/>
          </a:prstGeom>
        </p:spPr>
      </p:pic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A9B99958-ECCA-4739-AAE7-94995C6EC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294900"/>
              </p:ext>
            </p:extLst>
          </p:nvPr>
        </p:nvGraphicFramePr>
        <p:xfrm>
          <a:off x="6962899" y="4804788"/>
          <a:ext cx="4491352" cy="9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1352">
                  <a:extLst>
                    <a:ext uri="{9D8B030D-6E8A-4147-A177-3AD203B41FA5}">
                      <a16:colId xmlns:a16="http://schemas.microsoft.com/office/drawing/2014/main" val="3603019144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rbel" panose="020B0503020204020204" pitchFamily="34" charset="0"/>
                          <a:ea typeface="+mn-ea"/>
                          <a:cs typeface="Calibri Light" panose="020F0302020204030204" pitchFamily="34" charset="0"/>
                        </a:rPr>
                        <a:t>How to calculate an optimal portfolio? 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rbel" panose="020B0503020204020204" pitchFamily="34" charset="0"/>
                          <a:ea typeface="+mn-ea"/>
                          <a:cs typeface="Calibri Light" panose="020F0302020204030204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rbel" panose="020B0503020204020204" pitchFamily="34" charset="0"/>
                          <a:ea typeface="+mn-ea"/>
                          <a:cs typeface="Calibri Light" panose="020F0302020204030204" pitchFamily="34" charset="0"/>
                          <a:sym typeface="Wingdings" panose="05000000000000000000" pitchFamily="2" charset="2"/>
                        </a:rPr>
                        <a:t>Apply Markowitz portfolio optimization and find the optimal stocks for the portfolio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rbel" panose="020B050302020402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319801"/>
                  </a:ext>
                </a:extLst>
              </a:tr>
            </a:tbl>
          </a:graphicData>
        </a:graphic>
      </p:graphicFrame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87277D30-FF83-4ADB-A019-F0B8B217D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116249"/>
              </p:ext>
            </p:extLst>
          </p:nvPr>
        </p:nvGraphicFramePr>
        <p:xfrm>
          <a:off x="6962899" y="3905856"/>
          <a:ext cx="4491352" cy="9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1352">
                  <a:extLst>
                    <a:ext uri="{9D8B030D-6E8A-4147-A177-3AD203B41FA5}">
                      <a16:colId xmlns:a16="http://schemas.microsoft.com/office/drawing/2014/main" val="3603019144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rbel" panose="020B0503020204020204" pitchFamily="34" charset="0"/>
                          <a:ea typeface="+mn-ea"/>
                          <a:cs typeface="Calibri Light" panose="020F0302020204030204" pitchFamily="34" charset="0"/>
                        </a:rPr>
                        <a:t>How to improve the risk calculation of a stock?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rbel" panose="020B0503020204020204" pitchFamily="34" charset="0"/>
                          <a:ea typeface="+mn-ea"/>
                          <a:cs typeface="Calibri Light" panose="020F0302020204030204" pitchFamily="34" charset="0"/>
                          <a:sym typeface="Wingdings" panose="05000000000000000000" pitchFamily="2" charset="2"/>
                        </a:rPr>
                        <a:t> Apply latent features of an autoencoder model to clean the sample covariance matrix</a:t>
                      </a:r>
                      <a:endParaRPr lang="en-US" sz="1200" dirty="0"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319801"/>
                  </a:ext>
                </a:extLst>
              </a:tr>
            </a:tbl>
          </a:graphicData>
        </a:graphic>
      </p:graphicFrame>
      <p:sp>
        <p:nvSpPr>
          <p:cNvPr id="15" name="Ellipse 14">
            <a:extLst>
              <a:ext uri="{FF2B5EF4-FFF2-40B4-BE49-F238E27FC236}">
                <a16:creationId xmlns:a16="http://schemas.microsoft.com/office/drawing/2014/main" id="{5C35454F-628C-46D7-831A-BE828200AF5D}"/>
              </a:ext>
            </a:extLst>
          </p:cNvPr>
          <p:cNvSpPr/>
          <p:nvPr/>
        </p:nvSpPr>
        <p:spPr>
          <a:xfrm>
            <a:off x="4563598" y="3246787"/>
            <a:ext cx="1260000" cy="126000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48E3931-A193-45BA-8ED7-E9712209FAC4}"/>
              </a:ext>
            </a:extLst>
          </p:cNvPr>
          <p:cNvSpPr/>
          <p:nvPr/>
        </p:nvSpPr>
        <p:spPr>
          <a:xfrm>
            <a:off x="4645683" y="3336787"/>
            <a:ext cx="1080000" cy="108000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6BAD6021-9E7B-4586-9E2D-0ECBC67126FB}"/>
              </a:ext>
            </a:extLst>
          </p:cNvPr>
          <p:cNvSpPr/>
          <p:nvPr/>
        </p:nvSpPr>
        <p:spPr>
          <a:xfrm>
            <a:off x="1158401" y="3246787"/>
            <a:ext cx="1260000" cy="1260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A7D1DE1F-7689-48C9-9256-DA1A357B7833}"/>
              </a:ext>
            </a:extLst>
          </p:cNvPr>
          <p:cNvSpPr/>
          <p:nvPr/>
        </p:nvSpPr>
        <p:spPr>
          <a:xfrm>
            <a:off x="1240486" y="3336787"/>
            <a:ext cx="1080000" cy="1080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C5C2983-3098-4E2F-97B6-AB398DC3EDBF}"/>
              </a:ext>
            </a:extLst>
          </p:cNvPr>
          <p:cNvSpPr/>
          <p:nvPr/>
        </p:nvSpPr>
        <p:spPr>
          <a:xfrm>
            <a:off x="2391369" y="3826391"/>
            <a:ext cx="197861" cy="2095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C88CD2D-26E5-419B-8E8A-721F1D5686D5}"/>
              </a:ext>
            </a:extLst>
          </p:cNvPr>
          <p:cNvSpPr/>
          <p:nvPr/>
        </p:nvSpPr>
        <p:spPr>
          <a:xfrm>
            <a:off x="2347871" y="3661092"/>
            <a:ext cx="197861" cy="2095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7CC84F4B-7339-4CA9-B60F-B6F023502AEA}"/>
              </a:ext>
            </a:extLst>
          </p:cNvPr>
          <p:cNvSpPr/>
          <p:nvPr/>
        </p:nvSpPr>
        <p:spPr>
          <a:xfrm>
            <a:off x="2546866" y="3966776"/>
            <a:ext cx="1260000" cy="12600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DA86CB72-D06A-471D-A726-851F209C08F9}"/>
              </a:ext>
            </a:extLst>
          </p:cNvPr>
          <p:cNvSpPr/>
          <p:nvPr/>
        </p:nvSpPr>
        <p:spPr>
          <a:xfrm>
            <a:off x="2628951" y="4056776"/>
            <a:ext cx="1080000" cy="10800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FEBDA56-FE23-4B72-8754-E80224419C68}"/>
              </a:ext>
            </a:extLst>
          </p:cNvPr>
          <p:cNvSpPr/>
          <p:nvPr/>
        </p:nvSpPr>
        <p:spPr>
          <a:xfrm>
            <a:off x="4029383" y="4295415"/>
            <a:ext cx="197861" cy="2095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9DD4262-2B7E-44F6-AF3B-004B97576A76}"/>
              </a:ext>
            </a:extLst>
          </p:cNvPr>
          <p:cNvSpPr/>
          <p:nvPr/>
        </p:nvSpPr>
        <p:spPr>
          <a:xfrm>
            <a:off x="3646729" y="4085900"/>
            <a:ext cx="197861" cy="2095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fik 24" descr="Filter">
            <a:extLst>
              <a:ext uri="{FF2B5EF4-FFF2-40B4-BE49-F238E27FC236}">
                <a16:creationId xmlns:a16="http://schemas.microsoft.com/office/drawing/2014/main" id="{AF27048C-917C-45BD-8673-E0349C0AD4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2869" y="3597760"/>
            <a:ext cx="598912" cy="598912"/>
          </a:xfrm>
          <a:prstGeom prst="rect">
            <a:avLst/>
          </a:prstGeom>
        </p:spPr>
      </p:pic>
      <p:pic>
        <p:nvPicPr>
          <p:cNvPr id="26" name="Grafik 25" descr="Aufwärtstrend">
            <a:extLst>
              <a:ext uri="{FF2B5EF4-FFF2-40B4-BE49-F238E27FC236}">
                <a16:creationId xmlns:a16="http://schemas.microsoft.com/office/drawing/2014/main" id="{B378B272-23EA-46E9-BBA5-13134E5CE2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51810" y="4312229"/>
            <a:ext cx="637595" cy="637595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F345119E-A55D-49D6-A440-2CDDE9A869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09348" y="3639993"/>
            <a:ext cx="544749" cy="450174"/>
          </a:xfrm>
          <a:prstGeom prst="rect">
            <a:avLst/>
          </a:prstGeom>
        </p:spPr>
      </p:pic>
      <p:sp>
        <p:nvSpPr>
          <p:cNvPr id="28" name="Ellipse 27">
            <a:extLst>
              <a:ext uri="{FF2B5EF4-FFF2-40B4-BE49-F238E27FC236}">
                <a16:creationId xmlns:a16="http://schemas.microsoft.com/office/drawing/2014/main" id="{D93A67BF-B83B-4179-871A-6F73A15291A5}"/>
              </a:ext>
            </a:extLst>
          </p:cNvPr>
          <p:cNvSpPr/>
          <p:nvPr/>
        </p:nvSpPr>
        <p:spPr>
          <a:xfrm>
            <a:off x="2528794" y="2359717"/>
            <a:ext cx="1260000" cy="12600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F394DB26-5791-4579-8B28-9A61EBD1A4C2}"/>
              </a:ext>
            </a:extLst>
          </p:cNvPr>
          <p:cNvSpPr/>
          <p:nvPr/>
        </p:nvSpPr>
        <p:spPr>
          <a:xfrm>
            <a:off x="2610879" y="2449717"/>
            <a:ext cx="1080000" cy="10800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1344A79B-59EF-44DA-9197-47720B7D0661}"/>
              </a:ext>
            </a:extLst>
          </p:cNvPr>
          <p:cNvSpPr/>
          <p:nvPr/>
        </p:nvSpPr>
        <p:spPr>
          <a:xfrm>
            <a:off x="3580075" y="3358302"/>
            <a:ext cx="197861" cy="2095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A858F8D3-F6DE-4F11-BDB0-5A0AE39B6097}"/>
              </a:ext>
            </a:extLst>
          </p:cNvPr>
          <p:cNvSpPr/>
          <p:nvPr/>
        </p:nvSpPr>
        <p:spPr>
          <a:xfrm>
            <a:off x="3653511" y="3232392"/>
            <a:ext cx="197861" cy="2095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954BD19C-D080-44C8-B3E6-AA066FFB4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6092" y="3882757"/>
            <a:ext cx="196062" cy="21600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39A50BDB-DA38-4CD7-AFD0-9AF3C3AC6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543" y="3889865"/>
            <a:ext cx="196062" cy="216000"/>
          </a:xfrm>
          <a:prstGeom prst="rect">
            <a:avLst/>
          </a:prstGeom>
        </p:spPr>
      </p:pic>
      <p:sp>
        <p:nvSpPr>
          <p:cNvPr id="34" name="Pfeil: gestreift nach rechts 33">
            <a:extLst>
              <a:ext uri="{FF2B5EF4-FFF2-40B4-BE49-F238E27FC236}">
                <a16:creationId xmlns:a16="http://schemas.microsoft.com/office/drawing/2014/main" id="{E8D49D78-0D81-44A4-8EBA-E8C3307E1DCA}"/>
              </a:ext>
            </a:extLst>
          </p:cNvPr>
          <p:cNvSpPr/>
          <p:nvPr/>
        </p:nvSpPr>
        <p:spPr>
          <a:xfrm rot="20196382">
            <a:off x="3936308" y="4040052"/>
            <a:ext cx="615036" cy="374814"/>
          </a:xfrm>
          <a:prstGeom prst="stripedRightArrow">
            <a:avLst/>
          </a:prstGeom>
          <a:solidFill>
            <a:schemeClr val="bg2"/>
          </a:solidFill>
          <a:ln w="3175">
            <a:solidFill>
              <a:schemeClr val="bg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feil: gestreift nach rechts 34">
            <a:extLst>
              <a:ext uri="{FF2B5EF4-FFF2-40B4-BE49-F238E27FC236}">
                <a16:creationId xmlns:a16="http://schemas.microsoft.com/office/drawing/2014/main" id="{DC8EDFFB-F200-43FB-8A48-186236CFCDCF}"/>
              </a:ext>
            </a:extLst>
          </p:cNvPr>
          <p:cNvSpPr/>
          <p:nvPr/>
        </p:nvSpPr>
        <p:spPr>
          <a:xfrm rot="1710600">
            <a:off x="3854977" y="3262520"/>
            <a:ext cx="677748" cy="374814"/>
          </a:xfrm>
          <a:prstGeom prst="stripedRightArrow">
            <a:avLst/>
          </a:prstGeom>
          <a:solidFill>
            <a:schemeClr val="bg2"/>
          </a:solidFill>
          <a:ln w="3175">
            <a:solidFill>
              <a:schemeClr val="bg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fik 35" descr="Bleistift">
            <a:extLst>
              <a:ext uri="{FF2B5EF4-FFF2-40B4-BE49-F238E27FC236}">
                <a16:creationId xmlns:a16="http://schemas.microsoft.com/office/drawing/2014/main" id="{0C47D850-65B2-46B3-BD13-6E954249B5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62730" y="2786294"/>
            <a:ext cx="438982" cy="438982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C82122F3-482E-44D4-8146-6ECE6A480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833" y="4517912"/>
            <a:ext cx="196062" cy="21600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BBB33207-061D-4F35-A252-C822C830C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218" y="2897785"/>
            <a:ext cx="196062" cy="216000"/>
          </a:xfrm>
          <a:prstGeom prst="rect">
            <a:avLst/>
          </a:prstGeom>
        </p:spPr>
      </p:pic>
      <p:sp>
        <p:nvSpPr>
          <p:cNvPr id="39" name="Freihandform: Form 38">
            <a:extLst>
              <a:ext uri="{FF2B5EF4-FFF2-40B4-BE49-F238E27FC236}">
                <a16:creationId xmlns:a16="http://schemas.microsoft.com/office/drawing/2014/main" id="{3F9DE014-6A02-4FE3-B8D9-E36EF7D10018}"/>
              </a:ext>
            </a:extLst>
          </p:cNvPr>
          <p:cNvSpPr/>
          <p:nvPr/>
        </p:nvSpPr>
        <p:spPr>
          <a:xfrm rot="5400000">
            <a:off x="2275991" y="3786455"/>
            <a:ext cx="518492" cy="165134"/>
          </a:xfrm>
          <a:custGeom>
            <a:avLst/>
            <a:gdLst>
              <a:gd name="connsiteX0" fmla="*/ 0 w 778980"/>
              <a:gd name="connsiteY0" fmla="*/ 191396 h 197861"/>
              <a:gd name="connsiteX1" fmla="*/ 383021 w 778980"/>
              <a:gd name="connsiteY1" fmla="*/ 0 h 197861"/>
              <a:gd name="connsiteX2" fmla="*/ 778980 w 778980"/>
              <a:gd name="connsiteY2" fmla="*/ 197861 h 197861"/>
              <a:gd name="connsiteX3" fmla="*/ 773924 w 778980"/>
              <a:gd name="connsiteY3" fmla="*/ 197861 h 197861"/>
              <a:gd name="connsiteX4" fmla="*/ 700471 w 778980"/>
              <a:gd name="connsiteY4" fmla="*/ 172657 h 197861"/>
              <a:gd name="connsiteX5" fmla="*/ 377542 w 778980"/>
              <a:gd name="connsiteY5" fmla="*/ 141712 h 197861"/>
              <a:gd name="connsiteX6" fmla="*/ 54612 w 778980"/>
              <a:gd name="connsiteY6" fmla="*/ 172657 h 19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8980" h="197861">
                <a:moveTo>
                  <a:pt x="0" y="191396"/>
                </a:moveTo>
                <a:lnTo>
                  <a:pt x="383021" y="0"/>
                </a:lnTo>
                <a:lnTo>
                  <a:pt x="778980" y="197861"/>
                </a:lnTo>
                <a:lnTo>
                  <a:pt x="773924" y="197861"/>
                </a:lnTo>
                <a:lnTo>
                  <a:pt x="700471" y="172657"/>
                </a:lnTo>
                <a:cubicBezTo>
                  <a:pt x="617826" y="153537"/>
                  <a:pt x="503654" y="141712"/>
                  <a:pt x="377542" y="141712"/>
                </a:cubicBezTo>
                <a:cubicBezTo>
                  <a:pt x="251430" y="141712"/>
                  <a:pt x="137257" y="153537"/>
                  <a:pt x="54612" y="172657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65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6CC78-4F6B-418E-B721-CD9F30EF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A10AD0-AB20-4997-AE9E-286342A5B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Unternehmenspräsentation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0A53D9-7A96-4D18-AD5B-2825C2B5D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295B-76B5-634C-82B6-CAC476CA834D}" type="slidenum">
              <a:rPr lang="de-DE" smtClean="0"/>
              <a:t>14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060654F-D3EE-49AF-A086-B177A8D843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3A47688-7C03-4BB3-BE9E-C80DBF089152}"/>
              </a:ext>
            </a:extLst>
          </p:cNvPr>
          <p:cNvSpPr txBox="1">
            <a:spLocks/>
          </p:cNvSpPr>
          <p:nvPr/>
        </p:nvSpPr>
        <p:spPr>
          <a:xfrm>
            <a:off x="504496" y="1838528"/>
            <a:ext cx="6580045" cy="426105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Lato Light" panose="020F0302020204030203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Lato Light" panose="020F0302020204030203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Lato Light" panose="020F0302020204030203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Lato Light" panose="020F0302020204030203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/>
          </a:p>
          <a:p>
            <a:endParaRPr lang="de-DE" sz="1600"/>
          </a:p>
          <a:p>
            <a:endParaRPr lang="de-DE" sz="1600"/>
          </a:p>
          <a:p>
            <a:r>
              <a:rPr lang="de-DE" sz="1600"/>
              <a:t>Dataset:  		daily-historical-stock-prices-1970-2018</a:t>
            </a:r>
          </a:p>
          <a:p>
            <a:r>
              <a:rPr lang="de-DE" sz="1600"/>
              <a:t>Source:			Kaggle</a:t>
            </a:r>
          </a:p>
          <a:p>
            <a:r>
              <a:rPr lang="de-DE" sz="1600"/>
              <a:t>Stock exchanges		</a:t>
            </a:r>
            <a:r>
              <a:rPr lang="en-US" sz="1600"/>
              <a:t>NYSE and NASDAQ</a:t>
            </a:r>
            <a:endParaRPr lang="de-DE" sz="1600"/>
          </a:p>
          <a:p>
            <a:r>
              <a:rPr lang="de-DE" sz="1600"/>
              <a:t>Dataset dimension:	</a:t>
            </a:r>
            <a:r>
              <a:rPr lang="en-US" sz="1600"/>
              <a:t>[20973889 rows x 8 columns]</a:t>
            </a:r>
            <a:endParaRPr lang="de-DE" sz="1600"/>
          </a:p>
          <a:p>
            <a:r>
              <a:rPr lang="en-US" sz="1600"/>
              <a:t>Tickers:			5685</a:t>
            </a:r>
          </a:p>
          <a:p>
            <a:endParaRPr lang="en-US" sz="16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7F4D3EF-EEB3-47E5-B120-396EE0490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022" y="1838528"/>
            <a:ext cx="4330701" cy="433070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F819EFB-CF55-4655-9E4A-14E3FD69CFD2}"/>
              </a:ext>
            </a:extLst>
          </p:cNvPr>
          <p:cNvSpPr txBox="1"/>
          <p:nvPr/>
        </p:nvSpPr>
        <p:spPr>
          <a:xfrm>
            <a:off x="7215022" y="6287567"/>
            <a:ext cx="6698018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Original stock dataset</a:t>
            </a:r>
          </a:p>
        </p:txBody>
      </p:sp>
    </p:spTree>
    <p:extLst>
      <p:ext uri="{BB962C8B-B14F-4D97-AF65-F5344CB8AC3E}">
        <p14:creationId xmlns:p14="http://schemas.microsoft.com/office/powerpoint/2010/main" val="4082384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C55768-9BE5-4474-AC65-75341847C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1DAC52B-B83A-4F60-9986-50CEF19AE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Unternehmenspräsentation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13AB11-4C9E-4F50-B09B-98FFB429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295B-76B5-634C-82B6-CAC476CA834D}" type="slidenum">
              <a:rPr lang="de-DE" smtClean="0"/>
              <a:t>15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53EDF42-311F-44E8-BAE7-424D064B8B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0C055AD-7F04-4D02-86EE-5DB41E054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501" y="2265405"/>
            <a:ext cx="6765231" cy="2660823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B73BDD2C-EC7E-47E5-BFEC-1DCC87CBB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496" y="1825625"/>
            <a:ext cx="5515304" cy="427396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Selected  last 1000 </a:t>
            </a:r>
            <a:r>
              <a:rPr lang="de-DE" sz="1600" dirty="0" err="1"/>
              <a:t>days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2014 -2018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Transformed</a:t>
            </a:r>
            <a:r>
              <a:rPr lang="de-DE" sz="1600" dirty="0"/>
              <a:t>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ticker</a:t>
            </a:r>
            <a:r>
              <a:rPr lang="de-DE" sz="1600" dirty="0"/>
              <a:t> </a:t>
            </a:r>
            <a:r>
              <a:rPr lang="de-DE" sz="1600" dirty="0" err="1"/>
              <a:t>into</a:t>
            </a:r>
            <a:r>
              <a:rPr lang="de-DE" sz="1600" dirty="0"/>
              <a:t> </a:t>
            </a:r>
            <a:r>
              <a:rPr lang="de-DE" sz="1600" dirty="0" err="1"/>
              <a:t>columns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Final dataset: [1000 rows x 13925 columns]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9261377-D587-4998-983D-3223AFAD4D77}"/>
              </a:ext>
            </a:extLst>
          </p:cNvPr>
          <p:cNvSpPr txBox="1"/>
          <p:nvPr/>
        </p:nvSpPr>
        <p:spPr>
          <a:xfrm>
            <a:off x="4995544" y="5170163"/>
            <a:ext cx="6698018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Transformed stock dataset</a:t>
            </a:r>
          </a:p>
        </p:txBody>
      </p:sp>
    </p:spTree>
    <p:extLst>
      <p:ext uri="{BB962C8B-B14F-4D97-AF65-F5344CB8AC3E}">
        <p14:creationId xmlns:p14="http://schemas.microsoft.com/office/powerpoint/2010/main" val="112532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9F82CB-EE3F-452E-9D65-058027DF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345" y="365125"/>
            <a:ext cx="9894455" cy="713177"/>
          </a:xfrm>
        </p:spPr>
        <p:txBody>
          <a:bodyPr/>
          <a:lstStyle/>
          <a:p>
            <a:r>
              <a:rPr lang="en-US" sz="4000" dirty="0">
                <a:latin typeface="Corbel" panose="020B0503020204020204" pitchFamily="34" charset="0"/>
                <a:cs typeface="Calibri Light" panose="020F0302020204030204" pitchFamily="34" charset="0"/>
              </a:rPr>
              <a:t>Which stocks to analyze?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BF008D-8ABB-4ACA-ADA7-12E51D13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Unternehmenspräsentation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594F92-D810-4139-9D84-9C0EDC9F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295B-76B5-634C-82B6-CAC476CA834D}" type="slidenum">
              <a:rPr lang="de-DE" smtClean="0"/>
              <a:t>16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417EE90-4BEF-47AC-9F1E-4AD063A048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46F4C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Calibri Light" panose="020F0302020204030204" pitchFamily="34" charset="0"/>
              </a:rPr>
              <a:t>Focus on stocks that move the market!</a:t>
            </a:r>
          </a:p>
          <a:p>
            <a:pPr marL="0" indent="0">
              <a:buFont typeface="Arial"/>
              <a:buNone/>
            </a:pPr>
            <a:endParaRPr lang="en-US" sz="1800" dirty="0">
              <a:solidFill>
                <a:srgbClr val="F46F4C"/>
              </a:solidFill>
              <a:latin typeface="Corbel" panose="020B0503020204020204" pitchFamily="34" charset="0"/>
              <a:cs typeface="Calibri Light" panose="020F0302020204030204" pitchFamily="34" charset="0"/>
            </a:endParaRPr>
          </a:p>
          <a:p>
            <a:endParaRPr lang="en-US" dirty="0">
              <a:solidFill>
                <a:srgbClr val="F46F4C"/>
              </a:solidFill>
            </a:endParaRPr>
          </a:p>
        </p:txBody>
      </p:sp>
      <p:sp>
        <p:nvSpPr>
          <p:cNvPr id="196" name="Inhaltsplatzhalter 2">
            <a:extLst>
              <a:ext uri="{FF2B5EF4-FFF2-40B4-BE49-F238E27FC236}">
                <a16:creationId xmlns:a16="http://schemas.microsoft.com/office/drawing/2014/main" id="{8BC761A3-00F9-4977-9286-48DB6F77CB67}"/>
              </a:ext>
            </a:extLst>
          </p:cNvPr>
          <p:cNvSpPr txBox="1">
            <a:spLocks/>
          </p:cNvSpPr>
          <p:nvPr/>
        </p:nvSpPr>
        <p:spPr>
          <a:xfrm>
            <a:off x="504497" y="2227195"/>
            <a:ext cx="4823153" cy="3893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charset="0"/>
              </a:rPr>
              <a:t>Intuition: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charset="0"/>
              </a:rPr>
              <a:t>The stocks with the lowest recreation error (L2-norm)  represent the market better. They are less volatile and are considered to be similar to large cap stocks.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charset="0"/>
            </a:endParaRP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B307C4AE-09C1-4118-8686-3A8BFCB81D98}"/>
              </a:ext>
            </a:extLst>
          </p:cNvPr>
          <p:cNvSpPr/>
          <p:nvPr/>
        </p:nvSpPr>
        <p:spPr>
          <a:xfrm>
            <a:off x="6262492" y="1672708"/>
            <a:ext cx="1072985" cy="2864229"/>
          </a:xfrm>
          <a:prstGeom prst="rect">
            <a:avLst/>
          </a:prstGeom>
          <a:solidFill>
            <a:srgbClr val="F4C47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25846445-95D1-4B05-83D1-92D2F91F7AAE}"/>
              </a:ext>
            </a:extLst>
          </p:cNvPr>
          <p:cNvSpPr/>
          <p:nvPr/>
        </p:nvSpPr>
        <p:spPr>
          <a:xfrm>
            <a:off x="7953528" y="1672708"/>
            <a:ext cx="658044" cy="2864229"/>
          </a:xfrm>
          <a:prstGeom prst="rect">
            <a:avLst/>
          </a:prstGeom>
          <a:solidFill>
            <a:srgbClr val="D6D6D6">
              <a:lumMod val="90000"/>
            </a:srgb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marR="0" lvl="0" indent="0" algn="ctr" defTabSz="16891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31A51C3E-6A86-4D75-B127-7E0BDE7AD41E}"/>
              </a:ext>
            </a:extLst>
          </p:cNvPr>
          <p:cNvSpPr/>
          <p:nvPr/>
        </p:nvSpPr>
        <p:spPr>
          <a:xfrm>
            <a:off x="9235943" y="1672708"/>
            <a:ext cx="891313" cy="2864229"/>
          </a:xfrm>
          <a:prstGeom prst="rect">
            <a:avLst/>
          </a:prstGeom>
          <a:solidFill>
            <a:srgbClr val="2195CA"/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marR="0" lvl="0" indent="0" algn="ctr" defTabSz="16891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00" name="Freihandform: Form 199">
            <a:extLst>
              <a:ext uri="{FF2B5EF4-FFF2-40B4-BE49-F238E27FC236}">
                <a16:creationId xmlns:a16="http://schemas.microsoft.com/office/drawing/2014/main" id="{45458D9C-D72B-47C3-AA02-85FD189E4FB7}"/>
              </a:ext>
            </a:extLst>
          </p:cNvPr>
          <p:cNvSpPr/>
          <p:nvPr/>
        </p:nvSpPr>
        <p:spPr>
          <a:xfrm>
            <a:off x="10833010" y="3242198"/>
            <a:ext cx="245340" cy="260655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  <a:solidFill>
            <a:srgbClr val="2195CA"/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marR="0" lvl="0" indent="0" algn="ctr" defTabSz="16891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01" name="Freihandform: Form 200">
            <a:extLst>
              <a:ext uri="{FF2B5EF4-FFF2-40B4-BE49-F238E27FC236}">
                <a16:creationId xmlns:a16="http://schemas.microsoft.com/office/drawing/2014/main" id="{4C4C3018-FE66-4AC3-953D-4ADB3C8764C1}"/>
              </a:ext>
            </a:extLst>
          </p:cNvPr>
          <p:cNvSpPr/>
          <p:nvPr/>
        </p:nvSpPr>
        <p:spPr>
          <a:xfrm>
            <a:off x="10833010" y="2935672"/>
            <a:ext cx="245340" cy="260655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  <a:solidFill>
            <a:srgbClr val="D6D6D6">
              <a:lumMod val="90000"/>
            </a:srgb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marR="0" lvl="0" indent="0" algn="ctr" defTabSz="16891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de-DE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02" name="Freihandform: Form 201">
            <a:extLst>
              <a:ext uri="{FF2B5EF4-FFF2-40B4-BE49-F238E27FC236}">
                <a16:creationId xmlns:a16="http://schemas.microsoft.com/office/drawing/2014/main" id="{69CC6176-6043-415D-8072-9251176F8D50}"/>
              </a:ext>
            </a:extLst>
          </p:cNvPr>
          <p:cNvSpPr/>
          <p:nvPr/>
        </p:nvSpPr>
        <p:spPr>
          <a:xfrm>
            <a:off x="10833010" y="2640938"/>
            <a:ext cx="245340" cy="260655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  <a:solidFill>
            <a:srgbClr val="F4C47A"/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marR="0" lvl="0" indent="0" algn="ctr" defTabSz="16891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de-DE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03" name="Textfeld 202">
            <a:extLst>
              <a:ext uri="{FF2B5EF4-FFF2-40B4-BE49-F238E27FC236}">
                <a16:creationId xmlns:a16="http://schemas.microsoft.com/office/drawing/2014/main" id="{FC4DA0F4-05EE-4E24-86A0-E7AF866398D2}"/>
              </a:ext>
            </a:extLst>
          </p:cNvPr>
          <p:cNvSpPr txBox="1"/>
          <p:nvPr/>
        </p:nvSpPr>
        <p:spPr>
          <a:xfrm>
            <a:off x="11113556" y="2682129"/>
            <a:ext cx="1078444" cy="2871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de-DE" sz="1200" dirty="0">
                <a:solidFill>
                  <a:srgbClr val="000000"/>
                </a:solidFill>
                <a:cs typeface="Calibri" panose="020F0502020204030204" pitchFamily="34" charset="0"/>
              </a:rPr>
              <a:t>Input Cells</a:t>
            </a:r>
          </a:p>
        </p:txBody>
      </p:sp>
      <p:sp>
        <p:nvSpPr>
          <p:cNvPr id="204" name="Textfeld 203">
            <a:extLst>
              <a:ext uri="{FF2B5EF4-FFF2-40B4-BE49-F238E27FC236}">
                <a16:creationId xmlns:a16="http://schemas.microsoft.com/office/drawing/2014/main" id="{9F025FBF-31B3-4A9B-8A1D-D9028649503D}"/>
              </a:ext>
            </a:extLst>
          </p:cNvPr>
          <p:cNvSpPr txBox="1"/>
          <p:nvPr/>
        </p:nvSpPr>
        <p:spPr>
          <a:xfrm>
            <a:off x="11113555" y="2978213"/>
            <a:ext cx="1352503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de-DE" sz="1200" dirty="0">
                <a:solidFill>
                  <a:srgbClr val="000000"/>
                </a:solidFill>
                <a:cs typeface="Calibri" panose="020F0502020204030204" pitchFamily="34" charset="0"/>
              </a:rPr>
              <a:t>Hidden Cells</a:t>
            </a:r>
          </a:p>
        </p:txBody>
      </p:sp>
      <p:sp>
        <p:nvSpPr>
          <p:cNvPr id="205" name="Textfeld 204">
            <a:extLst>
              <a:ext uri="{FF2B5EF4-FFF2-40B4-BE49-F238E27FC236}">
                <a16:creationId xmlns:a16="http://schemas.microsoft.com/office/drawing/2014/main" id="{3DC45B68-EBD6-418D-B2B8-073973600AE7}"/>
              </a:ext>
            </a:extLst>
          </p:cNvPr>
          <p:cNvSpPr txBox="1"/>
          <p:nvPr/>
        </p:nvSpPr>
        <p:spPr>
          <a:xfrm>
            <a:off x="11113555" y="3307076"/>
            <a:ext cx="178087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de-DE" sz="1200" dirty="0">
                <a:solidFill>
                  <a:srgbClr val="000000"/>
                </a:solidFill>
                <a:cs typeface="Calibri" panose="020F0502020204030204" pitchFamily="34" charset="0"/>
              </a:rPr>
              <a:t>Output Cells</a:t>
            </a:r>
          </a:p>
        </p:txBody>
      </p:sp>
      <p:sp>
        <p:nvSpPr>
          <p:cNvPr id="206" name="Textfeld 205">
            <a:extLst>
              <a:ext uri="{FF2B5EF4-FFF2-40B4-BE49-F238E27FC236}">
                <a16:creationId xmlns:a16="http://schemas.microsoft.com/office/drawing/2014/main" id="{DBFF740E-A809-4EDA-8D3C-9B01C8E21EDF}"/>
              </a:ext>
            </a:extLst>
          </p:cNvPr>
          <p:cNvSpPr txBox="1"/>
          <p:nvPr/>
        </p:nvSpPr>
        <p:spPr>
          <a:xfrm>
            <a:off x="5843758" y="2227195"/>
            <a:ext cx="418734" cy="2180533"/>
          </a:xfrm>
          <a:prstGeom prst="rect">
            <a:avLst/>
          </a:prstGeom>
        </p:spPr>
        <p:txBody>
          <a:bodyPr vert="wordArtVert" wrap="square" rtlCol="0">
            <a:normAutofit/>
          </a:bodyPr>
          <a:lstStyle/>
          <a:p>
            <a:r>
              <a:rPr lang="de-DE" sz="1200" dirty="0">
                <a:solidFill>
                  <a:srgbClr val="000000"/>
                </a:solidFill>
                <a:cs typeface="Calibri" panose="020F0502020204030204" pitchFamily="34" charset="0"/>
              </a:rPr>
              <a:t>Returns</a:t>
            </a:r>
            <a:endParaRPr lang="en-US" sz="1200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207" name="Textfeld 206">
            <a:extLst>
              <a:ext uri="{FF2B5EF4-FFF2-40B4-BE49-F238E27FC236}">
                <a16:creationId xmlns:a16="http://schemas.microsoft.com/office/drawing/2014/main" id="{6B235FB2-644C-4336-9363-CED16B1A14A0}"/>
              </a:ext>
            </a:extLst>
          </p:cNvPr>
          <p:cNvSpPr txBox="1"/>
          <p:nvPr/>
        </p:nvSpPr>
        <p:spPr>
          <a:xfrm>
            <a:off x="10179013" y="2227195"/>
            <a:ext cx="418734" cy="2180533"/>
          </a:xfrm>
          <a:prstGeom prst="rect">
            <a:avLst/>
          </a:prstGeom>
        </p:spPr>
        <p:txBody>
          <a:bodyPr vert="wordArtVert" wrap="square" rtlCol="0">
            <a:normAutofit/>
          </a:bodyPr>
          <a:lstStyle/>
          <a:p>
            <a:r>
              <a:rPr lang="de-DE" sz="1200" dirty="0">
                <a:solidFill>
                  <a:srgbClr val="000000"/>
                </a:solidFill>
                <a:cs typeface="Calibri" panose="020F0502020204030204" pitchFamily="34" charset="0"/>
              </a:rPr>
              <a:t>Returns</a:t>
            </a:r>
            <a:endParaRPr lang="en-US" sz="1200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208" name="Pfeil: nach rechts 207">
            <a:extLst>
              <a:ext uri="{FF2B5EF4-FFF2-40B4-BE49-F238E27FC236}">
                <a16:creationId xmlns:a16="http://schemas.microsoft.com/office/drawing/2014/main" id="{B39CACF0-C696-4642-8F85-726491C80C0A}"/>
              </a:ext>
            </a:extLst>
          </p:cNvPr>
          <p:cNvSpPr/>
          <p:nvPr/>
        </p:nvSpPr>
        <p:spPr>
          <a:xfrm>
            <a:off x="8699056" y="2901593"/>
            <a:ext cx="445707" cy="244720"/>
          </a:xfrm>
          <a:prstGeom prst="rightArrow">
            <a:avLst/>
          </a:prstGeom>
          <a:solidFill>
            <a:srgbClr val="2195CA"/>
          </a:solidFill>
          <a:ln w="12700" cap="flat" cmpd="sng" algn="ctr">
            <a:solidFill>
              <a:srgbClr val="2195CA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09" name="Pfeil: nach rechts 208">
            <a:extLst>
              <a:ext uri="{FF2B5EF4-FFF2-40B4-BE49-F238E27FC236}">
                <a16:creationId xmlns:a16="http://schemas.microsoft.com/office/drawing/2014/main" id="{0D1D3732-3CC8-4845-BD76-4B3AB7B49C9B}"/>
              </a:ext>
            </a:extLst>
          </p:cNvPr>
          <p:cNvSpPr/>
          <p:nvPr/>
        </p:nvSpPr>
        <p:spPr>
          <a:xfrm>
            <a:off x="7350618" y="2901593"/>
            <a:ext cx="445707" cy="244720"/>
          </a:xfrm>
          <a:prstGeom prst="rightArrow">
            <a:avLst/>
          </a:prstGeom>
          <a:solidFill>
            <a:srgbClr val="2195CA"/>
          </a:solidFill>
          <a:ln w="12700" cap="flat" cmpd="sng" algn="ctr">
            <a:solidFill>
              <a:srgbClr val="2195CA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cxnSp>
        <p:nvCxnSpPr>
          <p:cNvPr id="210" name="Gerader Verbinder 209">
            <a:extLst>
              <a:ext uri="{FF2B5EF4-FFF2-40B4-BE49-F238E27FC236}">
                <a16:creationId xmlns:a16="http://schemas.microsoft.com/office/drawing/2014/main" id="{3D75EA5D-4206-4275-83AC-EF5B8A179C52}"/>
              </a:ext>
            </a:extLst>
          </p:cNvPr>
          <p:cNvCxnSpPr>
            <a:cxnSpLocks/>
          </p:cNvCxnSpPr>
          <p:nvPr/>
        </p:nvCxnSpPr>
        <p:spPr>
          <a:xfrm>
            <a:off x="6433150" y="1788392"/>
            <a:ext cx="0" cy="268200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211" name="Gerader Verbinder 210">
            <a:extLst>
              <a:ext uri="{FF2B5EF4-FFF2-40B4-BE49-F238E27FC236}">
                <a16:creationId xmlns:a16="http://schemas.microsoft.com/office/drawing/2014/main" id="{2900A8AA-CB73-468B-8505-0A3C6DFDC299}"/>
              </a:ext>
            </a:extLst>
          </p:cNvPr>
          <p:cNvCxnSpPr>
            <a:cxnSpLocks/>
          </p:cNvCxnSpPr>
          <p:nvPr/>
        </p:nvCxnSpPr>
        <p:spPr>
          <a:xfrm>
            <a:off x="6645587" y="1788392"/>
            <a:ext cx="0" cy="268200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212" name="Gerader Verbinder 211">
            <a:extLst>
              <a:ext uri="{FF2B5EF4-FFF2-40B4-BE49-F238E27FC236}">
                <a16:creationId xmlns:a16="http://schemas.microsoft.com/office/drawing/2014/main" id="{32547D29-684B-4480-A4A0-48AE22759CA9}"/>
              </a:ext>
            </a:extLst>
          </p:cNvPr>
          <p:cNvCxnSpPr>
            <a:cxnSpLocks/>
          </p:cNvCxnSpPr>
          <p:nvPr/>
        </p:nvCxnSpPr>
        <p:spPr>
          <a:xfrm>
            <a:off x="6845633" y="1788392"/>
            <a:ext cx="0" cy="268200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213" name="Gerader Verbinder 212">
            <a:extLst>
              <a:ext uri="{FF2B5EF4-FFF2-40B4-BE49-F238E27FC236}">
                <a16:creationId xmlns:a16="http://schemas.microsoft.com/office/drawing/2014/main" id="{C7A4DB57-4341-4AA8-840C-C99E7AFFFE58}"/>
              </a:ext>
            </a:extLst>
          </p:cNvPr>
          <p:cNvCxnSpPr>
            <a:cxnSpLocks/>
          </p:cNvCxnSpPr>
          <p:nvPr/>
        </p:nvCxnSpPr>
        <p:spPr>
          <a:xfrm>
            <a:off x="7039596" y="1788392"/>
            <a:ext cx="0" cy="268200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214" name="Gerader Verbinder 213">
            <a:extLst>
              <a:ext uri="{FF2B5EF4-FFF2-40B4-BE49-F238E27FC236}">
                <a16:creationId xmlns:a16="http://schemas.microsoft.com/office/drawing/2014/main" id="{EC27CAAB-D226-49C8-B1F9-FBA99C22B4A6}"/>
              </a:ext>
            </a:extLst>
          </p:cNvPr>
          <p:cNvCxnSpPr>
            <a:cxnSpLocks/>
          </p:cNvCxnSpPr>
          <p:nvPr/>
        </p:nvCxnSpPr>
        <p:spPr>
          <a:xfrm>
            <a:off x="6326063" y="1902199"/>
            <a:ext cx="806447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215" name="Gerader Verbinder 214">
            <a:extLst>
              <a:ext uri="{FF2B5EF4-FFF2-40B4-BE49-F238E27FC236}">
                <a16:creationId xmlns:a16="http://schemas.microsoft.com/office/drawing/2014/main" id="{B4F85FA7-1E94-4DDC-93AB-28D74073E581}"/>
              </a:ext>
            </a:extLst>
          </p:cNvPr>
          <p:cNvCxnSpPr>
            <a:cxnSpLocks/>
          </p:cNvCxnSpPr>
          <p:nvPr/>
        </p:nvCxnSpPr>
        <p:spPr>
          <a:xfrm>
            <a:off x="6326063" y="2092801"/>
            <a:ext cx="806447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216" name="Gerader Verbinder 215">
            <a:extLst>
              <a:ext uri="{FF2B5EF4-FFF2-40B4-BE49-F238E27FC236}">
                <a16:creationId xmlns:a16="http://schemas.microsoft.com/office/drawing/2014/main" id="{C8A7F9FC-7806-451F-A97B-FF7331BA1B13}"/>
              </a:ext>
            </a:extLst>
          </p:cNvPr>
          <p:cNvCxnSpPr>
            <a:cxnSpLocks/>
          </p:cNvCxnSpPr>
          <p:nvPr/>
        </p:nvCxnSpPr>
        <p:spPr>
          <a:xfrm>
            <a:off x="6326063" y="2283403"/>
            <a:ext cx="806447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217" name="Gerader Verbinder 216">
            <a:extLst>
              <a:ext uri="{FF2B5EF4-FFF2-40B4-BE49-F238E27FC236}">
                <a16:creationId xmlns:a16="http://schemas.microsoft.com/office/drawing/2014/main" id="{2EDDC19C-474D-40D3-A57C-54EBB7817735}"/>
              </a:ext>
            </a:extLst>
          </p:cNvPr>
          <p:cNvCxnSpPr>
            <a:cxnSpLocks/>
          </p:cNvCxnSpPr>
          <p:nvPr/>
        </p:nvCxnSpPr>
        <p:spPr>
          <a:xfrm>
            <a:off x="6326063" y="2474005"/>
            <a:ext cx="806447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218" name="Gerader Verbinder 217">
            <a:extLst>
              <a:ext uri="{FF2B5EF4-FFF2-40B4-BE49-F238E27FC236}">
                <a16:creationId xmlns:a16="http://schemas.microsoft.com/office/drawing/2014/main" id="{49B60FA5-569A-4D80-BE53-EC7230C0485B}"/>
              </a:ext>
            </a:extLst>
          </p:cNvPr>
          <p:cNvCxnSpPr>
            <a:cxnSpLocks/>
          </p:cNvCxnSpPr>
          <p:nvPr/>
        </p:nvCxnSpPr>
        <p:spPr>
          <a:xfrm>
            <a:off x="6335299" y="2664607"/>
            <a:ext cx="806447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219" name="Gerader Verbinder 218">
            <a:extLst>
              <a:ext uri="{FF2B5EF4-FFF2-40B4-BE49-F238E27FC236}">
                <a16:creationId xmlns:a16="http://schemas.microsoft.com/office/drawing/2014/main" id="{4D5AB6CA-FEE7-45D4-BDB3-90DE8EB4D2DF}"/>
              </a:ext>
            </a:extLst>
          </p:cNvPr>
          <p:cNvCxnSpPr>
            <a:cxnSpLocks/>
          </p:cNvCxnSpPr>
          <p:nvPr/>
        </p:nvCxnSpPr>
        <p:spPr>
          <a:xfrm>
            <a:off x="6335299" y="2855209"/>
            <a:ext cx="806447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220" name="Gerader Verbinder 219">
            <a:extLst>
              <a:ext uri="{FF2B5EF4-FFF2-40B4-BE49-F238E27FC236}">
                <a16:creationId xmlns:a16="http://schemas.microsoft.com/office/drawing/2014/main" id="{3243A6D3-C2FF-48D1-8431-335D51525B9F}"/>
              </a:ext>
            </a:extLst>
          </p:cNvPr>
          <p:cNvCxnSpPr>
            <a:cxnSpLocks/>
          </p:cNvCxnSpPr>
          <p:nvPr/>
        </p:nvCxnSpPr>
        <p:spPr>
          <a:xfrm>
            <a:off x="6335299" y="3045811"/>
            <a:ext cx="806447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221" name="Gerader Verbinder 220">
            <a:extLst>
              <a:ext uri="{FF2B5EF4-FFF2-40B4-BE49-F238E27FC236}">
                <a16:creationId xmlns:a16="http://schemas.microsoft.com/office/drawing/2014/main" id="{63155C7F-36D4-41C1-B790-E22F6956B42A}"/>
              </a:ext>
            </a:extLst>
          </p:cNvPr>
          <p:cNvCxnSpPr>
            <a:cxnSpLocks/>
          </p:cNvCxnSpPr>
          <p:nvPr/>
        </p:nvCxnSpPr>
        <p:spPr>
          <a:xfrm>
            <a:off x="6335299" y="3236413"/>
            <a:ext cx="806447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222" name="Gerader Verbinder 221">
            <a:extLst>
              <a:ext uri="{FF2B5EF4-FFF2-40B4-BE49-F238E27FC236}">
                <a16:creationId xmlns:a16="http://schemas.microsoft.com/office/drawing/2014/main" id="{CC12440B-BC90-4DB7-BEB0-739BA294EB72}"/>
              </a:ext>
            </a:extLst>
          </p:cNvPr>
          <p:cNvCxnSpPr>
            <a:cxnSpLocks/>
          </p:cNvCxnSpPr>
          <p:nvPr/>
        </p:nvCxnSpPr>
        <p:spPr>
          <a:xfrm>
            <a:off x="6335299" y="3427015"/>
            <a:ext cx="806447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223" name="Gerader Verbinder 222">
            <a:extLst>
              <a:ext uri="{FF2B5EF4-FFF2-40B4-BE49-F238E27FC236}">
                <a16:creationId xmlns:a16="http://schemas.microsoft.com/office/drawing/2014/main" id="{8DB81EA5-7C0E-4AB1-909E-9EE2794052BB}"/>
              </a:ext>
            </a:extLst>
          </p:cNvPr>
          <p:cNvCxnSpPr>
            <a:cxnSpLocks/>
          </p:cNvCxnSpPr>
          <p:nvPr/>
        </p:nvCxnSpPr>
        <p:spPr>
          <a:xfrm>
            <a:off x="6335299" y="3617617"/>
            <a:ext cx="806447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224" name="Gerader Verbinder 223">
            <a:extLst>
              <a:ext uri="{FF2B5EF4-FFF2-40B4-BE49-F238E27FC236}">
                <a16:creationId xmlns:a16="http://schemas.microsoft.com/office/drawing/2014/main" id="{76C89B86-8BBB-4BE9-B046-C7494159ED6A}"/>
              </a:ext>
            </a:extLst>
          </p:cNvPr>
          <p:cNvCxnSpPr>
            <a:cxnSpLocks/>
          </p:cNvCxnSpPr>
          <p:nvPr/>
        </p:nvCxnSpPr>
        <p:spPr>
          <a:xfrm>
            <a:off x="6335299" y="3808219"/>
            <a:ext cx="806447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225" name="Gerader Verbinder 224">
            <a:extLst>
              <a:ext uri="{FF2B5EF4-FFF2-40B4-BE49-F238E27FC236}">
                <a16:creationId xmlns:a16="http://schemas.microsoft.com/office/drawing/2014/main" id="{0E7D69B6-8539-471C-A6A7-E8EC2D016D7D}"/>
              </a:ext>
            </a:extLst>
          </p:cNvPr>
          <p:cNvCxnSpPr>
            <a:cxnSpLocks/>
          </p:cNvCxnSpPr>
          <p:nvPr/>
        </p:nvCxnSpPr>
        <p:spPr>
          <a:xfrm>
            <a:off x="6335299" y="3998821"/>
            <a:ext cx="806447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226" name="Gerader Verbinder 225">
            <a:extLst>
              <a:ext uri="{FF2B5EF4-FFF2-40B4-BE49-F238E27FC236}">
                <a16:creationId xmlns:a16="http://schemas.microsoft.com/office/drawing/2014/main" id="{BF31C635-FAB5-4F30-B1BA-3AAA642AE169}"/>
              </a:ext>
            </a:extLst>
          </p:cNvPr>
          <p:cNvCxnSpPr>
            <a:cxnSpLocks/>
          </p:cNvCxnSpPr>
          <p:nvPr/>
        </p:nvCxnSpPr>
        <p:spPr>
          <a:xfrm>
            <a:off x="6335299" y="4189423"/>
            <a:ext cx="806447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227" name="Gerader Verbinder 226">
            <a:extLst>
              <a:ext uri="{FF2B5EF4-FFF2-40B4-BE49-F238E27FC236}">
                <a16:creationId xmlns:a16="http://schemas.microsoft.com/office/drawing/2014/main" id="{FB6AB14E-A2A6-4940-B3B1-DCB75C3726D0}"/>
              </a:ext>
            </a:extLst>
          </p:cNvPr>
          <p:cNvCxnSpPr>
            <a:cxnSpLocks/>
          </p:cNvCxnSpPr>
          <p:nvPr/>
        </p:nvCxnSpPr>
        <p:spPr>
          <a:xfrm>
            <a:off x="6335299" y="4380020"/>
            <a:ext cx="806447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228" name="Gerader Verbinder 227">
            <a:extLst>
              <a:ext uri="{FF2B5EF4-FFF2-40B4-BE49-F238E27FC236}">
                <a16:creationId xmlns:a16="http://schemas.microsoft.com/office/drawing/2014/main" id="{F0693A47-5ECA-475E-AC21-5C5513C213BF}"/>
              </a:ext>
            </a:extLst>
          </p:cNvPr>
          <p:cNvCxnSpPr>
            <a:cxnSpLocks/>
          </p:cNvCxnSpPr>
          <p:nvPr/>
        </p:nvCxnSpPr>
        <p:spPr>
          <a:xfrm>
            <a:off x="9390952" y="1788392"/>
            <a:ext cx="0" cy="268200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229" name="Gerader Verbinder 228">
            <a:extLst>
              <a:ext uri="{FF2B5EF4-FFF2-40B4-BE49-F238E27FC236}">
                <a16:creationId xmlns:a16="http://schemas.microsoft.com/office/drawing/2014/main" id="{4F20AF53-0C08-41DD-AB48-C461AD50650C}"/>
              </a:ext>
            </a:extLst>
          </p:cNvPr>
          <p:cNvCxnSpPr>
            <a:cxnSpLocks/>
          </p:cNvCxnSpPr>
          <p:nvPr/>
        </p:nvCxnSpPr>
        <p:spPr>
          <a:xfrm>
            <a:off x="9603389" y="1788392"/>
            <a:ext cx="0" cy="268200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230" name="Gerader Verbinder 229">
            <a:extLst>
              <a:ext uri="{FF2B5EF4-FFF2-40B4-BE49-F238E27FC236}">
                <a16:creationId xmlns:a16="http://schemas.microsoft.com/office/drawing/2014/main" id="{C18988A4-92C6-4AF3-9CD6-36532477FEC8}"/>
              </a:ext>
            </a:extLst>
          </p:cNvPr>
          <p:cNvCxnSpPr>
            <a:cxnSpLocks/>
          </p:cNvCxnSpPr>
          <p:nvPr/>
        </p:nvCxnSpPr>
        <p:spPr>
          <a:xfrm>
            <a:off x="9803435" y="1788392"/>
            <a:ext cx="0" cy="268200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231" name="Gerader Verbinder 230">
            <a:extLst>
              <a:ext uri="{FF2B5EF4-FFF2-40B4-BE49-F238E27FC236}">
                <a16:creationId xmlns:a16="http://schemas.microsoft.com/office/drawing/2014/main" id="{7DB8E711-1D6B-4B2E-A763-7E6146B7ACAA}"/>
              </a:ext>
            </a:extLst>
          </p:cNvPr>
          <p:cNvCxnSpPr>
            <a:cxnSpLocks/>
          </p:cNvCxnSpPr>
          <p:nvPr/>
        </p:nvCxnSpPr>
        <p:spPr>
          <a:xfrm>
            <a:off x="9997398" y="1788392"/>
            <a:ext cx="0" cy="268200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232" name="Gerader Verbinder 231">
            <a:extLst>
              <a:ext uri="{FF2B5EF4-FFF2-40B4-BE49-F238E27FC236}">
                <a16:creationId xmlns:a16="http://schemas.microsoft.com/office/drawing/2014/main" id="{590392FF-CE60-4F3A-BD76-FC71737D5AC8}"/>
              </a:ext>
            </a:extLst>
          </p:cNvPr>
          <p:cNvCxnSpPr>
            <a:cxnSpLocks/>
          </p:cNvCxnSpPr>
          <p:nvPr/>
        </p:nvCxnSpPr>
        <p:spPr>
          <a:xfrm>
            <a:off x="9293101" y="1902199"/>
            <a:ext cx="806447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233" name="Gerader Verbinder 232">
            <a:extLst>
              <a:ext uri="{FF2B5EF4-FFF2-40B4-BE49-F238E27FC236}">
                <a16:creationId xmlns:a16="http://schemas.microsoft.com/office/drawing/2014/main" id="{D4A97878-657F-41A2-B1B4-29D603099580}"/>
              </a:ext>
            </a:extLst>
          </p:cNvPr>
          <p:cNvCxnSpPr>
            <a:cxnSpLocks/>
          </p:cNvCxnSpPr>
          <p:nvPr/>
        </p:nvCxnSpPr>
        <p:spPr>
          <a:xfrm>
            <a:off x="9293101" y="2092801"/>
            <a:ext cx="806447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234" name="Gerader Verbinder 233">
            <a:extLst>
              <a:ext uri="{FF2B5EF4-FFF2-40B4-BE49-F238E27FC236}">
                <a16:creationId xmlns:a16="http://schemas.microsoft.com/office/drawing/2014/main" id="{B14B8DD1-7812-4DA7-BABF-890B667A4CEA}"/>
              </a:ext>
            </a:extLst>
          </p:cNvPr>
          <p:cNvCxnSpPr>
            <a:cxnSpLocks/>
          </p:cNvCxnSpPr>
          <p:nvPr/>
        </p:nvCxnSpPr>
        <p:spPr>
          <a:xfrm>
            <a:off x="9293101" y="2283403"/>
            <a:ext cx="806447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235" name="Gerader Verbinder 234">
            <a:extLst>
              <a:ext uri="{FF2B5EF4-FFF2-40B4-BE49-F238E27FC236}">
                <a16:creationId xmlns:a16="http://schemas.microsoft.com/office/drawing/2014/main" id="{DBAA3C83-BEEA-46D3-8E98-6179974CEABD}"/>
              </a:ext>
            </a:extLst>
          </p:cNvPr>
          <p:cNvCxnSpPr>
            <a:cxnSpLocks/>
          </p:cNvCxnSpPr>
          <p:nvPr/>
        </p:nvCxnSpPr>
        <p:spPr>
          <a:xfrm>
            <a:off x="9293101" y="2474005"/>
            <a:ext cx="806447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236" name="Gerader Verbinder 235">
            <a:extLst>
              <a:ext uri="{FF2B5EF4-FFF2-40B4-BE49-F238E27FC236}">
                <a16:creationId xmlns:a16="http://schemas.microsoft.com/office/drawing/2014/main" id="{8BAECA4A-D593-4098-8C75-5B5693D7A9B6}"/>
              </a:ext>
            </a:extLst>
          </p:cNvPr>
          <p:cNvCxnSpPr>
            <a:cxnSpLocks/>
          </p:cNvCxnSpPr>
          <p:nvPr/>
        </p:nvCxnSpPr>
        <p:spPr>
          <a:xfrm>
            <a:off x="9293101" y="2664607"/>
            <a:ext cx="806447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237" name="Gerader Verbinder 236">
            <a:extLst>
              <a:ext uri="{FF2B5EF4-FFF2-40B4-BE49-F238E27FC236}">
                <a16:creationId xmlns:a16="http://schemas.microsoft.com/office/drawing/2014/main" id="{D9E9810C-AF3A-499F-BECC-9ECEB4EEF12D}"/>
              </a:ext>
            </a:extLst>
          </p:cNvPr>
          <p:cNvCxnSpPr>
            <a:cxnSpLocks/>
          </p:cNvCxnSpPr>
          <p:nvPr/>
        </p:nvCxnSpPr>
        <p:spPr>
          <a:xfrm>
            <a:off x="9293101" y="2855209"/>
            <a:ext cx="806447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238" name="Gerader Verbinder 237">
            <a:extLst>
              <a:ext uri="{FF2B5EF4-FFF2-40B4-BE49-F238E27FC236}">
                <a16:creationId xmlns:a16="http://schemas.microsoft.com/office/drawing/2014/main" id="{657D9814-6E89-4FA9-B859-AC2798B2ECC0}"/>
              </a:ext>
            </a:extLst>
          </p:cNvPr>
          <p:cNvCxnSpPr>
            <a:cxnSpLocks/>
          </p:cNvCxnSpPr>
          <p:nvPr/>
        </p:nvCxnSpPr>
        <p:spPr>
          <a:xfrm>
            <a:off x="9293101" y="3045811"/>
            <a:ext cx="806447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239" name="Gerader Verbinder 238">
            <a:extLst>
              <a:ext uri="{FF2B5EF4-FFF2-40B4-BE49-F238E27FC236}">
                <a16:creationId xmlns:a16="http://schemas.microsoft.com/office/drawing/2014/main" id="{EC709012-5362-491D-8EBF-0D1C94538160}"/>
              </a:ext>
            </a:extLst>
          </p:cNvPr>
          <p:cNvCxnSpPr>
            <a:cxnSpLocks/>
          </p:cNvCxnSpPr>
          <p:nvPr/>
        </p:nvCxnSpPr>
        <p:spPr>
          <a:xfrm>
            <a:off x="9293101" y="3236413"/>
            <a:ext cx="806447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240" name="Gerader Verbinder 239">
            <a:extLst>
              <a:ext uri="{FF2B5EF4-FFF2-40B4-BE49-F238E27FC236}">
                <a16:creationId xmlns:a16="http://schemas.microsoft.com/office/drawing/2014/main" id="{B4F3F768-AF15-4923-B460-481976909654}"/>
              </a:ext>
            </a:extLst>
          </p:cNvPr>
          <p:cNvCxnSpPr>
            <a:cxnSpLocks/>
          </p:cNvCxnSpPr>
          <p:nvPr/>
        </p:nvCxnSpPr>
        <p:spPr>
          <a:xfrm>
            <a:off x="9293101" y="3427015"/>
            <a:ext cx="806447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241" name="Gerader Verbinder 240">
            <a:extLst>
              <a:ext uri="{FF2B5EF4-FFF2-40B4-BE49-F238E27FC236}">
                <a16:creationId xmlns:a16="http://schemas.microsoft.com/office/drawing/2014/main" id="{2F7E1797-221E-41CA-8309-68E5A146D093}"/>
              </a:ext>
            </a:extLst>
          </p:cNvPr>
          <p:cNvCxnSpPr>
            <a:cxnSpLocks/>
          </p:cNvCxnSpPr>
          <p:nvPr/>
        </p:nvCxnSpPr>
        <p:spPr>
          <a:xfrm>
            <a:off x="9293101" y="3617617"/>
            <a:ext cx="806447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242" name="Gerader Verbinder 241">
            <a:extLst>
              <a:ext uri="{FF2B5EF4-FFF2-40B4-BE49-F238E27FC236}">
                <a16:creationId xmlns:a16="http://schemas.microsoft.com/office/drawing/2014/main" id="{FE2BD4A0-B094-4EF1-BE5B-A6240AA6911B}"/>
              </a:ext>
            </a:extLst>
          </p:cNvPr>
          <p:cNvCxnSpPr>
            <a:cxnSpLocks/>
          </p:cNvCxnSpPr>
          <p:nvPr/>
        </p:nvCxnSpPr>
        <p:spPr>
          <a:xfrm>
            <a:off x="9293101" y="3808219"/>
            <a:ext cx="806447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243" name="Gerader Verbinder 242">
            <a:extLst>
              <a:ext uri="{FF2B5EF4-FFF2-40B4-BE49-F238E27FC236}">
                <a16:creationId xmlns:a16="http://schemas.microsoft.com/office/drawing/2014/main" id="{3733A735-9B50-41A6-96A9-EB5A717F2730}"/>
              </a:ext>
            </a:extLst>
          </p:cNvPr>
          <p:cNvCxnSpPr>
            <a:cxnSpLocks/>
          </p:cNvCxnSpPr>
          <p:nvPr/>
        </p:nvCxnSpPr>
        <p:spPr>
          <a:xfrm>
            <a:off x="9293101" y="3998821"/>
            <a:ext cx="806447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244" name="Gerader Verbinder 243">
            <a:extLst>
              <a:ext uri="{FF2B5EF4-FFF2-40B4-BE49-F238E27FC236}">
                <a16:creationId xmlns:a16="http://schemas.microsoft.com/office/drawing/2014/main" id="{96A3AA8A-6421-458C-A7E0-181BB326EB5C}"/>
              </a:ext>
            </a:extLst>
          </p:cNvPr>
          <p:cNvCxnSpPr>
            <a:cxnSpLocks/>
          </p:cNvCxnSpPr>
          <p:nvPr/>
        </p:nvCxnSpPr>
        <p:spPr>
          <a:xfrm>
            <a:off x="9293101" y="4189423"/>
            <a:ext cx="806447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245" name="Gerader Verbinder 244">
            <a:extLst>
              <a:ext uri="{FF2B5EF4-FFF2-40B4-BE49-F238E27FC236}">
                <a16:creationId xmlns:a16="http://schemas.microsoft.com/office/drawing/2014/main" id="{66493D39-93C9-4279-8DCE-67FB02C445FA}"/>
              </a:ext>
            </a:extLst>
          </p:cNvPr>
          <p:cNvCxnSpPr>
            <a:cxnSpLocks/>
          </p:cNvCxnSpPr>
          <p:nvPr/>
        </p:nvCxnSpPr>
        <p:spPr>
          <a:xfrm>
            <a:off x="9293101" y="4380020"/>
            <a:ext cx="806447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246" name="Textfeld 245">
            <a:extLst>
              <a:ext uri="{FF2B5EF4-FFF2-40B4-BE49-F238E27FC236}">
                <a16:creationId xmlns:a16="http://schemas.microsoft.com/office/drawing/2014/main" id="{205C6F6E-5D03-4E48-8063-321782AB5F3A}"/>
              </a:ext>
            </a:extLst>
          </p:cNvPr>
          <p:cNvSpPr txBox="1"/>
          <p:nvPr/>
        </p:nvSpPr>
        <p:spPr>
          <a:xfrm>
            <a:off x="6401723" y="19021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rgbClr val="FFFFFF"/>
                </a:solidFill>
                <a:latin typeface="Roboto"/>
              </a:rPr>
              <a:t>0.3</a:t>
            </a:r>
            <a:endParaRPr lang="en-US" sz="700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47" name="Textfeld 246">
            <a:extLst>
              <a:ext uri="{FF2B5EF4-FFF2-40B4-BE49-F238E27FC236}">
                <a16:creationId xmlns:a16="http://schemas.microsoft.com/office/drawing/2014/main" id="{A143CCA5-18E9-458F-B7E7-1F7A7950C26F}"/>
              </a:ext>
            </a:extLst>
          </p:cNvPr>
          <p:cNvSpPr txBox="1"/>
          <p:nvPr/>
        </p:nvSpPr>
        <p:spPr>
          <a:xfrm>
            <a:off x="6611291" y="19021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rgbClr val="FFFFFF"/>
                </a:solidFill>
                <a:latin typeface="Roboto"/>
              </a:rPr>
              <a:t>0.2</a:t>
            </a:r>
            <a:endParaRPr lang="en-US" sz="700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48" name="Textfeld 247">
            <a:extLst>
              <a:ext uri="{FF2B5EF4-FFF2-40B4-BE49-F238E27FC236}">
                <a16:creationId xmlns:a16="http://schemas.microsoft.com/office/drawing/2014/main" id="{7AAFD60A-66F4-458B-A5A2-D79DE56E7531}"/>
              </a:ext>
            </a:extLst>
          </p:cNvPr>
          <p:cNvSpPr txBox="1"/>
          <p:nvPr/>
        </p:nvSpPr>
        <p:spPr>
          <a:xfrm>
            <a:off x="6611291" y="20954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rgbClr val="FFFFFF"/>
                </a:solidFill>
                <a:latin typeface="Roboto"/>
              </a:rPr>
              <a:t>0.1</a:t>
            </a:r>
            <a:endParaRPr lang="en-US" sz="700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49" name="Textfeld 248">
            <a:extLst>
              <a:ext uri="{FF2B5EF4-FFF2-40B4-BE49-F238E27FC236}">
                <a16:creationId xmlns:a16="http://schemas.microsoft.com/office/drawing/2014/main" id="{4594DE70-4EF7-444D-8F47-5E33350574E7}"/>
              </a:ext>
            </a:extLst>
          </p:cNvPr>
          <p:cNvSpPr txBox="1"/>
          <p:nvPr/>
        </p:nvSpPr>
        <p:spPr>
          <a:xfrm>
            <a:off x="6377733" y="20954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rgbClr val="FFFFFF"/>
                </a:solidFill>
                <a:latin typeface="Roboto"/>
              </a:rPr>
              <a:t>0.4</a:t>
            </a:r>
            <a:endParaRPr lang="en-US" sz="700" dirty="0">
              <a:solidFill>
                <a:srgbClr val="FFFFFF"/>
              </a:solidFill>
              <a:latin typeface="Roboto"/>
            </a:endParaRPr>
          </a:p>
        </p:txBody>
      </p:sp>
      <p:cxnSp>
        <p:nvCxnSpPr>
          <p:cNvPr id="250" name="Gerader Verbinder 249">
            <a:extLst>
              <a:ext uri="{FF2B5EF4-FFF2-40B4-BE49-F238E27FC236}">
                <a16:creationId xmlns:a16="http://schemas.microsoft.com/office/drawing/2014/main" id="{A4BA2FAF-A365-46D6-A89B-9B47973592F2}"/>
              </a:ext>
            </a:extLst>
          </p:cNvPr>
          <p:cNvCxnSpPr>
            <a:cxnSpLocks/>
          </p:cNvCxnSpPr>
          <p:nvPr/>
        </p:nvCxnSpPr>
        <p:spPr>
          <a:xfrm>
            <a:off x="9270720" y="1902199"/>
            <a:ext cx="806447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251" name="Gerader Verbinder 250">
            <a:extLst>
              <a:ext uri="{FF2B5EF4-FFF2-40B4-BE49-F238E27FC236}">
                <a16:creationId xmlns:a16="http://schemas.microsoft.com/office/drawing/2014/main" id="{4E8974D2-AFD6-4566-AB9A-C3051ABB4F03}"/>
              </a:ext>
            </a:extLst>
          </p:cNvPr>
          <p:cNvCxnSpPr>
            <a:cxnSpLocks/>
          </p:cNvCxnSpPr>
          <p:nvPr/>
        </p:nvCxnSpPr>
        <p:spPr>
          <a:xfrm>
            <a:off x="9270720" y="2092801"/>
            <a:ext cx="806447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252" name="Gerader Verbinder 251">
            <a:extLst>
              <a:ext uri="{FF2B5EF4-FFF2-40B4-BE49-F238E27FC236}">
                <a16:creationId xmlns:a16="http://schemas.microsoft.com/office/drawing/2014/main" id="{82341BA0-BD82-49E7-901A-0BC9F2841629}"/>
              </a:ext>
            </a:extLst>
          </p:cNvPr>
          <p:cNvCxnSpPr>
            <a:cxnSpLocks/>
          </p:cNvCxnSpPr>
          <p:nvPr/>
        </p:nvCxnSpPr>
        <p:spPr>
          <a:xfrm>
            <a:off x="9270720" y="2283403"/>
            <a:ext cx="806447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253" name="Textfeld 252">
            <a:extLst>
              <a:ext uri="{FF2B5EF4-FFF2-40B4-BE49-F238E27FC236}">
                <a16:creationId xmlns:a16="http://schemas.microsoft.com/office/drawing/2014/main" id="{6009CAFE-B568-426F-9226-61CA81548B23}"/>
              </a:ext>
            </a:extLst>
          </p:cNvPr>
          <p:cNvSpPr txBox="1"/>
          <p:nvPr/>
        </p:nvSpPr>
        <p:spPr>
          <a:xfrm>
            <a:off x="9346380" y="19021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rgbClr val="FFFFFF"/>
                </a:solidFill>
                <a:latin typeface="Roboto"/>
              </a:rPr>
              <a:t>0.3</a:t>
            </a:r>
            <a:endParaRPr lang="en-US" sz="700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54" name="Textfeld 253">
            <a:extLst>
              <a:ext uri="{FF2B5EF4-FFF2-40B4-BE49-F238E27FC236}">
                <a16:creationId xmlns:a16="http://schemas.microsoft.com/office/drawing/2014/main" id="{0D1B02B9-DAB6-454C-AEFD-619F2044596D}"/>
              </a:ext>
            </a:extLst>
          </p:cNvPr>
          <p:cNvSpPr txBox="1"/>
          <p:nvPr/>
        </p:nvSpPr>
        <p:spPr>
          <a:xfrm>
            <a:off x="9555948" y="19021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rgbClr val="FFFFFF"/>
                </a:solidFill>
                <a:latin typeface="Roboto"/>
              </a:rPr>
              <a:t>0.2</a:t>
            </a:r>
            <a:endParaRPr lang="en-US" sz="700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55" name="Textfeld 254">
            <a:extLst>
              <a:ext uri="{FF2B5EF4-FFF2-40B4-BE49-F238E27FC236}">
                <a16:creationId xmlns:a16="http://schemas.microsoft.com/office/drawing/2014/main" id="{179DE86C-E67B-4783-B79E-419706E2E6AB}"/>
              </a:ext>
            </a:extLst>
          </p:cNvPr>
          <p:cNvSpPr txBox="1"/>
          <p:nvPr/>
        </p:nvSpPr>
        <p:spPr>
          <a:xfrm>
            <a:off x="9555948" y="20954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rgbClr val="FFFFFF"/>
                </a:solidFill>
                <a:latin typeface="Roboto"/>
              </a:rPr>
              <a:t>0.1</a:t>
            </a:r>
            <a:endParaRPr lang="en-US" sz="700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56" name="Textfeld 255">
            <a:extLst>
              <a:ext uri="{FF2B5EF4-FFF2-40B4-BE49-F238E27FC236}">
                <a16:creationId xmlns:a16="http://schemas.microsoft.com/office/drawing/2014/main" id="{C1FCEE19-6241-47C0-B790-E9A8A6287A5F}"/>
              </a:ext>
            </a:extLst>
          </p:cNvPr>
          <p:cNvSpPr txBox="1"/>
          <p:nvPr/>
        </p:nvSpPr>
        <p:spPr>
          <a:xfrm>
            <a:off x="9322390" y="20954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rgbClr val="FFFFFF"/>
                </a:solidFill>
                <a:latin typeface="Roboto"/>
              </a:rPr>
              <a:t>0.4</a:t>
            </a:r>
            <a:endParaRPr lang="en-US" sz="700" dirty="0">
              <a:solidFill>
                <a:srgbClr val="FFFFFF"/>
              </a:solidFill>
              <a:latin typeface="Roboto"/>
            </a:endParaRPr>
          </a:p>
        </p:txBody>
      </p:sp>
      <p:cxnSp>
        <p:nvCxnSpPr>
          <p:cNvPr id="257" name="Gerader Verbinder 256">
            <a:extLst>
              <a:ext uri="{FF2B5EF4-FFF2-40B4-BE49-F238E27FC236}">
                <a16:creationId xmlns:a16="http://schemas.microsoft.com/office/drawing/2014/main" id="{B74903F8-B48A-4E53-BB6E-6B42AA9FC120}"/>
              </a:ext>
            </a:extLst>
          </p:cNvPr>
          <p:cNvCxnSpPr>
            <a:cxnSpLocks/>
          </p:cNvCxnSpPr>
          <p:nvPr/>
        </p:nvCxnSpPr>
        <p:spPr>
          <a:xfrm>
            <a:off x="8189119" y="1788392"/>
            <a:ext cx="0" cy="268200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258" name="Gerader Verbinder 257">
            <a:extLst>
              <a:ext uri="{FF2B5EF4-FFF2-40B4-BE49-F238E27FC236}">
                <a16:creationId xmlns:a16="http://schemas.microsoft.com/office/drawing/2014/main" id="{40F078C3-3CBC-4076-B07B-CE916E7346FC}"/>
              </a:ext>
            </a:extLst>
          </p:cNvPr>
          <p:cNvCxnSpPr>
            <a:cxnSpLocks/>
          </p:cNvCxnSpPr>
          <p:nvPr/>
        </p:nvCxnSpPr>
        <p:spPr>
          <a:xfrm>
            <a:off x="8389165" y="1788392"/>
            <a:ext cx="0" cy="268200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259" name="Gerader Verbinder 258">
            <a:extLst>
              <a:ext uri="{FF2B5EF4-FFF2-40B4-BE49-F238E27FC236}">
                <a16:creationId xmlns:a16="http://schemas.microsoft.com/office/drawing/2014/main" id="{AC105F8A-7AE9-4F3C-82F2-7D59331E297A}"/>
              </a:ext>
            </a:extLst>
          </p:cNvPr>
          <p:cNvCxnSpPr>
            <a:cxnSpLocks/>
          </p:cNvCxnSpPr>
          <p:nvPr/>
        </p:nvCxnSpPr>
        <p:spPr>
          <a:xfrm>
            <a:off x="7877868" y="1902199"/>
            <a:ext cx="806447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260" name="Gerader Verbinder 259">
            <a:extLst>
              <a:ext uri="{FF2B5EF4-FFF2-40B4-BE49-F238E27FC236}">
                <a16:creationId xmlns:a16="http://schemas.microsoft.com/office/drawing/2014/main" id="{37A1A49C-3824-40C2-82AA-9334FADA962E}"/>
              </a:ext>
            </a:extLst>
          </p:cNvPr>
          <p:cNvCxnSpPr>
            <a:cxnSpLocks/>
          </p:cNvCxnSpPr>
          <p:nvPr/>
        </p:nvCxnSpPr>
        <p:spPr>
          <a:xfrm>
            <a:off x="7877868" y="2092801"/>
            <a:ext cx="806447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261" name="Gerader Verbinder 260">
            <a:extLst>
              <a:ext uri="{FF2B5EF4-FFF2-40B4-BE49-F238E27FC236}">
                <a16:creationId xmlns:a16="http://schemas.microsoft.com/office/drawing/2014/main" id="{E3DBC298-59B3-49E6-92E3-78725C07CA68}"/>
              </a:ext>
            </a:extLst>
          </p:cNvPr>
          <p:cNvCxnSpPr>
            <a:cxnSpLocks/>
          </p:cNvCxnSpPr>
          <p:nvPr/>
        </p:nvCxnSpPr>
        <p:spPr>
          <a:xfrm>
            <a:off x="7877868" y="2283403"/>
            <a:ext cx="806447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262" name="Gerader Verbinder 261">
            <a:extLst>
              <a:ext uri="{FF2B5EF4-FFF2-40B4-BE49-F238E27FC236}">
                <a16:creationId xmlns:a16="http://schemas.microsoft.com/office/drawing/2014/main" id="{20176AB5-7C38-4BB6-9AB9-3A19ED0F934C}"/>
              </a:ext>
            </a:extLst>
          </p:cNvPr>
          <p:cNvCxnSpPr>
            <a:cxnSpLocks/>
          </p:cNvCxnSpPr>
          <p:nvPr/>
        </p:nvCxnSpPr>
        <p:spPr>
          <a:xfrm>
            <a:off x="7877868" y="2474005"/>
            <a:ext cx="806447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263" name="Gerader Verbinder 262">
            <a:extLst>
              <a:ext uri="{FF2B5EF4-FFF2-40B4-BE49-F238E27FC236}">
                <a16:creationId xmlns:a16="http://schemas.microsoft.com/office/drawing/2014/main" id="{10EF37A8-EF1D-4284-A09D-3EEC875CA4E5}"/>
              </a:ext>
            </a:extLst>
          </p:cNvPr>
          <p:cNvCxnSpPr>
            <a:cxnSpLocks/>
          </p:cNvCxnSpPr>
          <p:nvPr/>
        </p:nvCxnSpPr>
        <p:spPr>
          <a:xfrm>
            <a:off x="7887104" y="2664607"/>
            <a:ext cx="806447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264" name="Textfeld 263">
            <a:extLst>
              <a:ext uri="{FF2B5EF4-FFF2-40B4-BE49-F238E27FC236}">
                <a16:creationId xmlns:a16="http://schemas.microsoft.com/office/drawing/2014/main" id="{7B39A15C-953B-414A-BB7B-FA9E5F31D98B}"/>
              </a:ext>
            </a:extLst>
          </p:cNvPr>
          <p:cNvSpPr txBox="1"/>
          <p:nvPr/>
        </p:nvSpPr>
        <p:spPr>
          <a:xfrm>
            <a:off x="7953528" y="19021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rgbClr val="FFFFFF"/>
                </a:solidFill>
                <a:latin typeface="Roboto"/>
              </a:rPr>
              <a:t>0.1</a:t>
            </a:r>
            <a:endParaRPr lang="en-US" sz="700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65" name="Textfeld 264">
            <a:extLst>
              <a:ext uri="{FF2B5EF4-FFF2-40B4-BE49-F238E27FC236}">
                <a16:creationId xmlns:a16="http://schemas.microsoft.com/office/drawing/2014/main" id="{769B89A5-243A-4C5F-9CD3-FE72C9C73065}"/>
              </a:ext>
            </a:extLst>
          </p:cNvPr>
          <p:cNvSpPr txBox="1"/>
          <p:nvPr/>
        </p:nvSpPr>
        <p:spPr>
          <a:xfrm>
            <a:off x="8163096" y="19021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rgbClr val="FFFFFF"/>
                </a:solidFill>
                <a:latin typeface="Roboto"/>
              </a:rPr>
              <a:t>0.1</a:t>
            </a:r>
            <a:endParaRPr lang="en-US" sz="700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66" name="Textfeld 265">
            <a:extLst>
              <a:ext uri="{FF2B5EF4-FFF2-40B4-BE49-F238E27FC236}">
                <a16:creationId xmlns:a16="http://schemas.microsoft.com/office/drawing/2014/main" id="{E10B7DEF-F497-4617-9595-2FB375F3CD50}"/>
              </a:ext>
            </a:extLst>
          </p:cNvPr>
          <p:cNvSpPr txBox="1"/>
          <p:nvPr/>
        </p:nvSpPr>
        <p:spPr>
          <a:xfrm>
            <a:off x="8163096" y="20954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rgbClr val="FFFFFF"/>
                </a:solidFill>
                <a:latin typeface="Roboto"/>
              </a:rPr>
              <a:t>0.3</a:t>
            </a:r>
            <a:endParaRPr lang="en-US" sz="700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67" name="Textfeld 266">
            <a:extLst>
              <a:ext uri="{FF2B5EF4-FFF2-40B4-BE49-F238E27FC236}">
                <a16:creationId xmlns:a16="http://schemas.microsoft.com/office/drawing/2014/main" id="{E1D04A6A-6662-4716-BE73-495E09D2BB40}"/>
              </a:ext>
            </a:extLst>
          </p:cNvPr>
          <p:cNvSpPr txBox="1"/>
          <p:nvPr/>
        </p:nvSpPr>
        <p:spPr>
          <a:xfrm>
            <a:off x="7929538" y="20954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rgbClr val="FFFFFF"/>
                </a:solidFill>
                <a:latin typeface="Roboto"/>
              </a:rPr>
              <a:t>-2</a:t>
            </a:r>
            <a:endParaRPr lang="en-US" sz="700" dirty="0">
              <a:solidFill>
                <a:srgbClr val="FFFFFF"/>
              </a:solidFill>
              <a:latin typeface="Roboto"/>
            </a:endParaRPr>
          </a:p>
        </p:txBody>
      </p:sp>
      <p:cxnSp>
        <p:nvCxnSpPr>
          <p:cNvPr id="268" name="Gerader Verbinder 267">
            <a:extLst>
              <a:ext uri="{FF2B5EF4-FFF2-40B4-BE49-F238E27FC236}">
                <a16:creationId xmlns:a16="http://schemas.microsoft.com/office/drawing/2014/main" id="{93C8B2C2-3224-45F3-B65C-0D03CCFA7A1E}"/>
              </a:ext>
            </a:extLst>
          </p:cNvPr>
          <p:cNvCxnSpPr>
            <a:cxnSpLocks/>
          </p:cNvCxnSpPr>
          <p:nvPr/>
        </p:nvCxnSpPr>
        <p:spPr>
          <a:xfrm>
            <a:off x="7892609" y="2855209"/>
            <a:ext cx="806447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269" name="Gerader Verbinder 268">
            <a:extLst>
              <a:ext uri="{FF2B5EF4-FFF2-40B4-BE49-F238E27FC236}">
                <a16:creationId xmlns:a16="http://schemas.microsoft.com/office/drawing/2014/main" id="{6FFC9ECE-2997-4C92-9A97-BBB28F71D97C}"/>
              </a:ext>
            </a:extLst>
          </p:cNvPr>
          <p:cNvCxnSpPr>
            <a:cxnSpLocks/>
          </p:cNvCxnSpPr>
          <p:nvPr/>
        </p:nvCxnSpPr>
        <p:spPr>
          <a:xfrm>
            <a:off x="7892609" y="3045811"/>
            <a:ext cx="806447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270" name="Gerader Verbinder 269">
            <a:extLst>
              <a:ext uri="{FF2B5EF4-FFF2-40B4-BE49-F238E27FC236}">
                <a16:creationId xmlns:a16="http://schemas.microsoft.com/office/drawing/2014/main" id="{6EDC0B7B-C9C4-4B38-87D5-28ABE4509965}"/>
              </a:ext>
            </a:extLst>
          </p:cNvPr>
          <p:cNvCxnSpPr>
            <a:cxnSpLocks/>
          </p:cNvCxnSpPr>
          <p:nvPr/>
        </p:nvCxnSpPr>
        <p:spPr>
          <a:xfrm>
            <a:off x="7892609" y="3236413"/>
            <a:ext cx="806447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271" name="Gerader Verbinder 270">
            <a:extLst>
              <a:ext uri="{FF2B5EF4-FFF2-40B4-BE49-F238E27FC236}">
                <a16:creationId xmlns:a16="http://schemas.microsoft.com/office/drawing/2014/main" id="{ADF82FCD-9C63-4EFC-B0F3-FE229EA76F74}"/>
              </a:ext>
            </a:extLst>
          </p:cNvPr>
          <p:cNvCxnSpPr>
            <a:cxnSpLocks/>
          </p:cNvCxnSpPr>
          <p:nvPr/>
        </p:nvCxnSpPr>
        <p:spPr>
          <a:xfrm>
            <a:off x="7892609" y="3427015"/>
            <a:ext cx="806447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272" name="Gerader Verbinder 271">
            <a:extLst>
              <a:ext uri="{FF2B5EF4-FFF2-40B4-BE49-F238E27FC236}">
                <a16:creationId xmlns:a16="http://schemas.microsoft.com/office/drawing/2014/main" id="{BEB204BA-F6E6-4BA3-9556-D51E857BB048}"/>
              </a:ext>
            </a:extLst>
          </p:cNvPr>
          <p:cNvCxnSpPr>
            <a:cxnSpLocks/>
          </p:cNvCxnSpPr>
          <p:nvPr/>
        </p:nvCxnSpPr>
        <p:spPr>
          <a:xfrm>
            <a:off x="7892609" y="3617617"/>
            <a:ext cx="806447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273" name="Gerader Verbinder 272">
            <a:extLst>
              <a:ext uri="{FF2B5EF4-FFF2-40B4-BE49-F238E27FC236}">
                <a16:creationId xmlns:a16="http://schemas.microsoft.com/office/drawing/2014/main" id="{92683F2F-6573-4B96-A380-65EF44117E42}"/>
              </a:ext>
            </a:extLst>
          </p:cNvPr>
          <p:cNvCxnSpPr>
            <a:cxnSpLocks/>
          </p:cNvCxnSpPr>
          <p:nvPr/>
        </p:nvCxnSpPr>
        <p:spPr>
          <a:xfrm>
            <a:off x="7892609" y="3808219"/>
            <a:ext cx="806447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274" name="Gerader Verbinder 273">
            <a:extLst>
              <a:ext uri="{FF2B5EF4-FFF2-40B4-BE49-F238E27FC236}">
                <a16:creationId xmlns:a16="http://schemas.microsoft.com/office/drawing/2014/main" id="{2E8F5A40-EE74-46AF-904F-CCD547CC2B17}"/>
              </a:ext>
            </a:extLst>
          </p:cNvPr>
          <p:cNvCxnSpPr>
            <a:cxnSpLocks/>
          </p:cNvCxnSpPr>
          <p:nvPr/>
        </p:nvCxnSpPr>
        <p:spPr>
          <a:xfrm>
            <a:off x="7892609" y="3998821"/>
            <a:ext cx="806447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275" name="Gerader Verbinder 274">
            <a:extLst>
              <a:ext uri="{FF2B5EF4-FFF2-40B4-BE49-F238E27FC236}">
                <a16:creationId xmlns:a16="http://schemas.microsoft.com/office/drawing/2014/main" id="{DB18DFFF-33D5-4A51-B994-4ABAA487C52D}"/>
              </a:ext>
            </a:extLst>
          </p:cNvPr>
          <p:cNvCxnSpPr>
            <a:cxnSpLocks/>
          </p:cNvCxnSpPr>
          <p:nvPr/>
        </p:nvCxnSpPr>
        <p:spPr>
          <a:xfrm>
            <a:off x="7892609" y="4189423"/>
            <a:ext cx="806447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276" name="Gerader Verbinder 275">
            <a:extLst>
              <a:ext uri="{FF2B5EF4-FFF2-40B4-BE49-F238E27FC236}">
                <a16:creationId xmlns:a16="http://schemas.microsoft.com/office/drawing/2014/main" id="{23F18046-6556-4248-A38D-B0A83909E409}"/>
              </a:ext>
            </a:extLst>
          </p:cNvPr>
          <p:cNvCxnSpPr>
            <a:cxnSpLocks/>
          </p:cNvCxnSpPr>
          <p:nvPr/>
        </p:nvCxnSpPr>
        <p:spPr>
          <a:xfrm>
            <a:off x="7892609" y="4380020"/>
            <a:ext cx="806447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277" name="Textfeld 276">
            <a:extLst>
              <a:ext uri="{FF2B5EF4-FFF2-40B4-BE49-F238E27FC236}">
                <a16:creationId xmlns:a16="http://schemas.microsoft.com/office/drawing/2014/main" id="{6A3D7707-6566-4F5E-A0F0-14DE6B448B0F}"/>
              </a:ext>
            </a:extLst>
          </p:cNvPr>
          <p:cNvSpPr txBox="1"/>
          <p:nvPr/>
        </p:nvSpPr>
        <p:spPr>
          <a:xfrm>
            <a:off x="6401723" y="17097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rgbClr val="FFFFFF"/>
                </a:solidFill>
                <a:latin typeface="Roboto"/>
              </a:rPr>
              <a:t>s1</a:t>
            </a:r>
            <a:endParaRPr lang="en-US" sz="700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78" name="Textfeld 277">
            <a:extLst>
              <a:ext uri="{FF2B5EF4-FFF2-40B4-BE49-F238E27FC236}">
                <a16:creationId xmlns:a16="http://schemas.microsoft.com/office/drawing/2014/main" id="{32042F1A-7EAB-41A9-9FF5-7E9B129828B1}"/>
              </a:ext>
            </a:extLst>
          </p:cNvPr>
          <p:cNvSpPr txBox="1"/>
          <p:nvPr/>
        </p:nvSpPr>
        <p:spPr>
          <a:xfrm>
            <a:off x="6632410" y="17097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rgbClr val="FFFFFF"/>
                </a:solidFill>
                <a:latin typeface="Roboto"/>
              </a:rPr>
              <a:t>…</a:t>
            </a:r>
            <a:endParaRPr lang="en-US" sz="700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79" name="Textfeld 278">
            <a:extLst>
              <a:ext uri="{FF2B5EF4-FFF2-40B4-BE49-F238E27FC236}">
                <a16:creationId xmlns:a16="http://schemas.microsoft.com/office/drawing/2014/main" id="{A026454C-4C08-45AF-8ABB-E950222F9B37}"/>
              </a:ext>
            </a:extLst>
          </p:cNvPr>
          <p:cNvSpPr txBox="1"/>
          <p:nvPr/>
        </p:nvSpPr>
        <p:spPr>
          <a:xfrm>
            <a:off x="6993658" y="1709712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 err="1">
                <a:solidFill>
                  <a:srgbClr val="FFFFFF"/>
                </a:solidFill>
                <a:latin typeface="Roboto"/>
              </a:rPr>
              <a:t>S_n</a:t>
            </a:r>
            <a:endParaRPr lang="en-US" sz="700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80" name="Textfeld 279">
            <a:extLst>
              <a:ext uri="{FF2B5EF4-FFF2-40B4-BE49-F238E27FC236}">
                <a16:creationId xmlns:a16="http://schemas.microsoft.com/office/drawing/2014/main" id="{D9C8066A-BDFC-4245-B338-BDE9989207D0}"/>
              </a:ext>
            </a:extLst>
          </p:cNvPr>
          <p:cNvSpPr txBox="1"/>
          <p:nvPr/>
        </p:nvSpPr>
        <p:spPr>
          <a:xfrm>
            <a:off x="6214778" y="190219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rgbClr val="FFFFFF"/>
                </a:solidFill>
                <a:latin typeface="Roboto"/>
              </a:rPr>
              <a:t>t1</a:t>
            </a:r>
            <a:endParaRPr lang="en-US" sz="700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044703FB-D24F-4C51-A2CA-1DB1039EDCEC}"/>
              </a:ext>
            </a:extLst>
          </p:cNvPr>
          <p:cNvSpPr txBox="1"/>
          <p:nvPr/>
        </p:nvSpPr>
        <p:spPr>
          <a:xfrm>
            <a:off x="6198903" y="4187649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 err="1">
                <a:solidFill>
                  <a:srgbClr val="FFFFFF"/>
                </a:solidFill>
                <a:latin typeface="Roboto"/>
              </a:rPr>
              <a:t>t_n</a:t>
            </a:r>
            <a:endParaRPr lang="en-US" sz="700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82" name="Geschweifte Klammer rechts 281">
            <a:extLst>
              <a:ext uri="{FF2B5EF4-FFF2-40B4-BE49-F238E27FC236}">
                <a16:creationId xmlns:a16="http://schemas.microsoft.com/office/drawing/2014/main" id="{8466032B-D462-4ADB-B8E6-14357AB56DAB}"/>
              </a:ext>
            </a:extLst>
          </p:cNvPr>
          <p:cNvSpPr/>
          <p:nvPr/>
        </p:nvSpPr>
        <p:spPr>
          <a:xfrm rot="5400000">
            <a:off x="8177966" y="2900533"/>
            <a:ext cx="115824" cy="3782755"/>
          </a:xfrm>
          <a:prstGeom prst="rightBrace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83" name="Textfeld 282">
            <a:extLst>
              <a:ext uri="{FF2B5EF4-FFF2-40B4-BE49-F238E27FC236}">
                <a16:creationId xmlns:a16="http://schemas.microsoft.com/office/drawing/2014/main" id="{6A413D3D-D640-4F0F-85FB-82120293C184}"/>
              </a:ext>
            </a:extLst>
          </p:cNvPr>
          <p:cNvSpPr txBox="1"/>
          <p:nvPr/>
        </p:nvSpPr>
        <p:spPr>
          <a:xfrm>
            <a:off x="6326063" y="5558724"/>
            <a:ext cx="3801193" cy="260902"/>
          </a:xfrm>
          <a:prstGeom prst="rect">
            <a:avLst/>
          </a:prstGeom>
          <a:solidFill>
            <a:srgbClr val="2195CA"/>
          </a:solidFill>
          <a:ln>
            <a:solidFill>
              <a:srgbClr val="65AACA"/>
            </a:solidFill>
          </a:ln>
        </p:spPr>
        <p:txBody>
          <a:bodyPr wrap="square" rtlCol="0">
            <a:normAutofit lnSpcReduction="1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 panose="020F0502020204030204" pitchFamily="34" charset="0"/>
              </a:rPr>
              <a:t>Calculate</a:t>
            </a:r>
            <a:r>
              <a:rPr kumimoji="0" lang="de-DE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 panose="020F0502020204030204" pitchFamily="34" charset="0"/>
              </a:rPr>
              <a:t> L2-Norm and </a:t>
            </a:r>
            <a:r>
              <a:rPr kumimoji="0" lang="de-DE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 panose="020F0502020204030204" pitchFamily="34" charset="0"/>
              </a:rPr>
              <a:t>select</a:t>
            </a:r>
            <a:r>
              <a:rPr kumimoji="0" lang="de-DE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 panose="020F0502020204030204" pitchFamily="34" charset="0"/>
              </a:rPr>
              <a:t> </a:t>
            </a:r>
            <a:r>
              <a:rPr kumimoji="0" lang="de-DE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 panose="020F0502020204030204" pitchFamily="34" charset="0"/>
              </a:rPr>
              <a:t>best</a:t>
            </a:r>
            <a:r>
              <a:rPr kumimoji="0" lang="de-DE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 panose="020F0502020204030204" pitchFamily="34" charset="0"/>
              </a:rPr>
              <a:t> </a:t>
            </a:r>
            <a:r>
              <a:rPr kumimoji="0" lang="de-DE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 panose="020F0502020204030204" pitchFamily="34" charset="0"/>
              </a:rPr>
              <a:t>recreated</a:t>
            </a:r>
            <a:r>
              <a:rPr kumimoji="0" lang="de-DE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 panose="020F0502020204030204" pitchFamily="34" charset="0"/>
              </a:rPr>
              <a:t> </a:t>
            </a:r>
            <a:r>
              <a:rPr kumimoji="0" lang="de-DE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 panose="020F0502020204030204" pitchFamily="34" charset="0"/>
              </a:rPr>
              <a:t>stocks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Calibri" panose="020F0502020204030204" pitchFamily="34" charset="0"/>
            </a:endParaRPr>
          </a:p>
        </p:txBody>
      </p:sp>
      <p:sp>
        <p:nvSpPr>
          <p:cNvPr id="284" name="Textfeld 283">
            <a:extLst>
              <a:ext uri="{FF2B5EF4-FFF2-40B4-BE49-F238E27FC236}">
                <a16:creationId xmlns:a16="http://schemas.microsoft.com/office/drawing/2014/main" id="{D4A22DA1-74CC-4358-8F79-144A62AB7C5B}"/>
              </a:ext>
            </a:extLst>
          </p:cNvPr>
          <p:cNvSpPr txBox="1"/>
          <p:nvPr/>
        </p:nvSpPr>
        <p:spPr>
          <a:xfrm>
            <a:off x="5921711" y="6045168"/>
            <a:ext cx="6698018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>
                <a:solidFill>
                  <a:srgbClr val="FFFFFF">
                    <a:lumMod val="5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Autoencoder model with ranked recreation error. </a:t>
            </a:r>
          </a:p>
        </p:txBody>
      </p:sp>
      <p:pic>
        <p:nvPicPr>
          <p:cNvPr id="285" name="Grafik 284" descr="Filter">
            <a:extLst>
              <a:ext uri="{FF2B5EF4-FFF2-40B4-BE49-F238E27FC236}">
                <a16:creationId xmlns:a16="http://schemas.microsoft.com/office/drawing/2014/main" id="{CC45077A-7165-4430-8FFE-F85840C9F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6422" y="4906834"/>
            <a:ext cx="598912" cy="598912"/>
          </a:xfrm>
          <a:prstGeom prst="rect">
            <a:avLst/>
          </a:prstGeom>
        </p:spPr>
      </p:pic>
      <p:sp>
        <p:nvSpPr>
          <p:cNvPr id="286" name="Textfeld 285">
            <a:extLst>
              <a:ext uri="{FF2B5EF4-FFF2-40B4-BE49-F238E27FC236}">
                <a16:creationId xmlns:a16="http://schemas.microsoft.com/office/drawing/2014/main" id="{E70542C3-3250-4BAA-A102-1D47151B74DA}"/>
              </a:ext>
            </a:extLst>
          </p:cNvPr>
          <p:cNvSpPr txBox="1"/>
          <p:nvPr/>
        </p:nvSpPr>
        <p:spPr>
          <a:xfrm>
            <a:off x="8433154" y="5043959"/>
            <a:ext cx="178087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de-DE" sz="1200" dirty="0">
                <a:solidFill>
                  <a:srgbClr val="000000"/>
                </a:solidFill>
                <a:cs typeface="Calibri" panose="020F0502020204030204" pitchFamily="34" charset="0"/>
              </a:rPr>
              <a:t>Top 500</a:t>
            </a:r>
          </a:p>
        </p:txBody>
      </p:sp>
      <p:sp>
        <p:nvSpPr>
          <p:cNvPr id="289" name="Ellipse 288">
            <a:extLst>
              <a:ext uri="{FF2B5EF4-FFF2-40B4-BE49-F238E27FC236}">
                <a16:creationId xmlns:a16="http://schemas.microsoft.com/office/drawing/2014/main" id="{C1A5F54F-AE78-4018-89F7-0785CF7E4845}"/>
              </a:ext>
            </a:extLst>
          </p:cNvPr>
          <p:cNvSpPr/>
          <p:nvPr/>
        </p:nvSpPr>
        <p:spPr>
          <a:xfrm>
            <a:off x="956189" y="542571"/>
            <a:ext cx="360000" cy="360000"/>
          </a:xfrm>
          <a:prstGeom prst="ellipse">
            <a:avLst/>
          </a:prstGeom>
          <a:solidFill>
            <a:srgbClr val="2195C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4365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9F82CB-EE3F-452E-9D65-058027DF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345" y="365125"/>
            <a:ext cx="9894455" cy="713177"/>
          </a:xfrm>
        </p:spPr>
        <p:txBody>
          <a:bodyPr/>
          <a:lstStyle/>
          <a:p>
            <a:r>
              <a:rPr lang="en-US" sz="4000" dirty="0">
                <a:latin typeface="Corbel" panose="020B0503020204020204" pitchFamily="34" charset="0"/>
                <a:cs typeface="Calibri Light" panose="020F0302020204030204" pitchFamily="34" charset="0"/>
              </a:rPr>
              <a:t>Which stocks to analyze?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BF008D-8ABB-4ACA-ADA7-12E51D13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Unternehmenspräsentation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594F92-D810-4139-9D84-9C0EDC9F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295B-76B5-634C-82B6-CAC476CA834D}" type="slidenum">
              <a:rPr lang="de-DE" smtClean="0"/>
              <a:t>17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417EE90-4BEF-47AC-9F1E-4AD063A048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800" dirty="0" err="1">
                <a:solidFill>
                  <a:srgbClr val="F46F4C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Unstable</a:t>
            </a:r>
            <a:r>
              <a:rPr lang="de-DE" sz="1800" dirty="0">
                <a:solidFill>
                  <a:srgbClr val="F46F4C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solidFill>
                  <a:srgbClr val="F46F4C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stocks</a:t>
            </a:r>
            <a:r>
              <a:rPr lang="de-DE" sz="1800" dirty="0">
                <a:solidFill>
                  <a:srgbClr val="F46F4C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solidFill>
                  <a:srgbClr val="F46F4C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tend</a:t>
            </a:r>
            <a:r>
              <a:rPr lang="de-DE" sz="1800" dirty="0">
                <a:solidFill>
                  <a:srgbClr val="F46F4C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solidFill>
                  <a:srgbClr val="F46F4C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to</a:t>
            </a:r>
            <a:r>
              <a:rPr lang="de-DE" sz="1800" dirty="0">
                <a:solidFill>
                  <a:srgbClr val="F46F4C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solidFill>
                  <a:srgbClr val="F46F4C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be</a:t>
            </a:r>
            <a:r>
              <a:rPr lang="de-DE" sz="1800" dirty="0">
                <a:solidFill>
                  <a:srgbClr val="F46F4C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solidFill>
                  <a:srgbClr val="F46F4C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more</a:t>
            </a:r>
            <a:r>
              <a:rPr lang="de-DE" sz="1800" dirty="0">
                <a:solidFill>
                  <a:srgbClr val="F46F4C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volatile and </a:t>
            </a:r>
            <a:r>
              <a:rPr lang="de-DE" sz="1800" dirty="0" err="1">
                <a:solidFill>
                  <a:srgbClr val="F46F4C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have</a:t>
            </a:r>
            <a:r>
              <a:rPr lang="de-DE" sz="1800" dirty="0">
                <a:solidFill>
                  <a:srgbClr val="F46F4C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solidFill>
                  <a:srgbClr val="F46F4C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more</a:t>
            </a:r>
            <a:r>
              <a:rPr lang="de-DE" sz="1800" dirty="0">
                <a:solidFill>
                  <a:srgbClr val="F46F4C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solidFill>
                  <a:srgbClr val="F46F4C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unexpected</a:t>
            </a:r>
            <a:r>
              <a:rPr lang="de-DE" sz="1800" dirty="0">
                <a:solidFill>
                  <a:srgbClr val="F46F4C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1800" dirty="0" err="1">
                <a:solidFill>
                  <a:srgbClr val="F46F4C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spikes</a:t>
            </a:r>
            <a:r>
              <a:rPr lang="de-DE" sz="1800" dirty="0">
                <a:solidFill>
                  <a:srgbClr val="F46F4C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!</a:t>
            </a:r>
            <a:endParaRPr lang="en-US" dirty="0">
              <a:solidFill>
                <a:srgbClr val="F46F4C"/>
              </a:solidFill>
            </a:endParaRPr>
          </a:p>
          <a:p>
            <a:pPr marL="0" indent="0">
              <a:buFont typeface="Arial"/>
              <a:buNone/>
            </a:pPr>
            <a:endParaRPr lang="en-US" sz="1800" dirty="0">
              <a:latin typeface="Corbel" panose="020B0503020204020204" pitchFamily="34" charset="0"/>
              <a:cs typeface="Calibri Light" panose="020F0302020204030204" pitchFamily="34" charset="0"/>
            </a:endParaRPr>
          </a:p>
          <a:p>
            <a:endParaRPr lang="en-US" dirty="0"/>
          </a:p>
        </p:txBody>
      </p:sp>
      <p:sp>
        <p:nvSpPr>
          <p:cNvPr id="289" name="Ellipse 288">
            <a:extLst>
              <a:ext uri="{FF2B5EF4-FFF2-40B4-BE49-F238E27FC236}">
                <a16:creationId xmlns:a16="http://schemas.microsoft.com/office/drawing/2014/main" id="{C1A5F54F-AE78-4018-89F7-0785CF7E4845}"/>
              </a:ext>
            </a:extLst>
          </p:cNvPr>
          <p:cNvSpPr/>
          <p:nvPr/>
        </p:nvSpPr>
        <p:spPr>
          <a:xfrm>
            <a:off x="956189" y="542571"/>
            <a:ext cx="360000" cy="360000"/>
          </a:xfrm>
          <a:prstGeom prst="ellipse">
            <a:avLst/>
          </a:prstGeom>
          <a:solidFill>
            <a:srgbClr val="2195C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pic>
        <p:nvPicPr>
          <p:cNvPr id="98" name="Grafik 97" descr="Ein Bild, das Bleistift enthält.&#10;&#10;Automatisch generierte Beschreibung">
            <a:extLst>
              <a:ext uri="{FF2B5EF4-FFF2-40B4-BE49-F238E27FC236}">
                <a16:creationId xmlns:a16="http://schemas.microsoft.com/office/drawing/2014/main" id="{FDD29ED2-B580-4709-822C-66845C8D8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2413000"/>
            <a:ext cx="5511800" cy="2968625"/>
          </a:xfrm>
          <a:prstGeom prst="rect">
            <a:avLst/>
          </a:prstGeom>
        </p:spPr>
      </p:pic>
      <p:pic>
        <p:nvPicPr>
          <p:cNvPr id="99" name="Grafik 98">
            <a:extLst>
              <a:ext uri="{FF2B5EF4-FFF2-40B4-BE49-F238E27FC236}">
                <a16:creationId xmlns:a16="http://schemas.microsoft.com/office/drawing/2014/main" id="{8DC11629-5889-433A-9681-74374752E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762" y="2413000"/>
            <a:ext cx="5511800" cy="2968625"/>
          </a:xfrm>
          <a:prstGeom prst="rect">
            <a:avLst/>
          </a:prstGeom>
        </p:spPr>
      </p:pic>
      <p:sp>
        <p:nvSpPr>
          <p:cNvPr id="100" name="Textfeld 99">
            <a:extLst>
              <a:ext uri="{FF2B5EF4-FFF2-40B4-BE49-F238E27FC236}">
                <a16:creationId xmlns:a16="http://schemas.microsoft.com/office/drawing/2014/main" id="{62B405C3-B359-470E-82AF-A1C94F90677C}"/>
              </a:ext>
            </a:extLst>
          </p:cNvPr>
          <p:cNvSpPr txBox="1"/>
          <p:nvPr/>
        </p:nvSpPr>
        <p:spPr>
          <a:xfrm>
            <a:off x="3947493" y="5534464"/>
            <a:ext cx="6698018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Top 20 most stable and most unstable stocks ranked by recreation error.</a:t>
            </a:r>
            <a:endParaRPr lang="en-US" sz="1200" b="0" i="0" u="none" baseline="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59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9F82CB-EE3F-452E-9D65-058027DF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345" y="365125"/>
            <a:ext cx="9894455" cy="713177"/>
          </a:xfrm>
        </p:spPr>
        <p:txBody>
          <a:bodyPr/>
          <a:lstStyle/>
          <a:p>
            <a:r>
              <a:rPr lang="en-US" sz="4000" dirty="0">
                <a:latin typeface="Corbel" panose="020B0503020204020204" pitchFamily="34" charset="0"/>
                <a:cs typeface="Calibri Light" panose="020F0302020204030204" pitchFamily="34" charset="0"/>
              </a:rPr>
              <a:t>Which stocks to analyze?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BF008D-8ABB-4ACA-ADA7-12E51D13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Unternehmenspräsentation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594F92-D810-4139-9D84-9C0EDC9F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295B-76B5-634C-82B6-CAC476CA834D}" type="slidenum">
              <a:rPr lang="de-DE" smtClean="0"/>
              <a:t>18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417EE90-4BEF-47AC-9F1E-4AD063A048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Filtering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based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on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recreation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error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improves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out-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of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sample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performance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!</a:t>
            </a:r>
            <a:endParaRPr lang="en-US" sz="1800" dirty="0">
              <a:latin typeface="Corbel" panose="020B0503020204020204" pitchFamily="34" charset="0"/>
              <a:cs typeface="Calibri Light" panose="020F0302020204030204" pitchFamily="34" charset="0"/>
            </a:endParaRPr>
          </a:p>
          <a:p>
            <a:endParaRPr lang="en-US" dirty="0"/>
          </a:p>
        </p:txBody>
      </p:sp>
      <p:sp>
        <p:nvSpPr>
          <p:cNvPr id="289" name="Ellipse 288">
            <a:extLst>
              <a:ext uri="{FF2B5EF4-FFF2-40B4-BE49-F238E27FC236}">
                <a16:creationId xmlns:a16="http://schemas.microsoft.com/office/drawing/2014/main" id="{C1A5F54F-AE78-4018-89F7-0785CF7E4845}"/>
              </a:ext>
            </a:extLst>
          </p:cNvPr>
          <p:cNvSpPr/>
          <p:nvPr/>
        </p:nvSpPr>
        <p:spPr>
          <a:xfrm>
            <a:off x="956189" y="542571"/>
            <a:ext cx="360000" cy="360000"/>
          </a:xfrm>
          <a:prstGeom prst="ellipse">
            <a:avLst/>
          </a:prstGeom>
          <a:solidFill>
            <a:srgbClr val="2195C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AC04455-2A19-4F11-90F4-8F64AB075602}"/>
              </a:ext>
            </a:extLst>
          </p:cNvPr>
          <p:cNvSpPr txBox="1"/>
          <p:nvPr/>
        </p:nvSpPr>
        <p:spPr>
          <a:xfrm>
            <a:off x="2837150" y="5872466"/>
            <a:ext cx="6698018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In-sample and out-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-sample s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harpe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ratio of models trained on full dataset and filtered dataset.</a:t>
            </a:r>
            <a:endParaRPr lang="en-US" sz="1200" b="0" i="0" u="none" baseline="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1D5945F-6063-45DB-85CB-57832C3FA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1340" y="1632483"/>
            <a:ext cx="7181468" cy="418919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472D9B6-B7FE-4577-A789-A362231728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32"/>
          <a:stretch/>
        </p:blipFill>
        <p:spPr>
          <a:xfrm>
            <a:off x="6076689" y="1624636"/>
            <a:ext cx="6698018" cy="418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036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9F82CB-EE3F-452E-9D65-058027DF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345" y="365125"/>
            <a:ext cx="9894455" cy="713177"/>
          </a:xfrm>
        </p:spPr>
        <p:txBody>
          <a:bodyPr/>
          <a:lstStyle/>
          <a:p>
            <a:r>
              <a:rPr lang="en-US" sz="4000" dirty="0">
                <a:latin typeface="Corbel" panose="020B0503020204020204" pitchFamily="34" charset="0"/>
                <a:cs typeface="Calibri Light" panose="020F0302020204030204" pitchFamily="34" charset="0"/>
              </a:rPr>
              <a:t>Does forecasting improve the portfolio?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BF008D-8ABB-4ACA-ADA7-12E51D13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Unternehmenspräsentation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594F92-D810-4139-9D84-9C0EDC9F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295B-76B5-634C-82B6-CAC476CA834D}" type="slidenum">
              <a:rPr lang="de-DE" smtClean="0"/>
              <a:t>19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417EE90-4BEF-47AC-9F1E-4AD063A048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transformation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still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job</a:t>
            </a:r>
            <a:r>
              <a:rPr lang="de-DE" dirty="0"/>
              <a:t>!</a:t>
            </a:r>
            <a:endParaRPr lang="en-US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467E8EB-B4FA-4E55-9636-29A5091257B0}"/>
              </a:ext>
            </a:extLst>
          </p:cNvPr>
          <p:cNvSpPr/>
          <p:nvPr/>
        </p:nvSpPr>
        <p:spPr>
          <a:xfrm>
            <a:off x="923473" y="541713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2</a:t>
            </a:r>
            <a:endParaRPr lang="en-US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79FEE05-6E36-46F4-A94D-07A7B4DAD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56" y="2185625"/>
            <a:ext cx="4760625" cy="3402277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C445A4C-B707-4456-8EC6-2F8A643715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26"/>
          <a:stretch/>
        </p:blipFill>
        <p:spPr>
          <a:xfrm>
            <a:off x="6630558" y="2559951"/>
            <a:ext cx="4829175" cy="2788899"/>
          </a:xfrm>
          <a:prstGeom prst="rect">
            <a:avLst/>
          </a:prstGeom>
        </p:spPr>
      </p:pic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A3FBA5D7-B6BB-4BC4-90E3-1401C5C94AEA}"/>
              </a:ext>
            </a:extLst>
          </p:cNvPr>
          <p:cNvCxnSpPr/>
          <p:nvPr/>
        </p:nvCxnSpPr>
        <p:spPr>
          <a:xfrm>
            <a:off x="5329881" y="2356022"/>
            <a:ext cx="1639330" cy="49427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6D8BD75-E682-49C1-BA46-93A48044D81D}"/>
              </a:ext>
            </a:extLst>
          </p:cNvPr>
          <p:cNvCxnSpPr>
            <a:cxnSpLocks/>
          </p:cNvCxnSpPr>
          <p:nvPr/>
        </p:nvCxnSpPr>
        <p:spPr>
          <a:xfrm>
            <a:off x="5362832" y="2459001"/>
            <a:ext cx="1639330" cy="91988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3DD31CF1-A49F-44B5-AA6E-12968DE412E5}"/>
              </a:ext>
            </a:extLst>
          </p:cNvPr>
          <p:cNvCxnSpPr>
            <a:cxnSpLocks/>
          </p:cNvCxnSpPr>
          <p:nvPr/>
        </p:nvCxnSpPr>
        <p:spPr>
          <a:xfrm>
            <a:off x="5362832" y="2593552"/>
            <a:ext cx="1639330" cy="141415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36D9887-50CC-4900-BC26-BCE1F303545F}"/>
              </a:ext>
            </a:extLst>
          </p:cNvPr>
          <p:cNvCxnSpPr>
            <a:cxnSpLocks/>
          </p:cNvCxnSpPr>
          <p:nvPr/>
        </p:nvCxnSpPr>
        <p:spPr>
          <a:xfrm>
            <a:off x="5362832" y="2699959"/>
            <a:ext cx="1672281" cy="191323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0DD70E0-1E25-47DB-9EBC-65886713FE32}"/>
              </a:ext>
            </a:extLst>
          </p:cNvPr>
          <p:cNvCxnSpPr>
            <a:cxnSpLocks/>
          </p:cNvCxnSpPr>
          <p:nvPr/>
        </p:nvCxnSpPr>
        <p:spPr>
          <a:xfrm>
            <a:off x="5362832" y="2806366"/>
            <a:ext cx="1705232" cy="239171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eschweifte Klammer rechts 20">
            <a:extLst>
              <a:ext uri="{FF2B5EF4-FFF2-40B4-BE49-F238E27FC236}">
                <a16:creationId xmlns:a16="http://schemas.microsoft.com/office/drawing/2014/main" id="{83A9F988-9A5B-443C-95E4-667803637173}"/>
              </a:ext>
            </a:extLst>
          </p:cNvPr>
          <p:cNvSpPr/>
          <p:nvPr/>
        </p:nvSpPr>
        <p:spPr>
          <a:xfrm rot="16200000">
            <a:off x="9044072" y="451741"/>
            <a:ext cx="180703" cy="38085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5A969EB-F3DE-4769-A257-61842757C5A0}"/>
              </a:ext>
            </a:extLst>
          </p:cNvPr>
          <p:cNvSpPr txBox="1"/>
          <p:nvPr/>
        </p:nvSpPr>
        <p:spPr>
          <a:xfrm>
            <a:off x="8435546" y="1970056"/>
            <a:ext cx="2042984" cy="255632"/>
          </a:xfrm>
          <a:prstGeom prst="rect">
            <a:avLst/>
          </a:prstGeom>
        </p:spPr>
        <p:txBody>
          <a:bodyPr wrap="square" rtlCol="0">
            <a:normAutofit fontScale="92500" lnSpcReduction="10000"/>
          </a:bodyPr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50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days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sliding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window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1C29326-E5B6-46E4-9251-EB857F75D0A6}"/>
              </a:ext>
            </a:extLst>
          </p:cNvPr>
          <p:cNvSpPr txBox="1"/>
          <p:nvPr/>
        </p:nvSpPr>
        <p:spPr>
          <a:xfrm>
            <a:off x="504497" y="5983890"/>
            <a:ext cx="6698018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50 day sliding window example for RNN model. </a:t>
            </a:r>
            <a:endParaRPr lang="en-US" sz="1200" b="0" i="0" u="none" baseline="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69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9449A2-590B-4EC9-A566-BE13BFF54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E0D4F3-FDF3-448B-9876-B37367CC1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616921" cy="43513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Methods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calculating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 optimal stock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portfolio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still </a:t>
            </a:r>
            <a:r>
              <a:rPr lang="de-DE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focus</a:t>
            </a:r>
            <a:r>
              <a:rPr lang="de-DE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de-DE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historic</a:t>
            </a:r>
            <a:r>
              <a:rPr lang="de-DE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de-DE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stock </a:t>
            </a:r>
            <a:r>
              <a:rPr lang="de-DE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returns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additionally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difficulties</a:t>
            </a:r>
            <a:r>
              <a:rPr lang="de-DE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capturing</a:t>
            </a:r>
            <a:r>
              <a:rPr lang="de-DE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non-</a:t>
            </a:r>
            <a:r>
              <a:rPr lang="de-DE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linearities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timeseries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quantifying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risk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This talk addresses this problem using deep learning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basic knowledge of deep learning and portfolio management is required.</a:t>
            </a:r>
          </a:p>
          <a:p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FBC158F-718A-43E2-8160-4151E96B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Unternehmenspräsentation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F2ED6A-C83E-4A38-A63D-B3305948A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295B-76B5-634C-82B6-CAC476CA834D}" type="slidenum">
              <a:rPr lang="de-DE" smtClean="0"/>
              <a:t>2</a:t>
            </a:fld>
            <a:endParaRPr lang="de-DE"/>
          </a:p>
        </p:txBody>
      </p:sp>
      <p:pic>
        <p:nvPicPr>
          <p:cNvPr id="6" name="Inhaltsplatzhalter 7">
            <a:extLst>
              <a:ext uri="{FF2B5EF4-FFF2-40B4-BE49-F238E27FC236}">
                <a16:creationId xmlns:a16="http://schemas.microsoft.com/office/drawing/2014/main" id="{C35BBC16-BC25-41F0-90FE-9613C6420E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2889" t="15410" r="-601" b="12294"/>
          <a:stretch/>
        </p:blipFill>
        <p:spPr>
          <a:xfrm>
            <a:off x="1227906" y="2357533"/>
            <a:ext cx="11757133" cy="376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774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9F82CB-EE3F-452E-9D65-058027DF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345" y="365125"/>
            <a:ext cx="9894455" cy="713177"/>
          </a:xfrm>
        </p:spPr>
        <p:txBody>
          <a:bodyPr/>
          <a:lstStyle/>
          <a:p>
            <a:r>
              <a:rPr lang="en-US" sz="4000" dirty="0">
                <a:latin typeface="Corbel" panose="020B0503020204020204" pitchFamily="34" charset="0"/>
                <a:cs typeface="Calibri Light" panose="020F0302020204030204" pitchFamily="34" charset="0"/>
              </a:rPr>
              <a:t>Does forecasting improve the portfolio?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BF008D-8ABB-4ACA-ADA7-12E51D13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Unternehmenspräsentation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594F92-D810-4139-9D84-9C0EDC9F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295B-76B5-634C-82B6-CAC476CA834D}" type="slidenum">
              <a:rPr lang="de-DE" smtClean="0"/>
              <a:t>20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417EE90-4BEF-47AC-9F1E-4AD063A048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a multi-input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!</a:t>
            </a:r>
            <a:endParaRPr lang="en-US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467E8EB-B4FA-4E55-9636-29A5091257B0}"/>
              </a:ext>
            </a:extLst>
          </p:cNvPr>
          <p:cNvSpPr/>
          <p:nvPr/>
        </p:nvSpPr>
        <p:spPr>
          <a:xfrm>
            <a:off x="923473" y="541713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2</a:t>
            </a:r>
            <a:endParaRPr lang="en-US" dirty="0"/>
          </a:p>
        </p:txBody>
      </p:sp>
      <p:sp>
        <p:nvSpPr>
          <p:cNvPr id="24" name="Inhaltsplatzhalter 8">
            <a:extLst>
              <a:ext uri="{FF2B5EF4-FFF2-40B4-BE49-F238E27FC236}">
                <a16:creationId xmlns:a16="http://schemas.microsoft.com/office/drawing/2014/main" id="{7F1BB659-0EC8-4233-BFC7-1D2F284AA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496" y="2621280"/>
            <a:ext cx="5312830" cy="3478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b="1" dirty="0"/>
              <a:t>Model Design:</a:t>
            </a:r>
          </a:p>
          <a:p>
            <a:pPr marL="0" indent="0">
              <a:buNone/>
            </a:pPr>
            <a:r>
              <a:rPr lang="de-DE" sz="1600" dirty="0"/>
              <a:t>A multi-input </a:t>
            </a:r>
            <a:r>
              <a:rPr lang="de-DE" sz="1600" dirty="0" err="1"/>
              <a:t>model</a:t>
            </a:r>
            <a:r>
              <a:rPr lang="de-DE" sz="1600" dirty="0"/>
              <a:t> </a:t>
            </a:r>
            <a:r>
              <a:rPr lang="de-DE" sz="1600" dirty="0" err="1"/>
              <a:t>has</a:t>
            </a:r>
            <a:r>
              <a:rPr lang="de-DE" sz="1600" dirty="0"/>
              <a:t> </a:t>
            </a:r>
            <a:r>
              <a:rPr lang="de-DE" sz="1600" dirty="0" err="1"/>
              <a:t>been</a:t>
            </a:r>
            <a:r>
              <a:rPr lang="de-DE" sz="1600" dirty="0"/>
              <a:t> </a:t>
            </a:r>
            <a:r>
              <a:rPr lang="de-DE" sz="1600" dirty="0" err="1"/>
              <a:t>applied</a:t>
            </a:r>
            <a:r>
              <a:rPr lang="de-DE" sz="1600" dirty="0"/>
              <a:t> </a:t>
            </a:r>
            <a:r>
              <a:rPr lang="de-DE" sz="1600" dirty="0" err="1"/>
              <a:t>using</a:t>
            </a:r>
            <a:r>
              <a:rPr lang="de-DE" sz="1600" dirty="0"/>
              <a:t> Keras </a:t>
            </a:r>
            <a:r>
              <a:rPr lang="de-DE" sz="1600" dirty="0" err="1"/>
              <a:t>functional</a:t>
            </a:r>
            <a:r>
              <a:rPr lang="de-DE" sz="1600" dirty="0"/>
              <a:t> API,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include</a:t>
            </a:r>
            <a:r>
              <a:rPr lang="de-DE" sz="1600" dirty="0"/>
              <a:t>: </a:t>
            </a:r>
          </a:p>
          <a:p>
            <a:r>
              <a:rPr lang="de-DE" sz="1600" dirty="0" err="1"/>
              <a:t>historic</a:t>
            </a:r>
            <a:r>
              <a:rPr lang="de-DE" sz="1600" dirty="0"/>
              <a:t> stock </a:t>
            </a:r>
            <a:r>
              <a:rPr lang="de-DE" sz="1600" dirty="0" err="1"/>
              <a:t>prices</a:t>
            </a:r>
            <a:r>
              <a:rPr lang="de-DE" sz="1600" dirty="0"/>
              <a:t> (</a:t>
            </a:r>
            <a:r>
              <a:rPr lang="de-DE" sz="1600" dirty="0" err="1"/>
              <a:t>ohlcv</a:t>
            </a:r>
            <a:r>
              <a:rPr lang="de-DE" sz="1600" dirty="0"/>
              <a:t>)</a:t>
            </a:r>
          </a:p>
          <a:p>
            <a:r>
              <a:rPr lang="de-DE" sz="1600" dirty="0"/>
              <a:t>additional </a:t>
            </a:r>
            <a:r>
              <a:rPr lang="de-DE" sz="1600" dirty="0" err="1"/>
              <a:t>technical</a:t>
            </a:r>
            <a:r>
              <a:rPr lang="de-DE" sz="1600" dirty="0"/>
              <a:t> </a:t>
            </a:r>
            <a:r>
              <a:rPr lang="de-DE" sz="1600" dirty="0" err="1"/>
              <a:t>indicators</a:t>
            </a:r>
            <a:r>
              <a:rPr lang="de-DE" sz="1600" dirty="0"/>
              <a:t> e.g. </a:t>
            </a:r>
            <a:r>
              <a:rPr lang="de-DE" sz="1600" dirty="0" err="1"/>
              <a:t>exponential</a:t>
            </a:r>
            <a:r>
              <a:rPr lang="de-DE" sz="1600" dirty="0"/>
              <a:t> </a:t>
            </a:r>
            <a:r>
              <a:rPr lang="de-DE" sz="1600" dirty="0" err="1"/>
              <a:t>moving</a:t>
            </a:r>
            <a:r>
              <a:rPr lang="de-DE" sz="1600" dirty="0"/>
              <a:t> </a:t>
            </a:r>
            <a:r>
              <a:rPr lang="de-DE" sz="1600" dirty="0" err="1"/>
              <a:t>average</a:t>
            </a:r>
            <a:endParaRPr lang="de-DE" sz="1600" dirty="0"/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600" dirty="0"/>
              <a:t>	</a:t>
            </a:r>
            <a:endParaRPr lang="en-US" sz="1600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1662A8D4-859F-4BD9-90CD-464358FFB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328" y="1490948"/>
            <a:ext cx="5025447" cy="4522289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1D7DCAB0-8F7E-4D92-8A38-44A153A6D99D}"/>
              </a:ext>
            </a:extLst>
          </p:cNvPr>
          <p:cNvSpPr txBox="1"/>
          <p:nvPr/>
        </p:nvSpPr>
        <p:spPr>
          <a:xfrm>
            <a:off x="6313713" y="6128076"/>
            <a:ext cx="6698018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Keras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RNN model.</a:t>
            </a:r>
            <a:endParaRPr lang="en-US" sz="1200" b="0" i="0" u="none" baseline="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810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9F82CB-EE3F-452E-9D65-058027DF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345" y="365125"/>
            <a:ext cx="9894455" cy="713177"/>
          </a:xfrm>
        </p:spPr>
        <p:txBody>
          <a:bodyPr/>
          <a:lstStyle/>
          <a:p>
            <a:r>
              <a:rPr lang="en-US" sz="4000" dirty="0">
                <a:latin typeface="Corbel" panose="020B0503020204020204" pitchFamily="34" charset="0"/>
                <a:cs typeface="Calibri Light" panose="020F0302020204030204" pitchFamily="34" charset="0"/>
              </a:rPr>
              <a:t>Does forecasting improve the portfolio?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BF008D-8ABB-4ACA-ADA7-12E51D13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Unternehmenspräsentation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594F92-D810-4139-9D84-9C0EDC9F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295B-76B5-634C-82B6-CAC476CA834D}" type="slidenum">
              <a:rPr lang="de-DE" smtClean="0"/>
              <a:t>21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417EE90-4BEF-47AC-9F1E-4AD063A048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still a </a:t>
            </a:r>
            <a:r>
              <a:rPr lang="de-DE" dirty="0" err="1"/>
              <a:t>must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doing</a:t>
            </a:r>
            <a:r>
              <a:rPr lang="de-DE" dirty="0"/>
              <a:t> </a:t>
            </a:r>
            <a:r>
              <a:rPr lang="de-DE" dirty="0" err="1"/>
              <a:t>forecasting</a:t>
            </a:r>
            <a:r>
              <a:rPr lang="de-DE" dirty="0"/>
              <a:t>!</a:t>
            </a:r>
            <a:endParaRPr lang="en-US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467E8EB-B4FA-4E55-9636-29A5091257B0}"/>
              </a:ext>
            </a:extLst>
          </p:cNvPr>
          <p:cNvSpPr/>
          <p:nvPr/>
        </p:nvSpPr>
        <p:spPr>
          <a:xfrm>
            <a:off x="923473" y="541713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2</a:t>
            </a:r>
            <a:endParaRPr lang="en-US" dirty="0"/>
          </a:p>
        </p:txBody>
      </p:sp>
      <p:sp>
        <p:nvSpPr>
          <p:cNvPr id="16" name="Inhaltsplatzhalter 8">
            <a:extLst>
              <a:ext uri="{FF2B5EF4-FFF2-40B4-BE49-F238E27FC236}">
                <a16:creationId xmlns:a16="http://schemas.microsoft.com/office/drawing/2014/main" id="{A052EF08-0283-4099-91CD-96AF0EBE3EE7}"/>
              </a:ext>
            </a:extLst>
          </p:cNvPr>
          <p:cNvSpPr txBox="1">
            <a:spLocks/>
          </p:cNvSpPr>
          <p:nvPr/>
        </p:nvSpPr>
        <p:spPr>
          <a:xfrm>
            <a:off x="504496" y="1825625"/>
            <a:ext cx="4797177" cy="4273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>
              <a:latin typeface="Corbel" panose="020B0503020204020204" pitchFamily="34" charset="0"/>
            </a:endParaRPr>
          </a:p>
          <a:p>
            <a:endParaRPr lang="de-DE" sz="1600" dirty="0">
              <a:latin typeface="Corbel" panose="020B0503020204020204" pitchFamily="34" charset="0"/>
            </a:endParaRPr>
          </a:p>
          <a:p>
            <a:r>
              <a:rPr lang="de-DE" sz="1600" b="1" dirty="0"/>
              <a:t>Model Evaluation:</a:t>
            </a:r>
            <a:endParaRPr lang="de-DE" sz="1600" dirty="0">
              <a:latin typeface="Corbel" panose="020B0503020204020204" pitchFamily="34" charset="0"/>
            </a:endParaRPr>
          </a:p>
          <a:p>
            <a:r>
              <a:rPr lang="de-DE" sz="1600" dirty="0">
                <a:latin typeface="Corbel" panose="020B0503020204020204" pitchFamily="34" charset="0"/>
              </a:rPr>
              <a:t>Model </a:t>
            </a:r>
            <a:r>
              <a:rPr lang="de-DE" sz="1600" dirty="0" err="1">
                <a:latin typeface="Corbel" panose="020B0503020204020204" pitchFamily="34" charset="0"/>
              </a:rPr>
              <a:t>performance</a:t>
            </a:r>
            <a:r>
              <a:rPr lang="de-DE" sz="1600" dirty="0">
                <a:latin typeface="Corbel" panose="020B0503020204020204" pitchFamily="34" charset="0"/>
              </a:rPr>
              <a:t> was </a:t>
            </a:r>
            <a:r>
              <a:rPr lang="de-DE" sz="1600" dirty="0" err="1">
                <a:latin typeface="Corbel" panose="020B0503020204020204" pitchFamily="34" charset="0"/>
              </a:rPr>
              <a:t>measured</a:t>
            </a:r>
            <a:r>
              <a:rPr lang="de-DE" sz="1600" dirty="0">
                <a:latin typeface="Corbel" panose="020B0503020204020204" pitchFamily="34" charset="0"/>
              </a:rPr>
              <a:t> </a:t>
            </a:r>
            <a:r>
              <a:rPr lang="de-DE" sz="1600" dirty="0" err="1">
                <a:latin typeface="Corbel" panose="020B0503020204020204" pitchFamily="34" charset="0"/>
              </a:rPr>
              <a:t>using</a:t>
            </a:r>
            <a:r>
              <a:rPr lang="de-DE" sz="1600" dirty="0">
                <a:latin typeface="Corbel" panose="020B0503020204020204" pitchFamily="34" charset="0"/>
              </a:rPr>
              <a:t> </a:t>
            </a:r>
            <a:r>
              <a:rPr lang="de-DE" sz="1600" dirty="0" err="1">
                <a:latin typeface="Corbel" panose="020B0503020204020204" pitchFamily="34" charset="0"/>
              </a:rPr>
              <a:t>the</a:t>
            </a:r>
            <a:r>
              <a:rPr lang="de-DE" sz="1600" dirty="0">
                <a:latin typeface="Corbel" panose="020B0503020204020204" pitchFamily="34" charset="0"/>
              </a:rPr>
              <a:t> </a:t>
            </a:r>
            <a:r>
              <a:rPr lang="de-DE" sz="1600" dirty="0" err="1">
                <a:latin typeface="Corbel" panose="020B0503020204020204" pitchFamily="34" charset="0"/>
              </a:rPr>
              <a:t>mean</a:t>
            </a:r>
            <a:r>
              <a:rPr lang="de-DE" sz="1600" dirty="0">
                <a:latin typeface="Corbel" panose="020B0503020204020204" pitchFamily="34" charset="0"/>
              </a:rPr>
              <a:t> absolute </a:t>
            </a:r>
            <a:r>
              <a:rPr lang="de-DE" sz="1600" dirty="0" err="1">
                <a:latin typeface="Corbel" panose="020B0503020204020204" pitchFamily="34" charset="0"/>
              </a:rPr>
              <a:t>percentage</a:t>
            </a:r>
            <a:r>
              <a:rPr lang="de-DE" sz="1600" dirty="0">
                <a:latin typeface="Corbel" panose="020B0503020204020204" pitchFamily="34" charset="0"/>
              </a:rPr>
              <a:t> </a:t>
            </a:r>
            <a:r>
              <a:rPr lang="de-DE" sz="1600" dirty="0" err="1">
                <a:latin typeface="Corbel" panose="020B0503020204020204" pitchFamily="34" charset="0"/>
              </a:rPr>
              <a:t>error</a:t>
            </a:r>
            <a:r>
              <a:rPr lang="de-DE" sz="1600" dirty="0">
                <a:latin typeface="Corbel" panose="020B0503020204020204" pitchFamily="34" charset="0"/>
              </a:rPr>
              <a:t> (MAPE). </a:t>
            </a:r>
          </a:p>
          <a:p>
            <a:r>
              <a:rPr lang="de-DE" sz="1600" dirty="0">
                <a:latin typeface="Corbel" panose="020B0503020204020204" pitchFamily="34" charset="0"/>
              </a:rPr>
              <a:t>A MAPE </a:t>
            </a:r>
            <a:r>
              <a:rPr lang="de-DE" sz="1600" dirty="0" err="1">
                <a:latin typeface="Corbel" panose="020B0503020204020204" pitchFamily="34" charset="0"/>
              </a:rPr>
              <a:t>value</a:t>
            </a:r>
            <a:r>
              <a:rPr lang="de-DE" sz="1600" dirty="0">
                <a:latin typeface="Corbel" panose="020B0503020204020204" pitchFamily="34" charset="0"/>
              </a:rPr>
              <a:t> </a:t>
            </a:r>
            <a:r>
              <a:rPr lang="de-DE" sz="1600" dirty="0" err="1">
                <a:latin typeface="Corbel" panose="020B0503020204020204" pitchFamily="34" charset="0"/>
              </a:rPr>
              <a:t>of</a:t>
            </a:r>
            <a:r>
              <a:rPr lang="de-DE" sz="1600" dirty="0">
                <a:latin typeface="Corbel" panose="020B0503020204020204" pitchFamily="34" charset="0"/>
              </a:rPr>
              <a:t> 0.03 </a:t>
            </a:r>
            <a:r>
              <a:rPr lang="de-DE" sz="1600" dirty="0" err="1">
                <a:latin typeface="Corbel" panose="020B0503020204020204" pitchFamily="34" charset="0"/>
              </a:rPr>
              <a:t>implies</a:t>
            </a:r>
            <a:r>
              <a:rPr lang="de-DE" sz="1600" dirty="0">
                <a:latin typeface="Corbel" panose="020B0503020204020204" pitchFamily="34" charset="0"/>
              </a:rPr>
              <a:t> </a:t>
            </a:r>
            <a:r>
              <a:rPr lang="de-DE" sz="1600" dirty="0" err="1">
                <a:latin typeface="Corbel" panose="020B0503020204020204" pitchFamily="34" charset="0"/>
              </a:rPr>
              <a:t>that</a:t>
            </a:r>
            <a:r>
              <a:rPr lang="de-DE" sz="1600" dirty="0">
                <a:latin typeface="Corbel" panose="020B0503020204020204" pitchFamily="34" charset="0"/>
              </a:rPr>
              <a:t> </a:t>
            </a:r>
            <a:r>
              <a:rPr lang="de-DE" sz="1600" dirty="0" err="1">
                <a:latin typeface="Corbel" panose="020B0503020204020204" pitchFamily="34" charset="0"/>
              </a:rPr>
              <a:t>there</a:t>
            </a:r>
            <a:r>
              <a:rPr lang="de-DE" sz="1600" dirty="0">
                <a:latin typeface="Corbel" panose="020B0503020204020204" pitchFamily="34" charset="0"/>
              </a:rPr>
              <a:t> </a:t>
            </a:r>
            <a:r>
              <a:rPr lang="de-DE" sz="1600" dirty="0" err="1">
                <a:latin typeface="Corbel" panose="020B0503020204020204" pitchFamily="34" charset="0"/>
              </a:rPr>
              <a:t>is</a:t>
            </a:r>
            <a:r>
              <a:rPr lang="de-DE" sz="1600" dirty="0">
                <a:latin typeface="Corbel" panose="020B0503020204020204" pitchFamily="34" charset="0"/>
              </a:rPr>
              <a:t> a </a:t>
            </a:r>
            <a:r>
              <a:rPr lang="de-DE" sz="1600" dirty="0" err="1">
                <a:latin typeface="Corbel" panose="020B0503020204020204" pitchFamily="34" charset="0"/>
              </a:rPr>
              <a:t>deviation</a:t>
            </a:r>
            <a:r>
              <a:rPr lang="de-DE" sz="1600" dirty="0">
                <a:latin typeface="Corbel" panose="020B0503020204020204" pitchFamily="34" charset="0"/>
              </a:rPr>
              <a:t> </a:t>
            </a:r>
            <a:r>
              <a:rPr lang="de-DE" sz="1600" dirty="0" err="1">
                <a:latin typeface="Corbel" panose="020B0503020204020204" pitchFamily="34" charset="0"/>
              </a:rPr>
              <a:t>between</a:t>
            </a:r>
            <a:r>
              <a:rPr lang="de-DE" sz="1600" dirty="0">
                <a:latin typeface="Corbel" panose="020B0503020204020204" pitchFamily="34" charset="0"/>
              </a:rPr>
              <a:t> </a:t>
            </a:r>
            <a:r>
              <a:rPr lang="de-DE" sz="1600" dirty="0" err="1">
                <a:latin typeface="Corbel" panose="020B0503020204020204" pitchFamily="34" charset="0"/>
              </a:rPr>
              <a:t>actual</a:t>
            </a:r>
            <a:r>
              <a:rPr lang="de-DE" sz="1600" dirty="0">
                <a:latin typeface="Corbel" panose="020B0503020204020204" pitchFamily="34" charset="0"/>
              </a:rPr>
              <a:t> and </a:t>
            </a:r>
            <a:r>
              <a:rPr lang="de-DE" sz="1600" dirty="0" err="1">
                <a:latin typeface="Corbel" panose="020B0503020204020204" pitchFamily="34" charset="0"/>
              </a:rPr>
              <a:t>predicted</a:t>
            </a:r>
            <a:r>
              <a:rPr lang="de-DE" sz="1600" dirty="0">
                <a:latin typeface="Corbel" panose="020B0503020204020204" pitchFamily="34" charset="0"/>
              </a:rPr>
              <a:t> </a:t>
            </a:r>
            <a:r>
              <a:rPr lang="de-DE" sz="1600" dirty="0" err="1">
                <a:latin typeface="Corbel" panose="020B0503020204020204" pitchFamily="34" charset="0"/>
              </a:rPr>
              <a:t>values</a:t>
            </a:r>
            <a:r>
              <a:rPr lang="de-DE" sz="1600" dirty="0">
                <a:latin typeface="Corbel" panose="020B0503020204020204" pitchFamily="34" charset="0"/>
              </a:rPr>
              <a:t> </a:t>
            </a:r>
            <a:r>
              <a:rPr lang="de-DE" sz="1600" dirty="0" err="1">
                <a:latin typeface="Corbel" panose="020B0503020204020204" pitchFamily="34" charset="0"/>
              </a:rPr>
              <a:t>of</a:t>
            </a:r>
            <a:r>
              <a:rPr lang="de-DE" sz="1600" dirty="0">
                <a:latin typeface="Corbel" panose="020B0503020204020204" pitchFamily="34" charset="0"/>
              </a:rPr>
              <a:t> 3%.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b="1" dirty="0">
              <a:latin typeface="Corbel" panose="020B0503020204020204" pitchFamily="34" charset="0"/>
            </a:endParaRPr>
          </a:p>
          <a:p>
            <a:endParaRPr lang="de-DE" sz="16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endParaRPr lang="en-US" sz="1600" dirty="0">
              <a:latin typeface="Corbel" panose="020B050302020402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F210125-F657-4041-B881-1F91D0EE756F}"/>
              </a:ext>
            </a:extLst>
          </p:cNvPr>
          <p:cNvSpPr txBox="1"/>
          <p:nvPr/>
        </p:nvSpPr>
        <p:spPr>
          <a:xfrm>
            <a:off x="5932713" y="6013448"/>
            <a:ext cx="6698018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RNN model results fit on in-sample and out-of-sample dataset.</a:t>
            </a:r>
            <a:endParaRPr lang="en-US" sz="1200" b="0" i="0" u="none" baseline="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F7F49F34-E913-4380-A6C7-5DDDA48DB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537" y="1529847"/>
            <a:ext cx="6479206" cy="453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65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9F82CB-EE3F-452E-9D65-058027DF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345" y="365125"/>
            <a:ext cx="9894455" cy="713177"/>
          </a:xfrm>
        </p:spPr>
        <p:txBody>
          <a:bodyPr/>
          <a:lstStyle/>
          <a:p>
            <a:r>
              <a:rPr lang="en-US" sz="4000" dirty="0">
                <a:latin typeface="Corbel" panose="020B0503020204020204" pitchFamily="34" charset="0"/>
                <a:cs typeface="Calibri Light" panose="020F0302020204030204" pitchFamily="34" charset="0"/>
              </a:rPr>
              <a:t>Does forecasting improve the portfolio?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BF008D-8ABB-4ACA-ADA7-12E51D13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Unternehmenspräsentation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594F92-D810-4139-9D84-9C0EDC9F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295B-76B5-634C-82B6-CAC476CA834D}" type="slidenum">
              <a:rPr lang="de-DE" smtClean="0"/>
              <a:t>22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417EE90-4BEF-47AC-9F1E-4AD063A048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RNNs do a </a:t>
            </a:r>
            <a:r>
              <a:rPr lang="de-DE" dirty="0" err="1"/>
              <a:t>great</a:t>
            </a:r>
            <a:r>
              <a:rPr lang="de-DE" dirty="0"/>
              <a:t> </a:t>
            </a:r>
            <a:r>
              <a:rPr lang="de-DE" dirty="0" err="1"/>
              <a:t>job</a:t>
            </a:r>
            <a:r>
              <a:rPr lang="de-DE" dirty="0"/>
              <a:t> at </a:t>
            </a:r>
            <a:r>
              <a:rPr lang="de-DE" dirty="0" err="1"/>
              <a:t>forecasting</a:t>
            </a:r>
            <a:r>
              <a:rPr lang="de-DE" dirty="0"/>
              <a:t> </a:t>
            </a:r>
            <a:r>
              <a:rPr lang="de-DE" dirty="0" err="1"/>
              <a:t>timeseries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!</a:t>
            </a:r>
            <a:endParaRPr lang="en-US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467E8EB-B4FA-4E55-9636-29A5091257B0}"/>
              </a:ext>
            </a:extLst>
          </p:cNvPr>
          <p:cNvSpPr/>
          <p:nvPr/>
        </p:nvSpPr>
        <p:spPr>
          <a:xfrm>
            <a:off x="923473" y="541713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2</a:t>
            </a:r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9C02D67-5B4B-48A0-9609-8F04C3861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18" y="2020387"/>
            <a:ext cx="8230028" cy="3687192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CDA20536-4AF2-4875-BE7D-106EB15A1722}"/>
              </a:ext>
            </a:extLst>
          </p:cNvPr>
          <p:cNvSpPr txBox="1"/>
          <p:nvPr/>
        </p:nvSpPr>
        <p:spPr>
          <a:xfrm>
            <a:off x="606865" y="6172844"/>
            <a:ext cx="6698018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RNN model results fit on entire dataset with 10-days out-of-sample forecast.</a:t>
            </a:r>
            <a:endParaRPr lang="en-US" sz="1200" b="0" i="0" u="none" baseline="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2DA63B8-1074-4ACD-918A-B9040612E7C2}"/>
              </a:ext>
            </a:extLst>
          </p:cNvPr>
          <p:cNvCxnSpPr>
            <a:cxnSpLocks/>
          </p:cNvCxnSpPr>
          <p:nvPr/>
        </p:nvCxnSpPr>
        <p:spPr>
          <a:xfrm flipH="1">
            <a:off x="8041339" y="1148419"/>
            <a:ext cx="1060921" cy="138883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90BA75F-7F5D-48B7-B3DE-7341B2C32214}"/>
              </a:ext>
            </a:extLst>
          </p:cNvPr>
          <p:cNvCxnSpPr>
            <a:cxnSpLocks/>
          </p:cNvCxnSpPr>
          <p:nvPr/>
        </p:nvCxnSpPr>
        <p:spPr>
          <a:xfrm flipH="1" flipV="1">
            <a:off x="8329610" y="2844217"/>
            <a:ext cx="755862" cy="10606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0C62B2AC-04E1-4841-A290-95BB5032C167}"/>
              </a:ext>
            </a:extLst>
          </p:cNvPr>
          <p:cNvSpPr/>
          <p:nvPr/>
        </p:nvSpPr>
        <p:spPr>
          <a:xfrm>
            <a:off x="8041339" y="2537251"/>
            <a:ext cx="288271" cy="30696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24975D9D-177C-4993-8D87-2BF414F5C838}"/>
              </a:ext>
            </a:extLst>
          </p:cNvPr>
          <p:cNvSpPr/>
          <p:nvPr/>
        </p:nvSpPr>
        <p:spPr>
          <a:xfrm>
            <a:off x="9562012" y="1283514"/>
            <a:ext cx="1814200" cy="736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E49B060-73B3-4C29-9DE5-4001E7C7368F}"/>
              </a:ext>
            </a:extLst>
          </p:cNvPr>
          <p:cNvSpPr/>
          <p:nvPr/>
        </p:nvSpPr>
        <p:spPr>
          <a:xfrm>
            <a:off x="9699812" y="1283514"/>
            <a:ext cx="1524000" cy="6803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D66D137-A621-4F32-AF86-6C5B9FC507E8}"/>
              </a:ext>
            </a:extLst>
          </p:cNvPr>
          <p:cNvSpPr/>
          <p:nvPr/>
        </p:nvSpPr>
        <p:spPr>
          <a:xfrm>
            <a:off x="9852212" y="1435914"/>
            <a:ext cx="1524000" cy="6803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1F2BF5FD-B929-4A66-9005-9B44C5BC4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292" y="1274549"/>
            <a:ext cx="3522048" cy="1625718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82703767-DE40-4C47-8192-0F95D51AECBC}"/>
              </a:ext>
            </a:extLst>
          </p:cNvPr>
          <p:cNvSpPr/>
          <p:nvPr/>
        </p:nvSpPr>
        <p:spPr>
          <a:xfrm>
            <a:off x="9085470" y="1148418"/>
            <a:ext cx="2957937" cy="180186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9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9F82CB-EE3F-452E-9D65-058027DF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345" y="365125"/>
            <a:ext cx="9894455" cy="713177"/>
          </a:xfrm>
        </p:spPr>
        <p:txBody>
          <a:bodyPr/>
          <a:lstStyle/>
          <a:p>
            <a:r>
              <a:rPr lang="en-US" sz="4000" dirty="0">
                <a:latin typeface="Corbel" panose="020B0503020204020204" pitchFamily="34" charset="0"/>
                <a:cs typeface="Calibri Light" panose="020F0302020204030204" pitchFamily="34" charset="0"/>
              </a:rPr>
              <a:t>How to improve the risk calculation of a stock?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BF008D-8ABB-4ACA-ADA7-12E51D13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Unternehmenspräsentation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594F92-D810-4139-9D84-9C0EDC9F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295B-76B5-634C-82B6-CAC476CA834D}" type="slidenum">
              <a:rPr lang="de-DE" smtClean="0"/>
              <a:t>23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417EE90-4BEF-47AC-9F1E-4AD063A048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7904" y="1086839"/>
            <a:ext cx="10525896" cy="559399"/>
          </a:xfrm>
        </p:spPr>
        <p:txBody>
          <a:bodyPr>
            <a:normAutofit/>
          </a:bodyPr>
          <a:lstStyle/>
          <a:p>
            <a:r>
              <a:rPr lang="de-DE" dirty="0"/>
              <a:t>Latent </a:t>
            </a:r>
            <a:r>
              <a:rPr lang="de-DE" dirty="0" err="1"/>
              <a:t>features</a:t>
            </a:r>
            <a:r>
              <a:rPr lang="de-DE" dirty="0"/>
              <a:t> catch non-</a:t>
            </a:r>
            <a:r>
              <a:rPr lang="de-DE" dirty="0" err="1"/>
              <a:t>linearities</a:t>
            </a:r>
            <a:r>
              <a:rPr lang="de-DE" dirty="0"/>
              <a:t> and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sample </a:t>
            </a:r>
            <a:r>
              <a:rPr lang="de-DE" dirty="0" err="1"/>
              <a:t>covariance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!</a:t>
            </a:r>
            <a:endParaRPr lang="en-US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6F231682-7834-4CA8-9A43-388604B4BFCC}"/>
              </a:ext>
            </a:extLst>
          </p:cNvPr>
          <p:cNvSpPr/>
          <p:nvPr/>
        </p:nvSpPr>
        <p:spPr>
          <a:xfrm>
            <a:off x="909291" y="539765"/>
            <a:ext cx="360000" cy="36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3</a:t>
            </a:r>
            <a:endParaRPr lang="en-US" dirty="0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881512D3-37F3-473C-B737-4AF7E318F1A3}"/>
              </a:ext>
            </a:extLst>
          </p:cNvPr>
          <p:cNvSpPr/>
          <p:nvPr/>
        </p:nvSpPr>
        <p:spPr>
          <a:xfrm>
            <a:off x="6302103" y="2253734"/>
            <a:ext cx="2373002" cy="1356274"/>
          </a:xfrm>
          <a:prstGeom prst="rect">
            <a:avLst/>
          </a:prstGeom>
          <a:solidFill>
            <a:srgbClr val="2195CA"/>
          </a:solidFill>
          <a:ln w="12700" cap="flat" cmpd="sng" algn="ctr">
            <a:solidFill>
              <a:srgbClr val="2195CA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Inhaltsplatzhalter 2">
                <a:extLst>
                  <a:ext uri="{FF2B5EF4-FFF2-40B4-BE49-F238E27FC236}">
                    <a16:creationId xmlns:a16="http://schemas.microsoft.com/office/drawing/2014/main" id="{3A14A4C7-49D3-48C5-8739-9402FFDD43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4497" y="2223845"/>
                <a:ext cx="4600903" cy="38972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None/>
                  <a:defRPr sz="1800" kern="1200">
                    <a:solidFill>
                      <a:schemeClr val="tx1"/>
                    </a:solidFill>
                    <a:latin typeface="Corbel" charset="0"/>
                    <a:ea typeface="Corbel" charset="0"/>
                    <a:cs typeface="Corbel" charset="0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Corbel" charset="0"/>
                    <a:ea typeface="Corbel" charset="0"/>
                    <a:cs typeface="Corbel" charset="0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400" kern="1200">
                    <a:solidFill>
                      <a:schemeClr val="tx1"/>
                    </a:solidFill>
                    <a:latin typeface="Corbel" charset="0"/>
                    <a:ea typeface="Corbel" charset="0"/>
                    <a:cs typeface="Corbel" charset="0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200" kern="1200">
                    <a:solidFill>
                      <a:schemeClr val="tx1"/>
                    </a:solidFill>
                    <a:latin typeface="Corbel" charset="0"/>
                    <a:ea typeface="Corbel" charset="0"/>
                    <a:cs typeface="Corbel" charset="0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000" kern="1200">
                    <a:solidFill>
                      <a:schemeClr val="tx1"/>
                    </a:solidFill>
                    <a:latin typeface="Corbel" charset="0"/>
                    <a:ea typeface="Corbel" charset="0"/>
                    <a:cs typeface="Corbel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marR="0" lvl="0" indent="-28575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 charset="0"/>
                  </a:rPr>
                  <a:t>We transpose the input matrix and get a compressed time series in form of latent features. 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 charset="0"/>
                  </a:rPr>
                  <a:t>Calculating the normalized covariance of the latent feature vectors </a:t>
                </a:r>
                <a14:m>
                  <m:oMath xmlns:m="http://schemas.openxmlformats.org/officeDocument/2006/math">
                    <m:r>
                      <a:rPr kumimoji="0" lang="de-DE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 charset="0"/>
                  </a:rPr>
                  <a:t>, we are able to use this as a </a:t>
                </a:r>
                <a:r>
                  <a:rPr kumimoji="0" lang="de-DE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 panose="020B0503020204020204" pitchFamily="34" charset="0"/>
                  </a:rPr>
                  <a:t>shrinkage</a:t>
                </a: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 panose="020B0503020204020204" pitchFamily="34" charset="0"/>
                  </a:rPr>
                  <a:t> </a:t>
                </a:r>
                <a:r>
                  <a:rPr kumimoji="0" lang="de-DE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 panose="020B0503020204020204" pitchFamily="34" charset="0"/>
                  </a:rPr>
                  <a:t>estimator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 charset="0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de-DE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de-DE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de-DE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kumimoji="0" lang="de-DE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de-DE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0" lang="de-DE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0" lang="de-DE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 charset="0"/>
                  </a:rPr>
                  <a:t>Intuition: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rbel" charset="0"/>
                  </a:rPr>
                  <a:t>Using the adjusted covariance matrix better captures non-linearities.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charset="0"/>
                </a:endParaRPr>
              </a:p>
            </p:txBody>
          </p:sp>
        </mc:Choice>
        <mc:Fallback>
          <p:sp>
            <p:nvSpPr>
              <p:cNvPr id="81" name="Inhaltsplatzhalter 2">
                <a:extLst>
                  <a:ext uri="{FF2B5EF4-FFF2-40B4-BE49-F238E27FC236}">
                    <a16:creationId xmlns:a16="http://schemas.microsoft.com/office/drawing/2014/main" id="{3A14A4C7-49D3-48C5-8739-9402FFDD4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97" y="2223845"/>
                <a:ext cx="4600903" cy="3897256"/>
              </a:xfrm>
              <a:prstGeom prst="rect">
                <a:avLst/>
              </a:prstGeom>
              <a:blipFill>
                <a:blip r:embed="rId2"/>
                <a:stretch>
                  <a:fillRect l="-795" t="-1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feld 81">
            <a:extLst>
              <a:ext uri="{FF2B5EF4-FFF2-40B4-BE49-F238E27FC236}">
                <a16:creationId xmlns:a16="http://schemas.microsoft.com/office/drawing/2014/main" id="{E165B980-DCB6-44AC-8B6A-12A617885C4A}"/>
              </a:ext>
            </a:extLst>
          </p:cNvPr>
          <p:cNvSpPr txBox="1"/>
          <p:nvPr/>
        </p:nvSpPr>
        <p:spPr>
          <a:xfrm>
            <a:off x="5843759" y="5688813"/>
            <a:ext cx="5710932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>
                <a:solidFill>
                  <a:srgbClr val="FFFFFF">
                    <a:lumMod val="5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Autoencoder model with calculated covariance of latent features. 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466C113-E01C-4251-B568-341BC704A4E0}"/>
              </a:ext>
            </a:extLst>
          </p:cNvPr>
          <p:cNvSpPr/>
          <p:nvPr/>
        </p:nvSpPr>
        <p:spPr>
          <a:xfrm>
            <a:off x="9394400" y="2253733"/>
            <a:ext cx="658044" cy="1373103"/>
          </a:xfrm>
          <a:prstGeom prst="rect">
            <a:avLst/>
          </a:prstGeom>
          <a:solidFill>
            <a:srgbClr val="D6D6D6">
              <a:lumMod val="90000"/>
            </a:srgb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marR="0" lvl="0" indent="0" algn="ctr" defTabSz="16891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84" name="Freihandform: Form 83">
            <a:extLst>
              <a:ext uri="{FF2B5EF4-FFF2-40B4-BE49-F238E27FC236}">
                <a16:creationId xmlns:a16="http://schemas.microsoft.com/office/drawing/2014/main" id="{00BA3C64-5D7F-4E0F-B44F-CF363FB62F64}"/>
              </a:ext>
            </a:extLst>
          </p:cNvPr>
          <p:cNvSpPr/>
          <p:nvPr/>
        </p:nvSpPr>
        <p:spPr>
          <a:xfrm>
            <a:off x="10811087" y="2951561"/>
            <a:ext cx="245340" cy="260655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  <a:solidFill>
            <a:srgbClr val="D6D6D6">
              <a:lumMod val="90000"/>
            </a:srgb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marR="0" lvl="0" indent="0" algn="ctr" defTabSz="16891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de-DE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85" name="Freihandform: Form 84">
            <a:extLst>
              <a:ext uri="{FF2B5EF4-FFF2-40B4-BE49-F238E27FC236}">
                <a16:creationId xmlns:a16="http://schemas.microsoft.com/office/drawing/2014/main" id="{65FC577C-A7A1-44F2-BEDE-24B3E11BA5A7}"/>
              </a:ext>
            </a:extLst>
          </p:cNvPr>
          <p:cNvSpPr/>
          <p:nvPr/>
        </p:nvSpPr>
        <p:spPr>
          <a:xfrm>
            <a:off x="10811087" y="2656827"/>
            <a:ext cx="245340" cy="260655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  <a:solidFill>
            <a:srgbClr val="2195CA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marR="0" lvl="0" indent="0" algn="ctr" defTabSz="16891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de-DE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1AE03A64-4B58-42E6-B79A-C352DE1B4993}"/>
              </a:ext>
            </a:extLst>
          </p:cNvPr>
          <p:cNvSpPr txBox="1"/>
          <p:nvPr/>
        </p:nvSpPr>
        <p:spPr>
          <a:xfrm>
            <a:off x="11091633" y="2673826"/>
            <a:ext cx="1078444" cy="2871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de-DE" sz="1200" dirty="0">
                <a:solidFill>
                  <a:srgbClr val="000000"/>
                </a:solidFill>
                <a:cs typeface="Calibri" panose="020F0502020204030204" pitchFamily="34" charset="0"/>
              </a:rPr>
              <a:t>Input Cells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0255A9A8-A30A-4E5F-BB26-7D3BBCE57B63}"/>
              </a:ext>
            </a:extLst>
          </p:cNvPr>
          <p:cNvSpPr txBox="1"/>
          <p:nvPr/>
        </p:nvSpPr>
        <p:spPr>
          <a:xfrm>
            <a:off x="6386969" y="1916083"/>
            <a:ext cx="926519" cy="307762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r>
              <a:rPr lang="de-DE" sz="1200" dirty="0">
                <a:solidFill>
                  <a:srgbClr val="000000"/>
                </a:solidFill>
                <a:cs typeface="Calibri" panose="020F0502020204030204" pitchFamily="34" charset="0"/>
              </a:rPr>
              <a:t>Returns</a:t>
            </a:r>
            <a:endParaRPr lang="en-US" sz="1200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9D1E94ED-B77B-4CA1-ACFD-49D21AD0A786}"/>
              </a:ext>
            </a:extLst>
          </p:cNvPr>
          <p:cNvSpPr txBox="1"/>
          <p:nvPr/>
        </p:nvSpPr>
        <p:spPr>
          <a:xfrm>
            <a:off x="5843758" y="2281751"/>
            <a:ext cx="418734" cy="2180533"/>
          </a:xfrm>
          <a:prstGeom prst="rect">
            <a:avLst/>
          </a:prstGeom>
        </p:spPr>
        <p:txBody>
          <a:bodyPr vert="wordArtVert" wrap="square" rtlCol="0">
            <a:normAutofit/>
          </a:bodyPr>
          <a:lstStyle/>
          <a:p>
            <a:r>
              <a:rPr lang="de-DE" sz="1200" dirty="0">
                <a:solidFill>
                  <a:srgbClr val="000000"/>
                </a:solidFill>
                <a:cs typeface="Calibri" panose="020F0502020204030204" pitchFamily="34" charset="0"/>
              </a:rPr>
              <a:t>Stocks</a:t>
            </a:r>
            <a:endParaRPr lang="en-US" sz="1200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89" name="Pfeil: nach rechts 88">
            <a:extLst>
              <a:ext uri="{FF2B5EF4-FFF2-40B4-BE49-F238E27FC236}">
                <a16:creationId xmlns:a16="http://schemas.microsoft.com/office/drawing/2014/main" id="{5D35F52C-8FC7-4B0F-8058-6FDA956662F5}"/>
              </a:ext>
            </a:extLst>
          </p:cNvPr>
          <p:cNvSpPr/>
          <p:nvPr/>
        </p:nvSpPr>
        <p:spPr>
          <a:xfrm>
            <a:off x="8791490" y="2808220"/>
            <a:ext cx="445707" cy="244720"/>
          </a:xfrm>
          <a:prstGeom prst="rightArrow">
            <a:avLst/>
          </a:prstGeom>
          <a:solidFill>
            <a:srgbClr val="2195CA"/>
          </a:solidFill>
          <a:ln w="12700" cap="flat" cmpd="sng" algn="ctr">
            <a:solidFill>
              <a:srgbClr val="2195CA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1C9BAE09-7290-42DE-9DA0-43FC8EB179B4}"/>
              </a:ext>
            </a:extLst>
          </p:cNvPr>
          <p:cNvCxnSpPr>
            <a:cxnSpLocks/>
          </p:cNvCxnSpPr>
          <p:nvPr/>
        </p:nvCxnSpPr>
        <p:spPr>
          <a:xfrm>
            <a:off x="6433150" y="2369417"/>
            <a:ext cx="0" cy="108000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3A7DB85F-0E42-4601-9C9E-11059C078D5E}"/>
              </a:ext>
            </a:extLst>
          </p:cNvPr>
          <p:cNvCxnSpPr>
            <a:cxnSpLocks/>
          </p:cNvCxnSpPr>
          <p:nvPr/>
        </p:nvCxnSpPr>
        <p:spPr>
          <a:xfrm>
            <a:off x="6645587" y="2369417"/>
            <a:ext cx="0" cy="108000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DC0EC19B-0697-42E0-84F9-A21B5E60AF32}"/>
              </a:ext>
            </a:extLst>
          </p:cNvPr>
          <p:cNvCxnSpPr>
            <a:cxnSpLocks/>
          </p:cNvCxnSpPr>
          <p:nvPr/>
        </p:nvCxnSpPr>
        <p:spPr>
          <a:xfrm>
            <a:off x="6845633" y="2369416"/>
            <a:ext cx="0" cy="108000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2E373B91-13B5-45DF-BEE1-748FAA3ADA76}"/>
              </a:ext>
            </a:extLst>
          </p:cNvPr>
          <p:cNvCxnSpPr>
            <a:cxnSpLocks/>
          </p:cNvCxnSpPr>
          <p:nvPr/>
        </p:nvCxnSpPr>
        <p:spPr>
          <a:xfrm>
            <a:off x="7039596" y="2369417"/>
            <a:ext cx="0" cy="108000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53143F31-4B5F-4B9E-91B1-53499ED1B50E}"/>
              </a:ext>
            </a:extLst>
          </p:cNvPr>
          <p:cNvCxnSpPr>
            <a:cxnSpLocks/>
          </p:cNvCxnSpPr>
          <p:nvPr/>
        </p:nvCxnSpPr>
        <p:spPr>
          <a:xfrm>
            <a:off x="6326062" y="2483224"/>
            <a:ext cx="230400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826D93DB-6C6D-403C-91A5-0415F8C5AEED}"/>
              </a:ext>
            </a:extLst>
          </p:cNvPr>
          <p:cNvCxnSpPr>
            <a:cxnSpLocks/>
          </p:cNvCxnSpPr>
          <p:nvPr/>
        </p:nvCxnSpPr>
        <p:spPr>
          <a:xfrm>
            <a:off x="6326062" y="2673826"/>
            <a:ext cx="230400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281F8107-1DCA-4B78-BEC1-8F69D12E9DA9}"/>
              </a:ext>
            </a:extLst>
          </p:cNvPr>
          <p:cNvCxnSpPr>
            <a:cxnSpLocks/>
          </p:cNvCxnSpPr>
          <p:nvPr/>
        </p:nvCxnSpPr>
        <p:spPr>
          <a:xfrm>
            <a:off x="6326062" y="2864428"/>
            <a:ext cx="230400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F2BD7FB9-DA19-4F8B-8D7A-9C19A2D874AA}"/>
              </a:ext>
            </a:extLst>
          </p:cNvPr>
          <p:cNvCxnSpPr>
            <a:cxnSpLocks/>
          </p:cNvCxnSpPr>
          <p:nvPr/>
        </p:nvCxnSpPr>
        <p:spPr>
          <a:xfrm>
            <a:off x="6326062" y="3055030"/>
            <a:ext cx="230400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AD269B8A-E4C0-41AE-AA11-6FEB51C8C765}"/>
              </a:ext>
            </a:extLst>
          </p:cNvPr>
          <p:cNvCxnSpPr>
            <a:cxnSpLocks/>
          </p:cNvCxnSpPr>
          <p:nvPr/>
        </p:nvCxnSpPr>
        <p:spPr>
          <a:xfrm>
            <a:off x="6335298" y="3245632"/>
            <a:ext cx="230400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DEB85065-4B2B-4307-B021-A508B4B3C079}"/>
              </a:ext>
            </a:extLst>
          </p:cNvPr>
          <p:cNvSpPr txBox="1"/>
          <p:nvPr/>
        </p:nvSpPr>
        <p:spPr>
          <a:xfrm>
            <a:off x="6401723" y="2483224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rgbClr val="FFFFFF"/>
                </a:solidFill>
                <a:latin typeface="Roboto"/>
              </a:rPr>
              <a:t>0.3</a:t>
            </a:r>
            <a:endParaRPr lang="en-US" sz="700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039D3688-9E15-4CEA-9A09-61D40CF18197}"/>
              </a:ext>
            </a:extLst>
          </p:cNvPr>
          <p:cNvSpPr txBox="1"/>
          <p:nvPr/>
        </p:nvSpPr>
        <p:spPr>
          <a:xfrm>
            <a:off x="6611291" y="2483224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rgbClr val="FFFFFF"/>
                </a:solidFill>
                <a:latin typeface="Roboto"/>
              </a:rPr>
              <a:t>0.4</a:t>
            </a:r>
            <a:endParaRPr lang="en-US" sz="700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76DA5493-26E9-4C5E-9EA2-4F586DEC4DA8}"/>
              </a:ext>
            </a:extLst>
          </p:cNvPr>
          <p:cNvSpPr txBox="1"/>
          <p:nvPr/>
        </p:nvSpPr>
        <p:spPr>
          <a:xfrm>
            <a:off x="6611291" y="2676437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rgbClr val="FFFFFF"/>
                </a:solidFill>
                <a:latin typeface="Roboto"/>
              </a:rPr>
              <a:t>0.1</a:t>
            </a:r>
            <a:endParaRPr lang="en-US" sz="700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55501E27-87D3-4513-AF7B-E1E7197F266E}"/>
              </a:ext>
            </a:extLst>
          </p:cNvPr>
          <p:cNvSpPr txBox="1"/>
          <p:nvPr/>
        </p:nvSpPr>
        <p:spPr>
          <a:xfrm>
            <a:off x="6377733" y="2676437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rgbClr val="FFFFFF"/>
                </a:solidFill>
                <a:latin typeface="Roboto"/>
              </a:rPr>
              <a:t>0.2</a:t>
            </a:r>
            <a:endParaRPr lang="en-US" sz="700" dirty="0">
              <a:solidFill>
                <a:srgbClr val="FFFFFF"/>
              </a:solidFill>
              <a:latin typeface="Roboto"/>
            </a:endParaRPr>
          </a:p>
        </p:txBody>
      </p: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BF2611D7-8852-41A3-B3F5-97C4CC52314D}"/>
              </a:ext>
            </a:extLst>
          </p:cNvPr>
          <p:cNvCxnSpPr>
            <a:cxnSpLocks/>
          </p:cNvCxnSpPr>
          <p:nvPr/>
        </p:nvCxnSpPr>
        <p:spPr>
          <a:xfrm>
            <a:off x="9629991" y="2369417"/>
            <a:ext cx="0" cy="268200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3D3AA87B-F795-42A2-8A90-5CE5675271A1}"/>
              </a:ext>
            </a:extLst>
          </p:cNvPr>
          <p:cNvCxnSpPr>
            <a:cxnSpLocks/>
          </p:cNvCxnSpPr>
          <p:nvPr/>
        </p:nvCxnSpPr>
        <p:spPr>
          <a:xfrm>
            <a:off x="9830037" y="2369417"/>
            <a:ext cx="0" cy="268200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C803F5AC-C582-44F7-8DC4-D2B2553A5D29}"/>
              </a:ext>
            </a:extLst>
          </p:cNvPr>
          <p:cNvCxnSpPr>
            <a:cxnSpLocks/>
          </p:cNvCxnSpPr>
          <p:nvPr/>
        </p:nvCxnSpPr>
        <p:spPr>
          <a:xfrm>
            <a:off x="9318740" y="2483224"/>
            <a:ext cx="806447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D3F5A5E2-885A-4DC4-B7ED-62E1FAE01B8B}"/>
              </a:ext>
            </a:extLst>
          </p:cNvPr>
          <p:cNvCxnSpPr>
            <a:cxnSpLocks/>
          </p:cNvCxnSpPr>
          <p:nvPr/>
        </p:nvCxnSpPr>
        <p:spPr>
          <a:xfrm>
            <a:off x="9318740" y="2673826"/>
            <a:ext cx="806447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6AEDD77C-DF0B-4C64-904A-DB675B8FF366}"/>
              </a:ext>
            </a:extLst>
          </p:cNvPr>
          <p:cNvCxnSpPr>
            <a:cxnSpLocks/>
          </p:cNvCxnSpPr>
          <p:nvPr/>
        </p:nvCxnSpPr>
        <p:spPr>
          <a:xfrm>
            <a:off x="9318740" y="2864428"/>
            <a:ext cx="806447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19B47F08-FFAE-4115-81A7-C8B491AF896A}"/>
              </a:ext>
            </a:extLst>
          </p:cNvPr>
          <p:cNvCxnSpPr>
            <a:cxnSpLocks/>
          </p:cNvCxnSpPr>
          <p:nvPr/>
        </p:nvCxnSpPr>
        <p:spPr>
          <a:xfrm>
            <a:off x="9318740" y="3055030"/>
            <a:ext cx="806447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D036C397-D687-4A2B-8A73-D7F25F68E2CF}"/>
              </a:ext>
            </a:extLst>
          </p:cNvPr>
          <p:cNvCxnSpPr>
            <a:cxnSpLocks/>
          </p:cNvCxnSpPr>
          <p:nvPr/>
        </p:nvCxnSpPr>
        <p:spPr>
          <a:xfrm>
            <a:off x="9327976" y="3245632"/>
            <a:ext cx="806447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10" name="Textfeld 109">
            <a:extLst>
              <a:ext uri="{FF2B5EF4-FFF2-40B4-BE49-F238E27FC236}">
                <a16:creationId xmlns:a16="http://schemas.microsoft.com/office/drawing/2014/main" id="{C791A6F0-D791-4A86-8C1D-95F0EACCA08B}"/>
              </a:ext>
            </a:extLst>
          </p:cNvPr>
          <p:cNvSpPr txBox="1"/>
          <p:nvPr/>
        </p:nvSpPr>
        <p:spPr>
          <a:xfrm>
            <a:off x="9394400" y="2483224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rgbClr val="FFFFFF"/>
                </a:solidFill>
                <a:latin typeface="Roboto"/>
              </a:rPr>
              <a:t>0.1</a:t>
            </a:r>
            <a:endParaRPr lang="en-US" sz="700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9E1ED87D-DC92-439C-8DB2-BE30438AA80C}"/>
              </a:ext>
            </a:extLst>
          </p:cNvPr>
          <p:cNvSpPr txBox="1"/>
          <p:nvPr/>
        </p:nvSpPr>
        <p:spPr>
          <a:xfrm>
            <a:off x="9603968" y="2483224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rgbClr val="FFFFFF"/>
                </a:solidFill>
                <a:latin typeface="Roboto"/>
              </a:rPr>
              <a:t>0.1</a:t>
            </a:r>
            <a:endParaRPr lang="en-US" sz="700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ED16E239-4B90-445C-9210-88B31E60ED76}"/>
              </a:ext>
            </a:extLst>
          </p:cNvPr>
          <p:cNvSpPr txBox="1"/>
          <p:nvPr/>
        </p:nvSpPr>
        <p:spPr>
          <a:xfrm>
            <a:off x="9603968" y="2676437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rgbClr val="FFFFFF"/>
                </a:solidFill>
                <a:latin typeface="Roboto"/>
              </a:rPr>
              <a:t>0.3</a:t>
            </a:r>
            <a:endParaRPr lang="en-US" sz="700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A70740CB-C9EB-452D-89BA-0BE1635A9431}"/>
              </a:ext>
            </a:extLst>
          </p:cNvPr>
          <p:cNvSpPr txBox="1"/>
          <p:nvPr/>
        </p:nvSpPr>
        <p:spPr>
          <a:xfrm>
            <a:off x="9370410" y="2676437"/>
            <a:ext cx="494973" cy="35131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de-DE" sz="700" dirty="0">
                <a:solidFill>
                  <a:srgbClr val="FFFFFF"/>
                </a:solidFill>
                <a:latin typeface="Roboto"/>
              </a:rPr>
              <a:t>-2</a:t>
            </a:r>
            <a:endParaRPr lang="en-US" sz="700" dirty="0">
              <a:solidFill>
                <a:srgbClr val="FFFFFF"/>
              </a:solidFill>
              <a:latin typeface="Roboto"/>
            </a:endParaRPr>
          </a:p>
        </p:txBody>
      </p: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C8A07BD6-D3A3-43B7-930F-0EE84F87ADC0}"/>
              </a:ext>
            </a:extLst>
          </p:cNvPr>
          <p:cNvCxnSpPr>
            <a:cxnSpLocks/>
          </p:cNvCxnSpPr>
          <p:nvPr/>
        </p:nvCxnSpPr>
        <p:spPr>
          <a:xfrm>
            <a:off x="9333481" y="3436234"/>
            <a:ext cx="806447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FCDC3AFB-7F05-4F18-B230-6C6665D0F7AB}"/>
              </a:ext>
            </a:extLst>
          </p:cNvPr>
          <p:cNvCxnSpPr>
            <a:cxnSpLocks/>
          </p:cNvCxnSpPr>
          <p:nvPr/>
        </p:nvCxnSpPr>
        <p:spPr>
          <a:xfrm>
            <a:off x="9333481" y="3626836"/>
            <a:ext cx="806447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7E12E26B-544C-4E4B-A9FA-960256279D64}"/>
              </a:ext>
            </a:extLst>
          </p:cNvPr>
          <p:cNvCxnSpPr>
            <a:cxnSpLocks/>
          </p:cNvCxnSpPr>
          <p:nvPr/>
        </p:nvCxnSpPr>
        <p:spPr>
          <a:xfrm>
            <a:off x="9333481" y="3817438"/>
            <a:ext cx="806447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2C967E0C-BEFA-4F12-95B9-6F9E39F226F6}"/>
              </a:ext>
            </a:extLst>
          </p:cNvPr>
          <p:cNvCxnSpPr>
            <a:cxnSpLocks/>
          </p:cNvCxnSpPr>
          <p:nvPr/>
        </p:nvCxnSpPr>
        <p:spPr>
          <a:xfrm>
            <a:off x="9333481" y="4008040"/>
            <a:ext cx="806447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71D904FE-A5A8-42C1-B811-5AD3844EA3FB}"/>
              </a:ext>
            </a:extLst>
          </p:cNvPr>
          <p:cNvCxnSpPr>
            <a:cxnSpLocks/>
          </p:cNvCxnSpPr>
          <p:nvPr/>
        </p:nvCxnSpPr>
        <p:spPr>
          <a:xfrm>
            <a:off x="9981575" y="4198642"/>
            <a:ext cx="806447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2A0E5987-4EDD-49FB-9F88-249778A29014}"/>
              </a:ext>
            </a:extLst>
          </p:cNvPr>
          <p:cNvCxnSpPr>
            <a:cxnSpLocks/>
          </p:cNvCxnSpPr>
          <p:nvPr/>
        </p:nvCxnSpPr>
        <p:spPr>
          <a:xfrm>
            <a:off x="9333481" y="4389244"/>
            <a:ext cx="806447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89D9C9B8-D58F-42B0-813E-D726DD853FF0}"/>
              </a:ext>
            </a:extLst>
          </p:cNvPr>
          <p:cNvCxnSpPr>
            <a:cxnSpLocks/>
          </p:cNvCxnSpPr>
          <p:nvPr/>
        </p:nvCxnSpPr>
        <p:spPr>
          <a:xfrm>
            <a:off x="9333481" y="4579846"/>
            <a:ext cx="806447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E98D491F-8CC3-4FC8-BC66-9C5F896D4902}"/>
              </a:ext>
            </a:extLst>
          </p:cNvPr>
          <p:cNvCxnSpPr>
            <a:cxnSpLocks/>
          </p:cNvCxnSpPr>
          <p:nvPr/>
        </p:nvCxnSpPr>
        <p:spPr>
          <a:xfrm>
            <a:off x="9333481" y="4770448"/>
            <a:ext cx="806447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22" name="Gerader Verbinder 121">
            <a:extLst>
              <a:ext uri="{FF2B5EF4-FFF2-40B4-BE49-F238E27FC236}">
                <a16:creationId xmlns:a16="http://schemas.microsoft.com/office/drawing/2014/main" id="{0767C53C-082E-4AD5-AA5D-84B219AF6627}"/>
              </a:ext>
            </a:extLst>
          </p:cNvPr>
          <p:cNvCxnSpPr>
            <a:cxnSpLocks/>
          </p:cNvCxnSpPr>
          <p:nvPr/>
        </p:nvCxnSpPr>
        <p:spPr>
          <a:xfrm>
            <a:off x="9333481" y="4961045"/>
            <a:ext cx="806447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23" name="Verbinder: gekrümmt 122">
            <a:extLst>
              <a:ext uri="{FF2B5EF4-FFF2-40B4-BE49-F238E27FC236}">
                <a16:creationId xmlns:a16="http://schemas.microsoft.com/office/drawing/2014/main" id="{1145D228-2829-457E-A747-4F1332303671}"/>
              </a:ext>
            </a:extLst>
          </p:cNvPr>
          <p:cNvCxnSpPr>
            <a:stCxn id="87" idx="1"/>
            <a:endCxn id="88" idx="0"/>
          </p:cNvCxnSpPr>
          <p:nvPr/>
        </p:nvCxnSpPr>
        <p:spPr>
          <a:xfrm rot="10800000" flipV="1">
            <a:off x="6053125" y="2069963"/>
            <a:ext cx="333844" cy="211787"/>
          </a:xfrm>
          <a:prstGeom prst="curvedConnector2">
            <a:avLst/>
          </a:prstGeom>
          <a:noFill/>
          <a:ln w="6350" cap="flat" cmpd="sng" algn="ctr">
            <a:solidFill>
              <a:srgbClr val="2195CA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8A32593A-EB77-4D51-B6D6-56243FA729B6}"/>
              </a:ext>
            </a:extLst>
          </p:cNvPr>
          <p:cNvCxnSpPr>
            <a:cxnSpLocks/>
          </p:cNvCxnSpPr>
          <p:nvPr/>
        </p:nvCxnSpPr>
        <p:spPr>
          <a:xfrm>
            <a:off x="7230075" y="2369417"/>
            <a:ext cx="0" cy="108000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BBAAC66D-83F8-4622-98E3-0B043F4F5391}"/>
              </a:ext>
            </a:extLst>
          </p:cNvPr>
          <p:cNvCxnSpPr>
            <a:cxnSpLocks/>
          </p:cNvCxnSpPr>
          <p:nvPr/>
        </p:nvCxnSpPr>
        <p:spPr>
          <a:xfrm>
            <a:off x="7442512" y="2369417"/>
            <a:ext cx="0" cy="108000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26" name="Gerader Verbinder 125">
            <a:extLst>
              <a:ext uri="{FF2B5EF4-FFF2-40B4-BE49-F238E27FC236}">
                <a16:creationId xmlns:a16="http://schemas.microsoft.com/office/drawing/2014/main" id="{0167D4DF-D493-425F-B6A0-2044D849FEA8}"/>
              </a:ext>
            </a:extLst>
          </p:cNvPr>
          <p:cNvCxnSpPr>
            <a:cxnSpLocks/>
          </p:cNvCxnSpPr>
          <p:nvPr/>
        </p:nvCxnSpPr>
        <p:spPr>
          <a:xfrm>
            <a:off x="7642558" y="2369416"/>
            <a:ext cx="0" cy="108000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27" name="Gerader Verbinder 126">
            <a:extLst>
              <a:ext uri="{FF2B5EF4-FFF2-40B4-BE49-F238E27FC236}">
                <a16:creationId xmlns:a16="http://schemas.microsoft.com/office/drawing/2014/main" id="{71A65B54-9079-4664-A36B-A2AA8EF98673}"/>
              </a:ext>
            </a:extLst>
          </p:cNvPr>
          <p:cNvCxnSpPr>
            <a:cxnSpLocks/>
          </p:cNvCxnSpPr>
          <p:nvPr/>
        </p:nvCxnSpPr>
        <p:spPr>
          <a:xfrm>
            <a:off x="7836521" y="2369417"/>
            <a:ext cx="0" cy="108000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28" name="Gerader Verbinder 127">
            <a:extLst>
              <a:ext uri="{FF2B5EF4-FFF2-40B4-BE49-F238E27FC236}">
                <a16:creationId xmlns:a16="http://schemas.microsoft.com/office/drawing/2014/main" id="{A8CFCE26-7B2B-47D5-BDA8-068CBE9B998E}"/>
              </a:ext>
            </a:extLst>
          </p:cNvPr>
          <p:cNvCxnSpPr>
            <a:cxnSpLocks/>
          </p:cNvCxnSpPr>
          <p:nvPr/>
        </p:nvCxnSpPr>
        <p:spPr>
          <a:xfrm>
            <a:off x="8017475" y="2369417"/>
            <a:ext cx="0" cy="108000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29" name="Gerader Verbinder 128">
            <a:extLst>
              <a:ext uri="{FF2B5EF4-FFF2-40B4-BE49-F238E27FC236}">
                <a16:creationId xmlns:a16="http://schemas.microsoft.com/office/drawing/2014/main" id="{05BE6923-02CF-4B70-A608-12B4C9AFD293}"/>
              </a:ext>
            </a:extLst>
          </p:cNvPr>
          <p:cNvCxnSpPr>
            <a:cxnSpLocks/>
          </p:cNvCxnSpPr>
          <p:nvPr/>
        </p:nvCxnSpPr>
        <p:spPr>
          <a:xfrm>
            <a:off x="8229912" y="2369417"/>
            <a:ext cx="0" cy="108000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F7467F4D-5B44-4AFB-83F4-AF04BA9E7ECF}"/>
              </a:ext>
            </a:extLst>
          </p:cNvPr>
          <p:cNvCxnSpPr>
            <a:cxnSpLocks/>
          </p:cNvCxnSpPr>
          <p:nvPr/>
        </p:nvCxnSpPr>
        <p:spPr>
          <a:xfrm>
            <a:off x="8429958" y="2369416"/>
            <a:ext cx="0" cy="108000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079EE230-D080-4AEA-8366-9378178AE8CF}"/>
              </a:ext>
            </a:extLst>
          </p:cNvPr>
          <p:cNvCxnSpPr>
            <a:cxnSpLocks/>
          </p:cNvCxnSpPr>
          <p:nvPr/>
        </p:nvCxnSpPr>
        <p:spPr>
          <a:xfrm>
            <a:off x="8623921" y="2369417"/>
            <a:ext cx="0" cy="108000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2" name="Geschweifte Klammer rechts 131">
            <a:extLst>
              <a:ext uri="{FF2B5EF4-FFF2-40B4-BE49-F238E27FC236}">
                <a16:creationId xmlns:a16="http://schemas.microsoft.com/office/drawing/2014/main" id="{3470A9BE-54B3-4C0F-B09D-6BAF1141D4C7}"/>
              </a:ext>
            </a:extLst>
          </p:cNvPr>
          <p:cNvSpPr/>
          <p:nvPr/>
        </p:nvSpPr>
        <p:spPr>
          <a:xfrm rot="5400000">
            <a:off x="9669460" y="3442881"/>
            <a:ext cx="114272" cy="651695"/>
          </a:xfrm>
          <a:prstGeom prst="rightBrace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6C7F7CCA-A04D-4A74-B606-B038AA1429CC}"/>
              </a:ext>
            </a:extLst>
          </p:cNvPr>
          <p:cNvSpPr txBox="1"/>
          <p:nvPr/>
        </p:nvSpPr>
        <p:spPr>
          <a:xfrm>
            <a:off x="9666045" y="3981463"/>
            <a:ext cx="1331915" cy="525130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endParaRPr lang="en-US" sz="1200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4BF3C2A2-E83D-4DC6-ABC2-3846232B0E17}"/>
              </a:ext>
            </a:extLst>
          </p:cNvPr>
          <p:cNvSpPr txBox="1"/>
          <p:nvPr/>
        </p:nvSpPr>
        <p:spPr>
          <a:xfrm>
            <a:off x="11091633" y="2948839"/>
            <a:ext cx="1078444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de-DE" sz="1200" dirty="0">
                <a:solidFill>
                  <a:srgbClr val="000000"/>
                </a:solidFill>
                <a:cs typeface="Calibri" panose="020F0502020204030204" pitchFamily="34" charset="0"/>
              </a:rPr>
              <a:t>Hidden Cells</a:t>
            </a: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71CF3A55-6775-422C-9D0A-E92E709D7FC7}"/>
              </a:ext>
            </a:extLst>
          </p:cNvPr>
          <p:cNvSpPr txBox="1"/>
          <p:nvPr/>
        </p:nvSpPr>
        <p:spPr>
          <a:xfrm>
            <a:off x="7313488" y="4612298"/>
            <a:ext cx="4228995" cy="715106"/>
          </a:xfrm>
          <a:prstGeom prst="rect">
            <a:avLst/>
          </a:prstGeom>
          <a:solidFill>
            <a:srgbClr val="2195CA"/>
          </a:solidFill>
          <a:ln>
            <a:solidFill>
              <a:srgbClr val="65AACA"/>
            </a:solidFill>
          </a:ln>
        </p:spPr>
        <p:txBody>
          <a:bodyPr wrap="square" rtlCol="0">
            <a:normAutofit lnSpcReduction="1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 panose="020F0502020204030204" pitchFamily="34" charset="0"/>
              </a:rPr>
              <a:t>Calculate</a:t>
            </a: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 panose="020F0502020204030204" pitchFamily="34" charset="0"/>
              </a:rPr>
              <a:t> </a:t>
            </a:r>
            <a:r>
              <a:rPr kumimoji="0" lang="de-D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 panose="020F0502020204030204" pitchFamily="34" charset="0"/>
              </a:rPr>
              <a:t>normalized</a:t>
            </a: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 panose="020F0502020204030204" pitchFamily="34" charset="0"/>
              </a:rPr>
              <a:t> </a:t>
            </a:r>
            <a:r>
              <a:rPr kumimoji="0" lang="de-D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 panose="020F0502020204030204" pitchFamily="34" charset="0"/>
              </a:rPr>
              <a:t>covariance</a:t>
            </a: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 panose="020F0502020204030204" pitchFamily="34" charset="0"/>
              </a:rPr>
              <a:t> </a:t>
            </a:r>
            <a:r>
              <a:rPr kumimoji="0" lang="de-D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 panose="020F0502020204030204" pitchFamily="34" charset="0"/>
              </a:rPr>
              <a:t>matrix</a:t>
            </a: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 panose="020F0502020204030204" pitchFamily="34" charset="0"/>
              </a:rPr>
              <a:t> </a:t>
            </a:r>
            <a:r>
              <a:rPr kumimoji="0" lang="de-D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 panose="020F0502020204030204" pitchFamily="34" charset="0"/>
              </a:rPr>
              <a:t>of</a:t>
            </a: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 panose="020F0502020204030204" pitchFamily="34" charset="0"/>
              </a:rPr>
              <a:t> latent </a:t>
            </a:r>
            <a:r>
              <a:rPr kumimoji="0" lang="de-D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 panose="020F0502020204030204" pitchFamily="34" charset="0"/>
              </a:rPr>
              <a:t>features</a:t>
            </a: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 panose="020F0502020204030204" pitchFamily="34" charset="0"/>
              </a:rPr>
              <a:t> and </a:t>
            </a:r>
            <a:r>
              <a:rPr kumimoji="0" lang="de-D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 panose="020F0502020204030204" pitchFamily="34" charset="0"/>
              </a:rPr>
              <a:t>multiply</a:t>
            </a: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 panose="020F0502020204030204" pitchFamily="34" charset="0"/>
              </a:rPr>
              <a:t> </a:t>
            </a:r>
            <a:r>
              <a:rPr kumimoji="0" lang="de-D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 panose="020F0502020204030204" pitchFamily="34" charset="0"/>
              </a:rPr>
              <a:t>it</a:t>
            </a: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 panose="020F0502020204030204" pitchFamily="34" charset="0"/>
              </a:rPr>
              <a:t> </a:t>
            </a:r>
            <a:r>
              <a:rPr kumimoji="0" lang="de-D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 panose="020F0502020204030204" pitchFamily="34" charset="0"/>
              </a:rPr>
              <a:t>with</a:t>
            </a: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 panose="020F0502020204030204" pitchFamily="34" charset="0"/>
              </a:rPr>
              <a:t> </a:t>
            </a:r>
            <a:r>
              <a:rPr kumimoji="0" lang="de-D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 panose="020F0502020204030204" pitchFamily="34" charset="0"/>
              </a:rPr>
              <a:t>the</a:t>
            </a: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 panose="020F0502020204030204" pitchFamily="34" charset="0"/>
              </a:rPr>
              <a:t> original </a:t>
            </a:r>
            <a:r>
              <a:rPr kumimoji="0" lang="de-D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 panose="020F0502020204030204" pitchFamily="34" charset="0"/>
              </a:rPr>
              <a:t>covariance</a:t>
            </a: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 panose="020F0502020204030204" pitchFamily="34" charset="0"/>
              </a:rPr>
              <a:t> </a:t>
            </a:r>
            <a:r>
              <a:rPr kumimoji="0" lang="de-D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 panose="020F0502020204030204" pitchFamily="34" charset="0"/>
              </a:rPr>
              <a:t>matrix</a:t>
            </a: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136" name="Grafik 135" descr="Bleistift">
            <a:extLst>
              <a:ext uri="{FF2B5EF4-FFF2-40B4-BE49-F238E27FC236}">
                <a16:creationId xmlns:a16="http://schemas.microsoft.com/office/drawing/2014/main" id="{182BF4AE-518D-45ED-81F0-8467FEB5D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38487" y="3965297"/>
            <a:ext cx="438982" cy="43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05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9F82CB-EE3F-452E-9D65-058027DF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345" y="365125"/>
            <a:ext cx="9894455" cy="713177"/>
          </a:xfrm>
        </p:spPr>
        <p:txBody>
          <a:bodyPr/>
          <a:lstStyle/>
          <a:p>
            <a:r>
              <a:rPr lang="en-US" sz="4000" dirty="0">
                <a:latin typeface="Corbel" panose="020B0503020204020204" pitchFamily="34" charset="0"/>
                <a:cs typeface="Calibri Light" panose="020F0302020204030204" pitchFamily="34" charset="0"/>
              </a:rPr>
              <a:t>How to improve the risk calculation of a stock?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BF008D-8ABB-4ACA-ADA7-12E51D13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Unternehmenspräsentation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594F92-D810-4139-9D84-9C0EDC9F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295B-76B5-634C-82B6-CAC476CA834D}" type="slidenum">
              <a:rPr lang="de-DE" smtClean="0"/>
              <a:t>24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417EE90-4BEF-47AC-9F1E-4AD063A048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7904" y="1086839"/>
            <a:ext cx="10525896" cy="559399"/>
          </a:xfrm>
        </p:spPr>
        <p:txBody>
          <a:bodyPr>
            <a:normAutofit/>
          </a:bodyPr>
          <a:lstStyle/>
          <a:p>
            <a:r>
              <a:rPr lang="de-DE" dirty="0"/>
              <a:t>Latent </a:t>
            </a:r>
            <a:r>
              <a:rPr lang="de-DE" dirty="0" err="1"/>
              <a:t>features</a:t>
            </a:r>
            <a:r>
              <a:rPr lang="de-DE" dirty="0"/>
              <a:t> catch non-</a:t>
            </a:r>
            <a:r>
              <a:rPr lang="de-DE" dirty="0" err="1"/>
              <a:t>linearities</a:t>
            </a:r>
            <a:r>
              <a:rPr lang="de-DE" dirty="0"/>
              <a:t> and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sample </a:t>
            </a:r>
            <a:r>
              <a:rPr lang="de-DE" dirty="0" err="1"/>
              <a:t>covariance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!</a:t>
            </a:r>
            <a:endParaRPr lang="en-US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6F231682-7834-4CA8-9A43-388604B4BFCC}"/>
              </a:ext>
            </a:extLst>
          </p:cNvPr>
          <p:cNvSpPr/>
          <p:nvPr/>
        </p:nvSpPr>
        <p:spPr>
          <a:xfrm>
            <a:off x="909291" y="539765"/>
            <a:ext cx="360000" cy="36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3</a:t>
            </a:r>
            <a:endParaRPr lang="en-US" dirty="0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5AC3D401-8497-4D80-BE44-D200ECD23D26}"/>
              </a:ext>
            </a:extLst>
          </p:cNvPr>
          <p:cNvSpPr txBox="1"/>
          <p:nvPr/>
        </p:nvSpPr>
        <p:spPr>
          <a:xfrm>
            <a:off x="598701" y="6496039"/>
            <a:ext cx="5710932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Baseline stock : APPL (Apple) compared to least (left) and most (right) related stocks</a:t>
            </a:r>
            <a:endParaRPr lang="en-US" sz="1200" b="0" i="0" u="none" baseline="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5" name="Grafik 64">
            <a:extLst>
              <a:ext uri="{FF2B5EF4-FFF2-40B4-BE49-F238E27FC236}">
                <a16:creationId xmlns:a16="http://schemas.microsoft.com/office/drawing/2014/main" id="{58B67300-F2A9-4792-A7FC-3E9518FC2C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17" r="50656"/>
          <a:stretch/>
        </p:blipFill>
        <p:spPr>
          <a:xfrm>
            <a:off x="567381" y="1571885"/>
            <a:ext cx="5225401" cy="4907189"/>
          </a:xfrm>
          <a:prstGeom prst="rect">
            <a:avLst/>
          </a:prstGeom>
        </p:spPr>
      </p:pic>
      <p:pic>
        <p:nvPicPr>
          <p:cNvPr id="66" name="Grafik 65">
            <a:extLst>
              <a:ext uri="{FF2B5EF4-FFF2-40B4-BE49-F238E27FC236}">
                <a16:creationId xmlns:a16="http://schemas.microsoft.com/office/drawing/2014/main" id="{954905B7-A2DC-4A13-8639-66C013E735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12" t="2316" r="744" b="582"/>
          <a:stretch/>
        </p:blipFill>
        <p:spPr>
          <a:xfrm>
            <a:off x="6507229" y="1571886"/>
            <a:ext cx="5225401" cy="487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53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9F82CB-EE3F-452E-9D65-058027DF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345" y="365125"/>
            <a:ext cx="9894455" cy="713177"/>
          </a:xfrm>
        </p:spPr>
        <p:txBody>
          <a:bodyPr/>
          <a:lstStyle/>
          <a:p>
            <a:r>
              <a:rPr lang="en-US" sz="4000" dirty="0">
                <a:latin typeface="Corbel" panose="020B0503020204020204" pitchFamily="34" charset="0"/>
                <a:cs typeface="Calibri Light" panose="020F0302020204030204" pitchFamily="34" charset="0"/>
              </a:rPr>
              <a:t>How to calculate an optimal portfolio? </a:t>
            </a:r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417EE90-4BEF-47AC-9F1E-4AD063A048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7904" y="1086839"/>
            <a:ext cx="10525896" cy="559399"/>
          </a:xfrm>
        </p:spPr>
        <p:txBody>
          <a:bodyPr>
            <a:normAutofit/>
          </a:bodyPr>
          <a:lstStyle/>
          <a:p>
            <a:r>
              <a:rPr lang="de-DE" dirty="0"/>
              <a:t>In-Sample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, out-</a:t>
            </a:r>
            <a:r>
              <a:rPr lang="de-DE" dirty="0" err="1"/>
              <a:t>of</a:t>
            </a:r>
            <a:r>
              <a:rPr lang="de-DE" dirty="0"/>
              <a:t> sample </a:t>
            </a:r>
            <a:r>
              <a:rPr lang="de-DE" dirty="0" err="1"/>
              <a:t>results</a:t>
            </a:r>
            <a:r>
              <a:rPr lang="de-DE" dirty="0"/>
              <a:t> do not </a:t>
            </a:r>
            <a:r>
              <a:rPr lang="de-DE" dirty="0" err="1"/>
              <a:t>look</a:t>
            </a:r>
            <a:r>
              <a:rPr lang="de-DE" dirty="0"/>
              <a:t> </a:t>
            </a:r>
            <a:r>
              <a:rPr lang="en-US" dirty="0">
                <a:latin typeface="Corbel" panose="020B0503020204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indicative</a:t>
            </a:r>
            <a:r>
              <a:rPr lang="de-DE" dirty="0"/>
              <a:t>.</a:t>
            </a:r>
            <a:endParaRPr lang="en-US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88FAFC3-C446-4ACB-8BA8-93F35D3D126C}"/>
              </a:ext>
            </a:extLst>
          </p:cNvPr>
          <p:cNvSpPr/>
          <p:nvPr/>
        </p:nvSpPr>
        <p:spPr>
          <a:xfrm>
            <a:off x="961416" y="538357"/>
            <a:ext cx="360000" cy="36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4</a:t>
            </a:r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5341453-781C-4BF7-8477-F34CA8B3BF89}"/>
              </a:ext>
            </a:extLst>
          </p:cNvPr>
          <p:cNvSpPr txBox="1"/>
          <p:nvPr/>
        </p:nvSpPr>
        <p:spPr>
          <a:xfrm>
            <a:off x="2755053" y="5925876"/>
            <a:ext cx="804369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Expected annual return of Markowitz optimization using different input data (covariance matrix and returns) </a:t>
            </a:r>
            <a:endParaRPr lang="en-US" sz="1200" b="0" i="0" u="none" baseline="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9B2E4DF-3A53-4648-A0E7-9911AF7D0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6529"/>
            <a:ext cx="6588680" cy="384339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55F6B60-B6FB-4D28-85D2-500E634FE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829" y="1696529"/>
            <a:ext cx="6588681" cy="384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89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9F82CB-EE3F-452E-9D65-058027DF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345" y="365125"/>
            <a:ext cx="9894455" cy="713177"/>
          </a:xfrm>
        </p:spPr>
        <p:txBody>
          <a:bodyPr/>
          <a:lstStyle/>
          <a:p>
            <a:r>
              <a:rPr lang="en-US" sz="4000" dirty="0">
                <a:latin typeface="Corbel" panose="020B0503020204020204" pitchFamily="34" charset="0"/>
                <a:cs typeface="Calibri Light" panose="020F0302020204030204" pitchFamily="34" charset="0"/>
              </a:rPr>
              <a:t>How to calculate an optimal portfolio? </a:t>
            </a:r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417EE90-4BEF-47AC-9F1E-4AD063A048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7904" y="1086839"/>
            <a:ext cx="10525896" cy="55939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88FAFC3-C446-4ACB-8BA8-93F35D3D126C}"/>
              </a:ext>
            </a:extLst>
          </p:cNvPr>
          <p:cNvSpPr/>
          <p:nvPr/>
        </p:nvSpPr>
        <p:spPr>
          <a:xfrm>
            <a:off x="961416" y="538357"/>
            <a:ext cx="360000" cy="36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4</a:t>
            </a:r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4DB70C6-FA12-414D-85C7-266073338448}"/>
              </a:ext>
            </a:extLst>
          </p:cNvPr>
          <p:cNvSpPr txBox="1"/>
          <p:nvPr/>
        </p:nvSpPr>
        <p:spPr>
          <a:xfrm>
            <a:off x="2962470" y="5903695"/>
            <a:ext cx="804369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Annual volatility of Markowitz optimization using different input data (covariance matrix and returns) </a:t>
            </a:r>
            <a:endParaRPr lang="en-US" sz="1200" b="0" i="0" u="none" baseline="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31EC5D6-8840-4930-824D-931B4B639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9948" y="1750319"/>
            <a:ext cx="6502013" cy="3792841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D7815698-E53D-4CF7-84F5-84D210580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999" y="1750319"/>
            <a:ext cx="6502013" cy="379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80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9F82CB-EE3F-452E-9D65-058027DF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345" y="365125"/>
            <a:ext cx="9894455" cy="713177"/>
          </a:xfrm>
        </p:spPr>
        <p:txBody>
          <a:bodyPr/>
          <a:lstStyle/>
          <a:p>
            <a:r>
              <a:rPr lang="en-US" sz="4000">
                <a:latin typeface="Corbel" panose="020B0503020204020204" pitchFamily="34" charset="0"/>
                <a:cs typeface="Calibri Light" panose="020F0302020204030204" pitchFamily="34" charset="0"/>
              </a:rPr>
              <a:t>How to calculate an optimal portfolio? </a:t>
            </a:r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417EE90-4BEF-47AC-9F1E-4AD063A048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7904" y="1086839"/>
            <a:ext cx="10525896" cy="55939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88FAFC3-C446-4ACB-8BA8-93F35D3D126C}"/>
              </a:ext>
            </a:extLst>
          </p:cNvPr>
          <p:cNvSpPr/>
          <p:nvPr/>
        </p:nvSpPr>
        <p:spPr>
          <a:xfrm>
            <a:off x="961416" y="538357"/>
            <a:ext cx="360000" cy="36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4</a:t>
            </a:r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142BDBF-2DE8-4AFD-883D-6EF44E7F8CCB}"/>
              </a:ext>
            </a:extLst>
          </p:cNvPr>
          <p:cNvSpPr txBox="1"/>
          <p:nvPr/>
        </p:nvSpPr>
        <p:spPr>
          <a:xfrm>
            <a:off x="2795770" y="5878970"/>
            <a:ext cx="804369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Sharpe ratio of Markowitz optimization using different input data (covariance matrix and returns) </a:t>
            </a:r>
            <a:endParaRPr lang="en-US" sz="1200" b="0" i="0" u="none" baseline="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27BB63D-CB03-4195-9629-8C61D0607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8559" y="1644445"/>
            <a:ext cx="6708658" cy="391338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07B7162-E22C-4299-987C-7AAF8C9F2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878" y="1644445"/>
            <a:ext cx="6548119" cy="381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232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2552B5F-6892-4EB3-BD1F-CBBE58448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r>
              <a:rPr lang="de-DE" dirty="0"/>
              <a:t> and Future Research</a:t>
            </a:r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4A0EDAA-C782-4A78-B956-DA837FA6E5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01E90C-5C3A-44CB-B84C-DCBA4C77D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Unternehmenspräsentation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A06214-B971-4329-95CB-06CD36F0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295B-76B5-634C-82B6-CAC476CA834D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921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C68C6E2-D7E1-426A-A1C5-6700AB509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Conclusion</a:t>
            </a:r>
            <a:r>
              <a:rPr lang="de-DE" dirty="0"/>
              <a:t> and Future 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Research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799B79-F429-4AF8-9085-B23B0D611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Unternehmenspräsentation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B59578-E5C2-43EB-8B24-DAFB482DE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295B-76B5-634C-82B6-CAC476CA834D}" type="slidenum">
              <a:rPr lang="de-DE" smtClean="0"/>
              <a:t>29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8BD9FE4-49F8-4BDF-A8E3-14B90C1393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platzhalter 91">
            <a:extLst>
              <a:ext uri="{FF2B5EF4-FFF2-40B4-BE49-F238E27FC236}">
                <a16:creationId xmlns:a16="http://schemas.microsoft.com/office/drawing/2014/main" id="{8B7499DF-9BCB-49BD-BD12-9E80D54F7DD7}"/>
              </a:ext>
            </a:extLst>
          </p:cNvPr>
          <p:cNvSpPr txBox="1">
            <a:spLocks/>
          </p:cNvSpPr>
          <p:nvPr/>
        </p:nvSpPr>
        <p:spPr>
          <a:xfrm>
            <a:off x="942595" y="1666391"/>
            <a:ext cx="10750967" cy="457974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de-DE" sz="1600" kern="1200" dirty="0">
                <a:solidFill>
                  <a:schemeClr val="tx1"/>
                </a:solidFill>
                <a:latin typeface="DINPro-Medium" panose="020B060402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48225" indent="-4848225"/>
            <a:r>
              <a:rPr lang="en-US">
                <a:solidFill>
                  <a:srgbClr val="000000"/>
                </a:solidFill>
                <a:latin typeface="Corbel" panose="020B0503020204020204" pitchFamily="34" charset="0"/>
                <a:cs typeface="Calibri Light" panose="020F0302020204030204" pitchFamily="34" charset="0"/>
              </a:rPr>
              <a:t>Which stocks to analyze?</a:t>
            </a:r>
          </a:p>
          <a:p>
            <a:pPr marL="447675" indent="-266700"/>
            <a:r>
              <a:rPr lang="en-US">
                <a:solidFill>
                  <a:srgbClr val="000000"/>
                </a:solidFill>
                <a:latin typeface="Corbel" panose="020B0503020204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</a:t>
            </a:r>
            <a:r>
              <a:rPr err="1">
                <a:solidFill>
                  <a:srgbClr val="000000"/>
                </a:solidFill>
                <a:latin typeface="Corbel" panose="020B0503020204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S</a:t>
            </a:r>
            <a:r>
              <a:rPr err="1">
                <a:solidFill>
                  <a:srgbClr val="000000"/>
                </a:solidFill>
                <a:latin typeface="Corbel" panose="020B0503020204020204" pitchFamily="34" charset="0"/>
              </a:rPr>
              <a:t>electing</a:t>
            </a:r>
            <a:r>
              <a:rPr>
                <a:solidFill>
                  <a:srgbClr val="000000"/>
                </a:solidFill>
                <a:latin typeface="Corbel" panose="020B0503020204020204" pitchFamily="34" charset="0"/>
              </a:rPr>
              <a:t> </a:t>
            </a:r>
            <a:r>
              <a:rPr err="1">
                <a:solidFill>
                  <a:srgbClr val="000000"/>
                </a:solidFill>
                <a:latin typeface="Corbel" panose="020B0503020204020204" pitchFamily="34" charset="0"/>
              </a:rPr>
              <a:t>stocks</a:t>
            </a:r>
            <a:r>
              <a:rPr>
                <a:solidFill>
                  <a:srgbClr val="000000"/>
                </a:solidFill>
                <a:latin typeface="Corbel" panose="020B0503020204020204" pitchFamily="34" charset="0"/>
              </a:rPr>
              <a:t> </a:t>
            </a:r>
            <a:r>
              <a:rPr err="1">
                <a:solidFill>
                  <a:srgbClr val="000000"/>
                </a:solidFill>
                <a:latin typeface="Corbel" panose="020B0503020204020204" pitchFamily="34" charset="0"/>
              </a:rPr>
              <a:t>with</a:t>
            </a:r>
            <a:r>
              <a:rPr>
                <a:solidFill>
                  <a:srgbClr val="000000"/>
                </a:solidFill>
                <a:latin typeface="Corbel" panose="020B0503020204020204" pitchFamily="34" charset="0"/>
              </a:rPr>
              <a:t> </a:t>
            </a:r>
            <a:r>
              <a:rPr err="1">
                <a:solidFill>
                  <a:srgbClr val="000000"/>
                </a:solidFill>
                <a:latin typeface="Corbel" panose="020B0503020204020204" pitchFamily="34" charset="0"/>
              </a:rPr>
              <a:t>the</a:t>
            </a:r>
            <a:r>
              <a:rPr>
                <a:solidFill>
                  <a:srgbClr val="000000"/>
                </a:solidFill>
                <a:latin typeface="Corbel" panose="020B0503020204020204" pitchFamily="34" charset="0"/>
              </a:rPr>
              <a:t> </a:t>
            </a:r>
            <a:r>
              <a:rPr err="1">
                <a:solidFill>
                  <a:srgbClr val="000000"/>
                </a:solidFill>
                <a:latin typeface="Corbel" panose="020B0503020204020204" pitchFamily="34" charset="0"/>
              </a:rPr>
              <a:t>lowest</a:t>
            </a:r>
            <a:r>
              <a:rPr>
                <a:solidFill>
                  <a:srgbClr val="000000"/>
                </a:solidFill>
                <a:latin typeface="Corbel" panose="020B0503020204020204" pitchFamily="34" charset="0"/>
              </a:rPr>
              <a:t> </a:t>
            </a:r>
            <a:r>
              <a:rPr err="1">
                <a:solidFill>
                  <a:srgbClr val="000000"/>
                </a:solidFill>
                <a:latin typeface="Corbel" panose="020B0503020204020204" pitchFamily="34" charset="0"/>
              </a:rPr>
              <a:t>reconstruction</a:t>
            </a:r>
            <a:r>
              <a:rPr>
                <a:solidFill>
                  <a:srgbClr val="000000"/>
                </a:solidFill>
                <a:latin typeface="Corbel" panose="020B0503020204020204" pitchFamily="34" charset="0"/>
              </a:rPr>
              <a:t> </a:t>
            </a:r>
            <a:r>
              <a:rPr err="1">
                <a:solidFill>
                  <a:srgbClr val="000000"/>
                </a:solidFill>
                <a:latin typeface="Corbel" panose="020B0503020204020204" pitchFamily="34" charset="0"/>
              </a:rPr>
              <a:t>error</a:t>
            </a:r>
            <a:r>
              <a:rPr>
                <a:solidFill>
                  <a:srgbClr val="000000"/>
                </a:solidFill>
                <a:latin typeface="Corbel" panose="020B0503020204020204" pitchFamily="34" charset="0"/>
              </a:rPr>
              <a:t> </a:t>
            </a:r>
            <a:r>
              <a:rPr b="1" err="1">
                <a:solidFill>
                  <a:srgbClr val="000000"/>
                </a:solidFill>
                <a:latin typeface="Corbel" panose="020B0503020204020204" pitchFamily="34" charset="0"/>
              </a:rPr>
              <a:t>improves</a:t>
            </a:r>
            <a:r>
              <a:rPr b="1">
                <a:solidFill>
                  <a:srgbClr val="000000"/>
                </a:solidFill>
                <a:latin typeface="Corbel" panose="020B0503020204020204" pitchFamily="34" charset="0"/>
              </a:rPr>
              <a:t> </a:t>
            </a:r>
            <a:r>
              <a:rPr b="1" err="1">
                <a:solidFill>
                  <a:srgbClr val="000000"/>
                </a:solidFill>
                <a:latin typeface="Corbel" panose="020B0503020204020204" pitchFamily="34" charset="0"/>
              </a:rPr>
              <a:t>calculation</a:t>
            </a:r>
            <a:r>
              <a:rPr>
                <a:solidFill>
                  <a:srgbClr val="000000"/>
                </a:solidFill>
                <a:latin typeface="Corbel" panose="020B0503020204020204" pitchFamily="34" charset="0"/>
              </a:rPr>
              <a:t> time and </a:t>
            </a:r>
            <a:r>
              <a:rPr b="1" err="1">
                <a:solidFill>
                  <a:srgbClr val="000000"/>
                </a:solidFill>
                <a:latin typeface="Corbel" panose="020B0503020204020204" pitchFamily="34" charset="0"/>
              </a:rPr>
              <a:t>shows</a:t>
            </a:r>
            <a:r>
              <a:rPr b="1">
                <a:solidFill>
                  <a:srgbClr val="000000"/>
                </a:solidFill>
                <a:latin typeface="Corbel" panose="020B0503020204020204" pitchFamily="34" charset="0"/>
              </a:rPr>
              <a:t> </a:t>
            </a:r>
            <a:r>
              <a:rPr b="1" err="1">
                <a:solidFill>
                  <a:srgbClr val="000000"/>
                </a:solidFill>
                <a:latin typeface="Corbel" panose="020B0503020204020204" pitchFamily="34" charset="0"/>
              </a:rPr>
              <a:t>better</a:t>
            </a:r>
            <a:r>
              <a:rPr b="1">
                <a:solidFill>
                  <a:srgbClr val="000000"/>
                </a:solidFill>
                <a:latin typeface="Corbel" panose="020B0503020204020204" pitchFamily="34" charset="0"/>
              </a:rPr>
              <a:t> out-</a:t>
            </a:r>
            <a:r>
              <a:rPr b="1" err="1">
                <a:solidFill>
                  <a:srgbClr val="000000"/>
                </a:solidFill>
                <a:latin typeface="Corbel" panose="020B0503020204020204" pitchFamily="34" charset="0"/>
              </a:rPr>
              <a:t>of</a:t>
            </a:r>
            <a:r>
              <a:rPr b="1">
                <a:solidFill>
                  <a:srgbClr val="000000"/>
                </a:solidFill>
                <a:latin typeface="Corbel" panose="020B0503020204020204" pitchFamily="34" charset="0"/>
              </a:rPr>
              <a:t>-sample </a:t>
            </a:r>
            <a:r>
              <a:rPr b="1" err="1">
                <a:solidFill>
                  <a:srgbClr val="000000"/>
                </a:solidFill>
                <a:latin typeface="Corbel" panose="020B0503020204020204" pitchFamily="34" charset="0"/>
              </a:rPr>
              <a:t>results</a:t>
            </a:r>
            <a:r>
              <a:rPr>
                <a:solidFill>
                  <a:srgbClr val="000000"/>
                </a:solidFill>
                <a:latin typeface="Corbel" panose="020B0503020204020204" pitchFamily="34" charset="0"/>
              </a:rPr>
              <a:t>.</a:t>
            </a:r>
            <a:endParaRPr lang="en-US">
              <a:solidFill>
                <a:srgbClr val="000000"/>
              </a:solidFill>
              <a:latin typeface="Corbel" panose="020B0503020204020204" pitchFamily="34" charset="0"/>
              <a:cs typeface="Calibri Light" panose="020F0302020204030204" pitchFamily="34" charset="0"/>
            </a:endParaRPr>
          </a:p>
          <a:p>
            <a:endParaRPr lang="en-US">
              <a:solidFill>
                <a:srgbClr val="000000"/>
              </a:solidFill>
              <a:latin typeface="Corbel" panose="020B0503020204020204" pitchFamily="34" charset="0"/>
              <a:cs typeface="Calibri Light" panose="020F0302020204030204" pitchFamily="34" charset="0"/>
            </a:endParaRPr>
          </a:p>
          <a:p>
            <a:endParaRPr lang="en-US">
              <a:solidFill>
                <a:srgbClr val="000000"/>
              </a:solidFill>
              <a:latin typeface="Corbel" panose="020B0503020204020204" pitchFamily="34" charset="0"/>
              <a:cs typeface="Calibri Light" panose="020F0302020204030204" pitchFamily="34" charset="0"/>
            </a:endParaRPr>
          </a:p>
          <a:p>
            <a:r>
              <a:rPr lang="en-US">
                <a:solidFill>
                  <a:srgbClr val="000000"/>
                </a:solidFill>
                <a:latin typeface="Corbel" panose="020B0503020204020204" pitchFamily="34" charset="0"/>
                <a:cs typeface="Calibri Light" panose="020F0302020204030204" pitchFamily="34" charset="0"/>
              </a:rPr>
              <a:t>Does forecasting improve the portfolio?</a:t>
            </a:r>
          </a:p>
          <a:p>
            <a:r>
              <a:rPr lang="en-US">
                <a:solidFill>
                  <a:srgbClr val="000000"/>
                </a:solidFill>
                <a:latin typeface="Corbel" panose="020B0503020204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</a:t>
            </a:r>
            <a:r>
              <a:rPr err="1">
                <a:solidFill>
                  <a:srgbClr val="000000"/>
                </a:solidFill>
                <a:latin typeface="Corbel" panose="020B0503020204020204" pitchFamily="34" charset="0"/>
              </a:rPr>
              <a:t>Extending</a:t>
            </a:r>
            <a:r>
              <a:rPr>
                <a:solidFill>
                  <a:srgbClr val="000000"/>
                </a:solidFill>
                <a:latin typeface="Corbel" panose="020B0503020204020204" pitchFamily="34" charset="0"/>
              </a:rPr>
              <a:t> </a:t>
            </a:r>
            <a:r>
              <a:rPr err="1">
                <a:solidFill>
                  <a:srgbClr val="000000"/>
                </a:solidFill>
                <a:latin typeface="Corbel" panose="020B0503020204020204" pitchFamily="34" charset="0"/>
              </a:rPr>
              <a:t>the</a:t>
            </a:r>
            <a:r>
              <a:rPr>
                <a:solidFill>
                  <a:srgbClr val="000000"/>
                </a:solidFill>
                <a:latin typeface="Corbel" panose="020B0503020204020204" pitchFamily="34" charset="0"/>
              </a:rPr>
              <a:t> </a:t>
            </a:r>
            <a:r>
              <a:rPr err="1">
                <a:solidFill>
                  <a:srgbClr val="000000"/>
                </a:solidFill>
                <a:latin typeface="Corbel" panose="020B0503020204020204" pitchFamily="34" charset="0"/>
              </a:rPr>
              <a:t>dataset</a:t>
            </a:r>
            <a:r>
              <a:rPr>
                <a:solidFill>
                  <a:srgbClr val="000000"/>
                </a:solidFill>
                <a:latin typeface="Corbel" panose="020B0503020204020204" pitchFamily="34" charset="0"/>
              </a:rPr>
              <a:t> </a:t>
            </a:r>
            <a:r>
              <a:rPr err="1">
                <a:solidFill>
                  <a:srgbClr val="000000"/>
                </a:solidFill>
                <a:latin typeface="Corbel" panose="020B0503020204020204" pitchFamily="34" charset="0"/>
              </a:rPr>
              <a:t>with</a:t>
            </a:r>
            <a:r>
              <a:rPr>
                <a:solidFill>
                  <a:srgbClr val="000000"/>
                </a:solidFill>
                <a:latin typeface="Corbel" panose="020B0503020204020204" pitchFamily="34" charset="0"/>
              </a:rPr>
              <a:t> a 10-day </a:t>
            </a:r>
            <a:r>
              <a:rPr err="1">
                <a:solidFill>
                  <a:srgbClr val="000000"/>
                </a:solidFill>
                <a:latin typeface="Corbel" panose="020B0503020204020204" pitchFamily="34" charset="0"/>
              </a:rPr>
              <a:t>forecast</a:t>
            </a:r>
            <a:r>
              <a:rPr>
                <a:solidFill>
                  <a:srgbClr val="000000"/>
                </a:solidFill>
                <a:latin typeface="Corbel" panose="020B0503020204020204" pitchFamily="34" charset="0"/>
              </a:rPr>
              <a:t> </a:t>
            </a:r>
            <a:r>
              <a:rPr err="1">
                <a:solidFill>
                  <a:srgbClr val="000000"/>
                </a:solidFill>
                <a:latin typeface="Corbel" panose="020B0503020204020204" pitchFamily="34" charset="0"/>
              </a:rPr>
              <a:t>leads</a:t>
            </a:r>
            <a:r>
              <a:rPr>
                <a:solidFill>
                  <a:srgbClr val="000000"/>
                </a:solidFill>
                <a:latin typeface="Corbel" panose="020B0503020204020204" pitchFamily="34" charset="0"/>
              </a:rPr>
              <a:t> </a:t>
            </a:r>
            <a:r>
              <a:rPr err="1">
                <a:solidFill>
                  <a:srgbClr val="000000"/>
                </a:solidFill>
                <a:latin typeface="Corbel" panose="020B0503020204020204" pitchFamily="34" charset="0"/>
              </a:rPr>
              <a:t>to</a:t>
            </a:r>
            <a:r>
              <a:rPr>
                <a:solidFill>
                  <a:srgbClr val="000000"/>
                </a:solidFill>
                <a:latin typeface="Corbel" panose="020B0503020204020204" pitchFamily="34" charset="0"/>
              </a:rPr>
              <a:t> </a:t>
            </a:r>
            <a:r>
              <a:rPr err="1">
                <a:solidFill>
                  <a:srgbClr val="000000"/>
                </a:solidFill>
                <a:latin typeface="Corbel" panose="020B0503020204020204" pitchFamily="34" charset="0"/>
              </a:rPr>
              <a:t>overall</a:t>
            </a:r>
            <a:r>
              <a:rPr>
                <a:solidFill>
                  <a:srgbClr val="000000"/>
                </a:solidFill>
                <a:latin typeface="Corbel" panose="020B0503020204020204" pitchFamily="34" charset="0"/>
              </a:rPr>
              <a:t> </a:t>
            </a:r>
            <a:r>
              <a:rPr b="1" err="1">
                <a:solidFill>
                  <a:srgbClr val="000000"/>
                </a:solidFill>
                <a:latin typeface="Corbel" panose="020B0503020204020204" pitchFamily="34" charset="0"/>
              </a:rPr>
              <a:t>higher</a:t>
            </a:r>
            <a:r>
              <a:rPr b="1">
                <a:solidFill>
                  <a:srgbClr val="000000"/>
                </a:solidFill>
                <a:latin typeface="Corbel" panose="020B0503020204020204" pitchFamily="34" charset="0"/>
              </a:rPr>
              <a:t> </a:t>
            </a:r>
            <a:r>
              <a:rPr b="1" err="1">
                <a:solidFill>
                  <a:srgbClr val="000000"/>
                </a:solidFill>
                <a:latin typeface="Corbel" panose="020B0503020204020204" pitchFamily="34" charset="0"/>
              </a:rPr>
              <a:t>portfolio</a:t>
            </a:r>
            <a:r>
              <a:rPr b="1">
                <a:solidFill>
                  <a:srgbClr val="000000"/>
                </a:solidFill>
                <a:latin typeface="Corbel" panose="020B0503020204020204" pitchFamily="34" charset="0"/>
              </a:rPr>
              <a:t> </a:t>
            </a:r>
            <a:r>
              <a:rPr b="1" err="1">
                <a:solidFill>
                  <a:srgbClr val="000000"/>
                </a:solidFill>
                <a:latin typeface="Corbel" panose="020B0503020204020204" pitchFamily="34" charset="0"/>
              </a:rPr>
              <a:t>results</a:t>
            </a:r>
            <a:r>
              <a:rPr>
                <a:solidFill>
                  <a:srgbClr val="000000"/>
                </a:solidFill>
                <a:latin typeface="Corbel" panose="020B0503020204020204" pitchFamily="34" charset="0"/>
              </a:rPr>
              <a:t>.</a:t>
            </a:r>
          </a:p>
          <a:p>
            <a:endParaRPr lang="en-US">
              <a:solidFill>
                <a:srgbClr val="000000"/>
              </a:solidFill>
              <a:latin typeface="Corbel" panose="020B0503020204020204" pitchFamily="34" charset="0"/>
              <a:cs typeface="Calibri Light" panose="020F0302020204030204" pitchFamily="34" charset="0"/>
            </a:endParaRPr>
          </a:p>
          <a:p>
            <a:endParaRPr lang="en-US">
              <a:solidFill>
                <a:srgbClr val="000000"/>
              </a:solidFill>
              <a:latin typeface="Corbel" panose="020B0503020204020204" pitchFamily="34" charset="0"/>
              <a:cs typeface="Calibri Light" panose="020F0302020204030204" pitchFamily="34" charset="0"/>
            </a:endParaRPr>
          </a:p>
          <a:p>
            <a:r>
              <a:rPr lang="en-US">
                <a:solidFill>
                  <a:srgbClr val="000000"/>
                </a:solidFill>
                <a:latin typeface="Corbel" panose="020B0503020204020204" pitchFamily="34" charset="0"/>
                <a:cs typeface="Calibri Light" panose="020F0302020204030204" pitchFamily="34" charset="0"/>
              </a:rPr>
              <a:t>How to improve the risk calculation of a stock?</a:t>
            </a:r>
          </a:p>
          <a:p>
            <a:r>
              <a:rPr lang="en-US">
                <a:solidFill>
                  <a:srgbClr val="000000"/>
                </a:solidFill>
                <a:latin typeface="Corbel" panose="020B0503020204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</a:t>
            </a:r>
            <a:r>
              <a:rPr err="1">
                <a:solidFill>
                  <a:srgbClr val="000000"/>
                </a:solidFill>
                <a:latin typeface="Corbel" panose="020B0503020204020204" pitchFamily="34" charset="0"/>
              </a:rPr>
              <a:t>Calculating</a:t>
            </a:r>
            <a:r>
              <a:rPr>
                <a:solidFill>
                  <a:srgbClr val="000000"/>
                </a:solidFill>
                <a:latin typeface="Corbel" panose="020B0503020204020204" pitchFamily="34" charset="0"/>
              </a:rPr>
              <a:t> </a:t>
            </a:r>
            <a:r>
              <a:rPr err="1">
                <a:solidFill>
                  <a:srgbClr val="000000"/>
                </a:solidFill>
                <a:latin typeface="Corbel" panose="020B0503020204020204" pitchFamily="34" charset="0"/>
              </a:rPr>
              <a:t>the</a:t>
            </a:r>
            <a:r>
              <a:rPr>
                <a:solidFill>
                  <a:srgbClr val="000000"/>
                </a:solidFill>
                <a:latin typeface="Corbel" panose="020B0503020204020204" pitchFamily="34" charset="0"/>
              </a:rPr>
              <a:t> </a:t>
            </a:r>
            <a:r>
              <a:rPr err="1">
                <a:solidFill>
                  <a:srgbClr val="000000"/>
                </a:solidFill>
                <a:latin typeface="Corbel" panose="020B0503020204020204" pitchFamily="34" charset="0"/>
              </a:rPr>
              <a:t>covariance</a:t>
            </a:r>
            <a:r>
              <a:rPr>
                <a:solidFill>
                  <a:srgbClr val="000000"/>
                </a:solidFill>
                <a:latin typeface="Corbel" panose="020B0503020204020204" pitchFamily="34" charset="0"/>
              </a:rPr>
              <a:t> </a:t>
            </a:r>
            <a:r>
              <a:rPr err="1">
                <a:solidFill>
                  <a:srgbClr val="000000"/>
                </a:solidFill>
                <a:latin typeface="Corbel" panose="020B0503020204020204" pitchFamily="34" charset="0"/>
              </a:rPr>
              <a:t>of</a:t>
            </a:r>
            <a:r>
              <a:rPr>
                <a:solidFill>
                  <a:srgbClr val="000000"/>
                </a:solidFill>
                <a:latin typeface="Corbel" panose="020B0503020204020204" pitchFamily="34" charset="0"/>
              </a:rPr>
              <a:t> </a:t>
            </a:r>
            <a:r>
              <a:rPr err="1">
                <a:solidFill>
                  <a:srgbClr val="000000"/>
                </a:solidFill>
                <a:latin typeface="Corbel" panose="020B0503020204020204" pitchFamily="34" charset="0"/>
              </a:rPr>
              <a:t>the</a:t>
            </a:r>
            <a:r>
              <a:rPr>
                <a:solidFill>
                  <a:srgbClr val="000000"/>
                </a:solidFill>
                <a:latin typeface="Corbel" panose="020B0503020204020204" pitchFamily="34" charset="0"/>
              </a:rPr>
              <a:t> latent </a:t>
            </a:r>
            <a:r>
              <a:rPr err="1">
                <a:solidFill>
                  <a:srgbClr val="000000"/>
                </a:solidFill>
                <a:latin typeface="Corbel" panose="020B0503020204020204" pitchFamily="34" charset="0"/>
              </a:rPr>
              <a:t>features</a:t>
            </a:r>
            <a:r>
              <a:rPr>
                <a:solidFill>
                  <a:srgbClr val="000000"/>
                </a:solidFill>
                <a:latin typeface="Corbel" panose="020B0503020204020204" pitchFamily="34" charset="0"/>
              </a:rPr>
              <a:t> </a:t>
            </a:r>
            <a:r>
              <a:rPr b="1" err="1">
                <a:solidFill>
                  <a:srgbClr val="000000"/>
                </a:solidFill>
                <a:latin typeface="Corbel" panose="020B0503020204020204" pitchFamily="34" charset="0"/>
              </a:rPr>
              <a:t>reduces</a:t>
            </a:r>
            <a:r>
              <a:rPr b="1">
                <a:solidFill>
                  <a:srgbClr val="000000"/>
                </a:solidFill>
                <a:latin typeface="Corbel" panose="020B0503020204020204" pitchFamily="34" charset="0"/>
              </a:rPr>
              <a:t> annual </a:t>
            </a:r>
            <a:r>
              <a:rPr b="1" err="1">
                <a:solidFill>
                  <a:srgbClr val="000000"/>
                </a:solidFill>
                <a:latin typeface="Corbel" panose="020B0503020204020204" pitchFamily="34" charset="0"/>
              </a:rPr>
              <a:t>portfolio</a:t>
            </a:r>
            <a:r>
              <a:rPr b="1">
                <a:solidFill>
                  <a:srgbClr val="000000"/>
                </a:solidFill>
                <a:latin typeface="Corbel" panose="020B0503020204020204" pitchFamily="34" charset="0"/>
              </a:rPr>
              <a:t> </a:t>
            </a:r>
            <a:r>
              <a:rPr b="1" err="1">
                <a:solidFill>
                  <a:srgbClr val="000000"/>
                </a:solidFill>
                <a:latin typeface="Corbel" panose="020B0503020204020204" pitchFamily="34" charset="0"/>
              </a:rPr>
              <a:t>volatility</a:t>
            </a:r>
            <a:r>
              <a:rPr>
                <a:solidFill>
                  <a:srgbClr val="000000"/>
                </a:solidFill>
                <a:latin typeface="Corbel" panose="020B0503020204020204" pitchFamily="34" charset="0"/>
              </a:rPr>
              <a:t> </a:t>
            </a:r>
            <a:r>
              <a:rPr err="1">
                <a:solidFill>
                  <a:srgbClr val="000000"/>
                </a:solidFill>
                <a:latin typeface="Corbel" panose="020B0503020204020204" pitchFamily="34" charset="0"/>
              </a:rPr>
              <a:t>with</a:t>
            </a:r>
            <a:r>
              <a:rPr>
                <a:solidFill>
                  <a:srgbClr val="000000"/>
                </a:solidFill>
                <a:latin typeface="Corbel" panose="020B0503020204020204" pitchFamily="34" charset="0"/>
              </a:rPr>
              <a:t> </a:t>
            </a:r>
            <a:r>
              <a:rPr err="1">
                <a:solidFill>
                  <a:srgbClr val="000000"/>
                </a:solidFill>
                <a:latin typeface="Corbel" panose="020B0503020204020204" pitchFamily="34" charset="0"/>
              </a:rPr>
              <a:t>similar</a:t>
            </a:r>
            <a:r>
              <a:rPr>
                <a:solidFill>
                  <a:srgbClr val="000000"/>
                </a:solidFill>
                <a:latin typeface="Corbel" panose="020B0503020204020204" pitchFamily="34" charset="0"/>
              </a:rPr>
              <a:t> </a:t>
            </a:r>
            <a:r>
              <a:rPr err="1">
                <a:solidFill>
                  <a:srgbClr val="000000"/>
                </a:solidFill>
                <a:latin typeface="Corbel" panose="020B0503020204020204" pitchFamily="34" charset="0"/>
              </a:rPr>
              <a:t>or</a:t>
            </a:r>
            <a:r>
              <a:rPr>
                <a:solidFill>
                  <a:srgbClr val="000000"/>
                </a:solidFill>
                <a:latin typeface="Corbel" panose="020B0503020204020204" pitchFamily="34" charset="0"/>
              </a:rPr>
              <a:t> </a:t>
            </a:r>
            <a:r>
              <a:rPr b="1" err="1">
                <a:solidFill>
                  <a:srgbClr val="000000"/>
                </a:solidFill>
                <a:latin typeface="Corbel" panose="020B0503020204020204" pitchFamily="34" charset="0"/>
              </a:rPr>
              <a:t>increased</a:t>
            </a:r>
            <a:r>
              <a:rPr b="1">
                <a:solidFill>
                  <a:srgbClr val="000000"/>
                </a:solidFill>
                <a:latin typeface="Corbel" panose="020B0503020204020204" pitchFamily="34" charset="0"/>
              </a:rPr>
              <a:t> stock </a:t>
            </a:r>
            <a:r>
              <a:rPr b="1" err="1">
                <a:solidFill>
                  <a:srgbClr val="000000"/>
                </a:solidFill>
                <a:latin typeface="Corbel" panose="020B0503020204020204" pitchFamily="34" charset="0"/>
              </a:rPr>
              <a:t>returns</a:t>
            </a:r>
            <a:r>
              <a:rPr>
                <a:solidFill>
                  <a:srgbClr val="000000"/>
                </a:solidFill>
                <a:latin typeface="Corbel" panose="020B0503020204020204" pitchFamily="34" charset="0"/>
              </a:rPr>
              <a:t>. </a:t>
            </a:r>
          </a:p>
          <a:p>
            <a:endParaRPr lang="en-US">
              <a:solidFill>
                <a:srgbClr val="000000"/>
              </a:solidFill>
              <a:latin typeface="Corbel" panose="020B0503020204020204" pitchFamily="34" charset="0"/>
              <a:cs typeface="Calibri Light" panose="020F0302020204030204" pitchFamily="34" charset="0"/>
            </a:endParaRPr>
          </a:p>
          <a:p>
            <a:endParaRPr lang="en-US">
              <a:solidFill>
                <a:srgbClr val="000000"/>
              </a:solidFill>
              <a:latin typeface="Corbel" panose="020B0503020204020204" pitchFamily="34" charset="0"/>
              <a:cs typeface="Calibri Light" panose="020F0302020204030204" pitchFamily="34" charset="0"/>
            </a:endParaRPr>
          </a:p>
          <a:p>
            <a:pPr>
              <a:defRPr/>
            </a:pPr>
            <a:r>
              <a:rPr lang="en-US">
                <a:solidFill>
                  <a:srgbClr val="000000"/>
                </a:solidFill>
                <a:latin typeface="Corbel" panose="020B0503020204020204" pitchFamily="34" charset="0"/>
                <a:cs typeface="Calibri Light" panose="020F0302020204030204" pitchFamily="34" charset="0"/>
              </a:rPr>
              <a:t>How to calculate an optimal portfolio? </a:t>
            </a:r>
          </a:p>
          <a:p>
            <a:pPr>
              <a:defRPr/>
            </a:pPr>
            <a:r>
              <a:rPr lang="en-US">
                <a:solidFill>
                  <a:srgbClr val="000000"/>
                </a:solidFill>
                <a:latin typeface="Corbel" panose="020B0503020204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    The proposed model shows </a:t>
            </a:r>
            <a:r>
              <a:rPr lang="en-US" b="1">
                <a:solidFill>
                  <a:srgbClr val="000000"/>
                </a:solidFill>
                <a:latin typeface="Corbel" panose="020B0503020204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superior results on the in-sample dataset</a:t>
            </a:r>
            <a:r>
              <a:rPr lang="en-US">
                <a:solidFill>
                  <a:srgbClr val="000000"/>
                </a:solidFill>
                <a:latin typeface="Corbel" panose="020B0503020204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. The out-of-sample results may not be indicative.</a:t>
            </a:r>
          </a:p>
        </p:txBody>
      </p:sp>
      <p:sp>
        <p:nvSpPr>
          <p:cNvPr id="10" name="Textplatzhalter 91">
            <a:extLst>
              <a:ext uri="{FF2B5EF4-FFF2-40B4-BE49-F238E27FC236}">
                <a16:creationId xmlns:a16="http://schemas.microsoft.com/office/drawing/2014/main" id="{F69D5793-3AEE-45EC-AC93-E301275E3743}"/>
              </a:ext>
            </a:extLst>
          </p:cNvPr>
          <p:cNvSpPr txBox="1">
            <a:spLocks/>
          </p:cNvSpPr>
          <p:nvPr/>
        </p:nvSpPr>
        <p:spPr>
          <a:xfrm>
            <a:off x="3389231" y="2202291"/>
            <a:ext cx="2565335" cy="370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de-DE" sz="1600" kern="1200" dirty="0">
                <a:solidFill>
                  <a:schemeClr val="tx1"/>
                </a:solidFill>
                <a:latin typeface="DINPro-Medium" panose="020B060402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400" b="1">
              <a:solidFill>
                <a:srgbClr val="000000"/>
              </a:solidFill>
              <a:latin typeface="Corbel" panose="020B0503020204020204" pitchFamily="34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29DF90F-27C8-4767-A77D-45E4778AE65F}"/>
              </a:ext>
            </a:extLst>
          </p:cNvPr>
          <p:cNvSpPr/>
          <p:nvPr/>
        </p:nvSpPr>
        <p:spPr>
          <a:xfrm>
            <a:off x="431287" y="2229059"/>
            <a:ext cx="360000" cy="360000"/>
          </a:xfrm>
          <a:prstGeom prst="ellipse">
            <a:avLst/>
          </a:prstGeom>
          <a:solidFill>
            <a:srgbClr val="2195C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16CB879-6F0C-4A3F-BCE5-E52BD38011B9}"/>
              </a:ext>
            </a:extLst>
          </p:cNvPr>
          <p:cNvSpPr/>
          <p:nvPr/>
        </p:nvSpPr>
        <p:spPr>
          <a:xfrm>
            <a:off x="444180" y="3214079"/>
            <a:ext cx="347701" cy="360000"/>
          </a:xfrm>
          <a:prstGeom prst="ellipse">
            <a:avLst/>
          </a:prstGeom>
          <a:solidFill>
            <a:srgbClr val="F4960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AE37485-603B-4234-ACF6-DB90F669EC96}"/>
              </a:ext>
            </a:extLst>
          </p:cNvPr>
          <p:cNvSpPr/>
          <p:nvPr/>
        </p:nvSpPr>
        <p:spPr>
          <a:xfrm>
            <a:off x="428114" y="4222433"/>
            <a:ext cx="360000" cy="360000"/>
          </a:xfrm>
          <a:prstGeom prst="ellipse">
            <a:avLst/>
          </a:prstGeom>
          <a:solidFill>
            <a:srgbClr val="B3B4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03E957A-8C42-491E-BEDC-DDEAEB77B067}"/>
              </a:ext>
            </a:extLst>
          </p:cNvPr>
          <p:cNvSpPr/>
          <p:nvPr/>
        </p:nvSpPr>
        <p:spPr>
          <a:xfrm>
            <a:off x="452418" y="5178115"/>
            <a:ext cx="360000" cy="360000"/>
          </a:xfrm>
          <a:prstGeom prst="ellipse">
            <a:avLst/>
          </a:prstGeom>
          <a:solidFill>
            <a:srgbClr val="F4C47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4990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3FAFD65-8A53-4151-81DD-C3BDA99E3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B8377B-ECCB-4AD4-9CBC-7B1CCFD3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Unternehmenspräsentation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A68557-7CA0-41E2-A2DC-CC8CF9E0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295B-76B5-634C-82B6-CAC476CA834D}" type="slidenum">
              <a:rPr lang="de-DE" smtClean="0"/>
              <a:t>3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E528A0E-0A7F-42F2-B9DB-CF7442FFDE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Focus, </a:t>
            </a:r>
            <a:r>
              <a:rPr lang="de-DE" dirty="0" err="1"/>
              <a:t>forecast</a:t>
            </a:r>
            <a:r>
              <a:rPr lang="de-DE" dirty="0"/>
              <a:t> and clean. </a:t>
            </a:r>
            <a:endParaRPr lang="en-US" dirty="0"/>
          </a:p>
        </p:txBody>
      </p:sp>
      <p:graphicFrame>
        <p:nvGraphicFramePr>
          <p:cNvPr id="42" name="Tabelle 114">
            <a:extLst>
              <a:ext uri="{FF2B5EF4-FFF2-40B4-BE49-F238E27FC236}">
                <a16:creationId xmlns:a16="http://schemas.microsoft.com/office/drawing/2014/main" id="{0E4919B7-353A-4529-B4E6-8CD947CC6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175943"/>
              </p:ext>
            </p:extLst>
          </p:nvPr>
        </p:nvGraphicFramePr>
        <p:xfrm>
          <a:off x="6962899" y="2112384"/>
          <a:ext cx="4491352" cy="972000"/>
        </p:xfrm>
        <a:graphic>
          <a:graphicData uri="http://schemas.openxmlformats.org/drawingml/2006/table">
            <a:tbl>
              <a:tblPr firstRow="1" bandRow="1"/>
              <a:tblGrid>
                <a:gridCol w="4491352">
                  <a:extLst>
                    <a:ext uri="{9D8B030D-6E8A-4147-A177-3AD203B41FA5}">
                      <a16:colId xmlns:a16="http://schemas.microsoft.com/office/drawing/2014/main" val="1688460494"/>
                    </a:ext>
                  </a:extLst>
                </a:gridCol>
              </a:tblGrid>
              <a:tr h="97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rbel" panose="020B0503020204020204" pitchFamily="34" charset="0"/>
                          <a:ea typeface="+mn-ea"/>
                          <a:cs typeface="Calibri Light" panose="020F0302020204030204" pitchFamily="34" charset="0"/>
                        </a:rPr>
                        <a:t>Which stocks to analyze?</a:t>
                      </a:r>
                    </a:p>
                    <a:p>
                      <a:pPr marL="5524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rbel" panose="020B0503020204020204" pitchFamily="34" charset="0"/>
                          <a:ea typeface="+mn-ea"/>
                          <a:cs typeface="Calibri Light" panose="020F0302020204030204" pitchFamily="34" charset="0"/>
                        </a:rPr>
                        <a:t>Focus on stocks that move the market to decrease computation time!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452776"/>
                  </a:ext>
                </a:extLst>
              </a:tr>
            </a:tbl>
          </a:graphicData>
        </a:graphic>
      </p:graphicFrame>
      <p:pic>
        <p:nvPicPr>
          <p:cNvPr id="43" name="Grafik 42">
            <a:extLst>
              <a:ext uri="{FF2B5EF4-FFF2-40B4-BE49-F238E27FC236}">
                <a16:creationId xmlns:a16="http://schemas.microsoft.com/office/drawing/2014/main" id="{7CBE6BA0-2CA7-4070-8D9E-4717FC641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899" y="3142775"/>
            <a:ext cx="261416" cy="288000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6B72C01D-33CD-45D7-BEE1-E5FEF8C3B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899" y="4068726"/>
            <a:ext cx="261416" cy="288000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BD657B22-2E1E-461B-85AA-DE9DD3CB5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2899" y="5042631"/>
            <a:ext cx="261416" cy="288000"/>
          </a:xfrm>
          <a:prstGeom prst="rect">
            <a:avLst/>
          </a:prstGeom>
        </p:spPr>
      </p:pic>
      <p:graphicFrame>
        <p:nvGraphicFramePr>
          <p:cNvPr id="46" name="Tabelle 114">
            <a:extLst>
              <a:ext uri="{FF2B5EF4-FFF2-40B4-BE49-F238E27FC236}">
                <a16:creationId xmlns:a16="http://schemas.microsoft.com/office/drawing/2014/main" id="{105863BA-9E4B-4BA3-98DB-52D091E7F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575380"/>
              </p:ext>
            </p:extLst>
          </p:nvPr>
        </p:nvGraphicFramePr>
        <p:xfrm>
          <a:off x="6962899" y="3069534"/>
          <a:ext cx="4491352" cy="972000"/>
        </p:xfrm>
        <a:graphic>
          <a:graphicData uri="http://schemas.openxmlformats.org/drawingml/2006/table">
            <a:tbl>
              <a:tblPr firstRow="1" bandRow="1"/>
              <a:tblGrid>
                <a:gridCol w="4491352">
                  <a:extLst>
                    <a:ext uri="{9D8B030D-6E8A-4147-A177-3AD203B41FA5}">
                      <a16:colId xmlns:a16="http://schemas.microsoft.com/office/drawing/2014/main" val="1688460494"/>
                    </a:ext>
                  </a:extLst>
                </a:gridCol>
              </a:tblGrid>
              <a:tr h="97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rbel" panose="020B0503020204020204" pitchFamily="34" charset="0"/>
                          <a:ea typeface="+mn-ea"/>
                          <a:cs typeface="Calibri Light" panose="020F0302020204030204" pitchFamily="34" charset="0"/>
                        </a:rPr>
                        <a:t>Does forecasting improve the portfolio?</a:t>
                      </a:r>
                    </a:p>
                    <a:p>
                      <a:pPr marL="5524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rbel" panose="020B0503020204020204" pitchFamily="34" charset="0"/>
                          <a:ea typeface="+mn-ea"/>
                          <a:cs typeface="Calibri Light" panose="020F0302020204030204" pitchFamily="34" charset="0"/>
                        </a:rPr>
                        <a:t>Don’t forecast too far. A forecast is only a strong indicator.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452776"/>
                  </a:ext>
                </a:extLst>
              </a:tr>
            </a:tbl>
          </a:graphicData>
        </a:graphic>
      </p:graphicFrame>
      <p:pic>
        <p:nvPicPr>
          <p:cNvPr id="47" name="Grafik 46">
            <a:extLst>
              <a:ext uri="{FF2B5EF4-FFF2-40B4-BE49-F238E27FC236}">
                <a16:creationId xmlns:a16="http://schemas.microsoft.com/office/drawing/2014/main" id="{F6861A53-1060-43D4-9814-FFC43182DB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2899" y="2160954"/>
            <a:ext cx="261416" cy="288000"/>
          </a:xfrm>
          <a:prstGeom prst="rect">
            <a:avLst/>
          </a:prstGeom>
        </p:spPr>
      </p:pic>
      <p:graphicFrame>
        <p:nvGraphicFramePr>
          <p:cNvPr id="48" name="Tabelle 47">
            <a:extLst>
              <a:ext uri="{FF2B5EF4-FFF2-40B4-BE49-F238E27FC236}">
                <a16:creationId xmlns:a16="http://schemas.microsoft.com/office/drawing/2014/main" id="{CFC0424C-DEE5-4DAB-8E53-94C0D9807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156639"/>
              </p:ext>
            </p:extLst>
          </p:nvPr>
        </p:nvGraphicFramePr>
        <p:xfrm>
          <a:off x="6962899" y="4995288"/>
          <a:ext cx="4491352" cy="1066800"/>
        </p:xfrm>
        <a:graphic>
          <a:graphicData uri="http://schemas.openxmlformats.org/drawingml/2006/table">
            <a:tbl>
              <a:tblPr firstRow="1" bandRow="1"/>
              <a:tblGrid>
                <a:gridCol w="4491352">
                  <a:extLst>
                    <a:ext uri="{9D8B030D-6E8A-4147-A177-3AD203B41FA5}">
                      <a16:colId xmlns:a16="http://schemas.microsoft.com/office/drawing/2014/main" val="3603019144"/>
                    </a:ext>
                  </a:extLst>
                </a:gridCol>
              </a:tblGrid>
              <a:tr h="97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rbel" panose="020B0503020204020204" pitchFamily="34" charset="0"/>
                          <a:ea typeface="+mn-ea"/>
                          <a:cs typeface="Calibri Light" panose="020F0302020204030204" pitchFamily="34" charset="0"/>
                        </a:rPr>
                        <a:t>How to calculate an optimal portfolio? </a:t>
                      </a:r>
                    </a:p>
                    <a:p>
                      <a:pPr marL="5524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rbel" panose="020B0503020204020204" pitchFamily="34" charset="0"/>
                          <a:ea typeface="+mn-ea"/>
                          <a:cs typeface="Calibri Light" panose="020F0302020204030204" pitchFamily="34" charset="0"/>
                        </a:rPr>
                        <a:t>Don’t trust the in-sample results. Look at the out-of-sample results.</a:t>
                      </a:r>
                    </a:p>
                    <a:p>
                      <a:pPr marL="5524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rbel" panose="020B050302020402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319801"/>
                  </a:ext>
                </a:extLst>
              </a:tr>
            </a:tbl>
          </a:graphicData>
        </a:graphic>
      </p:graphicFrame>
      <p:graphicFrame>
        <p:nvGraphicFramePr>
          <p:cNvPr id="49" name="Tabelle 48">
            <a:extLst>
              <a:ext uri="{FF2B5EF4-FFF2-40B4-BE49-F238E27FC236}">
                <a16:creationId xmlns:a16="http://schemas.microsoft.com/office/drawing/2014/main" id="{AA9E29E2-F697-4494-877F-B8E2F4B0F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646658"/>
              </p:ext>
            </p:extLst>
          </p:nvPr>
        </p:nvGraphicFramePr>
        <p:xfrm>
          <a:off x="6962899" y="4029681"/>
          <a:ext cx="4491352" cy="972000"/>
        </p:xfrm>
        <a:graphic>
          <a:graphicData uri="http://schemas.openxmlformats.org/drawingml/2006/table">
            <a:tbl>
              <a:tblPr firstRow="1" bandRow="1"/>
              <a:tblGrid>
                <a:gridCol w="4491352">
                  <a:extLst>
                    <a:ext uri="{9D8B030D-6E8A-4147-A177-3AD203B41FA5}">
                      <a16:colId xmlns:a16="http://schemas.microsoft.com/office/drawing/2014/main" val="3603019144"/>
                    </a:ext>
                  </a:extLst>
                </a:gridCol>
              </a:tblGrid>
              <a:tr h="97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rbel" panose="020B0503020204020204" pitchFamily="34" charset="0"/>
                          <a:ea typeface="+mn-ea"/>
                          <a:cs typeface="Calibri Light" panose="020F0302020204030204" pitchFamily="34" charset="0"/>
                        </a:rPr>
                        <a:t>How to improve the risk calculation of a stock?</a:t>
                      </a:r>
                    </a:p>
                    <a:p>
                      <a:pPr marL="5524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rbel" panose="020B0503020204020204" pitchFamily="34" charset="0"/>
                          <a:ea typeface="+mn-ea"/>
                          <a:cs typeface="Calibri Light" panose="020F0302020204030204" pitchFamily="34" charset="0"/>
                        </a:rPr>
                        <a:t>Try to capture non-linearities in the time series.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319801"/>
                  </a:ext>
                </a:extLst>
              </a:tr>
            </a:tbl>
          </a:graphicData>
        </a:graphic>
      </p:graphicFrame>
      <p:sp>
        <p:nvSpPr>
          <p:cNvPr id="50" name="Ellipse 49">
            <a:extLst>
              <a:ext uri="{FF2B5EF4-FFF2-40B4-BE49-F238E27FC236}">
                <a16:creationId xmlns:a16="http://schemas.microsoft.com/office/drawing/2014/main" id="{AED6E2BE-541E-48BF-BFD7-D351E21D0A3F}"/>
              </a:ext>
            </a:extLst>
          </p:cNvPr>
          <p:cNvSpPr/>
          <p:nvPr/>
        </p:nvSpPr>
        <p:spPr>
          <a:xfrm>
            <a:off x="4563598" y="3246787"/>
            <a:ext cx="1260000" cy="1260000"/>
          </a:xfrm>
          <a:prstGeom prst="ellipse">
            <a:avLst/>
          </a:prstGeom>
          <a:noFill/>
          <a:ln w="12700" cap="flat" cmpd="sng" algn="ctr">
            <a:solidFill>
              <a:srgbClr val="F4C47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78624D6-0302-4EB0-8EF7-D288095DB4EC}"/>
              </a:ext>
            </a:extLst>
          </p:cNvPr>
          <p:cNvSpPr/>
          <p:nvPr/>
        </p:nvSpPr>
        <p:spPr>
          <a:xfrm>
            <a:off x="4645683" y="3336787"/>
            <a:ext cx="1080000" cy="1080000"/>
          </a:xfrm>
          <a:prstGeom prst="ellipse">
            <a:avLst/>
          </a:prstGeom>
          <a:noFill/>
          <a:ln w="12700" cap="flat" cmpd="sng" algn="ctr">
            <a:solidFill>
              <a:srgbClr val="F4C47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648FF26-FB18-486D-87CD-B9B1A5AD34A9}"/>
              </a:ext>
            </a:extLst>
          </p:cNvPr>
          <p:cNvSpPr/>
          <p:nvPr/>
        </p:nvSpPr>
        <p:spPr>
          <a:xfrm>
            <a:off x="1158401" y="3246787"/>
            <a:ext cx="1260000" cy="1260000"/>
          </a:xfrm>
          <a:prstGeom prst="ellipse">
            <a:avLst/>
          </a:prstGeom>
          <a:noFill/>
          <a:ln w="12700" cap="flat" cmpd="sng" algn="ctr">
            <a:solidFill>
              <a:srgbClr val="2195C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BA8BD970-C3EF-4090-BC36-21A6D97CE210}"/>
              </a:ext>
            </a:extLst>
          </p:cNvPr>
          <p:cNvSpPr/>
          <p:nvPr/>
        </p:nvSpPr>
        <p:spPr>
          <a:xfrm>
            <a:off x="1240486" y="3336787"/>
            <a:ext cx="1080000" cy="1080000"/>
          </a:xfrm>
          <a:prstGeom prst="ellipse">
            <a:avLst/>
          </a:prstGeom>
          <a:noFill/>
          <a:ln w="12700" cap="flat" cmpd="sng" algn="ctr">
            <a:solidFill>
              <a:srgbClr val="2195C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87AD4209-6097-4DBF-A16F-37D0B6BB06B2}"/>
              </a:ext>
            </a:extLst>
          </p:cNvPr>
          <p:cNvSpPr/>
          <p:nvPr/>
        </p:nvSpPr>
        <p:spPr>
          <a:xfrm>
            <a:off x="2391369" y="3826391"/>
            <a:ext cx="197861" cy="209515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5BB3D95A-C18B-4F91-8066-A6F4D002D4CC}"/>
              </a:ext>
            </a:extLst>
          </p:cNvPr>
          <p:cNvSpPr/>
          <p:nvPr/>
        </p:nvSpPr>
        <p:spPr>
          <a:xfrm>
            <a:off x="2347871" y="3661092"/>
            <a:ext cx="197861" cy="209515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7AB197A9-84A3-41D1-8260-32BD06D05FCA}"/>
              </a:ext>
            </a:extLst>
          </p:cNvPr>
          <p:cNvSpPr/>
          <p:nvPr/>
        </p:nvSpPr>
        <p:spPr>
          <a:xfrm>
            <a:off x="2546866" y="3966776"/>
            <a:ext cx="1260000" cy="1260000"/>
          </a:xfrm>
          <a:prstGeom prst="ellipse">
            <a:avLst/>
          </a:prstGeom>
          <a:noFill/>
          <a:ln w="12700" cap="flat" cmpd="sng" algn="ctr">
            <a:solidFill>
              <a:srgbClr val="F4960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030BB97-AFEB-4880-BCC5-E42C1E43C8C1}"/>
              </a:ext>
            </a:extLst>
          </p:cNvPr>
          <p:cNvSpPr/>
          <p:nvPr/>
        </p:nvSpPr>
        <p:spPr>
          <a:xfrm>
            <a:off x="2628951" y="4056776"/>
            <a:ext cx="1080000" cy="1080000"/>
          </a:xfrm>
          <a:prstGeom prst="ellipse">
            <a:avLst/>
          </a:prstGeom>
          <a:noFill/>
          <a:ln w="12700" cap="flat" cmpd="sng" algn="ctr">
            <a:solidFill>
              <a:srgbClr val="F4960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45375867-5735-4FBC-94DB-1882F6C5DC88}"/>
              </a:ext>
            </a:extLst>
          </p:cNvPr>
          <p:cNvSpPr/>
          <p:nvPr/>
        </p:nvSpPr>
        <p:spPr>
          <a:xfrm>
            <a:off x="4029383" y="4295415"/>
            <a:ext cx="197861" cy="209515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B244D494-F340-4057-81C8-B8223183DAEB}"/>
              </a:ext>
            </a:extLst>
          </p:cNvPr>
          <p:cNvSpPr/>
          <p:nvPr/>
        </p:nvSpPr>
        <p:spPr>
          <a:xfrm>
            <a:off x="3646729" y="4085900"/>
            <a:ext cx="197861" cy="209515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pic>
        <p:nvPicPr>
          <p:cNvPr id="60" name="Grafik 59" descr="Filter">
            <a:extLst>
              <a:ext uri="{FF2B5EF4-FFF2-40B4-BE49-F238E27FC236}">
                <a16:creationId xmlns:a16="http://schemas.microsoft.com/office/drawing/2014/main" id="{7176FFF3-2A48-4720-A5C7-B52ED888DE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2869" y="3597760"/>
            <a:ext cx="598912" cy="598912"/>
          </a:xfrm>
          <a:prstGeom prst="rect">
            <a:avLst/>
          </a:prstGeom>
        </p:spPr>
      </p:pic>
      <p:pic>
        <p:nvPicPr>
          <p:cNvPr id="61" name="Grafik 60" descr="Aufwärtstrend">
            <a:extLst>
              <a:ext uri="{FF2B5EF4-FFF2-40B4-BE49-F238E27FC236}">
                <a16:creationId xmlns:a16="http://schemas.microsoft.com/office/drawing/2014/main" id="{5E5416C4-9009-49AC-94C3-B04938F654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51810" y="4312229"/>
            <a:ext cx="637595" cy="637595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6E1DD7D0-FB9F-4A44-B028-81E7DDA809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09348" y="3639993"/>
            <a:ext cx="544749" cy="450174"/>
          </a:xfrm>
          <a:prstGeom prst="rect">
            <a:avLst/>
          </a:prstGeom>
        </p:spPr>
      </p:pic>
      <p:sp>
        <p:nvSpPr>
          <p:cNvPr id="63" name="Ellipse 62">
            <a:extLst>
              <a:ext uri="{FF2B5EF4-FFF2-40B4-BE49-F238E27FC236}">
                <a16:creationId xmlns:a16="http://schemas.microsoft.com/office/drawing/2014/main" id="{874313A5-7A6C-4D45-B456-48EBCA1DF0A2}"/>
              </a:ext>
            </a:extLst>
          </p:cNvPr>
          <p:cNvSpPr/>
          <p:nvPr/>
        </p:nvSpPr>
        <p:spPr>
          <a:xfrm>
            <a:off x="2528794" y="2359717"/>
            <a:ext cx="1260000" cy="1260000"/>
          </a:xfrm>
          <a:prstGeom prst="ellipse">
            <a:avLst/>
          </a:prstGeom>
          <a:noFill/>
          <a:ln w="12700" cap="flat" cmpd="sng" algn="ctr">
            <a:solidFill>
              <a:srgbClr val="B3B4B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7736F7A8-9D47-4DA4-9E0E-1A73447EFD87}"/>
              </a:ext>
            </a:extLst>
          </p:cNvPr>
          <p:cNvSpPr/>
          <p:nvPr/>
        </p:nvSpPr>
        <p:spPr>
          <a:xfrm>
            <a:off x="2610879" y="2449717"/>
            <a:ext cx="1080000" cy="1080000"/>
          </a:xfrm>
          <a:prstGeom prst="ellipse">
            <a:avLst/>
          </a:prstGeom>
          <a:noFill/>
          <a:ln w="12700" cap="flat" cmpd="sng" algn="ctr">
            <a:solidFill>
              <a:srgbClr val="B3B4B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D99F6140-70E4-4932-9367-94F6A76D8E6A}"/>
              </a:ext>
            </a:extLst>
          </p:cNvPr>
          <p:cNvSpPr/>
          <p:nvPr/>
        </p:nvSpPr>
        <p:spPr>
          <a:xfrm>
            <a:off x="3580075" y="3358302"/>
            <a:ext cx="197861" cy="209515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EE1B2251-3A46-4FDC-989D-0050C265709B}"/>
              </a:ext>
            </a:extLst>
          </p:cNvPr>
          <p:cNvSpPr/>
          <p:nvPr/>
        </p:nvSpPr>
        <p:spPr>
          <a:xfrm>
            <a:off x="3653511" y="3232392"/>
            <a:ext cx="197861" cy="209515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pic>
        <p:nvPicPr>
          <p:cNvPr id="67" name="Grafik 66">
            <a:extLst>
              <a:ext uri="{FF2B5EF4-FFF2-40B4-BE49-F238E27FC236}">
                <a16:creationId xmlns:a16="http://schemas.microsoft.com/office/drawing/2014/main" id="{7EAF6517-87DB-4804-8DE6-5D2E692B01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6092" y="3882757"/>
            <a:ext cx="196062" cy="216000"/>
          </a:xfrm>
          <a:prstGeom prst="rect">
            <a:avLst/>
          </a:prstGeom>
        </p:spPr>
      </p:pic>
      <p:pic>
        <p:nvPicPr>
          <p:cNvPr id="68" name="Grafik 67">
            <a:extLst>
              <a:ext uri="{FF2B5EF4-FFF2-40B4-BE49-F238E27FC236}">
                <a16:creationId xmlns:a16="http://schemas.microsoft.com/office/drawing/2014/main" id="{8F217BF5-997B-42FD-BBD7-A21D1097D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543" y="3889865"/>
            <a:ext cx="196062" cy="216000"/>
          </a:xfrm>
          <a:prstGeom prst="rect">
            <a:avLst/>
          </a:prstGeom>
        </p:spPr>
      </p:pic>
      <p:sp>
        <p:nvSpPr>
          <p:cNvPr id="69" name="Pfeil: gestreift nach rechts 68">
            <a:extLst>
              <a:ext uri="{FF2B5EF4-FFF2-40B4-BE49-F238E27FC236}">
                <a16:creationId xmlns:a16="http://schemas.microsoft.com/office/drawing/2014/main" id="{85FA4A59-92D8-4A21-BC82-ADAC8CD159E0}"/>
              </a:ext>
            </a:extLst>
          </p:cNvPr>
          <p:cNvSpPr/>
          <p:nvPr/>
        </p:nvSpPr>
        <p:spPr>
          <a:xfrm rot="20196382">
            <a:off x="3936308" y="4040052"/>
            <a:ext cx="615036" cy="374814"/>
          </a:xfrm>
          <a:prstGeom prst="stripedRightArrow">
            <a:avLst/>
          </a:prstGeom>
          <a:solidFill>
            <a:srgbClr val="E7E6E6"/>
          </a:solidFill>
          <a:ln w="3175" cap="flat" cmpd="sng" algn="ctr">
            <a:solidFill>
              <a:srgbClr val="E7E6E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70" name="Pfeil: gestreift nach rechts 69">
            <a:extLst>
              <a:ext uri="{FF2B5EF4-FFF2-40B4-BE49-F238E27FC236}">
                <a16:creationId xmlns:a16="http://schemas.microsoft.com/office/drawing/2014/main" id="{E239FA2E-7D09-4949-8E0C-F80E85BF989D}"/>
              </a:ext>
            </a:extLst>
          </p:cNvPr>
          <p:cNvSpPr/>
          <p:nvPr/>
        </p:nvSpPr>
        <p:spPr>
          <a:xfrm rot="1710600">
            <a:off x="3854977" y="3262520"/>
            <a:ext cx="677748" cy="374814"/>
          </a:xfrm>
          <a:prstGeom prst="stripedRightArrow">
            <a:avLst/>
          </a:prstGeom>
          <a:solidFill>
            <a:srgbClr val="E7E6E6"/>
          </a:solidFill>
          <a:ln w="3175" cap="flat" cmpd="sng" algn="ctr">
            <a:solidFill>
              <a:srgbClr val="E7E6E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pic>
        <p:nvPicPr>
          <p:cNvPr id="71" name="Grafik 70" descr="Bleistift">
            <a:extLst>
              <a:ext uri="{FF2B5EF4-FFF2-40B4-BE49-F238E27FC236}">
                <a16:creationId xmlns:a16="http://schemas.microsoft.com/office/drawing/2014/main" id="{91A2CF49-6D44-44FC-94B4-6E827A763B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62730" y="2786294"/>
            <a:ext cx="438982" cy="438982"/>
          </a:xfrm>
          <a:prstGeom prst="rect">
            <a:avLst/>
          </a:prstGeom>
        </p:spPr>
      </p:pic>
      <p:pic>
        <p:nvPicPr>
          <p:cNvPr id="72" name="Grafik 71">
            <a:extLst>
              <a:ext uri="{FF2B5EF4-FFF2-40B4-BE49-F238E27FC236}">
                <a16:creationId xmlns:a16="http://schemas.microsoft.com/office/drawing/2014/main" id="{45234FF5-3A76-4250-9274-2FB0775BB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833" y="4517912"/>
            <a:ext cx="196062" cy="216000"/>
          </a:xfrm>
          <a:prstGeom prst="rect">
            <a:avLst/>
          </a:prstGeom>
        </p:spPr>
      </p:pic>
      <p:pic>
        <p:nvPicPr>
          <p:cNvPr id="73" name="Grafik 72">
            <a:extLst>
              <a:ext uri="{FF2B5EF4-FFF2-40B4-BE49-F238E27FC236}">
                <a16:creationId xmlns:a16="http://schemas.microsoft.com/office/drawing/2014/main" id="{DE36AB56-4797-49FA-A428-1EC9A4194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218" y="2897785"/>
            <a:ext cx="196062" cy="216000"/>
          </a:xfrm>
          <a:prstGeom prst="rect">
            <a:avLst/>
          </a:prstGeom>
        </p:spPr>
      </p:pic>
      <p:sp>
        <p:nvSpPr>
          <p:cNvPr id="74" name="Freihandform: Form 73">
            <a:extLst>
              <a:ext uri="{FF2B5EF4-FFF2-40B4-BE49-F238E27FC236}">
                <a16:creationId xmlns:a16="http://schemas.microsoft.com/office/drawing/2014/main" id="{9D9BBAE1-EF93-45DB-9898-796FE6BEA0D1}"/>
              </a:ext>
            </a:extLst>
          </p:cNvPr>
          <p:cNvSpPr/>
          <p:nvPr/>
        </p:nvSpPr>
        <p:spPr>
          <a:xfrm rot="5400000">
            <a:off x="2275991" y="3786455"/>
            <a:ext cx="518492" cy="165134"/>
          </a:xfrm>
          <a:custGeom>
            <a:avLst/>
            <a:gdLst>
              <a:gd name="connsiteX0" fmla="*/ 0 w 778980"/>
              <a:gd name="connsiteY0" fmla="*/ 191396 h 197861"/>
              <a:gd name="connsiteX1" fmla="*/ 383021 w 778980"/>
              <a:gd name="connsiteY1" fmla="*/ 0 h 197861"/>
              <a:gd name="connsiteX2" fmla="*/ 778980 w 778980"/>
              <a:gd name="connsiteY2" fmla="*/ 197861 h 197861"/>
              <a:gd name="connsiteX3" fmla="*/ 773924 w 778980"/>
              <a:gd name="connsiteY3" fmla="*/ 197861 h 197861"/>
              <a:gd name="connsiteX4" fmla="*/ 700471 w 778980"/>
              <a:gd name="connsiteY4" fmla="*/ 172657 h 197861"/>
              <a:gd name="connsiteX5" fmla="*/ 377542 w 778980"/>
              <a:gd name="connsiteY5" fmla="*/ 141712 h 197861"/>
              <a:gd name="connsiteX6" fmla="*/ 54612 w 778980"/>
              <a:gd name="connsiteY6" fmla="*/ 172657 h 19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8980" h="197861">
                <a:moveTo>
                  <a:pt x="0" y="191396"/>
                </a:moveTo>
                <a:lnTo>
                  <a:pt x="383021" y="0"/>
                </a:lnTo>
                <a:lnTo>
                  <a:pt x="778980" y="197861"/>
                </a:lnTo>
                <a:lnTo>
                  <a:pt x="773924" y="197861"/>
                </a:lnTo>
                <a:lnTo>
                  <a:pt x="700471" y="172657"/>
                </a:lnTo>
                <a:cubicBezTo>
                  <a:pt x="617826" y="153537"/>
                  <a:pt x="503654" y="141712"/>
                  <a:pt x="377542" y="141712"/>
                </a:cubicBezTo>
                <a:cubicBezTo>
                  <a:pt x="251430" y="141712"/>
                  <a:pt x="137257" y="153537"/>
                  <a:pt x="54612" y="172657"/>
                </a:cubicBezTo>
                <a:close/>
              </a:path>
            </a:pathLst>
          </a:custGeom>
          <a:solidFill>
            <a:srgbClr val="E7E6E6"/>
          </a:solidFill>
          <a:ln w="3175" cap="flat" cmpd="sng" algn="ctr">
            <a:solidFill>
              <a:srgbClr val="E7E6E6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389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E4E14-5E82-47E2-B34C-5C07A9F17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D5EB8D-EB89-4913-88AB-397711EBC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</a:rPr>
              <a:t>J. B. Heaton, N. G. Polson, &amp; J. H. Witte. (2016). Deep Portfolio Theory.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cs typeface="Calibri Light" panose="020F0302020204030204" pitchFamily="34" charset="0"/>
              </a:rPr>
              <a:t>Werbos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cs typeface="Calibri Light" panose="020F0302020204030204" pitchFamily="34" charset="0"/>
              </a:rPr>
              <a:t>, P. (1990): Backpropagation Through Time: What It does and How to Do It.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cs typeface="Calibri Light" panose="020F0302020204030204" pitchFamily="34" charset="0"/>
                <a:hlinkClick r:id="rId2"/>
              </a:rPr>
              <a:t>https://doi.org/10.1109/5.58337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cs typeface="Calibri Light" panose="020F0302020204030204" pitchFamily="34" charset="0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cs typeface="Calibri Light" panose="020F0302020204030204" pitchFamily="34" charset="0"/>
              </a:rPr>
              <a:t>Retrieved from </a:t>
            </a: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cs typeface="Calibri Light" panose="020F0302020204030204" pitchFamily="34" charset="0"/>
                <a:hlinkClick r:id="rId3"/>
              </a:rPr>
              <a:t>http://axon.cs.byu.edu/~martinez/classes/678/Papers/Werbos_BPTT.pdf </a:t>
            </a: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cs typeface="Calibri Light" panose="020F03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hlinkClick r:id="rId4"/>
              </a:rPr>
              <a:t>https://towardsdatascience.com/getting-rich-quick-with-machine-learning-and-stock-market-predictions-696802da94fe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</a:rPr>
              <a:t>Olivier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</a:rPr>
              <a:t>Ledoit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</a:rPr>
              <a:t> &amp; Michael Wolf, 2003. 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hlinkClick r:id="rId5"/>
              </a:rPr>
              <a:t>Honey, I shrunk the sample covariance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</a:rPr>
              <a:t>,"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hlinkClick r:id="rId6"/>
              </a:rPr>
              <a:t>Economics Working Papers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</a:rPr>
              <a:t> 691, Department of Economics and Business,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</a:rPr>
              <a:t>Universitat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</a:rPr>
              <a:t>Pompeu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</a:rPr>
              <a:t>Fabra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</a:rPr>
              <a:t>.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</a:rPr>
            </a:b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</a:rPr>
            </a:b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</a:endParaRPr>
          </a:p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84DB7B-DED6-41C2-965F-B898403D4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Unternehmenspräsentation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B0EF78-DFED-4700-9BB4-599B563F4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295B-76B5-634C-82B6-CAC476CA834D}" type="slidenum">
              <a:rPr lang="de-DE" smtClean="0"/>
              <a:t>30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21E169A-0BA6-499E-B15A-EEBBC5BD9C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9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AB564A17-9C1D-4B6E-8B77-D529940C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 &amp; A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00D73DA2-554C-48CA-A1D9-20EF3105A6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Yes, </a:t>
            </a:r>
            <a:r>
              <a:rPr lang="de-DE" dirty="0" err="1"/>
              <a:t>my</a:t>
            </a:r>
            <a:r>
              <a:rPr lang="de-DE" dirty="0"/>
              <a:t> code </a:t>
            </a:r>
            <a:r>
              <a:rPr lang="de-DE" dirty="0" err="1"/>
              <a:t>is</a:t>
            </a:r>
            <a:r>
              <a:rPr lang="de-DE" dirty="0"/>
              <a:t> on </a:t>
            </a:r>
            <a:r>
              <a:rPr lang="de-DE" dirty="0" err="1"/>
              <a:t>github</a:t>
            </a:r>
            <a:r>
              <a:rPr lang="de-DE" dirty="0"/>
              <a:t>. </a:t>
            </a:r>
            <a:r>
              <a:rPr lang="de-DE" dirty="0">
                <a:hlinkClick r:id="rId2"/>
              </a:rPr>
              <a:t>https://github.com/QUER01/FinanceModule</a:t>
            </a:r>
            <a:r>
              <a:rPr lang="de-DE" dirty="0"/>
              <a:t> </a:t>
            </a:r>
          </a:p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050D1D-14C0-454D-B693-6E963366D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Unternehmenspräsentation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8048D7-BD41-4B55-97E7-D2453CB3D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295B-76B5-634C-82B6-CAC476CA834D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75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0C12C95E-4FED-4B8D-96AF-B4944761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EB1AEF2-250F-4352-8BBF-60721C260B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6DF3A7-DCA5-42E2-A603-977FA78BF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Unternehmenspräsentation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93F9985-7DE3-4735-A391-86024660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295B-76B5-634C-82B6-CAC476CA834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899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0EA34B-F6DC-415A-92BB-3F12676F8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E473AEC-ADC5-4EBB-A407-FCEF0602E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Unternehmenspräsentation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DF4216-D0BF-42B0-928C-F262E38F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295B-76B5-634C-82B6-CAC476CA834D}" type="slidenum">
              <a:rPr lang="de-DE" smtClean="0"/>
              <a:t>5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063D862-0AA2-4B39-8E30-88012A2516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Timeline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portfolio</a:t>
            </a:r>
            <a:r>
              <a:rPr lang="de-DE" dirty="0"/>
              <a:t> </a:t>
            </a:r>
            <a:r>
              <a:rPr lang="de-DE" dirty="0" err="1"/>
              <a:t>selection</a:t>
            </a:r>
            <a:r>
              <a:rPr lang="de-DE" dirty="0"/>
              <a:t> </a:t>
            </a:r>
            <a:r>
              <a:rPr lang="de-DE" dirty="0" err="1"/>
              <a:t>methods</a:t>
            </a:r>
            <a:endParaRPr lang="en-US" dirty="0"/>
          </a:p>
          <a:p>
            <a:endParaRPr lang="en-US" dirty="0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73AF6AD-CA4C-450B-9DF2-6115835E832C}"/>
              </a:ext>
            </a:extLst>
          </p:cNvPr>
          <p:cNvCxnSpPr/>
          <p:nvPr/>
        </p:nvCxnSpPr>
        <p:spPr>
          <a:xfrm>
            <a:off x="584886" y="5107459"/>
            <a:ext cx="1079156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9F01FEE1-1A0C-464B-BFB0-84EB9DAF4310}"/>
              </a:ext>
            </a:extLst>
          </p:cNvPr>
          <p:cNvSpPr/>
          <p:nvPr/>
        </p:nvSpPr>
        <p:spPr>
          <a:xfrm>
            <a:off x="2305848" y="4096542"/>
            <a:ext cx="14086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Markowitz, Sharpe (CAPM)</a:t>
            </a:r>
            <a:r>
              <a:rPr lang="en-US" sz="1200" dirty="0"/>
              <a:t> </a:t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2854D10-9496-4FFB-86F2-05C211C86820}"/>
              </a:ext>
            </a:extLst>
          </p:cNvPr>
          <p:cNvSpPr/>
          <p:nvPr/>
        </p:nvSpPr>
        <p:spPr>
          <a:xfrm>
            <a:off x="2135596" y="5231781"/>
            <a:ext cx="550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URWPalladioL-Roma"/>
              </a:rPr>
              <a:t>1964</a:t>
            </a:r>
            <a:endParaRPr lang="en-US" sz="1400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A3E2BA93-8CEC-4F67-B984-5D164269FBEF}"/>
              </a:ext>
            </a:extLst>
          </p:cNvPr>
          <p:cNvCxnSpPr>
            <a:cxnSpLocks/>
          </p:cNvCxnSpPr>
          <p:nvPr/>
        </p:nvCxnSpPr>
        <p:spPr>
          <a:xfrm flipV="1">
            <a:off x="2331316" y="4184822"/>
            <a:ext cx="0" cy="922637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A5C5A165-EBE0-44A7-9DE0-5D4E667842E3}"/>
              </a:ext>
            </a:extLst>
          </p:cNvPr>
          <p:cNvSpPr/>
          <p:nvPr/>
        </p:nvSpPr>
        <p:spPr>
          <a:xfrm>
            <a:off x="3895750" y="3745949"/>
            <a:ext cx="11038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URWPalladioL-Roma"/>
              </a:rPr>
              <a:t>McKibbon</a:t>
            </a:r>
            <a:r>
              <a:rPr lang="en-US" sz="1200" dirty="0">
                <a:solidFill>
                  <a:srgbClr val="000000"/>
                </a:solidFill>
                <a:latin typeface="URWPalladioL-Roma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and Rose</a:t>
            </a:r>
          </a:p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(APT)</a:t>
            </a:r>
            <a:endParaRPr lang="en-US" sz="1200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B4CC5184-5CBA-46DA-B74B-B087240E8A0F}"/>
              </a:ext>
            </a:extLst>
          </p:cNvPr>
          <p:cNvCxnSpPr>
            <a:cxnSpLocks/>
          </p:cNvCxnSpPr>
          <p:nvPr/>
        </p:nvCxnSpPr>
        <p:spPr>
          <a:xfrm flipV="1">
            <a:off x="3921219" y="3847070"/>
            <a:ext cx="0" cy="1260390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65423048-D5B8-4636-ACE7-FA4C7CEF273B}"/>
              </a:ext>
            </a:extLst>
          </p:cNvPr>
          <p:cNvSpPr/>
          <p:nvPr/>
        </p:nvSpPr>
        <p:spPr>
          <a:xfrm>
            <a:off x="3660751" y="5231781"/>
            <a:ext cx="970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URWPalladioL-Roma"/>
              </a:rPr>
              <a:t>1973-1976</a:t>
            </a:r>
            <a:endParaRPr lang="en-US" sz="1400" dirty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AE8B628-3AA3-49D0-9E61-58D3A8F2E508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7341734" y="2856072"/>
            <a:ext cx="0" cy="2251387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3F20C55C-8B53-4AF2-B478-353403C24F3B}"/>
              </a:ext>
            </a:extLst>
          </p:cNvPr>
          <p:cNvSpPr/>
          <p:nvPr/>
        </p:nvSpPr>
        <p:spPr>
          <a:xfrm>
            <a:off x="7341734" y="2717572"/>
            <a:ext cx="21418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 Black-</a:t>
            </a:r>
            <a:r>
              <a:rPr lang="en-US" sz="1200" dirty="0" err="1">
                <a:solidFill>
                  <a:srgbClr val="000000"/>
                </a:solidFill>
                <a:latin typeface="URWPalladioL-Roma"/>
              </a:rPr>
              <a:t>Litterman</a:t>
            </a:r>
            <a:endParaRPr lang="en-US" sz="1200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C9A441F-AA2F-4BDB-B647-D48C8308DC39}"/>
              </a:ext>
            </a:extLst>
          </p:cNvPr>
          <p:cNvSpPr/>
          <p:nvPr/>
        </p:nvSpPr>
        <p:spPr>
          <a:xfrm>
            <a:off x="7199877" y="5231781"/>
            <a:ext cx="550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>
                <a:solidFill>
                  <a:srgbClr val="000000"/>
                </a:solidFill>
                <a:latin typeface="URWPalladioL-Roma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URWPalladioL-Roma"/>
              </a:rPr>
              <a:t>991</a:t>
            </a:r>
            <a:endParaRPr lang="en-US" sz="1400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2479306-F249-461A-A916-67451521BE8C}"/>
              </a:ext>
            </a:extLst>
          </p:cNvPr>
          <p:cNvSpPr/>
          <p:nvPr/>
        </p:nvSpPr>
        <p:spPr>
          <a:xfrm>
            <a:off x="886890" y="5231781"/>
            <a:ext cx="550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URWPalladioL-Roma"/>
              </a:rPr>
              <a:t>1952</a:t>
            </a:r>
            <a:endParaRPr lang="en-US" sz="1400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C4EAC53-80CF-475F-BF32-FBB752E502A9}"/>
              </a:ext>
            </a:extLst>
          </p:cNvPr>
          <p:cNvSpPr/>
          <p:nvPr/>
        </p:nvSpPr>
        <p:spPr>
          <a:xfrm>
            <a:off x="886553" y="4343680"/>
            <a:ext cx="14086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Markowitz</a:t>
            </a:r>
            <a:endParaRPr lang="en-US" sz="1200" dirty="0"/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3E6C262-08C0-40B1-89BD-CE8830F42C9C}"/>
              </a:ext>
            </a:extLst>
          </p:cNvPr>
          <p:cNvCxnSpPr/>
          <p:nvPr/>
        </p:nvCxnSpPr>
        <p:spPr>
          <a:xfrm flipV="1">
            <a:off x="912021" y="4461127"/>
            <a:ext cx="0" cy="646332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75CA6A3B-17CB-4FF8-8A83-DDACA202B287}"/>
              </a:ext>
            </a:extLst>
          </p:cNvPr>
          <p:cNvSpPr/>
          <p:nvPr/>
        </p:nvSpPr>
        <p:spPr>
          <a:xfrm>
            <a:off x="10164252" y="802747"/>
            <a:ext cx="2141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Heaton et.al</a:t>
            </a:r>
          </a:p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(Deep Portfolio)</a:t>
            </a:r>
            <a:endParaRPr lang="en-US" sz="1200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A13ADE5D-8D3C-4FC4-902E-CF6B93B72FC9}"/>
              </a:ext>
            </a:extLst>
          </p:cNvPr>
          <p:cNvSpPr/>
          <p:nvPr/>
        </p:nvSpPr>
        <p:spPr>
          <a:xfrm>
            <a:off x="9956251" y="5231781"/>
            <a:ext cx="550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>
                <a:solidFill>
                  <a:srgbClr val="000000"/>
                </a:solidFill>
                <a:latin typeface="URWPalladioL-Roma"/>
              </a:rPr>
              <a:t>2016</a:t>
            </a:r>
            <a:endParaRPr lang="en-US" sz="1400" dirty="0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83080069-5DEA-4C04-80E5-6FD8DCD9FA32}"/>
              </a:ext>
            </a:extLst>
          </p:cNvPr>
          <p:cNvCxnSpPr>
            <a:cxnSpLocks/>
          </p:cNvCxnSpPr>
          <p:nvPr/>
        </p:nvCxnSpPr>
        <p:spPr>
          <a:xfrm flipV="1">
            <a:off x="8846191" y="2403875"/>
            <a:ext cx="0" cy="2684147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3593E2D-10AB-40F0-9B21-22406A19F222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10164252" y="1033580"/>
            <a:ext cx="0" cy="4094474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AE2B76FD-7857-4672-9627-07F5AFE856C0}"/>
              </a:ext>
            </a:extLst>
          </p:cNvPr>
          <p:cNvSpPr txBox="1"/>
          <p:nvPr/>
        </p:nvSpPr>
        <p:spPr>
          <a:xfrm>
            <a:off x="8701215" y="1901603"/>
            <a:ext cx="1564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URWPalladioL-Roma"/>
              </a:rPr>
              <a:t>Ledoit</a:t>
            </a:r>
            <a:r>
              <a:rPr lang="en-US" sz="1200" dirty="0">
                <a:solidFill>
                  <a:srgbClr val="000000"/>
                </a:solidFill>
                <a:latin typeface="URWPalladioL-Roma"/>
              </a:rPr>
              <a:t> &amp; Wolf, 2003</a:t>
            </a:r>
          </a:p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(Shrinkage)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0A79994-F26D-4C82-9741-EB1B22EFAA79}"/>
              </a:ext>
            </a:extLst>
          </p:cNvPr>
          <p:cNvSpPr/>
          <p:nvPr/>
        </p:nvSpPr>
        <p:spPr>
          <a:xfrm>
            <a:off x="8571115" y="5231781"/>
            <a:ext cx="550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>
                <a:solidFill>
                  <a:srgbClr val="000000"/>
                </a:solidFill>
                <a:latin typeface="URWPalladioL-Roma"/>
              </a:rPr>
              <a:t>2002</a:t>
            </a:r>
            <a:endParaRPr lang="en-US" sz="1400" dirty="0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D5486EFF-63B6-4781-A56A-8451D1D2383E}"/>
              </a:ext>
            </a:extLst>
          </p:cNvPr>
          <p:cNvCxnSpPr/>
          <p:nvPr/>
        </p:nvCxnSpPr>
        <p:spPr>
          <a:xfrm flipV="1">
            <a:off x="569457" y="2093077"/>
            <a:ext cx="0" cy="2227831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62891DC5-18CA-416D-A1B2-BD3F4F8C0E90}"/>
              </a:ext>
            </a:extLst>
          </p:cNvPr>
          <p:cNvSpPr txBox="1"/>
          <p:nvPr/>
        </p:nvSpPr>
        <p:spPr>
          <a:xfrm rot="16200000">
            <a:off x="-2067554" y="1572839"/>
            <a:ext cx="4921595" cy="352425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Degree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applicability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56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>
            <a:extLst>
              <a:ext uri="{FF2B5EF4-FFF2-40B4-BE49-F238E27FC236}">
                <a16:creationId xmlns:a16="http://schemas.microsoft.com/office/drawing/2014/main" id="{80953CE9-2684-40F9-B30E-6082B520BD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68376" y="840408"/>
            <a:ext cx="11723624" cy="481016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5093998-DF10-4832-998E-7D61730F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8F2C4E-54F5-4DC8-86FE-977F8C76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Unternehmenspräsentation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153220B-6B71-4E67-80CD-181DFA565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295B-76B5-634C-82B6-CAC476CA834D}" type="slidenum">
              <a:rPr lang="de-DE" smtClean="0"/>
              <a:t>6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6C867D6-1EEF-423E-9634-3088EBE80F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Timeline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methods</a:t>
            </a:r>
            <a:endParaRPr lang="en-US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2ADD556-2C32-4466-A1E9-15A0AA269A47}"/>
              </a:ext>
            </a:extLst>
          </p:cNvPr>
          <p:cNvSpPr/>
          <p:nvPr/>
        </p:nvSpPr>
        <p:spPr>
          <a:xfrm>
            <a:off x="4225686" y="4955222"/>
            <a:ext cx="144000" cy="14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78D8A62-3128-475B-9D90-E330D3D1F4EB}"/>
              </a:ext>
            </a:extLst>
          </p:cNvPr>
          <p:cNvSpPr/>
          <p:nvPr/>
        </p:nvSpPr>
        <p:spPr>
          <a:xfrm>
            <a:off x="4225685" y="5870064"/>
            <a:ext cx="1598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Backpropagation (</a:t>
            </a:r>
            <a:r>
              <a:rPr lang="en-US" sz="1200" dirty="0" err="1">
                <a:solidFill>
                  <a:srgbClr val="000000"/>
                </a:solidFill>
                <a:latin typeface="URWPalladioL-Roma"/>
              </a:rPr>
              <a:t>Werbos</a:t>
            </a:r>
            <a:r>
              <a:rPr lang="en-US" sz="1200" dirty="0">
                <a:solidFill>
                  <a:srgbClr val="000000"/>
                </a:solidFill>
                <a:latin typeface="URWPalladioL-Roma"/>
              </a:rPr>
              <a:t>, 1974)</a:t>
            </a:r>
            <a:endParaRPr lang="en-US" sz="1200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1FE4F2E-2847-4B77-8DB8-1AA1D05BAF35}"/>
              </a:ext>
            </a:extLst>
          </p:cNvPr>
          <p:cNvCxnSpPr>
            <a:cxnSpLocks/>
          </p:cNvCxnSpPr>
          <p:nvPr/>
        </p:nvCxnSpPr>
        <p:spPr>
          <a:xfrm>
            <a:off x="4291914" y="5099222"/>
            <a:ext cx="0" cy="79455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91125D67-5A19-4493-89F4-CC1C2982DB86}"/>
              </a:ext>
            </a:extLst>
          </p:cNvPr>
          <p:cNvSpPr/>
          <p:nvPr/>
        </p:nvSpPr>
        <p:spPr>
          <a:xfrm>
            <a:off x="5931245" y="4590834"/>
            <a:ext cx="144000" cy="14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2B2623EC-D6EF-4299-A38F-90C88F99DB7D}"/>
              </a:ext>
            </a:extLst>
          </p:cNvPr>
          <p:cNvCxnSpPr>
            <a:cxnSpLocks/>
          </p:cNvCxnSpPr>
          <p:nvPr/>
        </p:nvCxnSpPr>
        <p:spPr>
          <a:xfrm>
            <a:off x="5997473" y="4685406"/>
            <a:ext cx="5772" cy="1184658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A3E4DD3E-2DB2-471D-93F0-0DBD5E11DBFB}"/>
              </a:ext>
            </a:extLst>
          </p:cNvPr>
          <p:cNvSpPr/>
          <p:nvPr/>
        </p:nvSpPr>
        <p:spPr>
          <a:xfrm>
            <a:off x="5931245" y="5870064"/>
            <a:ext cx="1598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RNN </a:t>
            </a:r>
          </a:p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(Jordan, 1986)</a:t>
            </a:r>
            <a:endParaRPr lang="en-US" sz="1200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060DE19-070C-4561-B9CA-E10A27A2BE36}"/>
              </a:ext>
            </a:extLst>
          </p:cNvPr>
          <p:cNvSpPr/>
          <p:nvPr/>
        </p:nvSpPr>
        <p:spPr>
          <a:xfrm>
            <a:off x="8077693" y="3849427"/>
            <a:ext cx="144000" cy="14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69DD5BE-5011-4B79-80A9-D05DA571CEF5}"/>
              </a:ext>
            </a:extLst>
          </p:cNvPr>
          <p:cNvCxnSpPr>
            <a:cxnSpLocks/>
          </p:cNvCxnSpPr>
          <p:nvPr/>
        </p:nvCxnSpPr>
        <p:spPr>
          <a:xfrm>
            <a:off x="8138149" y="1094830"/>
            <a:ext cx="5772" cy="2754597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500FB7C6-8144-44D5-8225-5ECA422A5FCD}"/>
              </a:ext>
            </a:extLst>
          </p:cNvPr>
          <p:cNvSpPr/>
          <p:nvPr/>
        </p:nvSpPr>
        <p:spPr>
          <a:xfrm>
            <a:off x="7885590" y="612449"/>
            <a:ext cx="1598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LSTMs</a:t>
            </a:r>
          </a:p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URWPalladioL-Roma"/>
              </a:rPr>
              <a:t>Hochreiter</a:t>
            </a:r>
            <a:r>
              <a:rPr lang="en-US" sz="1200" dirty="0">
                <a:solidFill>
                  <a:srgbClr val="000000"/>
                </a:solidFill>
                <a:latin typeface="URWPalladioL-Roma"/>
              </a:rPr>
              <a:t>, 1997)</a:t>
            </a:r>
            <a:endParaRPr lang="en-US" sz="1200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95597F5-91E5-4FA7-B90C-359D1FB2EC45}"/>
              </a:ext>
            </a:extLst>
          </p:cNvPr>
          <p:cNvSpPr/>
          <p:nvPr/>
        </p:nvSpPr>
        <p:spPr>
          <a:xfrm>
            <a:off x="10025719" y="3014657"/>
            <a:ext cx="1973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Autoencoder</a:t>
            </a:r>
          </a:p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(Goodfellow et al., 2016)</a:t>
            </a:r>
            <a:endParaRPr lang="en-US" sz="1200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96BDD8C-885F-4DFE-861F-3FBBC828AE5B}"/>
              </a:ext>
            </a:extLst>
          </p:cNvPr>
          <p:cNvSpPr/>
          <p:nvPr/>
        </p:nvSpPr>
        <p:spPr>
          <a:xfrm>
            <a:off x="10013424" y="1949077"/>
            <a:ext cx="144000" cy="14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6E0EA381-2684-4292-9FD5-A5787BC3EAFE}"/>
              </a:ext>
            </a:extLst>
          </p:cNvPr>
          <p:cNvCxnSpPr>
            <a:cxnSpLocks/>
          </p:cNvCxnSpPr>
          <p:nvPr/>
        </p:nvCxnSpPr>
        <p:spPr>
          <a:xfrm flipH="1">
            <a:off x="10073120" y="2070825"/>
            <a:ext cx="5772" cy="964084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82C61B20-EA99-4625-B7A8-6AEA16B959E9}"/>
              </a:ext>
            </a:extLst>
          </p:cNvPr>
          <p:cNvSpPr/>
          <p:nvPr/>
        </p:nvSpPr>
        <p:spPr>
          <a:xfrm>
            <a:off x="7114844" y="4320908"/>
            <a:ext cx="144000" cy="14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BC3705FF-2583-4F77-8902-B649A828B9F8}"/>
              </a:ext>
            </a:extLst>
          </p:cNvPr>
          <p:cNvCxnSpPr>
            <a:cxnSpLocks/>
            <a:stCxn id="20" idx="4"/>
          </p:cNvCxnSpPr>
          <p:nvPr/>
        </p:nvCxnSpPr>
        <p:spPr>
          <a:xfrm flipH="1">
            <a:off x="7181072" y="4464908"/>
            <a:ext cx="5772" cy="140515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AA212CDA-742B-486E-AD7D-9DF7700184FA}"/>
              </a:ext>
            </a:extLst>
          </p:cNvPr>
          <p:cNvSpPr/>
          <p:nvPr/>
        </p:nvSpPr>
        <p:spPr>
          <a:xfrm>
            <a:off x="7120616" y="5870064"/>
            <a:ext cx="1598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BBT</a:t>
            </a:r>
          </a:p>
          <a:p>
            <a:r>
              <a:rPr lang="en-US" sz="1200" dirty="0">
                <a:solidFill>
                  <a:srgbClr val="000000"/>
                </a:solidFill>
                <a:latin typeface="URWPalladioL-Roma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URWPalladioL-Roma"/>
              </a:rPr>
              <a:t>Werbos</a:t>
            </a:r>
            <a:r>
              <a:rPr lang="en-US" sz="1200" dirty="0">
                <a:solidFill>
                  <a:srgbClr val="000000"/>
                </a:solidFill>
                <a:latin typeface="URWPalladioL-Roma"/>
              </a:rPr>
              <a:t>, 1990)</a:t>
            </a:r>
            <a:endParaRPr lang="en-US" sz="1200" dirty="0"/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84AA8CD6-BCE5-4026-9E7F-F3807D4F273D}"/>
              </a:ext>
            </a:extLst>
          </p:cNvPr>
          <p:cNvSpPr/>
          <p:nvPr/>
        </p:nvSpPr>
        <p:spPr>
          <a:xfrm>
            <a:off x="3113903" y="1057691"/>
            <a:ext cx="7697323" cy="4028302"/>
          </a:xfrm>
          <a:custGeom>
            <a:avLst/>
            <a:gdLst>
              <a:gd name="connsiteX0" fmla="*/ 0 w 7697323"/>
              <a:gd name="connsiteY0" fmla="*/ 4028302 h 4028302"/>
              <a:gd name="connsiteX1" fmla="*/ 881448 w 7697323"/>
              <a:gd name="connsiteY1" fmla="*/ 4020065 h 4028302"/>
              <a:gd name="connsiteX2" fmla="*/ 1210962 w 7697323"/>
              <a:gd name="connsiteY2" fmla="*/ 3945924 h 4028302"/>
              <a:gd name="connsiteX3" fmla="*/ 2899719 w 7697323"/>
              <a:gd name="connsiteY3" fmla="*/ 3575221 h 4028302"/>
              <a:gd name="connsiteX4" fmla="*/ 4085967 w 7697323"/>
              <a:gd name="connsiteY4" fmla="*/ 3278659 h 4028302"/>
              <a:gd name="connsiteX5" fmla="*/ 5041556 w 7697323"/>
              <a:gd name="connsiteY5" fmla="*/ 2825578 h 4028302"/>
              <a:gd name="connsiteX6" fmla="*/ 6969211 w 7697323"/>
              <a:gd name="connsiteY6" fmla="*/ 947351 h 4028302"/>
              <a:gd name="connsiteX7" fmla="*/ 7587048 w 7697323"/>
              <a:gd name="connsiteY7" fmla="*/ 222421 h 4028302"/>
              <a:gd name="connsiteX8" fmla="*/ 7694140 w 7697323"/>
              <a:gd name="connsiteY8" fmla="*/ 0 h 402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97323" h="4028302">
                <a:moveTo>
                  <a:pt x="0" y="4028302"/>
                </a:moveTo>
                <a:lnTo>
                  <a:pt x="881448" y="4020065"/>
                </a:lnTo>
                <a:cubicBezTo>
                  <a:pt x="1083275" y="4006335"/>
                  <a:pt x="1210962" y="3945924"/>
                  <a:pt x="1210962" y="3945924"/>
                </a:cubicBezTo>
                <a:lnTo>
                  <a:pt x="2899719" y="3575221"/>
                </a:lnTo>
                <a:cubicBezTo>
                  <a:pt x="3378886" y="3464010"/>
                  <a:pt x="3728994" y="3403599"/>
                  <a:pt x="4085967" y="3278659"/>
                </a:cubicBezTo>
                <a:cubicBezTo>
                  <a:pt x="4442940" y="3153719"/>
                  <a:pt x="4561015" y="3214129"/>
                  <a:pt x="5041556" y="2825578"/>
                </a:cubicBezTo>
                <a:cubicBezTo>
                  <a:pt x="5522097" y="2437027"/>
                  <a:pt x="6544962" y="1381210"/>
                  <a:pt x="6969211" y="947351"/>
                </a:cubicBezTo>
                <a:cubicBezTo>
                  <a:pt x="7393460" y="513492"/>
                  <a:pt x="7466227" y="380313"/>
                  <a:pt x="7587048" y="222421"/>
                </a:cubicBezTo>
                <a:cubicBezTo>
                  <a:pt x="7707870" y="64529"/>
                  <a:pt x="7701005" y="32264"/>
                  <a:pt x="7694140" y="0"/>
                </a:cubicBez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0BEA010-7663-45DD-842E-5175AB775B89}"/>
              </a:ext>
            </a:extLst>
          </p:cNvPr>
          <p:cNvSpPr txBox="1"/>
          <p:nvPr/>
        </p:nvSpPr>
        <p:spPr>
          <a:xfrm>
            <a:off x="390237" y="6265445"/>
            <a:ext cx="477289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Timeline of deep learning methods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i="0" u="none" baseline="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6825569-9DC6-45B5-852E-61B36AB84350}"/>
              </a:ext>
            </a:extLst>
          </p:cNvPr>
          <p:cNvSpPr txBox="1"/>
          <p:nvPr/>
        </p:nvSpPr>
        <p:spPr>
          <a:xfrm rot="16200000">
            <a:off x="-2067554" y="1572839"/>
            <a:ext cx="4921595" cy="352425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Degree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applicability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E9E727D9-7A7C-4F8B-8961-05EAFD140E75}"/>
              </a:ext>
            </a:extLst>
          </p:cNvPr>
          <p:cNvCxnSpPr/>
          <p:nvPr/>
        </p:nvCxnSpPr>
        <p:spPr>
          <a:xfrm flipV="1">
            <a:off x="569457" y="2093077"/>
            <a:ext cx="0" cy="2227831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931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4A0BB9-894C-4665-A6E2-EE6E2FBC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D65C9A-9A22-40BE-9179-1DFADAB6B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Unternehmenspräsentation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BD8298-D779-4BF0-ACF6-594B8A0C9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295B-76B5-634C-82B6-CAC476CA834D}" type="slidenum">
              <a:rPr lang="de-DE" smtClean="0"/>
              <a:t>7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46AD481-CD93-496C-9155-A9D3430CC7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Modern </a:t>
            </a:r>
            <a:r>
              <a:rPr lang="de-DE" dirty="0" err="1"/>
              <a:t>portfolio</a:t>
            </a:r>
            <a:r>
              <a:rPr lang="de-DE" dirty="0"/>
              <a:t> </a:t>
            </a:r>
            <a:r>
              <a:rPr lang="de-DE" dirty="0" err="1"/>
              <a:t>theory</a:t>
            </a:r>
            <a:r>
              <a:rPr lang="de-DE" dirty="0"/>
              <a:t> (MPT) (</a:t>
            </a:r>
            <a:r>
              <a:rPr lang="en-US" dirty="0">
                <a:latin typeface="URWPalladioL-Roma"/>
              </a:rPr>
              <a:t>Markowitz, 1952)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platzhalter 2">
                <a:extLst>
                  <a:ext uri="{FF2B5EF4-FFF2-40B4-BE49-F238E27FC236}">
                    <a16:creationId xmlns:a16="http://schemas.microsoft.com/office/drawing/2014/main" id="{D7724DFC-F1B3-4165-8516-33F519CA6569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590219" y="2000250"/>
                <a:ext cx="4878763" cy="3495675"/>
              </a:xfrm>
              <a:prstGeom prst="halfFrame">
                <a:avLst>
                  <a:gd name="adj1" fmla="val 0"/>
                  <a:gd name="adj2" fmla="val 0"/>
                </a:avLst>
              </a:prstGeom>
              <a:ln w="9525">
                <a:noFill/>
              </a:ln>
            </p:spPr>
            <p:txBody>
              <a:bodyPr tIns="72000" rIns="72000" bIns="72000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Roboto" charset="0"/>
                    <a:ea typeface="Roboto" charset="0"/>
                    <a:cs typeface="Roboto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Roboto" charset="0"/>
                    <a:ea typeface="Roboto" charset="0"/>
                    <a:cs typeface="Roboto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Roboto" charset="0"/>
                    <a:ea typeface="Roboto" charset="0"/>
                    <a:cs typeface="Roboto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200" kern="1200">
                    <a:solidFill>
                      <a:schemeClr val="tx1"/>
                    </a:solidFill>
                    <a:latin typeface="Roboto" charset="0"/>
                    <a:ea typeface="Roboto" charset="0"/>
                    <a:cs typeface="Roboto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000" kern="1200">
                    <a:solidFill>
                      <a:schemeClr val="tx1"/>
                    </a:solidFill>
                    <a:latin typeface="Roboto" charset="0"/>
                    <a:ea typeface="Roboto" charset="0"/>
                    <a:cs typeface="Roboto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600" dirty="0">
                  <a:latin typeface="Corbel" panose="020B0503020204020204" pitchFamily="34" charset="0"/>
                </a:endParaRPr>
              </a:p>
              <a:p>
                <a:r>
                  <a:rPr lang="en-US" sz="1600" dirty="0">
                    <a:latin typeface="Corbel" panose="020B0503020204020204" pitchFamily="34" charset="0"/>
                  </a:rPr>
                  <a:t>Investor can construct a portfolio of multiple assets that will </a:t>
                </a:r>
                <a:r>
                  <a:rPr lang="en-US" sz="1600" b="1" dirty="0">
                    <a:latin typeface="Corbel" panose="020B0503020204020204" pitchFamily="34" charset="0"/>
                  </a:rPr>
                  <a:t>maximize returns</a:t>
                </a:r>
                <a:r>
                  <a:rPr lang="en-US" sz="1600" dirty="0">
                    <a:latin typeface="Corbel" panose="020B0503020204020204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latin typeface="Corbel" panose="020B0503020204020204" pitchFamily="34" charset="0"/>
                  </a:rPr>
                  <a:t>) for a given level of portfolio risk.</a:t>
                </a:r>
              </a:p>
              <a:p>
                <a:r>
                  <a:rPr lang="en-US" sz="1600" dirty="0">
                    <a:latin typeface="Corbel" panose="020B0503020204020204" pitchFamily="34" charset="0"/>
                  </a:rPr>
                  <a:t>Likewise, given a desired level of expected return, an investor can construct a portfolio that </a:t>
                </a:r>
                <a:r>
                  <a:rPr lang="en-US" sz="1600" b="1" dirty="0">
                    <a:latin typeface="Corbel" panose="020B0503020204020204" pitchFamily="34" charset="0"/>
                  </a:rPr>
                  <a:t>minimizes risk</a:t>
                </a:r>
                <a:r>
                  <a:rPr lang="en-US" sz="1600" dirty="0">
                    <a:latin typeface="Corbel" panose="020B0503020204020204" pitchFamily="34" charset="0"/>
                  </a:rPr>
                  <a:t>. </a:t>
                </a:r>
                <a:endParaRPr lang="de-DE" sz="1600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7" name="Textplatzhalter 2">
                <a:extLst>
                  <a:ext uri="{FF2B5EF4-FFF2-40B4-BE49-F238E27FC236}">
                    <a16:creationId xmlns:a16="http://schemas.microsoft.com/office/drawing/2014/main" id="{D7724DFC-F1B3-4165-8516-33F519CA6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90219" y="2000250"/>
                <a:ext cx="4878763" cy="3495675"/>
              </a:xfrm>
              <a:prstGeom prst="halfFrame">
                <a:avLst>
                  <a:gd name="adj1" fmla="val 0"/>
                  <a:gd name="adj2" fmla="val 0"/>
                </a:avLst>
              </a:prstGeom>
              <a:blipFill>
                <a:blip r:embed="rId2"/>
                <a:stretch>
                  <a:fillRect l="-500" r="-375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platzhalter 91">
            <a:extLst>
              <a:ext uri="{FF2B5EF4-FFF2-40B4-BE49-F238E27FC236}">
                <a16:creationId xmlns:a16="http://schemas.microsoft.com/office/drawing/2014/main" id="{E4B154A3-01F5-48A8-8871-CA5A0F4AD3B5}"/>
              </a:ext>
            </a:extLst>
          </p:cNvPr>
          <p:cNvSpPr txBox="1">
            <a:spLocks/>
          </p:cNvSpPr>
          <p:nvPr/>
        </p:nvSpPr>
        <p:spPr>
          <a:xfrm>
            <a:off x="590222" y="1849866"/>
            <a:ext cx="2565335" cy="370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de-DE" sz="1600" kern="1200" dirty="0">
                <a:solidFill>
                  <a:schemeClr val="tx1"/>
                </a:solidFill>
                <a:latin typeface="DINPro-Medium" panose="020B060402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 err="1">
                <a:latin typeface="Corbel" panose="020B0503020204020204" pitchFamily="34" charset="0"/>
              </a:rPr>
              <a:t>What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is</a:t>
            </a:r>
            <a:r>
              <a:rPr lang="de-DE" sz="1400" b="1" dirty="0">
                <a:latin typeface="Corbel" panose="020B0503020204020204" pitchFamily="34" charset="0"/>
              </a:rPr>
              <a:t> MPT?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8DE98B5-7BE1-4A8A-9E59-CC06EB535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437" y="2144123"/>
            <a:ext cx="4994743" cy="366612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6625C3D-19CB-4A09-9033-D01E2B543051}"/>
              </a:ext>
            </a:extLst>
          </p:cNvPr>
          <p:cNvSpPr txBox="1"/>
          <p:nvPr/>
        </p:nvSpPr>
        <p:spPr>
          <a:xfrm>
            <a:off x="6343362" y="5810250"/>
            <a:ext cx="4772891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Efficient frontier: Source: http://www.alamedafinancialgroup.com/Our-Investment-Phiosophy.5.htm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i="0" u="none" baseline="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905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AA4873-AFD1-43B3-9974-A213CD92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447CDB-B8D6-4D38-8BF5-3638A002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Unternehmenspräsentation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F957C8-9C7E-4DFB-B37F-DB3FEA58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295B-76B5-634C-82B6-CAC476CA834D}" type="slidenum">
              <a:rPr lang="de-DE" smtClean="0"/>
              <a:t>8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C032586-DE0A-4A7D-9C7A-55FAFA74B9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Modern </a:t>
            </a:r>
            <a:r>
              <a:rPr lang="de-DE" dirty="0" err="1"/>
              <a:t>portfolio</a:t>
            </a:r>
            <a:r>
              <a:rPr lang="de-DE" dirty="0"/>
              <a:t> </a:t>
            </a:r>
            <a:r>
              <a:rPr lang="de-DE" dirty="0" err="1"/>
              <a:t>theory</a:t>
            </a:r>
            <a:r>
              <a:rPr lang="de-DE" dirty="0"/>
              <a:t> (MPT) (</a:t>
            </a:r>
            <a:r>
              <a:rPr lang="en-US" dirty="0">
                <a:latin typeface="URWPalladioL-Roma"/>
              </a:rPr>
              <a:t>Markowitz, 1952)</a:t>
            </a:r>
            <a:endParaRPr lang="en-US" dirty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C2DFFCF9-6D28-494A-BF60-85BDC5757F43}"/>
              </a:ext>
            </a:extLst>
          </p:cNvPr>
          <p:cNvSpPr txBox="1">
            <a:spLocks/>
          </p:cNvSpPr>
          <p:nvPr/>
        </p:nvSpPr>
        <p:spPr>
          <a:xfrm flipH="1">
            <a:off x="590217" y="2314576"/>
            <a:ext cx="5505779" cy="1508487"/>
          </a:xfrm>
          <a:prstGeom prst="halfFrame">
            <a:avLst>
              <a:gd name="adj1" fmla="val 0"/>
              <a:gd name="adj2" fmla="val 0"/>
            </a:avLst>
          </a:prstGeom>
          <a:ln w="9525">
            <a:solidFill>
              <a:schemeClr val="bg1"/>
            </a:solidFill>
          </a:ln>
        </p:spPr>
        <p:txBody>
          <a:bodyPr tIns="72000" rIns="72000" bIns="72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orbel" panose="020B0503020204020204" pitchFamily="34" charset="0"/>
              </a:rPr>
              <a:t>The covariance indicates a </a:t>
            </a:r>
            <a:r>
              <a:rPr lang="en-US" sz="1600" b="1" dirty="0">
                <a:latin typeface="Corbel" panose="020B0503020204020204" pitchFamily="34" charset="0"/>
              </a:rPr>
              <a:t>linear</a:t>
            </a:r>
            <a:r>
              <a:rPr lang="en-US" sz="1600" dirty="0">
                <a:latin typeface="Corbel" panose="020B0503020204020204" pitchFamily="34" charset="0"/>
              </a:rPr>
              <a:t> relationship between two variables. Hence it can be fallacious in situations where two variables have a relationship, but it is </a:t>
            </a:r>
            <a:r>
              <a:rPr lang="en-US" sz="1600" b="1" dirty="0">
                <a:latin typeface="Corbel" panose="020B0503020204020204" pitchFamily="34" charset="0"/>
              </a:rPr>
              <a:t>nonlinear</a:t>
            </a:r>
            <a:r>
              <a:rPr lang="en-US" sz="1600" dirty="0">
                <a:latin typeface="Corbel" panose="020B0503020204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orbel" panose="020B0503020204020204" pitchFamily="34" charset="0"/>
              </a:rPr>
              <a:t>Covariance is strongly influenced by </a:t>
            </a:r>
            <a:r>
              <a:rPr lang="en-US" sz="1600" b="1" dirty="0">
                <a:latin typeface="Corbel" panose="020B0503020204020204" pitchFamily="34" charset="0"/>
              </a:rPr>
              <a:t>outliers</a:t>
            </a:r>
            <a:r>
              <a:rPr lang="en-US" sz="1600" dirty="0">
                <a:latin typeface="Corbel" panose="020B0503020204020204" pitchFamily="34" charset="0"/>
              </a:rPr>
              <a:t>.</a:t>
            </a:r>
          </a:p>
        </p:txBody>
      </p:sp>
      <p:sp>
        <p:nvSpPr>
          <p:cNvPr id="8" name="Textplatzhalter 91">
            <a:extLst>
              <a:ext uri="{FF2B5EF4-FFF2-40B4-BE49-F238E27FC236}">
                <a16:creationId xmlns:a16="http://schemas.microsoft.com/office/drawing/2014/main" id="{B2F0FC5E-4EE4-435B-9AEC-E40CFACCEF75}"/>
              </a:ext>
            </a:extLst>
          </p:cNvPr>
          <p:cNvSpPr txBox="1">
            <a:spLocks/>
          </p:cNvSpPr>
          <p:nvPr/>
        </p:nvSpPr>
        <p:spPr>
          <a:xfrm>
            <a:off x="590222" y="1849866"/>
            <a:ext cx="2565335" cy="370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de-DE" sz="1600" kern="1200" dirty="0">
                <a:solidFill>
                  <a:schemeClr val="tx1"/>
                </a:solidFill>
                <a:latin typeface="DINPro-Medium" panose="020B060402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 err="1">
                <a:latin typeface="Corbel" panose="020B0503020204020204" pitchFamily="34" charset="0"/>
              </a:rPr>
              <a:t>Pitfalls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of</a:t>
            </a:r>
            <a:r>
              <a:rPr lang="de-DE" sz="1400" b="1" dirty="0">
                <a:latin typeface="Corbel" panose="020B0503020204020204" pitchFamily="34" charset="0"/>
              </a:rPr>
              <a:t> </a:t>
            </a:r>
            <a:r>
              <a:rPr lang="de-DE" sz="1400" b="1" dirty="0" err="1">
                <a:latin typeface="Corbel" panose="020B0503020204020204" pitchFamily="34" charset="0"/>
              </a:rPr>
              <a:t>covariance</a:t>
            </a:r>
            <a:endParaRPr lang="de-DE" sz="1400" b="1" dirty="0">
              <a:latin typeface="Corbel" panose="020B0503020204020204" pitchFamily="34" charset="0"/>
            </a:endParaRPr>
          </a:p>
        </p:txBody>
      </p:sp>
      <p:sp>
        <p:nvSpPr>
          <p:cNvPr id="9" name="Textplatzhalter 91">
            <a:extLst>
              <a:ext uri="{FF2B5EF4-FFF2-40B4-BE49-F238E27FC236}">
                <a16:creationId xmlns:a16="http://schemas.microsoft.com/office/drawing/2014/main" id="{0C9C2BE8-4BA0-41D2-A9D6-7AF41E70572A}"/>
              </a:ext>
            </a:extLst>
          </p:cNvPr>
          <p:cNvSpPr txBox="1">
            <a:spLocks/>
          </p:cNvSpPr>
          <p:nvPr/>
        </p:nvSpPr>
        <p:spPr>
          <a:xfrm>
            <a:off x="4304972" y="1849866"/>
            <a:ext cx="2565335" cy="370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de-DE" sz="1600" kern="1200" dirty="0">
                <a:solidFill>
                  <a:schemeClr val="tx1"/>
                </a:solidFill>
                <a:latin typeface="DINPro-Medium" panose="020B060402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400" b="1" dirty="0">
              <a:latin typeface="Corbel" panose="020B0503020204020204" pitchFamily="34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4A1B9C4-8E6C-4466-B032-FEAE33CD981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026" y="2220666"/>
            <a:ext cx="4270837" cy="310515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E958588E-9AD7-45A8-8D7E-C44E4CC4ADA5}"/>
              </a:ext>
            </a:extLst>
          </p:cNvPr>
          <p:cNvSpPr txBox="1"/>
          <p:nvPr/>
        </p:nvSpPr>
        <p:spPr>
          <a:xfrm>
            <a:off x="6781799" y="5688813"/>
            <a:ext cx="4772891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Anscombe's quartet: All four sets are identical when examined using simple summary statistics but vary considerably when graphed.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i="0" u="none" baseline="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platzhalter 2">
                <a:extLst>
                  <a:ext uri="{FF2B5EF4-FFF2-40B4-BE49-F238E27FC236}">
                    <a16:creationId xmlns:a16="http://schemas.microsoft.com/office/drawing/2014/main" id="{0EC8F1A4-95FD-48C1-AEFD-61E14F84CC7C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590217" y="4490656"/>
                <a:ext cx="5505779" cy="1844488"/>
              </a:xfrm>
              <a:prstGeom prst="halfFrame">
                <a:avLst>
                  <a:gd name="adj1" fmla="val 0"/>
                  <a:gd name="adj2" fmla="val 0"/>
                </a:avLst>
              </a:prstGeom>
              <a:ln w="9525">
                <a:solidFill>
                  <a:schemeClr val="bg1"/>
                </a:solidFill>
              </a:ln>
            </p:spPr>
            <p:txBody>
              <a:bodyPr tIns="72000" rIns="72000" bIns="72000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Roboto" charset="0"/>
                    <a:ea typeface="Roboto" charset="0"/>
                    <a:cs typeface="Roboto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Roboto" charset="0"/>
                    <a:ea typeface="Roboto" charset="0"/>
                    <a:cs typeface="Roboto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Roboto" charset="0"/>
                    <a:ea typeface="Roboto" charset="0"/>
                    <a:cs typeface="Roboto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200" kern="1200">
                    <a:solidFill>
                      <a:schemeClr val="tx1"/>
                    </a:solidFill>
                    <a:latin typeface="Roboto" charset="0"/>
                    <a:ea typeface="Roboto" charset="0"/>
                    <a:cs typeface="Roboto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000" kern="1200">
                    <a:solidFill>
                      <a:schemeClr val="tx1"/>
                    </a:solidFill>
                    <a:latin typeface="Roboto" charset="0"/>
                    <a:ea typeface="Roboto" charset="0"/>
                    <a:cs typeface="Roboto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sz="1600" dirty="0" err="1">
                    <a:latin typeface="Corbel" panose="020B0503020204020204" pitchFamily="34" charset="0"/>
                  </a:rPr>
                  <a:t>Shrinkage</a:t>
                </a:r>
                <a:r>
                  <a:rPr lang="de-DE" sz="1600" dirty="0">
                    <a:latin typeface="Corbel" panose="020B0503020204020204" pitchFamily="34" charset="0"/>
                  </a:rPr>
                  <a:t> Methods (</a:t>
                </a:r>
                <a:r>
                  <a:rPr lang="de-DE" sz="1600" dirty="0" err="1">
                    <a:latin typeface="Corbel" panose="020B0503020204020204" pitchFamily="34" charset="0"/>
                  </a:rPr>
                  <a:t>Ledoit</a:t>
                </a:r>
                <a:r>
                  <a:rPr lang="de-DE" sz="1600" dirty="0">
                    <a:latin typeface="Corbel" panose="020B0503020204020204" pitchFamily="34" charset="0"/>
                  </a:rPr>
                  <a:t> &amp; Wolf, 2003)</a:t>
                </a:r>
              </a:p>
              <a:p>
                <a:endParaRPr lang="de-DE" sz="100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de-DE" sz="1600" b="0" dirty="0">
                  <a:latin typeface="Corbel" panose="020B0503020204020204" pitchFamily="34" charset="0"/>
                </a:endParaRPr>
              </a:p>
              <a:p>
                <a:pPr marL="180975" indent="0">
                  <a:buNone/>
                </a:pPr>
                <a:r>
                  <a:rPr lang="de-DE" sz="1600" dirty="0" err="1">
                    <a:latin typeface="Corbel" panose="020B0503020204020204" pitchFamily="34" charset="0"/>
                  </a:rPr>
                  <a:t>where</a:t>
                </a:r>
                <a:r>
                  <a:rPr lang="de-DE" sz="1600" dirty="0">
                    <a:latin typeface="Corbel" panose="020B0503020204020204" pitchFamily="34" charset="0"/>
                  </a:rPr>
                  <a:t>: </a:t>
                </a:r>
              </a:p>
              <a:p>
                <a:pPr marL="466725" indent="-285750"/>
                <a:r>
                  <a:rPr lang="de-DE" sz="1600" dirty="0">
                    <a:latin typeface="Corbel" panose="020B0503020204020204" pitchFamily="34" charset="0"/>
                  </a:rPr>
                  <a:t>B </a:t>
                </a:r>
                <a:r>
                  <a:rPr lang="de-DE" sz="1600" dirty="0" err="1">
                    <a:latin typeface="Corbel" panose="020B0503020204020204" pitchFamily="34" charset="0"/>
                  </a:rPr>
                  <a:t>is</a:t>
                </a:r>
                <a:r>
                  <a:rPr lang="de-DE" sz="1600" dirty="0">
                    <a:latin typeface="Corbel" panose="020B0503020204020204" pitchFamily="34" charset="0"/>
                  </a:rPr>
                  <a:t> </a:t>
                </a:r>
                <a:r>
                  <a:rPr lang="de-DE" sz="1600" dirty="0" err="1">
                    <a:latin typeface="Corbel" panose="020B0503020204020204" pitchFamily="34" charset="0"/>
                  </a:rPr>
                  <a:t>the</a:t>
                </a:r>
                <a:r>
                  <a:rPr lang="de-DE" sz="1600" dirty="0">
                    <a:latin typeface="Corbel" panose="020B0503020204020204" pitchFamily="34" charset="0"/>
                  </a:rPr>
                  <a:t> </a:t>
                </a:r>
                <a:r>
                  <a:rPr lang="de-DE" sz="1600" dirty="0" err="1">
                    <a:latin typeface="Corbel" panose="020B0503020204020204" pitchFamily="34" charset="0"/>
                  </a:rPr>
                  <a:t>shrinkage</a:t>
                </a:r>
                <a:r>
                  <a:rPr lang="de-DE" sz="1600" dirty="0">
                    <a:latin typeface="Corbel" panose="020B0503020204020204" pitchFamily="34" charset="0"/>
                  </a:rPr>
                  <a:t> </a:t>
                </a:r>
                <a:r>
                  <a:rPr lang="de-DE" sz="1600" dirty="0" err="1">
                    <a:latin typeface="Corbel" panose="020B0503020204020204" pitchFamily="34" charset="0"/>
                  </a:rPr>
                  <a:t>estimator</a:t>
                </a:r>
                <a:r>
                  <a:rPr lang="de-DE" sz="1600" dirty="0">
                    <a:latin typeface="Corbel" panose="020B0503020204020204" pitchFamily="34" charset="0"/>
                  </a:rPr>
                  <a:t> and </a:t>
                </a:r>
                <a:endParaRPr lang="de-DE" sz="1600" b="0" i="1" dirty="0">
                  <a:latin typeface="Cambria Math" panose="02040503050406030204" pitchFamily="18" charset="0"/>
                </a:endParaRPr>
              </a:p>
              <a:p>
                <a:pPr marL="466725" indent="-285750"/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de-DE" sz="1600" dirty="0">
                    <a:latin typeface="Corbel" panose="020B0503020204020204" pitchFamily="34" charset="0"/>
                  </a:rPr>
                  <a:t> </a:t>
                </a:r>
                <a:r>
                  <a:rPr lang="de-DE" sz="1600" dirty="0" err="1">
                    <a:latin typeface="Corbel" panose="020B0503020204020204" pitchFamily="34" charset="0"/>
                  </a:rPr>
                  <a:t>is</a:t>
                </a:r>
                <a:r>
                  <a:rPr lang="de-DE" sz="1600" dirty="0">
                    <a:latin typeface="Corbel" panose="020B0503020204020204" pitchFamily="34" charset="0"/>
                  </a:rPr>
                  <a:t> </a:t>
                </a:r>
                <a:r>
                  <a:rPr lang="de-DE" sz="1600" dirty="0" err="1">
                    <a:latin typeface="Corbel" panose="020B0503020204020204" pitchFamily="34" charset="0"/>
                  </a:rPr>
                  <a:t>the</a:t>
                </a:r>
                <a:r>
                  <a:rPr lang="de-DE" sz="1600" dirty="0">
                    <a:latin typeface="Corbel" panose="020B0503020204020204" pitchFamily="34" charset="0"/>
                  </a:rPr>
                  <a:t> </a:t>
                </a:r>
                <a:r>
                  <a:rPr lang="de-DE" sz="1600" dirty="0" err="1">
                    <a:latin typeface="Corbel" panose="020B0503020204020204" pitchFamily="34" charset="0"/>
                  </a:rPr>
                  <a:t>shrinkage</a:t>
                </a:r>
                <a:r>
                  <a:rPr lang="de-DE" sz="1600" dirty="0">
                    <a:latin typeface="Corbel" panose="020B0503020204020204" pitchFamily="34" charset="0"/>
                  </a:rPr>
                  <a:t> </a:t>
                </a:r>
                <a:r>
                  <a:rPr lang="de-DE" sz="1600" dirty="0" err="1">
                    <a:latin typeface="Corbel" panose="020B0503020204020204" pitchFamily="34" charset="0"/>
                  </a:rPr>
                  <a:t>constant</a:t>
                </a:r>
                <a:r>
                  <a:rPr lang="de-DE" sz="1600" dirty="0">
                    <a:latin typeface="Corbel" panose="020B0503020204020204" pitchFamily="34" charset="0"/>
                  </a:rPr>
                  <a:t> 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de-DE" sz="1600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12" name="Textplatzhalter 2">
                <a:extLst>
                  <a:ext uri="{FF2B5EF4-FFF2-40B4-BE49-F238E27FC236}">
                    <a16:creationId xmlns:a16="http://schemas.microsoft.com/office/drawing/2014/main" id="{0EC8F1A4-95FD-48C1-AEFD-61E14F84C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90217" y="4490656"/>
                <a:ext cx="5505779" cy="1844488"/>
              </a:xfrm>
              <a:prstGeom prst="halfFrame">
                <a:avLst>
                  <a:gd name="adj1" fmla="val 0"/>
                  <a:gd name="adj2" fmla="val 0"/>
                </a:avLst>
              </a:prstGeom>
              <a:blipFill>
                <a:blip r:embed="rId3"/>
                <a:stretch>
                  <a:fillRect l="-331" t="-658"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platzhalter 91">
            <a:extLst>
              <a:ext uri="{FF2B5EF4-FFF2-40B4-BE49-F238E27FC236}">
                <a16:creationId xmlns:a16="http://schemas.microsoft.com/office/drawing/2014/main" id="{7D2A36ED-6876-4152-9969-40619169A6D3}"/>
              </a:ext>
            </a:extLst>
          </p:cNvPr>
          <p:cNvSpPr txBox="1">
            <a:spLocks/>
          </p:cNvSpPr>
          <p:nvPr/>
        </p:nvSpPr>
        <p:spPr>
          <a:xfrm>
            <a:off x="590222" y="4031918"/>
            <a:ext cx="2565335" cy="370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de-DE" sz="1600" kern="1200" dirty="0">
                <a:solidFill>
                  <a:schemeClr val="tx1"/>
                </a:solidFill>
                <a:latin typeface="DINPro-Medium" panose="020B060402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>
                <a:latin typeface="Corbel" panose="020B0503020204020204" pitchFamily="34" charset="0"/>
              </a:rPr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1279616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C17469-C48C-43AC-8152-CDD56054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DE9D17-A344-41FD-A837-061F5F85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Unternehmenspräsentation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52A74C-6A0F-4DE8-ADFE-F32794842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295B-76B5-634C-82B6-CAC476CA834D}" type="slidenum">
              <a:rPr lang="de-DE" smtClean="0"/>
              <a:t>9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2A493EE-1F69-4054-A3A9-651D1BED98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Modern </a:t>
            </a:r>
            <a:r>
              <a:rPr lang="de-DE" dirty="0" err="1"/>
              <a:t>portfolio</a:t>
            </a:r>
            <a:r>
              <a:rPr lang="de-DE" dirty="0"/>
              <a:t> </a:t>
            </a:r>
            <a:r>
              <a:rPr lang="de-DE" dirty="0" err="1"/>
              <a:t>theory</a:t>
            </a:r>
            <a:r>
              <a:rPr lang="de-DE" dirty="0"/>
              <a:t> (MPT) (</a:t>
            </a:r>
            <a:r>
              <a:rPr lang="en-US" dirty="0">
                <a:latin typeface="URWPalladioL-Roma"/>
              </a:rPr>
              <a:t>Markowitz, 1952)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platzhalter 2">
                <a:extLst>
                  <a:ext uri="{FF2B5EF4-FFF2-40B4-BE49-F238E27FC236}">
                    <a16:creationId xmlns:a16="http://schemas.microsoft.com/office/drawing/2014/main" id="{2A754A21-D599-4550-99ED-C4D77278564B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18836" y="1781763"/>
                <a:ext cx="5674872" cy="4135268"/>
              </a:xfrm>
              <a:prstGeom prst="halfFrame">
                <a:avLst>
                  <a:gd name="adj1" fmla="val 0"/>
                  <a:gd name="adj2" fmla="val 0"/>
                </a:avLst>
              </a:prstGeom>
              <a:ln w="9525">
                <a:noFill/>
              </a:ln>
            </p:spPr>
            <p:txBody>
              <a:bodyPr tIns="72000" rIns="72000" bIns="72000" numCol="1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Roboto" charset="0"/>
                    <a:ea typeface="Roboto" charset="0"/>
                    <a:cs typeface="Roboto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Roboto" charset="0"/>
                    <a:ea typeface="Roboto" charset="0"/>
                    <a:cs typeface="Roboto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Roboto" charset="0"/>
                    <a:ea typeface="Roboto" charset="0"/>
                    <a:cs typeface="Roboto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200" kern="1200">
                    <a:solidFill>
                      <a:schemeClr val="tx1"/>
                    </a:solidFill>
                    <a:latin typeface="Roboto" charset="0"/>
                    <a:ea typeface="Roboto" charset="0"/>
                    <a:cs typeface="Roboto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000" kern="1200">
                    <a:solidFill>
                      <a:schemeClr val="tx1"/>
                    </a:solidFill>
                    <a:latin typeface="Roboto" charset="0"/>
                    <a:ea typeface="Roboto" charset="0"/>
                    <a:cs typeface="Roboto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160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m:rPr>
                              <m:sty m:val="p"/>
                            </m:rPr>
                            <a:rPr lang="de-DE" sz="1600" b="0" i="0" smtClean="0">
                              <a:latin typeface="Cambria Math" panose="02040503050406030204" pitchFamily="18" charset="0"/>
                            </a:rPr>
                            <m:t>imize</m:t>
                          </m:r>
                        </m:fName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func>
                      <m:sSup>
                        <m:sSup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de-DE" sz="1600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1600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de-DE" sz="1600" dirty="0">
                  <a:latin typeface="Corbel" panose="020B0503020204020204" pitchFamily="34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200" dirty="0">
                  <a:latin typeface="Corbel" panose="020B0503020204020204" pitchFamily="34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sSup>
                        <m:sSup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1600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00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de-DE" sz="1600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1600" b="0" i="0" dirty="0" err="1">
                    <a:latin typeface="Corbel" panose="020B0503020204020204" pitchFamily="34" charset="0"/>
                  </a:rPr>
                  <a:t>Where</a:t>
                </a:r>
                <a:r>
                  <a:rPr lang="de-DE" sz="1600" b="0" i="0" dirty="0">
                    <a:latin typeface="Corbel" panose="020B0503020204020204" pitchFamily="34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1600" b="0" i="0" smtClean="0">
                        <a:latin typeface="Corbel" panose="020B0503020204020204" pitchFamily="34" charset="0"/>
                      </a:rPr>
                      <m:t>the</m:t>
                    </m:r>
                    <m:r>
                      <m:rPr>
                        <m:nor/>
                      </m:rPr>
                      <a:rPr lang="de-DE" sz="1600" b="0" i="0" smtClean="0">
                        <a:latin typeface="Corbel" panose="020B0503020204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de-DE" sz="1600" b="0" i="0" smtClean="0">
                        <a:latin typeface="Corbel" panose="020B0503020204020204" pitchFamily="34" charset="0"/>
                      </a:rPr>
                      <m:t>return</m:t>
                    </m:r>
                    <m:r>
                      <m:rPr>
                        <m:nor/>
                      </m:rPr>
                      <a:rPr lang="de-DE" sz="1600" b="0" i="0" smtClean="0">
                        <a:latin typeface="Corbel" panose="020B0503020204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de-DE" sz="1600" b="0" i="0" smtClean="0">
                        <a:latin typeface="Corbel" panose="020B0503020204020204" pitchFamily="34" charset="0"/>
                      </a:rPr>
                      <m:t>of</m:t>
                    </m:r>
                    <m:r>
                      <m:rPr>
                        <m:nor/>
                      </m:rPr>
                      <a:rPr lang="de-DE" sz="1600" b="0" i="0" smtClean="0">
                        <a:latin typeface="Corbel" panose="020B0503020204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de-DE" sz="1600" b="0" i="0" smtClean="0">
                        <a:latin typeface="Corbel" panose="020B0503020204020204" pitchFamily="34" charset="0"/>
                      </a:rPr>
                      <m:t>stock</m:t>
                    </m:r>
                    <m:r>
                      <m:rPr>
                        <m:nor/>
                      </m:rPr>
                      <a:rPr lang="de-DE" sz="1600" b="0" i="0" smtClean="0">
                        <a:latin typeface="Corbel" panose="020B0503020204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de-DE" sz="1600" b="0" i="0" smtClean="0">
                        <a:latin typeface="Corbel" panose="020B0503020204020204" pitchFamily="34" charset="0"/>
                      </a:rPr>
                      <m:t>i</m:t>
                    </m:r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sz="1600">
                            <a:latin typeface="Corbel" panose="020B0503020204020204" pitchFamily="34" charset="0"/>
                          </a:rPr>
                          <m:t>1−</m:t>
                        </m:r>
                        <m:r>
                          <m:rPr>
                            <m:nor/>
                          </m:rPr>
                          <a:rPr lang="de-DE" sz="1600">
                            <a:latin typeface="Corbel" panose="020B0503020204020204" pitchFamily="34" charset="0"/>
                          </a:rPr>
                          <m:t>n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600">
                        <a:latin typeface="Corbel" panose="020B0503020204020204" pitchFamily="34" charset="0"/>
                      </a:rPr>
                      <m:t>is</m:t>
                    </m:r>
                    <m:r>
                      <m:rPr>
                        <m:nor/>
                      </m:rPr>
                      <a:rPr lang="de-DE" sz="1600" b="0" i="0" smtClean="0">
                        <a:latin typeface="Corbel" panose="020B0503020204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de-DE" sz="1600">
                        <a:latin typeface="Corbel" panose="020B0503020204020204" pitchFamily="34" charset="0"/>
                      </a:rPr>
                      <m:t>defined</m:t>
                    </m:r>
                    <m:r>
                      <m:rPr>
                        <m:nor/>
                      </m:rPr>
                      <a:rPr lang="de-DE" sz="1600">
                        <a:latin typeface="Corbel" panose="020B0503020204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de-DE" sz="1600">
                        <a:latin typeface="Corbel" panose="020B0503020204020204" pitchFamily="34" charset="0"/>
                      </a:rPr>
                      <m:t>as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1600" b="0" i="0" smtClean="0">
                            <a:latin typeface="Corbel" panose="020B0503020204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sz="1600">
                            <a:latin typeface="Corbel" panose="020B0503020204020204" pitchFamily="34" charset="0"/>
                          </a:rPr>
                          <m:t>r</m:t>
                        </m:r>
                      </m:e>
                      <m:sub>
                        <m:r>
                          <m:rPr>
                            <m:nor/>
                          </m:rPr>
                          <a:rPr lang="de-DE" sz="1600">
                            <a:latin typeface="Corbel" panose="020B0503020204020204" pitchFamily="34" charset="0"/>
                          </a:rPr>
                          <m:t>i</m:t>
                        </m:r>
                      </m:sub>
                    </m:sSub>
                  </m:oMath>
                </a14:m>
                <a:endParaRPr lang="de-DE" sz="1600" b="0" i="1" dirty="0">
                  <a:latin typeface="Corbel" panose="020B0503020204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1600" dirty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de-DE" sz="1600" dirty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600" dirty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expected</m:t>
                    </m:r>
                    <m:r>
                      <m:rPr>
                        <m:nor/>
                      </m:rPr>
                      <a:rPr lang="de-DE" sz="1600" dirty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600" dirty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return</m:t>
                    </m:r>
                    <m:r>
                      <m:rPr>
                        <m:nor/>
                      </m:rPr>
                      <a:rPr lang="de-DE" sz="1600" dirty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600" dirty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vector</m:t>
                    </m:r>
                    <m:r>
                      <m:rPr>
                        <m:nor/>
                      </m:rPr>
                      <a:rPr lang="de-DE" sz="1600" dirty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600" dirty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de-DE" sz="1600" dirty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600" dirty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defined</m:t>
                    </m:r>
                    <m:r>
                      <m:rPr>
                        <m:nor/>
                      </m:rPr>
                      <a:rPr lang="de-DE" sz="1600" dirty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600" dirty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as</m:t>
                    </m:r>
                    <m:r>
                      <m:rPr>
                        <m:nor/>
                      </m:rPr>
                      <a:rPr lang="de-DE" sz="1600" b="0" i="0" dirty="0" smtClean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600" i="0" smtClean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μ</m:t>
                    </m:r>
                    <m:r>
                      <m:rPr>
                        <m:nor/>
                      </m:rPr>
                      <a:rPr lang="de-DE" sz="1600" b="0" i="0" smtClean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e-DE" sz="1600" b="0" i="0" smtClean="0">
                                  <a:latin typeface="Corbel" panose="020B0503020204020204" pitchFamily="34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nor/>
                                </m:rPr>
                                <a:rPr lang="de-DE" sz="1600" b="0" i="0" smtClean="0">
                                  <a:latin typeface="Corbel" panose="020B0503020204020204" pitchFamily="34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de-DE" sz="1600" i="0">
                                      <a:latin typeface="Corbel" panose="020B0503020204020204" pitchFamily="34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de-DE" sz="1600" b="0" i="0" smtClean="0">
                                      <a:latin typeface="Corbel" panose="020B0503020204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de-DE" sz="1600" b="0" i="0" smtClean="0">
                                  <a:latin typeface="Corbel" panose="020B0503020204020204" pitchFamily="34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 sz="1600" i="0" smtClean="0">
                                  <a:latin typeface="Corbel" panose="020B0503020204020204" pitchFamily="34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e-DE" sz="1600" i="0">
                                  <a:latin typeface="Corbel" panose="020B0503020204020204" pitchFamily="34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nor/>
                                </m:rPr>
                                <a:rPr lang="de-DE" sz="1600" i="0">
                                  <a:latin typeface="Corbel" panose="020B0503020204020204" pitchFamily="34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de-DE" sz="1600" i="0">
                                      <a:latin typeface="Corbel" panose="020B0503020204020204" pitchFamily="34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de-DE" sz="1600" b="0" i="0" smtClean="0">
                                      <a:latin typeface="Corbel" panose="020B0503020204020204" pitchFamily="34" charset="0"/>
                                    </a:rPr>
                                    <m:t>n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de-DE" sz="1600" i="0">
                                  <a:latin typeface="Corbel" panose="020B0503020204020204" pitchFamily="34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e-DE" sz="1600" b="0" i="1" dirty="0">
                    <a:latin typeface="Corbel" panose="020B0503020204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1600">
                            <a:latin typeface="Corbel" panose="020B0503020204020204" pitchFamily="34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de-DE" sz="1600" i="1" dirty="0">
                    <a:latin typeface="Corbel" panose="020B0503020204020204" pitchFamily="34" charset="0"/>
                  </a:rPr>
                  <a:t> </a:t>
                </a:r>
                <a:r>
                  <a:rPr lang="de-DE" sz="1600" dirty="0">
                    <a:latin typeface="Corbel" panose="020B0503020204020204" pitchFamily="34" charset="0"/>
                  </a:rPr>
                  <a:t>is the market return.</a:t>
                </a:r>
                <a:endParaRPr lang="de-DE" sz="1600" b="0" dirty="0">
                  <a:latin typeface="Corbel" panose="020B0503020204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1600" b="0" i="0" smtClean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de-DE" sz="1600" b="0" i="0" smtClean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600" b="0" i="0" smtClean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weights</m:t>
                    </m:r>
                    <m:r>
                      <m:rPr>
                        <m:nor/>
                      </m:rPr>
                      <a:rPr lang="de-DE" sz="1600" b="0" i="0" smtClean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600" b="0" i="0" smtClean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de-DE" sz="1600" b="0" i="0" smtClean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600" b="0" i="0" smtClean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de-DE" sz="1600" b="0" i="0" smtClean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600" b="0" i="0" smtClean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stocks</m:t>
                    </m:r>
                    <m:r>
                      <m:rPr>
                        <m:nor/>
                      </m:rPr>
                      <a:rPr lang="de-DE" sz="1600" b="0" i="0" smtClean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600" b="0" i="0" smtClean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de-DE" sz="1600" b="0" i="0" smtClean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600" b="0" i="0" smtClean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de-DE" sz="1600" b="0" i="0" smtClean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600" b="0" i="0" smtClean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portfolio</m:t>
                    </m:r>
                    <m:r>
                      <m:rPr>
                        <m:nor/>
                      </m:rPr>
                      <a:rPr lang="de-DE" sz="1600" b="0" i="0" smtClean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600" b="0" i="0" smtClean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equals</m:t>
                    </m:r>
                    <m:r>
                      <m:rPr>
                        <m:nor/>
                      </m:rPr>
                      <a:rPr lang="de-DE" sz="1600" b="0" i="0" smtClean="0">
                        <a:latin typeface="Corbel" panose="020B0503020204020204" pitchFamily="34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de-DE" sz="1600" b="0" i="0" smtClean="0">
                                      <a:latin typeface="Corbel" panose="020B0503020204020204" pitchFamily="34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de-DE" sz="1600" i="0">
                                      <a:latin typeface="Corbel" panose="020B0503020204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 sz="1600" i="0">
                                  <a:latin typeface="Corbel" panose="020B0503020204020204" pitchFamily="34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de-DE" sz="1600" i="0">
                                      <a:latin typeface="Corbel" panose="020B0503020204020204" pitchFamily="34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de-DE" sz="1600" b="0" i="0" smtClean="0">
                                      <a:latin typeface="Corbel" panose="020B0503020204020204" pitchFamily="34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de-DE" sz="1600" i="1" dirty="0">
                    <a:latin typeface="Corbel" panose="020B0503020204020204" pitchFamily="34" charset="0"/>
                  </a:rPr>
                  <a:t> </a:t>
                </a:r>
              </a:p>
              <a:p>
                <a:r>
                  <a:rPr lang="en-US" sz="1600" dirty="0">
                    <a:latin typeface="Corbel" panose="020B0503020204020204" pitchFamily="34" charset="0"/>
                  </a:rPr>
                  <a:t>the covariance of two stock returns 1 and 2 equals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𝑐𝑜𝑣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1600" i="1" dirty="0">
                    <a:latin typeface="Corbel" panose="020B0503020204020204" pitchFamily="34" charset="0"/>
                  </a:rPr>
                  <a:t>, and </a:t>
                </a:r>
                <a:r>
                  <a:rPr lang="en-US" sz="1600" dirty="0">
                    <a:latin typeface="Corbel" panose="020B0503020204020204" pitchFamily="34" charset="0"/>
                  </a:rPr>
                  <a:t>the covariance matrix of all stocks is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latin typeface="Corbel" panose="020B0503020204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1600" dirty="0">
                  <a:latin typeface="Corbel" panose="020B0503020204020204" pitchFamily="34" charset="0"/>
                </a:endParaRPr>
              </a:p>
              <a:p>
                <a:endParaRPr lang="de-DE" sz="1600" i="1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1600" b="0" i="1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1600" dirty="0">
                    <a:latin typeface="Corbel" panose="020B05030202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Textplatzhalter 2">
                <a:extLst>
                  <a:ext uri="{FF2B5EF4-FFF2-40B4-BE49-F238E27FC236}">
                    <a16:creationId xmlns:a16="http://schemas.microsoft.com/office/drawing/2014/main" id="{2A754A21-D599-4550-99ED-C4D772785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18836" y="1781763"/>
                <a:ext cx="5674872" cy="4135268"/>
              </a:xfrm>
              <a:prstGeom prst="halfFrame">
                <a:avLst>
                  <a:gd name="adj1" fmla="val 0"/>
                  <a:gd name="adj2" fmla="val 0"/>
                </a:avLst>
              </a:prstGeom>
              <a:blipFill>
                <a:blip r:embed="rId2"/>
                <a:stretch>
                  <a:fillRect l="-645" b="-12813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>
            <a:extLst>
              <a:ext uri="{FF2B5EF4-FFF2-40B4-BE49-F238E27FC236}">
                <a16:creationId xmlns:a16="http://schemas.microsoft.com/office/drawing/2014/main" id="{75BBC665-9808-44FC-9434-BA81F84F7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405" y="1818489"/>
            <a:ext cx="4673944" cy="311596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FD488E8-E455-4608-A894-91DDC08C386F}"/>
              </a:ext>
            </a:extLst>
          </p:cNvPr>
          <p:cNvSpPr txBox="1"/>
          <p:nvPr/>
        </p:nvSpPr>
        <p:spPr>
          <a:xfrm>
            <a:off x="6837405" y="5083127"/>
            <a:ext cx="4278848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Source: https://medium.com/datadriveninvestor/simple-portfolio-optimization-harry-markowitz-mean-variance-model-using-excel-part-1-efc3f19a347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i="0" u="none" baseline="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872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 Präsentation.pptx" id="{3A7125F5-52C6-46A8-B494-F2DE79EBD226}" vid="{6E1F58AB-02F1-4AA0-9503-45A42FD6029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5AA7078FA72174D92DE16F18681CA7A" ma:contentTypeVersion="9" ma:contentTypeDescription="Ein neues Dokument erstellen." ma:contentTypeScope="" ma:versionID="3ccd7bc4200de684e9ca390a40f6a55c">
  <xsd:schema xmlns:xsd="http://www.w3.org/2001/XMLSchema" xmlns:xs="http://www.w3.org/2001/XMLSchema" xmlns:p="http://schemas.microsoft.com/office/2006/metadata/properties" xmlns:ns2="76bd50bc-cda9-434b-898e-1a6b49706760" xmlns:ns3="c2a0bea2-c24f-4aa2-8750-9f4b14e378bc" targetNamespace="http://schemas.microsoft.com/office/2006/metadata/properties" ma:root="true" ma:fieldsID="64d912f313e1d25ab14dbc02a547d999" ns2:_="" ns3:_="">
    <xsd:import namespace="76bd50bc-cda9-434b-898e-1a6b49706760"/>
    <xsd:import namespace="c2a0bea2-c24f-4aa2-8750-9f4b14e378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bd50bc-cda9-434b-898e-1a6b497067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a0bea2-c24f-4aa2-8750-9f4b14e378bc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0DA280-4E2F-4474-8CFA-D11C8CC65F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7BE786-A8A6-43E1-B1B8-E6678DCA9E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bd50bc-cda9-434b-898e-1a6b49706760"/>
    <ds:schemaRef ds:uri="c2a0bea2-c24f-4aa2-8750-9f4b14e378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9B37BF-DC27-4B06-AC59-5B49397AF21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c2a0bea2-c24f-4aa2-8750-9f4b14e378bc"/>
    <ds:schemaRef ds:uri="http://purl.org/dc/elements/1.1/"/>
    <ds:schemaRef ds:uri="http://schemas.microsoft.com/office/2006/metadata/properties"/>
    <ds:schemaRef ds:uri="76bd50bc-cda9-434b-898e-1a6b49706760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1703</Words>
  <Application>Microsoft Office PowerPoint</Application>
  <PresentationFormat>Breitbild</PresentationFormat>
  <Paragraphs>329</Paragraphs>
  <Slides>31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Corbel</vt:lpstr>
      <vt:lpstr>Lato</vt:lpstr>
      <vt:lpstr>Lato Black</vt:lpstr>
      <vt:lpstr>Lato Heavy</vt:lpstr>
      <vt:lpstr>Lato Light</vt:lpstr>
      <vt:lpstr>Lato Medium</vt:lpstr>
      <vt:lpstr>Roboto</vt:lpstr>
      <vt:lpstr>Segoe UI</vt:lpstr>
      <vt:lpstr>URWPalladioL-Roma</vt:lpstr>
      <vt:lpstr>Office</vt:lpstr>
      <vt:lpstr>PowerPoint-Präsentation</vt:lpstr>
      <vt:lpstr>Introduction</vt:lpstr>
      <vt:lpstr>Introduction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Data, Methodology &amp; Results</vt:lpstr>
      <vt:lpstr>Data, Methodology &amp; Results</vt:lpstr>
      <vt:lpstr>Dataset</vt:lpstr>
      <vt:lpstr>Dataset</vt:lpstr>
      <vt:lpstr>Which stocks to analyze?</vt:lpstr>
      <vt:lpstr>Which stocks to analyze?</vt:lpstr>
      <vt:lpstr>Which stocks to analyze?</vt:lpstr>
      <vt:lpstr>Does forecasting improve the portfolio?</vt:lpstr>
      <vt:lpstr>Does forecasting improve the portfolio?</vt:lpstr>
      <vt:lpstr>Does forecasting improve the portfolio?</vt:lpstr>
      <vt:lpstr>Does forecasting improve the portfolio?</vt:lpstr>
      <vt:lpstr>How to improve the risk calculation of a stock?</vt:lpstr>
      <vt:lpstr>How to improve the risk calculation of a stock?</vt:lpstr>
      <vt:lpstr>How to calculate an optimal portfolio? </vt:lpstr>
      <vt:lpstr>How to calculate an optimal portfolio? </vt:lpstr>
      <vt:lpstr>How to calculate an optimal portfolio? </vt:lpstr>
      <vt:lpstr>Conclusion and Future Research</vt:lpstr>
      <vt:lpstr>Conclusion and Future Research</vt:lpstr>
      <vt:lpstr>References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Quernheim, mVISE AG</dc:creator>
  <cp:lastModifiedBy>Julian Quernheim</cp:lastModifiedBy>
  <cp:revision>13</cp:revision>
  <cp:lastPrinted>2021-02-04T12:47:04Z</cp:lastPrinted>
  <dcterms:created xsi:type="dcterms:W3CDTF">2019-05-24T06:23:34Z</dcterms:created>
  <dcterms:modified xsi:type="dcterms:W3CDTF">2021-02-19T10:56:08Z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0x01010015AA7078FA72174D92DE16F18681CA7A</vt:lpwstr>
  </property>
</Properties>
</file>