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e Vietnam Ultra-Bold" charset="1" panose="00000900000000000000"/>
      <p:regular r:id="rId18"/>
    </p:embeddedFont>
    <p:embeddedFont>
      <p:font typeface="Poppins Semi-Bold" charset="1" panose="00000700000000000000"/>
      <p:regular r:id="rId19"/>
    </p:embeddedFont>
    <p:embeddedFont>
      <p:font typeface="Poppins" charset="1" panose="00000500000000000000"/>
      <p:regular r:id="rId20"/>
    </p:embeddedFont>
    <p:embeddedFont>
      <p:font typeface="Poppins Bold" charset="1" panose="000008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9.png" Type="http://schemas.openxmlformats.org/officeDocument/2006/relationships/image"/><Relationship Id="rId8"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6.png" Type="http://schemas.openxmlformats.org/officeDocument/2006/relationships/image"/><Relationship Id="rId8"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0" y="5534727"/>
            <a:ext cx="4761514" cy="4779436"/>
          </a:xfrm>
          <a:custGeom>
            <a:avLst/>
            <a:gdLst/>
            <a:ahLst/>
            <a:cxnLst/>
            <a:rect r="r" b="b" t="t" l="l"/>
            <a:pathLst>
              <a:path h="4779436" w="4761514">
                <a:moveTo>
                  <a:pt x="0" y="0"/>
                </a:moveTo>
                <a:lnTo>
                  <a:pt x="4761514" y="0"/>
                </a:lnTo>
                <a:lnTo>
                  <a:pt x="4761514" y="4779436"/>
                </a:lnTo>
                <a:lnTo>
                  <a:pt x="0" y="47794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3590997" y="0"/>
            <a:ext cx="4697003" cy="4714684"/>
          </a:xfrm>
          <a:custGeom>
            <a:avLst/>
            <a:gdLst/>
            <a:ahLst/>
            <a:cxnLst/>
            <a:rect r="r" b="b" t="t" l="l"/>
            <a:pathLst>
              <a:path h="4714684" w="4697003">
                <a:moveTo>
                  <a:pt x="4697003" y="4714684"/>
                </a:moveTo>
                <a:lnTo>
                  <a:pt x="0" y="4714684"/>
                </a:lnTo>
                <a:lnTo>
                  <a:pt x="0" y="0"/>
                </a:lnTo>
                <a:lnTo>
                  <a:pt x="4697003" y="0"/>
                </a:lnTo>
                <a:lnTo>
                  <a:pt x="4697003" y="4714684"/>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6679254" y="7504582"/>
            <a:ext cx="4929492" cy="1431027"/>
            <a:chOff x="0" y="0"/>
            <a:chExt cx="2375810" cy="689695"/>
          </a:xfrm>
        </p:grpSpPr>
        <p:sp>
          <p:nvSpPr>
            <p:cNvPr name="Freeform 6" id="6"/>
            <p:cNvSpPr/>
            <p:nvPr/>
          </p:nvSpPr>
          <p:spPr>
            <a:xfrm flipH="false" flipV="false" rot="0">
              <a:off x="0" y="0"/>
              <a:ext cx="2375810" cy="689695"/>
            </a:xfrm>
            <a:custGeom>
              <a:avLst/>
              <a:gdLst/>
              <a:ahLst/>
              <a:cxnLst/>
              <a:rect r="r" b="b" t="t" l="l"/>
              <a:pathLst>
                <a:path h="689695" w="2375810">
                  <a:moveTo>
                    <a:pt x="2172610" y="0"/>
                  </a:moveTo>
                  <a:cubicBezTo>
                    <a:pt x="2284834" y="0"/>
                    <a:pt x="2375810" y="154394"/>
                    <a:pt x="2375810" y="344848"/>
                  </a:cubicBezTo>
                  <a:cubicBezTo>
                    <a:pt x="2375810" y="535302"/>
                    <a:pt x="2284834" y="689695"/>
                    <a:pt x="2172610" y="689695"/>
                  </a:cubicBezTo>
                  <a:lnTo>
                    <a:pt x="203200" y="689695"/>
                  </a:lnTo>
                  <a:cubicBezTo>
                    <a:pt x="90976" y="689695"/>
                    <a:pt x="0" y="535302"/>
                    <a:pt x="0" y="344848"/>
                  </a:cubicBezTo>
                  <a:cubicBezTo>
                    <a:pt x="0" y="154394"/>
                    <a:pt x="90976" y="0"/>
                    <a:pt x="203200" y="0"/>
                  </a:cubicBezTo>
                  <a:close/>
                </a:path>
              </a:pathLst>
            </a:custGeom>
            <a:solidFill>
              <a:srgbClr val="FCBD3D"/>
            </a:solidFill>
          </p:spPr>
        </p:sp>
        <p:sp>
          <p:nvSpPr>
            <p:cNvPr name="TextBox 7" id="7"/>
            <p:cNvSpPr txBox="true"/>
            <p:nvPr/>
          </p:nvSpPr>
          <p:spPr>
            <a:xfrm>
              <a:off x="0" y="-47625"/>
              <a:ext cx="2375810" cy="737320"/>
            </a:xfrm>
            <a:prstGeom prst="rect">
              <a:avLst/>
            </a:prstGeom>
          </p:spPr>
          <p:txBody>
            <a:bodyPr anchor="ctr" rtlCol="false" tIns="50800" lIns="50800" bIns="50800" rIns="50800"/>
            <a:lstStyle/>
            <a:p>
              <a:pPr algn="ctr">
                <a:lnSpc>
                  <a:spcPts val="3405"/>
                </a:lnSpc>
              </a:pPr>
            </a:p>
          </p:txBody>
        </p:sp>
      </p:grpSp>
      <p:sp>
        <p:nvSpPr>
          <p:cNvPr name="Freeform 8" id="8"/>
          <p:cNvSpPr/>
          <p:nvPr/>
        </p:nvSpPr>
        <p:spPr>
          <a:xfrm flipH="false" flipV="false" rot="0">
            <a:off x="1028700"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9" id="9"/>
          <p:cNvSpPr/>
          <p:nvPr/>
        </p:nvSpPr>
        <p:spPr>
          <a:xfrm flipH="false" flipV="false" rot="0">
            <a:off x="16321766"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10" id="10"/>
          <p:cNvGrpSpPr/>
          <p:nvPr/>
        </p:nvGrpSpPr>
        <p:grpSpPr>
          <a:xfrm rot="0">
            <a:off x="1297516" y="2200889"/>
            <a:ext cx="399902" cy="3999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3" id="13"/>
          <p:cNvGrpSpPr/>
          <p:nvPr/>
        </p:nvGrpSpPr>
        <p:grpSpPr>
          <a:xfrm rot="0">
            <a:off x="1297516" y="2952306"/>
            <a:ext cx="399902" cy="3999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6" id="16"/>
          <p:cNvGrpSpPr/>
          <p:nvPr/>
        </p:nvGrpSpPr>
        <p:grpSpPr>
          <a:xfrm rot="0">
            <a:off x="16590582" y="6934791"/>
            <a:ext cx="399902" cy="3999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9" id="19"/>
          <p:cNvGrpSpPr/>
          <p:nvPr/>
        </p:nvGrpSpPr>
        <p:grpSpPr>
          <a:xfrm rot="0">
            <a:off x="16590582" y="7686209"/>
            <a:ext cx="399902" cy="3999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
        <p:nvSpPr>
          <p:cNvPr name="TextBox 22" id="22"/>
          <p:cNvSpPr txBox="true"/>
          <p:nvPr/>
        </p:nvSpPr>
        <p:spPr>
          <a:xfrm rot="0">
            <a:off x="3380149" y="2464470"/>
            <a:ext cx="11527703" cy="1749739"/>
          </a:xfrm>
          <a:prstGeom prst="rect">
            <a:avLst/>
          </a:prstGeom>
        </p:spPr>
        <p:txBody>
          <a:bodyPr anchor="t" rtlCol="false" tIns="0" lIns="0" bIns="0" rIns="0">
            <a:spAutoFit/>
          </a:bodyPr>
          <a:lstStyle/>
          <a:p>
            <a:pPr algn="ctr">
              <a:lnSpc>
                <a:spcPts val="14332"/>
              </a:lnSpc>
              <a:spcBef>
                <a:spcPct val="0"/>
              </a:spcBef>
            </a:pPr>
            <a:r>
              <a:rPr lang="en-US" b="true" sz="10237">
                <a:solidFill>
                  <a:srgbClr val="FCBD3D"/>
                </a:solidFill>
                <a:latin typeface="Be Vietnam Ultra-Bold"/>
                <a:ea typeface="Be Vietnam Ultra-Bold"/>
                <a:cs typeface="Be Vietnam Ultra-Bold"/>
                <a:sym typeface="Be Vietnam Ultra-Bold"/>
              </a:rPr>
              <a:t>PEMROGRAMAN</a:t>
            </a:r>
          </a:p>
        </p:txBody>
      </p:sp>
      <p:sp>
        <p:nvSpPr>
          <p:cNvPr name="TextBox 23" id="23"/>
          <p:cNvSpPr txBox="true"/>
          <p:nvPr/>
        </p:nvSpPr>
        <p:spPr>
          <a:xfrm rot="0">
            <a:off x="4019229" y="3670870"/>
            <a:ext cx="9808708" cy="2371126"/>
          </a:xfrm>
          <a:prstGeom prst="rect">
            <a:avLst/>
          </a:prstGeom>
        </p:spPr>
        <p:txBody>
          <a:bodyPr anchor="t" rtlCol="false" tIns="0" lIns="0" bIns="0" rIns="0">
            <a:spAutoFit/>
          </a:bodyPr>
          <a:lstStyle/>
          <a:p>
            <a:pPr algn="ctr">
              <a:lnSpc>
                <a:spcPts val="19341"/>
              </a:lnSpc>
              <a:spcBef>
                <a:spcPct val="0"/>
              </a:spcBef>
            </a:pPr>
            <a:r>
              <a:rPr lang="en-US" b="true" sz="13815">
                <a:solidFill>
                  <a:srgbClr val="FFFFFF"/>
                </a:solidFill>
                <a:latin typeface="Be Vietnam Ultra-Bold"/>
                <a:ea typeface="Be Vietnam Ultra-Bold"/>
                <a:cs typeface="Be Vietnam Ultra-Bold"/>
                <a:sym typeface="Be Vietnam Ultra-Bold"/>
              </a:rPr>
              <a:t>GAME</a:t>
            </a:r>
          </a:p>
        </p:txBody>
      </p:sp>
      <p:sp>
        <p:nvSpPr>
          <p:cNvPr name="TextBox 24" id="24"/>
          <p:cNvSpPr txBox="true"/>
          <p:nvPr/>
        </p:nvSpPr>
        <p:spPr>
          <a:xfrm rot="0">
            <a:off x="6908204" y="7559102"/>
            <a:ext cx="4929492" cy="1226737"/>
          </a:xfrm>
          <a:prstGeom prst="rect">
            <a:avLst/>
          </a:prstGeom>
        </p:spPr>
        <p:txBody>
          <a:bodyPr anchor="t" rtlCol="false" tIns="0" lIns="0" bIns="0" rIns="0">
            <a:spAutoFit/>
          </a:bodyPr>
          <a:lstStyle/>
          <a:p>
            <a:pPr algn="l">
              <a:lnSpc>
                <a:spcPts val="4834"/>
              </a:lnSpc>
              <a:spcBef>
                <a:spcPct val="0"/>
              </a:spcBef>
            </a:pPr>
            <a:r>
              <a:rPr lang="en-US" b="true" sz="3453" spc="-69">
                <a:solidFill>
                  <a:srgbClr val="00184D"/>
                </a:solidFill>
                <a:latin typeface="Poppins Semi-Bold"/>
                <a:ea typeface="Poppins Semi-Bold"/>
                <a:cs typeface="Poppins Semi-Bold"/>
                <a:sym typeface="Poppins Semi-Bold"/>
              </a:rPr>
              <a:t>OLEH: FERDI SAPUTRA</a:t>
            </a:r>
          </a:p>
          <a:p>
            <a:pPr algn="l">
              <a:lnSpc>
                <a:spcPts val="4834"/>
              </a:lnSpc>
              <a:spcBef>
                <a:spcPct val="0"/>
              </a:spcBef>
            </a:pPr>
            <a:r>
              <a:rPr lang="en-US" b="true" sz="3453" spc="-69">
                <a:solidFill>
                  <a:srgbClr val="00184D"/>
                </a:solidFill>
                <a:latin typeface="Poppins Semi-Bold"/>
                <a:ea typeface="Poppins Semi-Bold"/>
                <a:cs typeface="Poppins Semi-Bold"/>
                <a:sym typeface="Poppins Semi-Bold"/>
              </a:rPr>
              <a:t>NIM   : 225520211012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966234" y="1351391"/>
            <a:ext cx="16057523" cy="8104561"/>
            <a:chOff x="0" y="0"/>
            <a:chExt cx="9293350" cy="4690544"/>
          </a:xfrm>
        </p:grpSpPr>
        <p:sp>
          <p:nvSpPr>
            <p:cNvPr name="Freeform 4" id="4"/>
            <p:cNvSpPr/>
            <p:nvPr/>
          </p:nvSpPr>
          <p:spPr>
            <a:xfrm flipH="false" flipV="false" rot="0">
              <a:off x="0" y="0"/>
              <a:ext cx="9293351" cy="4690544"/>
            </a:xfrm>
            <a:custGeom>
              <a:avLst/>
              <a:gdLst/>
              <a:ahLst/>
              <a:cxnLst/>
              <a:rect r="r" b="b" t="t" l="l"/>
              <a:pathLst>
                <a:path h="4690544" w="9293351">
                  <a:moveTo>
                    <a:pt x="9090151" y="0"/>
                  </a:moveTo>
                  <a:cubicBezTo>
                    <a:pt x="9202375" y="0"/>
                    <a:pt x="9293351" y="1050014"/>
                    <a:pt x="9293351" y="2345272"/>
                  </a:cubicBezTo>
                  <a:cubicBezTo>
                    <a:pt x="9293351" y="3640530"/>
                    <a:pt x="9202375" y="4690544"/>
                    <a:pt x="9090151" y="4690544"/>
                  </a:cubicBezTo>
                  <a:lnTo>
                    <a:pt x="203200" y="4690544"/>
                  </a:lnTo>
                  <a:cubicBezTo>
                    <a:pt x="90976" y="4690544"/>
                    <a:pt x="0" y="3640530"/>
                    <a:pt x="0" y="2345272"/>
                  </a:cubicBezTo>
                  <a:cubicBezTo>
                    <a:pt x="0" y="1050014"/>
                    <a:pt x="90976" y="0"/>
                    <a:pt x="203200" y="0"/>
                  </a:cubicBezTo>
                  <a:close/>
                </a:path>
              </a:pathLst>
            </a:custGeom>
            <a:solidFill>
              <a:srgbClr val="FCBD3D"/>
            </a:solidFill>
          </p:spPr>
        </p:sp>
        <p:sp>
          <p:nvSpPr>
            <p:cNvPr name="TextBox 5" id="5"/>
            <p:cNvSpPr txBox="true"/>
            <p:nvPr/>
          </p:nvSpPr>
          <p:spPr>
            <a:xfrm>
              <a:off x="0" y="-47625"/>
              <a:ext cx="9293350" cy="4738169"/>
            </a:xfrm>
            <a:prstGeom prst="rect">
              <a:avLst/>
            </a:prstGeom>
          </p:spPr>
          <p:txBody>
            <a:bodyPr anchor="ctr" rtlCol="false" tIns="50800" lIns="50800" bIns="50800" rIns="50800"/>
            <a:lstStyle/>
            <a:p>
              <a:pPr algn="ctr">
                <a:lnSpc>
                  <a:spcPts val="3405"/>
                </a:lnSpc>
              </a:pPr>
            </a:p>
          </p:txBody>
        </p:sp>
      </p:grpSp>
      <p:sp>
        <p:nvSpPr>
          <p:cNvPr name="Freeform 6" id="6"/>
          <p:cNvSpPr/>
          <p:nvPr/>
        </p:nvSpPr>
        <p:spPr>
          <a:xfrm flipH="false" flipV="true" rot="0">
            <a:off x="0" y="0"/>
            <a:ext cx="2082602" cy="1861326"/>
          </a:xfrm>
          <a:custGeom>
            <a:avLst/>
            <a:gdLst/>
            <a:ahLst/>
            <a:cxnLst/>
            <a:rect r="r" b="b" t="t" l="l"/>
            <a:pathLst>
              <a:path h="1861326" w="2082602">
                <a:moveTo>
                  <a:pt x="0" y="1861326"/>
                </a:moveTo>
                <a:lnTo>
                  <a:pt x="2082602" y="1861326"/>
                </a:lnTo>
                <a:lnTo>
                  <a:pt x="2082602" y="0"/>
                </a:lnTo>
                <a:lnTo>
                  <a:pt x="0" y="0"/>
                </a:lnTo>
                <a:lnTo>
                  <a:pt x="0" y="186132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4957595" y="7292859"/>
            <a:ext cx="3330405" cy="2976549"/>
          </a:xfrm>
          <a:custGeom>
            <a:avLst/>
            <a:gdLst/>
            <a:ahLst/>
            <a:cxnLst/>
            <a:rect r="r" b="b" t="t" l="l"/>
            <a:pathLst>
              <a:path h="2976549" w="3330405">
                <a:moveTo>
                  <a:pt x="3330405" y="0"/>
                </a:moveTo>
                <a:lnTo>
                  <a:pt x="0" y="0"/>
                </a:lnTo>
                <a:lnTo>
                  <a:pt x="0" y="2976549"/>
                </a:lnTo>
                <a:lnTo>
                  <a:pt x="3330405" y="2976549"/>
                </a:lnTo>
                <a:lnTo>
                  <a:pt x="33304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9" id="9"/>
          <p:cNvSpPr/>
          <p:nvPr/>
        </p:nvSpPr>
        <p:spPr>
          <a:xfrm flipH="false" flipV="false" rot="0">
            <a:off x="16321766"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10" id="10"/>
          <p:cNvGrpSpPr/>
          <p:nvPr/>
        </p:nvGrpSpPr>
        <p:grpSpPr>
          <a:xfrm rot="0">
            <a:off x="16590582" y="2176661"/>
            <a:ext cx="399902" cy="3999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3" id="13"/>
          <p:cNvGrpSpPr/>
          <p:nvPr/>
        </p:nvGrpSpPr>
        <p:grpSpPr>
          <a:xfrm rot="0">
            <a:off x="1297516" y="6959019"/>
            <a:ext cx="399902" cy="3999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6" id="16"/>
          <p:cNvGrpSpPr/>
          <p:nvPr/>
        </p:nvGrpSpPr>
        <p:grpSpPr>
          <a:xfrm rot="0">
            <a:off x="16590582" y="2928079"/>
            <a:ext cx="399902" cy="3999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9" id="19"/>
          <p:cNvGrpSpPr/>
          <p:nvPr/>
        </p:nvGrpSpPr>
        <p:grpSpPr>
          <a:xfrm rot="0">
            <a:off x="1297516" y="7710436"/>
            <a:ext cx="399902" cy="3999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
        <p:nvSpPr>
          <p:cNvPr name="Freeform 22" id="22"/>
          <p:cNvSpPr/>
          <p:nvPr/>
        </p:nvSpPr>
        <p:spPr>
          <a:xfrm flipH="false" flipV="false" rot="0">
            <a:off x="52150" y="5019997"/>
            <a:ext cx="9942846" cy="5642565"/>
          </a:xfrm>
          <a:custGeom>
            <a:avLst/>
            <a:gdLst/>
            <a:ahLst/>
            <a:cxnLst/>
            <a:rect r="r" b="b" t="t" l="l"/>
            <a:pathLst>
              <a:path h="5642565" w="9942846">
                <a:moveTo>
                  <a:pt x="0" y="0"/>
                </a:moveTo>
                <a:lnTo>
                  <a:pt x="9942845" y="0"/>
                </a:lnTo>
                <a:lnTo>
                  <a:pt x="9942845" y="5642564"/>
                </a:lnTo>
                <a:lnTo>
                  <a:pt x="0" y="5642564"/>
                </a:lnTo>
                <a:lnTo>
                  <a:pt x="0" y="0"/>
                </a:lnTo>
                <a:close/>
              </a:path>
            </a:pathLst>
          </a:custGeom>
          <a:blipFill>
            <a:blip r:embed="rId7"/>
            <a:stretch>
              <a:fillRect l="0" t="0" r="0" b="0"/>
            </a:stretch>
          </a:blipFill>
        </p:spPr>
      </p:sp>
      <p:sp>
        <p:nvSpPr>
          <p:cNvPr name="Freeform 23" id="23"/>
          <p:cNvSpPr/>
          <p:nvPr/>
        </p:nvSpPr>
        <p:spPr>
          <a:xfrm flipH="false" flipV="false" rot="0">
            <a:off x="9974813" y="5019997"/>
            <a:ext cx="8313187" cy="5902363"/>
          </a:xfrm>
          <a:custGeom>
            <a:avLst/>
            <a:gdLst/>
            <a:ahLst/>
            <a:cxnLst/>
            <a:rect r="r" b="b" t="t" l="l"/>
            <a:pathLst>
              <a:path h="5902363" w="8313187">
                <a:moveTo>
                  <a:pt x="0" y="0"/>
                </a:moveTo>
                <a:lnTo>
                  <a:pt x="8313187" y="0"/>
                </a:lnTo>
                <a:lnTo>
                  <a:pt x="8313187" y="5902362"/>
                </a:lnTo>
                <a:lnTo>
                  <a:pt x="0" y="5902362"/>
                </a:lnTo>
                <a:lnTo>
                  <a:pt x="0" y="0"/>
                </a:lnTo>
                <a:close/>
              </a:path>
            </a:pathLst>
          </a:custGeom>
          <a:blipFill>
            <a:blip r:embed="rId8"/>
            <a:stretch>
              <a:fillRect l="0" t="0" r="0" b="0"/>
            </a:stretch>
          </a:blipFill>
        </p:spPr>
      </p:sp>
      <p:sp>
        <p:nvSpPr>
          <p:cNvPr name="TextBox 24" id="24"/>
          <p:cNvSpPr txBox="true"/>
          <p:nvPr/>
        </p:nvSpPr>
        <p:spPr>
          <a:xfrm rot="0">
            <a:off x="5785830" y="163678"/>
            <a:ext cx="7585224" cy="865022"/>
          </a:xfrm>
          <a:prstGeom prst="rect">
            <a:avLst/>
          </a:prstGeom>
        </p:spPr>
        <p:txBody>
          <a:bodyPr anchor="t" rtlCol="false" tIns="0" lIns="0" bIns="0" rIns="0">
            <a:spAutoFit/>
          </a:bodyPr>
          <a:lstStyle/>
          <a:p>
            <a:pPr algn="ctr">
              <a:lnSpc>
                <a:spcPts val="7085"/>
              </a:lnSpc>
              <a:spcBef>
                <a:spcPct val="0"/>
              </a:spcBef>
            </a:pPr>
            <a:r>
              <a:rPr lang="en-US" b="true" sz="5060">
                <a:solidFill>
                  <a:srgbClr val="FCBD3D"/>
                </a:solidFill>
                <a:latin typeface="Be Vietnam Ultra-Bold"/>
                <a:ea typeface="Be Vietnam Ultra-Bold"/>
                <a:cs typeface="Be Vietnam Ultra-Bold"/>
                <a:sym typeface="Be Vietnam Ultra-Bold"/>
              </a:rPr>
              <a:t>5.HASIL</a:t>
            </a:r>
          </a:p>
        </p:txBody>
      </p:sp>
      <p:sp>
        <p:nvSpPr>
          <p:cNvPr name="TextBox 25" id="25"/>
          <p:cNvSpPr txBox="true"/>
          <p:nvPr/>
        </p:nvSpPr>
        <p:spPr>
          <a:xfrm rot="0">
            <a:off x="2765554" y="1303766"/>
            <a:ext cx="15522446" cy="3716230"/>
          </a:xfrm>
          <a:prstGeom prst="rect">
            <a:avLst/>
          </a:prstGeom>
        </p:spPr>
        <p:txBody>
          <a:bodyPr anchor="t" rtlCol="false" tIns="0" lIns="0" bIns="0" rIns="0">
            <a:spAutoFit/>
          </a:bodyPr>
          <a:lstStyle/>
          <a:p>
            <a:pPr algn="l">
              <a:lnSpc>
                <a:spcPts val="3710"/>
              </a:lnSpc>
              <a:spcBef>
                <a:spcPct val="0"/>
              </a:spcBef>
            </a:pPr>
            <a:r>
              <a:rPr lang="en-US" b="true" sz="2650" spc="-53">
                <a:solidFill>
                  <a:srgbClr val="000000"/>
                </a:solidFill>
                <a:latin typeface="Be Vietnam Ultra-Bold"/>
                <a:ea typeface="Be Vietnam Ultra-Bold"/>
                <a:cs typeface="Be Vietnam Ultra-Bold"/>
                <a:sym typeface="Be Vietnam Ultra-Bold"/>
              </a:rPr>
              <a:t>HASIL</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MENU UTAMA DAPAT TAMPIL DENGAN BACKGROUND DAN TOMBOL NAVIGASI.</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TOMBOL PLAY BERHASIL MENGARAHKAN KE SCENE GAMEPLAY YANG LENGKAP DENGAN KARAKTER DAN TILEMAP.</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KARAKTER DAPAT BERJALAN DAN MELOMPAT MENGGUNAKAN KONTROL KEYBOARD.</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S</a:t>
            </a:r>
            <a:r>
              <a:rPr lang="en-US" b="true" sz="2650" spc="-53">
                <a:solidFill>
                  <a:srgbClr val="000000"/>
                </a:solidFill>
                <a:latin typeface="Be Vietnam Ultra-Bold"/>
                <a:ea typeface="Be Vietnam Ultra-Bold"/>
                <a:cs typeface="Be Vietnam Ultra-Bold"/>
                <a:sym typeface="Be Vietnam Ultra-Bold"/>
              </a:rPr>
              <a:t>EMUA FUNGSI TOMBOL BERJALAN TANPA ERROR.</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TAMPILAN GAME LEBIH RAPI BERKAT BACKGROUND DAN PENGATURAN POSISI LAYER YANG TEPAT.</a:t>
            </a:r>
          </a:p>
          <a:p>
            <a:pPr algn="l">
              <a:lnSpc>
                <a:spcPts val="371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3512506" y="497550"/>
            <a:ext cx="11815937" cy="1536232"/>
          </a:xfrm>
          <a:prstGeom prst="rect">
            <a:avLst/>
          </a:prstGeom>
        </p:spPr>
        <p:txBody>
          <a:bodyPr anchor="t" rtlCol="false" tIns="0" lIns="0" bIns="0" rIns="0">
            <a:spAutoFit/>
          </a:bodyPr>
          <a:lstStyle/>
          <a:p>
            <a:pPr algn="ctr">
              <a:lnSpc>
                <a:spcPts val="12561"/>
              </a:lnSpc>
              <a:spcBef>
                <a:spcPct val="0"/>
              </a:spcBef>
            </a:pPr>
            <a:r>
              <a:rPr lang="en-US" b="true" sz="8972">
                <a:solidFill>
                  <a:srgbClr val="FCBD3D"/>
                </a:solidFill>
                <a:latin typeface="Be Vietnam Ultra-Bold"/>
                <a:ea typeface="Be Vietnam Ultra-Bold"/>
                <a:cs typeface="Be Vietnam Ultra-Bold"/>
                <a:sym typeface="Be Vietnam Ultra-Bold"/>
              </a:rPr>
              <a:t>KESIMPULAN</a:t>
            </a:r>
          </a:p>
        </p:txBody>
      </p:sp>
      <p:sp>
        <p:nvSpPr>
          <p:cNvPr name="Freeform 4" id="4"/>
          <p:cNvSpPr/>
          <p:nvPr/>
        </p:nvSpPr>
        <p:spPr>
          <a:xfrm flipH="false" flipV="true" rot="0">
            <a:off x="0" y="0"/>
            <a:ext cx="3512506" cy="3525728"/>
          </a:xfrm>
          <a:custGeom>
            <a:avLst/>
            <a:gdLst/>
            <a:ahLst/>
            <a:cxnLst/>
            <a:rect r="r" b="b" t="t" l="l"/>
            <a:pathLst>
              <a:path h="3525728" w="3512506">
                <a:moveTo>
                  <a:pt x="0" y="3525728"/>
                </a:moveTo>
                <a:lnTo>
                  <a:pt x="3512506" y="3525728"/>
                </a:lnTo>
                <a:lnTo>
                  <a:pt x="3512506" y="0"/>
                </a:lnTo>
                <a:lnTo>
                  <a:pt x="0" y="0"/>
                </a:lnTo>
                <a:lnTo>
                  <a:pt x="0" y="3525728"/>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780342" y="6411727"/>
            <a:ext cx="5073190" cy="4224819"/>
            <a:chOff x="0" y="0"/>
            <a:chExt cx="785970" cy="654535"/>
          </a:xfrm>
        </p:grpSpPr>
        <p:sp>
          <p:nvSpPr>
            <p:cNvPr name="Freeform 6" id="6"/>
            <p:cNvSpPr/>
            <p:nvPr/>
          </p:nvSpPr>
          <p:spPr>
            <a:xfrm flipH="false" flipV="false" rot="0">
              <a:off x="0" y="0"/>
              <a:ext cx="785970" cy="654535"/>
            </a:xfrm>
            <a:custGeom>
              <a:avLst/>
              <a:gdLst/>
              <a:ahLst/>
              <a:cxnLst/>
              <a:rect r="r" b="b" t="t" l="l"/>
              <a:pathLst>
                <a:path h="654535" w="785970">
                  <a:moveTo>
                    <a:pt x="71724" y="0"/>
                  </a:moveTo>
                  <a:lnTo>
                    <a:pt x="714246" y="0"/>
                  </a:lnTo>
                  <a:cubicBezTo>
                    <a:pt x="753858" y="0"/>
                    <a:pt x="785970" y="32112"/>
                    <a:pt x="785970" y="71724"/>
                  </a:cubicBezTo>
                  <a:lnTo>
                    <a:pt x="785970" y="582811"/>
                  </a:lnTo>
                  <a:cubicBezTo>
                    <a:pt x="785970" y="601833"/>
                    <a:pt x="778413" y="620077"/>
                    <a:pt x="764962" y="633527"/>
                  </a:cubicBezTo>
                  <a:cubicBezTo>
                    <a:pt x="751511" y="646978"/>
                    <a:pt x="733268" y="654535"/>
                    <a:pt x="714246" y="654535"/>
                  </a:cubicBezTo>
                  <a:lnTo>
                    <a:pt x="71724" y="654535"/>
                  </a:lnTo>
                  <a:cubicBezTo>
                    <a:pt x="32112" y="654535"/>
                    <a:pt x="0" y="622423"/>
                    <a:pt x="0" y="582811"/>
                  </a:cubicBezTo>
                  <a:lnTo>
                    <a:pt x="0" y="71724"/>
                  </a:lnTo>
                  <a:cubicBezTo>
                    <a:pt x="0" y="32112"/>
                    <a:pt x="32112" y="0"/>
                    <a:pt x="71724" y="0"/>
                  </a:cubicBezTo>
                  <a:close/>
                </a:path>
              </a:pathLst>
            </a:custGeom>
            <a:blipFill>
              <a:blip r:embed="rId5"/>
              <a:stretch>
                <a:fillRect l="0" t="-55900" r="-91943" b="-131310"/>
              </a:stretch>
            </a:blipFill>
          </p:spPr>
        </p:sp>
      </p:grpSp>
      <p:sp>
        <p:nvSpPr>
          <p:cNvPr name="Freeform 7" id="7"/>
          <p:cNvSpPr/>
          <p:nvPr/>
        </p:nvSpPr>
        <p:spPr>
          <a:xfrm flipH="true" flipV="false" rot="0">
            <a:off x="14775494" y="6761272"/>
            <a:ext cx="3512506" cy="3525728"/>
          </a:xfrm>
          <a:custGeom>
            <a:avLst/>
            <a:gdLst/>
            <a:ahLst/>
            <a:cxnLst/>
            <a:rect r="r" b="b" t="t" l="l"/>
            <a:pathLst>
              <a:path h="3525728" w="3512506">
                <a:moveTo>
                  <a:pt x="3512506" y="0"/>
                </a:moveTo>
                <a:lnTo>
                  <a:pt x="0" y="0"/>
                </a:lnTo>
                <a:lnTo>
                  <a:pt x="0" y="3525728"/>
                </a:lnTo>
                <a:lnTo>
                  <a:pt x="3512506" y="3525728"/>
                </a:lnTo>
                <a:lnTo>
                  <a:pt x="3512506"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7735335" y="0"/>
            <a:ext cx="399902" cy="39990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1" id="11"/>
          <p:cNvGrpSpPr/>
          <p:nvPr/>
        </p:nvGrpSpPr>
        <p:grpSpPr>
          <a:xfrm rot="0">
            <a:off x="1297516" y="6959019"/>
            <a:ext cx="399902" cy="39990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4" id="14"/>
          <p:cNvGrpSpPr/>
          <p:nvPr/>
        </p:nvGrpSpPr>
        <p:grpSpPr>
          <a:xfrm rot="0">
            <a:off x="17735335" y="669000"/>
            <a:ext cx="399902" cy="39990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7" id="17"/>
          <p:cNvGrpSpPr/>
          <p:nvPr/>
        </p:nvGrpSpPr>
        <p:grpSpPr>
          <a:xfrm rot="0">
            <a:off x="1297516" y="7710436"/>
            <a:ext cx="399902" cy="39990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
        <p:nvSpPr>
          <p:cNvPr name="TextBox 20" id="20"/>
          <p:cNvSpPr txBox="true"/>
          <p:nvPr/>
        </p:nvSpPr>
        <p:spPr>
          <a:xfrm rot="0">
            <a:off x="4134493" y="2397159"/>
            <a:ext cx="11808946" cy="4561860"/>
          </a:xfrm>
          <a:prstGeom prst="rect">
            <a:avLst/>
          </a:prstGeom>
        </p:spPr>
        <p:txBody>
          <a:bodyPr anchor="t" rtlCol="false" tIns="0" lIns="0" bIns="0" rIns="0">
            <a:spAutoFit/>
          </a:bodyPr>
          <a:lstStyle/>
          <a:p>
            <a:pPr algn="just">
              <a:lnSpc>
                <a:spcPts val="4000"/>
              </a:lnSpc>
            </a:pPr>
            <a:r>
              <a:rPr lang="en-US" sz="2857" spc="-57">
                <a:solidFill>
                  <a:srgbClr val="FFFFFF"/>
                </a:solidFill>
                <a:latin typeface="Poppins"/>
                <a:ea typeface="Poppins"/>
                <a:cs typeface="Poppins"/>
                <a:sym typeface="Poppins"/>
              </a:rPr>
              <a:t>Melalui pembuatan proyek game platformer 2D sederhana ini, saya memperoleh pemahaman mendalam tentang pengelolaan scene, scripting dasar, serta navigasi antar scene menggunakan Godot. Dengan mengandalkan eksplorasi mandiri, saya juga belajar cara mengatasi berbagai tantangan teknis yang muncul selama pengembangan.</a:t>
            </a:r>
          </a:p>
          <a:p>
            <a:pPr algn="just">
              <a:lnSpc>
                <a:spcPts val="4000"/>
              </a:lnSpc>
              <a:spcBef>
                <a:spcPct val="0"/>
              </a:spcBef>
            </a:pPr>
            <a:r>
              <a:rPr lang="en-US" sz="2857" spc="-57">
                <a:solidFill>
                  <a:srgbClr val="FFFFFF"/>
                </a:solidFill>
                <a:latin typeface="Poppins"/>
                <a:ea typeface="Poppins"/>
                <a:cs typeface="Poppins"/>
                <a:sym typeface="Poppins"/>
              </a:rPr>
              <a:t>Pengalaman ini menjadi pondasi penting untuk mengembangkan proyek game yang lebih kompleks di masa depan.</a:t>
            </a:r>
          </a:p>
          <a:p>
            <a:pPr algn="just">
              <a:lnSpc>
                <a:spcPts val="400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true" flipV="false" rot="0">
            <a:off x="13526486" y="5507564"/>
            <a:ext cx="4761514" cy="4779436"/>
          </a:xfrm>
          <a:custGeom>
            <a:avLst/>
            <a:gdLst/>
            <a:ahLst/>
            <a:cxnLst/>
            <a:rect r="r" b="b" t="t" l="l"/>
            <a:pathLst>
              <a:path h="4779436" w="4761514">
                <a:moveTo>
                  <a:pt x="4761514" y="0"/>
                </a:moveTo>
                <a:lnTo>
                  <a:pt x="0" y="0"/>
                </a:lnTo>
                <a:lnTo>
                  <a:pt x="0" y="4779436"/>
                </a:lnTo>
                <a:lnTo>
                  <a:pt x="4761514" y="4779436"/>
                </a:lnTo>
                <a:lnTo>
                  <a:pt x="476151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0" y="3103"/>
            <a:ext cx="4582066" cy="4599313"/>
          </a:xfrm>
          <a:custGeom>
            <a:avLst/>
            <a:gdLst/>
            <a:ahLst/>
            <a:cxnLst/>
            <a:rect r="r" b="b" t="t" l="l"/>
            <a:pathLst>
              <a:path h="4599313" w="4582066">
                <a:moveTo>
                  <a:pt x="0" y="4599313"/>
                </a:moveTo>
                <a:lnTo>
                  <a:pt x="4582066" y="4599313"/>
                </a:lnTo>
                <a:lnTo>
                  <a:pt x="4582066" y="0"/>
                </a:lnTo>
                <a:lnTo>
                  <a:pt x="0" y="0"/>
                </a:lnTo>
                <a:lnTo>
                  <a:pt x="0" y="459931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3406556" y="2615873"/>
            <a:ext cx="11474889" cy="2920122"/>
          </a:xfrm>
          <a:prstGeom prst="rect">
            <a:avLst/>
          </a:prstGeom>
        </p:spPr>
        <p:txBody>
          <a:bodyPr anchor="t" rtlCol="false" tIns="0" lIns="0" bIns="0" rIns="0">
            <a:spAutoFit/>
          </a:bodyPr>
          <a:lstStyle/>
          <a:p>
            <a:pPr algn="ctr">
              <a:lnSpc>
                <a:spcPts val="23861"/>
              </a:lnSpc>
              <a:spcBef>
                <a:spcPct val="0"/>
              </a:spcBef>
            </a:pPr>
            <a:r>
              <a:rPr lang="en-US" b="true" sz="17043">
                <a:solidFill>
                  <a:srgbClr val="FCBD3D"/>
                </a:solidFill>
                <a:latin typeface="Be Vietnam Ultra-Bold"/>
                <a:ea typeface="Be Vietnam Ultra-Bold"/>
                <a:cs typeface="Be Vietnam Ultra-Bold"/>
                <a:sym typeface="Be Vietnam Ultra-Bold"/>
              </a:rPr>
              <a:t>TERIMA</a:t>
            </a:r>
          </a:p>
        </p:txBody>
      </p:sp>
      <p:sp>
        <p:nvSpPr>
          <p:cNvPr name="TextBox 6" id="6"/>
          <p:cNvSpPr txBox="true"/>
          <p:nvPr/>
        </p:nvSpPr>
        <p:spPr>
          <a:xfrm rot="0">
            <a:off x="3406556" y="4427155"/>
            <a:ext cx="11474889" cy="2920122"/>
          </a:xfrm>
          <a:prstGeom prst="rect">
            <a:avLst/>
          </a:prstGeom>
        </p:spPr>
        <p:txBody>
          <a:bodyPr anchor="t" rtlCol="false" tIns="0" lIns="0" bIns="0" rIns="0">
            <a:spAutoFit/>
          </a:bodyPr>
          <a:lstStyle/>
          <a:p>
            <a:pPr algn="ctr">
              <a:lnSpc>
                <a:spcPts val="23861"/>
              </a:lnSpc>
              <a:spcBef>
                <a:spcPct val="0"/>
              </a:spcBef>
            </a:pPr>
            <a:r>
              <a:rPr lang="en-US" b="true" sz="17043">
                <a:solidFill>
                  <a:srgbClr val="FFFFFF"/>
                </a:solidFill>
                <a:latin typeface="Be Vietnam Ultra-Bold"/>
                <a:ea typeface="Be Vietnam Ultra-Bold"/>
                <a:cs typeface="Be Vietnam Ultra-Bold"/>
                <a:sym typeface="Be Vietnam Ultra-Bold"/>
              </a:rPr>
              <a:t>KASIH</a:t>
            </a:r>
          </a:p>
        </p:txBody>
      </p:sp>
      <p:sp>
        <p:nvSpPr>
          <p:cNvPr name="Freeform 7" id="7"/>
          <p:cNvSpPr/>
          <p:nvPr/>
        </p:nvSpPr>
        <p:spPr>
          <a:xfrm flipH="false" flipV="false" rot="0">
            <a:off x="1028700"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8" id="8"/>
          <p:cNvSpPr/>
          <p:nvPr/>
        </p:nvSpPr>
        <p:spPr>
          <a:xfrm flipH="false" flipV="false" rot="0">
            <a:off x="16321766"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9" id="9"/>
          <p:cNvGrpSpPr/>
          <p:nvPr/>
        </p:nvGrpSpPr>
        <p:grpSpPr>
          <a:xfrm rot="0">
            <a:off x="16590582" y="2176661"/>
            <a:ext cx="399902" cy="39990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2" id="12"/>
          <p:cNvGrpSpPr/>
          <p:nvPr/>
        </p:nvGrpSpPr>
        <p:grpSpPr>
          <a:xfrm rot="0">
            <a:off x="1297516" y="6959019"/>
            <a:ext cx="399902" cy="39990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5" id="15"/>
          <p:cNvGrpSpPr/>
          <p:nvPr/>
        </p:nvGrpSpPr>
        <p:grpSpPr>
          <a:xfrm rot="0">
            <a:off x="16590582" y="2928079"/>
            <a:ext cx="399902" cy="3999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8" id="18"/>
          <p:cNvGrpSpPr/>
          <p:nvPr/>
        </p:nvGrpSpPr>
        <p:grpSpPr>
          <a:xfrm rot="0">
            <a:off x="1297516" y="7710436"/>
            <a:ext cx="399902" cy="39990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true" flipV="false" rot="0">
            <a:off x="15061057" y="7710436"/>
            <a:ext cx="3858855" cy="3873380"/>
          </a:xfrm>
          <a:custGeom>
            <a:avLst/>
            <a:gdLst/>
            <a:ahLst/>
            <a:cxnLst/>
            <a:rect r="r" b="b" t="t" l="l"/>
            <a:pathLst>
              <a:path h="3873380" w="3858855">
                <a:moveTo>
                  <a:pt x="3858855" y="0"/>
                </a:moveTo>
                <a:lnTo>
                  <a:pt x="0" y="0"/>
                </a:lnTo>
                <a:lnTo>
                  <a:pt x="0" y="3873380"/>
                </a:lnTo>
                <a:lnTo>
                  <a:pt x="3858855" y="3873380"/>
                </a:lnTo>
                <a:lnTo>
                  <a:pt x="385885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0" y="0"/>
            <a:ext cx="4275663" cy="4291757"/>
          </a:xfrm>
          <a:custGeom>
            <a:avLst/>
            <a:gdLst/>
            <a:ahLst/>
            <a:cxnLst/>
            <a:rect r="r" b="b" t="t" l="l"/>
            <a:pathLst>
              <a:path h="4291757" w="4275663">
                <a:moveTo>
                  <a:pt x="0" y="4291757"/>
                </a:moveTo>
                <a:lnTo>
                  <a:pt x="4275663" y="4291757"/>
                </a:lnTo>
                <a:lnTo>
                  <a:pt x="4275663" y="0"/>
                </a:lnTo>
                <a:lnTo>
                  <a:pt x="0" y="0"/>
                </a:lnTo>
                <a:lnTo>
                  <a:pt x="0" y="4291757"/>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156063" y="497550"/>
            <a:ext cx="9975873" cy="1536232"/>
          </a:xfrm>
          <a:prstGeom prst="rect">
            <a:avLst/>
          </a:prstGeom>
        </p:spPr>
        <p:txBody>
          <a:bodyPr anchor="t" rtlCol="false" tIns="0" lIns="0" bIns="0" rIns="0">
            <a:spAutoFit/>
          </a:bodyPr>
          <a:lstStyle/>
          <a:p>
            <a:pPr algn="ctr">
              <a:lnSpc>
                <a:spcPts val="12561"/>
              </a:lnSpc>
              <a:spcBef>
                <a:spcPct val="0"/>
              </a:spcBef>
            </a:pPr>
            <a:r>
              <a:rPr lang="en-US" b="true" sz="8972">
                <a:solidFill>
                  <a:srgbClr val="FCBD3D"/>
                </a:solidFill>
                <a:latin typeface="Be Vietnam Ultra-Bold"/>
                <a:ea typeface="Be Vietnam Ultra-Bold"/>
                <a:cs typeface="Be Vietnam Ultra-Bold"/>
                <a:sym typeface="Be Vietnam Ultra-Bold"/>
              </a:rPr>
              <a:t>PENDAHULUAN</a:t>
            </a:r>
          </a:p>
        </p:txBody>
      </p:sp>
      <p:sp>
        <p:nvSpPr>
          <p:cNvPr name="TextBox 6" id="6"/>
          <p:cNvSpPr txBox="true"/>
          <p:nvPr/>
        </p:nvSpPr>
        <p:spPr>
          <a:xfrm rot="0">
            <a:off x="3141812" y="2722247"/>
            <a:ext cx="12836271" cy="6381744"/>
          </a:xfrm>
          <a:prstGeom prst="rect">
            <a:avLst/>
          </a:prstGeom>
        </p:spPr>
        <p:txBody>
          <a:bodyPr anchor="t" rtlCol="false" tIns="0" lIns="0" bIns="0" rIns="0">
            <a:spAutoFit/>
          </a:bodyPr>
          <a:lstStyle/>
          <a:p>
            <a:pPr algn="just">
              <a:lnSpc>
                <a:spcPts val="3357"/>
              </a:lnSpc>
            </a:pPr>
            <a:r>
              <a:rPr lang="en-US" sz="2398" spc="-47">
                <a:solidFill>
                  <a:srgbClr val="FFFFFF"/>
                </a:solidFill>
                <a:latin typeface="Poppins"/>
                <a:ea typeface="Poppins"/>
                <a:cs typeface="Poppins"/>
                <a:sym typeface="Poppins"/>
              </a:rPr>
              <a:t>Dalam dunia pengembangan game modern, kemampuan untuk membuat game sederhana menjadi landasan penting sebelum melangkah ke proyek yang lebih kompleks. Melalui proyek ini, saya berusaha membuat sebuah game platformer 2D sederhana menggunakan Godot Engine secara mandiri. Fokus utama adalah memahami mekanisme dasar pembuatan karakter, tilemap, navigasi scene, dan elemen antarmuka pengguna (UI).</a:t>
            </a:r>
          </a:p>
          <a:p>
            <a:pPr algn="just">
              <a:lnSpc>
                <a:spcPts val="3357"/>
              </a:lnSpc>
            </a:pPr>
            <a:r>
              <a:rPr lang="en-US" sz="2398" spc="-47">
                <a:solidFill>
                  <a:srgbClr val="FFFFFF"/>
                </a:solidFill>
                <a:latin typeface="Poppins"/>
                <a:ea typeface="Poppins"/>
                <a:cs typeface="Poppins"/>
                <a:sym typeface="Poppins"/>
              </a:rPr>
              <a:t> Proyek ini dirancang untuk melatih keterampilan teknis dalam menggunakan node-node penting di Godot seperti CharacterBody2D, TileMap, Control, Button, serta mengimplementasikan script sederhana dengan GDScript. Selain itu, tujuan dari proyek ini adalah mengembangkan pemahaman mendalam tentang struktur scene, animasi karakter, serta pembuatan menu navigasi yang fungsional.</a:t>
            </a:r>
          </a:p>
          <a:p>
            <a:pPr algn="just">
              <a:lnSpc>
                <a:spcPts val="3357"/>
              </a:lnSpc>
              <a:spcBef>
                <a:spcPct val="0"/>
              </a:spcBef>
            </a:pPr>
            <a:r>
              <a:rPr lang="en-US" sz="2398" spc="-47">
                <a:solidFill>
                  <a:srgbClr val="FFFFFF"/>
                </a:solidFill>
                <a:latin typeface="Poppins"/>
                <a:ea typeface="Poppins"/>
                <a:cs typeface="Poppins"/>
                <a:sym typeface="Poppins"/>
              </a:rPr>
              <a:t>Dengan mengandalkan eksperimen dan eksplorasi langsung terhadap fitur-fitur Godot, proyek ini menunjukkan bagaimana game sederhana dapat dikembangkan dari tahap awal hingga siap dijalankan, tanpa bergantung pada tutorial eksternal.</a:t>
            </a:r>
          </a:p>
          <a:p>
            <a:pPr algn="just">
              <a:lnSpc>
                <a:spcPts val="3357"/>
              </a:lnSpc>
              <a:spcBef>
                <a:spcPct val="0"/>
              </a:spcBef>
            </a:pPr>
          </a:p>
        </p:txBody>
      </p:sp>
      <p:sp>
        <p:nvSpPr>
          <p:cNvPr name="Freeform 7" id="7"/>
          <p:cNvSpPr/>
          <p:nvPr/>
        </p:nvSpPr>
        <p:spPr>
          <a:xfrm flipH="false" flipV="false" rot="0">
            <a:off x="1028700"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8" id="8"/>
          <p:cNvSpPr/>
          <p:nvPr/>
        </p:nvSpPr>
        <p:spPr>
          <a:xfrm flipH="false" flipV="false" rot="0">
            <a:off x="16321766"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9" id="9"/>
          <p:cNvGrpSpPr/>
          <p:nvPr/>
        </p:nvGrpSpPr>
        <p:grpSpPr>
          <a:xfrm rot="0">
            <a:off x="16590582" y="2176661"/>
            <a:ext cx="399902" cy="39990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2" id="12"/>
          <p:cNvGrpSpPr/>
          <p:nvPr/>
        </p:nvGrpSpPr>
        <p:grpSpPr>
          <a:xfrm rot="0">
            <a:off x="1297516" y="6959019"/>
            <a:ext cx="399902" cy="39990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5" id="15"/>
          <p:cNvGrpSpPr/>
          <p:nvPr/>
        </p:nvGrpSpPr>
        <p:grpSpPr>
          <a:xfrm rot="0">
            <a:off x="16590582" y="2928079"/>
            <a:ext cx="399902" cy="3999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8" id="18"/>
          <p:cNvGrpSpPr/>
          <p:nvPr/>
        </p:nvGrpSpPr>
        <p:grpSpPr>
          <a:xfrm rot="0">
            <a:off x="1297516" y="7710436"/>
            <a:ext cx="399902" cy="39990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TextBox 3" id="3"/>
          <p:cNvSpPr txBox="true"/>
          <p:nvPr/>
        </p:nvSpPr>
        <p:spPr>
          <a:xfrm rot="0">
            <a:off x="3542115" y="-277108"/>
            <a:ext cx="11203771" cy="1536232"/>
          </a:xfrm>
          <a:prstGeom prst="rect">
            <a:avLst/>
          </a:prstGeom>
        </p:spPr>
        <p:txBody>
          <a:bodyPr anchor="t" rtlCol="false" tIns="0" lIns="0" bIns="0" rIns="0">
            <a:spAutoFit/>
          </a:bodyPr>
          <a:lstStyle/>
          <a:p>
            <a:pPr algn="ctr">
              <a:lnSpc>
                <a:spcPts val="12561"/>
              </a:lnSpc>
              <a:spcBef>
                <a:spcPct val="0"/>
              </a:spcBef>
            </a:pPr>
            <a:r>
              <a:rPr lang="en-US" b="true" sz="8972">
                <a:solidFill>
                  <a:srgbClr val="FCBD3D"/>
                </a:solidFill>
                <a:latin typeface="Be Vietnam Ultra-Bold"/>
                <a:ea typeface="Be Vietnam Ultra-Bold"/>
                <a:cs typeface="Be Vietnam Ultra-Bold"/>
                <a:sym typeface="Be Vietnam Ultra-Bold"/>
              </a:rPr>
              <a:t>TUJUAN</a:t>
            </a:r>
          </a:p>
        </p:txBody>
      </p:sp>
      <p:grpSp>
        <p:nvGrpSpPr>
          <p:cNvPr name="Group 4" id="4"/>
          <p:cNvGrpSpPr/>
          <p:nvPr/>
        </p:nvGrpSpPr>
        <p:grpSpPr>
          <a:xfrm rot="0">
            <a:off x="3542115" y="1861326"/>
            <a:ext cx="11203771" cy="8104561"/>
            <a:chOff x="0" y="0"/>
            <a:chExt cx="6484223" cy="4690544"/>
          </a:xfrm>
        </p:grpSpPr>
        <p:sp>
          <p:nvSpPr>
            <p:cNvPr name="Freeform 5" id="5"/>
            <p:cNvSpPr/>
            <p:nvPr/>
          </p:nvSpPr>
          <p:spPr>
            <a:xfrm flipH="false" flipV="false" rot="0">
              <a:off x="0" y="0"/>
              <a:ext cx="6484223" cy="4690544"/>
            </a:xfrm>
            <a:custGeom>
              <a:avLst/>
              <a:gdLst/>
              <a:ahLst/>
              <a:cxnLst/>
              <a:rect r="r" b="b" t="t" l="l"/>
              <a:pathLst>
                <a:path h="4690544" w="6484223">
                  <a:moveTo>
                    <a:pt x="6281023" y="0"/>
                  </a:moveTo>
                  <a:cubicBezTo>
                    <a:pt x="6393248" y="0"/>
                    <a:pt x="6484223" y="1050014"/>
                    <a:pt x="6484223" y="2345272"/>
                  </a:cubicBezTo>
                  <a:cubicBezTo>
                    <a:pt x="6484223" y="3640530"/>
                    <a:pt x="6393248" y="4690544"/>
                    <a:pt x="6281023" y="4690544"/>
                  </a:cubicBezTo>
                  <a:lnTo>
                    <a:pt x="203200" y="4690544"/>
                  </a:lnTo>
                  <a:cubicBezTo>
                    <a:pt x="90976" y="4690544"/>
                    <a:pt x="0" y="3640530"/>
                    <a:pt x="0" y="2345272"/>
                  </a:cubicBezTo>
                  <a:cubicBezTo>
                    <a:pt x="0" y="1050014"/>
                    <a:pt x="90976" y="0"/>
                    <a:pt x="203200" y="0"/>
                  </a:cubicBezTo>
                  <a:close/>
                </a:path>
              </a:pathLst>
            </a:custGeom>
            <a:solidFill>
              <a:srgbClr val="FCBD3D"/>
            </a:solidFill>
          </p:spPr>
        </p:sp>
        <p:sp>
          <p:nvSpPr>
            <p:cNvPr name="TextBox 6" id="6"/>
            <p:cNvSpPr txBox="true"/>
            <p:nvPr/>
          </p:nvSpPr>
          <p:spPr>
            <a:xfrm>
              <a:off x="0" y="-47625"/>
              <a:ext cx="6484223" cy="4738169"/>
            </a:xfrm>
            <a:prstGeom prst="rect">
              <a:avLst/>
            </a:prstGeom>
          </p:spPr>
          <p:txBody>
            <a:bodyPr anchor="ctr" rtlCol="false" tIns="50800" lIns="50800" bIns="50800" rIns="50800"/>
            <a:lstStyle/>
            <a:p>
              <a:pPr algn="ctr">
                <a:lnSpc>
                  <a:spcPts val="3405"/>
                </a:lnSpc>
              </a:pPr>
            </a:p>
          </p:txBody>
        </p:sp>
      </p:grpSp>
      <p:sp>
        <p:nvSpPr>
          <p:cNvPr name="TextBox 7" id="7"/>
          <p:cNvSpPr txBox="true"/>
          <p:nvPr/>
        </p:nvSpPr>
        <p:spPr>
          <a:xfrm rot="0">
            <a:off x="4102860" y="2842354"/>
            <a:ext cx="10643025" cy="5953325"/>
          </a:xfrm>
          <a:prstGeom prst="rect">
            <a:avLst/>
          </a:prstGeom>
        </p:spPr>
        <p:txBody>
          <a:bodyPr anchor="t" rtlCol="false" tIns="0" lIns="0" bIns="0" rIns="0">
            <a:spAutoFit/>
          </a:bodyPr>
          <a:lstStyle/>
          <a:p>
            <a:pPr algn="l">
              <a:lnSpc>
                <a:spcPts val="3922"/>
              </a:lnSpc>
            </a:pPr>
          </a:p>
          <a:p>
            <a:pPr algn="l" marL="604925" indent="-302462" lvl="1">
              <a:lnSpc>
                <a:spcPts val="3922"/>
              </a:lnSpc>
              <a:buFont typeface="Arial"/>
              <a:buChar char="•"/>
            </a:pPr>
            <a:r>
              <a:rPr lang="en-US" b="true" sz="2801" spc="-56">
                <a:solidFill>
                  <a:srgbClr val="00184D"/>
                </a:solidFill>
                <a:latin typeface="Poppins Bold"/>
                <a:ea typeface="Poppins Bold"/>
                <a:cs typeface="Poppins Bold"/>
                <a:sym typeface="Poppins Bold"/>
              </a:rPr>
              <a:t>Membuat game 2D platformer sederhana berbasis Godot Engine.</a:t>
            </a:r>
          </a:p>
          <a:p>
            <a:pPr algn="l" marL="604925" indent="-302462" lvl="1">
              <a:lnSpc>
                <a:spcPts val="3922"/>
              </a:lnSpc>
              <a:buFont typeface="Arial"/>
              <a:buChar char="•"/>
            </a:pPr>
            <a:r>
              <a:rPr lang="en-US" b="true" sz="2801" spc="-56">
                <a:solidFill>
                  <a:srgbClr val="00184D"/>
                </a:solidFill>
                <a:latin typeface="Poppins Bold"/>
                <a:ea typeface="Poppins Bold"/>
                <a:cs typeface="Poppins Bold"/>
                <a:sym typeface="Poppins Bold"/>
              </a:rPr>
              <a:t>Memahami konsep pembuatan scene, node, dan navigasi antar scene.</a:t>
            </a:r>
          </a:p>
          <a:p>
            <a:pPr algn="l" marL="604925" indent="-302462" lvl="1">
              <a:lnSpc>
                <a:spcPts val="3922"/>
              </a:lnSpc>
              <a:buFont typeface="Arial"/>
              <a:buChar char="•"/>
            </a:pPr>
            <a:r>
              <a:rPr lang="en-US" b="true" sz="2801" spc="-56">
                <a:solidFill>
                  <a:srgbClr val="00184D"/>
                </a:solidFill>
                <a:latin typeface="Poppins Bold"/>
                <a:ea typeface="Poppins Bold"/>
                <a:cs typeface="Poppins Bold"/>
                <a:sym typeface="Poppins Bold"/>
              </a:rPr>
              <a:t>Mengembangkan skill scripting dasar menggunakan GDScript.</a:t>
            </a:r>
          </a:p>
          <a:p>
            <a:pPr algn="l" marL="604925" indent="-302462" lvl="1">
              <a:lnSpc>
                <a:spcPts val="3922"/>
              </a:lnSpc>
              <a:buFont typeface="Arial"/>
              <a:buChar char="•"/>
            </a:pPr>
            <a:r>
              <a:rPr lang="en-US" b="true" sz="2801" spc="-56">
                <a:solidFill>
                  <a:srgbClr val="00184D"/>
                </a:solidFill>
                <a:latin typeface="Poppins Bold"/>
                <a:ea typeface="Poppins Bold"/>
                <a:cs typeface="Poppins Bold"/>
                <a:sym typeface="Poppins Bold"/>
              </a:rPr>
              <a:t>Membuat antarmuka pengguna (UI) sederhana untuk navigasi game.</a:t>
            </a:r>
          </a:p>
          <a:p>
            <a:pPr algn="l" marL="604925" indent="-302462" lvl="1">
              <a:lnSpc>
                <a:spcPts val="3922"/>
              </a:lnSpc>
              <a:buFont typeface="Arial"/>
              <a:buChar char="•"/>
            </a:pPr>
            <a:r>
              <a:rPr lang="en-US" b="true" sz="2801" spc="-56">
                <a:solidFill>
                  <a:srgbClr val="00184D"/>
                </a:solidFill>
                <a:latin typeface="Poppins Bold"/>
                <a:ea typeface="Poppins Bold"/>
                <a:cs typeface="Poppins Bold"/>
                <a:sym typeface="Poppins Bold"/>
              </a:rPr>
              <a:t>Meningkatkan kemampuan desain level dasar dengan TileMap.</a:t>
            </a:r>
          </a:p>
          <a:p>
            <a:pPr algn="l">
              <a:lnSpc>
                <a:spcPts val="3922"/>
              </a:lnSpc>
              <a:spcBef>
                <a:spcPct val="0"/>
              </a:spcBef>
            </a:pPr>
          </a:p>
        </p:txBody>
      </p:sp>
      <p:sp>
        <p:nvSpPr>
          <p:cNvPr name="Freeform 8" id="8"/>
          <p:cNvSpPr/>
          <p:nvPr/>
        </p:nvSpPr>
        <p:spPr>
          <a:xfrm flipH="false" flipV="true" rot="0">
            <a:off x="0" y="0"/>
            <a:ext cx="4165205" cy="3722652"/>
          </a:xfrm>
          <a:custGeom>
            <a:avLst/>
            <a:gdLst/>
            <a:ahLst/>
            <a:cxnLst/>
            <a:rect r="r" b="b" t="t" l="l"/>
            <a:pathLst>
              <a:path h="3722652" w="4165205">
                <a:moveTo>
                  <a:pt x="0" y="3722652"/>
                </a:moveTo>
                <a:lnTo>
                  <a:pt x="4165205" y="3722652"/>
                </a:lnTo>
                <a:lnTo>
                  <a:pt x="4165205" y="0"/>
                </a:lnTo>
                <a:lnTo>
                  <a:pt x="0" y="0"/>
                </a:lnTo>
                <a:lnTo>
                  <a:pt x="0" y="37226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true" flipV="false" rot="0">
            <a:off x="14957595" y="7292859"/>
            <a:ext cx="3330405" cy="2976549"/>
          </a:xfrm>
          <a:custGeom>
            <a:avLst/>
            <a:gdLst/>
            <a:ahLst/>
            <a:cxnLst/>
            <a:rect r="r" b="b" t="t" l="l"/>
            <a:pathLst>
              <a:path h="2976549" w="3330405">
                <a:moveTo>
                  <a:pt x="3330405" y="0"/>
                </a:moveTo>
                <a:lnTo>
                  <a:pt x="0" y="0"/>
                </a:lnTo>
                <a:lnTo>
                  <a:pt x="0" y="2976549"/>
                </a:lnTo>
                <a:lnTo>
                  <a:pt x="3330405" y="2976549"/>
                </a:lnTo>
                <a:lnTo>
                  <a:pt x="33304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28700"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11" id="11"/>
          <p:cNvSpPr/>
          <p:nvPr/>
        </p:nvSpPr>
        <p:spPr>
          <a:xfrm flipH="false" flipV="false" rot="0">
            <a:off x="16321766"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12" id="12"/>
          <p:cNvGrpSpPr/>
          <p:nvPr/>
        </p:nvGrpSpPr>
        <p:grpSpPr>
          <a:xfrm rot="0">
            <a:off x="16590582" y="2176661"/>
            <a:ext cx="399902" cy="39990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5" id="15"/>
          <p:cNvGrpSpPr/>
          <p:nvPr/>
        </p:nvGrpSpPr>
        <p:grpSpPr>
          <a:xfrm rot="0">
            <a:off x="1297516" y="6959019"/>
            <a:ext cx="399902" cy="39990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8" id="18"/>
          <p:cNvGrpSpPr/>
          <p:nvPr/>
        </p:nvGrpSpPr>
        <p:grpSpPr>
          <a:xfrm rot="0">
            <a:off x="16590582" y="2928079"/>
            <a:ext cx="399902" cy="39990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0" id="20"/>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21" id="21"/>
          <p:cNvGrpSpPr/>
          <p:nvPr/>
        </p:nvGrpSpPr>
        <p:grpSpPr>
          <a:xfrm rot="0">
            <a:off x="1297516" y="7710436"/>
            <a:ext cx="399902" cy="39990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3" id="23"/>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true" rot="0">
            <a:off x="1196" y="0"/>
            <a:ext cx="3811968" cy="3406946"/>
          </a:xfrm>
          <a:custGeom>
            <a:avLst/>
            <a:gdLst/>
            <a:ahLst/>
            <a:cxnLst/>
            <a:rect r="r" b="b" t="t" l="l"/>
            <a:pathLst>
              <a:path h="3406946" w="3811968">
                <a:moveTo>
                  <a:pt x="0" y="3406946"/>
                </a:moveTo>
                <a:lnTo>
                  <a:pt x="3811967" y="3406946"/>
                </a:lnTo>
                <a:lnTo>
                  <a:pt x="3811967" y="0"/>
                </a:lnTo>
                <a:lnTo>
                  <a:pt x="0" y="0"/>
                </a:lnTo>
                <a:lnTo>
                  <a:pt x="0" y="340694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2219467" y="3443887"/>
            <a:ext cx="5575483" cy="5510694"/>
            <a:chOff x="0" y="0"/>
            <a:chExt cx="863788" cy="853751"/>
          </a:xfrm>
        </p:grpSpPr>
        <p:sp>
          <p:nvSpPr>
            <p:cNvPr name="Freeform 5" id="5"/>
            <p:cNvSpPr/>
            <p:nvPr/>
          </p:nvSpPr>
          <p:spPr>
            <a:xfrm flipH="false" flipV="false" rot="0">
              <a:off x="0" y="0"/>
              <a:ext cx="863788" cy="853751"/>
            </a:xfrm>
            <a:custGeom>
              <a:avLst/>
              <a:gdLst/>
              <a:ahLst/>
              <a:cxnLst/>
              <a:rect r="r" b="b" t="t" l="l"/>
              <a:pathLst>
                <a:path h="853751" w="863788">
                  <a:moveTo>
                    <a:pt x="65263" y="0"/>
                  </a:moveTo>
                  <a:lnTo>
                    <a:pt x="798526" y="0"/>
                  </a:lnTo>
                  <a:cubicBezTo>
                    <a:pt x="834569" y="0"/>
                    <a:pt x="863788" y="29219"/>
                    <a:pt x="863788" y="65263"/>
                  </a:cubicBezTo>
                  <a:lnTo>
                    <a:pt x="863788" y="788488"/>
                  </a:lnTo>
                  <a:cubicBezTo>
                    <a:pt x="863788" y="805797"/>
                    <a:pt x="856912" y="822397"/>
                    <a:pt x="844673" y="834636"/>
                  </a:cubicBezTo>
                  <a:cubicBezTo>
                    <a:pt x="832434" y="846875"/>
                    <a:pt x="815834" y="853751"/>
                    <a:pt x="798526" y="853751"/>
                  </a:cubicBezTo>
                  <a:lnTo>
                    <a:pt x="65263" y="853751"/>
                  </a:lnTo>
                  <a:cubicBezTo>
                    <a:pt x="29219" y="853751"/>
                    <a:pt x="0" y="824532"/>
                    <a:pt x="0" y="788488"/>
                  </a:cubicBezTo>
                  <a:lnTo>
                    <a:pt x="0" y="65263"/>
                  </a:lnTo>
                  <a:cubicBezTo>
                    <a:pt x="0" y="47954"/>
                    <a:pt x="6876" y="31354"/>
                    <a:pt x="19115" y="19115"/>
                  </a:cubicBezTo>
                  <a:cubicBezTo>
                    <a:pt x="31354" y="6876"/>
                    <a:pt x="47954" y="0"/>
                    <a:pt x="65263" y="0"/>
                  </a:cubicBezTo>
                  <a:close/>
                </a:path>
              </a:pathLst>
            </a:custGeom>
            <a:blipFill>
              <a:blip r:embed="rId5"/>
              <a:stretch>
                <a:fillRect l="-44131" t="0" r="-44131" b="0"/>
              </a:stretch>
            </a:blipFill>
          </p:spPr>
        </p:sp>
      </p:grpSp>
      <p:sp>
        <p:nvSpPr>
          <p:cNvPr name="Freeform 6" id="6"/>
          <p:cNvSpPr/>
          <p:nvPr/>
        </p:nvSpPr>
        <p:spPr>
          <a:xfrm flipH="false" flipV="false" rot="0">
            <a:off x="1028700" y="863189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6">
              <a:extLst>
                <a:ext uri="{96DAC541-7B7A-43D3-8B79-37D633B846F1}">
                  <asvg:svgBlip xmlns:asvg="http://schemas.microsoft.com/office/drawing/2016/SVG/main" r:embed="rId7"/>
                </a:ext>
              </a:extLst>
            </a:blip>
            <a:stretch>
              <a:fillRect l="0" t="0" r="-129603" b="-123055"/>
            </a:stretch>
          </a:blipFill>
        </p:spPr>
      </p:sp>
      <p:grpSp>
        <p:nvGrpSpPr>
          <p:cNvPr name="Group 7" id="7"/>
          <p:cNvGrpSpPr/>
          <p:nvPr/>
        </p:nvGrpSpPr>
        <p:grpSpPr>
          <a:xfrm rot="0">
            <a:off x="1297516" y="6959019"/>
            <a:ext cx="399902" cy="39990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0" id="10"/>
          <p:cNvGrpSpPr/>
          <p:nvPr/>
        </p:nvGrpSpPr>
        <p:grpSpPr>
          <a:xfrm rot="0">
            <a:off x="1297516" y="7710436"/>
            <a:ext cx="399902" cy="3999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
        <p:nvSpPr>
          <p:cNvPr name="TextBox 13" id="13"/>
          <p:cNvSpPr txBox="true"/>
          <p:nvPr/>
        </p:nvSpPr>
        <p:spPr>
          <a:xfrm rot="0">
            <a:off x="5977020" y="139010"/>
            <a:ext cx="6086703" cy="1564463"/>
          </a:xfrm>
          <a:prstGeom prst="rect">
            <a:avLst/>
          </a:prstGeom>
        </p:spPr>
        <p:txBody>
          <a:bodyPr anchor="t" rtlCol="false" tIns="0" lIns="0" bIns="0" rIns="0">
            <a:spAutoFit/>
          </a:bodyPr>
          <a:lstStyle/>
          <a:p>
            <a:pPr algn="ctr">
              <a:lnSpc>
                <a:spcPts val="6280"/>
              </a:lnSpc>
              <a:spcBef>
                <a:spcPct val="0"/>
              </a:spcBef>
            </a:pPr>
            <a:r>
              <a:rPr lang="en-US" b="true" sz="4486">
                <a:solidFill>
                  <a:srgbClr val="FCBD3D"/>
                </a:solidFill>
                <a:latin typeface="Be Vietnam Ultra-Bold"/>
                <a:ea typeface="Be Vietnam Ultra-Bold"/>
                <a:cs typeface="Be Vietnam Ultra-Bold"/>
                <a:sym typeface="Be Vietnam Ultra-Bold"/>
              </a:rPr>
              <a:t>3. ALAT DAN BAHAN</a:t>
            </a:r>
          </a:p>
          <a:p>
            <a:pPr algn="ctr">
              <a:lnSpc>
                <a:spcPts val="6280"/>
              </a:lnSpc>
              <a:spcBef>
                <a:spcPct val="0"/>
              </a:spcBef>
            </a:pPr>
          </a:p>
        </p:txBody>
      </p:sp>
      <p:sp>
        <p:nvSpPr>
          <p:cNvPr name="TextBox 14" id="14"/>
          <p:cNvSpPr txBox="true"/>
          <p:nvPr/>
        </p:nvSpPr>
        <p:spPr>
          <a:xfrm rot="0">
            <a:off x="2187285" y="3843510"/>
            <a:ext cx="9006426" cy="3315460"/>
          </a:xfrm>
          <a:prstGeom prst="rect">
            <a:avLst/>
          </a:prstGeom>
        </p:spPr>
        <p:txBody>
          <a:bodyPr anchor="t" rtlCol="false" tIns="0" lIns="0" bIns="0" rIns="0">
            <a:spAutoFit/>
          </a:bodyPr>
          <a:lstStyle/>
          <a:p>
            <a:pPr algn="just" marL="805359" indent="-402679" lvl="1">
              <a:lnSpc>
                <a:spcPts val="5222"/>
              </a:lnSpc>
              <a:buFont typeface="Arial"/>
              <a:buChar char="•"/>
            </a:pPr>
            <a:r>
              <a:rPr lang="en-US" sz="3730" spc="-74">
                <a:solidFill>
                  <a:srgbClr val="FFFFFF"/>
                </a:solidFill>
                <a:latin typeface="Poppins"/>
                <a:ea typeface="Poppins"/>
                <a:cs typeface="Poppins"/>
                <a:sym typeface="Poppins"/>
              </a:rPr>
              <a:t>Software: Godot Engine versi terbaru.</a:t>
            </a:r>
          </a:p>
          <a:p>
            <a:pPr algn="just" marL="805359" indent="-402679" lvl="1">
              <a:lnSpc>
                <a:spcPts val="5222"/>
              </a:lnSpc>
              <a:spcBef>
                <a:spcPct val="0"/>
              </a:spcBef>
              <a:buFont typeface="Arial"/>
              <a:buChar char="•"/>
            </a:pPr>
            <a:r>
              <a:rPr lang="en-US" sz="3730" spc="-74">
                <a:solidFill>
                  <a:srgbClr val="FFFFFF"/>
                </a:solidFill>
                <a:latin typeface="Poppins"/>
                <a:ea typeface="Poppins"/>
                <a:cs typeface="Poppins"/>
                <a:sym typeface="Poppins"/>
              </a:rPr>
              <a:t>Asset: Gambar karakter dan tile sederhana untuk environment.</a:t>
            </a:r>
          </a:p>
          <a:p>
            <a:pPr algn="just">
              <a:lnSpc>
                <a:spcPts val="5222"/>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966234" y="1351391"/>
            <a:ext cx="16057523" cy="8104561"/>
            <a:chOff x="0" y="0"/>
            <a:chExt cx="9293350" cy="4690544"/>
          </a:xfrm>
        </p:grpSpPr>
        <p:sp>
          <p:nvSpPr>
            <p:cNvPr name="Freeform 4" id="4"/>
            <p:cNvSpPr/>
            <p:nvPr/>
          </p:nvSpPr>
          <p:spPr>
            <a:xfrm flipH="false" flipV="false" rot="0">
              <a:off x="0" y="0"/>
              <a:ext cx="9293351" cy="4690544"/>
            </a:xfrm>
            <a:custGeom>
              <a:avLst/>
              <a:gdLst/>
              <a:ahLst/>
              <a:cxnLst/>
              <a:rect r="r" b="b" t="t" l="l"/>
              <a:pathLst>
                <a:path h="4690544" w="9293351">
                  <a:moveTo>
                    <a:pt x="9090151" y="0"/>
                  </a:moveTo>
                  <a:cubicBezTo>
                    <a:pt x="9202375" y="0"/>
                    <a:pt x="9293351" y="1050014"/>
                    <a:pt x="9293351" y="2345272"/>
                  </a:cubicBezTo>
                  <a:cubicBezTo>
                    <a:pt x="9293351" y="3640530"/>
                    <a:pt x="9202375" y="4690544"/>
                    <a:pt x="9090151" y="4690544"/>
                  </a:cubicBezTo>
                  <a:lnTo>
                    <a:pt x="203200" y="4690544"/>
                  </a:lnTo>
                  <a:cubicBezTo>
                    <a:pt x="90976" y="4690544"/>
                    <a:pt x="0" y="3640530"/>
                    <a:pt x="0" y="2345272"/>
                  </a:cubicBezTo>
                  <a:cubicBezTo>
                    <a:pt x="0" y="1050014"/>
                    <a:pt x="90976" y="0"/>
                    <a:pt x="203200" y="0"/>
                  </a:cubicBezTo>
                  <a:close/>
                </a:path>
              </a:pathLst>
            </a:custGeom>
            <a:solidFill>
              <a:srgbClr val="FCBD3D"/>
            </a:solidFill>
          </p:spPr>
        </p:sp>
        <p:sp>
          <p:nvSpPr>
            <p:cNvPr name="TextBox 5" id="5"/>
            <p:cNvSpPr txBox="true"/>
            <p:nvPr/>
          </p:nvSpPr>
          <p:spPr>
            <a:xfrm>
              <a:off x="0" y="-47625"/>
              <a:ext cx="9293350" cy="4738169"/>
            </a:xfrm>
            <a:prstGeom prst="rect">
              <a:avLst/>
            </a:prstGeom>
          </p:spPr>
          <p:txBody>
            <a:bodyPr anchor="ctr" rtlCol="false" tIns="50800" lIns="50800" bIns="50800" rIns="50800"/>
            <a:lstStyle/>
            <a:p>
              <a:pPr algn="ctr">
                <a:lnSpc>
                  <a:spcPts val="3405"/>
                </a:lnSpc>
              </a:pPr>
            </a:p>
          </p:txBody>
        </p:sp>
      </p:grpSp>
      <p:sp>
        <p:nvSpPr>
          <p:cNvPr name="Freeform 6" id="6"/>
          <p:cNvSpPr/>
          <p:nvPr/>
        </p:nvSpPr>
        <p:spPr>
          <a:xfrm flipH="false" flipV="true" rot="0">
            <a:off x="0" y="0"/>
            <a:ext cx="2082602" cy="1861326"/>
          </a:xfrm>
          <a:custGeom>
            <a:avLst/>
            <a:gdLst/>
            <a:ahLst/>
            <a:cxnLst/>
            <a:rect r="r" b="b" t="t" l="l"/>
            <a:pathLst>
              <a:path h="1861326" w="2082602">
                <a:moveTo>
                  <a:pt x="0" y="1861326"/>
                </a:moveTo>
                <a:lnTo>
                  <a:pt x="2082602" y="1861326"/>
                </a:lnTo>
                <a:lnTo>
                  <a:pt x="2082602" y="0"/>
                </a:lnTo>
                <a:lnTo>
                  <a:pt x="0" y="0"/>
                </a:lnTo>
                <a:lnTo>
                  <a:pt x="0" y="186132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4957595" y="7292859"/>
            <a:ext cx="3330405" cy="2976549"/>
          </a:xfrm>
          <a:custGeom>
            <a:avLst/>
            <a:gdLst/>
            <a:ahLst/>
            <a:cxnLst/>
            <a:rect r="r" b="b" t="t" l="l"/>
            <a:pathLst>
              <a:path h="2976549" w="3330405">
                <a:moveTo>
                  <a:pt x="3330405" y="0"/>
                </a:moveTo>
                <a:lnTo>
                  <a:pt x="0" y="0"/>
                </a:lnTo>
                <a:lnTo>
                  <a:pt x="0" y="2976549"/>
                </a:lnTo>
                <a:lnTo>
                  <a:pt x="3330405" y="2976549"/>
                </a:lnTo>
                <a:lnTo>
                  <a:pt x="33304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9" id="9"/>
          <p:cNvSpPr/>
          <p:nvPr/>
        </p:nvSpPr>
        <p:spPr>
          <a:xfrm flipH="false" flipV="false" rot="0">
            <a:off x="16321766"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10" id="10"/>
          <p:cNvGrpSpPr/>
          <p:nvPr/>
        </p:nvGrpSpPr>
        <p:grpSpPr>
          <a:xfrm rot="0">
            <a:off x="16590582" y="2176661"/>
            <a:ext cx="399902" cy="3999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3" id="13"/>
          <p:cNvGrpSpPr/>
          <p:nvPr/>
        </p:nvGrpSpPr>
        <p:grpSpPr>
          <a:xfrm rot="0">
            <a:off x="1297516" y="6959019"/>
            <a:ext cx="399902" cy="3999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6" id="16"/>
          <p:cNvGrpSpPr/>
          <p:nvPr/>
        </p:nvGrpSpPr>
        <p:grpSpPr>
          <a:xfrm rot="0">
            <a:off x="16590582" y="2928079"/>
            <a:ext cx="399902" cy="3999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9" id="19"/>
          <p:cNvGrpSpPr/>
          <p:nvPr/>
        </p:nvGrpSpPr>
        <p:grpSpPr>
          <a:xfrm rot="0">
            <a:off x="1297516" y="7710436"/>
            <a:ext cx="399902" cy="3999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
        <p:nvSpPr>
          <p:cNvPr name="Freeform 22" id="22"/>
          <p:cNvSpPr/>
          <p:nvPr/>
        </p:nvSpPr>
        <p:spPr>
          <a:xfrm flipH="false" flipV="false" rot="0">
            <a:off x="5444166" y="5195524"/>
            <a:ext cx="6035497" cy="4194670"/>
          </a:xfrm>
          <a:custGeom>
            <a:avLst/>
            <a:gdLst/>
            <a:ahLst/>
            <a:cxnLst/>
            <a:rect r="r" b="b" t="t" l="l"/>
            <a:pathLst>
              <a:path h="4194670" w="6035497">
                <a:moveTo>
                  <a:pt x="0" y="0"/>
                </a:moveTo>
                <a:lnTo>
                  <a:pt x="6035497" y="0"/>
                </a:lnTo>
                <a:lnTo>
                  <a:pt x="6035497" y="4194670"/>
                </a:lnTo>
                <a:lnTo>
                  <a:pt x="0" y="4194670"/>
                </a:lnTo>
                <a:lnTo>
                  <a:pt x="0" y="0"/>
                </a:lnTo>
                <a:close/>
              </a:path>
            </a:pathLst>
          </a:custGeom>
          <a:blipFill>
            <a:blip r:embed="rId7"/>
            <a:stretch>
              <a:fillRect l="0" t="0" r="0" b="0"/>
            </a:stretch>
          </a:blipFill>
        </p:spPr>
      </p:sp>
      <p:sp>
        <p:nvSpPr>
          <p:cNvPr name="TextBox 23" id="23"/>
          <p:cNvSpPr txBox="true"/>
          <p:nvPr/>
        </p:nvSpPr>
        <p:spPr>
          <a:xfrm rot="0">
            <a:off x="5785830" y="163678"/>
            <a:ext cx="7585224" cy="865022"/>
          </a:xfrm>
          <a:prstGeom prst="rect">
            <a:avLst/>
          </a:prstGeom>
        </p:spPr>
        <p:txBody>
          <a:bodyPr anchor="t" rtlCol="false" tIns="0" lIns="0" bIns="0" rIns="0">
            <a:spAutoFit/>
          </a:bodyPr>
          <a:lstStyle/>
          <a:p>
            <a:pPr algn="ctr">
              <a:lnSpc>
                <a:spcPts val="7085"/>
              </a:lnSpc>
              <a:spcBef>
                <a:spcPct val="0"/>
              </a:spcBef>
            </a:pPr>
            <a:r>
              <a:rPr lang="en-US" b="true" sz="5060">
                <a:solidFill>
                  <a:srgbClr val="FCBD3D"/>
                </a:solidFill>
                <a:latin typeface="Be Vietnam Ultra-Bold"/>
                <a:ea typeface="Be Vietnam Ultra-Bold"/>
                <a:cs typeface="Be Vietnam Ultra-Bold"/>
                <a:sym typeface="Be Vietnam Ultra-Bold"/>
              </a:rPr>
              <a:t>4. METODE PENGERJAAN</a:t>
            </a:r>
          </a:p>
        </p:txBody>
      </p:sp>
      <p:sp>
        <p:nvSpPr>
          <p:cNvPr name="TextBox 24" id="24"/>
          <p:cNvSpPr txBox="true"/>
          <p:nvPr/>
        </p:nvSpPr>
        <p:spPr>
          <a:xfrm rot="0">
            <a:off x="2878085" y="2319462"/>
            <a:ext cx="12479280" cy="2621707"/>
          </a:xfrm>
          <a:prstGeom prst="rect">
            <a:avLst/>
          </a:prstGeom>
        </p:spPr>
        <p:txBody>
          <a:bodyPr anchor="t" rtlCol="false" tIns="0" lIns="0" bIns="0" rIns="0">
            <a:spAutoFit/>
          </a:bodyPr>
          <a:lstStyle/>
          <a:p>
            <a:pPr algn="l">
              <a:lnSpc>
                <a:spcPts val="4195"/>
              </a:lnSpc>
              <a:spcBef>
                <a:spcPct val="0"/>
              </a:spcBef>
            </a:pPr>
            <a:r>
              <a:rPr lang="en-US" b="true" sz="2997" spc="-59">
                <a:solidFill>
                  <a:srgbClr val="000000"/>
                </a:solidFill>
                <a:latin typeface="Be Vietnam Ultra-Bold"/>
                <a:ea typeface="Be Vietnam Ultra-Bold"/>
                <a:cs typeface="Be Vietnam Ultra-Bold"/>
                <a:sym typeface="Be Vietnam Ultra-Bold"/>
              </a:rPr>
              <a:t>4.1 PEMBUATAN STRUKTUR PROJECT</a:t>
            </a:r>
          </a:p>
          <a:p>
            <a:pPr algn="l">
              <a:lnSpc>
                <a:spcPts val="4195"/>
              </a:lnSpc>
              <a:spcBef>
                <a:spcPct val="0"/>
              </a:spcBef>
            </a:pPr>
            <a:r>
              <a:rPr lang="en-US" b="true" sz="2997" spc="-59">
                <a:solidFill>
                  <a:srgbClr val="000000"/>
                </a:solidFill>
                <a:latin typeface="Be Vietnam Ultra-Bold"/>
                <a:ea typeface="Be Vietnam Ultra-Bold"/>
                <a:cs typeface="Be Vietnam Ultra-Bold"/>
                <a:sym typeface="Be Vietnam Ultra-Bold"/>
              </a:rPr>
              <a:t>   PERTAMA, DIBUAT FOLDER PROJECT DENGAN STRUKTUR RAPI:</a:t>
            </a:r>
          </a:p>
          <a:p>
            <a:pPr algn="l">
              <a:lnSpc>
                <a:spcPts val="4195"/>
              </a:lnSpc>
              <a:spcBef>
                <a:spcPct val="0"/>
              </a:spcBef>
            </a:pPr>
            <a:r>
              <a:rPr lang="en-US" b="true" sz="2997" spc="-59">
                <a:solidFill>
                  <a:srgbClr val="000000"/>
                </a:solidFill>
                <a:latin typeface="Be Vietnam Ultra-Bold"/>
                <a:ea typeface="Be Vietnam Ultra-Bold"/>
                <a:cs typeface="Be Vietnam Ultra-Bold"/>
                <a:sym typeface="Be Vietnam Ultra-Bold"/>
              </a:rPr>
              <a:t>   SCENES/ → BERISI SCENE UTAMA DAN SUBSCENE SEPERTI KARAKTER.  </a:t>
            </a:r>
          </a:p>
          <a:p>
            <a:pPr algn="l">
              <a:lnSpc>
                <a:spcPts val="4195"/>
              </a:lnSpc>
              <a:spcBef>
                <a:spcPct val="0"/>
              </a:spcBef>
            </a:pPr>
            <a:r>
              <a:rPr lang="en-US" b="true" sz="2997" spc="-59">
                <a:solidFill>
                  <a:srgbClr val="000000"/>
                </a:solidFill>
                <a:latin typeface="Be Vietnam Ultra-Bold"/>
                <a:ea typeface="Be Vietnam Ultra-Bold"/>
                <a:cs typeface="Be Vietnam Ultra-Bold"/>
                <a:sym typeface="Be Vietnam Ultra-Bold"/>
              </a:rPr>
              <a:t>   ASSETS/ → BERISI GAMBAR KARAKTER, TILESET, BACKGROUND.</a:t>
            </a:r>
          </a:p>
          <a:p>
            <a:pPr algn="l">
              <a:lnSpc>
                <a:spcPts val="4195"/>
              </a:lnSpc>
              <a:spcBef>
                <a:spcPct val="0"/>
              </a:spcBef>
            </a:pPr>
            <a:r>
              <a:rPr lang="en-US" b="true" sz="2997" spc="-59">
                <a:solidFill>
                  <a:srgbClr val="000000"/>
                </a:solidFill>
                <a:latin typeface="Be Vietnam Ultra-Bold"/>
                <a:ea typeface="Be Vietnam Ultra-Bold"/>
                <a:cs typeface="Be Vietnam Ultra-Bold"/>
                <a:sym typeface="Be Vietnam Ultra-Bold"/>
              </a:rPr>
              <a:t>   SCRIPTS/ → TEMPAT SCRIPT-SCRIPT .GD.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966234" y="1351391"/>
            <a:ext cx="16057523" cy="8104561"/>
            <a:chOff x="0" y="0"/>
            <a:chExt cx="9293350" cy="4690544"/>
          </a:xfrm>
        </p:grpSpPr>
        <p:sp>
          <p:nvSpPr>
            <p:cNvPr name="Freeform 4" id="4"/>
            <p:cNvSpPr/>
            <p:nvPr/>
          </p:nvSpPr>
          <p:spPr>
            <a:xfrm flipH="false" flipV="false" rot="0">
              <a:off x="0" y="0"/>
              <a:ext cx="9293351" cy="4690544"/>
            </a:xfrm>
            <a:custGeom>
              <a:avLst/>
              <a:gdLst/>
              <a:ahLst/>
              <a:cxnLst/>
              <a:rect r="r" b="b" t="t" l="l"/>
              <a:pathLst>
                <a:path h="4690544" w="9293351">
                  <a:moveTo>
                    <a:pt x="9090151" y="0"/>
                  </a:moveTo>
                  <a:cubicBezTo>
                    <a:pt x="9202375" y="0"/>
                    <a:pt x="9293351" y="1050014"/>
                    <a:pt x="9293351" y="2345272"/>
                  </a:cubicBezTo>
                  <a:cubicBezTo>
                    <a:pt x="9293351" y="3640530"/>
                    <a:pt x="9202375" y="4690544"/>
                    <a:pt x="9090151" y="4690544"/>
                  </a:cubicBezTo>
                  <a:lnTo>
                    <a:pt x="203200" y="4690544"/>
                  </a:lnTo>
                  <a:cubicBezTo>
                    <a:pt x="90976" y="4690544"/>
                    <a:pt x="0" y="3640530"/>
                    <a:pt x="0" y="2345272"/>
                  </a:cubicBezTo>
                  <a:cubicBezTo>
                    <a:pt x="0" y="1050014"/>
                    <a:pt x="90976" y="0"/>
                    <a:pt x="203200" y="0"/>
                  </a:cubicBezTo>
                  <a:close/>
                </a:path>
              </a:pathLst>
            </a:custGeom>
            <a:solidFill>
              <a:srgbClr val="FCBD3D"/>
            </a:solidFill>
          </p:spPr>
        </p:sp>
        <p:sp>
          <p:nvSpPr>
            <p:cNvPr name="TextBox 5" id="5"/>
            <p:cNvSpPr txBox="true"/>
            <p:nvPr/>
          </p:nvSpPr>
          <p:spPr>
            <a:xfrm>
              <a:off x="0" y="-47625"/>
              <a:ext cx="9293350" cy="4738169"/>
            </a:xfrm>
            <a:prstGeom prst="rect">
              <a:avLst/>
            </a:prstGeom>
          </p:spPr>
          <p:txBody>
            <a:bodyPr anchor="ctr" rtlCol="false" tIns="50800" lIns="50800" bIns="50800" rIns="50800"/>
            <a:lstStyle/>
            <a:p>
              <a:pPr algn="ctr">
                <a:lnSpc>
                  <a:spcPts val="3405"/>
                </a:lnSpc>
              </a:pPr>
            </a:p>
          </p:txBody>
        </p:sp>
      </p:grpSp>
      <p:sp>
        <p:nvSpPr>
          <p:cNvPr name="Freeform 6" id="6"/>
          <p:cNvSpPr/>
          <p:nvPr/>
        </p:nvSpPr>
        <p:spPr>
          <a:xfrm flipH="false" flipV="true" rot="0">
            <a:off x="0" y="0"/>
            <a:ext cx="2082602" cy="1861326"/>
          </a:xfrm>
          <a:custGeom>
            <a:avLst/>
            <a:gdLst/>
            <a:ahLst/>
            <a:cxnLst/>
            <a:rect r="r" b="b" t="t" l="l"/>
            <a:pathLst>
              <a:path h="1861326" w="2082602">
                <a:moveTo>
                  <a:pt x="0" y="1861326"/>
                </a:moveTo>
                <a:lnTo>
                  <a:pt x="2082602" y="1861326"/>
                </a:lnTo>
                <a:lnTo>
                  <a:pt x="2082602" y="0"/>
                </a:lnTo>
                <a:lnTo>
                  <a:pt x="0" y="0"/>
                </a:lnTo>
                <a:lnTo>
                  <a:pt x="0" y="186132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4957595" y="7292859"/>
            <a:ext cx="3330405" cy="2976549"/>
          </a:xfrm>
          <a:custGeom>
            <a:avLst/>
            <a:gdLst/>
            <a:ahLst/>
            <a:cxnLst/>
            <a:rect r="r" b="b" t="t" l="l"/>
            <a:pathLst>
              <a:path h="2976549" w="3330405">
                <a:moveTo>
                  <a:pt x="3330405" y="0"/>
                </a:moveTo>
                <a:lnTo>
                  <a:pt x="0" y="0"/>
                </a:lnTo>
                <a:lnTo>
                  <a:pt x="0" y="2976549"/>
                </a:lnTo>
                <a:lnTo>
                  <a:pt x="3330405" y="2976549"/>
                </a:lnTo>
                <a:lnTo>
                  <a:pt x="33304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9" id="9"/>
          <p:cNvSpPr/>
          <p:nvPr/>
        </p:nvSpPr>
        <p:spPr>
          <a:xfrm flipH="false" flipV="false" rot="0">
            <a:off x="16321766"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10" id="10"/>
          <p:cNvGrpSpPr/>
          <p:nvPr/>
        </p:nvGrpSpPr>
        <p:grpSpPr>
          <a:xfrm rot="0">
            <a:off x="16590582" y="2176661"/>
            <a:ext cx="399902" cy="3999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3" id="13"/>
          <p:cNvGrpSpPr/>
          <p:nvPr/>
        </p:nvGrpSpPr>
        <p:grpSpPr>
          <a:xfrm rot="0">
            <a:off x="1297516" y="6959019"/>
            <a:ext cx="399902" cy="3999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6" id="16"/>
          <p:cNvGrpSpPr/>
          <p:nvPr/>
        </p:nvGrpSpPr>
        <p:grpSpPr>
          <a:xfrm rot="0">
            <a:off x="16590582" y="2928079"/>
            <a:ext cx="399902" cy="3999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9" id="19"/>
          <p:cNvGrpSpPr/>
          <p:nvPr/>
        </p:nvGrpSpPr>
        <p:grpSpPr>
          <a:xfrm rot="0">
            <a:off x="1297516" y="7710436"/>
            <a:ext cx="399902" cy="3999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
        <p:nvSpPr>
          <p:cNvPr name="Freeform 22" id="22"/>
          <p:cNvSpPr/>
          <p:nvPr/>
        </p:nvSpPr>
        <p:spPr>
          <a:xfrm flipH="false" flipV="false" rot="0">
            <a:off x="3656336" y="5143500"/>
            <a:ext cx="11301259" cy="5297465"/>
          </a:xfrm>
          <a:custGeom>
            <a:avLst/>
            <a:gdLst/>
            <a:ahLst/>
            <a:cxnLst/>
            <a:rect r="r" b="b" t="t" l="l"/>
            <a:pathLst>
              <a:path h="5297465" w="11301259">
                <a:moveTo>
                  <a:pt x="0" y="0"/>
                </a:moveTo>
                <a:lnTo>
                  <a:pt x="11301259" y="0"/>
                </a:lnTo>
                <a:lnTo>
                  <a:pt x="11301259" y="5297465"/>
                </a:lnTo>
                <a:lnTo>
                  <a:pt x="0" y="5297465"/>
                </a:lnTo>
                <a:lnTo>
                  <a:pt x="0" y="0"/>
                </a:lnTo>
                <a:close/>
              </a:path>
            </a:pathLst>
          </a:custGeom>
          <a:blipFill>
            <a:blip r:embed="rId7"/>
            <a:stretch>
              <a:fillRect l="0" t="0" r="0" b="0"/>
            </a:stretch>
          </a:blipFill>
        </p:spPr>
      </p:sp>
      <p:sp>
        <p:nvSpPr>
          <p:cNvPr name="TextBox 23" id="23"/>
          <p:cNvSpPr txBox="true"/>
          <p:nvPr/>
        </p:nvSpPr>
        <p:spPr>
          <a:xfrm rot="0">
            <a:off x="5785830" y="163678"/>
            <a:ext cx="7585224" cy="865022"/>
          </a:xfrm>
          <a:prstGeom prst="rect">
            <a:avLst/>
          </a:prstGeom>
        </p:spPr>
        <p:txBody>
          <a:bodyPr anchor="t" rtlCol="false" tIns="0" lIns="0" bIns="0" rIns="0">
            <a:spAutoFit/>
          </a:bodyPr>
          <a:lstStyle/>
          <a:p>
            <a:pPr algn="ctr">
              <a:lnSpc>
                <a:spcPts val="7085"/>
              </a:lnSpc>
              <a:spcBef>
                <a:spcPct val="0"/>
              </a:spcBef>
            </a:pPr>
            <a:r>
              <a:rPr lang="en-US" b="true" sz="5060">
                <a:solidFill>
                  <a:srgbClr val="FCBD3D"/>
                </a:solidFill>
                <a:latin typeface="Be Vietnam Ultra-Bold"/>
                <a:ea typeface="Be Vietnam Ultra-Bold"/>
                <a:cs typeface="Be Vietnam Ultra-Bold"/>
                <a:sym typeface="Be Vietnam Ultra-Bold"/>
              </a:rPr>
              <a:t>4. METODE PENGERJAAN</a:t>
            </a:r>
          </a:p>
        </p:txBody>
      </p:sp>
      <p:sp>
        <p:nvSpPr>
          <p:cNvPr name="TextBox 24" id="24"/>
          <p:cNvSpPr txBox="true"/>
          <p:nvPr/>
        </p:nvSpPr>
        <p:spPr>
          <a:xfrm rot="0">
            <a:off x="2765554" y="1303766"/>
            <a:ext cx="13625777" cy="4183220"/>
          </a:xfrm>
          <a:prstGeom prst="rect">
            <a:avLst/>
          </a:prstGeom>
        </p:spPr>
        <p:txBody>
          <a:bodyPr anchor="t" rtlCol="false" tIns="0" lIns="0" bIns="0" rIns="0">
            <a:spAutoFit/>
          </a:bodyPr>
          <a:lstStyle/>
          <a:p>
            <a:pPr algn="l">
              <a:lnSpc>
                <a:spcPts val="3710"/>
              </a:lnSpc>
              <a:spcBef>
                <a:spcPct val="0"/>
              </a:spcBef>
            </a:pPr>
            <a:r>
              <a:rPr lang="en-US" b="true" sz="2650" spc="-53">
                <a:solidFill>
                  <a:srgbClr val="000000"/>
                </a:solidFill>
                <a:latin typeface="Be Vietnam Ultra-Bold"/>
                <a:ea typeface="Be Vietnam Ultra-Bold"/>
                <a:cs typeface="Be Vietnam Ultra-Bold"/>
                <a:sym typeface="Be Vietnam Ultra-Bold"/>
              </a:rPr>
              <a:t>4.2 PEMBUATAN MENU UTAMA</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MENAMBAHKAN NODE CONTROL SEBAGAI DASAR MENU.</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MEMBUAT TOMBOL PLAY, OPTIONS, DAN QUIT MENGGUNAKAN NODE BUTTON DALAM VBOXCONTAINER.</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MENYUSUN POSISI TOMBOL AGAR RAPI DAN PROPORSIONAL.</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MENAMBAHKAN BACKGROUND MENGGUNAKAN NODE TEXTURERECT DAN MENEMPATKANNYA DI BAWAH TOMBOL (MENGATUR URUTAN NODE AGAR BACKGROUND BERADA DI BELAKANG).</a:t>
            </a:r>
          </a:p>
          <a:p>
            <a:pPr algn="l">
              <a:lnSpc>
                <a:spcPts val="371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966234" y="1351391"/>
            <a:ext cx="16057523" cy="8104561"/>
            <a:chOff x="0" y="0"/>
            <a:chExt cx="9293350" cy="4690544"/>
          </a:xfrm>
        </p:grpSpPr>
        <p:sp>
          <p:nvSpPr>
            <p:cNvPr name="Freeform 4" id="4"/>
            <p:cNvSpPr/>
            <p:nvPr/>
          </p:nvSpPr>
          <p:spPr>
            <a:xfrm flipH="false" flipV="false" rot="0">
              <a:off x="0" y="0"/>
              <a:ext cx="9293351" cy="4690544"/>
            </a:xfrm>
            <a:custGeom>
              <a:avLst/>
              <a:gdLst/>
              <a:ahLst/>
              <a:cxnLst/>
              <a:rect r="r" b="b" t="t" l="l"/>
              <a:pathLst>
                <a:path h="4690544" w="9293351">
                  <a:moveTo>
                    <a:pt x="9090151" y="0"/>
                  </a:moveTo>
                  <a:cubicBezTo>
                    <a:pt x="9202375" y="0"/>
                    <a:pt x="9293351" y="1050014"/>
                    <a:pt x="9293351" y="2345272"/>
                  </a:cubicBezTo>
                  <a:cubicBezTo>
                    <a:pt x="9293351" y="3640530"/>
                    <a:pt x="9202375" y="4690544"/>
                    <a:pt x="9090151" y="4690544"/>
                  </a:cubicBezTo>
                  <a:lnTo>
                    <a:pt x="203200" y="4690544"/>
                  </a:lnTo>
                  <a:cubicBezTo>
                    <a:pt x="90976" y="4690544"/>
                    <a:pt x="0" y="3640530"/>
                    <a:pt x="0" y="2345272"/>
                  </a:cubicBezTo>
                  <a:cubicBezTo>
                    <a:pt x="0" y="1050014"/>
                    <a:pt x="90976" y="0"/>
                    <a:pt x="203200" y="0"/>
                  </a:cubicBezTo>
                  <a:close/>
                </a:path>
              </a:pathLst>
            </a:custGeom>
            <a:solidFill>
              <a:srgbClr val="FCBD3D"/>
            </a:solidFill>
          </p:spPr>
        </p:sp>
        <p:sp>
          <p:nvSpPr>
            <p:cNvPr name="TextBox 5" id="5"/>
            <p:cNvSpPr txBox="true"/>
            <p:nvPr/>
          </p:nvSpPr>
          <p:spPr>
            <a:xfrm>
              <a:off x="0" y="-47625"/>
              <a:ext cx="9293350" cy="4738169"/>
            </a:xfrm>
            <a:prstGeom prst="rect">
              <a:avLst/>
            </a:prstGeom>
          </p:spPr>
          <p:txBody>
            <a:bodyPr anchor="ctr" rtlCol="false" tIns="50800" lIns="50800" bIns="50800" rIns="50800"/>
            <a:lstStyle/>
            <a:p>
              <a:pPr algn="ctr">
                <a:lnSpc>
                  <a:spcPts val="3405"/>
                </a:lnSpc>
              </a:pPr>
            </a:p>
          </p:txBody>
        </p:sp>
      </p:grpSp>
      <p:sp>
        <p:nvSpPr>
          <p:cNvPr name="Freeform 6" id="6"/>
          <p:cNvSpPr/>
          <p:nvPr/>
        </p:nvSpPr>
        <p:spPr>
          <a:xfrm flipH="false" flipV="true" rot="0">
            <a:off x="0" y="0"/>
            <a:ext cx="2082602" cy="1861326"/>
          </a:xfrm>
          <a:custGeom>
            <a:avLst/>
            <a:gdLst/>
            <a:ahLst/>
            <a:cxnLst/>
            <a:rect r="r" b="b" t="t" l="l"/>
            <a:pathLst>
              <a:path h="1861326" w="2082602">
                <a:moveTo>
                  <a:pt x="0" y="1861326"/>
                </a:moveTo>
                <a:lnTo>
                  <a:pt x="2082602" y="1861326"/>
                </a:lnTo>
                <a:lnTo>
                  <a:pt x="2082602" y="0"/>
                </a:lnTo>
                <a:lnTo>
                  <a:pt x="0" y="0"/>
                </a:lnTo>
                <a:lnTo>
                  <a:pt x="0" y="186132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4957595" y="7292859"/>
            <a:ext cx="3330405" cy="2976549"/>
          </a:xfrm>
          <a:custGeom>
            <a:avLst/>
            <a:gdLst/>
            <a:ahLst/>
            <a:cxnLst/>
            <a:rect r="r" b="b" t="t" l="l"/>
            <a:pathLst>
              <a:path h="2976549" w="3330405">
                <a:moveTo>
                  <a:pt x="3330405" y="0"/>
                </a:moveTo>
                <a:lnTo>
                  <a:pt x="0" y="0"/>
                </a:lnTo>
                <a:lnTo>
                  <a:pt x="0" y="2976549"/>
                </a:lnTo>
                <a:lnTo>
                  <a:pt x="3330405" y="2976549"/>
                </a:lnTo>
                <a:lnTo>
                  <a:pt x="33304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9" id="9"/>
          <p:cNvSpPr/>
          <p:nvPr/>
        </p:nvSpPr>
        <p:spPr>
          <a:xfrm flipH="false" flipV="false" rot="0">
            <a:off x="16321766"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10" id="10"/>
          <p:cNvGrpSpPr/>
          <p:nvPr/>
        </p:nvGrpSpPr>
        <p:grpSpPr>
          <a:xfrm rot="0">
            <a:off x="16590582" y="2176661"/>
            <a:ext cx="399902" cy="3999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3" id="13"/>
          <p:cNvGrpSpPr/>
          <p:nvPr/>
        </p:nvGrpSpPr>
        <p:grpSpPr>
          <a:xfrm rot="0">
            <a:off x="1297516" y="6959019"/>
            <a:ext cx="399902" cy="3999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6" id="16"/>
          <p:cNvGrpSpPr/>
          <p:nvPr/>
        </p:nvGrpSpPr>
        <p:grpSpPr>
          <a:xfrm rot="0">
            <a:off x="16590582" y="2928079"/>
            <a:ext cx="399902" cy="3999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9" id="19"/>
          <p:cNvGrpSpPr/>
          <p:nvPr/>
        </p:nvGrpSpPr>
        <p:grpSpPr>
          <a:xfrm rot="0">
            <a:off x="1297516" y="7710436"/>
            <a:ext cx="399902" cy="3999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
        <p:nvSpPr>
          <p:cNvPr name="Freeform 22" id="22"/>
          <p:cNvSpPr/>
          <p:nvPr/>
        </p:nvSpPr>
        <p:spPr>
          <a:xfrm flipH="false" flipV="false" rot="0">
            <a:off x="4808989" y="4309221"/>
            <a:ext cx="9538907" cy="5699497"/>
          </a:xfrm>
          <a:custGeom>
            <a:avLst/>
            <a:gdLst/>
            <a:ahLst/>
            <a:cxnLst/>
            <a:rect r="r" b="b" t="t" l="l"/>
            <a:pathLst>
              <a:path h="5699497" w="9538907">
                <a:moveTo>
                  <a:pt x="0" y="0"/>
                </a:moveTo>
                <a:lnTo>
                  <a:pt x="9538907" y="0"/>
                </a:lnTo>
                <a:lnTo>
                  <a:pt x="9538907" y="5699497"/>
                </a:lnTo>
                <a:lnTo>
                  <a:pt x="0" y="5699497"/>
                </a:lnTo>
                <a:lnTo>
                  <a:pt x="0" y="0"/>
                </a:lnTo>
                <a:close/>
              </a:path>
            </a:pathLst>
          </a:custGeom>
          <a:blipFill>
            <a:blip r:embed="rId7"/>
            <a:stretch>
              <a:fillRect l="0" t="0" r="0" b="0"/>
            </a:stretch>
          </a:blipFill>
        </p:spPr>
      </p:sp>
      <p:sp>
        <p:nvSpPr>
          <p:cNvPr name="TextBox 23" id="23"/>
          <p:cNvSpPr txBox="true"/>
          <p:nvPr/>
        </p:nvSpPr>
        <p:spPr>
          <a:xfrm rot="0">
            <a:off x="5785830" y="163678"/>
            <a:ext cx="7585224" cy="865022"/>
          </a:xfrm>
          <a:prstGeom prst="rect">
            <a:avLst/>
          </a:prstGeom>
        </p:spPr>
        <p:txBody>
          <a:bodyPr anchor="t" rtlCol="false" tIns="0" lIns="0" bIns="0" rIns="0">
            <a:spAutoFit/>
          </a:bodyPr>
          <a:lstStyle/>
          <a:p>
            <a:pPr algn="ctr">
              <a:lnSpc>
                <a:spcPts val="7085"/>
              </a:lnSpc>
              <a:spcBef>
                <a:spcPct val="0"/>
              </a:spcBef>
            </a:pPr>
            <a:r>
              <a:rPr lang="en-US" b="true" sz="5060">
                <a:solidFill>
                  <a:srgbClr val="FCBD3D"/>
                </a:solidFill>
                <a:latin typeface="Be Vietnam Ultra-Bold"/>
                <a:ea typeface="Be Vietnam Ultra-Bold"/>
                <a:cs typeface="Be Vietnam Ultra-Bold"/>
                <a:sym typeface="Be Vietnam Ultra-Bold"/>
              </a:rPr>
              <a:t>4. METODE PENGERJAAN</a:t>
            </a:r>
          </a:p>
        </p:txBody>
      </p:sp>
      <p:sp>
        <p:nvSpPr>
          <p:cNvPr name="TextBox 24" id="24"/>
          <p:cNvSpPr txBox="true"/>
          <p:nvPr/>
        </p:nvSpPr>
        <p:spPr>
          <a:xfrm rot="0">
            <a:off x="2765554" y="1303766"/>
            <a:ext cx="15522446" cy="2782251"/>
          </a:xfrm>
          <a:prstGeom prst="rect">
            <a:avLst/>
          </a:prstGeom>
        </p:spPr>
        <p:txBody>
          <a:bodyPr anchor="t" rtlCol="false" tIns="0" lIns="0" bIns="0" rIns="0">
            <a:spAutoFit/>
          </a:bodyPr>
          <a:lstStyle/>
          <a:p>
            <a:pPr algn="l">
              <a:lnSpc>
                <a:spcPts val="3710"/>
              </a:lnSpc>
              <a:spcBef>
                <a:spcPct val="0"/>
              </a:spcBef>
            </a:pPr>
            <a:r>
              <a:rPr lang="en-US" b="true" sz="2650" spc="-53">
                <a:solidFill>
                  <a:srgbClr val="000000"/>
                </a:solidFill>
                <a:latin typeface="Be Vietnam Ultra-Bold"/>
                <a:ea typeface="Be Vietnam Ultra-Bold"/>
                <a:cs typeface="Be Vietnam Ultra-Bold"/>
                <a:sym typeface="Be Vietnam Ultra-Bold"/>
              </a:rPr>
              <a:t>4.3 PEMBUATAN SCENE GAME</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MEMBUAT NODE NODE2D SEBAGAI ROOT UNTUK SCENE GAMEPLAY.</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MENAMBAHKAN TILEMAP UNTUK LANTAI/ARENA BERJALAN KARAKTER.</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MENAMBAHKAN KARAKTER PLAYER SEBAGAI CHARACTERBODY2D, DILENGKAPI SPRITE, COLLISION, DAN ANIMASI.</a:t>
            </a:r>
          </a:p>
          <a:p>
            <a:pPr algn="l">
              <a:lnSpc>
                <a:spcPts val="371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966234" y="1351391"/>
            <a:ext cx="16057523" cy="8104561"/>
            <a:chOff x="0" y="0"/>
            <a:chExt cx="9293350" cy="4690544"/>
          </a:xfrm>
        </p:grpSpPr>
        <p:sp>
          <p:nvSpPr>
            <p:cNvPr name="Freeform 4" id="4"/>
            <p:cNvSpPr/>
            <p:nvPr/>
          </p:nvSpPr>
          <p:spPr>
            <a:xfrm flipH="false" flipV="false" rot="0">
              <a:off x="0" y="0"/>
              <a:ext cx="9293351" cy="4690544"/>
            </a:xfrm>
            <a:custGeom>
              <a:avLst/>
              <a:gdLst/>
              <a:ahLst/>
              <a:cxnLst/>
              <a:rect r="r" b="b" t="t" l="l"/>
              <a:pathLst>
                <a:path h="4690544" w="9293351">
                  <a:moveTo>
                    <a:pt x="9090151" y="0"/>
                  </a:moveTo>
                  <a:cubicBezTo>
                    <a:pt x="9202375" y="0"/>
                    <a:pt x="9293351" y="1050014"/>
                    <a:pt x="9293351" y="2345272"/>
                  </a:cubicBezTo>
                  <a:cubicBezTo>
                    <a:pt x="9293351" y="3640530"/>
                    <a:pt x="9202375" y="4690544"/>
                    <a:pt x="9090151" y="4690544"/>
                  </a:cubicBezTo>
                  <a:lnTo>
                    <a:pt x="203200" y="4690544"/>
                  </a:lnTo>
                  <a:cubicBezTo>
                    <a:pt x="90976" y="4690544"/>
                    <a:pt x="0" y="3640530"/>
                    <a:pt x="0" y="2345272"/>
                  </a:cubicBezTo>
                  <a:cubicBezTo>
                    <a:pt x="0" y="1050014"/>
                    <a:pt x="90976" y="0"/>
                    <a:pt x="203200" y="0"/>
                  </a:cubicBezTo>
                  <a:close/>
                </a:path>
              </a:pathLst>
            </a:custGeom>
            <a:solidFill>
              <a:srgbClr val="FCBD3D"/>
            </a:solidFill>
          </p:spPr>
        </p:sp>
        <p:sp>
          <p:nvSpPr>
            <p:cNvPr name="TextBox 5" id="5"/>
            <p:cNvSpPr txBox="true"/>
            <p:nvPr/>
          </p:nvSpPr>
          <p:spPr>
            <a:xfrm>
              <a:off x="0" y="-47625"/>
              <a:ext cx="9293350" cy="4738169"/>
            </a:xfrm>
            <a:prstGeom prst="rect">
              <a:avLst/>
            </a:prstGeom>
          </p:spPr>
          <p:txBody>
            <a:bodyPr anchor="ctr" rtlCol="false" tIns="50800" lIns="50800" bIns="50800" rIns="50800"/>
            <a:lstStyle/>
            <a:p>
              <a:pPr algn="ctr">
                <a:lnSpc>
                  <a:spcPts val="3405"/>
                </a:lnSpc>
              </a:pPr>
            </a:p>
          </p:txBody>
        </p:sp>
      </p:grpSp>
      <p:sp>
        <p:nvSpPr>
          <p:cNvPr name="Freeform 6" id="6"/>
          <p:cNvSpPr/>
          <p:nvPr/>
        </p:nvSpPr>
        <p:spPr>
          <a:xfrm flipH="false" flipV="true" rot="0">
            <a:off x="0" y="0"/>
            <a:ext cx="2082602" cy="1861326"/>
          </a:xfrm>
          <a:custGeom>
            <a:avLst/>
            <a:gdLst/>
            <a:ahLst/>
            <a:cxnLst/>
            <a:rect r="r" b="b" t="t" l="l"/>
            <a:pathLst>
              <a:path h="1861326" w="2082602">
                <a:moveTo>
                  <a:pt x="0" y="1861326"/>
                </a:moveTo>
                <a:lnTo>
                  <a:pt x="2082602" y="1861326"/>
                </a:lnTo>
                <a:lnTo>
                  <a:pt x="2082602" y="0"/>
                </a:lnTo>
                <a:lnTo>
                  <a:pt x="0" y="0"/>
                </a:lnTo>
                <a:lnTo>
                  <a:pt x="0" y="186132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4957595" y="7292859"/>
            <a:ext cx="3330405" cy="2976549"/>
          </a:xfrm>
          <a:custGeom>
            <a:avLst/>
            <a:gdLst/>
            <a:ahLst/>
            <a:cxnLst/>
            <a:rect r="r" b="b" t="t" l="l"/>
            <a:pathLst>
              <a:path h="2976549" w="3330405">
                <a:moveTo>
                  <a:pt x="3330405" y="0"/>
                </a:moveTo>
                <a:lnTo>
                  <a:pt x="0" y="0"/>
                </a:lnTo>
                <a:lnTo>
                  <a:pt x="0" y="2976549"/>
                </a:lnTo>
                <a:lnTo>
                  <a:pt x="3330405" y="2976549"/>
                </a:lnTo>
                <a:lnTo>
                  <a:pt x="33304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9" id="9"/>
          <p:cNvSpPr/>
          <p:nvPr/>
        </p:nvSpPr>
        <p:spPr>
          <a:xfrm flipH="false" flipV="false" rot="0">
            <a:off x="16321766"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10" id="10"/>
          <p:cNvGrpSpPr/>
          <p:nvPr/>
        </p:nvGrpSpPr>
        <p:grpSpPr>
          <a:xfrm rot="0">
            <a:off x="16590582" y="2176661"/>
            <a:ext cx="399902" cy="3999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3" id="13"/>
          <p:cNvGrpSpPr/>
          <p:nvPr/>
        </p:nvGrpSpPr>
        <p:grpSpPr>
          <a:xfrm rot="0">
            <a:off x="1297516" y="6959019"/>
            <a:ext cx="399902" cy="3999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6" id="16"/>
          <p:cNvGrpSpPr/>
          <p:nvPr/>
        </p:nvGrpSpPr>
        <p:grpSpPr>
          <a:xfrm rot="0">
            <a:off x="16590582" y="2928079"/>
            <a:ext cx="399902" cy="3999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9" id="19"/>
          <p:cNvGrpSpPr/>
          <p:nvPr/>
        </p:nvGrpSpPr>
        <p:grpSpPr>
          <a:xfrm rot="0">
            <a:off x="1297516" y="7710436"/>
            <a:ext cx="399902" cy="3999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
        <p:nvSpPr>
          <p:cNvPr name="Freeform 22" id="22"/>
          <p:cNvSpPr/>
          <p:nvPr/>
        </p:nvSpPr>
        <p:spPr>
          <a:xfrm flipH="false" flipV="false" rot="0">
            <a:off x="1297516" y="4341678"/>
            <a:ext cx="8313187" cy="5902363"/>
          </a:xfrm>
          <a:custGeom>
            <a:avLst/>
            <a:gdLst/>
            <a:ahLst/>
            <a:cxnLst/>
            <a:rect r="r" b="b" t="t" l="l"/>
            <a:pathLst>
              <a:path h="5902363" w="8313187">
                <a:moveTo>
                  <a:pt x="0" y="0"/>
                </a:moveTo>
                <a:lnTo>
                  <a:pt x="8313187" y="0"/>
                </a:lnTo>
                <a:lnTo>
                  <a:pt x="8313187" y="5902362"/>
                </a:lnTo>
                <a:lnTo>
                  <a:pt x="0" y="5902362"/>
                </a:lnTo>
                <a:lnTo>
                  <a:pt x="0" y="0"/>
                </a:lnTo>
                <a:close/>
              </a:path>
            </a:pathLst>
          </a:custGeom>
          <a:blipFill>
            <a:blip r:embed="rId7"/>
            <a:stretch>
              <a:fillRect l="0" t="0" r="0" b="0"/>
            </a:stretch>
          </a:blipFill>
        </p:spPr>
      </p:sp>
      <p:sp>
        <p:nvSpPr>
          <p:cNvPr name="Freeform 23" id="23"/>
          <p:cNvSpPr/>
          <p:nvPr/>
        </p:nvSpPr>
        <p:spPr>
          <a:xfrm flipH="false" flipV="false" rot="0">
            <a:off x="9994995" y="4411222"/>
            <a:ext cx="9698605" cy="5495495"/>
          </a:xfrm>
          <a:custGeom>
            <a:avLst/>
            <a:gdLst/>
            <a:ahLst/>
            <a:cxnLst/>
            <a:rect r="r" b="b" t="t" l="l"/>
            <a:pathLst>
              <a:path h="5495495" w="9698605">
                <a:moveTo>
                  <a:pt x="0" y="0"/>
                </a:moveTo>
                <a:lnTo>
                  <a:pt x="9698605" y="0"/>
                </a:lnTo>
                <a:lnTo>
                  <a:pt x="9698605" y="5495496"/>
                </a:lnTo>
                <a:lnTo>
                  <a:pt x="0" y="5495496"/>
                </a:lnTo>
                <a:lnTo>
                  <a:pt x="0" y="0"/>
                </a:lnTo>
                <a:close/>
              </a:path>
            </a:pathLst>
          </a:custGeom>
          <a:blipFill>
            <a:blip r:embed="rId8"/>
            <a:stretch>
              <a:fillRect l="-4332" t="0" r="-22288" b="0"/>
            </a:stretch>
          </a:blipFill>
        </p:spPr>
      </p:sp>
      <p:sp>
        <p:nvSpPr>
          <p:cNvPr name="TextBox 24" id="24"/>
          <p:cNvSpPr txBox="true"/>
          <p:nvPr/>
        </p:nvSpPr>
        <p:spPr>
          <a:xfrm rot="0">
            <a:off x="5785830" y="163678"/>
            <a:ext cx="7585224" cy="865022"/>
          </a:xfrm>
          <a:prstGeom prst="rect">
            <a:avLst/>
          </a:prstGeom>
        </p:spPr>
        <p:txBody>
          <a:bodyPr anchor="t" rtlCol="false" tIns="0" lIns="0" bIns="0" rIns="0">
            <a:spAutoFit/>
          </a:bodyPr>
          <a:lstStyle/>
          <a:p>
            <a:pPr algn="ctr">
              <a:lnSpc>
                <a:spcPts val="7085"/>
              </a:lnSpc>
              <a:spcBef>
                <a:spcPct val="0"/>
              </a:spcBef>
            </a:pPr>
            <a:r>
              <a:rPr lang="en-US" b="true" sz="5060">
                <a:solidFill>
                  <a:srgbClr val="FCBD3D"/>
                </a:solidFill>
                <a:latin typeface="Be Vietnam Ultra-Bold"/>
                <a:ea typeface="Be Vietnam Ultra-Bold"/>
                <a:cs typeface="Be Vietnam Ultra-Bold"/>
                <a:sym typeface="Be Vietnam Ultra-Bold"/>
              </a:rPr>
              <a:t>4. METODE PENGERJAAN</a:t>
            </a:r>
          </a:p>
        </p:txBody>
      </p:sp>
      <p:sp>
        <p:nvSpPr>
          <p:cNvPr name="TextBox 25" id="25"/>
          <p:cNvSpPr txBox="true"/>
          <p:nvPr/>
        </p:nvSpPr>
        <p:spPr>
          <a:xfrm rot="0">
            <a:off x="2765554" y="1303766"/>
            <a:ext cx="15522446" cy="2782251"/>
          </a:xfrm>
          <a:prstGeom prst="rect">
            <a:avLst/>
          </a:prstGeom>
        </p:spPr>
        <p:txBody>
          <a:bodyPr anchor="t" rtlCol="false" tIns="0" lIns="0" bIns="0" rIns="0">
            <a:spAutoFit/>
          </a:bodyPr>
          <a:lstStyle/>
          <a:p>
            <a:pPr algn="l">
              <a:lnSpc>
                <a:spcPts val="3710"/>
              </a:lnSpc>
              <a:spcBef>
                <a:spcPct val="0"/>
              </a:spcBef>
            </a:pPr>
            <a:r>
              <a:rPr lang="en-US" b="true" sz="2650" spc="-53">
                <a:solidFill>
                  <a:srgbClr val="000000"/>
                </a:solidFill>
                <a:latin typeface="Be Vietnam Ultra-Bold"/>
                <a:ea typeface="Be Vietnam Ultra-Bold"/>
                <a:cs typeface="Be Vietnam Ultra-Bold"/>
                <a:sym typeface="Be Vietnam Ultra-Bold"/>
              </a:rPr>
              <a:t>4.4 SCRIPTING DAN NAVIGASI</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MENGHUBUNGKAN TOMBOL PLAY AGAR KETIKA DIKLIK, BERPINDAH KE SCENE GAMEPLAY (NODE2D BUKAN LANGSUNG KE KARAKTER).</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MENAMBAHKAN SCRIPT NAVIGASI ANTAR SCENE DI MAINMENU.GD.</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MEMBUAT SCRIPT KONTROL DASAR KARAKTER (BERGERAK KANAN, KIRI, LOMPAT).</a:t>
            </a:r>
          </a:p>
          <a:p>
            <a:pPr algn="l">
              <a:lnSpc>
                <a:spcPts val="3710"/>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1966234" y="1351391"/>
            <a:ext cx="16057523" cy="8104561"/>
            <a:chOff x="0" y="0"/>
            <a:chExt cx="9293350" cy="4690544"/>
          </a:xfrm>
        </p:grpSpPr>
        <p:sp>
          <p:nvSpPr>
            <p:cNvPr name="Freeform 4" id="4"/>
            <p:cNvSpPr/>
            <p:nvPr/>
          </p:nvSpPr>
          <p:spPr>
            <a:xfrm flipH="false" flipV="false" rot="0">
              <a:off x="0" y="0"/>
              <a:ext cx="9293351" cy="4690544"/>
            </a:xfrm>
            <a:custGeom>
              <a:avLst/>
              <a:gdLst/>
              <a:ahLst/>
              <a:cxnLst/>
              <a:rect r="r" b="b" t="t" l="l"/>
              <a:pathLst>
                <a:path h="4690544" w="9293351">
                  <a:moveTo>
                    <a:pt x="9090151" y="0"/>
                  </a:moveTo>
                  <a:cubicBezTo>
                    <a:pt x="9202375" y="0"/>
                    <a:pt x="9293351" y="1050014"/>
                    <a:pt x="9293351" y="2345272"/>
                  </a:cubicBezTo>
                  <a:cubicBezTo>
                    <a:pt x="9293351" y="3640530"/>
                    <a:pt x="9202375" y="4690544"/>
                    <a:pt x="9090151" y="4690544"/>
                  </a:cubicBezTo>
                  <a:lnTo>
                    <a:pt x="203200" y="4690544"/>
                  </a:lnTo>
                  <a:cubicBezTo>
                    <a:pt x="90976" y="4690544"/>
                    <a:pt x="0" y="3640530"/>
                    <a:pt x="0" y="2345272"/>
                  </a:cubicBezTo>
                  <a:cubicBezTo>
                    <a:pt x="0" y="1050014"/>
                    <a:pt x="90976" y="0"/>
                    <a:pt x="203200" y="0"/>
                  </a:cubicBezTo>
                  <a:close/>
                </a:path>
              </a:pathLst>
            </a:custGeom>
            <a:solidFill>
              <a:srgbClr val="FCBD3D"/>
            </a:solidFill>
          </p:spPr>
        </p:sp>
        <p:sp>
          <p:nvSpPr>
            <p:cNvPr name="TextBox 5" id="5"/>
            <p:cNvSpPr txBox="true"/>
            <p:nvPr/>
          </p:nvSpPr>
          <p:spPr>
            <a:xfrm>
              <a:off x="0" y="-47625"/>
              <a:ext cx="9293350" cy="4738169"/>
            </a:xfrm>
            <a:prstGeom prst="rect">
              <a:avLst/>
            </a:prstGeom>
          </p:spPr>
          <p:txBody>
            <a:bodyPr anchor="ctr" rtlCol="false" tIns="50800" lIns="50800" bIns="50800" rIns="50800"/>
            <a:lstStyle/>
            <a:p>
              <a:pPr algn="ctr">
                <a:lnSpc>
                  <a:spcPts val="3405"/>
                </a:lnSpc>
              </a:pPr>
            </a:p>
          </p:txBody>
        </p:sp>
      </p:grpSp>
      <p:sp>
        <p:nvSpPr>
          <p:cNvPr name="Freeform 6" id="6"/>
          <p:cNvSpPr/>
          <p:nvPr/>
        </p:nvSpPr>
        <p:spPr>
          <a:xfrm flipH="false" flipV="true" rot="0">
            <a:off x="0" y="0"/>
            <a:ext cx="2082602" cy="1861326"/>
          </a:xfrm>
          <a:custGeom>
            <a:avLst/>
            <a:gdLst/>
            <a:ahLst/>
            <a:cxnLst/>
            <a:rect r="r" b="b" t="t" l="l"/>
            <a:pathLst>
              <a:path h="1861326" w="2082602">
                <a:moveTo>
                  <a:pt x="0" y="1861326"/>
                </a:moveTo>
                <a:lnTo>
                  <a:pt x="2082602" y="1861326"/>
                </a:lnTo>
                <a:lnTo>
                  <a:pt x="2082602" y="0"/>
                </a:lnTo>
                <a:lnTo>
                  <a:pt x="0" y="0"/>
                </a:lnTo>
                <a:lnTo>
                  <a:pt x="0" y="186132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0">
            <a:off x="14957595" y="7292859"/>
            <a:ext cx="3330405" cy="2976549"/>
          </a:xfrm>
          <a:custGeom>
            <a:avLst/>
            <a:gdLst/>
            <a:ahLst/>
            <a:cxnLst/>
            <a:rect r="r" b="b" t="t" l="l"/>
            <a:pathLst>
              <a:path h="2976549" w="3330405">
                <a:moveTo>
                  <a:pt x="3330405" y="0"/>
                </a:moveTo>
                <a:lnTo>
                  <a:pt x="0" y="0"/>
                </a:lnTo>
                <a:lnTo>
                  <a:pt x="0" y="2976549"/>
                </a:lnTo>
                <a:lnTo>
                  <a:pt x="3330405" y="2976549"/>
                </a:lnTo>
                <a:lnTo>
                  <a:pt x="333040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8700" y="8612918"/>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sp>
        <p:nvSpPr>
          <p:cNvPr name="Freeform 9" id="9"/>
          <p:cNvSpPr/>
          <p:nvPr/>
        </p:nvSpPr>
        <p:spPr>
          <a:xfrm flipH="false" flipV="false" rot="0">
            <a:off x="16321766" y="1028700"/>
            <a:ext cx="937534" cy="645382"/>
          </a:xfrm>
          <a:custGeom>
            <a:avLst/>
            <a:gdLst/>
            <a:ahLst/>
            <a:cxnLst/>
            <a:rect r="r" b="b" t="t" l="l"/>
            <a:pathLst>
              <a:path h="645382" w="937534">
                <a:moveTo>
                  <a:pt x="0" y="0"/>
                </a:moveTo>
                <a:lnTo>
                  <a:pt x="937534" y="0"/>
                </a:lnTo>
                <a:lnTo>
                  <a:pt x="937534" y="645382"/>
                </a:lnTo>
                <a:lnTo>
                  <a:pt x="0" y="645382"/>
                </a:lnTo>
                <a:lnTo>
                  <a:pt x="0" y="0"/>
                </a:lnTo>
                <a:close/>
              </a:path>
            </a:pathLst>
          </a:custGeom>
          <a:blipFill>
            <a:blip r:embed="rId5">
              <a:extLst>
                <a:ext uri="{96DAC541-7B7A-43D3-8B79-37D633B846F1}">
                  <asvg:svgBlip xmlns:asvg="http://schemas.microsoft.com/office/drawing/2016/SVG/main" r:embed="rId6"/>
                </a:ext>
              </a:extLst>
            </a:blip>
            <a:stretch>
              <a:fillRect l="0" t="0" r="-129603" b="-123055"/>
            </a:stretch>
          </a:blipFill>
        </p:spPr>
      </p:sp>
      <p:grpSp>
        <p:nvGrpSpPr>
          <p:cNvPr name="Group 10" id="10"/>
          <p:cNvGrpSpPr/>
          <p:nvPr/>
        </p:nvGrpSpPr>
        <p:grpSpPr>
          <a:xfrm rot="0">
            <a:off x="16590582" y="2176661"/>
            <a:ext cx="399902" cy="39990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3" id="13"/>
          <p:cNvGrpSpPr/>
          <p:nvPr/>
        </p:nvGrpSpPr>
        <p:grpSpPr>
          <a:xfrm rot="0">
            <a:off x="1297516" y="6959019"/>
            <a:ext cx="399902" cy="39990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6" id="16"/>
          <p:cNvGrpSpPr/>
          <p:nvPr/>
        </p:nvGrpSpPr>
        <p:grpSpPr>
          <a:xfrm rot="0">
            <a:off x="16590582" y="2928079"/>
            <a:ext cx="399902" cy="39990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18" id="18"/>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grpSp>
        <p:nvGrpSpPr>
          <p:cNvPr name="Group 19" id="19"/>
          <p:cNvGrpSpPr/>
          <p:nvPr/>
        </p:nvGrpSpPr>
        <p:grpSpPr>
          <a:xfrm rot="0">
            <a:off x="1297516" y="7710436"/>
            <a:ext cx="399902" cy="399902"/>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BD3D"/>
            </a:solidFill>
          </p:spPr>
        </p:sp>
        <p:sp>
          <p:nvSpPr>
            <p:cNvPr name="TextBox 21" id="21"/>
            <p:cNvSpPr txBox="true"/>
            <p:nvPr/>
          </p:nvSpPr>
          <p:spPr>
            <a:xfrm>
              <a:off x="76200" y="28575"/>
              <a:ext cx="660400" cy="708025"/>
            </a:xfrm>
            <a:prstGeom prst="rect">
              <a:avLst/>
            </a:prstGeom>
          </p:spPr>
          <p:txBody>
            <a:bodyPr anchor="ctr" rtlCol="false" tIns="50800" lIns="50800" bIns="50800" rIns="50800"/>
            <a:lstStyle/>
            <a:p>
              <a:pPr algn="ctr">
                <a:lnSpc>
                  <a:spcPts val="3405"/>
                </a:lnSpc>
              </a:pPr>
            </a:p>
          </p:txBody>
        </p:sp>
      </p:grpSp>
      <p:sp>
        <p:nvSpPr>
          <p:cNvPr name="Freeform 22" id="22"/>
          <p:cNvSpPr/>
          <p:nvPr/>
        </p:nvSpPr>
        <p:spPr>
          <a:xfrm flipH="false" flipV="false" rot="0">
            <a:off x="4067483" y="3619028"/>
            <a:ext cx="11414058" cy="6605886"/>
          </a:xfrm>
          <a:custGeom>
            <a:avLst/>
            <a:gdLst/>
            <a:ahLst/>
            <a:cxnLst/>
            <a:rect r="r" b="b" t="t" l="l"/>
            <a:pathLst>
              <a:path h="6605886" w="11414058">
                <a:moveTo>
                  <a:pt x="0" y="0"/>
                </a:moveTo>
                <a:lnTo>
                  <a:pt x="11414058" y="0"/>
                </a:lnTo>
                <a:lnTo>
                  <a:pt x="11414058" y="6605886"/>
                </a:lnTo>
                <a:lnTo>
                  <a:pt x="0" y="6605886"/>
                </a:lnTo>
                <a:lnTo>
                  <a:pt x="0" y="0"/>
                </a:lnTo>
                <a:close/>
              </a:path>
            </a:pathLst>
          </a:custGeom>
          <a:blipFill>
            <a:blip r:embed="rId7"/>
            <a:stretch>
              <a:fillRect l="0" t="0" r="0" b="0"/>
            </a:stretch>
          </a:blipFill>
        </p:spPr>
      </p:sp>
      <p:sp>
        <p:nvSpPr>
          <p:cNvPr name="TextBox 23" id="23"/>
          <p:cNvSpPr txBox="true"/>
          <p:nvPr/>
        </p:nvSpPr>
        <p:spPr>
          <a:xfrm rot="0">
            <a:off x="5785830" y="163678"/>
            <a:ext cx="7585224" cy="865022"/>
          </a:xfrm>
          <a:prstGeom prst="rect">
            <a:avLst/>
          </a:prstGeom>
        </p:spPr>
        <p:txBody>
          <a:bodyPr anchor="t" rtlCol="false" tIns="0" lIns="0" bIns="0" rIns="0">
            <a:spAutoFit/>
          </a:bodyPr>
          <a:lstStyle/>
          <a:p>
            <a:pPr algn="ctr">
              <a:lnSpc>
                <a:spcPts val="7085"/>
              </a:lnSpc>
              <a:spcBef>
                <a:spcPct val="0"/>
              </a:spcBef>
            </a:pPr>
            <a:r>
              <a:rPr lang="en-US" b="true" sz="5060">
                <a:solidFill>
                  <a:srgbClr val="FCBD3D"/>
                </a:solidFill>
                <a:latin typeface="Be Vietnam Ultra-Bold"/>
                <a:ea typeface="Be Vietnam Ultra-Bold"/>
                <a:cs typeface="Be Vietnam Ultra-Bold"/>
                <a:sym typeface="Be Vietnam Ultra-Bold"/>
              </a:rPr>
              <a:t>4. METODE PENGERJAAN</a:t>
            </a:r>
          </a:p>
        </p:txBody>
      </p:sp>
      <p:sp>
        <p:nvSpPr>
          <p:cNvPr name="TextBox 24" id="24"/>
          <p:cNvSpPr txBox="true"/>
          <p:nvPr/>
        </p:nvSpPr>
        <p:spPr>
          <a:xfrm rot="0">
            <a:off x="2765554" y="1303766"/>
            <a:ext cx="11725072" cy="2315262"/>
          </a:xfrm>
          <a:prstGeom prst="rect">
            <a:avLst/>
          </a:prstGeom>
        </p:spPr>
        <p:txBody>
          <a:bodyPr anchor="t" rtlCol="false" tIns="0" lIns="0" bIns="0" rIns="0">
            <a:spAutoFit/>
          </a:bodyPr>
          <a:lstStyle/>
          <a:p>
            <a:pPr algn="l">
              <a:lnSpc>
                <a:spcPts val="3710"/>
              </a:lnSpc>
              <a:spcBef>
                <a:spcPct val="0"/>
              </a:spcBef>
            </a:pPr>
            <a:r>
              <a:rPr lang="en-US" b="true" sz="2650" spc="-53">
                <a:solidFill>
                  <a:srgbClr val="000000"/>
                </a:solidFill>
                <a:latin typeface="Be Vietnam Ultra-Bold"/>
                <a:ea typeface="Be Vietnam Ultra-Bold"/>
                <a:cs typeface="Be Vietnam Ultra-Bold"/>
                <a:sym typeface="Be Vietnam Ultra-Bold"/>
              </a:rPr>
              <a:t>4.5 PENYESUAIAN DAN ESTETIKA</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MENAMBAHKAN BACKGROUND DI MENU DAN GAME SCENE.</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MENGATUR SCALE BUTTON AGAR LEBIH BESAR DAN LEBIH MUDAH DIKLIK.</a:t>
            </a:r>
          </a:p>
          <a:p>
            <a:pPr algn="l" marL="572149" indent="-286075" lvl="1">
              <a:lnSpc>
                <a:spcPts val="3710"/>
              </a:lnSpc>
              <a:spcBef>
                <a:spcPct val="0"/>
              </a:spcBef>
              <a:buFont typeface="Arial"/>
              <a:buChar char="•"/>
            </a:pPr>
            <a:r>
              <a:rPr lang="en-US" b="true" sz="2650" spc="-53">
                <a:solidFill>
                  <a:srgbClr val="000000"/>
                </a:solidFill>
                <a:latin typeface="Be Vietnam Ultra-Bold"/>
                <a:ea typeface="Be Vietnam Ultra-Bold"/>
                <a:cs typeface="Be Vietnam Ultra-Bold"/>
                <a:sym typeface="Be Vietnam Ultra-Bold"/>
              </a:rPr>
              <a:t>MENGATUR POSISI KAMERA DAN VIEWPORT AGAR TAMPILAN NYAMAN.</a:t>
            </a:r>
          </a:p>
          <a:p>
            <a:pPr algn="l">
              <a:lnSpc>
                <a:spcPts val="371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DAGl13fjlRA</dc:identifier>
  <dcterms:modified xsi:type="dcterms:W3CDTF">2011-08-01T06:04:30Z</dcterms:modified>
  <cp:revision>1</cp:revision>
  <dc:title>Biru dan Kuning Modern Sidang Skripsi Presentasi</dc:title>
</cp:coreProperties>
</file>