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985000" cy="9283700"/>
  <p:defaultTextStyle>
    <a:defPPr>
      <a:defRPr lang="fr-FR"/>
    </a:defPPr>
    <a:lvl1pPr marL="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8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0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2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4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7" algn="l" defTabSz="91430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1592" y="-80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300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7048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2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4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714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6477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6102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4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08" indent="0">
              <a:buNone/>
              <a:defRPr sz="1700" b="1"/>
            </a:lvl5pPr>
            <a:lvl6pPr marL="2285760" indent="0">
              <a:buNone/>
              <a:defRPr sz="1700" b="1"/>
            </a:lvl6pPr>
            <a:lvl7pPr marL="2742912" indent="0">
              <a:buNone/>
              <a:defRPr sz="1700" b="1"/>
            </a:lvl7pPr>
            <a:lvl8pPr marL="3200064" indent="0">
              <a:buNone/>
              <a:defRPr sz="1700" b="1"/>
            </a:lvl8pPr>
            <a:lvl9pPr marL="3657217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4" indent="0">
              <a:buNone/>
              <a:defRPr sz="1800" b="1"/>
            </a:lvl3pPr>
            <a:lvl4pPr marL="1371457" indent="0">
              <a:buNone/>
              <a:defRPr sz="1700" b="1"/>
            </a:lvl4pPr>
            <a:lvl5pPr marL="1828608" indent="0">
              <a:buNone/>
              <a:defRPr sz="1700" b="1"/>
            </a:lvl5pPr>
            <a:lvl6pPr marL="2285760" indent="0">
              <a:buNone/>
              <a:defRPr sz="1700" b="1"/>
            </a:lvl6pPr>
            <a:lvl7pPr marL="2742912" indent="0">
              <a:buNone/>
              <a:defRPr sz="1700" b="1"/>
            </a:lvl7pPr>
            <a:lvl8pPr marL="3200064" indent="0">
              <a:buNone/>
              <a:defRPr sz="1700" b="1"/>
            </a:lvl8pPr>
            <a:lvl9pPr marL="3657217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431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531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462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4" indent="0">
              <a:buNone/>
              <a:defRPr sz="1000"/>
            </a:lvl3pPr>
            <a:lvl4pPr marL="1371457" indent="0">
              <a:buNone/>
              <a:defRPr sz="900"/>
            </a:lvl4pPr>
            <a:lvl5pPr marL="1828608" indent="0">
              <a:buNone/>
              <a:defRPr sz="900"/>
            </a:lvl5pPr>
            <a:lvl6pPr marL="2285760" indent="0">
              <a:buNone/>
              <a:defRPr sz="900"/>
            </a:lvl6pPr>
            <a:lvl7pPr marL="2742912" indent="0">
              <a:buNone/>
              <a:defRPr sz="900"/>
            </a:lvl7pPr>
            <a:lvl8pPr marL="3200064" indent="0">
              <a:buNone/>
              <a:defRPr sz="900"/>
            </a:lvl8pPr>
            <a:lvl9pPr marL="3657217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489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4" indent="0">
              <a:buNone/>
              <a:defRPr sz="2400"/>
            </a:lvl3pPr>
            <a:lvl4pPr marL="1371457" indent="0">
              <a:buNone/>
              <a:defRPr sz="2000"/>
            </a:lvl4pPr>
            <a:lvl5pPr marL="1828608" indent="0">
              <a:buNone/>
              <a:defRPr sz="2000"/>
            </a:lvl5pPr>
            <a:lvl6pPr marL="2285760" indent="0">
              <a:buNone/>
              <a:defRPr sz="2000"/>
            </a:lvl6pPr>
            <a:lvl7pPr marL="2742912" indent="0">
              <a:buNone/>
              <a:defRPr sz="2000"/>
            </a:lvl7pPr>
            <a:lvl8pPr marL="3200064" indent="0">
              <a:buNone/>
              <a:defRPr sz="2000"/>
            </a:lvl8pPr>
            <a:lvl9pPr marL="3657217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4" indent="0">
              <a:buNone/>
              <a:defRPr sz="1000"/>
            </a:lvl3pPr>
            <a:lvl4pPr marL="1371457" indent="0">
              <a:buNone/>
              <a:defRPr sz="900"/>
            </a:lvl4pPr>
            <a:lvl5pPr marL="1828608" indent="0">
              <a:buNone/>
              <a:defRPr sz="900"/>
            </a:lvl5pPr>
            <a:lvl6pPr marL="2285760" indent="0">
              <a:buNone/>
              <a:defRPr sz="900"/>
            </a:lvl6pPr>
            <a:lvl7pPr marL="2742912" indent="0">
              <a:buNone/>
              <a:defRPr sz="900"/>
            </a:lvl7pPr>
            <a:lvl8pPr marL="3200064" indent="0">
              <a:buNone/>
              <a:defRPr sz="900"/>
            </a:lvl8pPr>
            <a:lvl9pPr marL="3657217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76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30" tIns="45716" rIns="91430" bIns="45716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600200"/>
            <a:ext cx="82296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1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147E-1C31-436E-B59F-29FB427BA6C3}" type="datetimeFigureOut">
              <a:rPr lang="fr-CA" smtClean="0"/>
              <a:t>2014-07-03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1" cy="365125"/>
          </a:xfrm>
          <a:prstGeom prst="rect">
            <a:avLst/>
          </a:prstGeom>
        </p:spPr>
        <p:txBody>
          <a:bodyPr vert="horz" lIns="91430" tIns="45716" rIns="91430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3C35-C91D-4CE1-BF04-24F4F188830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502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2" indent="-285720" algn="l" defTabSz="914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1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2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4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36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8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1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3" indent="-228576" algn="l" defTabSz="914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4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8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0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2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4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7" algn="l" defTabSz="9143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Procédé prédéfini 4"/>
          <p:cNvSpPr/>
          <p:nvPr/>
        </p:nvSpPr>
        <p:spPr>
          <a:xfrm>
            <a:off x="1561093" y="1001085"/>
            <a:ext cx="1296144" cy="660219"/>
          </a:xfrm>
          <a:prstGeom prst="flowChartPredefined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Species historical distribution</a:t>
            </a:r>
          </a:p>
        </p:txBody>
      </p:sp>
      <p:sp>
        <p:nvSpPr>
          <p:cNvPr id="7" name="Organigramme : Procédé prédéfini 6"/>
          <p:cNvSpPr/>
          <p:nvPr/>
        </p:nvSpPr>
        <p:spPr>
          <a:xfrm>
            <a:off x="1561093" y="1829177"/>
            <a:ext cx="1296144" cy="648072"/>
          </a:xfrm>
          <a:prstGeom prst="flowChartPredefined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Temperature;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68063" y="116632"/>
            <a:ext cx="936104" cy="36933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14" name="Organigramme : Procédé prédéfini 13"/>
          <p:cNvSpPr/>
          <p:nvPr/>
        </p:nvSpPr>
        <p:spPr>
          <a:xfrm>
            <a:off x="1561093" y="3721103"/>
            <a:ext cx="1296144" cy="648000"/>
          </a:xfrm>
          <a:prstGeom prst="flowChartPredefined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Pop. growth rate vs 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9948" y="903709"/>
            <a:ext cx="1399158" cy="707878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Large spatial extent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Within-normal </a:t>
            </a:r>
            <a:r>
              <a:rPr lang="en-US" sz="1000" dirty="0" smtClean="0"/>
              <a:t>range</a:t>
            </a:r>
            <a:endParaRPr lang="en-US" sz="1000" dirty="0"/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Raw data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5496" y="3716458"/>
            <a:ext cx="1400400" cy="861766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Non spatial 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Beyond-normal </a:t>
            </a:r>
            <a:r>
              <a:rPr lang="en-US" sz="1000" dirty="0" smtClean="0"/>
              <a:t>range</a:t>
            </a:r>
            <a:endParaRPr lang="en-US" sz="1000" dirty="0"/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sz="1000" dirty="0"/>
              <a:t>Literature based (not raw data)</a:t>
            </a:r>
          </a:p>
        </p:txBody>
      </p:sp>
      <p:sp>
        <p:nvSpPr>
          <p:cNvPr id="21" name="Accolade ouvrante 20"/>
          <p:cNvSpPr/>
          <p:nvPr/>
        </p:nvSpPr>
        <p:spPr>
          <a:xfrm>
            <a:off x="1361336" y="981594"/>
            <a:ext cx="97769" cy="1495655"/>
          </a:xfrm>
          <a:prstGeom prst="leftBrace">
            <a:avLst>
              <a:gd name="adj1" fmla="val 8333"/>
              <a:gd name="adj2" fmla="val 236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131929" y="600500"/>
            <a:ext cx="2717077" cy="318355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400"/>
              <a:t>Coarse-scale observations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31929" y="3340582"/>
            <a:ext cx="3201906" cy="318355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400" dirty="0" smtClean="0"/>
              <a:t>Fine-scale </a:t>
            </a:r>
            <a:r>
              <a:rPr lang="en-US" sz="1400" dirty="0"/>
              <a:t>experiment</a:t>
            </a:r>
          </a:p>
        </p:txBody>
      </p:sp>
      <p:sp>
        <p:nvSpPr>
          <p:cNvPr id="3" name="Carré corné 2"/>
          <p:cNvSpPr/>
          <p:nvPr/>
        </p:nvSpPr>
        <p:spPr>
          <a:xfrm>
            <a:off x="2364176" y="4496353"/>
            <a:ext cx="612000" cy="833355"/>
          </a:xfrm>
          <a:prstGeom prst="foldedCorne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Published summary statistics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356065" y="3704264"/>
            <a:ext cx="97769" cy="684000"/>
          </a:xfrm>
          <a:prstGeom prst="leftBrace">
            <a:avLst>
              <a:gd name="adj1" fmla="val 8333"/>
              <a:gd name="adj2" fmla="val 236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grpSp>
        <p:nvGrpSpPr>
          <p:cNvPr id="59" name="Groupe 58"/>
          <p:cNvGrpSpPr/>
          <p:nvPr/>
        </p:nvGrpSpPr>
        <p:grpSpPr>
          <a:xfrm>
            <a:off x="3372288" y="3681414"/>
            <a:ext cx="2304256" cy="1917117"/>
            <a:chOff x="3727908" y="4433469"/>
            <a:chExt cx="2088232" cy="1917117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3727908" y="4433469"/>
              <a:ext cx="2088232" cy="1917117"/>
            </a:xfrm>
            <a:prstGeom prst="roundRect">
              <a:avLst>
                <a:gd name="adj" fmla="val 844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747914" y="4471020"/>
              <a:ext cx="1944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/>
                <a:t>Mechanistic </a:t>
              </a:r>
              <a:r>
                <a:rPr lang="en-US" sz="1400" b="1" dirty="0" smtClean="0"/>
                <a:t>sub-model</a:t>
              </a:r>
              <a:endParaRPr lang="en-US" sz="1400" b="1" dirty="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4564996" y="4814379"/>
              <a:ext cx="635453" cy="648000"/>
              <a:chOff x="3951790" y="4809346"/>
              <a:chExt cx="548202" cy="563870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951790" y="4809346"/>
                <a:ext cx="1389" cy="56387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sm" len="sm"/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flipH="1">
                <a:off x="3953179" y="5373216"/>
                <a:ext cx="5468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sm" len="sm"/>
                <a:tailEnd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3995936" y="5013176"/>
                <a:ext cx="288032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orme libre 38"/>
              <p:cNvSpPr/>
              <p:nvPr/>
            </p:nvSpPr>
            <p:spPr>
              <a:xfrm>
                <a:off x="3987800" y="4905375"/>
                <a:ext cx="450850" cy="415925"/>
              </a:xfrm>
              <a:custGeom>
                <a:avLst/>
                <a:gdLst>
                  <a:gd name="connsiteX0" fmla="*/ 0 w 450850"/>
                  <a:gd name="connsiteY0" fmla="*/ 0 h 415925"/>
                  <a:gd name="connsiteX1" fmla="*/ 139700 w 450850"/>
                  <a:gd name="connsiteY1" fmla="*/ 174625 h 415925"/>
                  <a:gd name="connsiteX2" fmla="*/ 304800 w 450850"/>
                  <a:gd name="connsiteY2" fmla="*/ 339725 h 415925"/>
                  <a:gd name="connsiteX3" fmla="*/ 450850 w 450850"/>
                  <a:gd name="connsiteY3" fmla="*/ 415925 h 41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415925">
                    <a:moveTo>
                      <a:pt x="0" y="0"/>
                    </a:moveTo>
                    <a:cubicBezTo>
                      <a:pt x="44450" y="59002"/>
                      <a:pt x="88900" y="118004"/>
                      <a:pt x="139700" y="174625"/>
                    </a:cubicBezTo>
                    <a:cubicBezTo>
                      <a:pt x="190500" y="231246"/>
                      <a:pt x="252942" y="299508"/>
                      <a:pt x="304800" y="339725"/>
                    </a:cubicBezTo>
                    <a:cubicBezTo>
                      <a:pt x="356658" y="379942"/>
                      <a:pt x="403754" y="397933"/>
                      <a:pt x="450850" y="415925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orme libre 39"/>
              <p:cNvSpPr/>
              <p:nvPr/>
            </p:nvSpPr>
            <p:spPr>
              <a:xfrm>
                <a:off x="3965575" y="5133975"/>
                <a:ext cx="269875" cy="219075"/>
              </a:xfrm>
              <a:custGeom>
                <a:avLst/>
                <a:gdLst>
                  <a:gd name="connsiteX0" fmla="*/ 0 w 269875"/>
                  <a:gd name="connsiteY0" fmla="*/ 0 h 219075"/>
                  <a:gd name="connsiteX1" fmla="*/ 85725 w 269875"/>
                  <a:gd name="connsiteY1" fmla="*/ 15875 h 219075"/>
                  <a:gd name="connsiteX2" fmla="*/ 196850 w 269875"/>
                  <a:gd name="connsiteY2" fmla="*/ 88900 h 219075"/>
                  <a:gd name="connsiteX3" fmla="*/ 257175 w 269875"/>
                  <a:gd name="connsiteY3" fmla="*/ 177800 h 219075"/>
                  <a:gd name="connsiteX4" fmla="*/ 269875 w 269875"/>
                  <a:gd name="connsiteY4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875" h="219075">
                    <a:moveTo>
                      <a:pt x="0" y="0"/>
                    </a:moveTo>
                    <a:cubicBezTo>
                      <a:pt x="26458" y="529"/>
                      <a:pt x="52917" y="1058"/>
                      <a:pt x="85725" y="15875"/>
                    </a:cubicBezTo>
                    <a:cubicBezTo>
                      <a:pt x="118533" y="30692"/>
                      <a:pt x="168275" y="61913"/>
                      <a:pt x="196850" y="88900"/>
                    </a:cubicBezTo>
                    <a:cubicBezTo>
                      <a:pt x="225425" y="115888"/>
                      <a:pt x="245004" y="156104"/>
                      <a:pt x="257175" y="177800"/>
                    </a:cubicBezTo>
                    <a:cubicBezTo>
                      <a:pt x="269346" y="199496"/>
                      <a:pt x="269610" y="209285"/>
                      <a:pt x="269875" y="219075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Pentagone 44"/>
            <p:cNvSpPr/>
            <p:nvPr/>
          </p:nvSpPr>
          <p:spPr>
            <a:xfrm>
              <a:off x="3864539" y="4814379"/>
              <a:ext cx="563445" cy="647224"/>
            </a:xfrm>
            <a:prstGeom prst="homePlate">
              <a:avLst>
                <a:gd name="adj" fmla="val 30854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Beta Model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786111" y="5517232"/>
              <a:ext cx="1944217" cy="72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err="1"/>
                <a:t>Obj</a:t>
              </a:r>
              <a:r>
                <a:rPr lang="en-US" sz="1000" b="1" dirty="0"/>
                <a:t>:</a:t>
              </a:r>
              <a:r>
                <a:rPr lang="en-US" sz="1000" dirty="0"/>
                <a:t> How populations of a species respond to precipitation</a:t>
              </a:r>
            </a:p>
            <a:p>
              <a:r>
                <a:rPr lang="en-US" sz="1000" b="1" dirty="0"/>
                <a:t>Uncertainty</a:t>
              </a:r>
              <a:r>
                <a:rPr lang="en-US" sz="1000" dirty="0"/>
                <a:t> : low, but only for the specific ecological domain studied</a:t>
              </a:r>
            </a:p>
          </p:txBody>
        </p:sp>
      </p:grpSp>
      <p:sp>
        <p:nvSpPr>
          <p:cNvPr id="12" name="Rectangle à coins arrondis 11"/>
          <p:cNvSpPr/>
          <p:nvPr/>
        </p:nvSpPr>
        <p:spPr>
          <a:xfrm>
            <a:off x="3372288" y="485965"/>
            <a:ext cx="2952327" cy="2880321"/>
          </a:xfrm>
          <a:prstGeom prst="roundRect">
            <a:avLst>
              <a:gd name="adj" fmla="val 550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en-US"/>
          </a:p>
        </p:txBody>
      </p:sp>
      <p:sp>
        <p:nvSpPr>
          <p:cNvPr id="10" name="Organigramme : Processus 9"/>
          <p:cNvSpPr/>
          <p:nvPr/>
        </p:nvSpPr>
        <p:spPr>
          <a:xfrm>
            <a:off x="5076254" y="1009511"/>
            <a:ext cx="1032339" cy="1476164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Occurrence probability as a function of the environment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13826" y="563774"/>
            <a:ext cx="2932738" cy="318355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400" b="1" dirty="0"/>
              <a:t>Correlative meta-model (SDM)</a:t>
            </a:r>
          </a:p>
        </p:txBody>
      </p:sp>
      <p:sp>
        <p:nvSpPr>
          <p:cNvPr id="15" name="Pentagone 14"/>
          <p:cNvSpPr/>
          <p:nvPr/>
        </p:nvSpPr>
        <p:spPr>
          <a:xfrm>
            <a:off x="3554759" y="990020"/>
            <a:ext cx="1296143" cy="1476164"/>
          </a:xfrm>
          <a:prstGeom prst="homePlate">
            <a:avLst>
              <a:gd name="adj" fmla="val 34773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Logistic model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470625" y="2466184"/>
            <a:ext cx="2838783" cy="870484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000" b="1" dirty="0" err="1"/>
              <a:t>Obj</a:t>
            </a:r>
            <a:r>
              <a:rPr lang="en-US" sz="1000" b="1" dirty="0"/>
              <a:t>:</a:t>
            </a:r>
            <a:r>
              <a:rPr lang="en-US" sz="1000" dirty="0"/>
              <a:t> parameterize a statistical model best capturing the relationship between occurrence probability and the environment.</a:t>
            </a:r>
          </a:p>
          <a:p>
            <a:r>
              <a:rPr lang="en-US" sz="1000" b="1" dirty="0"/>
              <a:t>Uncertainty</a:t>
            </a:r>
            <a:r>
              <a:rPr lang="en-US" sz="1000" dirty="0"/>
              <a:t> : high outside normal range of environmental variables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3732327" y="116632"/>
            <a:ext cx="936104" cy="369333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51" name="Connecteur en angle 50"/>
          <p:cNvCxnSpPr>
            <a:stCxn id="13" idx="3"/>
            <a:endCxn id="15" idx="1"/>
          </p:cNvCxnSpPr>
          <p:nvPr/>
        </p:nvCxnSpPr>
        <p:spPr>
          <a:xfrm flipH="1" flipV="1">
            <a:off x="3554758" y="1728103"/>
            <a:ext cx="2121786" cy="2911871"/>
          </a:xfrm>
          <a:prstGeom prst="bentConnector5">
            <a:avLst>
              <a:gd name="adj1" fmla="val -10774"/>
              <a:gd name="adj2" fmla="val 39248"/>
              <a:gd name="adj3" fmla="val 117957"/>
            </a:avLst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5892569" y="3510300"/>
            <a:ext cx="1668297" cy="559911"/>
          </a:xfrm>
          <a:prstGeom prst="rect">
            <a:avLst/>
          </a:prstGeom>
          <a:noFill/>
        </p:spPr>
        <p:txBody>
          <a:bodyPr wrap="square" lIns="91430" tIns="45716" rIns="91430" bIns="45716" rtlCol="0">
            <a:spAutoFit/>
          </a:bodyPr>
          <a:lstStyle/>
          <a:p>
            <a:r>
              <a:rPr lang="en-US" sz="1000" b="1" dirty="0"/>
              <a:t>Model constraint</a:t>
            </a:r>
          </a:p>
          <a:p>
            <a:r>
              <a:rPr lang="en-US" sz="1000" b="1" dirty="0" err="1"/>
              <a:t>Obj</a:t>
            </a:r>
            <a:r>
              <a:rPr lang="en-US" sz="1000" dirty="0"/>
              <a:t>: reduce uncertainty when forecasting</a:t>
            </a:r>
          </a:p>
        </p:txBody>
      </p:sp>
      <p:cxnSp>
        <p:nvCxnSpPr>
          <p:cNvPr id="64" name="Connecteur droit avec flèche 63"/>
          <p:cNvCxnSpPr>
            <a:stCxn id="5" idx="3"/>
            <a:endCxn id="15" idx="1"/>
          </p:cNvCxnSpPr>
          <p:nvPr/>
        </p:nvCxnSpPr>
        <p:spPr>
          <a:xfrm>
            <a:off x="2857238" y="1331196"/>
            <a:ext cx="697521" cy="396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2868232" y="1710100"/>
            <a:ext cx="697521" cy="42511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14" idx="2"/>
            <a:endCxn id="3" idx="1"/>
          </p:cNvCxnSpPr>
          <p:nvPr/>
        </p:nvCxnSpPr>
        <p:spPr>
          <a:xfrm rot="16200000" flipH="1">
            <a:off x="2014707" y="4563561"/>
            <a:ext cx="543928" cy="155011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>
            <a:stCxn id="3" idx="3"/>
            <a:endCxn id="45" idx="1"/>
          </p:cNvCxnSpPr>
          <p:nvPr/>
        </p:nvCxnSpPr>
        <p:spPr>
          <a:xfrm flipV="1">
            <a:off x="2976176" y="4385936"/>
            <a:ext cx="546877" cy="527094"/>
          </a:xfrm>
          <a:prstGeom prst="bentConnector3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63"/>
          <p:cNvCxnSpPr/>
          <p:nvPr/>
        </p:nvCxnSpPr>
        <p:spPr>
          <a:xfrm flipV="1">
            <a:off x="6108592" y="1772815"/>
            <a:ext cx="551640" cy="929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rganigramme : Processus 9"/>
          <p:cNvSpPr/>
          <p:nvPr/>
        </p:nvSpPr>
        <p:spPr>
          <a:xfrm>
            <a:off x="6660232" y="1268761"/>
            <a:ext cx="1032339" cy="1008112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Management Actions, Monitoring, &amp; Data Collection</a:t>
            </a:r>
          </a:p>
        </p:txBody>
      </p:sp>
      <p:cxnSp>
        <p:nvCxnSpPr>
          <p:cNvPr id="68" name="Connecteur en angle 50"/>
          <p:cNvCxnSpPr>
            <a:stCxn id="61" idx="3"/>
          </p:cNvCxnSpPr>
          <p:nvPr/>
        </p:nvCxnSpPr>
        <p:spPr>
          <a:xfrm flipH="1">
            <a:off x="5940153" y="1772817"/>
            <a:ext cx="1752418" cy="1728192"/>
          </a:xfrm>
          <a:prstGeom prst="bentConnector3">
            <a:avLst>
              <a:gd name="adj1" fmla="val -13045"/>
            </a:avLst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19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134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Cardou, Françoise</dc:creator>
  <cp:lastModifiedBy>Matt Talluto</cp:lastModifiedBy>
  <cp:revision>27</cp:revision>
  <cp:lastPrinted>2014-05-29T15:34:53Z</cp:lastPrinted>
  <dcterms:created xsi:type="dcterms:W3CDTF">2014-05-28T19:39:34Z</dcterms:created>
  <dcterms:modified xsi:type="dcterms:W3CDTF">2014-07-03T16:30:05Z</dcterms:modified>
</cp:coreProperties>
</file>