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6" r:id="rId2"/>
    <p:sldId id="257" r:id="rId3"/>
    <p:sldId id="258" r:id="rId4"/>
    <p:sldId id="259" r:id="rId5"/>
    <p:sldId id="260" r:id="rId6"/>
    <p:sldId id="266" r:id="rId7"/>
    <p:sldId id="261" r:id="rId8"/>
    <p:sldId id="272" r:id="rId9"/>
    <p:sldId id="267" r:id="rId10"/>
    <p:sldId id="263" r:id="rId11"/>
    <p:sldId id="273" r:id="rId12"/>
    <p:sldId id="262" r:id="rId13"/>
    <p:sldId id="268" r:id="rId14"/>
    <p:sldId id="269" r:id="rId15"/>
    <p:sldId id="274" r:id="rId16"/>
    <p:sldId id="270" r:id="rId17"/>
    <p:sldId id="271" r:id="rId18"/>
    <p:sldId id="275" r:id="rId19"/>
    <p:sldId id="276" r:id="rId20"/>
    <p:sldId id="277" r:id="rId21"/>
    <p:sldId id="264"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66F3924-DC69-4224-8DD6-481B23ACDBE8}">
          <p14:sldIdLst>
            <p14:sldId id="256"/>
            <p14:sldId id="257"/>
            <p14:sldId id="258"/>
            <p14:sldId id="259"/>
            <p14:sldId id="260"/>
            <p14:sldId id="266"/>
            <p14:sldId id="261"/>
            <p14:sldId id="272"/>
            <p14:sldId id="267"/>
            <p14:sldId id="263"/>
            <p14:sldId id="273"/>
            <p14:sldId id="262"/>
            <p14:sldId id="268"/>
            <p14:sldId id="269"/>
            <p14:sldId id="274"/>
            <p14:sldId id="270"/>
            <p14:sldId id="271"/>
            <p14:sldId id="275"/>
            <p14:sldId id="276"/>
            <p14:sldId id="277"/>
            <p14:sldId id="264"/>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inuel Ndip-Agbor" initials="QN" lastIdx="1" clrIdx="0">
    <p:extLst>
      <p:ext uri="{19B8F6BF-5375-455C-9EA6-DF929625EA0E}">
        <p15:presenceInfo xmlns:p15="http://schemas.microsoft.com/office/powerpoint/2012/main" userId="4810bea4a68e19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12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650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1778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738229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720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0541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8524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8501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622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03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4625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7149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5480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924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8203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21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6850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0962655"/>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Mobile_app_development" TargetMode="External"/><Relationship Id="rId2" Type="http://schemas.openxmlformats.org/officeDocument/2006/relationships/hyperlink" Target="https://www.ibm.com/topics/mobile-application-development" TargetMode="External"/><Relationship Id="rId1" Type="http://schemas.openxmlformats.org/officeDocument/2006/relationships/slideLayout" Target="../slideLayouts/slideLayout2.xml"/><Relationship Id="rId6" Type="http://schemas.openxmlformats.org/officeDocument/2006/relationships/hyperlink" Target="https://dribbble.com/tags/best-mobile-app" TargetMode="External"/><Relationship Id="rId5" Type="http://schemas.openxmlformats.org/officeDocument/2006/relationships/hyperlink" Target="https://www.youtube.com/watch?v=7nQsQ0rvYqQ" TargetMode="External"/><Relationship Id="rId4" Type="http://schemas.openxmlformats.org/officeDocument/2006/relationships/hyperlink" Target="https://developer.android.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94C5-F830-9E58-4E88-6A2C84652CEE}"/>
              </a:ext>
            </a:extLst>
          </p:cNvPr>
          <p:cNvSpPr>
            <a:spLocks noGrp="1"/>
          </p:cNvSpPr>
          <p:nvPr>
            <p:ph type="ctrTitle"/>
          </p:nvPr>
        </p:nvSpPr>
        <p:spPr>
          <a:xfrm>
            <a:off x="765110" y="270195"/>
            <a:ext cx="10506270" cy="2956750"/>
          </a:xfrm>
        </p:spPr>
        <p:txBody>
          <a:bodyPr>
            <a:normAutofit/>
          </a:bodyPr>
          <a:lstStyle/>
          <a:p>
            <a:r>
              <a:rPr lang="en-US" sz="3200" b="1" dirty="0"/>
              <a:t>CEF 440: INTERNET PROGRAMMING AND MOBILE PROGRAMMING</a:t>
            </a:r>
            <a:br>
              <a:rPr lang="en-US" sz="3200" b="1" dirty="0"/>
            </a:br>
            <a:br>
              <a:rPr lang="en-US" sz="3200" b="1" dirty="0"/>
            </a:br>
            <a:r>
              <a:rPr lang="en-US" sz="3200" b="1" dirty="0"/>
              <a:t>       PRESENTATION ON MOBILE APP DEVELOPMENT</a:t>
            </a:r>
            <a:br>
              <a:rPr lang="en-CM" b="1" dirty="0"/>
            </a:br>
            <a:r>
              <a:rPr lang="en-US" sz="6000" b="1" dirty="0"/>
              <a:t>                    </a:t>
            </a:r>
            <a:r>
              <a:rPr lang="en-US" sz="4800" b="1" dirty="0"/>
              <a:t>TASK 1</a:t>
            </a:r>
            <a:endParaRPr lang="en-CM" dirty="0"/>
          </a:p>
        </p:txBody>
      </p:sp>
      <p:sp>
        <p:nvSpPr>
          <p:cNvPr id="3" name="Subtitle 2">
            <a:extLst>
              <a:ext uri="{FF2B5EF4-FFF2-40B4-BE49-F238E27FC236}">
                <a16:creationId xmlns:a16="http://schemas.microsoft.com/office/drawing/2014/main" id="{5DC0638D-ED14-C4D6-8447-B4F63644F717}"/>
              </a:ext>
            </a:extLst>
          </p:cNvPr>
          <p:cNvSpPr>
            <a:spLocks noGrp="1"/>
          </p:cNvSpPr>
          <p:nvPr>
            <p:ph type="subTitle" idx="1"/>
          </p:nvPr>
        </p:nvSpPr>
        <p:spPr>
          <a:xfrm>
            <a:off x="410547" y="3056169"/>
            <a:ext cx="11103429" cy="3531243"/>
          </a:xfrm>
        </p:spPr>
        <p:txBody>
          <a:bodyPr>
            <a:normAutofit/>
          </a:bodyPr>
          <a:lstStyle/>
          <a:p>
            <a:r>
              <a:rPr lang="en-US" b="1" dirty="0"/>
              <a:t>      Presented By: </a:t>
            </a:r>
            <a:endParaRPr lang="en-CM" b="1" dirty="0"/>
          </a:p>
        </p:txBody>
      </p:sp>
      <p:graphicFrame>
        <p:nvGraphicFramePr>
          <p:cNvPr id="6" name="Table 5">
            <a:extLst>
              <a:ext uri="{FF2B5EF4-FFF2-40B4-BE49-F238E27FC236}">
                <a16:creationId xmlns:a16="http://schemas.microsoft.com/office/drawing/2014/main" id="{BAFFCA4A-A6BF-D752-48EA-B9D3E674CB92}"/>
              </a:ext>
            </a:extLst>
          </p:cNvPr>
          <p:cNvGraphicFramePr>
            <a:graphicFrameLocks noGrp="1"/>
          </p:cNvGraphicFramePr>
          <p:nvPr>
            <p:extLst>
              <p:ext uri="{D42A27DB-BD31-4B8C-83A1-F6EECF244321}">
                <p14:modId xmlns:p14="http://schemas.microsoft.com/office/powerpoint/2010/main" val="676433964"/>
              </p:ext>
            </p:extLst>
          </p:nvPr>
        </p:nvGraphicFramePr>
        <p:xfrm>
          <a:off x="2312988" y="3464062"/>
          <a:ext cx="8128000" cy="3237995"/>
        </p:xfrm>
        <a:graphic>
          <a:graphicData uri="http://schemas.openxmlformats.org/drawingml/2006/table">
            <a:tbl>
              <a:tblPr firstRow="1" bandRow="1">
                <a:tableStyleId>{7E9639D4-E3E2-4D34-9284-5A2195B3D0D7}</a:tableStyleId>
              </a:tblPr>
              <a:tblGrid>
                <a:gridCol w="4228841">
                  <a:extLst>
                    <a:ext uri="{9D8B030D-6E8A-4147-A177-3AD203B41FA5}">
                      <a16:colId xmlns:a16="http://schemas.microsoft.com/office/drawing/2014/main" val="3448751709"/>
                    </a:ext>
                  </a:extLst>
                </a:gridCol>
                <a:gridCol w="3899159">
                  <a:extLst>
                    <a:ext uri="{9D8B030D-6E8A-4147-A177-3AD203B41FA5}">
                      <a16:colId xmlns:a16="http://schemas.microsoft.com/office/drawing/2014/main" val="2243391247"/>
                    </a:ext>
                  </a:extLst>
                </a:gridCol>
              </a:tblGrid>
              <a:tr h="416146">
                <a:tc>
                  <a:txBody>
                    <a:bodyPr/>
                    <a:lstStyle/>
                    <a:p>
                      <a:r>
                        <a:rPr lang="en-US" dirty="0"/>
                        <a:t>NAMES </a:t>
                      </a:r>
                      <a:endParaRPr lang="en-CM" dirty="0"/>
                    </a:p>
                  </a:txBody>
                  <a:tcPr/>
                </a:tc>
                <a:tc>
                  <a:txBody>
                    <a:bodyPr/>
                    <a:lstStyle/>
                    <a:p>
                      <a:r>
                        <a:rPr lang="en-US" dirty="0"/>
                        <a:t>MATRICULES</a:t>
                      </a:r>
                      <a:endParaRPr lang="en-CM" dirty="0"/>
                    </a:p>
                  </a:txBody>
                  <a:tcPr/>
                </a:tc>
                <a:extLst>
                  <a:ext uri="{0D108BD9-81ED-4DB2-BD59-A6C34878D82A}">
                    <a16:rowId xmlns:a16="http://schemas.microsoft.com/office/drawing/2014/main" val="2341173141"/>
                  </a:ext>
                </a:extLst>
              </a:tr>
              <a:tr h="0">
                <a:tc>
                  <a:txBody>
                    <a:bodyPr/>
                    <a:lstStyle/>
                    <a:p>
                      <a:r>
                        <a:rPr lang="en-US" b="1" dirty="0"/>
                        <a:t>QUINUEL TABOT NDIP-AGBOR</a:t>
                      </a:r>
                    </a:p>
                  </a:txBody>
                  <a:tcPr/>
                </a:tc>
                <a:tc>
                  <a:txBody>
                    <a:bodyPr/>
                    <a:lstStyle/>
                    <a:p>
                      <a:r>
                        <a:rPr lang="en-US" b="1" dirty="0"/>
                        <a:t>FE21A300</a:t>
                      </a:r>
                      <a:br>
                        <a:rPr lang="en-US" b="1" dirty="0"/>
                      </a:br>
                      <a:endParaRPr lang="en-CM" dirty="0"/>
                    </a:p>
                  </a:txBody>
                  <a:tcPr/>
                </a:tc>
                <a:extLst>
                  <a:ext uri="{0D108BD9-81ED-4DB2-BD59-A6C34878D82A}">
                    <a16:rowId xmlns:a16="http://schemas.microsoft.com/office/drawing/2014/main" val="2076170704"/>
                  </a:ext>
                </a:extLst>
              </a:tr>
              <a:tr h="554238">
                <a:tc>
                  <a:txBody>
                    <a:bodyPr/>
                    <a:lstStyle/>
                    <a:p>
                      <a:r>
                        <a:rPr lang="en-US" b="1" dirty="0"/>
                        <a:t> SIRRI THERESIA ANYE </a:t>
                      </a:r>
                      <a:endParaRPr lang="en-CM" dirty="0"/>
                    </a:p>
                  </a:txBody>
                  <a:tcPr/>
                </a:tc>
                <a:tc>
                  <a:txBody>
                    <a:bodyPr/>
                    <a:lstStyle/>
                    <a:p>
                      <a:r>
                        <a:rPr lang="en-US" b="1" dirty="0"/>
                        <a:t>FE21A306</a:t>
                      </a:r>
                      <a:endParaRPr lang="en-CM" dirty="0"/>
                    </a:p>
                  </a:txBody>
                  <a:tcPr/>
                </a:tc>
                <a:extLst>
                  <a:ext uri="{0D108BD9-81ED-4DB2-BD59-A6C34878D82A}">
                    <a16:rowId xmlns:a16="http://schemas.microsoft.com/office/drawing/2014/main" val="1297830667"/>
                  </a:ext>
                </a:extLst>
              </a:tr>
              <a:tr h="569979">
                <a:tc>
                  <a:txBody>
                    <a:bodyPr/>
                    <a:lstStyle/>
                    <a:p>
                      <a:r>
                        <a:rPr lang="en-US" b="1" dirty="0"/>
                        <a:t>CHE BLAISE NJI</a:t>
                      </a:r>
                      <a:endParaRPr lang="en-CM" dirty="0"/>
                    </a:p>
                  </a:txBody>
                  <a:tcPr/>
                </a:tc>
                <a:tc>
                  <a:txBody>
                    <a:bodyPr/>
                    <a:lstStyle/>
                    <a:p>
                      <a:r>
                        <a:rPr lang="en-US" b="1" dirty="0"/>
                        <a:t>FE21A157</a:t>
                      </a:r>
                      <a:endParaRPr lang="en-CM" dirty="0"/>
                    </a:p>
                  </a:txBody>
                  <a:tcPr/>
                </a:tc>
                <a:extLst>
                  <a:ext uri="{0D108BD9-81ED-4DB2-BD59-A6C34878D82A}">
                    <a16:rowId xmlns:a16="http://schemas.microsoft.com/office/drawing/2014/main" val="542116472"/>
                  </a:ext>
                </a:extLst>
              </a:tr>
              <a:tr h="577147">
                <a:tc>
                  <a:txBody>
                    <a:bodyPr/>
                    <a:lstStyle/>
                    <a:p>
                      <a:r>
                        <a:rPr lang="en-US" b="1" dirty="0"/>
                        <a:t>NGONCHI RAMATOU YOLAND </a:t>
                      </a:r>
                      <a:endParaRPr lang="en-CM" dirty="0"/>
                    </a:p>
                  </a:txBody>
                  <a:tcPr/>
                </a:tc>
                <a:tc>
                  <a:txBody>
                    <a:bodyPr/>
                    <a:lstStyle/>
                    <a:p>
                      <a:r>
                        <a:rPr lang="en-US" b="1" dirty="0"/>
                        <a:t>FE21A260</a:t>
                      </a:r>
                      <a:endParaRPr lang="en-CM" dirty="0"/>
                    </a:p>
                  </a:txBody>
                  <a:tcPr/>
                </a:tc>
                <a:extLst>
                  <a:ext uri="{0D108BD9-81ED-4DB2-BD59-A6C34878D82A}">
                    <a16:rowId xmlns:a16="http://schemas.microsoft.com/office/drawing/2014/main" val="2555968849"/>
                  </a:ext>
                </a:extLst>
              </a:tr>
              <a:tr h="480405">
                <a:tc>
                  <a:txBody>
                    <a:bodyPr/>
                    <a:lstStyle/>
                    <a:p>
                      <a:r>
                        <a:rPr lang="en-US" b="1" dirty="0"/>
                        <a:t>LIMA CHARLES </a:t>
                      </a:r>
                      <a:endParaRPr lang="en-CM" dirty="0"/>
                    </a:p>
                  </a:txBody>
                  <a:tcPr/>
                </a:tc>
                <a:tc>
                  <a:txBody>
                    <a:bodyPr/>
                    <a:lstStyle/>
                    <a:p>
                      <a:r>
                        <a:rPr lang="en-US" b="1" dirty="0"/>
                        <a:t>FE21A225</a:t>
                      </a:r>
                      <a:endParaRPr lang="en-CM" dirty="0"/>
                    </a:p>
                  </a:txBody>
                  <a:tcPr/>
                </a:tc>
                <a:extLst>
                  <a:ext uri="{0D108BD9-81ED-4DB2-BD59-A6C34878D82A}">
                    <a16:rowId xmlns:a16="http://schemas.microsoft.com/office/drawing/2014/main" val="980458814"/>
                  </a:ext>
                </a:extLst>
              </a:tr>
            </a:tbl>
          </a:graphicData>
        </a:graphic>
      </p:graphicFrame>
    </p:spTree>
    <p:extLst>
      <p:ext uri="{BB962C8B-B14F-4D97-AF65-F5344CB8AC3E}">
        <p14:creationId xmlns:p14="http://schemas.microsoft.com/office/powerpoint/2010/main" val="1739060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A07B-99EB-64BE-3416-8155C4C79467}"/>
              </a:ext>
            </a:extLst>
          </p:cNvPr>
          <p:cNvSpPr>
            <a:spLocks noGrp="1"/>
          </p:cNvSpPr>
          <p:nvPr>
            <p:ph type="title"/>
          </p:nvPr>
        </p:nvSpPr>
        <p:spPr>
          <a:xfrm>
            <a:off x="1141413" y="378106"/>
            <a:ext cx="9905998" cy="1693761"/>
          </a:xfrm>
        </p:spPr>
        <p:txBody>
          <a:bodyPr/>
          <a:lstStyle/>
          <a:p>
            <a:r>
              <a:rPr lang="en-US" sz="3600" b="1" dirty="0"/>
              <a:t>IV. REVIEW AND COMPARE SOME POPULAR MOBILE APP DEVELOPMENT FRAMEWORKS BASED ON KEY FEATURES</a:t>
            </a:r>
          </a:p>
        </p:txBody>
      </p:sp>
      <p:sp>
        <p:nvSpPr>
          <p:cNvPr id="3" name="Content Placeholder 2">
            <a:extLst>
              <a:ext uri="{FF2B5EF4-FFF2-40B4-BE49-F238E27FC236}">
                <a16:creationId xmlns:a16="http://schemas.microsoft.com/office/drawing/2014/main" id="{FE5FC044-F335-52C7-A7F4-9311157625A4}"/>
              </a:ext>
            </a:extLst>
          </p:cNvPr>
          <p:cNvSpPr>
            <a:spLocks noGrp="1"/>
          </p:cNvSpPr>
          <p:nvPr>
            <p:ph idx="1"/>
          </p:nvPr>
        </p:nvSpPr>
        <p:spPr>
          <a:xfrm>
            <a:off x="780629" y="2308560"/>
            <a:ext cx="10627566" cy="4711958"/>
          </a:xfrm>
        </p:spPr>
        <p:txBody>
          <a:bodyPr>
            <a:normAutofit fontScale="77500" lnSpcReduction="20000"/>
          </a:bodyPr>
          <a:lstStyle/>
          <a:p>
            <a:pPr algn="l"/>
            <a:r>
              <a:rPr lang="en-US" sz="3800" b="0" i="0" dirty="0">
                <a:solidFill>
                  <a:schemeClr val="tx1"/>
                </a:solidFill>
                <a:effectLst/>
                <a:latin typeface="Google Sans"/>
              </a:rPr>
              <a:t>The choice of programming language for mobile app development depends on the target platform and the specific requirements of the project. Here's a brief overview of some popular options:</a:t>
            </a:r>
          </a:p>
          <a:p>
            <a:pPr algn="l"/>
            <a:endParaRPr lang="en-US" sz="3800" b="0" i="0" dirty="0">
              <a:solidFill>
                <a:schemeClr val="tx1"/>
              </a:solidFill>
              <a:effectLst/>
              <a:latin typeface="Google Sans"/>
            </a:endParaRPr>
          </a:p>
          <a:p>
            <a:pPr algn="l">
              <a:buFont typeface="Arial" panose="020B0604020202020204" pitchFamily="34" charset="0"/>
              <a:buChar char="•"/>
            </a:pPr>
            <a:r>
              <a:rPr lang="en-US" sz="3800" b="1" i="0" dirty="0">
                <a:solidFill>
                  <a:schemeClr val="tx1"/>
                </a:solidFill>
                <a:effectLst/>
                <a:latin typeface="Google Sans"/>
              </a:rPr>
              <a:t>Java</a:t>
            </a:r>
            <a:r>
              <a:rPr lang="en-US" sz="3800" b="0" i="0" dirty="0">
                <a:solidFill>
                  <a:schemeClr val="tx1"/>
                </a:solidFill>
                <a:effectLst/>
                <a:latin typeface="Google Sans"/>
              </a:rPr>
              <a:t>: Widely used for Android app development, known for its platform-independence and rich ecosystem of libraries and tools.</a:t>
            </a:r>
          </a:p>
          <a:p>
            <a:pPr algn="l">
              <a:buFont typeface="Arial" panose="020B0604020202020204" pitchFamily="34" charset="0"/>
              <a:buChar char="•"/>
            </a:pPr>
            <a:endParaRPr lang="en-US" sz="3800" b="0" i="0" dirty="0">
              <a:solidFill>
                <a:schemeClr val="tx1"/>
              </a:solidFill>
              <a:effectLst/>
              <a:latin typeface="Google Sans"/>
            </a:endParaRPr>
          </a:p>
          <a:p>
            <a:pPr algn="l">
              <a:buFont typeface="Arial" panose="020B0604020202020204" pitchFamily="34" charset="0"/>
              <a:buChar char="•"/>
            </a:pPr>
            <a:r>
              <a:rPr lang="en-US" sz="3800" b="1" i="0" dirty="0">
                <a:solidFill>
                  <a:schemeClr val="tx1"/>
                </a:solidFill>
                <a:effectLst/>
                <a:latin typeface="Google Sans"/>
              </a:rPr>
              <a:t>Kotlin</a:t>
            </a:r>
            <a:r>
              <a:rPr lang="en-US" sz="3800" b="0" i="0" dirty="0">
                <a:solidFill>
                  <a:schemeClr val="tx1"/>
                </a:solidFill>
                <a:effectLst/>
                <a:latin typeface="Google Sans"/>
              </a:rPr>
              <a:t>: A modern language gaining popularity for Android development, offering features like null safety and concise syntax.</a:t>
            </a:r>
          </a:p>
          <a:p>
            <a:endParaRPr lang="en-CM" dirty="0"/>
          </a:p>
        </p:txBody>
      </p:sp>
    </p:spTree>
    <p:extLst>
      <p:ext uri="{BB962C8B-B14F-4D97-AF65-F5344CB8AC3E}">
        <p14:creationId xmlns:p14="http://schemas.microsoft.com/office/powerpoint/2010/main" val="134918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BE7D0-5D4D-A123-1A6C-21C9A76C7A6C}"/>
              </a:ext>
            </a:extLst>
          </p:cNvPr>
          <p:cNvSpPr>
            <a:spLocks noGrp="1"/>
          </p:cNvSpPr>
          <p:nvPr>
            <p:ph idx="1"/>
          </p:nvPr>
        </p:nvSpPr>
        <p:spPr>
          <a:xfrm>
            <a:off x="636608" y="428263"/>
            <a:ext cx="10926501" cy="6123007"/>
          </a:xfrm>
        </p:spPr>
        <p:txBody>
          <a:bodyPr>
            <a:normAutofit lnSpcReduction="10000"/>
          </a:bodyPr>
          <a:lstStyle/>
          <a:p>
            <a:pPr algn="l">
              <a:buFont typeface="Arial" panose="020B0604020202020204" pitchFamily="34" charset="0"/>
              <a:buChar char="•"/>
            </a:pPr>
            <a:r>
              <a:rPr lang="en-US" sz="2400" b="1" i="0" dirty="0">
                <a:solidFill>
                  <a:schemeClr val="tx1"/>
                </a:solidFill>
                <a:effectLst/>
                <a:latin typeface="Google Sans"/>
              </a:rPr>
              <a:t>Swift</a:t>
            </a:r>
            <a:r>
              <a:rPr lang="en-US" sz="2400" b="0" i="0" dirty="0">
                <a:solidFill>
                  <a:schemeClr val="tx1"/>
                </a:solidFill>
                <a:effectLst/>
                <a:latin typeface="Google Sans"/>
              </a:rPr>
              <a:t>: Apple's preferred language for iOS and macOS development, known for its safety features, performance, and ease of learning.</a:t>
            </a:r>
          </a:p>
          <a:p>
            <a:pPr algn="l">
              <a:buFont typeface="Arial" panose="020B0604020202020204" pitchFamily="34" charset="0"/>
              <a:buChar char="•"/>
            </a:pPr>
            <a:endParaRPr lang="en-US" sz="2400" b="0" i="0" dirty="0">
              <a:solidFill>
                <a:schemeClr val="tx1"/>
              </a:solidFill>
              <a:effectLst/>
              <a:latin typeface="Google Sans"/>
            </a:endParaRPr>
          </a:p>
          <a:p>
            <a:pPr algn="l">
              <a:buFont typeface="Arial" panose="020B0604020202020204" pitchFamily="34" charset="0"/>
              <a:buChar char="•"/>
            </a:pPr>
            <a:r>
              <a:rPr lang="en-US" sz="2400" b="1" i="0" dirty="0">
                <a:solidFill>
                  <a:schemeClr val="tx1"/>
                </a:solidFill>
                <a:effectLst/>
                <a:latin typeface="Google Sans"/>
              </a:rPr>
              <a:t>Objective-C</a:t>
            </a:r>
            <a:r>
              <a:rPr lang="en-US" sz="2400" b="0" i="0" dirty="0">
                <a:solidFill>
                  <a:schemeClr val="tx1"/>
                </a:solidFill>
                <a:effectLst/>
                <a:latin typeface="Google Sans"/>
              </a:rPr>
              <a:t>: A traditional language used for iOS development, often used in conjunction with Swift for existing projects.</a:t>
            </a:r>
          </a:p>
          <a:p>
            <a:pPr algn="l">
              <a:buFont typeface="Arial" panose="020B0604020202020204" pitchFamily="34" charset="0"/>
              <a:buChar char="•"/>
            </a:pPr>
            <a:endParaRPr lang="en-US" sz="2400" b="0" i="0" dirty="0">
              <a:solidFill>
                <a:schemeClr val="tx1"/>
              </a:solidFill>
              <a:effectLst/>
              <a:latin typeface="Google Sans"/>
            </a:endParaRPr>
          </a:p>
          <a:p>
            <a:pPr algn="l">
              <a:buFont typeface="Arial" panose="020B0604020202020204" pitchFamily="34" charset="0"/>
              <a:buChar char="•"/>
            </a:pPr>
            <a:r>
              <a:rPr lang="en-US" sz="2400" b="1" i="0" dirty="0">
                <a:solidFill>
                  <a:schemeClr val="tx1"/>
                </a:solidFill>
                <a:effectLst/>
                <a:latin typeface="Google Sans"/>
              </a:rPr>
              <a:t>Python</a:t>
            </a:r>
            <a:r>
              <a:rPr lang="en-US" sz="2400" b="0" i="0" dirty="0">
                <a:solidFill>
                  <a:schemeClr val="tx1"/>
                </a:solidFill>
                <a:effectLst/>
                <a:latin typeface="Google Sans"/>
              </a:rPr>
              <a:t>: A versatile language used for web development, data science, and automation tasks, also gaining traction in mobile app development, particularly for prototyping.</a:t>
            </a:r>
          </a:p>
          <a:p>
            <a:pPr algn="l">
              <a:buFont typeface="Arial" panose="020B0604020202020204" pitchFamily="34" charset="0"/>
              <a:buChar char="•"/>
            </a:pPr>
            <a:endParaRPr lang="en-US" sz="2400" b="0" i="0" dirty="0">
              <a:solidFill>
                <a:schemeClr val="tx1"/>
              </a:solidFill>
              <a:effectLst/>
              <a:latin typeface="Google Sans"/>
            </a:endParaRPr>
          </a:p>
          <a:p>
            <a:pPr algn="l">
              <a:buFont typeface="Arial" panose="020B0604020202020204" pitchFamily="34" charset="0"/>
              <a:buChar char="•"/>
            </a:pPr>
            <a:r>
              <a:rPr lang="en-US" sz="2400" b="1" i="0" dirty="0">
                <a:solidFill>
                  <a:schemeClr val="tx1"/>
                </a:solidFill>
                <a:effectLst/>
                <a:latin typeface="Google Sans"/>
              </a:rPr>
              <a:t>Dart</a:t>
            </a:r>
            <a:r>
              <a:rPr lang="en-US" sz="2400" b="0" i="0" dirty="0">
                <a:solidFill>
                  <a:schemeClr val="tx1"/>
                </a:solidFill>
                <a:effectLst/>
                <a:latin typeface="Google Sans"/>
              </a:rPr>
              <a:t>: Google's language used with the Flutter framework for building cross-platform mobile apps, known for its high performance and hot reload feature.</a:t>
            </a:r>
          </a:p>
          <a:p>
            <a:pPr algn="l">
              <a:buFont typeface="Arial" panose="020B0604020202020204" pitchFamily="34" charset="0"/>
              <a:buChar char="•"/>
            </a:pPr>
            <a:endParaRPr lang="en-US" sz="2400" b="0" i="0" dirty="0">
              <a:solidFill>
                <a:schemeClr val="tx1"/>
              </a:solidFill>
              <a:effectLst/>
              <a:latin typeface="Google Sans"/>
            </a:endParaRPr>
          </a:p>
          <a:p>
            <a:pPr algn="l">
              <a:buFont typeface="Arial" panose="020B0604020202020204" pitchFamily="34" charset="0"/>
              <a:buChar char="•"/>
            </a:pPr>
            <a:r>
              <a:rPr lang="en-US" sz="2400" b="1" i="0" dirty="0">
                <a:solidFill>
                  <a:schemeClr val="tx1"/>
                </a:solidFill>
                <a:effectLst/>
                <a:latin typeface="Google Sans"/>
              </a:rPr>
              <a:t>HTML, CSS, and JavaScript</a:t>
            </a:r>
            <a:r>
              <a:rPr lang="en-US" sz="2400" b="0" i="0" dirty="0">
                <a:solidFill>
                  <a:schemeClr val="tx1"/>
                </a:solidFill>
                <a:effectLst/>
                <a:latin typeface="Google Sans"/>
              </a:rPr>
              <a:t>: The building blocks of web development, also used to create PWAs that offer a mobile-like experience.</a:t>
            </a:r>
          </a:p>
          <a:p>
            <a:endParaRPr lang="en-CM" dirty="0"/>
          </a:p>
        </p:txBody>
      </p:sp>
    </p:spTree>
    <p:extLst>
      <p:ext uri="{BB962C8B-B14F-4D97-AF65-F5344CB8AC3E}">
        <p14:creationId xmlns:p14="http://schemas.microsoft.com/office/powerpoint/2010/main" val="230689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obile App Development Frameworks in 2023 | SSTech System">
            <a:extLst>
              <a:ext uri="{FF2B5EF4-FFF2-40B4-BE49-F238E27FC236}">
                <a16:creationId xmlns:a16="http://schemas.microsoft.com/office/drawing/2014/main" id="{50DB2BFB-F2D5-C03A-918A-11FA25E171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869" y="530290"/>
            <a:ext cx="10627839" cy="542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55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D21F1-9836-19A1-5109-64DE8E37C077}"/>
              </a:ext>
            </a:extLst>
          </p:cNvPr>
          <p:cNvSpPr>
            <a:spLocks noGrp="1"/>
          </p:cNvSpPr>
          <p:nvPr>
            <p:ph type="title"/>
          </p:nvPr>
        </p:nvSpPr>
        <p:spPr>
          <a:xfrm>
            <a:off x="636608" y="609600"/>
            <a:ext cx="10880201" cy="1589590"/>
          </a:xfrm>
        </p:spPr>
        <p:txBody>
          <a:bodyPr/>
          <a:lstStyle/>
          <a:p>
            <a:r>
              <a:rPr lang="en-US" sz="4000" b="1" dirty="0"/>
              <a:t>V. STUDY OF MOBILE APPLICATION ARCHITECTURES AND DESIGN PATTERNS</a:t>
            </a:r>
          </a:p>
        </p:txBody>
      </p:sp>
      <p:sp>
        <p:nvSpPr>
          <p:cNvPr id="3" name="Content Placeholder 2">
            <a:extLst>
              <a:ext uri="{FF2B5EF4-FFF2-40B4-BE49-F238E27FC236}">
                <a16:creationId xmlns:a16="http://schemas.microsoft.com/office/drawing/2014/main" id="{0E6F7B02-6D56-76A7-2332-2000554133C7}"/>
              </a:ext>
            </a:extLst>
          </p:cNvPr>
          <p:cNvSpPr>
            <a:spLocks noGrp="1"/>
          </p:cNvSpPr>
          <p:nvPr>
            <p:ph idx="1"/>
          </p:nvPr>
        </p:nvSpPr>
        <p:spPr>
          <a:xfrm>
            <a:off x="898344" y="2161592"/>
            <a:ext cx="9905998" cy="4540150"/>
          </a:xfrm>
        </p:spPr>
        <p:txBody>
          <a:bodyPr>
            <a:normAutofit fontScale="85000" lnSpcReduction="20000"/>
          </a:bodyPr>
          <a:lstStyle/>
          <a:p>
            <a:pPr algn="l">
              <a:buFont typeface="Arial" panose="020B0604020202020204" pitchFamily="34" charset="0"/>
              <a:buChar char="•"/>
            </a:pPr>
            <a:r>
              <a:rPr lang="en-US" sz="3000" b="1" i="0" dirty="0">
                <a:solidFill>
                  <a:schemeClr val="tx1"/>
                </a:solidFill>
                <a:effectLst/>
                <a:latin typeface="Google Sans"/>
              </a:rPr>
              <a:t>1) </a:t>
            </a:r>
            <a:r>
              <a:rPr lang="en-US" sz="3300" b="1" i="0" dirty="0">
                <a:solidFill>
                  <a:schemeClr val="tx1"/>
                </a:solidFill>
                <a:effectLst/>
                <a:latin typeface="Google Sans"/>
              </a:rPr>
              <a:t>Model-View-Controller (MVC): </a:t>
            </a:r>
            <a:r>
              <a:rPr lang="en-US" sz="3000" b="0" i="0" dirty="0">
                <a:solidFill>
                  <a:schemeClr val="tx1"/>
                </a:solidFill>
                <a:effectLst/>
                <a:latin typeface="Google Sans"/>
              </a:rPr>
              <a:t>This is a widely used architecture that separates the application into three distinct layers:</a:t>
            </a:r>
          </a:p>
          <a:p>
            <a:pPr marL="742950" lvl="1" indent="-285750" algn="l">
              <a:buFont typeface="Arial" panose="020B0604020202020204" pitchFamily="34" charset="0"/>
              <a:buChar char="•"/>
            </a:pPr>
            <a:r>
              <a:rPr lang="en-US" sz="2600" b="0" i="0" dirty="0">
                <a:solidFill>
                  <a:schemeClr val="tx1"/>
                </a:solidFill>
                <a:effectLst/>
                <a:latin typeface="Google Sans"/>
              </a:rPr>
              <a:t>Model: Handles data and business logic.</a:t>
            </a:r>
          </a:p>
          <a:p>
            <a:pPr marL="742950" lvl="1" indent="-285750" algn="l">
              <a:buFont typeface="Arial" panose="020B0604020202020204" pitchFamily="34" charset="0"/>
              <a:buChar char="•"/>
            </a:pPr>
            <a:r>
              <a:rPr lang="en-US" sz="2600" b="0" i="0" dirty="0">
                <a:solidFill>
                  <a:schemeClr val="tx1"/>
                </a:solidFill>
                <a:effectLst/>
                <a:latin typeface="Google Sans"/>
              </a:rPr>
              <a:t>View: Represents the user interface.</a:t>
            </a:r>
          </a:p>
          <a:p>
            <a:pPr marL="742950" lvl="1" indent="-285750" algn="l">
              <a:buFont typeface="Arial" panose="020B0604020202020204" pitchFamily="34" charset="0"/>
              <a:buChar char="•"/>
            </a:pPr>
            <a:r>
              <a:rPr lang="en-US" sz="2600" b="0" i="0" dirty="0">
                <a:solidFill>
                  <a:schemeClr val="tx1"/>
                </a:solidFill>
                <a:effectLst/>
                <a:latin typeface="Google Sans"/>
              </a:rPr>
              <a:t>Controller: Processes user interactions and updates the model and view accordingly.</a:t>
            </a:r>
          </a:p>
          <a:p>
            <a:pPr marL="742950" lvl="1" indent="-285750" algn="l">
              <a:buFont typeface="Arial" panose="020B0604020202020204" pitchFamily="34" charset="0"/>
              <a:buChar char="•"/>
            </a:pPr>
            <a:endParaRPr lang="en-US" sz="2600" b="0" i="0" dirty="0">
              <a:solidFill>
                <a:schemeClr val="tx1"/>
              </a:solidFill>
              <a:effectLst/>
              <a:latin typeface="Google Sans"/>
            </a:endParaRPr>
          </a:p>
          <a:p>
            <a:pPr algn="l">
              <a:buFont typeface="Arial" panose="020B0604020202020204" pitchFamily="34" charset="0"/>
              <a:buChar char="•"/>
            </a:pPr>
            <a:r>
              <a:rPr lang="en-US" sz="3000" b="1" i="0" dirty="0">
                <a:solidFill>
                  <a:schemeClr val="tx1"/>
                </a:solidFill>
                <a:effectLst/>
                <a:latin typeface="Google Sans"/>
              </a:rPr>
              <a:t>Benefits of MVC:</a:t>
            </a:r>
          </a:p>
          <a:p>
            <a:pPr marL="742950" lvl="1" indent="-285750" algn="l">
              <a:buFont typeface="Arial" panose="020B0604020202020204" pitchFamily="34" charset="0"/>
              <a:buChar char="•"/>
            </a:pPr>
            <a:r>
              <a:rPr lang="en-US" sz="2600" b="0" i="0" dirty="0">
                <a:solidFill>
                  <a:schemeClr val="tx1"/>
                </a:solidFill>
                <a:effectLst/>
                <a:latin typeface="Google Sans"/>
              </a:rPr>
              <a:t>Modular structure for easier development and maintenance.</a:t>
            </a:r>
          </a:p>
          <a:p>
            <a:pPr marL="742950" lvl="1" indent="-285750" algn="l">
              <a:buFont typeface="Arial" panose="020B0604020202020204" pitchFamily="34" charset="0"/>
              <a:buChar char="•"/>
            </a:pPr>
            <a:r>
              <a:rPr lang="en-US" sz="2600" b="0" i="0" dirty="0">
                <a:solidFill>
                  <a:schemeClr val="tx1"/>
                </a:solidFill>
                <a:effectLst/>
                <a:latin typeface="Google Sans"/>
              </a:rPr>
              <a:t>Improved code reusability.</a:t>
            </a:r>
          </a:p>
          <a:p>
            <a:pPr marL="742950" lvl="1" indent="-285750" algn="l">
              <a:buFont typeface="Arial" panose="020B0604020202020204" pitchFamily="34" charset="0"/>
              <a:buChar char="•"/>
            </a:pPr>
            <a:r>
              <a:rPr lang="en-US" sz="2600" b="0" i="0" dirty="0">
                <a:solidFill>
                  <a:schemeClr val="tx1"/>
                </a:solidFill>
                <a:effectLst/>
                <a:latin typeface="Google Sans"/>
              </a:rPr>
              <a:t>Clear separation of concerns.</a:t>
            </a:r>
          </a:p>
          <a:p>
            <a:endParaRPr lang="en-CM" dirty="0"/>
          </a:p>
        </p:txBody>
      </p:sp>
    </p:spTree>
    <p:extLst>
      <p:ext uri="{BB962C8B-B14F-4D97-AF65-F5344CB8AC3E}">
        <p14:creationId xmlns:p14="http://schemas.microsoft.com/office/powerpoint/2010/main" val="1911318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B14DD-1BA1-F353-E2B6-BA1EC8A5F85D}"/>
              </a:ext>
            </a:extLst>
          </p:cNvPr>
          <p:cNvSpPr>
            <a:spLocks noGrp="1"/>
          </p:cNvSpPr>
          <p:nvPr>
            <p:ph idx="1"/>
          </p:nvPr>
        </p:nvSpPr>
        <p:spPr>
          <a:xfrm>
            <a:off x="1141413" y="494522"/>
            <a:ext cx="10419216" cy="6055568"/>
          </a:xfrm>
        </p:spPr>
        <p:txBody>
          <a:bodyPr>
            <a:normAutofit/>
          </a:bodyPr>
          <a:lstStyle/>
          <a:p>
            <a:pPr algn="l">
              <a:buFont typeface="Arial" panose="020B0604020202020204" pitchFamily="34" charset="0"/>
              <a:buChar char="•"/>
            </a:pPr>
            <a:r>
              <a:rPr lang="en-US" sz="3300" b="1" i="0" dirty="0">
                <a:solidFill>
                  <a:schemeClr val="tx1"/>
                </a:solidFill>
                <a:effectLst/>
                <a:latin typeface="Google Sans"/>
              </a:rPr>
              <a:t>2) Model-View-Presenter (MVP): </a:t>
            </a:r>
            <a:r>
              <a:rPr lang="en-US" sz="3300" b="0" i="0" dirty="0">
                <a:solidFill>
                  <a:schemeClr val="tx1"/>
                </a:solidFill>
                <a:effectLst/>
                <a:latin typeface="Google Sans"/>
              </a:rPr>
              <a:t>Similar to MVC, but with a more defined separation between the view and presenter. The presenter acts as an intermediary between the view and the model, handling business logic and data formatting for the view.</a:t>
            </a:r>
          </a:p>
          <a:p>
            <a:pPr algn="l">
              <a:buFont typeface="Arial" panose="020B0604020202020204" pitchFamily="34" charset="0"/>
              <a:buChar char="•"/>
            </a:pPr>
            <a:endParaRPr lang="en-US" sz="3600" b="0" i="0" dirty="0">
              <a:solidFill>
                <a:schemeClr val="tx1"/>
              </a:solidFill>
              <a:effectLst/>
              <a:latin typeface="Google Sans"/>
            </a:endParaRPr>
          </a:p>
          <a:p>
            <a:pPr algn="l">
              <a:buFont typeface="Arial" panose="020B0604020202020204" pitchFamily="34" charset="0"/>
              <a:buChar char="•"/>
            </a:pPr>
            <a:r>
              <a:rPr lang="en-US" sz="3300" b="1" i="0" dirty="0">
                <a:solidFill>
                  <a:schemeClr val="tx1"/>
                </a:solidFill>
                <a:effectLst/>
                <a:latin typeface="Google Sans"/>
              </a:rPr>
              <a:t>Benefits of MVP:</a:t>
            </a:r>
          </a:p>
          <a:p>
            <a:pPr marL="742950" lvl="1" indent="-285750" algn="l">
              <a:buFont typeface="Arial" panose="020B0604020202020204" pitchFamily="34" charset="0"/>
              <a:buChar char="•"/>
            </a:pPr>
            <a:r>
              <a:rPr lang="en-US" sz="3300" b="0" i="0" dirty="0">
                <a:solidFill>
                  <a:schemeClr val="tx1"/>
                </a:solidFill>
                <a:effectLst/>
                <a:latin typeface="Google Sans"/>
              </a:rPr>
              <a:t>Improved testability due to a clear separation of concerns.</a:t>
            </a:r>
          </a:p>
          <a:p>
            <a:pPr marL="742950" lvl="1" indent="-285750" algn="l">
              <a:buFont typeface="Arial" panose="020B0604020202020204" pitchFamily="34" charset="0"/>
              <a:buChar char="•"/>
            </a:pPr>
            <a:r>
              <a:rPr lang="en-US" sz="3300" b="0" i="0" dirty="0">
                <a:solidFill>
                  <a:schemeClr val="tx1"/>
                </a:solidFill>
                <a:effectLst/>
                <a:latin typeface="Google Sans"/>
              </a:rPr>
              <a:t>Easier to maintain the view layer.</a:t>
            </a:r>
          </a:p>
          <a:p>
            <a:endParaRPr lang="en-CM" dirty="0"/>
          </a:p>
        </p:txBody>
      </p:sp>
    </p:spTree>
    <p:extLst>
      <p:ext uri="{BB962C8B-B14F-4D97-AF65-F5344CB8AC3E}">
        <p14:creationId xmlns:p14="http://schemas.microsoft.com/office/powerpoint/2010/main" val="2501391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CC21E-B400-A975-C0E9-7A8E37D31DFA}"/>
              </a:ext>
            </a:extLst>
          </p:cNvPr>
          <p:cNvSpPr>
            <a:spLocks noGrp="1"/>
          </p:cNvSpPr>
          <p:nvPr>
            <p:ph idx="1"/>
          </p:nvPr>
        </p:nvSpPr>
        <p:spPr>
          <a:xfrm>
            <a:off x="717630" y="752354"/>
            <a:ext cx="10613985" cy="5496045"/>
          </a:xfrm>
        </p:spPr>
        <p:txBody>
          <a:bodyPr/>
          <a:lstStyle/>
          <a:p>
            <a:pPr algn="l">
              <a:buFont typeface="Arial" panose="020B0604020202020204" pitchFamily="34" charset="0"/>
              <a:buChar char="•"/>
            </a:pPr>
            <a:r>
              <a:rPr lang="en-US" sz="3200" b="1" i="0" dirty="0">
                <a:solidFill>
                  <a:schemeClr val="tx1"/>
                </a:solidFill>
                <a:effectLst/>
                <a:latin typeface="Google Sans"/>
              </a:rPr>
              <a:t>3) Model-View-</a:t>
            </a:r>
            <a:r>
              <a:rPr lang="en-US" sz="3200" b="1" i="0" dirty="0" err="1">
                <a:solidFill>
                  <a:schemeClr val="tx1"/>
                </a:solidFill>
                <a:effectLst/>
                <a:latin typeface="Google Sans"/>
              </a:rPr>
              <a:t>ViewModel</a:t>
            </a:r>
            <a:r>
              <a:rPr lang="en-US" sz="3200" b="1" i="0" dirty="0">
                <a:solidFill>
                  <a:schemeClr val="tx1"/>
                </a:solidFill>
                <a:effectLst/>
                <a:latin typeface="Google Sans"/>
              </a:rPr>
              <a:t> (MVVM): </a:t>
            </a:r>
            <a:r>
              <a:rPr lang="en-US" sz="3200" b="0" i="0" dirty="0">
                <a:solidFill>
                  <a:schemeClr val="tx1"/>
                </a:solidFill>
                <a:effectLst/>
                <a:latin typeface="Google Sans"/>
              </a:rPr>
              <a:t>This architecture introduces a </a:t>
            </a:r>
            <a:r>
              <a:rPr lang="en-US" sz="3200" b="0" i="0" dirty="0" err="1">
                <a:solidFill>
                  <a:schemeClr val="tx1"/>
                </a:solidFill>
                <a:effectLst/>
                <a:latin typeface="Google Sans"/>
              </a:rPr>
              <a:t>ViewModel</a:t>
            </a:r>
            <a:r>
              <a:rPr lang="en-US" sz="3200" b="0" i="0" dirty="0">
                <a:solidFill>
                  <a:schemeClr val="tx1"/>
                </a:solidFill>
                <a:effectLst/>
                <a:latin typeface="Google Sans"/>
              </a:rPr>
              <a:t> layer that sits between the Model and the View. The </a:t>
            </a:r>
            <a:r>
              <a:rPr lang="en-US" sz="3200" b="0" i="0" dirty="0" err="1">
                <a:solidFill>
                  <a:schemeClr val="tx1"/>
                </a:solidFill>
                <a:effectLst/>
                <a:latin typeface="Google Sans"/>
              </a:rPr>
              <a:t>ViewModel</a:t>
            </a:r>
            <a:r>
              <a:rPr lang="en-US" sz="3200" b="0" i="0" dirty="0">
                <a:solidFill>
                  <a:schemeClr val="tx1"/>
                </a:solidFill>
                <a:effectLst/>
                <a:latin typeface="Google Sans"/>
              </a:rPr>
              <a:t> manages the data and presentation logic, simplifying the View and improving testability.</a:t>
            </a:r>
          </a:p>
          <a:p>
            <a:pPr algn="l">
              <a:buFont typeface="Arial" panose="020B0604020202020204" pitchFamily="34" charset="0"/>
              <a:buChar char="•"/>
            </a:pPr>
            <a:endParaRPr lang="en-US" sz="3200" b="0" i="0" dirty="0">
              <a:solidFill>
                <a:schemeClr val="tx1"/>
              </a:solidFill>
              <a:effectLst/>
              <a:latin typeface="Google Sans"/>
            </a:endParaRPr>
          </a:p>
          <a:p>
            <a:pPr algn="l">
              <a:buFont typeface="Arial" panose="020B0604020202020204" pitchFamily="34" charset="0"/>
              <a:buChar char="•"/>
            </a:pPr>
            <a:r>
              <a:rPr lang="en-US" sz="3200" b="1" i="0" dirty="0">
                <a:solidFill>
                  <a:schemeClr val="tx1"/>
                </a:solidFill>
                <a:effectLst/>
                <a:latin typeface="Google Sans"/>
              </a:rPr>
              <a:t>Benefits of MVVM:</a:t>
            </a:r>
          </a:p>
          <a:p>
            <a:pPr marL="742950" lvl="1" indent="-285750" algn="l">
              <a:buFont typeface="Arial" panose="020B0604020202020204" pitchFamily="34" charset="0"/>
              <a:buChar char="•"/>
            </a:pPr>
            <a:r>
              <a:rPr lang="en-US" sz="2800" b="0" i="0" dirty="0">
                <a:solidFill>
                  <a:schemeClr val="tx1"/>
                </a:solidFill>
                <a:effectLst/>
                <a:latin typeface="Google Sans"/>
              </a:rPr>
              <a:t>Enhanced separation of concerns compared to MVP.</a:t>
            </a:r>
          </a:p>
          <a:p>
            <a:pPr marL="742950" lvl="1" indent="-285750" algn="l">
              <a:buFont typeface="Arial" panose="020B0604020202020204" pitchFamily="34" charset="0"/>
              <a:buChar char="•"/>
            </a:pPr>
            <a:r>
              <a:rPr lang="en-US" sz="2800" b="0" i="0" dirty="0">
                <a:solidFill>
                  <a:schemeClr val="tx1"/>
                </a:solidFill>
                <a:effectLst/>
                <a:latin typeface="Google Sans"/>
              </a:rPr>
              <a:t>Improved data binding and testability.</a:t>
            </a:r>
          </a:p>
          <a:p>
            <a:endParaRPr lang="en-CM" dirty="0"/>
          </a:p>
        </p:txBody>
      </p:sp>
    </p:spTree>
    <p:extLst>
      <p:ext uri="{BB962C8B-B14F-4D97-AF65-F5344CB8AC3E}">
        <p14:creationId xmlns:p14="http://schemas.microsoft.com/office/powerpoint/2010/main" val="2211628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1A39-6DD0-7168-C426-EEF11E4C5B0A}"/>
              </a:ext>
            </a:extLst>
          </p:cNvPr>
          <p:cNvSpPr>
            <a:spLocks noGrp="1"/>
          </p:cNvSpPr>
          <p:nvPr>
            <p:ph type="title"/>
          </p:nvPr>
        </p:nvSpPr>
        <p:spPr>
          <a:xfrm>
            <a:off x="646111" y="452718"/>
            <a:ext cx="9404723" cy="820497"/>
          </a:xfrm>
        </p:spPr>
        <p:txBody>
          <a:bodyPr/>
          <a:lstStyle/>
          <a:p>
            <a:r>
              <a:rPr lang="en-US" sz="4000" b="1" dirty="0"/>
              <a:t>Design Patterns</a:t>
            </a:r>
            <a:endParaRPr lang="en-CM" sz="4000" b="1" dirty="0"/>
          </a:p>
        </p:txBody>
      </p:sp>
      <p:sp>
        <p:nvSpPr>
          <p:cNvPr id="3" name="Content Placeholder 2">
            <a:extLst>
              <a:ext uri="{FF2B5EF4-FFF2-40B4-BE49-F238E27FC236}">
                <a16:creationId xmlns:a16="http://schemas.microsoft.com/office/drawing/2014/main" id="{FBEEA69F-F40F-E802-FF55-DC87262B8F1E}"/>
              </a:ext>
            </a:extLst>
          </p:cNvPr>
          <p:cNvSpPr>
            <a:spLocks noGrp="1"/>
          </p:cNvSpPr>
          <p:nvPr>
            <p:ph idx="1"/>
          </p:nvPr>
        </p:nvSpPr>
        <p:spPr>
          <a:xfrm>
            <a:off x="572246" y="1273215"/>
            <a:ext cx="11044366" cy="5370653"/>
          </a:xfrm>
        </p:spPr>
        <p:txBody>
          <a:bodyPr>
            <a:normAutofit fontScale="47500" lnSpcReduction="20000"/>
          </a:bodyPr>
          <a:lstStyle/>
          <a:p>
            <a:pPr algn="l"/>
            <a:r>
              <a:rPr lang="en-US" sz="4200" b="1" i="0" dirty="0">
                <a:solidFill>
                  <a:schemeClr val="tx1"/>
                </a:solidFill>
                <a:effectLst/>
                <a:latin typeface="Google Sans"/>
              </a:rPr>
              <a:t>Design patterns are reusable solutions to common software development problems. They provide a proven approach to implementing functionalities within your mobile app. Here are some commonly used design patterns in mobile app development:</a:t>
            </a:r>
          </a:p>
          <a:p>
            <a:pPr marL="0" indent="0" algn="l">
              <a:buNone/>
            </a:pPr>
            <a:endParaRPr lang="en-US" sz="4200" b="1" i="0" dirty="0">
              <a:solidFill>
                <a:schemeClr val="tx1"/>
              </a:solidFill>
              <a:effectLst/>
              <a:latin typeface="Google Sans"/>
            </a:endParaRPr>
          </a:p>
          <a:p>
            <a:pPr algn="l">
              <a:buFont typeface="Arial" panose="020B0604020202020204" pitchFamily="34" charset="0"/>
              <a:buChar char="•"/>
            </a:pPr>
            <a:r>
              <a:rPr lang="en-US" sz="4200" b="1" i="0" dirty="0">
                <a:solidFill>
                  <a:schemeClr val="tx1"/>
                </a:solidFill>
                <a:effectLst/>
                <a:latin typeface="Google Sans"/>
              </a:rPr>
              <a:t>Singleton Pattern</a:t>
            </a:r>
          </a:p>
          <a:p>
            <a:pPr algn="l">
              <a:buFont typeface="Arial" panose="020B0604020202020204" pitchFamily="34" charset="0"/>
              <a:buChar char="•"/>
            </a:pPr>
            <a:endParaRPr lang="en-US" sz="4200" b="1" dirty="0">
              <a:latin typeface="Google Sans"/>
            </a:endParaRPr>
          </a:p>
          <a:p>
            <a:pPr algn="l">
              <a:buFont typeface="Arial" panose="020B0604020202020204" pitchFamily="34" charset="0"/>
              <a:buChar char="•"/>
            </a:pPr>
            <a:r>
              <a:rPr lang="en-US" sz="4200" b="1" dirty="0"/>
              <a:t>Observer Pattern</a:t>
            </a:r>
          </a:p>
          <a:p>
            <a:pPr algn="l">
              <a:buFont typeface="Arial" panose="020B0604020202020204" pitchFamily="34" charset="0"/>
              <a:buChar char="•"/>
            </a:pPr>
            <a:endParaRPr lang="en-US" sz="4200" b="1" dirty="0"/>
          </a:p>
          <a:p>
            <a:pPr algn="l">
              <a:buFont typeface="Arial" panose="020B0604020202020204" pitchFamily="34" charset="0"/>
              <a:buChar char="•"/>
            </a:pPr>
            <a:r>
              <a:rPr lang="en-US" sz="4200" b="1" dirty="0"/>
              <a:t>Factory Pattern</a:t>
            </a:r>
          </a:p>
          <a:p>
            <a:pPr algn="l">
              <a:buFont typeface="Arial" panose="020B0604020202020204" pitchFamily="34" charset="0"/>
              <a:buChar char="•"/>
            </a:pPr>
            <a:endParaRPr lang="en-US" sz="4200" b="1" dirty="0"/>
          </a:p>
          <a:p>
            <a:pPr algn="l">
              <a:buFont typeface="Arial" panose="020B0604020202020204" pitchFamily="34" charset="0"/>
              <a:buChar char="•"/>
            </a:pPr>
            <a:r>
              <a:rPr lang="en-US" sz="4200" b="1" dirty="0"/>
              <a:t>Adapter Pattern</a:t>
            </a:r>
          </a:p>
          <a:p>
            <a:pPr algn="l">
              <a:buFont typeface="Arial" panose="020B0604020202020204" pitchFamily="34" charset="0"/>
              <a:buChar char="•"/>
            </a:pPr>
            <a:endParaRPr lang="en-US" sz="4200" b="1" dirty="0"/>
          </a:p>
          <a:p>
            <a:pPr algn="l">
              <a:buFont typeface="Arial" panose="020B0604020202020204" pitchFamily="34" charset="0"/>
              <a:buChar char="•"/>
            </a:pPr>
            <a:r>
              <a:rPr lang="en-US" sz="4200" b="1" dirty="0"/>
              <a:t>Decorator Pattern</a:t>
            </a:r>
          </a:p>
          <a:p>
            <a:pPr algn="l">
              <a:buFont typeface="Arial" panose="020B0604020202020204" pitchFamily="34" charset="0"/>
              <a:buChar char="•"/>
            </a:pPr>
            <a:endParaRPr lang="en-US" sz="4200" b="1" dirty="0"/>
          </a:p>
          <a:p>
            <a:pPr algn="l">
              <a:buFont typeface="Arial" panose="020B0604020202020204" pitchFamily="34" charset="0"/>
              <a:buChar char="•"/>
            </a:pPr>
            <a:r>
              <a:rPr lang="en-US" sz="4200" b="1" dirty="0"/>
              <a:t>Strategy Pattern</a:t>
            </a:r>
          </a:p>
          <a:p>
            <a:pPr algn="l">
              <a:buFont typeface="Arial" panose="020B0604020202020204" pitchFamily="34" charset="0"/>
              <a:buChar char="•"/>
            </a:pPr>
            <a:endParaRPr lang="en-CM" dirty="0"/>
          </a:p>
        </p:txBody>
      </p:sp>
    </p:spTree>
    <p:extLst>
      <p:ext uri="{BB962C8B-B14F-4D97-AF65-F5344CB8AC3E}">
        <p14:creationId xmlns:p14="http://schemas.microsoft.com/office/powerpoint/2010/main" val="179640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37B8-D0A8-362B-23C3-38CB47CE1F11}"/>
              </a:ext>
            </a:extLst>
          </p:cNvPr>
          <p:cNvSpPr>
            <a:spLocks noGrp="1"/>
          </p:cNvSpPr>
          <p:nvPr>
            <p:ph type="title"/>
          </p:nvPr>
        </p:nvSpPr>
        <p:spPr>
          <a:xfrm>
            <a:off x="669261" y="302247"/>
            <a:ext cx="10662355" cy="1804345"/>
          </a:xfrm>
        </p:spPr>
        <p:txBody>
          <a:bodyPr/>
          <a:lstStyle/>
          <a:p>
            <a:r>
              <a:rPr lang="en-US" sz="3200" b="1" dirty="0"/>
              <a:t>VI. COLLECTING AND ANALYSING USER REQUIREMENTS FOR A MOBILE APPLICATION (REQUIREMENT ENGINEERING</a:t>
            </a:r>
            <a:endParaRPr lang="en-CM" sz="3200" b="1" dirty="0">
              <a:solidFill>
                <a:schemeClr val="tx1"/>
              </a:solidFill>
            </a:endParaRPr>
          </a:p>
        </p:txBody>
      </p:sp>
      <p:sp>
        <p:nvSpPr>
          <p:cNvPr id="3" name="Content Placeholder 2">
            <a:extLst>
              <a:ext uri="{FF2B5EF4-FFF2-40B4-BE49-F238E27FC236}">
                <a16:creationId xmlns:a16="http://schemas.microsoft.com/office/drawing/2014/main" id="{7F4439EB-5DA6-8E05-E1FD-52A567593977}"/>
              </a:ext>
            </a:extLst>
          </p:cNvPr>
          <p:cNvSpPr>
            <a:spLocks noGrp="1"/>
          </p:cNvSpPr>
          <p:nvPr>
            <p:ph idx="1"/>
          </p:nvPr>
        </p:nvSpPr>
        <p:spPr>
          <a:xfrm>
            <a:off x="356502" y="2280213"/>
            <a:ext cx="11478995" cy="4751408"/>
          </a:xfrm>
        </p:spPr>
        <p:txBody>
          <a:bodyPr>
            <a:normAutofit fontScale="25000" lnSpcReduction="20000"/>
          </a:bodyPr>
          <a:lstStyle/>
          <a:p>
            <a:pPr algn="l"/>
            <a:r>
              <a:rPr lang="en-US" sz="9600" b="0" i="0" dirty="0">
                <a:solidFill>
                  <a:schemeClr val="tx1"/>
                </a:solidFill>
                <a:effectLst/>
                <a:latin typeface="Google Sans"/>
              </a:rPr>
              <a:t>Understanding user needs is paramount to the success of any mobile application. By collecting and analyzing user requirements, we ensure that the app is designed to address their problems and provide a valuable user experience. Here, we will explore various techniques for gathering and analyzing user requirements.</a:t>
            </a:r>
          </a:p>
          <a:p>
            <a:pPr algn="l"/>
            <a:endParaRPr lang="en-US" sz="9600" b="0" i="0" dirty="0">
              <a:solidFill>
                <a:schemeClr val="tx1"/>
              </a:solidFill>
              <a:effectLst/>
              <a:latin typeface="Google Sans"/>
            </a:endParaRPr>
          </a:p>
          <a:p>
            <a:pPr algn="l">
              <a:buFont typeface="Arial" panose="020B0604020202020204" pitchFamily="34" charset="0"/>
              <a:buChar char="•"/>
            </a:pPr>
            <a:r>
              <a:rPr lang="en-US" sz="9600" b="0" i="0" dirty="0">
                <a:solidFill>
                  <a:schemeClr val="tx1"/>
                </a:solidFill>
                <a:effectLst/>
                <a:latin typeface="Google Sans"/>
              </a:rPr>
              <a:t>1) </a:t>
            </a:r>
            <a:r>
              <a:rPr lang="en-US" sz="9600" b="1" i="0" dirty="0">
                <a:solidFill>
                  <a:schemeClr val="tx1"/>
                </a:solidFill>
                <a:effectLst/>
                <a:latin typeface="Google Sans"/>
              </a:rPr>
              <a:t>User Requirement Collection Techniques:</a:t>
            </a:r>
          </a:p>
          <a:p>
            <a:pPr marL="742950" lvl="1" indent="-285750" algn="l">
              <a:buFont typeface="Arial" panose="020B0604020202020204" pitchFamily="34" charset="0"/>
              <a:buChar char="•"/>
            </a:pPr>
            <a:r>
              <a:rPr lang="en-US" sz="9600" b="0" i="0" dirty="0">
                <a:solidFill>
                  <a:schemeClr val="tx1"/>
                </a:solidFill>
                <a:effectLst/>
                <a:latin typeface="Google Sans"/>
              </a:rPr>
              <a:t>Stakeholder Interviews: Conducting structured interviews with key stakeholders like clients, users, and domain experts to gather insights into their needs, preferences, and expectations.</a:t>
            </a:r>
          </a:p>
          <a:p>
            <a:pPr marL="742950" lvl="1" indent="-285750" algn="l">
              <a:buFont typeface="Arial" panose="020B0604020202020204" pitchFamily="34" charset="0"/>
              <a:buChar char="•"/>
            </a:pPr>
            <a:r>
              <a:rPr lang="en-US" sz="9600" b="0" i="0" dirty="0">
                <a:solidFill>
                  <a:schemeClr val="tx1"/>
                </a:solidFill>
                <a:effectLst/>
                <a:latin typeface="Google Sans"/>
              </a:rPr>
              <a:t>Surveys and Questionnaires: Distributing surveys to a targeted audience to collect quantitative data on user demographics, pain points, and feature preferences.</a:t>
            </a:r>
          </a:p>
          <a:p>
            <a:endParaRPr lang="en-CM" dirty="0"/>
          </a:p>
        </p:txBody>
      </p:sp>
    </p:spTree>
    <p:extLst>
      <p:ext uri="{BB962C8B-B14F-4D97-AF65-F5344CB8AC3E}">
        <p14:creationId xmlns:p14="http://schemas.microsoft.com/office/powerpoint/2010/main" val="1878707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25E9D6-7B48-4F4E-E9F1-C1F1D0437527}"/>
              </a:ext>
            </a:extLst>
          </p:cNvPr>
          <p:cNvSpPr>
            <a:spLocks noGrp="1"/>
          </p:cNvSpPr>
          <p:nvPr>
            <p:ph idx="1"/>
          </p:nvPr>
        </p:nvSpPr>
        <p:spPr>
          <a:xfrm>
            <a:off x="474562" y="729206"/>
            <a:ext cx="10764456" cy="5519194"/>
          </a:xfrm>
        </p:spPr>
        <p:txBody>
          <a:bodyPr>
            <a:normAutofit fontScale="92500" lnSpcReduction="10000"/>
          </a:bodyPr>
          <a:lstStyle/>
          <a:p>
            <a:r>
              <a:rPr lang="en-US" sz="2800" dirty="0"/>
              <a:t>2) </a:t>
            </a:r>
            <a:r>
              <a:rPr lang="en-US" sz="3200" b="1" dirty="0"/>
              <a:t>User Requirement Analysis</a:t>
            </a:r>
          </a:p>
          <a:p>
            <a:endParaRPr lang="en-US" sz="3200" dirty="0"/>
          </a:p>
          <a:p>
            <a:r>
              <a:rPr lang="en-US" dirty="0"/>
              <a:t> </a:t>
            </a:r>
            <a:r>
              <a:rPr lang="en-US" sz="2400" b="1" dirty="0"/>
              <a:t>Prioritization of Requirements: </a:t>
            </a:r>
          </a:p>
          <a:p>
            <a:r>
              <a:rPr lang="en-US" sz="2400" dirty="0"/>
              <a:t>-</a:t>
            </a:r>
            <a:r>
              <a:rPr lang="en-US" sz="2400" b="1" dirty="0"/>
              <a:t> Description</a:t>
            </a:r>
            <a:r>
              <a:rPr lang="en-US" sz="2400" dirty="0"/>
              <a:t>: Rank requirements based on their importance and impact on the overall success of the app. </a:t>
            </a:r>
          </a:p>
          <a:p>
            <a:r>
              <a:rPr lang="en-US" sz="2400" b="1" dirty="0"/>
              <a:t>- Approach</a:t>
            </a:r>
            <a:r>
              <a:rPr lang="en-US" sz="2400" dirty="0"/>
              <a:t>: Use techniques like </a:t>
            </a:r>
            <a:r>
              <a:rPr lang="en-US" sz="2400" dirty="0" err="1"/>
              <a:t>MoSCoW</a:t>
            </a:r>
            <a:r>
              <a:rPr lang="en-US" sz="2400" dirty="0"/>
              <a:t> (Must have, should have, could have, Won’t have) to prioritize features. </a:t>
            </a:r>
          </a:p>
          <a:p>
            <a:endParaRPr lang="en-US" sz="2400" dirty="0"/>
          </a:p>
          <a:p>
            <a:r>
              <a:rPr lang="en-US" sz="2400" b="1" dirty="0"/>
              <a:t> Requirement Documentation: </a:t>
            </a:r>
          </a:p>
          <a:p>
            <a:r>
              <a:rPr lang="en-US" sz="2400" b="1" dirty="0"/>
              <a:t>- Description: </a:t>
            </a:r>
            <a:r>
              <a:rPr lang="en-US" sz="2400" dirty="0"/>
              <a:t>Document user requirements in a clear, structured manner to serve as a reference during the development process. </a:t>
            </a:r>
          </a:p>
          <a:p>
            <a:r>
              <a:rPr lang="en-US" sz="2400" b="1" dirty="0"/>
              <a:t>- Approach: </a:t>
            </a:r>
            <a:r>
              <a:rPr lang="en-US" sz="2400" dirty="0"/>
              <a:t>Create user stories, use cases, and requirements specifications detailing functional and non-functional requirements. </a:t>
            </a:r>
            <a:endParaRPr lang="en-CM" sz="2400" dirty="0"/>
          </a:p>
        </p:txBody>
      </p:sp>
    </p:spTree>
    <p:extLst>
      <p:ext uri="{BB962C8B-B14F-4D97-AF65-F5344CB8AC3E}">
        <p14:creationId xmlns:p14="http://schemas.microsoft.com/office/powerpoint/2010/main" val="1557475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E593-ADA7-33FB-7D21-8D622D7F6D3E}"/>
              </a:ext>
            </a:extLst>
          </p:cNvPr>
          <p:cNvSpPr>
            <a:spLocks noGrp="1"/>
          </p:cNvSpPr>
          <p:nvPr>
            <p:ph type="title"/>
          </p:nvPr>
        </p:nvSpPr>
        <p:spPr>
          <a:xfrm>
            <a:off x="646111" y="452718"/>
            <a:ext cx="11113767" cy="1400530"/>
          </a:xfrm>
        </p:spPr>
        <p:txBody>
          <a:bodyPr/>
          <a:lstStyle/>
          <a:p>
            <a:r>
              <a:rPr lang="en-US" sz="4000" b="1" dirty="0"/>
              <a:t> VII. ESTIMATING MOBILE APP DEVELOPMENT COST</a:t>
            </a:r>
            <a:br>
              <a:rPr lang="en-US" sz="4400" dirty="0"/>
            </a:br>
            <a:endParaRPr lang="en-CM" dirty="0"/>
          </a:p>
        </p:txBody>
      </p:sp>
      <p:sp>
        <p:nvSpPr>
          <p:cNvPr id="3" name="Content Placeholder 2">
            <a:extLst>
              <a:ext uri="{FF2B5EF4-FFF2-40B4-BE49-F238E27FC236}">
                <a16:creationId xmlns:a16="http://schemas.microsoft.com/office/drawing/2014/main" id="{1C168DD0-CD38-6347-40E4-F2F4F6C0141A}"/>
              </a:ext>
            </a:extLst>
          </p:cNvPr>
          <p:cNvSpPr>
            <a:spLocks noGrp="1"/>
          </p:cNvSpPr>
          <p:nvPr>
            <p:ph idx="1"/>
          </p:nvPr>
        </p:nvSpPr>
        <p:spPr>
          <a:xfrm>
            <a:off x="530365" y="1956122"/>
            <a:ext cx="11113767" cy="4745620"/>
          </a:xfrm>
        </p:spPr>
        <p:txBody>
          <a:bodyPr>
            <a:normAutofit/>
          </a:bodyPr>
          <a:lstStyle/>
          <a:p>
            <a:r>
              <a:rPr lang="en-US" sz="2400" dirty="0"/>
              <a:t>Here are some steps and factors to consider when estimating the cost of developing a mobile app:</a:t>
            </a:r>
          </a:p>
          <a:p>
            <a:endParaRPr lang="en-US" dirty="0"/>
          </a:p>
          <a:p>
            <a:r>
              <a:rPr lang="en-US" sz="3200" b="1" dirty="0"/>
              <a:t>1. Define Project Scope and Requirements </a:t>
            </a:r>
          </a:p>
          <a:p>
            <a:endParaRPr lang="en-US" sz="3200" b="1" dirty="0"/>
          </a:p>
          <a:p>
            <a:r>
              <a:rPr lang="en-US" sz="3200" b="1" dirty="0"/>
              <a:t>2. Identify Development Costs </a:t>
            </a:r>
          </a:p>
          <a:p>
            <a:endParaRPr lang="en-US" sz="3200" b="1" dirty="0"/>
          </a:p>
          <a:p>
            <a:r>
              <a:rPr lang="en-US" sz="3200" b="1" dirty="0"/>
              <a:t>3. Consider Design and Asset Creation Costs </a:t>
            </a:r>
          </a:p>
          <a:p>
            <a:endParaRPr lang="en-US" sz="3200" b="1" dirty="0"/>
          </a:p>
        </p:txBody>
      </p:sp>
    </p:spTree>
    <p:extLst>
      <p:ext uri="{BB962C8B-B14F-4D97-AF65-F5344CB8AC3E}">
        <p14:creationId xmlns:p14="http://schemas.microsoft.com/office/powerpoint/2010/main" val="3216438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59E3-2CD4-735E-175B-A3F4BDA65AEA}"/>
              </a:ext>
            </a:extLst>
          </p:cNvPr>
          <p:cNvSpPr>
            <a:spLocks noGrp="1"/>
          </p:cNvSpPr>
          <p:nvPr>
            <p:ph type="title"/>
          </p:nvPr>
        </p:nvSpPr>
        <p:spPr>
          <a:xfrm>
            <a:off x="1012372" y="272374"/>
            <a:ext cx="9905998" cy="927767"/>
          </a:xfrm>
        </p:spPr>
        <p:txBody>
          <a:bodyPr/>
          <a:lstStyle/>
          <a:p>
            <a:r>
              <a:rPr lang="en-US" b="1" dirty="0"/>
              <a:t>OUTLINE</a:t>
            </a:r>
            <a:endParaRPr lang="en-CM" b="1" dirty="0"/>
          </a:p>
        </p:txBody>
      </p:sp>
      <p:sp>
        <p:nvSpPr>
          <p:cNvPr id="3" name="Content Placeholder 2">
            <a:extLst>
              <a:ext uri="{FF2B5EF4-FFF2-40B4-BE49-F238E27FC236}">
                <a16:creationId xmlns:a16="http://schemas.microsoft.com/office/drawing/2014/main" id="{F281F2D6-1C57-72C7-E1BC-D40C7EC1E0B5}"/>
              </a:ext>
            </a:extLst>
          </p:cNvPr>
          <p:cNvSpPr>
            <a:spLocks noGrp="1"/>
          </p:cNvSpPr>
          <p:nvPr>
            <p:ph idx="1"/>
          </p:nvPr>
        </p:nvSpPr>
        <p:spPr>
          <a:xfrm>
            <a:off x="615820" y="1200141"/>
            <a:ext cx="11346025" cy="5583214"/>
          </a:xfrm>
        </p:spPr>
        <p:txBody>
          <a:bodyPr>
            <a:normAutofit fontScale="92500" lnSpcReduction="20000"/>
          </a:bodyPr>
          <a:lstStyle/>
          <a:p>
            <a:r>
              <a:rPr lang="en-US" sz="1600" dirty="0"/>
              <a:t>1) INTRODUCTION</a:t>
            </a:r>
          </a:p>
          <a:p>
            <a:endParaRPr lang="en-US" sz="1600" dirty="0"/>
          </a:p>
          <a:p>
            <a:r>
              <a:rPr lang="en-US" sz="1600" dirty="0"/>
              <a:t>2) REVIEW OF TYPES OF MOBILE APPLICATION</a:t>
            </a:r>
          </a:p>
          <a:p>
            <a:endParaRPr lang="en-US" sz="1600" dirty="0"/>
          </a:p>
          <a:p>
            <a:r>
              <a:rPr lang="en-US" sz="1600" dirty="0"/>
              <a:t>3) REVIEW AND COMPARISONS OF SOME MOBILE APP PROGRAMMING LANGUAGES</a:t>
            </a:r>
          </a:p>
          <a:p>
            <a:endParaRPr lang="en-US" sz="1600" dirty="0"/>
          </a:p>
          <a:p>
            <a:r>
              <a:rPr lang="en-US" sz="1600" dirty="0"/>
              <a:t>4) REVIEW AND COMPARE SOME POPULAR MOBILE APP DEVELOPMENT FRAMEWORKS BASED ON KEY FEATURES</a:t>
            </a:r>
          </a:p>
          <a:p>
            <a:endParaRPr lang="en-US" sz="1600" dirty="0"/>
          </a:p>
          <a:p>
            <a:r>
              <a:rPr lang="en-US" sz="1600" dirty="0"/>
              <a:t>5) STUDY OF MOBILE APPLICATION ARCHITECTURES AND DESIGN PATTERNS</a:t>
            </a:r>
          </a:p>
          <a:p>
            <a:endParaRPr lang="en-US" sz="1600" dirty="0"/>
          </a:p>
          <a:p>
            <a:r>
              <a:rPr lang="en-US" sz="1600" dirty="0"/>
              <a:t>6) COLLECTING AND ANALYSING USER REQUIREMENTS FOR A MOBILE APPLICATION (REQUIREMENT ENGINEERING)</a:t>
            </a:r>
          </a:p>
          <a:p>
            <a:endParaRPr lang="en-US" sz="1600" dirty="0"/>
          </a:p>
          <a:p>
            <a:r>
              <a:rPr lang="en-US" sz="1600" dirty="0"/>
              <a:t>7) ESTIMATING MOBILE APP DEVELOPMENT COST</a:t>
            </a:r>
          </a:p>
          <a:p>
            <a:endParaRPr lang="en-US" sz="1600" dirty="0"/>
          </a:p>
          <a:p>
            <a:r>
              <a:rPr lang="en-US" sz="1600" dirty="0"/>
              <a:t>8) CONCLUSION</a:t>
            </a:r>
          </a:p>
          <a:p>
            <a:endParaRPr lang="en-US" sz="1600" dirty="0"/>
          </a:p>
          <a:p>
            <a:r>
              <a:rPr lang="en-US" sz="1600" dirty="0"/>
              <a:t>9) REFERENCE</a:t>
            </a:r>
            <a:endParaRPr lang="en-CM" sz="1600" dirty="0"/>
          </a:p>
        </p:txBody>
      </p:sp>
    </p:spTree>
    <p:extLst>
      <p:ext uri="{BB962C8B-B14F-4D97-AF65-F5344CB8AC3E}">
        <p14:creationId xmlns:p14="http://schemas.microsoft.com/office/powerpoint/2010/main" val="3685921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766A5-8785-3394-4B8D-784F79626070}"/>
              </a:ext>
            </a:extLst>
          </p:cNvPr>
          <p:cNvSpPr>
            <a:spLocks noGrp="1"/>
          </p:cNvSpPr>
          <p:nvPr>
            <p:ph idx="1"/>
          </p:nvPr>
        </p:nvSpPr>
        <p:spPr>
          <a:xfrm>
            <a:off x="451413" y="428263"/>
            <a:ext cx="11320040" cy="5995685"/>
          </a:xfrm>
        </p:spPr>
        <p:txBody>
          <a:bodyPr>
            <a:normAutofit fontScale="92500" lnSpcReduction="10000"/>
          </a:bodyPr>
          <a:lstStyle/>
          <a:p>
            <a:r>
              <a:rPr lang="en-US" sz="3200" b="1" dirty="0"/>
              <a:t>4. Account for Testing and Quality Assurance - Testing Devices</a:t>
            </a:r>
          </a:p>
          <a:p>
            <a:endParaRPr lang="en-US" sz="3200" b="1" dirty="0"/>
          </a:p>
          <a:p>
            <a:r>
              <a:rPr lang="en-US" sz="3200" b="1" dirty="0"/>
              <a:t>5. Include Deployment and Maintenance Costs - App Store Fees</a:t>
            </a:r>
          </a:p>
          <a:p>
            <a:endParaRPr lang="en-US" sz="3200" b="1" dirty="0"/>
          </a:p>
          <a:p>
            <a:r>
              <a:rPr lang="en-US" sz="3200" b="1" dirty="0"/>
              <a:t> 6. Additional Factors to Consider - Project Management</a:t>
            </a:r>
          </a:p>
          <a:p>
            <a:endParaRPr lang="en-US" sz="3200" b="1" dirty="0"/>
          </a:p>
          <a:p>
            <a:r>
              <a:rPr lang="en-US" sz="3200" b="1" dirty="0"/>
              <a:t> 7. Cost Estimation Techniques - Bottom-Up Estimation</a:t>
            </a:r>
          </a:p>
          <a:p>
            <a:endParaRPr lang="en-US" sz="3200" b="1" dirty="0"/>
          </a:p>
          <a:p>
            <a:r>
              <a:rPr lang="en-US" sz="3200" b="1" dirty="0"/>
              <a:t> 8. Use Cost Estimation Tools</a:t>
            </a:r>
            <a:endParaRPr lang="en-CM" sz="3200" b="1" dirty="0"/>
          </a:p>
          <a:p>
            <a:endParaRPr lang="en-CM" dirty="0"/>
          </a:p>
        </p:txBody>
      </p:sp>
    </p:spTree>
    <p:extLst>
      <p:ext uri="{BB962C8B-B14F-4D97-AF65-F5344CB8AC3E}">
        <p14:creationId xmlns:p14="http://schemas.microsoft.com/office/powerpoint/2010/main" val="4085861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79DC-468D-98FF-65E8-5FE595D7C09C}"/>
              </a:ext>
            </a:extLst>
          </p:cNvPr>
          <p:cNvSpPr>
            <a:spLocks noGrp="1"/>
          </p:cNvSpPr>
          <p:nvPr>
            <p:ph type="title"/>
          </p:nvPr>
        </p:nvSpPr>
        <p:spPr/>
        <p:txBody>
          <a:bodyPr/>
          <a:lstStyle/>
          <a:p>
            <a:r>
              <a:rPr lang="en-US" sz="4400" b="1" dirty="0"/>
              <a:t>VIII. CONCLUSION</a:t>
            </a:r>
            <a:endParaRPr lang="en-CM" sz="4400" b="1" dirty="0"/>
          </a:p>
        </p:txBody>
      </p:sp>
      <p:sp>
        <p:nvSpPr>
          <p:cNvPr id="3" name="Content Placeholder 2">
            <a:extLst>
              <a:ext uri="{FF2B5EF4-FFF2-40B4-BE49-F238E27FC236}">
                <a16:creationId xmlns:a16="http://schemas.microsoft.com/office/drawing/2014/main" id="{B260785B-E21C-B09A-98EF-1178AEF1CF6D}"/>
              </a:ext>
            </a:extLst>
          </p:cNvPr>
          <p:cNvSpPr>
            <a:spLocks noGrp="1"/>
          </p:cNvSpPr>
          <p:nvPr>
            <p:ph idx="1"/>
          </p:nvPr>
        </p:nvSpPr>
        <p:spPr>
          <a:xfrm>
            <a:off x="1103312" y="2052918"/>
            <a:ext cx="9707442" cy="4195481"/>
          </a:xfrm>
        </p:spPr>
        <p:txBody>
          <a:bodyPr>
            <a:normAutofit/>
          </a:bodyPr>
          <a:lstStyle/>
          <a:p>
            <a:r>
              <a:rPr lang="en-GB" sz="2800" kern="100" dirty="0">
                <a:effectLst/>
                <a:ea typeface="Times New Roman" panose="02020603050405020304" pitchFamily="18" charset="0"/>
                <a:cs typeface="Times New Roman" panose="02020603050405020304" pitchFamily="18" charset="0"/>
              </a:rPr>
              <a:t>By carefully defining the project scope, identifying development costs, considering design and testing needs, factoring in deployment and maintenance costs, and using estimation techniques and tools, you can create a comprehensive estimate for the cost of mobile app development. Regularly reviewing and adjusting the estimate as the project progresses will help ensure that the budget aligns with the project requirements and goals.</a:t>
            </a:r>
            <a:endParaRPr lang="en-CM" sz="2800" kern="100" dirty="0">
              <a:effectLst/>
              <a:ea typeface="Times New Roman" panose="02020603050405020304" pitchFamily="18" charset="0"/>
              <a:cs typeface="Times New Roman" panose="02020603050405020304" pitchFamily="18" charset="0"/>
            </a:endParaRPr>
          </a:p>
          <a:p>
            <a:endParaRPr lang="en-CM" b="1" dirty="0"/>
          </a:p>
        </p:txBody>
      </p:sp>
    </p:spTree>
    <p:extLst>
      <p:ext uri="{BB962C8B-B14F-4D97-AF65-F5344CB8AC3E}">
        <p14:creationId xmlns:p14="http://schemas.microsoft.com/office/powerpoint/2010/main" val="3749771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2DD4-9718-A1D9-A79E-136A963B3E2A}"/>
              </a:ext>
            </a:extLst>
          </p:cNvPr>
          <p:cNvSpPr>
            <a:spLocks noGrp="1"/>
          </p:cNvSpPr>
          <p:nvPr>
            <p:ph type="title"/>
          </p:nvPr>
        </p:nvSpPr>
        <p:spPr/>
        <p:txBody>
          <a:bodyPr/>
          <a:lstStyle/>
          <a:p>
            <a:r>
              <a:rPr lang="en-US" b="1" dirty="0"/>
              <a:t>IX. REFERENCES</a:t>
            </a:r>
            <a:endParaRPr lang="en-CM" b="1" dirty="0"/>
          </a:p>
        </p:txBody>
      </p:sp>
      <p:sp>
        <p:nvSpPr>
          <p:cNvPr id="3" name="Content Placeholder 2">
            <a:extLst>
              <a:ext uri="{FF2B5EF4-FFF2-40B4-BE49-F238E27FC236}">
                <a16:creationId xmlns:a16="http://schemas.microsoft.com/office/drawing/2014/main" id="{67F46DD8-5128-AC1E-5240-F08994BCED2B}"/>
              </a:ext>
            </a:extLst>
          </p:cNvPr>
          <p:cNvSpPr>
            <a:spLocks noGrp="1"/>
          </p:cNvSpPr>
          <p:nvPr>
            <p:ph idx="1"/>
          </p:nvPr>
        </p:nvSpPr>
        <p:spPr>
          <a:xfrm>
            <a:off x="646111" y="1747778"/>
            <a:ext cx="10824400" cy="4743690"/>
          </a:xfrm>
        </p:spPr>
        <p:txBody>
          <a:bodyPr>
            <a:normAutofit fontScale="92500" lnSpcReduction="20000"/>
          </a:bodyPr>
          <a:lstStyle/>
          <a:p>
            <a:r>
              <a:rPr lang="en-US" sz="2800" b="1" dirty="0"/>
              <a:t>IBM MOBILE DEVELOPMENT: </a:t>
            </a:r>
            <a:r>
              <a:rPr lang="en-US" sz="2800" b="1" dirty="0">
                <a:hlinkClick r:id="rId2"/>
              </a:rPr>
              <a:t>https://www.ibm.com/topics/mobile-application-development</a:t>
            </a:r>
            <a:endParaRPr lang="en-US" sz="2800" b="1" dirty="0"/>
          </a:p>
          <a:p>
            <a:endParaRPr lang="en-US" sz="2800" b="1" dirty="0"/>
          </a:p>
          <a:p>
            <a:r>
              <a:rPr lang="en-US" sz="2800" b="1" dirty="0"/>
              <a:t>Wikipedia: </a:t>
            </a:r>
            <a:r>
              <a:rPr lang="en-US" sz="2800" b="1" dirty="0">
                <a:hlinkClick r:id="rId3"/>
              </a:rPr>
              <a:t>https://en.wikipedia.org/wiki/Mobile_app_development</a:t>
            </a:r>
            <a:endParaRPr lang="en-US" sz="2800" b="1" dirty="0"/>
          </a:p>
          <a:p>
            <a:endParaRPr lang="en-US" sz="2800" b="1" dirty="0"/>
          </a:p>
          <a:p>
            <a:r>
              <a:rPr lang="en-US" sz="2800" b="1" dirty="0"/>
              <a:t>Android developers: </a:t>
            </a:r>
            <a:r>
              <a:rPr lang="en-US" sz="2800" b="1" dirty="0">
                <a:hlinkClick r:id="rId4"/>
              </a:rPr>
              <a:t>https://developer.android.com/</a:t>
            </a:r>
            <a:endParaRPr lang="en-US" sz="2800" b="1" dirty="0"/>
          </a:p>
          <a:p>
            <a:endParaRPr lang="en-US" sz="2800" b="1" dirty="0"/>
          </a:p>
          <a:p>
            <a:r>
              <a:rPr lang="en-US" sz="2800" b="1" dirty="0"/>
              <a:t>YouTube: </a:t>
            </a:r>
            <a:r>
              <a:rPr lang="en-US" sz="2800" b="1" dirty="0">
                <a:hlinkClick r:id="rId5"/>
              </a:rPr>
              <a:t>https://www.youtube.com/watch?v=7nQsQ0rvYqQ</a:t>
            </a:r>
            <a:endParaRPr lang="en-US" sz="2800" b="1" dirty="0"/>
          </a:p>
          <a:p>
            <a:endParaRPr lang="en-US" sz="2800" b="1" dirty="0"/>
          </a:p>
          <a:p>
            <a:r>
              <a:rPr lang="en-US" sz="2800" b="1" dirty="0"/>
              <a:t>Dribble: </a:t>
            </a:r>
            <a:r>
              <a:rPr lang="en-US" sz="2800" b="1" dirty="0">
                <a:hlinkClick r:id="rId6"/>
              </a:rPr>
              <a:t>https://dribbble.com/tags/best-mobile-app</a:t>
            </a:r>
            <a:endParaRPr lang="en-US" sz="2800" b="1" dirty="0"/>
          </a:p>
          <a:p>
            <a:endParaRPr lang="en-CM" dirty="0"/>
          </a:p>
        </p:txBody>
      </p:sp>
    </p:spTree>
    <p:extLst>
      <p:ext uri="{BB962C8B-B14F-4D97-AF65-F5344CB8AC3E}">
        <p14:creationId xmlns:p14="http://schemas.microsoft.com/office/powerpoint/2010/main" val="252575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6726-6775-4B1B-C447-31B9A18DAAAA}"/>
              </a:ext>
            </a:extLst>
          </p:cNvPr>
          <p:cNvSpPr>
            <a:spLocks noGrp="1"/>
          </p:cNvSpPr>
          <p:nvPr>
            <p:ph type="title"/>
          </p:nvPr>
        </p:nvSpPr>
        <p:spPr>
          <a:xfrm>
            <a:off x="1141413" y="609600"/>
            <a:ext cx="9905998" cy="1611086"/>
          </a:xfrm>
        </p:spPr>
        <p:txBody>
          <a:bodyPr/>
          <a:lstStyle/>
          <a:p>
            <a:r>
              <a:rPr lang="en-US" b="1" dirty="0"/>
              <a:t>I. INTRODUCTION</a:t>
            </a:r>
            <a:endParaRPr lang="en-CM" b="1" dirty="0"/>
          </a:p>
        </p:txBody>
      </p:sp>
      <p:sp>
        <p:nvSpPr>
          <p:cNvPr id="3" name="Content Placeholder 2">
            <a:extLst>
              <a:ext uri="{FF2B5EF4-FFF2-40B4-BE49-F238E27FC236}">
                <a16:creationId xmlns:a16="http://schemas.microsoft.com/office/drawing/2014/main" id="{452C21FD-AC46-9162-698D-0B4D200D02C6}"/>
              </a:ext>
            </a:extLst>
          </p:cNvPr>
          <p:cNvSpPr>
            <a:spLocks noGrp="1"/>
          </p:cNvSpPr>
          <p:nvPr>
            <p:ph idx="1"/>
          </p:nvPr>
        </p:nvSpPr>
        <p:spPr>
          <a:xfrm>
            <a:off x="1141413" y="2071396"/>
            <a:ext cx="9905998" cy="4177003"/>
          </a:xfrm>
        </p:spPr>
        <p:txBody>
          <a:bodyPr/>
          <a:lstStyle/>
          <a:p>
            <a:pPr algn="l"/>
            <a:r>
              <a:rPr lang="en-US" sz="2400" b="1" i="0" dirty="0">
                <a:solidFill>
                  <a:schemeClr val="tx1"/>
                </a:solidFill>
                <a:effectLst/>
                <a:latin typeface="Google Sans"/>
              </a:rPr>
              <a:t>Mobile Application Development:</a:t>
            </a:r>
            <a:r>
              <a:rPr lang="en-US" sz="2400" b="0" i="0" dirty="0">
                <a:solidFill>
                  <a:schemeClr val="tx1"/>
                </a:solidFill>
                <a:effectLst/>
                <a:latin typeface="Google Sans"/>
              </a:rPr>
              <a:t> </a:t>
            </a:r>
            <a:r>
              <a:rPr lang="en-US" sz="2400" b="0" i="1" dirty="0">
                <a:solidFill>
                  <a:schemeClr val="tx1"/>
                </a:solidFill>
                <a:effectLst/>
                <a:latin typeface="Google Sans"/>
              </a:rPr>
              <a:t>Reviewing Major Types, Programming Languages, Frameworks, Architectures, and Best Practices</a:t>
            </a:r>
            <a:endParaRPr lang="en-US" sz="2400" b="0" i="0" dirty="0">
              <a:solidFill>
                <a:schemeClr val="tx1"/>
              </a:solidFill>
              <a:effectLst/>
              <a:latin typeface="Google Sans"/>
            </a:endParaRPr>
          </a:p>
          <a:p>
            <a:pPr algn="l"/>
            <a:r>
              <a:rPr lang="en-US" sz="2400" b="0" i="0" dirty="0">
                <a:solidFill>
                  <a:schemeClr val="tx1"/>
                </a:solidFill>
                <a:effectLst/>
                <a:latin typeface="Google Sans"/>
              </a:rPr>
              <a:t>we will explore the exciting world of mobile application development. We will review the major types of mobile applications, discuss popular programming languages and frameworks used to build them, delve into mobile application architectures and design patterns, and explore best practices for collecting and analyzing user requirements, estimating development costs, and ensuring a successful mobile app development journey.</a:t>
            </a:r>
          </a:p>
          <a:p>
            <a:endParaRPr lang="en-CM" dirty="0"/>
          </a:p>
        </p:txBody>
      </p:sp>
    </p:spTree>
    <p:extLst>
      <p:ext uri="{BB962C8B-B14F-4D97-AF65-F5344CB8AC3E}">
        <p14:creationId xmlns:p14="http://schemas.microsoft.com/office/powerpoint/2010/main" val="275305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Mobile Apps">
            <a:extLst>
              <a:ext uri="{FF2B5EF4-FFF2-40B4-BE49-F238E27FC236}">
                <a16:creationId xmlns:a16="http://schemas.microsoft.com/office/drawing/2014/main" id="{6E7F0955-F12D-62D9-1530-8996E186E5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8809" y="659757"/>
            <a:ext cx="10350679" cy="5756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05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6E2D91-6E55-49DB-FDC2-096D919F4354}"/>
              </a:ext>
            </a:extLst>
          </p:cNvPr>
          <p:cNvSpPr>
            <a:spLocks noGrp="1"/>
          </p:cNvSpPr>
          <p:nvPr>
            <p:ph idx="1"/>
          </p:nvPr>
        </p:nvSpPr>
        <p:spPr>
          <a:xfrm>
            <a:off x="707513" y="381965"/>
            <a:ext cx="10776974" cy="6716269"/>
          </a:xfrm>
        </p:spPr>
        <p:txBody>
          <a:bodyPr>
            <a:normAutofit fontScale="25000" lnSpcReduction="20000"/>
          </a:bodyPr>
          <a:lstStyle/>
          <a:p>
            <a:pPr algn="l"/>
            <a:endParaRPr lang="en-US" sz="6800" b="1" i="0" dirty="0">
              <a:solidFill>
                <a:schemeClr val="tx1"/>
              </a:solidFill>
              <a:effectLst/>
              <a:latin typeface="Google Sans"/>
            </a:endParaRPr>
          </a:p>
          <a:p>
            <a:r>
              <a:rPr lang="en-US" sz="14400" b="1" dirty="0"/>
              <a:t>II. REVIEW OF TYPES OF MOBILE APPLICATION</a:t>
            </a:r>
          </a:p>
          <a:p>
            <a:pPr algn="l"/>
            <a:endParaRPr lang="en-US" sz="6800" b="1" dirty="0">
              <a:latin typeface="Google Sans"/>
            </a:endParaRPr>
          </a:p>
          <a:p>
            <a:pPr algn="l"/>
            <a:r>
              <a:rPr lang="en-US" sz="8000" b="1" i="0" dirty="0">
                <a:solidFill>
                  <a:schemeClr val="tx1"/>
                </a:solidFill>
                <a:effectLst/>
                <a:latin typeface="Google Sans"/>
              </a:rPr>
              <a:t>Mobile </a:t>
            </a:r>
            <a:r>
              <a:rPr lang="en-US" sz="8000" b="1" dirty="0">
                <a:latin typeface="Google Sans"/>
              </a:rPr>
              <a:t>A</a:t>
            </a:r>
            <a:r>
              <a:rPr lang="en-US" sz="8000" b="1" i="0" dirty="0">
                <a:solidFill>
                  <a:schemeClr val="tx1"/>
                </a:solidFill>
                <a:effectLst/>
                <a:latin typeface="Google Sans"/>
              </a:rPr>
              <a:t>pplications </a:t>
            </a:r>
            <a:r>
              <a:rPr lang="en-US" sz="8000" b="0" i="0" dirty="0">
                <a:solidFill>
                  <a:schemeClr val="tx1"/>
                </a:solidFill>
                <a:effectLst/>
                <a:latin typeface="Google Sans"/>
              </a:rPr>
              <a:t>can be broadly categorized into three main types: native apps, progressive web apps (PWAs), and hybrid apps. Each type has its own advantages and disadvantages, and the choice of which type to use depends on the specific needs of the project.</a:t>
            </a:r>
          </a:p>
          <a:p>
            <a:pPr marL="0" indent="0" algn="l">
              <a:buNone/>
            </a:pPr>
            <a:endParaRPr lang="en-US" sz="8000" b="0" i="0" dirty="0">
              <a:solidFill>
                <a:schemeClr val="tx1"/>
              </a:solidFill>
              <a:effectLst/>
              <a:latin typeface="Google Sans"/>
            </a:endParaRPr>
          </a:p>
          <a:p>
            <a:pPr algn="l">
              <a:buFont typeface="Arial" panose="020B0604020202020204" pitchFamily="34" charset="0"/>
              <a:buChar char="•"/>
            </a:pPr>
            <a:r>
              <a:rPr lang="en-US" sz="8000" b="0" i="0" dirty="0">
                <a:solidFill>
                  <a:schemeClr val="tx1"/>
                </a:solidFill>
                <a:effectLst/>
                <a:latin typeface="Google Sans"/>
              </a:rPr>
              <a:t>Native Apps</a:t>
            </a:r>
          </a:p>
          <a:p>
            <a:pPr marL="742950" lvl="1" indent="-285750" algn="l">
              <a:buFont typeface="Arial" panose="020B0604020202020204" pitchFamily="34" charset="0"/>
              <a:buChar char="•"/>
            </a:pPr>
            <a:r>
              <a:rPr lang="en-US" sz="8000" b="0" i="0" dirty="0">
                <a:solidFill>
                  <a:schemeClr val="tx1"/>
                </a:solidFill>
                <a:effectLst/>
                <a:latin typeface="Google Sans"/>
              </a:rPr>
              <a:t>Designed specifically for a particular platform (iOS, Android, etc.)</a:t>
            </a:r>
          </a:p>
          <a:p>
            <a:pPr marL="742950" lvl="1" indent="-285750" algn="l">
              <a:buFont typeface="Arial" panose="020B0604020202020204" pitchFamily="34" charset="0"/>
              <a:buChar char="•"/>
            </a:pPr>
            <a:r>
              <a:rPr lang="en-US" sz="8000" b="0" i="0" dirty="0">
                <a:solidFill>
                  <a:schemeClr val="tx1"/>
                </a:solidFill>
                <a:effectLst/>
                <a:latin typeface="Google Sans"/>
              </a:rPr>
              <a:t>Offer the best performance and user experience</a:t>
            </a:r>
          </a:p>
          <a:p>
            <a:pPr marL="457200" lvl="1" indent="0" algn="l">
              <a:buNone/>
            </a:pPr>
            <a:endParaRPr lang="en-US" sz="8000" b="0" i="0" dirty="0">
              <a:solidFill>
                <a:schemeClr val="tx1"/>
              </a:solidFill>
              <a:effectLst/>
              <a:latin typeface="Google Sans"/>
            </a:endParaRPr>
          </a:p>
          <a:p>
            <a:pPr algn="l">
              <a:buFont typeface="Arial" panose="020B0604020202020204" pitchFamily="34" charset="0"/>
              <a:buChar char="•"/>
            </a:pPr>
            <a:r>
              <a:rPr lang="en-US" sz="8000" b="0" i="0" dirty="0">
                <a:solidFill>
                  <a:schemeClr val="tx1"/>
                </a:solidFill>
                <a:effectLst/>
                <a:latin typeface="Google Sans"/>
              </a:rPr>
              <a:t>Progressive Web Apps (PWAs)</a:t>
            </a:r>
          </a:p>
          <a:p>
            <a:pPr marL="742950" lvl="1" indent="-285750" algn="l">
              <a:buFont typeface="Arial" panose="020B0604020202020204" pitchFamily="34" charset="0"/>
              <a:buChar char="•"/>
            </a:pPr>
            <a:r>
              <a:rPr lang="en-US" sz="8000" b="0" i="0" dirty="0">
                <a:solidFill>
                  <a:schemeClr val="tx1"/>
                </a:solidFill>
                <a:effectLst/>
                <a:latin typeface="Google Sans"/>
              </a:rPr>
              <a:t>Web applications that can be installed on a mobile device</a:t>
            </a:r>
          </a:p>
          <a:p>
            <a:pPr marL="742950" lvl="1" indent="-285750" algn="l">
              <a:buFont typeface="Arial" panose="020B0604020202020204" pitchFamily="34" charset="0"/>
              <a:buChar char="•"/>
            </a:pPr>
            <a:r>
              <a:rPr lang="en-US" sz="8000" b="0" i="0" dirty="0">
                <a:solidFill>
                  <a:schemeClr val="tx1"/>
                </a:solidFill>
                <a:effectLst/>
                <a:latin typeface="Google Sans"/>
              </a:rPr>
              <a:t>Offer a near-native experience and work offline</a:t>
            </a:r>
          </a:p>
          <a:p>
            <a:pPr marL="457200" lvl="1" indent="0" algn="l">
              <a:buNone/>
            </a:pPr>
            <a:endParaRPr lang="en-US" sz="8000" b="0" i="0" dirty="0">
              <a:solidFill>
                <a:schemeClr val="tx1"/>
              </a:solidFill>
              <a:effectLst/>
              <a:latin typeface="Google Sans"/>
            </a:endParaRPr>
          </a:p>
          <a:p>
            <a:pPr algn="l">
              <a:buFont typeface="Arial" panose="020B0604020202020204" pitchFamily="34" charset="0"/>
              <a:buChar char="•"/>
            </a:pPr>
            <a:r>
              <a:rPr lang="en-US" sz="8000" b="0" i="0" dirty="0">
                <a:solidFill>
                  <a:schemeClr val="tx1"/>
                </a:solidFill>
                <a:effectLst/>
                <a:latin typeface="Google Sans"/>
              </a:rPr>
              <a:t>Hybrid Apps</a:t>
            </a:r>
          </a:p>
          <a:p>
            <a:pPr marL="742950" lvl="1" indent="-285750" algn="l">
              <a:buFont typeface="Arial" panose="020B0604020202020204" pitchFamily="34" charset="0"/>
              <a:buChar char="•"/>
            </a:pPr>
            <a:r>
              <a:rPr lang="en-US" sz="8000" b="0" i="0" dirty="0">
                <a:solidFill>
                  <a:schemeClr val="tx1"/>
                </a:solidFill>
                <a:effectLst/>
                <a:latin typeface="Google Sans"/>
              </a:rPr>
              <a:t>A combination of web technologies and native code</a:t>
            </a:r>
          </a:p>
          <a:p>
            <a:pPr marL="742950" lvl="1" indent="-285750" algn="l">
              <a:buFont typeface="Arial" panose="020B0604020202020204" pitchFamily="34" charset="0"/>
              <a:buChar char="•"/>
            </a:pPr>
            <a:r>
              <a:rPr lang="en-US" sz="8000" b="0" i="0" dirty="0">
                <a:solidFill>
                  <a:schemeClr val="tx1"/>
                </a:solidFill>
                <a:effectLst/>
                <a:latin typeface="Google Sans"/>
              </a:rPr>
              <a:t>Offer a balance between cross-platform development and performance</a:t>
            </a:r>
          </a:p>
          <a:p>
            <a:endParaRPr lang="en-CM" dirty="0"/>
          </a:p>
        </p:txBody>
      </p:sp>
    </p:spTree>
    <p:extLst>
      <p:ext uri="{BB962C8B-B14F-4D97-AF65-F5344CB8AC3E}">
        <p14:creationId xmlns:p14="http://schemas.microsoft.com/office/powerpoint/2010/main" val="137383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Are the Different Types of Mobile Apps? And How Do You Choose? -">
            <a:extLst>
              <a:ext uri="{FF2B5EF4-FFF2-40B4-BE49-F238E27FC236}">
                <a16:creationId xmlns:a16="http://schemas.microsoft.com/office/drawing/2014/main" id="{94B2D903-B8BC-2A9D-7296-030D36315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353" y="598641"/>
            <a:ext cx="10776031" cy="566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83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C98F-29F6-70FC-0B37-7072CDD05A55}"/>
              </a:ext>
            </a:extLst>
          </p:cNvPr>
          <p:cNvSpPr>
            <a:spLocks noGrp="1"/>
          </p:cNvSpPr>
          <p:nvPr>
            <p:ph type="title"/>
          </p:nvPr>
        </p:nvSpPr>
        <p:spPr>
          <a:xfrm>
            <a:off x="646111" y="452718"/>
            <a:ext cx="11055894" cy="1561277"/>
          </a:xfrm>
        </p:spPr>
        <p:txBody>
          <a:bodyPr/>
          <a:lstStyle/>
          <a:p>
            <a:r>
              <a:rPr lang="en-US" sz="4000" b="1" dirty="0"/>
              <a:t>III. REVIEW AND COMPARISONS OF SOME MOBILE APP PROGRAMMING LANGUAGES</a:t>
            </a:r>
          </a:p>
        </p:txBody>
      </p:sp>
      <p:pic>
        <p:nvPicPr>
          <p:cNvPr id="7" name="Content Placeholder 6">
            <a:extLst>
              <a:ext uri="{FF2B5EF4-FFF2-40B4-BE49-F238E27FC236}">
                <a16:creationId xmlns:a16="http://schemas.microsoft.com/office/drawing/2014/main" id="{A761FC82-82D1-9FDE-4AEB-444CE2784462}"/>
              </a:ext>
            </a:extLst>
          </p:cNvPr>
          <p:cNvPicPr>
            <a:picLocks noGrp="1" noChangeAspect="1"/>
          </p:cNvPicPr>
          <p:nvPr>
            <p:ph idx="1"/>
          </p:nvPr>
        </p:nvPicPr>
        <p:blipFill>
          <a:blip r:embed="rId2"/>
          <a:stretch>
            <a:fillRect/>
          </a:stretch>
        </p:blipFill>
        <p:spPr>
          <a:xfrm>
            <a:off x="1109099" y="2209520"/>
            <a:ext cx="10372988" cy="4195762"/>
          </a:xfrm>
        </p:spPr>
      </p:pic>
    </p:spTree>
    <p:extLst>
      <p:ext uri="{BB962C8B-B14F-4D97-AF65-F5344CB8AC3E}">
        <p14:creationId xmlns:p14="http://schemas.microsoft.com/office/powerpoint/2010/main" val="855635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1CF17B-3B16-53B6-C0C7-E592FF5709A0}"/>
              </a:ext>
            </a:extLst>
          </p:cNvPr>
          <p:cNvPicPr>
            <a:picLocks noGrp="1" noChangeAspect="1"/>
          </p:cNvPicPr>
          <p:nvPr>
            <p:ph idx="1"/>
          </p:nvPr>
        </p:nvPicPr>
        <p:blipFill>
          <a:blip r:embed="rId2"/>
          <a:stretch>
            <a:fillRect/>
          </a:stretch>
        </p:blipFill>
        <p:spPr>
          <a:xfrm>
            <a:off x="1083233" y="1027712"/>
            <a:ext cx="10456725" cy="5211041"/>
          </a:xfrm>
        </p:spPr>
      </p:pic>
    </p:spTree>
    <p:extLst>
      <p:ext uri="{BB962C8B-B14F-4D97-AF65-F5344CB8AC3E}">
        <p14:creationId xmlns:p14="http://schemas.microsoft.com/office/powerpoint/2010/main" val="1784719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23585-2D85-9DED-5527-F50B830C0979}"/>
              </a:ext>
            </a:extLst>
          </p:cNvPr>
          <p:cNvSpPr>
            <a:spLocks noGrp="1"/>
          </p:cNvSpPr>
          <p:nvPr>
            <p:ph idx="1"/>
          </p:nvPr>
        </p:nvSpPr>
        <p:spPr>
          <a:xfrm>
            <a:off x="544010" y="578735"/>
            <a:ext cx="11019099" cy="5937812"/>
          </a:xfrm>
        </p:spPr>
        <p:txBody>
          <a:bodyPr>
            <a:normAutofit fontScale="92500" lnSpcReduction="20000"/>
          </a:bodyPr>
          <a:lstStyle/>
          <a:p>
            <a:pPr algn="l">
              <a:buFont typeface="Arial" panose="020B0604020202020204" pitchFamily="34" charset="0"/>
              <a:buChar char="•"/>
            </a:pPr>
            <a:r>
              <a:rPr lang="en-US" sz="3900" b="1" i="0" dirty="0">
                <a:solidFill>
                  <a:schemeClr val="tx1"/>
                </a:solidFill>
                <a:effectLst/>
                <a:latin typeface="Google Sans"/>
              </a:rPr>
              <a:t>Native apps are the best choice for applications that require high performance, full access to device features, and the best possible user experience.</a:t>
            </a:r>
          </a:p>
          <a:p>
            <a:pPr algn="l">
              <a:buFont typeface="Arial" panose="020B0604020202020204" pitchFamily="34" charset="0"/>
              <a:buChar char="•"/>
            </a:pPr>
            <a:endParaRPr lang="en-US" sz="3900" b="1" i="0" dirty="0">
              <a:solidFill>
                <a:schemeClr val="tx1"/>
              </a:solidFill>
              <a:effectLst/>
              <a:latin typeface="Google Sans"/>
            </a:endParaRPr>
          </a:p>
          <a:p>
            <a:pPr algn="l">
              <a:buFont typeface="Arial" panose="020B0604020202020204" pitchFamily="34" charset="0"/>
              <a:buChar char="•"/>
            </a:pPr>
            <a:r>
              <a:rPr lang="en-US" sz="3900" b="1" i="0" dirty="0">
                <a:solidFill>
                  <a:schemeClr val="tx1"/>
                </a:solidFill>
                <a:effectLst/>
                <a:latin typeface="Google Sans"/>
              </a:rPr>
              <a:t>PWAs are a good option for applications that need to be accessible across a wide range of devices and platforms, and where offline functionality is important.</a:t>
            </a:r>
          </a:p>
          <a:p>
            <a:pPr algn="l">
              <a:buFont typeface="Arial" panose="020B0604020202020204" pitchFamily="34" charset="0"/>
              <a:buChar char="•"/>
            </a:pPr>
            <a:endParaRPr lang="en-US" sz="3900" b="1" i="0" dirty="0">
              <a:solidFill>
                <a:schemeClr val="tx1"/>
              </a:solidFill>
              <a:effectLst/>
              <a:latin typeface="Google Sans"/>
            </a:endParaRPr>
          </a:p>
          <a:p>
            <a:pPr algn="l">
              <a:buFont typeface="Arial" panose="020B0604020202020204" pitchFamily="34" charset="0"/>
              <a:buChar char="•"/>
            </a:pPr>
            <a:r>
              <a:rPr lang="en-US" sz="3900" b="1" i="0" dirty="0">
                <a:solidFill>
                  <a:schemeClr val="tx1"/>
                </a:solidFill>
                <a:effectLst/>
                <a:latin typeface="Google Sans"/>
              </a:rPr>
              <a:t>Hybrid apps offer a balance between cross-platform development and performance, making them a good choice for applications with moderate complexity.</a:t>
            </a:r>
          </a:p>
          <a:p>
            <a:endParaRPr lang="en-CM" dirty="0"/>
          </a:p>
        </p:txBody>
      </p:sp>
    </p:spTree>
    <p:extLst>
      <p:ext uri="{BB962C8B-B14F-4D97-AF65-F5344CB8AC3E}">
        <p14:creationId xmlns:p14="http://schemas.microsoft.com/office/powerpoint/2010/main" val="2716420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1418</TotalTime>
  <Words>1342</Words>
  <Application>Microsoft Office PowerPoint</Application>
  <PresentationFormat>Widescreen</PresentationFormat>
  <Paragraphs>150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Google Sans</vt:lpstr>
      <vt:lpstr>Times New Roman</vt:lpstr>
      <vt:lpstr>Wingdings 3</vt:lpstr>
      <vt:lpstr>Ion</vt:lpstr>
      <vt:lpstr>CEF 440: INTERNET PROGRAMMING AND MOBILE PROGRAMMING         PRESENTATION ON MOBILE APP DEVELOPMENT                     TASK 1</vt:lpstr>
      <vt:lpstr>OUTLINE</vt:lpstr>
      <vt:lpstr>I. INTRODUCTION</vt:lpstr>
      <vt:lpstr>PowerPoint Presentation</vt:lpstr>
      <vt:lpstr>PowerPoint Presentation</vt:lpstr>
      <vt:lpstr>PowerPoint Presentation</vt:lpstr>
      <vt:lpstr>III. REVIEW AND COMPARISONS OF SOME MOBILE APP PROGRAMMING LANGUAGES</vt:lpstr>
      <vt:lpstr>PowerPoint Presentation</vt:lpstr>
      <vt:lpstr>PowerPoint Presentation</vt:lpstr>
      <vt:lpstr>IV. REVIEW AND COMPARE SOME POPULAR MOBILE APP DEVELOPMENT FRAMEWORKS BASED ON KEY FEATURES</vt:lpstr>
      <vt:lpstr>PowerPoint Presentation</vt:lpstr>
      <vt:lpstr>PowerPoint Presentation</vt:lpstr>
      <vt:lpstr>V. STUDY OF MOBILE APPLICATION ARCHITECTURES AND DESIGN PATTERNS</vt:lpstr>
      <vt:lpstr>PowerPoint Presentation</vt:lpstr>
      <vt:lpstr>PowerPoint Presentation</vt:lpstr>
      <vt:lpstr>Design Patterns</vt:lpstr>
      <vt:lpstr>VI. COLLECTING AND ANALYSING USER REQUIREMENTS FOR A MOBILE APPLICATION (REQUIREMENT ENGINEERING</vt:lpstr>
      <vt:lpstr>PowerPoint Presentation</vt:lpstr>
      <vt:lpstr> VII. ESTIMATING MOBILE APP DEVELOPMENT COST </vt:lpstr>
      <vt:lpstr>PowerPoint Presentation</vt:lpstr>
      <vt:lpstr>VIII. CONCLUSION</vt:lpstr>
      <vt:lpstr>IX.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CEF 440: Internet Programming and Mobile Programming  PRESENTATION ON MOBILE APP DEVELOPMENT </dc:title>
  <dc:creator>Quinuel Ndip-Agbor</dc:creator>
  <cp:lastModifiedBy>Quinuel Ndip-Agbor</cp:lastModifiedBy>
  <cp:revision>9</cp:revision>
  <dcterms:created xsi:type="dcterms:W3CDTF">2024-04-01T14:01:11Z</dcterms:created>
  <dcterms:modified xsi:type="dcterms:W3CDTF">2024-04-04T12:13:47Z</dcterms:modified>
</cp:coreProperties>
</file>