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18"/>
  </p:notesMasterIdLst>
  <p:sldIdLst>
    <p:sldId id="256" r:id="rId2"/>
    <p:sldId id="312" r:id="rId3"/>
    <p:sldId id="258" r:id="rId4"/>
    <p:sldId id="259" r:id="rId5"/>
    <p:sldId id="315" r:id="rId6"/>
    <p:sldId id="260" r:id="rId7"/>
    <p:sldId id="316" r:id="rId8"/>
    <p:sldId id="317" r:id="rId9"/>
    <p:sldId id="320" r:id="rId10"/>
    <p:sldId id="321" r:id="rId11"/>
    <p:sldId id="328" r:id="rId12"/>
    <p:sldId id="319" r:id="rId13"/>
    <p:sldId id="322" r:id="rId14"/>
    <p:sldId id="329" r:id="rId15"/>
    <p:sldId id="325" r:id="rId16"/>
    <p:sldId id="275" r:id="rId17"/>
  </p:sldIdLst>
  <p:sldSz cx="9144000" cy="5143500" type="screen16x9"/>
  <p:notesSz cx="6858000" cy="9144000"/>
  <p:embeddedFontLst>
    <p:embeddedFont>
      <p:font typeface="Arial Black" panose="020B0A04020102020204" pitchFamily="34" charset="0"/>
      <p:bold r:id="rId19"/>
    </p:embeddedFont>
    <p:embeddedFont>
      <p:font typeface="Arial Rounded MT Bold" panose="020F0704030504030204" pitchFamily="34" charset="0"/>
      <p:regular r:id="rId20"/>
    </p:embeddedFont>
    <p:embeddedFont>
      <p:font typeface="Barlow Semi Condensed" panose="000005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Montserrat ExtraBold" panose="00000900000000000000" pitchFamily="2" charset="0"/>
      <p:bold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FFF8"/>
    <a:srgbClr val="5CFFA6"/>
    <a:srgbClr val="FDFF5C"/>
    <a:srgbClr val="FF5C5C"/>
    <a:srgbClr val="955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1E02B1-328C-41DA-8B67-9ED9FD80D289}">
  <a:tblStyle styleId="{7F1E02B1-328C-41DA-8B67-9ED9FD80D2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06694f9de_1_18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06694f9de_1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06694f9de_1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4000" y="1187700"/>
            <a:ext cx="77133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Font typeface="Barlow Semi Condensed"/>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7" name="Google Shape;27;p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9"/>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026650" y="-738901"/>
            <a:ext cx="1128300" cy="1128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9" name="Google Shape;119;p16"/>
          <p:cNvSpPr txBox="1">
            <a:spLocks noGrp="1"/>
          </p:cNvSpPr>
          <p:nvPr>
            <p:ph type="title"/>
          </p:nvPr>
        </p:nvSpPr>
        <p:spPr>
          <a:xfrm>
            <a:off x="714000" y="648300"/>
            <a:ext cx="38580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6"/>
          <p:cNvSpPr txBox="1">
            <a:spLocks noGrp="1"/>
          </p:cNvSpPr>
          <p:nvPr>
            <p:ph type="title" idx="2"/>
          </p:nvPr>
        </p:nvSpPr>
        <p:spPr>
          <a:xfrm>
            <a:off x="1843028" y="1660198"/>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1" name="Google Shape;121;p16"/>
          <p:cNvSpPr txBox="1">
            <a:spLocks noGrp="1"/>
          </p:cNvSpPr>
          <p:nvPr>
            <p:ph type="subTitle" idx="1"/>
          </p:nvPr>
        </p:nvSpPr>
        <p:spPr>
          <a:xfrm>
            <a:off x="1843021" y="2117699"/>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3"/>
          </p:nvPr>
        </p:nvSpPr>
        <p:spPr>
          <a:xfrm>
            <a:off x="1843028" y="2989293"/>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16"/>
          <p:cNvSpPr txBox="1">
            <a:spLocks noGrp="1"/>
          </p:cNvSpPr>
          <p:nvPr>
            <p:ph type="subTitle" idx="4"/>
          </p:nvPr>
        </p:nvSpPr>
        <p:spPr>
          <a:xfrm>
            <a:off x="1843021" y="3446794"/>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3">
    <p:spTree>
      <p:nvGrpSpPr>
        <p:cNvPr id="1"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765325" y="-1092124"/>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9" name="Google Shape;129;p17"/>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7"/>
          <p:cNvSpPr txBox="1">
            <a:spLocks noGrp="1"/>
          </p:cNvSpPr>
          <p:nvPr>
            <p:ph type="title" idx="2"/>
          </p:nvPr>
        </p:nvSpPr>
        <p:spPr>
          <a:xfrm>
            <a:off x="784426"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17"/>
          <p:cNvSpPr txBox="1">
            <a:spLocks noGrp="1"/>
          </p:cNvSpPr>
          <p:nvPr>
            <p:ph type="subTitle" idx="1"/>
          </p:nvPr>
        </p:nvSpPr>
        <p:spPr>
          <a:xfrm>
            <a:off x="784426"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7"/>
          <p:cNvSpPr txBox="1">
            <a:spLocks noGrp="1"/>
          </p:cNvSpPr>
          <p:nvPr>
            <p:ph type="title" idx="3"/>
          </p:nvPr>
        </p:nvSpPr>
        <p:spPr>
          <a:xfrm>
            <a:off x="3474600"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3" name="Google Shape;133;p17"/>
          <p:cNvSpPr txBox="1">
            <a:spLocks noGrp="1"/>
          </p:cNvSpPr>
          <p:nvPr>
            <p:ph type="subTitle" idx="4"/>
          </p:nvPr>
        </p:nvSpPr>
        <p:spPr>
          <a:xfrm>
            <a:off x="3474600"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7"/>
          <p:cNvSpPr txBox="1">
            <a:spLocks noGrp="1"/>
          </p:cNvSpPr>
          <p:nvPr>
            <p:ph type="title" idx="5"/>
          </p:nvPr>
        </p:nvSpPr>
        <p:spPr>
          <a:xfrm>
            <a:off x="6164774"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7"/>
          <p:cNvSpPr txBox="1">
            <a:spLocks noGrp="1"/>
          </p:cNvSpPr>
          <p:nvPr>
            <p:ph type="subTitle" idx="6"/>
          </p:nvPr>
        </p:nvSpPr>
        <p:spPr>
          <a:xfrm>
            <a:off x="6164774"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2" r:id="rId8"/>
    <p:sldLayoutId id="2147483663"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68" name="Google Shape;268;p35"/>
          <p:cNvSpPr/>
          <p:nvPr/>
        </p:nvSpPr>
        <p:spPr>
          <a:xfrm>
            <a:off x="-402104" y="-472958"/>
            <a:ext cx="1291087" cy="1379765"/>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243440" y="138972"/>
            <a:ext cx="5722444" cy="4882608"/>
          </a:xfrm>
          <a:prstGeom prst="rect">
            <a:avLst/>
          </a:prstGeom>
        </p:spPr>
        <p:txBody>
          <a:bodyPr spcFirstLastPara="1" wrap="square" lIns="91425" tIns="91425" rIns="91425" bIns="91425" anchor="t" anchorCtr="0">
            <a:noAutofit/>
          </a:bodyPr>
          <a:lstStyle/>
          <a:p>
            <a:pPr marR="131445" algn="ctr">
              <a:lnSpc>
                <a:spcPct val="107000"/>
              </a:lnSpc>
              <a:spcAft>
                <a:spcPts val="5"/>
              </a:spcAft>
            </a:pPr>
            <a:r>
              <a:rPr lang="en-GB" sz="1800" b="1" dirty="0">
                <a:effectLst/>
                <a:latin typeface="Cambria" panose="02040503050406030204" pitchFamily="18" charset="0"/>
                <a:ea typeface="Roboto" panose="02000000000000000000" pitchFamily="2" charset="0"/>
                <a:cs typeface="Roboto" panose="02000000000000000000" pitchFamily="2" charset="0"/>
              </a:rPr>
              <a:t>FACULTY OF ENGINEERING AND TECHNOLOGY</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DEPARTMENT OF COMPUTER ENGINEERING</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SOFTWARE ENGINEERING</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CEF440: Internet and Mobile Programming</a:t>
            </a:r>
            <a:br>
              <a:rPr lang="en-CM" sz="1800" dirty="0">
                <a:effectLst/>
                <a:latin typeface="Arial" panose="020B0604020202020204" pitchFamily="34" charset="0"/>
                <a:ea typeface="Arial" panose="020B0604020202020204" pitchFamily="34" charset="0"/>
              </a:rPr>
            </a:br>
            <a:br>
              <a:rPr lang="en" sz="2400" dirty="0">
                <a:solidFill>
                  <a:schemeClr val="bg1"/>
                </a:solidFill>
              </a:rPr>
            </a:br>
            <a:br>
              <a:rPr lang="en" sz="2400" dirty="0">
                <a:solidFill>
                  <a:schemeClr val="bg1"/>
                </a:solidFill>
              </a:rPr>
            </a:br>
            <a:r>
              <a:rPr lang="en" sz="3200" dirty="0">
                <a:solidFill>
                  <a:schemeClr val="bg1"/>
                </a:solidFill>
              </a:rPr>
              <a:t>SYSTEM REQUIREMENTS </a:t>
            </a:r>
            <a:br>
              <a:rPr lang="en" sz="3200" dirty="0">
                <a:solidFill>
                  <a:schemeClr val="bg1"/>
                </a:solidFill>
              </a:rPr>
            </a:br>
            <a:r>
              <a:rPr lang="en" sz="3200" dirty="0">
                <a:solidFill>
                  <a:schemeClr val="bg1"/>
                </a:solidFill>
              </a:rPr>
              <a:t>FOR A</a:t>
            </a:r>
            <a:br>
              <a:rPr lang="en" sz="3200" dirty="0"/>
            </a:br>
            <a:r>
              <a:rPr lang="en" sz="3200" dirty="0">
                <a:solidFill>
                  <a:schemeClr val="bg1"/>
                </a:solidFill>
              </a:rPr>
              <a:t>DISASTER MANAGEMENT MOBILE APPLICATION</a:t>
            </a:r>
            <a:endParaRPr sz="2400" dirty="0">
              <a:solidFill>
                <a:schemeClr val="bg1"/>
              </a:solidFill>
            </a:endParaRPr>
          </a:p>
        </p:txBody>
      </p:sp>
      <p:sp>
        <p:nvSpPr>
          <p:cNvPr id="273" name="Google Shape;273;p35"/>
          <p:cNvSpPr/>
          <p:nvPr/>
        </p:nvSpPr>
        <p:spPr>
          <a:xfrm>
            <a:off x="6248794" y="1036431"/>
            <a:ext cx="2499012"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5"/>
          <p:cNvGrpSpPr/>
          <p:nvPr/>
        </p:nvGrpSpPr>
        <p:grpSpPr>
          <a:xfrm>
            <a:off x="6594581" y="1291056"/>
            <a:ext cx="1722947" cy="2378352"/>
            <a:chOff x="6227925" y="1285968"/>
            <a:chExt cx="1722947" cy="2378352"/>
          </a:xfrm>
        </p:grpSpPr>
        <p:sp>
          <p:nvSpPr>
            <p:cNvPr id="275" name="Google Shape;275;p35"/>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22425" y="2274725"/>
              <a:ext cx="805500" cy="1158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22422" y="1868199"/>
              <a:ext cx="260215" cy="241674"/>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35"/>
            <p:cNvCxnSpPr/>
            <p:nvPr/>
          </p:nvCxnSpPr>
          <p:spPr>
            <a:xfrm>
              <a:off x="6622423" y="16224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0" name="Google Shape;290;p35"/>
            <p:cNvCxnSpPr/>
            <p:nvPr/>
          </p:nvCxnSpPr>
          <p:spPr>
            <a:xfrm>
              <a:off x="6622423" y="17453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35"/>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2" name="Google Shape;292;p35"/>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3" name="Google Shape;293;p35"/>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5"/>
          <p:cNvGrpSpPr/>
          <p:nvPr/>
        </p:nvGrpSpPr>
        <p:grpSpPr>
          <a:xfrm>
            <a:off x="5885526" y="1504912"/>
            <a:ext cx="1075744" cy="2388129"/>
            <a:chOff x="5687000" y="1465194"/>
            <a:chExt cx="1075744" cy="2388129"/>
          </a:xfrm>
        </p:grpSpPr>
        <p:sp>
          <p:nvSpPr>
            <p:cNvPr id="297" name="Google Shape;297;p35"/>
            <p:cNvSpPr/>
            <p:nvPr/>
          </p:nvSpPr>
          <p:spPr>
            <a:xfrm>
              <a:off x="5687000" y="3681899"/>
              <a:ext cx="1058650"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5859846" y="2418358"/>
              <a:ext cx="480771" cy="1280654"/>
            </a:xfrm>
            <a:custGeom>
              <a:avLst/>
              <a:gdLst/>
              <a:ahLst/>
              <a:cxnLst/>
              <a:rect l="l" t="t" r="r" b="b"/>
              <a:pathLst>
                <a:path w="29612" h="78879" extrusionOk="0">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035727" y="2607081"/>
              <a:ext cx="98859" cy="395355"/>
            </a:xfrm>
            <a:custGeom>
              <a:avLst/>
              <a:gdLst/>
              <a:ahLst/>
              <a:cxnLst/>
              <a:rect l="l" t="t" r="r" b="b"/>
              <a:pathLst>
                <a:path w="6089" h="24351" extrusionOk="0">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987150" y="3433477"/>
              <a:ext cx="112253" cy="171433"/>
            </a:xfrm>
            <a:custGeom>
              <a:avLst/>
              <a:gdLst/>
              <a:ahLst/>
              <a:cxnLst/>
              <a:rect l="l" t="t" r="r" b="b"/>
              <a:pathLst>
                <a:path w="6914" h="10559" extrusionOk="0">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179234" y="3464747"/>
              <a:ext cx="127888" cy="112253"/>
            </a:xfrm>
            <a:custGeom>
              <a:avLst/>
              <a:gdLst/>
              <a:ahLst/>
              <a:cxnLst/>
              <a:rect l="l" t="t" r="r" b="b"/>
              <a:pathLst>
                <a:path w="7877" h="6914" extrusionOk="0">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5964826" y="3620528"/>
              <a:ext cx="254624" cy="125826"/>
            </a:xfrm>
            <a:custGeom>
              <a:avLst/>
              <a:gdLst/>
              <a:ahLst/>
              <a:cxnLst/>
              <a:rect l="l" t="t" r="r" b="b"/>
              <a:pathLst>
                <a:path w="15683" h="7750" extrusionOk="0">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5978772" y="3466988"/>
              <a:ext cx="139059" cy="220010"/>
            </a:xfrm>
            <a:custGeom>
              <a:avLst/>
              <a:gdLst/>
              <a:ahLst/>
              <a:cxnLst/>
              <a:rect l="l" t="t" r="r" b="b"/>
              <a:pathLst>
                <a:path w="8565" h="13551" extrusionOk="0">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884410" y="1819862"/>
              <a:ext cx="878334" cy="641585"/>
            </a:xfrm>
            <a:custGeom>
              <a:avLst/>
              <a:gdLst/>
              <a:ahLst/>
              <a:cxnLst/>
              <a:rect l="l" t="t" r="r" b="b"/>
              <a:pathLst>
                <a:path w="54099" h="39517" extrusionOk="0">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5"/>
            <p:cNvSpPr/>
            <p:nvPr/>
          </p:nvSpPr>
          <p:spPr>
            <a:xfrm>
              <a:off x="6220002" y="2132464"/>
              <a:ext cx="55282" cy="285910"/>
            </a:xfrm>
            <a:custGeom>
              <a:avLst/>
              <a:gdLst/>
              <a:ahLst/>
              <a:cxnLst/>
              <a:rect l="l" t="t" r="r" b="b"/>
              <a:pathLst>
                <a:path w="3405" h="17610" extrusionOk="0">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036295" y="1540446"/>
              <a:ext cx="187067" cy="268100"/>
            </a:xfrm>
            <a:custGeom>
              <a:avLst/>
              <a:gdLst/>
              <a:ahLst/>
              <a:cxnLst/>
              <a:rect l="l" t="t" r="r" b="b"/>
              <a:pathLst>
                <a:path w="11522" h="16513" extrusionOk="0">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037967" y="1581490"/>
              <a:ext cx="172553" cy="227056"/>
            </a:xfrm>
            <a:custGeom>
              <a:avLst/>
              <a:gdLst/>
              <a:ahLst/>
              <a:cxnLst/>
              <a:rect l="l" t="t" r="r" b="b"/>
              <a:pathLst>
                <a:path w="10628" h="13985" extrusionOk="0">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5898925" y="1465194"/>
              <a:ext cx="329471" cy="460298"/>
            </a:xfrm>
            <a:custGeom>
              <a:avLst/>
              <a:gdLst/>
              <a:ahLst/>
              <a:cxnLst/>
              <a:rect l="l" t="t" r="r" b="b"/>
              <a:pathLst>
                <a:path w="20293" h="28351" extrusionOk="0">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5931884" y="1561666"/>
              <a:ext cx="249039" cy="90059"/>
            </a:xfrm>
            <a:custGeom>
              <a:avLst/>
              <a:gdLst/>
              <a:ahLst/>
              <a:cxnLst/>
              <a:rect l="l" t="t" r="r" b="b"/>
              <a:pathLst>
                <a:path w="15339" h="5547" extrusionOk="0">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033503" y="2586981"/>
              <a:ext cx="110013" cy="507576"/>
            </a:xfrm>
            <a:custGeom>
              <a:avLst/>
              <a:gdLst/>
              <a:ahLst/>
              <a:cxnLst/>
              <a:rect l="l" t="t" r="r" b="b"/>
              <a:pathLst>
                <a:path w="6776" h="31263" extrusionOk="0">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177010" y="3677483"/>
              <a:ext cx="284222" cy="140422"/>
            </a:xfrm>
            <a:custGeom>
              <a:avLst/>
              <a:gdLst/>
              <a:ahLst/>
              <a:cxnLst/>
              <a:rect l="l" t="t" r="r" b="b"/>
              <a:pathLst>
                <a:path w="17506" h="8649" extrusionOk="0">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182579" y="3504395"/>
              <a:ext cx="171449" cy="244087"/>
            </a:xfrm>
            <a:custGeom>
              <a:avLst/>
              <a:gdLst/>
              <a:ahLst/>
              <a:cxnLst/>
              <a:rect l="l" t="t" r="r" b="b"/>
              <a:pathLst>
                <a:path w="10560" h="15034" extrusionOk="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293144" y="1940217"/>
              <a:ext cx="469581" cy="346601"/>
            </a:xfrm>
            <a:custGeom>
              <a:avLst/>
              <a:gdLst/>
              <a:ahLst/>
              <a:cxnLst/>
              <a:rect l="l" t="t" r="r" b="b"/>
              <a:pathLst>
                <a:path w="28924" h="21349" extrusionOk="0">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200454" y="2111796"/>
              <a:ext cx="106668" cy="110581"/>
            </a:xfrm>
            <a:custGeom>
              <a:avLst/>
              <a:gdLst/>
              <a:ahLst/>
              <a:cxnLst/>
              <a:rect l="l" t="t" r="r" b="b"/>
              <a:pathLst>
                <a:path w="6570" h="6811" extrusionOk="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5934660" y="2219877"/>
              <a:ext cx="187084" cy="64115"/>
            </a:xfrm>
            <a:custGeom>
              <a:avLst/>
              <a:gdLst/>
              <a:ahLst/>
              <a:cxnLst/>
              <a:rect l="l" t="t" r="r" b="b"/>
              <a:pathLst>
                <a:path w="11523" h="3949" extrusionOk="0">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5968170" y="3674691"/>
              <a:ext cx="164175" cy="71616"/>
            </a:xfrm>
            <a:custGeom>
              <a:avLst/>
              <a:gdLst/>
              <a:ahLst/>
              <a:cxnLst/>
              <a:rect l="l" t="t" r="r" b="b"/>
              <a:pathLst>
                <a:path w="10112" h="4411" extrusionOk="0">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179786" y="3745576"/>
              <a:ext cx="193221" cy="72297"/>
            </a:xfrm>
            <a:custGeom>
              <a:avLst/>
              <a:gdLst/>
              <a:ahLst/>
              <a:cxnLst/>
              <a:rect l="l" t="t" r="r" b="b"/>
              <a:pathLst>
                <a:path w="11901" h="4453" extrusionOk="0">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5"/>
          <p:cNvGrpSpPr/>
          <p:nvPr/>
        </p:nvGrpSpPr>
        <p:grpSpPr>
          <a:xfrm>
            <a:off x="6714413" y="2692335"/>
            <a:ext cx="1269300" cy="1155753"/>
            <a:chOff x="6668150" y="2280326"/>
            <a:chExt cx="1269300" cy="1155753"/>
          </a:xfrm>
        </p:grpSpPr>
        <p:sp>
          <p:nvSpPr>
            <p:cNvPr id="319" name="Google Shape;319;p35"/>
            <p:cNvSpPr/>
            <p:nvPr/>
          </p:nvSpPr>
          <p:spPr>
            <a:xfrm>
              <a:off x="6668150" y="3371879"/>
              <a:ext cx="1269300" cy="64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6882219" y="2280326"/>
              <a:ext cx="1022961" cy="1093568"/>
              <a:chOff x="6882219" y="2280326"/>
              <a:chExt cx="1022961" cy="1093568"/>
            </a:xfrm>
          </p:grpSpPr>
          <p:grpSp>
            <p:nvGrpSpPr>
              <p:cNvPr id="321" name="Google Shape;321;p35"/>
              <p:cNvGrpSpPr/>
              <p:nvPr/>
            </p:nvGrpSpPr>
            <p:grpSpPr>
              <a:xfrm>
                <a:off x="6882219" y="2280326"/>
                <a:ext cx="1022961" cy="1093568"/>
                <a:chOff x="6882223" y="2263632"/>
                <a:chExt cx="1022961" cy="1093568"/>
              </a:xfrm>
            </p:grpSpPr>
            <p:sp>
              <p:nvSpPr>
                <p:cNvPr id="322" name="Google Shape;322;p35"/>
                <p:cNvSpPr/>
                <p:nvPr/>
              </p:nvSpPr>
              <p:spPr>
                <a:xfrm>
                  <a:off x="7160859" y="2264232"/>
                  <a:ext cx="744325" cy="570132"/>
                </a:xfrm>
                <a:custGeom>
                  <a:avLst/>
                  <a:gdLst/>
                  <a:ahLst/>
                  <a:cxnLst/>
                  <a:rect l="l" t="t" r="r" b="b"/>
                  <a:pathLst>
                    <a:path w="45845" h="35116" extrusionOk="0">
                      <a:moveTo>
                        <a:pt x="9183" y="1"/>
                      </a:moveTo>
                      <a:cubicBezTo>
                        <a:pt x="2029" y="8289"/>
                        <a:pt x="0" y="35115"/>
                        <a:pt x="0" y="35115"/>
                      </a:cubicBezTo>
                      <a:lnTo>
                        <a:pt x="40479" y="35115"/>
                      </a:lnTo>
                      <a:lnTo>
                        <a:pt x="45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7160859" y="2264232"/>
                  <a:ext cx="533813" cy="570132"/>
                </a:xfrm>
                <a:custGeom>
                  <a:avLst/>
                  <a:gdLst/>
                  <a:ahLst/>
                  <a:cxnLst/>
                  <a:rect l="l" t="t" r="r" b="b"/>
                  <a:pathLst>
                    <a:path w="32879" h="35116" extrusionOk="0">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7694656" y="2263632"/>
                  <a:ext cx="210528" cy="570733"/>
                </a:xfrm>
                <a:custGeom>
                  <a:avLst/>
                  <a:gdLst/>
                  <a:ahLst/>
                  <a:cxnLst/>
                  <a:rect l="l" t="t" r="r" b="b"/>
                  <a:pathLst>
                    <a:path w="12967" h="35153" extrusionOk="0">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87256" y="2832333"/>
                  <a:ext cx="616427" cy="137916"/>
                </a:xfrm>
                <a:custGeom>
                  <a:avLst/>
                  <a:gdLst/>
                  <a:ahLst/>
                  <a:cxnLst/>
                  <a:rect l="l" t="t" r="r" b="b"/>
                  <a:pathLst>
                    <a:path w="37969" h="8495" extrusionOk="0">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7354616" y="2832333"/>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181511" y="2970239"/>
                  <a:ext cx="174786" cy="386961"/>
                </a:xfrm>
                <a:custGeom>
                  <a:avLst/>
                  <a:gdLst/>
                  <a:ahLst/>
                  <a:cxnLst/>
                  <a:rect l="l" t="t" r="r" b="b"/>
                  <a:pathLst>
                    <a:path w="10766" h="23835" extrusionOk="0">
                      <a:moveTo>
                        <a:pt x="5916" y="1"/>
                      </a:moveTo>
                      <a:lnTo>
                        <a:pt x="1" y="23835"/>
                      </a:lnTo>
                      <a:lnTo>
                        <a:pt x="1652" y="23835"/>
                      </a:lnTo>
                      <a:lnTo>
                        <a:pt x="10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7686847" y="2970239"/>
                  <a:ext cx="174770" cy="386961"/>
                </a:xfrm>
                <a:custGeom>
                  <a:avLst/>
                  <a:gdLst/>
                  <a:ahLst/>
                  <a:cxnLst/>
                  <a:rect l="l" t="t" r="r" b="b"/>
                  <a:pathLst>
                    <a:path w="10765" h="23835" extrusionOk="0">
                      <a:moveTo>
                        <a:pt x="0" y="1"/>
                      </a:moveTo>
                      <a:lnTo>
                        <a:pt x="9114" y="23835"/>
                      </a:lnTo>
                      <a:lnTo>
                        <a:pt x="10765" y="23835"/>
                      </a:ln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882223" y="2970239"/>
                  <a:ext cx="174234" cy="386961"/>
                </a:xfrm>
                <a:custGeom>
                  <a:avLst/>
                  <a:gdLst/>
                  <a:ahLst/>
                  <a:cxnLst/>
                  <a:rect l="l" t="t" r="r" b="b"/>
                  <a:pathLst>
                    <a:path w="10732" h="23835" extrusionOk="0">
                      <a:moveTo>
                        <a:pt x="5882" y="1"/>
                      </a:moveTo>
                      <a:lnTo>
                        <a:pt x="1" y="23835"/>
                      </a:lnTo>
                      <a:lnTo>
                        <a:pt x="1652" y="2383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361873" y="2970239"/>
                  <a:ext cx="174218" cy="386961"/>
                </a:xfrm>
                <a:custGeom>
                  <a:avLst/>
                  <a:gdLst/>
                  <a:ahLst/>
                  <a:cxnLst/>
                  <a:rect l="l" t="t" r="r" b="b"/>
                  <a:pathLst>
                    <a:path w="10731" h="23835" extrusionOk="0">
                      <a:moveTo>
                        <a:pt x="0" y="1"/>
                      </a:moveTo>
                      <a:lnTo>
                        <a:pt x="9080" y="23835"/>
                      </a:lnTo>
                      <a:lnTo>
                        <a:pt x="10731" y="23835"/>
                      </a:lnTo>
                      <a:lnTo>
                        <a:pt x="4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p:nvPr/>
            </p:nvSpPr>
            <p:spPr>
              <a:xfrm>
                <a:off x="7354612" y="2849028"/>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F1B9BD-5ABE-2448-6214-493C834EAC1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a:t>
            </a:fld>
            <a:endParaRPr lang="en"/>
          </a:p>
        </p:txBody>
      </p:sp>
      <p:sp>
        <p:nvSpPr>
          <p:cNvPr id="5" name="Title 4">
            <a:extLst>
              <a:ext uri="{FF2B5EF4-FFF2-40B4-BE49-F238E27FC236}">
                <a16:creationId xmlns:a16="http://schemas.microsoft.com/office/drawing/2014/main" id="{B1969621-AA48-0AC4-A127-0438CB9651E1}"/>
              </a:ext>
            </a:extLst>
          </p:cNvPr>
          <p:cNvSpPr txBox="1">
            <a:spLocks/>
          </p:cNvSpPr>
          <p:nvPr/>
        </p:nvSpPr>
        <p:spPr>
          <a:xfrm>
            <a:off x="659218" y="1089692"/>
            <a:ext cx="652272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Accuracy and Reliability of Geospatial Data:</a:t>
            </a:r>
          </a:p>
        </p:txBody>
      </p:sp>
      <p:sp>
        <p:nvSpPr>
          <p:cNvPr id="8" name="Title 4">
            <a:extLst>
              <a:ext uri="{FF2B5EF4-FFF2-40B4-BE49-F238E27FC236}">
                <a16:creationId xmlns:a16="http://schemas.microsoft.com/office/drawing/2014/main" id="{4CF4FE9B-24A4-7B03-7989-6E76B2E5FEE4}"/>
              </a:ext>
            </a:extLst>
          </p:cNvPr>
          <p:cNvSpPr txBox="1">
            <a:spLocks/>
          </p:cNvSpPr>
          <p:nvPr/>
        </p:nvSpPr>
        <p:spPr>
          <a:xfrm>
            <a:off x="1095019" y="2683675"/>
            <a:ext cx="652272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 Accessibility of the Application:</a:t>
            </a:r>
          </a:p>
        </p:txBody>
      </p:sp>
    </p:spTree>
    <p:extLst>
      <p:ext uri="{BB962C8B-B14F-4D97-AF65-F5344CB8AC3E}">
        <p14:creationId xmlns:p14="http://schemas.microsoft.com/office/powerpoint/2010/main" val="381471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2D60C3-655B-A6DB-09DD-9EBFBB1CD19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a:t>
            </a:fld>
            <a:endParaRPr lang="en"/>
          </a:p>
        </p:txBody>
      </p:sp>
      <p:sp>
        <p:nvSpPr>
          <p:cNvPr id="10" name="Title 4">
            <a:extLst>
              <a:ext uri="{FF2B5EF4-FFF2-40B4-BE49-F238E27FC236}">
                <a16:creationId xmlns:a16="http://schemas.microsoft.com/office/drawing/2014/main" id="{7AD40266-1ACD-7A02-5C98-B4297FBE06F4}"/>
              </a:ext>
            </a:extLst>
          </p:cNvPr>
          <p:cNvSpPr txBox="1">
            <a:spLocks/>
          </p:cNvSpPr>
          <p:nvPr/>
        </p:nvSpPr>
        <p:spPr>
          <a:xfrm>
            <a:off x="691140" y="7620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BUSINESS REQUIREMENTS</a:t>
            </a:r>
            <a:endParaRPr lang="en-CM" sz="2800" dirty="0">
              <a:solidFill>
                <a:schemeClr val="bg1"/>
              </a:solidFill>
              <a:latin typeface="Arial Black" panose="020B0A04020102020204" pitchFamily="34" charset="0"/>
            </a:endParaRPr>
          </a:p>
        </p:txBody>
      </p:sp>
      <p:sp>
        <p:nvSpPr>
          <p:cNvPr id="11" name="TextBox 10">
            <a:extLst>
              <a:ext uri="{FF2B5EF4-FFF2-40B4-BE49-F238E27FC236}">
                <a16:creationId xmlns:a16="http://schemas.microsoft.com/office/drawing/2014/main" id="{C4B03130-1F75-EF67-ABF3-F774B9E8F0E5}"/>
              </a:ext>
            </a:extLst>
          </p:cNvPr>
          <p:cNvSpPr txBox="1"/>
          <p:nvPr/>
        </p:nvSpPr>
        <p:spPr>
          <a:xfrm>
            <a:off x="618736" y="1362559"/>
            <a:ext cx="7543802" cy="369332"/>
          </a:xfrm>
          <a:prstGeom prst="rect">
            <a:avLst/>
          </a:prstGeom>
          <a:noFill/>
        </p:spPr>
        <p:txBody>
          <a:bodyPr wrap="square">
            <a:spAutoFit/>
          </a:bodyPr>
          <a:lstStyle/>
          <a:p>
            <a:r>
              <a:rPr lang="en-US" sz="1800" b="1" dirty="0">
                <a:solidFill>
                  <a:schemeClr val="bg1"/>
                </a:solidFill>
              </a:rPr>
              <a:t>Streamlined Coordination Between Emergency Responders</a:t>
            </a:r>
          </a:p>
        </p:txBody>
      </p:sp>
      <p:sp>
        <p:nvSpPr>
          <p:cNvPr id="12" name="TextBox 11">
            <a:extLst>
              <a:ext uri="{FF2B5EF4-FFF2-40B4-BE49-F238E27FC236}">
                <a16:creationId xmlns:a16="http://schemas.microsoft.com/office/drawing/2014/main" id="{90B20FB6-0828-EE9E-1A1C-2311F645EE5A}"/>
              </a:ext>
            </a:extLst>
          </p:cNvPr>
          <p:cNvSpPr txBox="1"/>
          <p:nvPr/>
        </p:nvSpPr>
        <p:spPr>
          <a:xfrm>
            <a:off x="618736" y="2331363"/>
            <a:ext cx="7543802" cy="369332"/>
          </a:xfrm>
          <a:prstGeom prst="rect">
            <a:avLst/>
          </a:prstGeom>
          <a:noFill/>
        </p:spPr>
        <p:txBody>
          <a:bodyPr wrap="square">
            <a:spAutoFit/>
          </a:bodyPr>
          <a:lstStyle/>
          <a:p>
            <a:r>
              <a:rPr lang="en-US" sz="1800" b="1" dirty="0">
                <a:solidFill>
                  <a:schemeClr val="bg1"/>
                </a:solidFill>
              </a:rPr>
              <a:t>Information Sharing Among Users and Stakeholders</a:t>
            </a:r>
          </a:p>
        </p:txBody>
      </p:sp>
      <p:sp>
        <p:nvSpPr>
          <p:cNvPr id="13" name="TextBox 12">
            <a:extLst>
              <a:ext uri="{FF2B5EF4-FFF2-40B4-BE49-F238E27FC236}">
                <a16:creationId xmlns:a16="http://schemas.microsoft.com/office/drawing/2014/main" id="{803711D7-9FE5-F0AA-40B1-B7CC90A3025A}"/>
              </a:ext>
            </a:extLst>
          </p:cNvPr>
          <p:cNvSpPr txBox="1"/>
          <p:nvPr/>
        </p:nvSpPr>
        <p:spPr>
          <a:xfrm>
            <a:off x="618736" y="3465624"/>
            <a:ext cx="7543802" cy="369332"/>
          </a:xfrm>
          <a:prstGeom prst="rect">
            <a:avLst/>
          </a:prstGeom>
          <a:noFill/>
        </p:spPr>
        <p:txBody>
          <a:bodyPr wrap="square">
            <a:spAutoFit/>
          </a:bodyPr>
          <a:lstStyle/>
          <a:p>
            <a:r>
              <a:rPr lang="en-US" sz="1800" b="1" dirty="0">
                <a:solidFill>
                  <a:schemeClr val="bg1"/>
                </a:solidFill>
              </a:rPr>
              <a:t>Centralized Repository of Emergency Contact Information</a:t>
            </a:r>
          </a:p>
        </p:txBody>
      </p:sp>
    </p:spTree>
    <p:extLst>
      <p:ext uri="{BB962C8B-B14F-4D97-AF65-F5344CB8AC3E}">
        <p14:creationId xmlns:p14="http://schemas.microsoft.com/office/powerpoint/2010/main" val="237495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FBA46-12DC-9102-D5EC-F3883CF92D43}"/>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a:t>
            </a:fld>
            <a:endParaRPr lang="en"/>
          </a:p>
        </p:txBody>
      </p:sp>
      <p:sp>
        <p:nvSpPr>
          <p:cNvPr id="10" name="Title 4">
            <a:extLst>
              <a:ext uri="{FF2B5EF4-FFF2-40B4-BE49-F238E27FC236}">
                <a16:creationId xmlns:a16="http://schemas.microsoft.com/office/drawing/2014/main" id="{2DBBC95B-0A6E-67EE-E729-3695EAD9DAF1}"/>
              </a:ext>
            </a:extLst>
          </p:cNvPr>
          <p:cNvSpPr txBox="1">
            <a:spLocks/>
          </p:cNvSpPr>
          <p:nvPr/>
        </p:nvSpPr>
        <p:spPr>
          <a:xfrm>
            <a:off x="691140" y="7620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accent2">
                    <a:lumMod val="20000"/>
                    <a:lumOff val="80000"/>
                  </a:schemeClr>
                </a:solidFill>
                <a:latin typeface="Arial Black" panose="020B0A04020102020204" pitchFamily="34" charset="0"/>
              </a:rPr>
              <a:t>TECHNICAL REQUIREMENTS</a:t>
            </a:r>
            <a:endParaRPr lang="en-CM" sz="2800" dirty="0">
              <a:solidFill>
                <a:schemeClr val="accent2">
                  <a:lumMod val="20000"/>
                  <a:lumOff val="80000"/>
                </a:schemeClr>
              </a:solidFill>
              <a:latin typeface="Arial Black" panose="020B0A04020102020204" pitchFamily="34" charset="0"/>
            </a:endParaRPr>
          </a:p>
        </p:txBody>
      </p:sp>
      <p:sp>
        <p:nvSpPr>
          <p:cNvPr id="12" name="Title 4">
            <a:extLst>
              <a:ext uri="{FF2B5EF4-FFF2-40B4-BE49-F238E27FC236}">
                <a16:creationId xmlns:a16="http://schemas.microsoft.com/office/drawing/2014/main" id="{12FDEB60-9247-3452-31D0-A2714218D6E0}"/>
              </a:ext>
            </a:extLst>
          </p:cNvPr>
          <p:cNvSpPr txBox="1">
            <a:spLocks/>
          </p:cNvSpPr>
          <p:nvPr/>
        </p:nvSpPr>
        <p:spPr>
          <a:xfrm>
            <a:off x="283067" y="738216"/>
            <a:ext cx="6522720" cy="8062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latin typeface="Arial Black" panose="020B0A04020102020204" pitchFamily="34" charset="0"/>
              </a:rPr>
              <a:t>Tools Required</a:t>
            </a:r>
          </a:p>
        </p:txBody>
      </p:sp>
      <p:sp>
        <p:nvSpPr>
          <p:cNvPr id="14" name="TextBox 13">
            <a:extLst>
              <a:ext uri="{FF2B5EF4-FFF2-40B4-BE49-F238E27FC236}">
                <a16:creationId xmlns:a16="http://schemas.microsoft.com/office/drawing/2014/main" id="{81B860E8-6886-D934-A8B2-C756ED54A4A8}"/>
              </a:ext>
            </a:extLst>
          </p:cNvPr>
          <p:cNvSpPr txBox="1"/>
          <p:nvPr/>
        </p:nvSpPr>
        <p:spPr>
          <a:xfrm>
            <a:off x="183830" y="1705352"/>
            <a:ext cx="7543802" cy="861774"/>
          </a:xfrm>
          <a:prstGeom prst="rect">
            <a:avLst/>
          </a:prstGeom>
          <a:noFill/>
        </p:spPr>
        <p:txBody>
          <a:bodyPr wrap="square">
            <a:spAutoFit/>
          </a:bodyPr>
          <a:lstStyle/>
          <a:p>
            <a:r>
              <a:rPr lang="en-US" sz="2000" b="1" dirty="0">
                <a:solidFill>
                  <a:schemeClr val="bg1"/>
                </a:solidFill>
              </a:rPr>
              <a:t>UI Design ( Figma) </a:t>
            </a:r>
            <a:r>
              <a:rPr lang="en-US" sz="1600" b="1" dirty="0">
                <a:solidFill>
                  <a:schemeClr val="bg1"/>
                </a:solidFill>
              </a:rPr>
              <a:t>: </a:t>
            </a:r>
            <a:r>
              <a:rPr lang="en-US" sz="1500" dirty="0">
                <a:solidFill>
                  <a:schemeClr val="bg1"/>
                </a:solidFill>
              </a:rPr>
              <a:t>Besides the fact that it is really good and gets the job done, it is very easy to use, free and all team members have some minimum amount of experience with it</a:t>
            </a:r>
            <a:endParaRPr lang="en-CM" sz="1500" dirty="0"/>
          </a:p>
        </p:txBody>
      </p:sp>
      <p:sp>
        <p:nvSpPr>
          <p:cNvPr id="15" name="TextBox 14">
            <a:extLst>
              <a:ext uri="{FF2B5EF4-FFF2-40B4-BE49-F238E27FC236}">
                <a16:creationId xmlns:a16="http://schemas.microsoft.com/office/drawing/2014/main" id="{333AF64F-82B9-078D-88DE-A0126CE9D8E8}"/>
              </a:ext>
            </a:extLst>
          </p:cNvPr>
          <p:cNvSpPr txBox="1"/>
          <p:nvPr/>
        </p:nvSpPr>
        <p:spPr>
          <a:xfrm>
            <a:off x="183830" y="2833762"/>
            <a:ext cx="7543802" cy="861774"/>
          </a:xfrm>
          <a:prstGeom prst="rect">
            <a:avLst/>
          </a:prstGeom>
          <a:noFill/>
        </p:spPr>
        <p:txBody>
          <a:bodyPr wrap="square">
            <a:spAutoFit/>
          </a:bodyPr>
          <a:lstStyle/>
          <a:p>
            <a:r>
              <a:rPr lang="en-US" sz="2000" b="1" dirty="0">
                <a:solidFill>
                  <a:schemeClr val="bg1"/>
                </a:solidFill>
              </a:rPr>
              <a:t>Mobile Application UI (React Native) </a:t>
            </a:r>
            <a:r>
              <a:rPr lang="en-US" sz="1600" b="1" dirty="0">
                <a:solidFill>
                  <a:schemeClr val="bg1"/>
                </a:solidFill>
              </a:rPr>
              <a:t>: </a:t>
            </a:r>
            <a:r>
              <a:rPr lang="en-US" sz="1500" dirty="0">
                <a:solidFill>
                  <a:schemeClr val="bg1"/>
                </a:solidFill>
              </a:rPr>
              <a:t>RN has a low barrier of entry so it is quite easy to pick up by someone with some </a:t>
            </a:r>
            <a:r>
              <a:rPr lang="en-US" sz="1500" dirty="0" err="1">
                <a:solidFill>
                  <a:schemeClr val="bg1"/>
                </a:solidFill>
              </a:rPr>
              <a:t>Javascript</a:t>
            </a:r>
            <a:r>
              <a:rPr lang="en-US" sz="1500" dirty="0">
                <a:solidFill>
                  <a:schemeClr val="bg1"/>
                </a:solidFill>
              </a:rPr>
              <a:t> or React knowledge no matter how basic.</a:t>
            </a:r>
            <a:endParaRPr lang="en-CM" sz="1500" dirty="0"/>
          </a:p>
        </p:txBody>
      </p:sp>
      <p:pic>
        <p:nvPicPr>
          <p:cNvPr id="17" name="Graphic 16">
            <a:extLst>
              <a:ext uri="{FF2B5EF4-FFF2-40B4-BE49-F238E27FC236}">
                <a16:creationId xmlns:a16="http://schemas.microsoft.com/office/drawing/2014/main" id="{9A80DE79-2BE4-B59D-839E-BF7D46E5DD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3784" y="2761218"/>
            <a:ext cx="812844" cy="720326"/>
          </a:xfrm>
          <a:prstGeom prst="rect">
            <a:avLst/>
          </a:prstGeom>
        </p:spPr>
      </p:pic>
      <p:sp>
        <p:nvSpPr>
          <p:cNvPr id="18" name="TextBox 17">
            <a:extLst>
              <a:ext uri="{FF2B5EF4-FFF2-40B4-BE49-F238E27FC236}">
                <a16:creationId xmlns:a16="http://schemas.microsoft.com/office/drawing/2014/main" id="{C8594478-CFA2-6BEA-2B25-C9B721AF028D}"/>
              </a:ext>
            </a:extLst>
          </p:cNvPr>
          <p:cNvSpPr txBox="1"/>
          <p:nvPr/>
        </p:nvSpPr>
        <p:spPr>
          <a:xfrm>
            <a:off x="183830" y="3962172"/>
            <a:ext cx="7543802" cy="600164"/>
          </a:xfrm>
          <a:prstGeom prst="rect">
            <a:avLst/>
          </a:prstGeom>
          <a:noFill/>
        </p:spPr>
        <p:txBody>
          <a:bodyPr wrap="square">
            <a:spAutoFit/>
          </a:bodyPr>
          <a:lstStyle/>
          <a:p>
            <a:r>
              <a:rPr lang="en-US" sz="1800" b="1" dirty="0">
                <a:solidFill>
                  <a:schemeClr val="bg1"/>
                </a:solidFill>
              </a:rPr>
              <a:t>Styling UI ( </a:t>
            </a:r>
            <a:r>
              <a:rPr lang="en-US" sz="1800" b="1" dirty="0" err="1">
                <a:solidFill>
                  <a:schemeClr val="bg1"/>
                </a:solidFill>
              </a:rPr>
              <a:t>SaSS</a:t>
            </a:r>
            <a:r>
              <a:rPr lang="en-US" sz="1800" b="1" dirty="0">
                <a:solidFill>
                  <a:schemeClr val="bg1"/>
                </a:solidFill>
              </a:rPr>
              <a:t> and </a:t>
            </a:r>
            <a:r>
              <a:rPr lang="en-US" sz="1800" b="1" dirty="0" err="1">
                <a:solidFill>
                  <a:schemeClr val="bg1"/>
                </a:solidFill>
              </a:rPr>
              <a:t>NativeWind</a:t>
            </a:r>
            <a:r>
              <a:rPr lang="en-US" sz="1800" b="1" dirty="0">
                <a:solidFill>
                  <a:schemeClr val="bg1"/>
                </a:solidFill>
              </a:rPr>
              <a:t>): </a:t>
            </a:r>
            <a:r>
              <a:rPr lang="en-US" sz="1500" dirty="0" err="1">
                <a:solidFill>
                  <a:schemeClr val="bg1"/>
                </a:solidFill>
              </a:rPr>
              <a:t>SaSS</a:t>
            </a:r>
            <a:r>
              <a:rPr lang="en-US" sz="1500" dirty="0">
                <a:solidFill>
                  <a:schemeClr val="bg1"/>
                </a:solidFill>
              </a:rPr>
              <a:t> is a </a:t>
            </a:r>
            <a:r>
              <a:rPr lang="en-US" sz="1500" dirty="0" err="1">
                <a:solidFill>
                  <a:schemeClr val="bg1"/>
                </a:solidFill>
              </a:rPr>
              <a:t>flavour</a:t>
            </a:r>
            <a:r>
              <a:rPr lang="en-US" sz="1500" dirty="0">
                <a:solidFill>
                  <a:schemeClr val="bg1"/>
                </a:solidFill>
              </a:rPr>
              <a:t> of CSS while </a:t>
            </a:r>
            <a:r>
              <a:rPr lang="en-US" sz="1500" dirty="0" err="1">
                <a:solidFill>
                  <a:schemeClr val="bg1"/>
                </a:solidFill>
              </a:rPr>
              <a:t>NativeWind</a:t>
            </a:r>
            <a:r>
              <a:rPr lang="en-US" sz="1500" dirty="0">
                <a:solidFill>
                  <a:schemeClr val="bg1"/>
                </a:solidFill>
              </a:rPr>
              <a:t> is in simple terms, custom tailwind </a:t>
            </a:r>
            <a:r>
              <a:rPr lang="en-US" sz="1500" dirty="0" err="1">
                <a:solidFill>
                  <a:schemeClr val="bg1"/>
                </a:solidFill>
              </a:rPr>
              <a:t>css</a:t>
            </a:r>
            <a:r>
              <a:rPr lang="en-US" sz="1500" dirty="0">
                <a:solidFill>
                  <a:schemeClr val="bg1"/>
                </a:solidFill>
              </a:rPr>
              <a:t> but for RN</a:t>
            </a:r>
            <a:endParaRPr lang="en-CM" sz="1500" dirty="0"/>
          </a:p>
        </p:txBody>
      </p:sp>
      <p:pic>
        <p:nvPicPr>
          <p:cNvPr id="21" name="Graphic 20">
            <a:extLst>
              <a:ext uri="{FF2B5EF4-FFF2-40B4-BE49-F238E27FC236}">
                <a16:creationId xmlns:a16="http://schemas.microsoft.com/office/drawing/2014/main" id="{765299ED-E184-9E91-43C3-77C25F1B46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89016" y="1540937"/>
            <a:ext cx="720325" cy="720325"/>
          </a:xfrm>
          <a:prstGeom prst="rect">
            <a:avLst/>
          </a:prstGeom>
        </p:spPr>
      </p:pic>
      <p:pic>
        <p:nvPicPr>
          <p:cNvPr id="23" name="Graphic 22">
            <a:extLst>
              <a:ext uri="{FF2B5EF4-FFF2-40B4-BE49-F238E27FC236}">
                <a16:creationId xmlns:a16="http://schemas.microsoft.com/office/drawing/2014/main" id="{24456C42-3A44-48A3-A069-0768617333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03848" y="3899615"/>
            <a:ext cx="763608" cy="763608"/>
          </a:xfrm>
          <a:prstGeom prst="rect">
            <a:avLst/>
          </a:prstGeom>
        </p:spPr>
      </p:pic>
    </p:spTree>
    <p:extLst>
      <p:ext uri="{BB962C8B-B14F-4D97-AF65-F5344CB8AC3E}">
        <p14:creationId xmlns:p14="http://schemas.microsoft.com/office/powerpoint/2010/main" val="141792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94CA1-61A5-47CD-4A59-0E907BC539E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a:t>
            </a:fld>
            <a:endParaRPr lang="en"/>
          </a:p>
        </p:txBody>
      </p:sp>
      <p:sp>
        <p:nvSpPr>
          <p:cNvPr id="10" name="TextBox 9">
            <a:extLst>
              <a:ext uri="{FF2B5EF4-FFF2-40B4-BE49-F238E27FC236}">
                <a16:creationId xmlns:a16="http://schemas.microsoft.com/office/drawing/2014/main" id="{38BC235A-3057-8F96-400B-F88DF3BF2236}"/>
              </a:ext>
            </a:extLst>
          </p:cNvPr>
          <p:cNvSpPr txBox="1"/>
          <p:nvPr/>
        </p:nvSpPr>
        <p:spPr>
          <a:xfrm>
            <a:off x="145730" y="940270"/>
            <a:ext cx="6818950" cy="830997"/>
          </a:xfrm>
          <a:prstGeom prst="rect">
            <a:avLst/>
          </a:prstGeom>
          <a:noFill/>
        </p:spPr>
        <p:txBody>
          <a:bodyPr wrap="square">
            <a:spAutoFit/>
          </a:bodyPr>
          <a:lstStyle/>
          <a:p>
            <a:r>
              <a:rPr lang="en-US" sz="1800" b="1" dirty="0">
                <a:solidFill>
                  <a:schemeClr val="bg1"/>
                </a:solidFill>
              </a:rPr>
              <a:t>Database (MySQL / MongoDB):  </a:t>
            </a:r>
            <a:r>
              <a:rPr lang="en-US" sz="1500" dirty="0">
                <a:solidFill>
                  <a:schemeClr val="bg1"/>
                </a:solidFill>
              </a:rPr>
              <a:t>The entire team has been working with MSQL right from the start of our program at FET so we are fairly good with it. </a:t>
            </a:r>
            <a:endParaRPr lang="en-CM" sz="1500" dirty="0"/>
          </a:p>
        </p:txBody>
      </p:sp>
      <p:sp>
        <p:nvSpPr>
          <p:cNvPr id="11" name="TextBox 10">
            <a:extLst>
              <a:ext uri="{FF2B5EF4-FFF2-40B4-BE49-F238E27FC236}">
                <a16:creationId xmlns:a16="http://schemas.microsoft.com/office/drawing/2014/main" id="{E835E986-96E1-7234-653F-4F6048502869}"/>
              </a:ext>
            </a:extLst>
          </p:cNvPr>
          <p:cNvSpPr txBox="1"/>
          <p:nvPr/>
        </p:nvSpPr>
        <p:spPr>
          <a:xfrm>
            <a:off x="145730" y="1910884"/>
            <a:ext cx="7359970" cy="600164"/>
          </a:xfrm>
          <a:prstGeom prst="rect">
            <a:avLst/>
          </a:prstGeom>
          <a:noFill/>
        </p:spPr>
        <p:txBody>
          <a:bodyPr wrap="square">
            <a:spAutoFit/>
          </a:bodyPr>
          <a:lstStyle/>
          <a:p>
            <a:r>
              <a:rPr lang="en-US" sz="1800" b="1" dirty="0">
                <a:solidFill>
                  <a:schemeClr val="bg1"/>
                </a:solidFill>
              </a:rPr>
              <a:t>Backend Language/Framework (Typescript/</a:t>
            </a:r>
            <a:r>
              <a:rPr lang="en-US" sz="1800" b="1" dirty="0" err="1">
                <a:solidFill>
                  <a:schemeClr val="bg1"/>
                </a:solidFill>
              </a:rPr>
              <a:t>NestJs</a:t>
            </a:r>
            <a:r>
              <a:rPr lang="en-US" sz="1600" dirty="0">
                <a:solidFill>
                  <a:schemeClr val="bg1"/>
                </a:solidFill>
              </a:rPr>
              <a:t>):  </a:t>
            </a:r>
            <a:r>
              <a:rPr lang="en-US" sz="1500" dirty="0" err="1">
                <a:solidFill>
                  <a:schemeClr val="bg1"/>
                </a:solidFill>
              </a:rPr>
              <a:t>NestJs</a:t>
            </a:r>
            <a:r>
              <a:rPr lang="en-US" sz="1500" dirty="0">
                <a:solidFill>
                  <a:schemeClr val="bg1"/>
                </a:solidFill>
              </a:rPr>
              <a:t> is a </a:t>
            </a:r>
            <a:r>
              <a:rPr lang="en-US" sz="1500" dirty="0" err="1">
                <a:solidFill>
                  <a:schemeClr val="bg1"/>
                </a:solidFill>
              </a:rPr>
              <a:t>NodeJs</a:t>
            </a:r>
            <a:r>
              <a:rPr lang="en-US" sz="1500" dirty="0">
                <a:solidFill>
                  <a:schemeClr val="bg1"/>
                </a:solidFill>
              </a:rPr>
              <a:t> framework for building performant and scalable backend applications(APIS). </a:t>
            </a:r>
            <a:endParaRPr lang="en-CM" sz="1500" dirty="0"/>
          </a:p>
        </p:txBody>
      </p:sp>
      <p:sp>
        <p:nvSpPr>
          <p:cNvPr id="12" name="TextBox 11">
            <a:extLst>
              <a:ext uri="{FF2B5EF4-FFF2-40B4-BE49-F238E27FC236}">
                <a16:creationId xmlns:a16="http://schemas.microsoft.com/office/drawing/2014/main" id="{E56B0343-08B0-5AC4-CDF6-C5985BBFF65F}"/>
              </a:ext>
            </a:extLst>
          </p:cNvPr>
          <p:cNvSpPr txBox="1"/>
          <p:nvPr/>
        </p:nvSpPr>
        <p:spPr>
          <a:xfrm>
            <a:off x="145730" y="2916443"/>
            <a:ext cx="7359970" cy="846386"/>
          </a:xfrm>
          <a:prstGeom prst="rect">
            <a:avLst/>
          </a:prstGeom>
          <a:noFill/>
        </p:spPr>
        <p:txBody>
          <a:bodyPr wrap="square">
            <a:spAutoFit/>
          </a:bodyPr>
          <a:lstStyle/>
          <a:p>
            <a:r>
              <a:rPr lang="en-US" sz="1800" b="1" dirty="0">
                <a:solidFill>
                  <a:schemeClr val="bg1"/>
                </a:solidFill>
              </a:rPr>
              <a:t>Deployment Backend (Azure Container Apps</a:t>
            </a:r>
            <a:r>
              <a:rPr lang="en-US" sz="1600" b="1" dirty="0">
                <a:solidFill>
                  <a:schemeClr val="bg1"/>
                </a:solidFill>
              </a:rPr>
              <a:t>): </a:t>
            </a:r>
            <a:r>
              <a:rPr lang="en-US" sz="1500" dirty="0">
                <a:solidFill>
                  <a:schemeClr val="bg1"/>
                </a:solidFill>
              </a:rPr>
              <a:t>We intend to host the final backend as an Azure Container application. This means we’ll have to build the app as a docker container in the end before deployment</a:t>
            </a:r>
            <a:r>
              <a:rPr lang="en-US" sz="1600" b="1" dirty="0">
                <a:solidFill>
                  <a:schemeClr val="bg1"/>
                </a:solidFill>
              </a:rPr>
              <a:t>.</a:t>
            </a:r>
            <a:endParaRPr lang="en-CM" sz="1500" dirty="0"/>
          </a:p>
        </p:txBody>
      </p:sp>
      <p:sp>
        <p:nvSpPr>
          <p:cNvPr id="13" name="TextBox 12">
            <a:extLst>
              <a:ext uri="{FF2B5EF4-FFF2-40B4-BE49-F238E27FC236}">
                <a16:creationId xmlns:a16="http://schemas.microsoft.com/office/drawing/2014/main" id="{FA0BFB27-3171-86AD-A9DB-1040A3FD3838}"/>
              </a:ext>
            </a:extLst>
          </p:cNvPr>
          <p:cNvSpPr txBox="1"/>
          <p:nvPr/>
        </p:nvSpPr>
        <p:spPr>
          <a:xfrm>
            <a:off x="145730" y="3910842"/>
            <a:ext cx="7359970" cy="600164"/>
          </a:xfrm>
          <a:prstGeom prst="rect">
            <a:avLst/>
          </a:prstGeom>
          <a:noFill/>
        </p:spPr>
        <p:txBody>
          <a:bodyPr wrap="square">
            <a:spAutoFit/>
          </a:bodyPr>
          <a:lstStyle/>
          <a:p>
            <a:r>
              <a:rPr lang="en-US" sz="1800" b="1" dirty="0">
                <a:solidFill>
                  <a:schemeClr val="bg1"/>
                </a:solidFill>
              </a:rPr>
              <a:t>Documentation</a:t>
            </a:r>
            <a:r>
              <a:rPr lang="en-US" sz="1600" b="1" dirty="0">
                <a:solidFill>
                  <a:schemeClr val="bg1"/>
                </a:solidFill>
              </a:rPr>
              <a:t>: </a:t>
            </a:r>
            <a:r>
              <a:rPr lang="en-US" sz="1500" dirty="0">
                <a:solidFill>
                  <a:schemeClr val="bg1"/>
                </a:solidFill>
              </a:rPr>
              <a:t>This application will be documented with the help of Swagger documentation with the direction of the </a:t>
            </a:r>
            <a:r>
              <a:rPr lang="en-US" sz="1500" dirty="0" err="1">
                <a:solidFill>
                  <a:schemeClr val="bg1"/>
                </a:solidFill>
              </a:rPr>
              <a:t>OpenApi</a:t>
            </a:r>
            <a:r>
              <a:rPr lang="en-US" sz="1500" dirty="0">
                <a:solidFill>
                  <a:schemeClr val="bg1"/>
                </a:solidFill>
              </a:rPr>
              <a:t> specification</a:t>
            </a:r>
            <a:endParaRPr lang="en-CM" sz="1500" dirty="0"/>
          </a:p>
        </p:txBody>
      </p:sp>
      <p:pic>
        <p:nvPicPr>
          <p:cNvPr id="15" name="Graphic 14">
            <a:extLst>
              <a:ext uri="{FF2B5EF4-FFF2-40B4-BE49-F238E27FC236}">
                <a16:creationId xmlns:a16="http://schemas.microsoft.com/office/drawing/2014/main" id="{59F355FB-5C5C-0FE3-E0A4-9110473AD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4680" y="465501"/>
            <a:ext cx="1219200" cy="1219200"/>
          </a:xfrm>
          <a:prstGeom prst="rect">
            <a:avLst/>
          </a:prstGeom>
        </p:spPr>
      </p:pic>
      <p:pic>
        <p:nvPicPr>
          <p:cNvPr id="17" name="Graphic 16">
            <a:extLst>
              <a:ext uri="{FF2B5EF4-FFF2-40B4-BE49-F238E27FC236}">
                <a16:creationId xmlns:a16="http://schemas.microsoft.com/office/drawing/2014/main" id="{B8A86D89-8294-0D14-F56B-5154B24739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1350" y="1657235"/>
            <a:ext cx="914515" cy="914515"/>
          </a:xfrm>
          <a:prstGeom prst="rect">
            <a:avLst/>
          </a:prstGeom>
        </p:spPr>
      </p:pic>
      <p:pic>
        <p:nvPicPr>
          <p:cNvPr id="19" name="Graphic 18">
            <a:extLst>
              <a:ext uri="{FF2B5EF4-FFF2-40B4-BE49-F238E27FC236}">
                <a16:creationId xmlns:a16="http://schemas.microsoft.com/office/drawing/2014/main" id="{7CECB817-9671-41AA-A975-638D9C3841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91351" y="2859596"/>
            <a:ext cx="1121130" cy="739946"/>
          </a:xfrm>
          <a:prstGeom prst="rect">
            <a:avLst/>
          </a:prstGeom>
        </p:spPr>
      </p:pic>
    </p:spTree>
    <p:extLst>
      <p:ext uri="{BB962C8B-B14F-4D97-AF65-F5344CB8AC3E}">
        <p14:creationId xmlns:p14="http://schemas.microsoft.com/office/powerpoint/2010/main" val="36013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1F382-878D-193C-4AB3-254C3E3F4A25}"/>
              </a:ext>
            </a:extLst>
          </p:cNvPr>
          <p:cNvSpPr>
            <a:spLocks noGrp="1"/>
          </p:cNvSpPr>
          <p:nvPr>
            <p:ph type="sldNum" idx="12"/>
          </p:nvPr>
        </p:nvSpPr>
        <p:spPr/>
        <p:txBody>
          <a:bodyPr>
            <a:normAutofit fontScale="92500"/>
          </a:bodyPr>
          <a:lstStyle/>
          <a:p>
            <a:pPr marL="0" lvl="0" indent="0" algn="ctr" rtl="0">
              <a:spcBef>
                <a:spcPts val="0"/>
              </a:spcBef>
              <a:spcAft>
                <a:spcPts val="0"/>
              </a:spcAft>
              <a:buNone/>
            </a:pPr>
            <a:fld id="{00000000-1234-1234-1234-123412341234}" type="slidenum">
              <a:rPr lang="en" smtClean="0"/>
              <a:t>14</a:t>
            </a:fld>
            <a:endParaRPr lang="en"/>
          </a:p>
        </p:txBody>
      </p:sp>
      <p:sp>
        <p:nvSpPr>
          <p:cNvPr id="10" name="Title 4">
            <a:extLst>
              <a:ext uri="{FF2B5EF4-FFF2-40B4-BE49-F238E27FC236}">
                <a16:creationId xmlns:a16="http://schemas.microsoft.com/office/drawing/2014/main" id="{406FD1CE-1B7F-5A21-8260-6A040359E3C6}"/>
              </a:ext>
            </a:extLst>
          </p:cNvPr>
          <p:cNvSpPr txBox="1">
            <a:spLocks/>
          </p:cNvSpPr>
          <p:nvPr/>
        </p:nvSpPr>
        <p:spPr>
          <a:xfrm>
            <a:off x="1003560" y="27432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STAKEHOLDERS AND  USER REQUIREMENTS</a:t>
            </a:r>
            <a:endParaRPr lang="en-CM" sz="2800" dirty="0">
              <a:solidFill>
                <a:schemeClr val="bg1"/>
              </a:solidFill>
              <a:latin typeface="Arial Black" panose="020B0A04020102020204" pitchFamily="34" charset="0"/>
            </a:endParaRPr>
          </a:p>
        </p:txBody>
      </p:sp>
      <p:sp>
        <p:nvSpPr>
          <p:cNvPr id="11" name="Title 4">
            <a:extLst>
              <a:ext uri="{FF2B5EF4-FFF2-40B4-BE49-F238E27FC236}">
                <a16:creationId xmlns:a16="http://schemas.microsoft.com/office/drawing/2014/main" id="{CA568EEF-F2B9-F31D-1721-B0669919752B}"/>
              </a:ext>
            </a:extLst>
          </p:cNvPr>
          <p:cNvSpPr txBox="1">
            <a:spLocks/>
          </p:cNvSpPr>
          <p:nvPr/>
        </p:nvSpPr>
        <p:spPr>
          <a:xfrm>
            <a:off x="-1768980" y="130302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dirty="0">
                <a:solidFill>
                  <a:schemeClr val="bg1"/>
                </a:solidFill>
                <a:latin typeface="Arial Black" panose="020B0A04020102020204" pitchFamily="34" charset="0"/>
              </a:rPr>
              <a:t>STAKEHOLDERS</a:t>
            </a:r>
            <a:endParaRPr lang="en-US" sz="2400" dirty="0">
              <a:solidFill>
                <a:schemeClr val="bg1"/>
              </a:solidFill>
              <a:latin typeface="Arial Black" panose="020B0A04020102020204" pitchFamily="34" charset="0"/>
            </a:endParaRPr>
          </a:p>
        </p:txBody>
      </p:sp>
      <p:sp>
        <p:nvSpPr>
          <p:cNvPr id="12" name="Title 4">
            <a:extLst>
              <a:ext uri="{FF2B5EF4-FFF2-40B4-BE49-F238E27FC236}">
                <a16:creationId xmlns:a16="http://schemas.microsoft.com/office/drawing/2014/main" id="{A431AD01-E0B2-B53F-7D82-9824441754D1}"/>
              </a:ext>
            </a:extLst>
          </p:cNvPr>
          <p:cNvSpPr txBox="1">
            <a:spLocks/>
          </p:cNvSpPr>
          <p:nvPr/>
        </p:nvSpPr>
        <p:spPr>
          <a:xfrm>
            <a:off x="2000432" y="1944914"/>
            <a:ext cx="5423625" cy="2119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bg1"/>
                </a:solidFill>
                <a:latin typeface="Arial Black" panose="020B0A04020102020204" pitchFamily="34" charset="0"/>
              </a:rPr>
              <a:t>Government  Agencies</a:t>
            </a:r>
          </a:p>
          <a:p>
            <a:endParaRPr lang="en-US" sz="1600" dirty="0">
              <a:solidFill>
                <a:schemeClr val="bg1"/>
              </a:solidFill>
              <a:latin typeface="Arial Black" panose="020B0A04020102020204" pitchFamily="34" charset="0"/>
            </a:endParaRPr>
          </a:p>
          <a:p>
            <a:endParaRPr lang="en-US" sz="1600" dirty="0">
              <a:solidFill>
                <a:schemeClr val="bg1"/>
              </a:solidFill>
              <a:latin typeface="Arial Black" panose="020B0A04020102020204" pitchFamily="34" charset="0"/>
            </a:endParaRPr>
          </a:p>
          <a:p>
            <a:r>
              <a:rPr lang="en-US" sz="1600" dirty="0">
                <a:solidFill>
                  <a:schemeClr val="bg1"/>
                </a:solidFill>
                <a:latin typeface="Arial Black" panose="020B0A04020102020204" pitchFamily="34" charset="0"/>
              </a:rPr>
              <a:t>Non-Profit  Organizations</a:t>
            </a:r>
          </a:p>
          <a:p>
            <a:endParaRPr lang="en-US" sz="1600" dirty="0">
              <a:solidFill>
                <a:schemeClr val="bg1"/>
              </a:solidFill>
              <a:latin typeface="Arial Black" panose="020B0A04020102020204" pitchFamily="34" charset="0"/>
            </a:endParaRPr>
          </a:p>
          <a:p>
            <a:endParaRPr lang="en-US" sz="1600" dirty="0">
              <a:solidFill>
                <a:schemeClr val="bg1"/>
              </a:solidFill>
              <a:latin typeface="Arial Black" panose="020B0A04020102020204" pitchFamily="34" charset="0"/>
            </a:endParaRPr>
          </a:p>
          <a:p>
            <a:r>
              <a:rPr lang="en-US" sz="1600" dirty="0">
                <a:solidFill>
                  <a:schemeClr val="bg1"/>
                </a:solidFill>
                <a:latin typeface="Arial Black" panose="020B0A04020102020204" pitchFamily="34" charset="0"/>
              </a:rPr>
              <a:t>Emergency Responders (Fire Department/ Police)</a:t>
            </a:r>
          </a:p>
          <a:p>
            <a:endParaRPr lang="en-US" sz="1800" dirty="0">
              <a:solidFill>
                <a:schemeClr val="bg1"/>
              </a:solidFill>
              <a:latin typeface="Arial Black" panose="020B0A04020102020204" pitchFamily="34" charset="0"/>
            </a:endParaRPr>
          </a:p>
          <a:p>
            <a:endParaRPr lang="en-US" sz="2000" dirty="0">
              <a:solidFill>
                <a:schemeClr val="accent2">
                  <a:lumMod val="20000"/>
                  <a:lumOff val="80000"/>
                </a:schemeClr>
              </a:solidFill>
            </a:endParaRPr>
          </a:p>
        </p:txBody>
      </p:sp>
      <p:sp>
        <p:nvSpPr>
          <p:cNvPr id="4" name="TextBox 3">
            <a:extLst>
              <a:ext uri="{FF2B5EF4-FFF2-40B4-BE49-F238E27FC236}">
                <a16:creationId xmlns:a16="http://schemas.microsoft.com/office/drawing/2014/main" id="{DAABA9CA-EA24-F365-3B8C-C919702DC550}"/>
              </a:ext>
            </a:extLst>
          </p:cNvPr>
          <p:cNvSpPr txBox="1"/>
          <p:nvPr/>
        </p:nvSpPr>
        <p:spPr>
          <a:xfrm>
            <a:off x="304800" y="4064000"/>
            <a:ext cx="5892800" cy="400110"/>
          </a:xfrm>
          <a:prstGeom prst="rect">
            <a:avLst/>
          </a:prstGeom>
          <a:noFill/>
        </p:spPr>
        <p:txBody>
          <a:bodyPr wrap="square">
            <a:spAutoFit/>
          </a:bodyPr>
          <a:lstStyle/>
          <a:p>
            <a:r>
              <a:rPr lang="en-US" sz="2000" b="1" dirty="0">
                <a:solidFill>
                  <a:schemeClr val="bg1"/>
                </a:solidFill>
                <a:latin typeface="Arial Black" panose="020B0A04020102020204" pitchFamily="34" charset="0"/>
              </a:rPr>
              <a:t>Users (General Public)</a:t>
            </a:r>
          </a:p>
        </p:txBody>
      </p:sp>
    </p:spTree>
    <p:extLst>
      <p:ext uri="{BB962C8B-B14F-4D97-AF65-F5344CB8AC3E}">
        <p14:creationId xmlns:p14="http://schemas.microsoft.com/office/powerpoint/2010/main" val="255881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B98-2C27-D8B9-89D1-5AED1463DB05}"/>
              </a:ext>
            </a:extLst>
          </p:cNvPr>
          <p:cNvSpPr>
            <a:spLocks noGrp="1"/>
          </p:cNvSpPr>
          <p:nvPr>
            <p:ph type="title"/>
          </p:nvPr>
        </p:nvSpPr>
        <p:spPr>
          <a:xfrm>
            <a:off x="289560" y="551003"/>
            <a:ext cx="7713300" cy="464100"/>
          </a:xfrm>
        </p:spPr>
        <p:txBody>
          <a:bodyPr/>
          <a:lstStyle/>
          <a:p>
            <a:pPr algn="ctr"/>
            <a:r>
              <a:rPr lang="en-US" dirty="0"/>
              <a:t>Conclusion</a:t>
            </a:r>
            <a:endParaRPr lang="en-CM" dirty="0"/>
          </a:p>
        </p:txBody>
      </p:sp>
      <p:sp>
        <p:nvSpPr>
          <p:cNvPr id="4" name="Slide Number Placeholder 3">
            <a:extLst>
              <a:ext uri="{FF2B5EF4-FFF2-40B4-BE49-F238E27FC236}">
                <a16:creationId xmlns:a16="http://schemas.microsoft.com/office/drawing/2014/main" id="{3E4844A9-CA31-4A32-0EE0-FE075136B2E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B90EB971-00E6-DC11-1EA0-08078D456B6D}"/>
              </a:ext>
            </a:extLst>
          </p:cNvPr>
          <p:cNvSpPr txBox="1"/>
          <p:nvPr/>
        </p:nvSpPr>
        <p:spPr>
          <a:xfrm>
            <a:off x="456270" y="1957176"/>
            <a:ext cx="8564880" cy="2262671"/>
          </a:xfrm>
          <a:prstGeom prst="rect">
            <a:avLst/>
          </a:prstGeom>
          <a:noFill/>
        </p:spPr>
        <p:txBody>
          <a:bodyPr wrap="square">
            <a:spAutoFit/>
          </a:bodyPr>
          <a:lstStyle/>
          <a:p>
            <a:pPr>
              <a:lnSpc>
                <a:spcPct val="150000"/>
              </a:lnSpc>
            </a:pPr>
            <a:r>
              <a:rPr lang="en-US" sz="1600" dirty="0">
                <a:solidFill>
                  <a:schemeClr val="bg1"/>
                </a:solidFill>
              </a:rPr>
              <a:t>The proposed system leverages the power of mobile technology to create a comprehensive platform for all stages of disaster management: preparedness, response, and recovery. The mobile application will equip users with real-time alerts, incident reporting capabilities, access to emergency resources, and communication channels with authorities and other stakeholders during crises.</a:t>
            </a:r>
          </a:p>
          <a:p>
            <a:pPr>
              <a:lnSpc>
                <a:spcPct val="150000"/>
              </a:lnSpc>
            </a:pPr>
            <a:endParaRPr lang="en-US" sz="1600" dirty="0">
              <a:solidFill>
                <a:schemeClr val="bg1"/>
              </a:solidFill>
            </a:endParaRPr>
          </a:p>
        </p:txBody>
      </p:sp>
    </p:spTree>
    <p:extLst>
      <p:ext uri="{BB962C8B-B14F-4D97-AF65-F5344CB8AC3E}">
        <p14:creationId xmlns:p14="http://schemas.microsoft.com/office/powerpoint/2010/main" val="136183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5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853" name="Google Shape;853;p54"/>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54">
            <a:extLst>
              <a:ext uri="{FF2B5EF4-FFF2-40B4-BE49-F238E27FC236}">
                <a16:creationId xmlns:a16="http://schemas.microsoft.com/office/drawing/2014/main" id="{D05EE815-563A-EEE6-C36D-33DE8BC0AAC9}"/>
              </a:ext>
            </a:extLst>
          </p:cNvPr>
          <p:cNvSpPr txBox="1">
            <a:spLocks/>
          </p:cNvSpPr>
          <p:nvPr/>
        </p:nvSpPr>
        <p:spPr>
          <a:xfrm>
            <a:off x="502989" y="727270"/>
            <a:ext cx="3858000" cy="3513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4000" dirty="0"/>
              <a:t>Thank You</a:t>
            </a:r>
          </a:p>
          <a:p>
            <a:pPr algn="ctr"/>
            <a:r>
              <a:rPr lang="en-US" sz="4000" dirty="0"/>
              <a:t>For Your </a:t>
            </a:r>
          </a:p>
          <a:p>
            <a:pPr algn="ctr"/>
            <a:r>
              <a:rPr lang="en-US" sz="4000" dirty="0"/>
              <a:t>Keen Attention</a:t>
            </a:r>
          </a:p>
        </p:txBody>
      </p:sp>
      <p:grpSp>
        <p:nvGrpSpPr>
          <p:cNvPr id="11" name="Google Shape;274;p35">
            <a:extLst>
              <a:ext uri="{FF2B5EF4-FFF2-40B4-BE49-F238E27FC236}">
                <a16:creationId xmlns:a16="http://schemas.microsoft.com/office/drawing/2014/main" id="{E17BA15B-5CAD-D779-BDBC-9601A7AB68C7}"/>
              </a:ext>
            </a:extLst>
          </p:cNvPr>
          <p:cNvGrpSpPr/>
          <p:nvPr/>
        </p:nvGrpSpPr>
        <p:grpSpPr>
          <a:xfrm>
            <a:off x="4064578" y="599891"/>
            <a:ext cx="3375488" cy="4357005"/>
            <a:chOff x="6227925" y="1285968"/>
            <a:chExt cx="1722947" cy="2378352"/>
          </a:xfrm>
        </p:grpSpPr>
        <p:sp>
          <p:nvSpPr>
            <p:cNvPr id="12" name="Google Shape;275;p35">
              <a:extLst>
                <a:ext uri="{FF2B5EF4-FFF2-40B4-BE49-F238E27FC236}">
                  <a16:creationId xmlns:a16="http://schemas.microsoft.com/office/drawing/2014/main" id="{F1E477A9-D37A-C0D9-6451-2AD8BBF65AC0}"/>
                </a:ext>
              </a:extLst>
            </p:cNvPr>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76;p35">
              <a:extLst>
                <a:ext uri="{FF2B5EF4-FFF2-40B4-BE49-F238E27FC236}">
                  <a16:creationId xmlns:a16="http://schemas.microsoft.com/office/drawing/2014/main" id="{B601A5F8-628A-C4BE-FA80-1FFD385DE4CE}"/>
                </a:ext>
              </a:extLst>
            </p:cNvPr>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7;p35">
              <a:extLst>
                <a:ext uri="{FF2B5EF4-FFF2-40B4-BE49-F238E27FC236}">
                  <a16:creationId xmlns:a16="http://schemas.microsoft.com/office/drawing/2014/main" id="{F4943899-1438-03D3-723A-E1618DFFCE7F}"/>
                </a:ext>
              </a:extLst>
            </p:cNvPr>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p35">
              <a:extLst>
                <a:ext uri="{FF2B5EF4-FFF2-40B4-BE49-F238E27FC236}">
                  <a16:creationId xmlns:a16="http://schemas.microsoft.com/office/drawing/2014/main" id="{E4A69085-3D9A-F873-E795-7BD2DD73E33D}"/>
                </a:ext>
              </a:extLst>
            </p:cNvPr>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p35">
              <a:extLst>
                <a:ext uri="{FF2B5EF4-FFF2-40B4-BE49-F238E27FC236}">
                  <a16:creationId xmlns:a16="http://schemas.microsoft.com/office/drawing/2014/main" id="{6FE94EAD-24D6-7147-2D5C-05D1F02F9F7B}"/>
                </a:ext>
              </a:extLst>
            </p:cNvPr>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p35">
              <a:extLst>
                <a:ext uri="{FF2B5EF4-FFF2-40B4-BE49-F238E27FC236}">
                  <a16:creationId xmlns:a16="http://schemas.microsoft.com/office/drawing/2014/main" id="{EABEE2C2-B62B-1D3A-7DE2-F6305DCDA458}"/>
                </a:ext>
              </a:extLst>
            </p:cNvPr>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5">
              <a:extLst>
                <a:ext uri="{FF2B5EF4-FFF2-40B4-BE49-F238E27FC236}">
                  <a16:creationId xmlns:a16="http://schemas.microsoft.com/office/drawing/2014/main" id="{6A384BAD-7EEB-7612-54A6-F7E13747F1EC}"/>
                </a:ext>
              </a:extLst>
            </p:cNvPr>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p35">
              <a:extLst>
                <a:ext uri="{FF2B5EF4-FFF2-40B4-BE49-F238E27FC236}">
                  <a16:creationId xmlns:a16="http://schemas.microsoft.com/office/drawing/2014/main" id="{CA1BEF3C-47B1-5CC3-6705-8A063812DDC5}"/>
                </a:ext>
              </a:extLst>
            </p:cNvPr>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p35">
              <a:extLst>
                <a:ext uri="{FF2B5EF4-FFF2-40B4-BE49-F238E27FC236}">
                  <a16:creationId xmlns:a16="http://schemas.microsoft.com/office/drawing/2014/main" id="{EF52765B-F1B1-7E8E-63ED-8035FD9FBBE2}"/>
                </a:ext>
              </a:extLst>
            </p:cNvPr>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p35">
              <a:extLst>
                <a:ext uri="{FF2B5EF4-FFF2-40B4-BE49-F238E27FC236}">
                  <a16:creationId xmlns:a16="http://schemas.microsoft.com/office/drawing/2014/main" id="{5CC84472-8F61-E8B2-954A-DEB4EB4B18C1}"/>
                </a:ext>
              </a:extLst>
            </p:cNvPr>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p35">
              <a:extLst>
                <a:ext uri="{FF2B5EF4-FFF2-40B4-BE49-F238E27FC236}">
                  <a16:creationId xmlns:a16="http://schemas.microsoft.com/office/drawing/2014/main" id="{46598D3B-E103-595E-CE13-198588086EE8}"/>
                </a:ext>
              </a:extLst>
            </p:cNvPr>
            <p:cNvSpPr/>
            <p:nvPr/>
          </p:nvSpPr>
          <p:spPr>
            <a:xfrm>
              <a:off x="6622425" y="2274725"/>
              <a:ext cx="805500" cy="1158900"/>
            </a:xfrm>
            <a:prstGeom prst="roundRect">
              <a:avLst>
                <a:gd name="adj" fmla="val 16667"/>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86;p35">
              <a:extLst>
                <a:ext uri="{FF2B5EF4-FFF2-40B4-BE49-F238E27FC236}">
                  <a16:creationId xmlns:a16="http://schemas.microsoft.com/office/drawing/2014/main" id="{2F5C0AEF-46E0-CA97-42E6-2D8F5FA31712}"/>
                </a:ext>
              </a:extLst>
            </p:cNvPr>
            <p:cNvSpPr/>
            <p:nvPr/>
          </p:nvSpPr>
          <p:spPr>
            <a:xfrm>
              <a:off x="6622422" y="1868199"/>
              <a:ext cx="260215" cy="245800"/>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87;p35">
              <a:extLst>
                <a:ext uri="{FF2B5EF4-FFF2-40B4-BE49-F238E27FC236}">
                  <a16:creationId xmlns:a16="http://schemas.microsoft.com/office/drawing/2014/main" id="{DA1A488E-E402-D896-309F-B492685F5674}"/>
                </a:ext>
              </a:extLst>
            </p:cNvPr>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p35">
              <a:extLst>
                <a:ext uri="{FF2B5EF4-FFF2-40B4-BE49-F238E27FC236}">
                  <a16:creationId xmlns:a16="http://schemas.microsoft.com/office/drawing/2014/main" id="{DDDF47F9-2885-B196-4106-42635EB6F0FA}"/>
                </a:ext>
              </a:extLst>
            </p:cNvPr>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91;p35">
              <a:extLst>
                <a:ext uri="{FF2B5EF4-FFF2-40B4-BE49-F238E27FC236}">
                  <a16:creationId xmlns:a16="http://schemas.microsoft.com/office/drawing/2014/main" id="{F941215D-FA96-88DA-2FF0-CEFB71901FDE}"/>
                </a:ext>
              </a:extLst>
            </p:cNvPr>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 name="Google Shape;292;p35">
              <a:extLst>
                <a:ext uri="{FF2B5EF4-FFF2-40B4-BE49-F238E27FC236}">
                  <a16:creationId xmlns:a16="http://schemas.microsoft.com/office/drawing/2014/main" id="{0C1F7DC5-3CE8-BDED-D4D6-34E55D203D9F}"/>
                </a:ext>
              </a:extLst>
            </p:cNvPr>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30" name="Google Shape;293;p35">
              <a:extLst>
                <a:ext uri="{FF2B5EF4-FFF2-40B4-BE49-F238E27FC236}">
                  <a16:creationId xmlns:a16="http://schemas.microsoft.com/office/drawing/2014/main" id="{29F8F13B-09FD-1984-8C76-75D349EF5E06}"/>
                </a:ext>
              </a:extLst>
            </p:cNvPr>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33" name="Title 4">
            <a:extLst>
              <a:ext uri="{FF2B5EF4-FFF2-40B4-BE49-F238E27FC236}">
                <a16:creationId xmlns:a16="http://schemas.microsoft.com/office/drawing/2014/main" id="{E4309A28-BD92-5C6A-B703-679FA5B83309}"/>
              </a:ext>
            </a:extLst>
          </p:cNvPr>
          <p:cNvSpPr txBox="1">
            <a:spLocks/>
          </p:cNvSpPr>
          <p:nvPr/>
        </p:nvSpPr>
        <p:spPr>
          <a:xfrm>
            <a:off x="4556242" y="997387"/>
            <a:ext cx="2141678" cy="498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dirty="0">
                <a:solidFill>
                  <a:schemeClr val="accent6">
                    <a:lumMod val="75000"/>
                  </a:schemeClr>
                </a:solidFill>
              </a:rPr>
              <a:t>Disaster </a:t>
            </a:r>
          </a:p>
          <a:p>
            <a:r>
              <a:rPr lang="en-US" sz="2000" dirty="0">
                <a:solidFill>
                  <a:schemeClr val="accent6">
                    <a:lumMod val="75000"/>
                  </a:schemeClr>
                </a:solidFill>
              </a:rPr>
              <a:t>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CBAC07-B462-1588-3282-12C174DE4A5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a:t>
            </a:fld>
            <a:endParaRPr lang="en"/>
          </a:p>
        </p:txBody>
      </p:sp>
      <p:sp>
        <p:nvSpPr>
          <p:cNvPr id="5" name="Title 4">
            <a:extLst>
              <a:ext uri="{FF2B5EF4-FFF2-40B4-BE49-F238E27FC236}">
                <a16:creationId xmlns:a16="http://schemas.microsoft.com/office/drawing/2014/main" id="{C157FAB3-AEF3-38F1-440F-1F0162A366BD}"/>
              </a:ext>
            </a:extLst>
          </p:cNvPr>
          <p:cNvSpPr>
            <a:spLocks noGrp="1"/>
          </p:cNvSpPr>
          <p:nvPr>
            <p:ph type="title" idx="2"/>
          </p:nvPr>
        </p:nvSpPr>
        <p:spPr>
          <a:xfrm>
            <a:off x="2289565" y="0"/>
            <a:ext cx="3693185" cy="770700"/>
          </a:xfrm>
        </p:spPr>
        <p:txBody>
          <a:bodyPr/>
          <a:lstStyle/>
          <a:p>
            <a:r>
              <a:rPr lang="en-US" sz="2400" dirty="0">
                <a:solidFill>
                  <a:schemeClr val="bg1"/>
                </a:solidFill>
                <a:latin typeface="Arial Black" panose="020B0A04020102020204" pitchFamily="34" charset="0"/>
              </a:rPr>
              <a:t>Presented By:</a:t>
            </a:r>
            <a:endParaRPr lang="en-CM" sz="2400" dirty="0">
              <a:solidFill>
                <a:schemeClr val="bg1"/>
              </a:solidFill>
              <a:latin typeface="Arial Black" panose="020B0A04020102020204" pitchFamily="34" charset="0"/>
            </a:endParaRPr>
          </a:p>
        </p:txBody>
      </p:sp>
      <p:sp>
        <p:nvSpPr>
          <p:cNvPr id="6" name="Title 4">
            <a:extLst>
              <a:ext uri="{FF2B5EF4-FFF2-40B4-BE49-F238E27FC236}">
                <a16:creationId xmlns:a16="http://schemas.microsoft.com/office/drawing/2014/main" id="{210C1EEA-020B-C0F4-758F-7577AAE687D8}"/>
              </a:ext>
            </a:extLst>
          </p:cNvPr>
          <p:cNvSpPr txBox="1">
            <a:spLocks/>
          </p:cNvSpPr>
          <p:nvPr/>
        </p:nvSpPr>
        <p:spPr>
          <a:xfrm>
            <a:off x="2373385" y="650967"/>
            <a:ext cx="369318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Group 2</a:t>
            </a:r>
            <a:endParaRPr lang="en-CM" sz="2800" dirty="0">
              <a:solidFill>
                <a:schemeClr val="bg1"/>
              </a:solidFill>
              <a:latin typeface="Arial Black" panose="020B0A04020102020204" pitchFamily="34" charset="0"/>
            </a:endParaRPr>
          </a:p>
        </p:txBody>
      </p:sp>
      <p:graphicFrame>
        <p:nvGraphicFramePr>
          <p:cNvPr id="7" name="Table 6">
            <a:extLst>
              <a:ext uri="{FF2B5EF4-FFF2-40B4-BE49-F238E27FC236}">
                <a16:creationId xmlns:a16="http://schemas.microsoft.com/office/drawing/2014/main" id="{7C48ABD0-0367-8E86-3022-5E95048A50C7}"/>
              </a:ext>
            </a:extLst>
          </p:cNvPr>
          <p:cNvGraphicFramePr>
            <a:graphicFrameLocks noGrp="1"/>
          </p:cNvGraphicFramePr>
          <p:nvPr>
            <p:extLst>
              <p:ext uri="{D42A27DB-BD31-4B8C-83A1-F6EECF244321}">
                <p14:modId xmlns:p14="http://schemas.microsoft.com/office/powerpoint/2010/main" val="326848873"/>
              </p:ext>
            </p:extLst>
          </p:nvPr>
        </p:nvGraphicFramePr>
        <p:xfrm>
          <a:off x="1409700" y="1421667"/>
          <a:ext cx="6080760" cy="2461650"/>
        </p:xfrm>
        <a:graphic>
          <a:graphicData uri="http://schemas.openxmlformats.org/drawingml/2006/table">
            <a:tbl>
              <a:tblPr firstRow="1" bandRow="1">
                <a:tableStyleId>{7F1E02B1-328C-41DA-8B67-9ED9FD80D289}</a:tableStyleId>
              </a:tblPr>
              <a:tblGrid>
                <a:gridCol w="3040380">
                  <a:extLst>
                    <a:ext uri="{9D8B030D-6E8A-4147-A177-3AD203B41FA5}">
                      <a16:colId xmlns:a16="http://schemas.microsoft.com/office/drawing/2014/main" val="273152121"/>
                    </a:ext>
                  </a:extLst>
                </a:gridCol>
                <a:gridCol w="3040380">
                  <a:extLst>
                    <a:ext uri="{9D8B030D-6E8A-4147-A177-3AD203B41FA5}">
                      <a16:colId xmlns:a16="http://schemas.microsoft.com/office/drawing/2014/main" val="2382010474"/>
                    </a:ext>
                  </a:extLst>
                </a:gridCol>
              </a:tblGrid>
              <a:tr h="410275">
                <a:tc>
                  <a:txBody>
                    <a:bodyPr/>
                    <a:lstStyle/>
                    <a:p>
                      <a:pPr algn="ctr"/>
                      <a:r>
                        <a:rPr lang="en-US" b="1" dirty="0">
                          <a:solidFill>
                            <a:schemeClr val="bg1"/>
                          </a:solidFill>
                        </a:rPr>
                        <a:t>NAMES</a:t>
                      </a:r>
                      <a:endParaRPr lang="en-CM" b="1" dirty="0">
                        <a:solidFill>
                          <a:schemeClr val="bg1"/>
                        </a:solidFill>
                      </a:endParaRPr>
                    </a:p>
                  </a:txBody>
                  <a:tcPr/>
                </a:tc>
                <a:tc>
                  <a:txBody>
                    <a:bodyPr/>
                    <a:lstStyle/>
                    <a:p>
                      <a:pPr algn="ctr"/>
                      <a:r>
                        <a:rPr lang="en-US" b="1" dirty="0">
                          <a:solidFill>
                            <a:schemeClr val="bg1"/>
                          </a:solidFill>
                        </a:rPr>
                        <a:t>MATRICULE</a:t>
                      </a:r>
                      <a:endParaRPr lang="en-CM" b="1" dirty="0">
                        <a:solidFill>
                          <a:schemeClr val="bg1"/>
                        </a:solidFill>
                      </a:endParaRPr>
                    </a:p>
                  </a:txBody>
                  <a:tcPr/>
                </a:tc>
                <a:extLst>
                  <a:ext uri="{0D108BD9-81ED-4DB2-BD59-A6C34878D82A}">
                    <a16:rowId xmlns:a16="http://schemas.microsoft.com/office/drawing/2014/main" val="115840911"/>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QUINUEL TABOT NDIP-AGBOR</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FE21A300</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3597462639"/>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SIRRI THERESIA ANYE</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FE21A306</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550627301"/>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NGONCHI RAMATOU YOLAND</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FE21A260</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41680449"/>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CHE BLAISE NJI</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FE21A157</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560403623"/>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LIMA CHARLES</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FE21A225</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1693686811"/>
                  </a:ext>
                </a:extLst>
              </a:tr>
            </a:tbl>
          </a:graphicData>
        </a:graphic>
      </p:graphicFrame>
      <p:sp>
        <p:nvSpPr>
          <p:cNvPr id="8" name="Title 4">
            <a:extLst>
              <a:ext uri="{FF2B5EF4-FFF2-40B4-BE49-F238E27FC236}">
                <a16:creationId xmlns:a16="http://schemas.microsoft.com/office/drawing/2014/main" id="{383803CA-E483-C2D2-D9D6-343A0AB7C636}"/>
              </a:ext>
            </a:extLst>
          </p:cNvPr>
          <p:cNvSpPr txBox="1">
            <a:spLocks/>
          </p:cNvSpPr>
          <p:nvPr/>
        </p:nvSpPr>
        <p:spPr>
          <a:xfrm>
            <a:off x="2373385" y="4202723"/>
            <a:ext cx="369318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b="0" dirty="0">
                <a:solidFill>
                  <a:schemeClr val="bg1"/>
                </a:solidFill>
              </a:rPr>
              <a:t>Course Instructor</a:t>
            </a:r>
            <a:r>
              <a:rPr lang="en-US" sz="2400" dirty="0">
                <a:solidFill>
                  <a:schemeClr val="bg1"/>
                </a:solidFill>
              </a:rPr>
              <a:t>: </a:t>
            </a:r>
          </a:p>
          <a:p>
            <a:r>
              <a:rPr lang="en-US" sz="2400" dirty="0">
                <a:solidFill>
                  <a:schemeClr val="bg1"/>
                </a:solidFill>
              </a:rPr>
              <a:t>Dr. NKEMENI Valery, PhD </a:t>
            </a:r>
            <a:endParaRPr lang="en-CM" sz="2400" dirty="0">
              <a:solidFill>
                <a:schemeClr val="bg1"/>
              </a:solidFill>
            </a:endParaRPr>
          </a:p>
        </p:txBody>
      </p:sp>
    </p:spTree>
    <p:extLst>
      <p:ext uri="{BB962C8B-B14F-4D97-AF65-F5344CB8AC3E}">
        <p14:creationId xmlns:p14="http://schemas.microsoft.com/office/powerpoint/2010/main" val="3540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4057721" y="1871085"/>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6878953" y="1891855"/>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82050" y="1871085"/>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Outline</a:t>
            </a:r>
            <a:endParaRPr sz="3200" dirty="0"/>
          </a:p>
        </p:txBody>
      </p:sp>
      <p:sp>
        <p:nvSpPr>
          <p:cNvPr id="350" name="Google Shape;350;p37"/>
          <p:cNvSpPr txBox="1">
            <a:spLocks noGrp="1"/>
          </p:cNvSpPr>
          <p:nvPr>
            <p:ph type="title" idx="2"/>
          </p:nvPr>
        </p:nvSpPr>
        <p:spPr>
          <a:xfrm>
            <a:off x="382050" y="197428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1" name="Google Shape;351;p37"/>
          <p:cNvSpPr txBox="1">
            <a:spLocks noGrp="1"/>
          </p:cNvSpPr>
          <p:nvPr>
            <p:ph type="title" idx="4"/>
          </p:nvPr>
        </p:nvSpPr>
        <p:spPr>
          <a:xfrm>
            <a:off x="90445" y="2720625"/>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53" name="Google Shape;353;p37"/>
          <p:cNvSpPr txBox="1">
            <a:spLocks noGrp="1"/>
          </p:cNvSpPr>
          <p:nvPr>
            <p:ph type="title" idx="6"/>
          </p:nvPr>
        </p:nvSpPr>
        <p:spPr>
          <a:xfrm>
            <a:off x="4057721" y="1974585"/>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54" name="Google Shape;354;p37"/>
          <p:cNvSpPr txBox="1">
            <a:spLocks noGrp="1"/>
          </p:cNvSpPr>
          <p:nvPr>
            <p:ph type="title" idx="7"/>
          </p:nvPr>
        </p:nvSpPr>
        <p:spPr>
          <a:xfrm>
            <a:off x="3585862" y="2720625"/>
            <a:ext cx="1969576" cy="8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Requirements</a:t>
            </a:r>
            <a:endParaRPr dirty="0"/>
          </a:p>
        </p:txBody>
      </p:sp>
      <p:sp>
        <p:nvSpPr>
          <p:cNvPr id="356" name="Google Shape;356;p37"/>
          <p:cNvSpPr txBox="1">
            <a:spLocks noGrp="1"/>
          </p:cNvSpPr>
          <p:nvPr>
            <p:ph type="title" idx="9"/>
          </p:nvPr>
        </p:nvSpPr>
        <p:spPr>
          <a:xfrm>
            <a:off x="6878953" y="199505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
        <p:nvSpPr>
          <p:cNvPr id="4" name="Google Shape;357;p37">
            <a:extLst>
              <a:ext uri="{FF2B5EF4-FFF2-40B4-BE49-F238E27FC236}">
                <a16:creationId xmlns:a16="http://schemas.microsoft.com/office/drawing/2014/main" id="{0247D466-7756-B62F-585B-1C914D334946}"/>
              </a:ext>
            </a:extLst>
          </p:cNvPr>
          <p:cNvSpPr txBox="1">
            <a:spLocks/>
          </p:cNvSpPr>
          <p:nvPr/>
        </p:nvSpPr>
        <p:spPr>
          <a:xfrm>
            <a:off x="6810130" y="2790411"/>
            <a:ext cx="1801800" cy="6639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dirty="0"/>
              <a:t>Conclusion</a:t>
            </a:r>
          </a:p>
        </p:txBody>
      </p:sp>
      <p:sp>
        <p:nvSpPr>
          <p:cNvPr id="10" name="Subtitle 9">
            <a:extLst>
              <a:ext uri="{FF2B5EF4-FFF2-40B4-BE49-F238E27FC236}">
                <a16:creationId xmlns:a16="http://schemas.microsoft.com/office/drawing/2014/main" id="{8AB7D354-D7AC-5FA3-03E6-1115236FBA62}"/>
              </a:ext>
            </a:extLst>
          </p:cNvPr>
          <p:cNvSpPr>
            <a:spLocks noGrp="1"/>
          </p:cNvSpPr>
          <p:nvPr>
            <p:ph type="subTitle" idx="8"/>
          </p:nvPr>
        </p:nvSpPr>
        <p:spPr>
          <a:xfrm>
            <a:off x="3299726" y="3454312"/>
            <a:ext cx="1969575" cy="1428438"/>
          </a:xfrm>
        </p:spPr>
        <p:txBody>
          <a:bodyPr/>
          <a:lstStyle/>
          <a:p>
            <a:pPr>
              <a:buFont typeface="Arial" panose="020B0604020202020204" pitchFamily="34" charset="0"/>
              <a:buChar char="•"/>
            </a:pPr>
            <a:r>
              <a:rPr lang="en-US" dirty="0">
                <a:latin typeface="+mn-lt"/>
              </a:rPr>
              <a:t>Functional</a:t>
            </a:r>
          </a:p>
          <a:p>
            <a:pPr>
              <a:buFont typeface="Arial" panose="020B0604020202020204" pitchFamily="34" charset="0"/>
              <a:buChar char="•"/>
            </a:pPr>
            <a:r>
              <a:rPr lang="en-US" dirty="0">
                <a:latin typeface="+mn-lt"/>
              </a:rPr>
              <a:t>Non Functional</a:t>
            </a:r>
          </a:p>
          <a:p>
            <a:pPr>
              <a:buFont typeface="Arial" panose="020B0604020202020204" pitchFamily="34" charset="0"/>
              <a:buChar char="•"/>
            </a:pPr>
            <a:r>
              <a:rPr lang="en-US" dirty="0">
                <a:latin typeface="+mn-lt"/>
              </a:rPr>
              <a:t>Business</a:t>
            </a:r>
          </a:p>
          <a:p>
            <a:pPr>
              <a:buFont typeface="Arial" panose="020B0604020202020204" pitchFamily="34" charset="0"/>
              <a:buChar char="•"/>
            </a:pPr>
            <a:r>
              <a:rPr lang="en-US" dirty="0">
                <a:latin typeface="+mn-lt"/>
              </a:rPr>
              <a:t>Technical</a:t>
            </a:r>
          </a:p>
          <a:p>
            <a:pPr>
              <a:buFont typeface="Arial" panose="020B0604020202020204" pitchFamily="34" charset="0"/>
              <a:buChar char="•"/>
            </a:pPr>
            <a:r>
              <a:rPr lang="en-US" dirty="0">
                <a:latin typeface="+mn-lt"/>
              </a:rPr>
              <a:t>Stakeholders and Users </a:t>
            </a:r>
            <a:endParaRPr lang="en-CM"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p:nvPr/>
        </p:nvSpPr>
        <p:spPr>
          <a:xfrm>
            <a:off x="1020391" y="1134779"/>
            <a:ext cx="778200" cy="77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367" name="Google Shape;367;p38"/>
          <p:cNvSpPr txBox="1">
            <a:spLocks noGrp="1"/>
          </p:cNvSpPr>
          <p:nvPr>
            <p:ph type="subTitle" idx="1"/>
          </p:nvPr>
        </p:nvSpPr>
        <p:spPr>
          <a:xfrm>
            <a:off x="1117466" y="1913279"/>
            <a:ext cx="7261859" cy="179969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CM" sz="1800" dirty="0">
                <a:solidFill>
                  <a:schemeClr val="bg1"/>
                </a:solidFill>
                <a:effectLst/>
                <a:latin typeface="+mj-lt"/>
                <a:ea typeface="Times New Roman" panose="02020603050405020304" pitchFamily="18" charset="0"/>
                <a:cs typeface="Arial" panose="020B0604020202020204" pitchFamily="34" charset="0"/>
              </a:rPr>
              <a:t>In today's world, natural disasters and emergencies are a constant threat. To effectively manage these situations, we need robust disaster management systems</a:t>
            </a:r>
            <a:r>
              <a:rPr lang="en-US" sz="1800" dirty="0">
                <a:solidFill>
                  <a:schemeClr val="bg1"/>
                </a:solidFill>
                <a:latin typeface="+mj-lt"/>
                <a:ea typeface="Times New Roman" panose="02020603050405020304" pitchFamily="18" charset="0"/>
                <a:cs typeface="Arial" panose="020B0604020202020204" pitchFamily="34" charset="0"/>
              </a:rPr>
              <a:t>. This project proposes a solution: a Mobile-Based Disaster Management System.</a:t>
            </a:r>
            <a:endParaRPr lang="en-US" dirty="0">
              <a:solidFill>
                <a:schemeClr val="bg1"/>
              </a:solidFill>
              <a:latin typeface="+mj-lt"/>
            </a:endParaRPr>
          </a:p>
        </p:txBody>
      </p:sp>
      <p:sp>
        <p:nvSpPr>
          <p:cNvPr id="368" name="Google Shape;368;p38"/>
          <p:cNvSpPr txBox="1">
            <a:spLocks noGrp="1"/>
          </p:cNvSpPr>
          <p:nvPr>
            <p:ph type="title"/>
          </p:nvPr>
        </p:nvSpPr>
        <p:spPr>
          <a:xfrm>
            <a:off x="1234000" y="1239617"/>
            <a:ext cx="47115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I</a:t>
            </a:r>
            <a:r>
              <a:rPr lang="en" dirty="0"/>
              <a:t>ntroduction</a:t>
            </a:r>
            <a:endParaRPr dirty="0"/>
          </a:p>
        </p:txBody>
      </p:sp>
      <p:sp>
        <p:nvSpPr>
          <p:cNvPr id="369" name="Google Shape;369;p38"/>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8"/>
          <p:cNvCxnSpPr/>
          <p:nvPr/>
        </p:nvCxnSpPr>
        <p:spPr>
          <a:xfrm>
            <a:off x="4318633" y="1519676"/>
            <a:ext cx="1399500" cy="0"/>
          </a:xfrm>
          <a:prstGeom prst="straightConnector1">
            <a:avLst/>
          </a:prstGeom>
          <a:noFill/>
          <a:ln w="19050" cap="flat" cmpd="sng">
            <a:solidFill>
              <a:srgbClr val="5CFFF8"/>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3B5F-3DEF-6CC4-E03C-4D3A81EC3E99}"/>
              </a:ext>
            </a:extLst>
          </p:cNvPr>
          <p:cNvSpPr>
            <a:spLocks noGrp="1"/>
          </p:cNvSpPr>
          <p:nvPr>
            <p:ph type="title"/>
          </p:nvPr>
        </p:nvSpPr>
        <p:spPr>
          <a:xfrm>
            <a:off x="1013460" y="58351"/>
            <a:ext cx="6515099" cy="1304400"/>
          </a:xfrm>
        </p:spPr>
        <p:txBody>
          <a:bodyPr/>
          <a:lstStyle/>
          <a:p>
            <a:r>
              <a:rPr lang="en-US" sz="3600" dirty="0">
                <a:solidFill>
                  <a:schemeClr val="bg1"/>
                </a:solidFill>
              </a:rPr>
              <a:t>Expected Outcomes</a:t>
            </a:r>
            <a:endParaRPr lang="en-CM" sz="3600" dirty="0">
              <a:solidFill>
                <a:schemeClr val="bg1"/>
              </a:solidFill>
            </a:endParaRPr>
          </a:p>
        </p:txBody>
      </p:sp>
      <p:sp>
        <p:nvSpPr>
          <p:cNvPr id="3" name="Slide Number Placeholder 2">
            <a:extLst>
              <a:ext uri="{FF2B5EF4-FFF2-40B4-BE49-F238E27FC236}">
                <a16:creationId xmlns:a16="http://schemas.microsoft.com/office/drawing/2014/main" id="{3AB2E5E9-84FD-CEEB-47B8-003365C085ED}"/>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5</a:t>
            </a:fld>
            <a:endParaRPr lang="en"/>
          </a:p>
        </p:txBody>
      </p:sp>
      <p:sp>
        <p:nvSpPr>
          <p:cNvPr id="5" name="Title 4">
            <a:extLst>
              <a:ext uri="{FF2B5EF4-FFF2-40B4-BE49-F238E27FC236}">
                <a16:creationId xmlns:a16="http://schemas.microsoft.com/office/drawing/2014/main" id="{660E04F3-FE24-6698-063B-7154022B790B}"/>
              </a:ext>
            </a:extLst>
          </p:cNvPr>
          <p:cNvSpPr>
            <a:spLocks noGrp="1"/>
          </p:cNvSpPr>
          <p:nvPr>
            <p:ph type="title" idx="2"/>
          </p:nvPr>
        </p:nvSpPr>
        <p:spPr>
          <a:xfrm>
            <a:off x="1069314" y="1161584"/>
            <a:ext cx="6264631" cy="770700"/>
          </a:xfrm>
        </p:spPr>
        <p:txBody>
          <a:bodyPr/>
          <a:lstStyle/>
          <a:p>
            <a:pPr algn="l"/>
            <a:r>
              <a:rPr lang="en-US" sz="1600" b="0" dirty="0">
                <a:solidFill>
                  <a:schemeClr val="bg1"/>
                </a:solidFill>
                <a:latin typeface="+mj-lt"/>
              </a:rPr>
              <a:t>This project aims to leverage the power of mobile technology by empowering users with:</a:t>
            </a:r>
            <a:endParaRPr lang="en-CM" sz="1600" b="0" dirty="0">
              <a:solidFill>
                <a:schemeClr val="bg1"/>
              </a:solidFill>
              <a:latin typeface="+mj-lt"/>
            </a:endParaRPr>
          </a:p>
        </p:txBody>
      </p:sp>
      <p:sp>
        <p:nvSpPr>
          <p:cNvPr id="6" name="Title 4">
            <a:extLst>
              <a:ext uri="{FF2B5EF4-FFF2-40B4-BE49-F238E27FC236}">
                <a16:creationId xmlns:a16="http://schemas.microsoft.com/office/drawing/2014/main" id="{08B1C976-DA39-55F2-74D8-A5FFE2A150F2}"/>
              </a:ext>
            </a:extLst>
          </p:cNvPr>
          <p:cNvSpPr txBox="1">
            <a:spLocks/>
          </p:cNvSpPr>
          <p:nvPr/>
        </p:nvSpPr>
        <p:spPr>
          <a:xfrm>
            <a:off x="625891" y="2049780"/>
            <a:ext cx="7448795" cy="2107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lnSpc>
                <a:spcPct val="150000"/>
              </a:lnSpc>
            </a:pPr>
            <a:r>
              <a:rPr lang="en-US" sz="2000" dirty="0"/>
              <a:t>•	</a:t>
            </a:r>
            <a:r>
              <a:rPr lang="en-US" sz="1600" b="0" dirty="0">
                <a:solidFill>
                  <a:schemeClr val="bg1"/>
                </a:solidFill>
                <a:latin typeface="+mj-lt"/>
              </a:rPr>
              <a:t>Real-time alerts for impending disasters and evacuation orders.</a:t>
            </a:r>
          </a:p>
          <a:p>
            <a:pPr algn="l">
              <a:lnSpc>
                <a:spcPct val="150000"/>
              </a:lnSpc>
            </a:pPr>
            <a:r>
              <a:rPr lang="en-US" sz="1600" b="0" dirty="0">
                <a:solidFill>
                  <a:schemeClr val="bg1"/>
                </a:solidFill>
                <a:latin typeface="+mj-lt"/>
              </a:rPr>
              <a:t>•	The ability to report incidents and request assistance directly through 	the app.</a:t>
            </a:r>
          </a:p>
          <a:p>
            <a:pPr algn="l">
              <a:lnSpc>
                <a:spcPct val="150000"/>
              </a:lnSpc>
            </a:pPr>
            <a:r>
              <a:rPr lang="en-US" sz="1600" b="0" dirty="0">
                <a:solidFill>
                  <a:schemeClr val="bg1"/>
                </a:solidFill>
                <a:latin typeface="+mj-lt"/>
              </a:rPr>
              <a:t>•	Access to emergency resources and communication channels with 	authorities and other stakeholders during crises.</a:t>
            </a:r>
          </a:p>
          <a:p>
            <a:pPr algn="l">
              <a:lnSpc>
                <a:spcPct val="150000"/>
              </a:lnSpc>
            </a:pPr>
            <a:endParaRPr lang="en-US" sz="1600" b="0" dirty="0">
              <a:solidFill>
                <a:schemeClr val="bg1"/>
              </a:solidFill>
              <a:latin typeface="+mj-lt"/>
            </a:endParaRPr>
          </a:p>
        </p:txBody>
      </p:sp>
    </p:spTree>
    <p:extLst>
      <p:ext uri="{BB962C8B-B14F-4D97-AF65-F5344CB8AC3E}">
        <p14:creationId xmlns:p14="http://schemas.microsoft.com/office/powerpoint/2010/main" val="98490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679059" y="157689"/>
            <a:ext cx="696873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System Requirements </a:t>
            </a:r>
            <a:endParaRPr sz="3600" dirty="0">
              <a:solidFill>
                <a:schemeClr val="lt1"/>
              </a:solidFill>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4" name="Google Shape;379;p39">
            <a:extLst>
              <a:ext uri="{FF2B5EF4-FFF2-40B4-BE49-F238E27FC236}">
                <a16:creationId xmlns:a16="http://schemas.microsoft.com/office/drawing/2014/main" id="{67042C8A-0BD4-8454-5090-F5BFC325D00A}"/>
              </a:ext>
            </a:extLst>
          </p:cNvPr>
          <p:cNvSpPr txBox="1">
            <a:spLocks/>
          </p:cNvSpPr>
          <p:nvPr/>
        </p:nvSpPr>
        <p:spPr>
          <a:xfrm>
            <a:off x="679059" y="1898206"/>
            <a:ext cx="6968735" cy="952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4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pPr algn="l">
              <a:lnSpc>
                <a:spcPct val="150000"/>
              </a:lnSpc>
            </a:pPr>
            <a:r>
              <a:rPr lang="en-US" sz="1600" dirty="0">
                <a:latin typeface="+mj-lt"/>
              </a:rPr>
              <a:t>System requirements define the characteristics and functionalities a disaster management mobile application must possess to meet its objectives. These requirements can be categorized into different types: </a:t>
            </a:r>
          </a:p>
        </p:txBody>
      </p:sp>
      <p:grpSp>
        <p:nvGrpSpPr>
          <p:cNvPr id="6" name="Google Shape;274;p35">
            <a:extLst>
              <a:ext uri="{FF2B5EF4-FFF2-40B4-BE49-F238E27FC236}">
                <a16:creationId xmlns:a16="http://schemas.microsoft.com/office/drawing/2014/main" id="{64425FCE-256B-1783-2D0B-A01C936BC557}"/>
              </a:ext>
            </a:extLst>
          </p:cNvPr>
          <p:cNvGrpSpPr/>
          <p:nvPr/>
        </p:nvGrpSpPr>
        <p:grpSpPr>
          <a:xfrm>
            <a:off x="7042980" y="1748256"/>
            <a:ext cx="2040060" cy="2724684"/>
            <a:chOff x="6227925" y="1285968"/>
            <a:chExt cx="1722947" cy="2378352"/>
          </a:xfrm>
        </p:grpSpPr>
        <p:sp>
          <p:nvSpPr>
            <p:cNvPr id="7" name="Google Shape;275;p35">
              <a:extLst>
                <a:ext uri="{FF2B5EF4-FFF2-40B4-BE49-F238E27FC236}">
                  <a16:creationId xmlns:a16="http://schemas.microsoft.com/office/drawing/2014/main" id="{BD9B1972-3E82-330A-CEB4-31AAF65E0AAD}"/>
                </a:ext>
              </a:extLst>
            </p:cNvPr>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6;p35">
              <a:extLst>
                <a:ext uri="{FF2B5EF4-FFF2-40B4-BE49-F238E27FC236}">
                  <a16:creationId xmlns:a16="http://schemas.microsoft.com/office/drawing/2014/main" id="{5316BB80-338E-395C-4F25-DE69BEFBE551}"/>
                </a:ext>
              </a:extLst>
            </p:cNvPr>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7;p35">
              <a:extLst>
                <a:ext uri="{FF2B5EF4-FFF2-40B4-BE49-F238E27FC236}">
                  <a16:creationId xmlns:a16="http://schemas.microsoft.com/office/drawing/2014/main" id="{92BFF69D-E09C-621C-8F78-88323159E2DB}"/>
                </a:ext>
              </a:extLst>
            </p:cNvPr>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p35">
              <a:extLst>
                <a:ext uri="{FF2B5EF4-FFF2-40B4-BE49-F238E27FC236}">
                  <a16:creationId xmlns:a16="http://schemas.microsoft.com/office/drawing/2014/main" id="{D5D5C055-5EF4-6C9F-3F5E-5B821D80CFCC}"/>
                </a:ext>
              </a:extLst>
            </p:cNvPr>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9;p35">
              <a:extLst>
                <a:ext uri="{FF2B5EF4-FFF2-40B4-BE49-F238E27FC236}">
                  <a16:creationId xmlns:a16="http://schemas.microsoft.com/office/drawing/2014/main" id="{6D14F605-1D1D-B90E-4C80-91E33816B9D4}"/>
                </a:ext>
              </a:extLst>
            </p:cNvPr>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0;p35">
              <a:extLst>
                <a:ext uri="{FF2B5EF4-FFF2-40B4-BE49-F238E27FC236}">
                  <a16:creationId xmlns:a16="http://schemas.microsoft.com/office/drawing/2014/main" id="{34F5407C-04D0-0CA2-4A34-F5DDCDD1EE05}"/>
                </a:ext>
              </a:extLst>
            </p:cNvPr>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p35">
              <a:extLst>
                <a:ext uri="{FF2B5EF4-FFF2-40B4-BE49-F238E27FC236}">
                  <a16:creationId xmlns:a16="http://schemas.microsoft.com/office/drawing/2014/main" id="{D8981A2B-AF74-C6F9-ED88-9F900C0FAC6A}"/>
                </a:ext>
              </a:extLst>
            </p:cNvPr>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5">
              <a:extLst>
                <a:ext uri="{FF2B5EF4-FFF2-40B4-BE49-F238E27FC236}">
                  <a16:creationId xmlns:a16="http://schemas.microsoft.com/office/drawing/2014/main" id="{3FD6C4C5-AD65-EADD-7E54-413B5A54F44F}"/>
                </a:ext>
              </a:extLst>
            </p:cNvPr>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3;p35">
              <a:extLst>
                <a:ext uri="{FF2B5EF4-FFF2-40B4-BE49-F238E27FC236}">
                  <a16:creationId xmlns:a16="http://schemas.microsoft.com/office/drawing/2014/main" id="{90A76C68-3B51-C8CB-EB61-B61626652CD3}"/>
                </a:ext>
              </a:extLst>
            </p:cNvPr>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4;p35">
              <a:extLst>
                <a:ext uri="{FF2B5EF4-FFF2-40B4-BE49-F238E27FC236}">
                  <a16:creationId xmlns:a16="http://schemas.microsoft.com/office/drawing/2014/main" id="{5C9697B0-6566-E86D-083B-1A7651EDDD4C}"/>
                </a:ext>
              </a:extLst>
            </p:cNvPr>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5;p35">
              <a:extLst>
                <a:ext uri="{FF2B5EF4-FFF2-40B4-BE49-F238E27FC236}">
                  <a16:creationId xmlns:a16="http://schemas.microsoft.com/office/drawing/2014/main" id="{D4A11858-223B-50B7-9698-FF0A617A530D}"/>
                </a:ext>
              </a:extLst>
            </p:cNvPr>
            <p:cNvSpPr/>
            <p:nvPr/>
          </p:nvSpPr>
          <p:spPr>
            <a:xfrm>
              <a:off x="6629694" y="2077193"/>
              <a:ext cx="805500" cy="1158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87;p35">
              <a:extLst>
                <a:ext uri="{FF2B5EF4-FFF2-40B4-BE49-F238E27FC236}">
                  <a16:creationId xmlns:a16="http://schemas.microsoft.com/office/drawing/2014/main" id="{2021559A-950B-37A7-0C8E-191BBA77F188}"/>
                </a:ext>
              </a:extLst>
            </p:cNvPr>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p35">
              <a:extLst>
                <a:ext uri="{FF2B5EF4-FFF2-40B4-BE49-F238E27FC236}">
                  <a16:creationId xmlns:a16="http://schemas.microsoft.com/office/drawing/2014/main" id="{DEB1961E-C7BE-AEA5-B004-6F25F2C7C837}"/>
                </a:ext>
              </a:extLst>
            </p:cNvPr>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93;p35">
              <a:extLst>
                <a:ext uri="{FF2B5EF4-FFF2-40B4-BE49-F238E27FC236}">
                  <a16:creationId xmlns:a16="http://schemas.microsoft.com/office/drawing/2014/main" id="{8D0F57B7-95CB-2483-9E64-7BC05A2B0223}"/>
                </a:ext>
              </a:extLst>
            </p:cNvPr>
            <p:cNvCxnSpPr/>
            <p:nvPr/>
          </p:nvCxnSpPr>
          <p:spPr>
            <a:xfrm>
              <a:off x="6807166" y="1870452"/>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6" name="Google Shape;379;p39">
            <a:extLst>
              <a:ext uri="{FF2B5EF4-FFF2-40B4-BE49-F238E27FC236}">
                <a16:creationId xmlns:a16="http://schemas.microsoft.com/office/drawing/2014/main" id="{71FF1B6A-A8FD-E43E-6E91-E1CF02A853F4}"/>
              </a:ext>
            </a:extLst>
          </p:cNvPr>
          <p:cNvSpPr txBox="1">
            <a:spLocks/>
          </p:cNvSpPr>
          <p:nvPr/>
        </p:nvSpPr>
        <p:spPr>
          <a:xfrm>
            <a:off x="7263699" y="2010921"/>
            <a:ext cx="1422079" cy="3873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4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r>
              <a:rPr lang="en-US" sz="900" dirty="0">
                <a:solidFill>
                  <a:schemeClr val="tx1"/>
                </a:solidFill>
              </a:rPr>
              <a:t>DISASTER</a:t>
            </a:r>
          </a:p>
          <a:p>
            <a:r>
              <a:rPr lang="en-US" sz="900" dirty="0">
                <a:solidFill>
                  <a:schemeClr val="tx1"/>
                </a:solidFill>
              </a:rPr>
              <a:t>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35849F-44A8-D624-5242-691C25F1704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7</a:t>
            </a:fld>
            <a:endParaRPr lang="en"/>
          </a:p>
        </p:txBody>
      </p:sp>
      <p:sp>
        <p:nvSpPr>
          <p:cNvPr id="5" name="Title 4">
            <a:extLst>
              <a:ext uri="{FF2B5EF4-FFF2-40B4-BE49-F238E27FC236}">
                <a16:creationId xmlns:a16="http://schemas.microsoft.com/office/drawing/2014/main" id="{ECC502F1-E909-F90B-B15E-6B47EDE6819C}"/>
              </a:ext>
            </a:extLst>
          </p:cNvPr>
          <p:cNvSpPr>
            <a:spLocks noGrp="1"/>
          </p:cNvSpPr>
          <p:nvPr>
            <p:ph type="title" idx="2"/>
          </p:nvPr>
        </p:nvSpPr>
        <p:spPr>
          <a:xfrm>
            <a:off x="586949" y="1945257"/>
            <a:ext cx="4814040" cy="381600"/>
          </a:xfrm>
        </p:spPr>
        <p:txBody>
          <a:bodyPr/>
          <a:lstStyle/>
          <a:p>
            <a:pPr algn="l"/>
            <a:r>
              <a:rPr lang="en-US" sz="2400" dirty="0">
                <a:solidFill>
                  <a:schemeClr val="bg1"/>
                </a:solidFill>
              </a:rPr>
              <a:t>Real-time Alerts and Notifications </a:t>
            </a:r>
            <a:endParaRPr lang="en-CM" sz="2400" dirty="0">
              <a:solidFill>
                <a:schemeClr val="bg1"/>
              </a:solidFill>
            </a:endParaRPr>
          </a:p>
        </p:txBody>
      </p:sp>
      <p:sp>
        <p:nvSpPr>
          <p:cNvPr id="6" name="Title 4">
            <a:extLst>
              <a:ext uri="{FF2B5EF4-FFF2-40B4-BE49-F238E27FC236}">
                <a16:creationId xmlns:a16="http://schemas.microsoft.com/office/drawing/2014/main" id="{50164788-3BA8-502A-C752-373B6964D422}"/>
              </a:ext>
            </a:extLst>
          </p:cNvPr>
          <p:cNvSpPr txBox="1">
            <a:spLocks/>
          </p:cNvSpPr>
          <p:nvPr/>
        </p:nvSpPr>
        <p:spPr>
          <a:xfrm>
            <a:off x="1313402" y="234086"/>
            <a:ext cx="592305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latin typeface="Arial Black" panose="020B0A04020102020204" pitchFamily="34" charset="0"/>
              </a:rPr>
              <a:t>FUNCTIONAL REQUIREMENTS</a:t>
            </a:r>
            <a:endParaRPr lang="en-CM" sz="2400" dirty="0">
              <a:solidFill>
                <a:schemeClr val="bg1"/>
              </a:solidFill>
              <a:latin typeface="Arial Black" panose="020B0A04020102020204" pitchFamily="34" charset="0"/>
            </a:endParaRPr>
          </a:p>
        </p:txBody>
      </p:sp>
      <p:sp>
        <p:nvSpPr>
          <p:cNvPr id="7" name="Title 4">
            <a:extLst>
              <a:ext uri="{FF2B5EF4-FFF2-40B4-BE49-F238E27FC236}">
                <a16:creationId xmlns:a16="http://schemas.microsoft.com/office/drawing/2014/main" id="{CA0551A7-DD56-77ED-11AB-406792F0F3D6}"/>
              </a:ext>
            </a:extLst>
          </p:cNvPr>
          <p:cNvSpPr txBox="1">
            <a:spLocks/>
          </p:cNvSpPr>
          <p:nvPr/>
        </p:nvSpPr>
        <p:spPr>
          <a:xfrm>
            <a:off x="449800" y="1061868"/>
            <a:ext cx="765026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1600" b="0" dirty="0">
                <a:solidFill>
                  <a:schemeClr val="bg1"/>
                </a:solidFill>
                <a:latin typeface="+mj-lt"/>
              </a:rPr>
              <a:t>These define the specific actions the application should be able to perform. For Our application, they include:</a:t>
            </a:r>
          </a:p>
          <a:p>
            <a:pPr algn="l"/>
            <a:endParaRPr lang="en-CM" sz="1600" b="0" dirty="0">
              <a:solidFill>
                <a:schemeClr val="bg1"/>
              </a:solidFill>
              <a:latin typeface="+mj-lt"/>
            </a:endParaRPr>
          </a:p>
        </p:txBody>
      </p:sp>
      <p:sp>
        <p:nvSpPr>
          <p:cNvPr id="14" name="Title 4">
            <a:extLst>
              <a:ext uri="{FF2B5EF4-FFF2-40B4-BE49-F238E27FC236}">
                <a16:creationId xmlns:a16="http://schemas.microsoft.com/office/drawing/2014/main" id="{37C4162F-E53F-C4DD-3029-03E7311987DC}"/>
              </a:ext>
            </a:extLst>
          </p:cNvPr>
          <p:cNvSpPr txBox="1">
            <a:spLocks/>
          </p:cNvSpPr>
          <p:nvPr/>
        </p:nvSpPr>
        <p:spPr>
          <a:xfrm>
            <a:off x="586949" y="2769289"/>
            <a:ext cx="481404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Incident Reporting and Assistance</a:t>
            </a:r>
            <a:endParaRPr lang="en-CM" sz="2400" dirty="0">
              <a:solidFill>
                <a:schemeClr val="bg1"/>
              </a:solidFill>
            </a:endParaRPr>
          </a:p>
        </p:txBody>
      </p:sp>
      <p:sp>
        <p:nvSpPr>
          <p:cNvPr id="17" name="Title 4">
            <a:extLst>
              <a:ext uri="{FF2B5EF4-FFF2-40B4-BE49-F238E27FC236}">
                <a16:creationId xmlns:a16="http://schemas.microsoft.com/office/drawing/2014/main" id="{7BBE1E32-91BE-3695-2657-F5403E32D396}"/>
              </a:ext>
            </a:extLst>
          </p:cNvPr>
          <p:cNvSpPr txBox="1">
            <a:spLocks/>
          </p:cNvSpPr>
          <p:nvPr/>
        </p:nvSpPr>
        <p:spPr>
          <a:xfrm>
            <a:off x="541949" y="3645178"/>
            <a:ext cx="5484875"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Geospatial Data and Mapping Services</a:t>
            </a:r>
            <a:endParaRPr lang="en-CM" sz="2400" dirty="0">
              <a:solidFill>
                <a:schemeClr val="bg1"/>
              </a:solidFill>
            </a:endParaRPr>
          </a:p>
        </p:txBody>
      </p:sp>
    </p:spTree>
    <p:extLst>
      <p:ext uri="{BB962C8B-B14F-4D97-AF65-F5344CB8AC3E}">
        <p14:creationId xmlns:p14="http://schemas.microsoft.com/office/powerpoint/2010/main" val="94485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000FF6-BDF5-2BE6-7BC4-47D1958641C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a:t>
            </a:fld>
            <a:endParaRPr lang="en"/>
          </a:p>
        </p:txBody>
      </p:sp>
      <p:sp>
        <p:nvSpPr>
          <p:cNvPr id="6" name="Title 4">
            <a:extLst>
              <a:ext uri="{FF2B5EF4-FFF2-40B4-BE49-F238E27FC236}">
                <a16:creationId xmlns:a16="http://schemas.microsoft.com/office/drawing/2014/main" id="{9152CE71-AF03-B3CA-BC89-9DF40416B355}"/>
              </a:ext>
            </a:extLst>
          </p:cNvPr>
          <p:cNvSpPr txBox="1">
            <a:spLocks/>
          </p:cNvSpPr>
          <p:nvPr/>
        </p:nvSpPr>
        <p:spPr>
          <a:xfrm>
            <a:off x="525615" y="840756"/>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Community Engagement and Collaboration:</a:t>
            </a:r>
            <a:endParaRPr lang="en-CM" sz="2400" dirty="0">
              <a:solidFill>
                <a:schemeClr val="bg1"/>
              </a:solidFill>
            </a:endParaRPr>
          </a:p>
        </p:txBody>
      </p:sp>
      <p:sp>
        <p:nvSpPr>
          <p:cNvPr id="9" name="Title 4">
            <a:extLst>
              <a:ext uri="{FF2B5EF4-FFF2-40B4-BE49-F238E27FC236}">
                <a16:creationId xmlns:a16="http://schemas.microsoft.com/office/drawing/2014/main" id="{92B92302-D6FA-0C88-EF0E-E346063CD342}"/>
              </a:ext>
            </a:extLst>
          </p:cNvPr>
          <p:cNvSpPr txBox="1">
            <a:spLocks/>
          </p:cNvSpPr>
          <p:nvPr/>
        </p:nvSpPr>
        <p:spPr>
          <a:xfrm>
            <a:off x="525615" y="1916334"/>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Preparedness and Mitigation Resources:</a:t>
            </a:r>
            <a:endParaRPr lang="en-CM" sz="2400" dirty="0">
              <a:solidFill>
                <a:schemeClr val="bg1"/>
              </a:solidFill>
            </a:endParaRPr>
          </a:p>
        </p:txBody>
      </p:sp>
      <p:sp>
        <p:nvSpPr>
          <p:cNvPr id="10" name="Title 4">
            <a:extLst>
              <a:ext uri="{FF2B5EF4-FFF2-40B4-BE49-F238E27FC236}">
                <a16:creationId xmlns:a16="http://schemas.microsoft.com/office/drawing/2014/main" id="{9E5E0F73-9727-1BDA-80CC-9C5DD85D0451}"/>
              </a:ext>
            </a:extLst>
          </p:cNvPr>
          <p:cNvSpPr txBox="1">
            <a:spLocks/>
          </p:cNvSpPr>
          <p:nvPr/>
        </p:nvSpPr>
        <p:spPr>
          <a:xfrm>
            <a:off x="525615" y="2986451"/>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Emergency Contacts and Services:</a:t>
            </a:r>
            <a:endParaRPr lang="en-CM" sz="2400" dirty="0">
              <a:solidFill>
                <a:schemeClr val="bg1"/>
              </a:solidFill>
            </a:endParaRPr>
          </a:p>
        </p:txBody>
      </p:sp>
    </p:spTree>
    <p:extLst>
      <p:ext uri="{BB962C8B-B14F-4D97-AF65-F5344CB8AC3E}">
        <p14:creationId xmlns:p14="http://schemas.microsoft.com/office/powerpoint/2010/main" val="276782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D6B00-734D-5F2A-9CA5-57C3A08533D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a:t>
            </a:fld>
            <a:endParaRPr lang="en"/>
          </a:p>
        </p:txBody>
      </p:sp>
      <p:sp>
        <p:nvSpPr>
          <p:cNvPr id="6" name="Title 4">
            <a:extLst>
              <a:ext uri="{FF2B5EF4-FFF2-40B4-BE49-F238E27FC236}">
                <a16:creationId xmlns:a16="http://schemas.microsoft.com/office/drawing/2014/main" id="{0595B8E2-CDD0-2D57-DB2E-B22986C458E3}"/>
              </a:ext>
            </a:extLst>
          </p:cNvPr>
          <p:cNvSpPr txBox="1">
            <a:spLocks/>
          </p:cNvSpPr>
          <p:nvPr/>
        </p:nvSpPr>
        <p:spPr>
          <a:xfrm>
            <a:off x="1125480" y="44196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latin typeface="Arial Black" panose="020B0A04020102020204" pitchFamily="34" charset="0"/>
              </a:rPr>
              <a:t>NON-FUNCTIONAL REQUIREMENTS</a:t>
            </a:r>
            <a:endParaRPr lang="en-CM" sz="2400" dirty="0">
              <a:solidFill>
                <a:schemeClr val="bg1"/>
              </a:solidFill>
              <a:latin typeface="Arial Black" panose="020B0A04020102020204" pitchFamily="34" charset="0"/>
            </a:endParaRPr>
          </a:p>
        </p:txBody>
      </p:sp>
      <p:sp>
        <p:nvSpPr>
          <p:cNvPr id="7" name="Title 4">
            <a:extLst>
              <a:ext uri="{FF2B5EF4-FFF2-40B4-BE49-F238E27FC236}">
                <a16:creationId xmlns:a16="http://schemas.microsoft.com/office/drawing/2014/main" id="{D137558B-3014-0F58-7D4E-EFC42925C786}"/>
              </a:ext>
            </a:extLst>
          </p:cNvPr>
          <p:cNvSpPr txBox="1">
            <a:spLocks/>
          </p:cNvSpPr>
          <p:nvPr/>
        </p:nvSpPr>
        <p:spPr>
          <a:xfrm>
            <a:off x="405278" y="1595863"/>
            <a:ext cx="530465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Authentication and Authorization:</a:t>
            </a:r>
          </a:p>
        </p:txBody>
      </p:sp>
      <p:sp>
        <p:nvSpPr>
          <p:cNvPr id="13" name="Title 4">
            <a:extLst>
              <a:ext uri="{FF2B5EF4-FFF2-40B4-BE49-F238E27FC236}">
                <a16:creationId xmlns:a16="http://schemas.microsoft.com/office/drawing/2014/main" id="{47C56D8C-C05A-2A7E-7EAD-63CE742EB51D}"/>
              </a:ext>
            </a:extLst>
          </p:cNvPr>
          <p:cNvSpPr txBox="1">
            <a:spLocks/>
          </p:cNvSpPr>
          <p:nvPr/>
        </p:nvSpPr>
        <p:spPr>
          <a:xfrm>
            <a:off x="-524540" y="3145908"/>
            <a:ext cx="7995684"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          Real-time Delivery of Alerts and Notifications:</a:t>
            </a:r>
          </a:p>
        </p:txBody>
      </p:sp>
    </p:spTree>
    <p:extLst>
      <p:ext uri="{BB962C8B-B14F-4D97-AF65-F5344CB8AC3E}">
        <p14:creationId xmlns:p14="http://schemas.microsoft.com/office/powerpoint/2010/main" val="2504212683"/>
      </p:ext>
    </p:extLst>
  </p:cSld>
  <p:clrMapOvr>
    <a:masterClrMapping/>
  </p:clrMapOvr>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636</Words>
  <Application>Microsoft Office PowerPoint</Application>
  <PresentationFormat>On-screen Show (16:9)</PresentationFormat>
  <Paragraphs>98</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Roboto Condensed Light</vt:lpstr>
      <vt:lpstr>Arial</vt:lpstr>
      <vt:lpstr>Barlow Semi Condensed</vt:lpstr>
      <vt:lpstr>Barlow Semi Condensed Medium</vt:lpstr>
      <vt:lpstr>Montserrat ExtraBold</vt:lpstr>
      <vt:lpstr>Arial Black</vt:lpstr>
      <vt:lpstr>Arial Rounded MT Bold</vt:lpstr>
      <vt:lpstr>Cambria</vt:lpstr>
      <vt:lpstr>Awesome Augmented Reality App Pitch Deck by Slidesgo</vt:lpstr>
      <vt:lpstr>FACULTY OF ENGINEERING AND TECHNOLOGY DEPARTMENT OF COMPUTER ENGINEERING SOFTWARE ENGINEERING CEF440: Internet and Mobile Programming   SYSTEM REQUIREMENTS  FOR A DISASTER MANAGEMENT MOBILE APPLICATION</vt:lpstr>
      <vt:lpstr>Presented By:</vt:lpstr>
      <vt:lpstr>Outline</vt:lpstr>
      <vt:lpstr>Introduction</vt:lpstr>
      <vt:lpstr>Expected Outcomes</vt:lpstr>
      <vt:lpstr>System Requirements </vt:lpstr>
      <vt:lpstr>Real-time Alerts and Notifications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OF ENGINEERING AND TECHNOLOGY DEPARTMENT OF COMPUTER ENGINEERING SOFTWARE ENGINEERING</dc:title>
  <dc:creator>Kehbuma Charles</dc:creator>
  <cp:lastModifiedBy>Quinuel Ndip-Agbor</cp:lastModifiedBy>
  <cp:revision>2</cp:revision>
  <dcterms:modified xsi:type="dcterms:W3CDTF">2024-04-22T21:35:41Z</dcterms:modified>
</cp:coreProperties>
</file>