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312" r:id="rId3"/>
    <p:sldId id="258" r:id="rId4"/>
    <p:sldId id="259" r:id="rId5"/>
    <p:sldId id="260" r:id="rId6"/>
    <p:sldId id="330" r:id="rId7"/>
    <p:sldId id="331" r:id="rId8"/>
    <p:sldId id="317" r:id="rId9"/>
    <p:sldId id="316" r:id="rId10"/>
    <p:sldId id="320" r:id="rId11"/>
    <p:sldId id="321" r:id="rId12"/>
    <p:sldId id="328" r:id="rId13"/>
    <p:sldId id="329" r:id="rId14"/>
    <p:sldId id="332" r:id="rId15"/>
    <p:sldId id="325" r:id="rId16"/>
    <p:sldId id="275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Arial Rounded MT Bold" panose="020F0704030504030204" pitchFamily="34" charset="0"/>
      <p:regular r:id="rId20"/>
    </p:embeddedFon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0"/>
      <p:regular r:id="rId25"/>
      <p:bold r:id="rId26"/>
      <p:italic r:id="rId27"/>
      <p:bold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Montserrat ExtraBold" panose="00000900000000000000" pitchFamily="2" charset="0"/>
      <p:bold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FFF8"/>
    <a:srgbClr val="5CFFA6"/>
    <a:srgbClr val="FDFF5C"/>
    <a:srgbClr val="FF5C5C"/>
    <a:srgbClr val="95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1E02B1-328C-41DA-8B67-9ED9FD80D289}">
  <a:tblStyle styleId="{7F1E02B1-328C-41DA-8B67-9ED9FD80D2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66" d="100"/>
          <a:sy n="66" d="100"/>
        </p:scale>
        <p:origin x="97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06694f9de_1_19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06694f9de_1_19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1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3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-402104" y="-472958"/>
            <a:ext cx="1291087" cy="1379765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243440" y="138972"/>
            <a:ext cx="5722444" cy="4882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31445" algn="ctr">
              <a:lnSpc>
                <a:spcPct val="107000"/>
              </a:lnSpc>
              <a:spcAft>
                <a:spcPts val="5"/>
              </a:spcAft>
            </a:pPr>
            <a:r>
              <a:rPr lang="en-GB" sz="1800" b="1" dirty="0">
                <a:effectLst/>
                <a:latin typeface="Cambria" panose="02040503050406030204" pitchFamily="18" charset="0"/>
                <a:ea typeface="Roboto" panose="02000000000000000000" pitchFamily="2" charset="0"/>
                <a:cs typeface="Roboto" panose="02000000000000000000" pitchFamily="2" charset="0"/>
              </a:rPr>
              <a:t>FACULTY OF ENGINEERING AND TECHNOLOGY</a:t>
            </a:r>
            <a:br>
              <a:rPr lang="en-CM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1800" b="1" dirty="0">
                <a:effectLst/>
                <a:latin typeface="Cambria" panose="02040503050406030204" pitchFamily="18" charset="0"/>
                <a:ea typeface="Roboto" panose="02000000000000000000" pitchFamily="2" charset="0"/>
                <a:cs typeface="Roboto" panose="02000000000000000000" pitchFamily="2" charset="0"/>
              </a:rPr>
              <a:t>DEPARTMENT OF COMPUTER ENGINEERING</a:t>
            </a:r>
            <a:br>
              <a:rPr lang="en-CM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1800" b="1" dirty="0">
                <a:effectLst/>
                <a:latin typeface="Cambria" panose="02040503050406030204" pitchFamily="18" charset="0"/>
                <a:ea typeface="Roboto" panose="02000000000000000000" pitchFamily="2" charset="0"/>
                <a:cs typeface="Roboto" panose="02000000000000000000" pitchFamily="2" charset="0"/>
              </a:rPr>
              <a:t>SOFTWARE ENGINEERING</a:t>
            </a:r>
            <a:br>
              <a:rPr lang="en-CM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1800" b="1" dirty="0">
                <a:effectLst/>
                <a:latin typeface="Cambria" panose="02040503050406030204" pitchFamily="18" charset="0"/>
                <a:ea typeface="Roboto" panose="02000000000000000000" pitchFamily="2" charset="0"/>
                <a:cs typeface="Roboto" panose="02000000000000000000" pitchFamily="2" charset="0"/>
              </a:rPr>
              <a:t>CEF440: Internet and Mobile Programming</a:t>
            </a:r>
            <a:br>
              <a:rPr lang="en-CM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DESIGN AND IMPLEMENTATION OF A DATABSE FOR A DISASTER MANAGEMENT MOBILE APPLICATION 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6248794" y="1036431"/>
            <a:ext cx="2499012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594581" y="1291056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885526" y="1504912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714413" y="2692335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D6B00-734D-5F2A-9CA5-57C3A08533D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</p:spPr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137558B-3014-0F58-7D4E-EFC42925C786}"/>
              </a:ext>
            </a:extLst>
          </p:cNvPr>
          <p:cNvSpPr txBox="1">
            <a:spLocks/>
          </p:cNvSpPr>
          <p:nvPr/>
        </p:nvSpPr>
        <p:spPr>
          <a:xfrm>
            <a:off x="300347" y="661924"/>
            <a:ext cx="5304659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</a:rPr>
              <a:t>2) User/Admin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3213C-B3AC-3C94-92C4-E98EBA33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3" y="853701"/>
            <a:ext cx="7090348" cy="4119937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AB105659-307A-1968-8E0C-BEDAAFCC24BF}"/>
              </a:ext>
            </a:extLst>
          </p:cNvPr>
          <p:cNvSpPr txBox="1">
            <a:spLocks/>
          </p:cNvSpPr>
          <p:nvPr/>
        </p:nvSpPr>
        <p:spPr>
          <a:xfrm>
            <a:off x="300347" y="443350"/>
            <a:ext cx="7650260" cy="43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</a:rPr>
              <a:t>2) User/Admin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CM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421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1B9BD-5ABE-2448-6214-493C834EAC1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</p:spPr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969621-AA48-0AC4-A127-0438CB9651E1}"/>
              </a:ext>
            </a:extLst>
          </p:cNvPr>
          <p:cNvSpPr txBox="1">
            <a:spLocks/>
          </p:cNvSpPr>
          <p:nvPr/>
        </p:nvSpPr>
        <p:spPr>
          <a:xfrm>
            <a:off x="164543" y="318992"/>
            <a:ext cx="6522720" cy="45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Emergency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Corresponders</a:t>
            </a:r>
            <a:r>
              <a:rPr lang="en-US" sz="2400" dirty="0" err="1">
                <a:solidFill>
                  <a:schemeClr val="bg1"/>
                </a:solidFill>
              </a:rPr>
              <a:t>Accuracy</a:t>
            </a:r>
            <a:r>
              <a:rPr lang="en-US" sz="2400" dirty="0">
                <a:solidFill>
                  <a:schemeClr val="bg1"/>
                </a:solidFill>
              </a:rPr>
              <a:t> and Reliability of Geospatial Data: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CF4FE9B-24A4-7B03-7989-6E76B2E5FEE4}"/>
              </a:ext>
            </a:extLst>
          </p:cNvPr>
          <p:cNvSpPr txBox="1">
            <a:spLocks/>
          </p:cNvSpPr>
          <p:nvPr/>
        </p:nvSpPr>
        <p:spPr>
          <a:xfrm>
            <a:off x="1095019" y="2683675"/>
            <a:ext cx="652272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 Accessibility of the Application: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2031B-2777-AF86-EACF-1D406D58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98" y="966111"/>
            <a:ext cx="6953962" cy="34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D60C3-655B-A6DB-09DD-9EBFBB1CD19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</p:spPr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7AD40266-1ACD-7A02-5C98-B4297FBE06F4}"/>
              </a:ext>
            </a:extLst>
          </p:cNvPr>
          <p:cNvSpPr txBox="1">
            <a:spLocks/>
          </p:cNvSpPr>
          <p:nvPr/>
        </p:nvSpPr>
        <p:spPr>
          <a:xfrm>
            <a:off x="691140" y="76200"/>
            <a:ext cx="6692639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Alerts/ Notifications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EQUIREMENTS</a:t>
            </a:r>
            <a:endParaRPr lang="en-CM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03130-1F75-EF67-ABF3-F774B9E8F0E5}"/>
              </a:ext>
            </a:extLst>
          </p:cNvPr>
          <p:cNvSpPr txBox="1"/>
          <p:nvPr/>
        </p:nvSpPr>
        <p:spPr>
          <a:xfrm>
            <a:off x="618736" y="1362559"/>
            <a:ext cx="7543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Streamlined Coordination Between Emergency Responders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20FB6-0828-EE9E-1A1C-2311F645EE5A}"/>
              </a:ext>
            </a:extLst>
          </p:cNvPr>
          <p:cNvSpPr txBox="1"/>
          <p:nvPr/>
        </p:nvSpPr>
        <p:spPr>
          <a:xfrm>
            <a:off x="618736" y="2331363"/>
            <a:ext cx="7543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Information Sharing Among Users and Stakeholders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711D7-9FE5-F0AA-40B1-B7CC90A3025A}"/>
              </a:ext>
            </a:extLst>
          </p:cNvPr>
          <p:cNvSpPr txBox="1"/>
          <p:nvPr/>
        </p:nvSpPr>
        <p:spPr>
          <a:xfrm>
            <a:off x="618736" y="3465624"/>
            <a:ext cx="7543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Centralized Repository of Emergency Contact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F9A91-B408-1802-E250-0232EF07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6" y="1091247"/>
            <a:ext cx="7398039" cy="35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1F382-878D-193C-4AB3-254C3E3F4A2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</p:spPr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06FD1CE-1B7F-5A21-8260-6A040359E3C6}"/>
              </a:ext>
            </a:extLst>
          </p:cNvPr>
          <p:cNvSpPr txBox="1">
            <a:spLocks/>
          </p:cNvSpPr>
          <p:nvPr/>
        </p:nvSpPr>
        <p:spPr>
          <a:xfrm>
            <a:off x="1003560" y="274320"/>
            <a:ext cx="6692639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STAKEHOLDERS AND  USER REQUIREMENTS</a:t>
            </a:r>
            <a:endParaRPr lang="en-CM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CA568EEF-F2B9-F31D-1721-B0669919752B}"/>
              </a:ext>
            </a:extLst>
          </p:cNvPr>
          <p:cNvSpPr txBox="1">
            <a:spLocks/>
          </p:cNvSpPr>
          <p:nvPr/>
        </p:nvSpPr>
        <p:spPr>
          <a:xfrm>
            <a:off x="731418" y="475326"/>
            <a:ext cx="6692639" cy="60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Language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STAKEHOLDERS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A431AD01-E0B2-B53F-7D82-9824441754D1}"/>
              </a:ext>
            </a:extLst>
          </p:cNvPr>
          <p:cNvSpPr txBox="1">
            <a:spLocks/>
          </p:cNvSpPr>
          <p:nvPr/>
        </p:nvSpPr>
        <p:spPr>
          <a:xfrm>
            <a:off x="2000432" y="1944914"/>
            <a:ext cx="5423625" cy="21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Government  Agencies</a:t>
            </a:r>
          </a:p>
          <a:p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Non-Profit  Organizations</a:t>
            </a:r>
          </a:p>
          <a:p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Emergency Responders (Fire Department/ Police)</a:t>
            </a:r>
          </a:p>
          <a:p>
            <a:endParaRPr lang="en-US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BA9CA-EA24-F365-3B8C-C919702DC550}"/>
              </a:ext>
            </a:extLst>
          </p:cNvPr>
          <p:cNvSpPr txBox="1"/>
          <p:nvPr/>
        </p:nvSpPr>
        <p:spPr>
          <a:xfrm>
            <a:off x="304800" y="4064000"/>
            <a:ext cx="589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Users (General Public)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9B256-7F1B-EE23-2060-04D2A2BA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18" y="1417954"/>
            <a:ext cx="7468201" cy="32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1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252D438E-175D-3081-95CF-E2979027E7F4}"/>
              </a:ext>
            </a:extLst>
          </p:cNvPr>
          <p:cNvSpPr txBox="1">
            <a:spLocks/>
          </p:cNvSpPr>
          <p:nvPr/>
        </p:nvSpPr>
        <p:spPr>
          <a:xfrm>
            <a:off x="731418" y="475326"/>
            <a:ext cx="6692639" cy="60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Incident Report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STAKEHOLDERS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1D7DC-D9D6-E174-7700-96F4D293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0" y="1303337"/>
            <a:ext cx="7854846" cy="33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4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9B98-2C27-D8B9-89D1-5AED1463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551003"/>
            <a:ext cx="7713300" cy="4641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C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844A9-CA31-4A32-0EE0-FE075136B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B971-00E6-DC11-1EA0-08078D456B6D}"/>
              </a:ext>
            </a:extLst>
          </p:cNvPr>
          <p:cNvSpPr txBox="1"/>
          <p:nvPr/>
        </p:nvSpPr>
        <p:spPr>
          <a:xfrm>
            <a:off x="181920" y="1642383"/>
            <a:ext cx="8564880" cy="249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report provides a detailed  database design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and implementation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for a disaster management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mobile application 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using Firebase </a:t>
            </a:r>
            <a:r>
              <a:rPr lang="en-GB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Firestore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The design includes well-defined entities, attributes, and relationships, mapped effectively to </a:t>
            </a:r>
            <a:r>
              <a:rPr lang="en-GB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Firestore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collections and documents. This structure ensures efficient data management and real-time capabilities essential for a disaster management application.</a:t>
            </a:r>
            <a:endParaRPr lang="en-CM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3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53" name="Google Shape;853;p54"/>
          <p:cNvSpPr/>
          <p:nvPr/>
        </p:nvSpPr>
        <p:spPr>
          <a:xfrm>
            <a:off x="6964466" y="2186570"/>
            <a:ext cx="138513" cy="654714"/>
          </a:xfrm>
          <a:custGeom>
            <a:avLst/>
            <a:gdLst/>
            <a:ahLst/>
            <a:cxnLst/>
            <a:rect l="l" t="t" r="r" b="b"/>
            <a:pathLst>
              <a:path w="2858" h="13509" extrusionOk="0">
                <a:moveTo>
                  <a:pt x="0" y="1"/>
                </a:moveTo>
                <a:lnTo>
                  <a:pt x="650" y="13508"/>
                </a:lnTo>
                <a:lnTo>
                  <a:pt x="2858" y="13508"/>
                </a:lnTo>
                <a:lnTo>
                  <a:pt x="1874" y="1"/>
                </a:lnTo>
                <a:close/>
              </a:path>
            </a:pathLst>
          </a:custGeom>
          <a:solidFill>
            <a:srgbClr val="12121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9;p54">
            <a:extLst>
              <a:ext uri="{FF2B5EF4-FFF2-40B4-BE49-F238E27FC236}">
                <a16:creationId xmlns:a16="http://schemas.microsoft.com/office/drawing/2014/main" id="{D05EE815-563A-EEE6-C36D-33DE8BC0AAC9}"/>
              </a:ext>
            </a:extLst>
          </p:cNvPr>
          <p:cNvSpPr txBox="1">
            <a:spLocks/>
          </p:cNvSpPr>
          <p:nvPr/>
        </p:nvSpPr>
        <p:spPr>
          <a:xfrm>
            <a:off x="502989" y="727270"/>
            <a:ext cx="3858000" cy="351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4000" dirty="0"/>
              <a:t>Thank You</a:t>
            </a:r>
          </a:p>
          <a:p>
            <a:pPr algn="ctr"/>
            <a:r>
              <a:rPr lang="en-US" sz="4000" dirty="0"/>
              <a:t>For Your </a:t>
            </a:r>
          </a:p>
          <a:p>
            <a:pPr algn="ctr"/>
            <a:r>
              <a:rPr lang="en-US" sz="4000" dirty="0"/>
              <a:t>Keen Attention</a:t>
            </a:r>
          </a:p>
        </p:txBody>
      </p:sp>
      <p:grpSp>
        <p:nvGrpSpPr>
          <p:cNvPr id="11" name="Google Shape;274;p35">
            <a:extLst>
              <a:ext uri="{FF2B5EF4-FFF2-40B4-BE49-F238E27FC236}">
                <a16:creationId xmlns:a16="http://schemas.microsoft.com/office/drawing/2014/main" id="{E17BA15B-5CAD-D779-BDBC-9601A7AB68C7}"/>
              </a:ext>
            </a:extLst>
          </p:cNvPr>
          <p:cNvGrpSpPr/>
          <p:nvPr/>
        </p:nvGrpSpPr>
        <p:grpSpPr>
          <a:xfrm>
            <a:off x="4064578" y="599891"/>
            <a:ext cx="3375488" cy="4357005"/>
            <a:chOff x="6227925" y="1285968"/>
            <a:chExt cx="1722947" cy="2378352"/>
          </a:xfrm>
        </p:grpSpPr>
        <p:sp>
          <p:nvSpPr>
            <p:cNvPr id="12" name="Google Shape;275;p35">
              <a:extLst>
                <a:ext uri="{FF2B5EF4-FFF2-40B4-BE49-F238E27FC236}">
                  <a16:creationId xmlns:a16="http://schemas.microsoft.com/office/drawing/2014/main" id="{F1E477A9-D37A-C0D9-6451-2AD8BBF65AC0}"/>
                </a:ext>
              </a:extLst>
            </p:cNvPr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76;p35">
              <a:extLst>
                <a:ext uri="{FF2B5EF4-FFF2-40B4-BE49-F238E27FC236}">
                  <a16:creationId xmlns:a16="http://schemas.microsoft.com/office/drawing/2014/main" id="{B601A5F8-628A-C4BE-FA80-1FFD385DE4CE}"/>
                </a:ext>
              </a:extLst>
            </p:cNvPr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7;p35">
              <a:extLst>
                <a:ext uri="{FF2B5EF4-FFF2-40B4-BE49-F238E27FC236}">
                  <a16:creationId xmlns:a16="http://schemas.microsoft.com/office/drawing/2014/main" id="{F4943899-1438-03D3-723A-E1618DFFCE7F}"/>
                </a:ext>
              </a:extLst>
            </p:cNvPr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8;p35">
              <a:extLst>
                <a:ext uri="{FF2B5EF4-FFF2-40B4-BE49-F238E27FC236}">
                  <a16:creationId xmlns:a16="http://schemas.microsoft.com/office/drawing/2014/main" id="{E4A69085-3D9A-F873-E795-7BD2DD73E33D}"/>
                </a:ext>
              </a:extLst>
            </p:cNvPr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9;p35">
              <a:extLst>
                <a:ext uri="{FF2B5EF4-FFF2-40B4-BE49-F238E27FC236}">
                  <a16:creationId xmlns:a16="http://schemas.microsoft.com/office/drawing/2014/main" id="{6FE94EAD-24D6-7147-2D5C-05D1F02F9F7B}"/>
                </a:ext>
              </a:extLst>
            </p:cNvPr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0;p35">
              <a:extLst>
                <a:ext uri="{FF2B5EF4-FFF2-40B4-BE49-F238E27FC236}">
                  <a16:creationId xmlns:a16="http://schemas.microsoft.com/office/drawing/2014/main" id="{EABEE2C2-B62B-1D3A-7DE2-F6305DCDA458}"/>
                </a:ext>
              </a:extLst>
            </p:cNvPr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1;p35">
              <a:extLst>
                <a:ext uri="{FF2B5EF4-FFF2-40B4-BE49-F238E27FC236}">
                  <a16:creationId xmlns:a16="http://schemas.microsoft.com/office/drawing/2014/main" id="{6A384BAD-7EEB-7612-54A6-F7E13747F1EC}"/>
                </a:ext>
              </a:extLst>
            </p:cNvPr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2;p35">
              <a:extLst>
                <a:ext uri="{FF2B5EF4-FFF2-40B4-BE49-F238E27FC236}">
                  <a16:creationId xmlns:a16="http://schemas.microsoft.com/office/drawing/2014/main" id="{CA1BEF3C-47B1-5CC3-6705-8A063812DDC5}"/>
                </a:ext>
              </a:extLst>
            </p:cNvPr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3;p35">
              <a:extLst>
                <a:ext uri="{FF2B5EF4-FFF2-40B4-BE49-F238E27FC236}">
                  <a16:creationId xmlns:a16="http://schemas.microsoft.com/office/drawing/2014/main" id="{EF52765B-F1B1-7E8E-63ED-8035FD9FBBE2}"/>
                </a:ext>
              </a:extLst>
            </p:cNvPr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4;p35">
              <a:extLst>
                <a:ext uri="{FF2B5EF4-FFF2-40B4-BE49-F238E27FC236}">
                  <a16:creationId xmlns:a16="http://schemas.microsoft.com/office/drawing/2014/main" id="{5CC84472-8F61-E8B2-954A-DEB4EB4B18C1}"/>
                </a:ext>
              </a:extLst>
            </p:cNvPr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5;p35">
              <a:extLst>
                <a:ext uri="{FF2B5EF4-FFF2-40B4-BE49-F238E27FC236}">
                  <a16:creationId xmlns:a16="http://schemas.microsoft.com/office/drawing/2014/main" id="{46598D3B-E103-595E-CE13-198588086EE8}"/>
                </a:ext>
              </a:extLst>
            </p:cNvPr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86;p35">
              <a:extLst>
                <a:ext uri="{FF2B5EF4-FFF2-40B4-BE49-F238E27FC236}">
                  <a16:creationId xmlns:a16="http://schemas.microsoft.com/office/drawing/2014/main" id="{2F5C0AEF-46E0-CA97-42E6-2D8F5FA31712}"/>
                </a:ext>
              </a:extLst>
            </p:cNvPr>
            <p:cNvSpPr/>
            <p:nvPr/>
          </p:nvSpPr>
          <p:spPr>
            <a:xfrm>
              <a:off x="6622422" y="1868199"/>
              <a:ext cx="260215" cy="245800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87;p35">
              <a:extLst>
                <a:ext uri="{FF2B5EF4-FFF2-40B4-BE49-F238E27FC236}">
                  <a16:creationId xmlns:a16="http://schemas.microsoft.com/office/drawing/2014/main" id="{DA1A488E-E402-D896-309F-B492685F5674}"/>
                </a:ext>
              </a:extLst>
            </p:cNvPr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8;p35">
              <a:extLst>
                <a:ext uri="{FF2B5EF4-FFF2-40B4-BE49-F238E27FC236}">
                  <a16:creationId xmlns:a16="http://schemas.microsoft.com/office/drawing/2014/main" id="{DDDF47F9-2885-B196-4106-42635EB6F0FA}"/>
                </a:ext>
              </a:extLst>
            </p:cNvPr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91;p35">
              <a:extLst>
                <a:ext uri="{FF2B5EF4-FFF2-40B4-BE49-F238E27FC236}">
                  <a16:creationId xmlns:a16="http://schemas.microsoft.com/office/drawing/2014/main" id="{F941215D-FA96-88DA-2FF0-CEFB71901FDE}"/>
                </a:ext>
              </a:extLst>
            </p:cNvPr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2;p35">
              <a:extLst>
                <a:ext uri="{FF2B5EF4-FFF2-40B4-BE49-F238E27FC236}">
                  <a16:creationId xmlns:a16="http://schemas.microsoft.com/office/drawing/2014/main" id="{0C1F7DC5-3CE8-BDED-D4D6-34E55D203D9F}"/>
                </a:ext>
              </a:extLst>
            </p:cNvPr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293;p35">
              <a:extLst>
                <a:ext uri="{FF2B5EF4-FFF2-40B4-BE49-F238E27FC236}">
                  <a16:creationId xmlns:a16="http://schemas.microsoft.com/office/drawing/2014/main" id="{29F8F13B-09FD-1984-8C76-75D349EF5E06}"/>
                </a:ext>
              </a:extLst>
            </p:cNvPr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E4309A28-BD92-5C6A-B703-679FA5B83309}"/>
              </a:ext>
            </a:extLst>
          </p:cNvPr>
          <p:cNvSpPr txBox="1">
            <a:spLocks/>
          </p:cNvSpPr>
          <p:nvPr/>
        </p:nvSpPr>
        <p:spPr>
          <a:xfrm>
            <a:off x="4556242" y="997387"/>
            <a:ext cx="2141678" cy="49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Disaster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BAC07-B462-1588-3282-12C174DE4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7FAB3-AEF3-38F1-440F-1F0162A366B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603487" y="170077"/>
            <a:ext cx="3693185" cy="7707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Presented By:</a:t>
            </a:r>
            <a:endParaRPr lang="en-CM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10C1EEA-020B-C0F4-758F-7577AAE687D8}"/>
              </a:ext>
            </a:extLst>
          </p:cNvPr>
          <p:cNvSpPr txBox="1">
            <a:spLocks/>
          </p:cNvSpPr>
          <p:nvPr/>
        </p:nvSpPr>
        <p:spPr>
          <a:xfrm>
            <a:off x="2373385" y="650967"/>
            <a:ext cx="3693185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Group 2</a:t>
            </a:r>
            <a:endParaRPr lang="en-CM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48ABD0-0367-8E86-3022-5E95048A5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8873"/>
              </p:ext>
            </p:extLst>
          </p:nvPr>
        </p:nvGraphicFramePr>
        <p:xfrm>
          <a:off x="1409700" y="1421667"/>
          <a:ext cx="6080760" cy="2461650"/>
        </p:xfrm>
        <a:graphic>
          <a:graphicData uri="http://schemas.openxmlformats.org/drawingml/2006/table">
            <a:tbl>
              <a:tblPr firstRow="1" bandRow="1">
                <a:tableStyleId>{7F1E02B1-328C-41DA-8B67-9ED9FD80D289}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73152121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382010474"/>
                    </a:ext>
                  </a:extLst>
                </a:gridCol>
              </a:tblGrid>
              <a:tr h="4102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NAMES</a:t>
                      </a:r>
                      <a:endParaRPr lang="en-CM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MATRICULE</a:t>
                      </a:r>
                      <a:endParaRPr lang="en-CM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0911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QUINUEL TABOT NDIP-AGBOR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FE21A300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62639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SIRRI THERESIA ANYE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FE21A306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27301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NGONCHI RAMATOU YOLAND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FE21A260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80449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CHE BLAISE NJI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FE21A157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03623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LIMA CHARLES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FE21A225</a:t>
                      </a:r>
                      <a:endParaRPr lang="en-CM" b="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86811"/>
                  </a:ext>
                </a:extLst>
              </a:tr>
            </a:tbl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383803CA-E483-C2D2-D9D6-343A0AB7C636}"/>
              </a:ext>
            </a:extLst>
          </p:cNvPr>
          <p:cNvSpPr txBox="1">
            <a:spLocks/>
          </p:cNvSpPr>
          <p:nvPr/>
        </p:nvSpPr>
        <p:spPr>
          <a:xfrm>
            <a:off x="2373385" y="4202723"/>
            <a:ext cx="3693185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</a:rPr>
              <a:t>Course Instructor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Dr. NKEMENI Valery, PhD </a:t>
            </a:r>
            <a:endParaRPr lang="en-CM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1616137" y="2787282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1601147" y="4088031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1601147" y="1589366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1045950" y="59125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Outline</a:t>
            </a:r>
            <a:endParaRPr sz="3200"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1601147" y="1692566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2881324" y="1803695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1616137" y="2890782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2881324" y="2795714"/>
            <a:ext cx="2440184" cy="8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1601147" y="4191231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357;p37">
            <a:extLst>
              <a:ext uri="{FF2B5EF4-FFF2-40B4-BE49-F238E27FC236}">
                <a16:creationId xmlns:a16="http://schemas.microsoft.com/office/drawing/2014/main" id="{0247D466-7756-B62F-585B-1C914D334946}"/>
              </a:ext>
            </a:extLst>
          </p:cNvPr>
          <p:cNvSpPr txBox="1">
            <a:spLocks/>
          </p:cNvSpPr>
          <p:nvPr/>
        </p:nvSpPr>
        <p:spPr>
          <a:xfrm>
            <a:off x="2881324" y="4153534"/>
            <a:ext cx="1801800" cy="66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1020391" y="1134779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1"/>
          </p:nvPr>
        </p:nvSpPr>
        <p:spPr>
          <a:xfrm>
            <a:off x="1001486" y="2193338"/>
            <a:ext cx="7261859" cy="2419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ctr"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 this phase, we will design and implement a database for a disaster management system using Firebase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Firestore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Our system is intended to manage various types of data, including user profiles, emergency responder contacts, real-time alerts, incident reports, locations, language preferences, and preparedness resources.</a:t>
            </a:r>
            <a:endParaRPr lang="en-CM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1234000" y="1239617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I</a:t>
            </a:r>
            <a:r>
              <a:rPr lang="en" dirty="0"/>
              <a:t>ntroduction</a:t>
            </a:r>
            <a:endParaRPr dirty="0"/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38"/>
          <p:cNvCxnSpPr/>
          <p:nvPr/>
        </p:nvCxnSpPr>
        <p:spPr>
          <a:xfrm>
            <a:off x="4318633" y="1519676"/>
            <a:ext cx="13995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679059" y="157689"/>
            <a:ext cx="6968735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Implementation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379;p39">
            <a:extLst>
              <a:ext uri="{FF2B5EF4-FFF2-40B4-BE49-F238E27FC236}">
                <a16:creationId xmlns:a16="http://schemas.microsoft.com/office/drawing/2014/main" id="{67042C8A-0BD4-8454-5090-F5BFC325D00A}"/>
              </a:ext>
            </a:extLst>
          </p:cNvPr>
          <p:cNvSpPr txBox="1">
            <a:spLocks/>
          </p:cNvSpPr>
          <p:nvPr/>
        </p:nvSpPr>
        <p:spPr>
          <a:xfrm>
            <a:off x="785126" y="1827913"/>
            <a:ext cx="6592149" cy="2593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4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sz="2800" b="1" dirty="0">
                <a:latin typeface="Montserrat ExtraBold" panose="00000900000000000000" pitchFamily="2" charset="0"/>
              </a:rPr>
              <a:t>Breakdown of Project Scope</a:t>
            </a:r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sz="2800" b="1" dirty="0">
                <a:latin typeface="Montserrat ExtraBold" panose="00000900000000000000" pitchFamily="2" charset="0"/>
              </a:rPr>
              <a:t>Conceptual Design</a:t>
            </a:r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sz="2800" b="1" dirty="0">
                <a:latin typeface="Montserrat ExtraBold" panose="00000900000000000000" pitchFamily="2" charset="0"/>
              </a:rPr>
              <a:t>Results</a:t>
            </a:r>
          </a:p>
          <a:p>
            <a:pPr marL="457200" indent="-457200" algn="l">
              <a:lnSpc>
                <a:spcPct val="150000"/>
              </a:lnSpc>
              <a:buAutoNum type="arabicParenR"/>
            </a:pPr>
            <a:endParaRPr lang="en-US" sz="2400" b="1" dirty="0">
              <a:latin typeface="+mj-lt"/>
            </a:endParaRPr>
          </a:p>
        </p:txBody>
      </p:sp>
      <p:grpSp>
        <p:nvGrpSpPr>
          <p:cNvPr id="6" name="Google Shape;274;p35">
            <a:extLst>
              <a:ext uri="{FF2B5EF4-FFF2-40B4-BE49-F238E27FC236}">
                <a16:creationId xmlns:a16="http://schemas.microsoft.com/office/drawing/2014/main" id="{64425FCE-256B-1783-2D0B-A01C936BC557}"/>
              </a:ext>
            </a:extLst>
          </p:cNvPr>
          <p:cNvGrpSpPr/>
          <p:nvPr/>
        </p:nvGrpSpPr>
        <p:grpSpPr>
          <a:xfrm>
            <a:off x="7042980" y="1748256"/>
            <a:ext cx="2040060" cy="2724684"/>
            <a:chOff x="6227925" y="1285968"/>
            <a:chExt cx="1722947" cy="2378352"/>
          </a:xfrm>
        </p:grpSpPr>
        <p:sp>
          <p:nvSpPr>
            <p:cNvPr id="7" name="Google Shape;275;p35">
              <a:extLst>
                <a:ext uri="{FF2B5EF4-FFF2-40B4-BE49-F238E27FC236}">
                  <a16:creationId xmlns:a16="http://schemas.microsoft.com/office/drawing/2014/main" id="{BD9B1972-3E82-330A-CEB4-31AAF65E0AAD}"/>
                </a:ext>
              </a:extLst>
            </p:cNvPr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6;p35">
              <a:extLst>
                <a:ext uri="{FF2B5EF4-FFF2-40B4-BE49-F238E27FC236}">
                  <a16:creationId xmlns:a16="http://schemas.microsoft.com/office/drawing/2014/main" id="{5316BB80-338E-395C-4F25-DE69BEFBE551}"/>
                </a:ext>
              </a:extLst>
            </p:cNvPr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;p35">
              <a:extLst>
                <a:ext uri="{FF2B5EF4-FFF2-40B4-BE49-F238E27FC236}">
                  <a16:creationId xmlns:a16="http://schemas.microsoft.com/office/drawing/2014/main" id="{92BFF69D-E09C-621C-8F78-88323159E2DB}"/>
                </a:ext>
              </a:extLst>
            </p:cNvPr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8;p35">
              <a:extLst>
                <a:ext uri="{FF2B5EF4-FFF2-40B4-BE49-F238E27FC236}">
                  <a16:creationId xmlns:a16="http://schemas.microsoft.com/office/drawing/2014/main" id="{D5D5C055-5EF4-6C9F-3F5E-5B821D80CFCC}"/>
                </a:ext>
              </a:extLst>
            </p:cNvPr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9;p35">
              <a:extLst>
                <a:ext uri="{FF2B5EF4-FFF2-40B4-BE49-F238E27FC236}">
                  <a16:creationId xmlns:a16="http://schemas.microsoft.com/office/drawing/2014/main" id="{6D14F605-1D1D-B90E-4C80-91E33816B9D4}"/>
                </a:ext>
              </a:extLst>
            </p:cNvPr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0;p35">
              <a:extLst>
                <a:ext uri="{FF2B5EF4-FFF2-40B4-BE49-F238E27FC236}">
                  <a16:creationId xmlns:a16="http://schemas.microsoft.com/office/drawing/2014/main" id="{34F5407C-04D0-0CA2-4A34-F5DDCDD1EE05}"/>
                </a:ext>
              </a:extLst>
            </p:cNvPr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;p35">
              <a:extLst>
                <a:ext uri="{FF2B5EF4-FFF2-40B4-BE49-F238E27FC236}">
                  <a16:creationId xmlns:a16="http://schemas.microsoft.com/office/drawing/2014/main" id="{D8981A2B-AF74-C6F9-ED88-9F900C0FAC6A}"/>
                </a:ext>
              </a:extLst>
            </p:cNvPr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2;p35">
              <a:extLst>
                <a:ext uri="{FF2B5EF4-FFF2-40B4-BE49-F238E27FC236}">
                  <a16:creationId xmlns:a16="http://schemas.microsoft.com/office/drawing/2014/main" id="{3FD6C4C5-AD65-EADD-7E54-413B5A54F44F}"/>
                </a:ext>
              </a:extLst>
            </p:cNvPr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3;p35">
              <a:extLst>
                <a:ext uri="{FF2B5EF4-FFF2-40B4-BE49-F238E27FC236}">
                  <a16:creationId xmlns:a16="http://schemas.microsoft.com/office/drawing/2014/main" id="{90A76C68-3B51-C8CB-EB61-B61626652CD3}"/>
                </a:ext>
              </a:extLst>
            </p:cNvPr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4;p35">
              <a:extLst>
                <a:ext uri="{FF2B5EF4-FFF2-40B4-BE49-F238E27FC236}">
                  <a16:creationId xmlns:a16="http://schemas.microsoft.com/office/drawing/2014/main" id="{5C9697B0-6566-E86D-083B-1A7651EDDD4C}"/>
                </a:ext>
              </a:extLst>
            </p:cNvPr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5;p35">
              <a:extLst>
                <a:ext uri="{FF2B5EF4-FFF2-40B4-BE49-F238E27FC236}">
                  <a16:creationId xmlns:a16="http://schemas.microsoft.com/office/drawing/2014/main" id="{D4A11858-223B-50B7-9698-FF0A617A530D}"/>
                </a:ext>
              </a:extLst>
            </p:cNvPr>
            <p:cNvSpPr/>
            <p:nvPr/>
          </p:nvSpPr>
          <p:spPr>
            <a:xfrm>
              <a:off x="6629694" y="2077193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87;p35">
              <a:extLst>
                <a:ext uri="{FF2B5EF4-FFF2-40B4-BE49-F238E27FC236}">
                  <a16:creationId xmlns:a16="http://schemas.microsoft.com/office/drawing/2014/main" id="{2021559A-950B-37A7-0C8E-191BBA77F188}"/>
                </a:ext>
              </a:extLst>
            </p:cNvPr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8;p35">
              <a:extLst>
                <a:ext uri="{FF2B5EF4-FFF2-40B4-BE49-F238E27FC236}">
                  <a16:creationId xmlns:a16="http://schemas.microsoft.com/office/drawing/2014/main" id="{DEB1961E-C7BE-AEA5-B004-6F25F2C7C837}"/>
                </a:ext>
              </a:extLst>
            </p:cNvPr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93;p35">
              <a:extLst>
                <a:ext uri="{FF2B5EF4-FFF2-40B4-BE49-F238E27FC236}">
                  <a16:creationId xmlns:a16="http://schemas.microsoft.com/office/drawing/2014/main" id="{8D0F57B7-95CB-2483-9E64-7BC05A2B0223}"/>
                </a:ext>
              </a:extLst>
            </p:cNvPr>
            <p:cNvCxnSpPr/>
            <p:nvPr/>
          </p:nvCxnSpPr>
          <p:spPr>
            <a:xfrm>
              <a:off x="6807166" y="1870452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379;p39">
            <a:extLst>
              <a:ext uri="{FF2B5EF4-FFF2-40B4-BE49-F238E27FC236}">
                <a16:creationId xmlns:a16="http://schemas.microsoft.com/office/drawing/2014/main" id="{71FF1B6A-A8FD-E43E-6E91-E1CF02A853F4}"/>
              </a:ext>
            </a:extLst>
          </p:cNvPr>
          <p:cNvSpPr txBox="1">
            <a:spLocks/>
          </p:cNvSpPr>
          <p:nvPr/>
        </p:nvSpPr>
        <p:spPr>
          <a:xfrm>
            <a:off x="7263699" y="2010921"/>
            <a:ext cx="1422079" cy="38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4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DISASTER</a:t>
            </a:r>
          </a:p>
          <a:p>
            <a:r>
              <a:rPr lang="en-US" sz="900" dirty="0">
                <a:solidFill>
                  <a:schemeClr val="tx1"/>
                </a:solidFill>
              </a:rPr>
              <a:t>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68903-D9CA-D1F8-A8EC-E6D0A7041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C7A44-63F4-5990-2D4F-87CC8A9A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325177"/>
            <a:ext cx="7713300" cy="787223"/>
          </a:xfrm>
        </p:spPr>
        <p:txBody>
          <a:bodyPr/>
          <a:lstStyle/>
          <a:p>
            <a:r>
              <a:rPr lang="en-US" sz="3200" b="1" dirty="0">
                <a:latin typeface="Montserrat ExtraBold" panose="00000900000000000000" pitchFamily="2" charset="0"/>
              </a:rPr>
              <a:t>Breakdown Of Project Scope</a:t>
            </a:r>
            <a:endParaRPr lang="en-CM" sz="4400" dirty="0">
              <a:latin typeface="Montserrat ExtraBold" panose="000009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55FB84-C89C-CCEE-C9D8-690A866940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29395" y="1688236"/>
            <a:ext cx="6965490" cy="2494020"/>
          </a:xfrm>
        </p:spPr>
        <p:txBody>
          <a:bodyPr/>
          <a:lstStyle/>
          <a:p>
            <a:pPr algn="l"/>
            <a:r>
              <a:rPr lang="en-US" sz="2400" dirty="0">
                <a:latin typeface="Montserrat ExtraBold" panose="00000900000000000000" pitchFamily="2" charset="0"/>
              </a:rPr>
              <a:t>1) </a:t>
            </a:r>
            <a:r>
              <a:rPr lang="en-US" sz="2400" b="1" dirty="0">
                <a:effectLst/>
                <a:latin typeface="Montserrat ExtraBold" panose="00000900000000000000" pitchFamily="2" charset="0"/>
                <a:ea typeface="Times New Roman" panose="02020603050405020304" pitchFamily="18" charset="0"/>
              </a:rPr>
              <a:t>User Registration and Authentication</a:t>
            </a:r>
            <a:br>
              <a:rPr lang="en-US" sz="2400" b="1" dirty="0">
                <a:effectLst/>
                <a:latin typeface="Montserrat ExtraBold" panose="00000900000000000000" pitchFamily="2" charset="0"/>
                <a:ea typeface="Times New Roman" panose="02020603050405020304" pitchFamily="18" charset="0"/>
              </a:rPr>
            </a:br>
            <a:br>
              <a:rPr lang="en-US" sz="2400" b="1" dirty="0">
                <a:effectLst/>
                <a:latin typeface="Montserrat ExtraBold" panose="00000900000000000000" pitchFamily="2" charset="0"/>
                <a:ea typeface="Times New Roman" panose="02020603050405020304" pitchFamily="18" charset="0"/>
              </a:rPr>
            </a:br>
            <a:r>
              <a:rPr lang="en-US" sz="2400" b="1" dirty="0">
                <a:effectLst/>
                <a:latin typeface="Montserrat ExtraBold" panose="00000900000000000000" pitchFamily="2" charset="0"/>
                <a:ea typeface="Times New Roman" panose="02020603050405020304" pitchFamily="18" charset="0"/>
              </a:rPr>
              <a:t>2) Entities and Relationships</a:t>
            </a:r>
            <a:br>
              <a:rPr lang="en-US" sz="2400" b="1" dirty="0">
                <a:effectLst/>
                <a:latin typeface="Montserrat ExtraBold" panose="00000900000000000000" pitchFamily="2" charset="0"/>
                <a:ea typeface="Times New Roman" panose="02020603050405020304" pitchFamily="18" charset="0"/>
              </a:rPr>
            </a:br>
            <a:br>
              <a:rPr lang="en-US" sz="2400" b="1" dirty="0">
                <a:effectLst/>
                <a:latin typeface="Montserrat ExtraBold" panose="00000900000000000000" pitchFamily="2" charset="0"/>
                <a:ea typeface="Times New Roman" panose="02020603050405020304" pitchFamily="18" charset="0"/>
              </a:rPr>
            </a:br>
            <a:r>
              <a:rPr lang="en-US" sz="2400" b="1" dirty="0">
                <a:effectLst/>
                <a:latin typeface="Montserrat ExtraBold" panose="00000900000000000000" pitchFamily="2" charset="0"/>
                <a:ea typeface="Times New Roman" panose="02020603050405020304" pitchFamily="18" charset="0"/>
              </a:rPr>
              <a:t>3) Functionality</a:t>
            </a:r>
            <a:endParaRPr lang="en-CM" sz="2400" dirty="0"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1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C22C4-8D9C-6904-01DF-E5A2A6EEB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4696A4-3A0C-1357-4186-00A0A94E8DC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62506" y="433818"/>
            <a:ext cx="6847566" cy="525552"/>
          </a:xfrm>
        </p:spPr>
        <p:txBody>
          <a:bodyPr/>
          <a:lstStyle/>
          <a:p>
            <a:pPr algn="l"/>
            <a:r>
              <a:rPr lang="en-US" sz="3200" dirty="0"/>
              <a:t>2) Conceptual Design</a:t>
            </a:r>
            <a:endParaRPr lang="en-CM" sz="32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B63E111-5923-C17D-615B-9B9523CEF1E6}"/>
              </a:ext>
            </a:extLst>
          </p:cNvPr>
          <p:cNvSpPr txBox="1">
            <a:spLocks/>
          </p:cNvSpPr>
          <p:nvPr/>
        </p:nvSpPr>
        <p:spPr>
          <a:xfrm>
            <a:off x="829395" y="1688236"/>
            <a:ext cx="6965490" cy="249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endParaRPr lang="en-CM" sz="2400" dirty="0">
              <a:latin typeface="Montserrat ExtraBold" panose="000009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FB9CD-8BC2-A856-7821-A72D7A7D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9" y="959369"/>
            <a:ext cx="6965489" cy="38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7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00FF6-BDF5-2BE6-7BC4-47D1958641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152CE71-AF03-B3CA-BC89-9DF40416B355}"/>
              </a:ext>
            </a:extLst>
          </p:cNvPr>
          <p:cNvSpPr txBox="1">
            <a:spLocks/>
          </p:cNvSpPr>
          <p:nvPr/>
        </p:nvSpPr>
        <p:spPr>
          <a:xfrm>
            <a:off x="809948" y="1903752"/>
            <a:ext cx="7524103" cy="275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228600" algn="just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Firebase is a cloud-based platform that offers a suite of services for mobile and web app development. One of its key components is the Firebase Realtime Database, which is a NoSQL database that provides real-time data synchronization.</a:t>
            </a:r>
            <a:endParaRPr lang="en-CM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Firebase Realtime Database provides a powerful, flexible, and easy-to-use NoSQL database with real-time data synchronization, making it ideal for building modern mobile and web applications that require instant data updates and seamless user experiences</a:t>
            </a:r>
            <a:endParaRPr lang="en-CM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87A3EE8-B9D1-62D2-F534-5C7BCA651041}"/>
              </a:ext>
            </a:extLst>
          </p:cNvPr>
          <p:cNvSpPr txBox="1">
            <a:spLocks/>
          </p:cNvSpPr>
          <p:nvPr/>
        </p:nvSpPr>
        <p:spPr>
          <a:xfrm>
            <a:off x="863882" y="718631"/>
            <a:ext cx="6847566" cy="52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Montserrat ExtraBold" panose="00000900000000000000" pitchFamily="2" charset="0"/>
              </a:rPr>
              <a:t>Firebase Realtime Database</a:t>
            </a:r>
            <a:endParaRPr lang="en-CM" sz="32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5849F-44A8-D624-5242-691C25F170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0164788-3BA8-502A-C752-373B6964D422}"/>
              </a:ext>
            </a:extLst>
          </p:cNvPr>
          <p:cNvSpPr txBox="1">
            <a:spLocks/>
          </p:cNvSpPr>
          <p:nvPr/>
        </p:nvSpPr>
        <p:spPr>
          <a:xfrm>
            <a:off x="1148510" y="234086"/>
            <a:ext cx="5923055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Results</a:t>
            </a:r>
            <a:endParaRPr lang="en-CM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A0551A7-DD56-77ED-11AB-406792F0F3D6}"/>
              </a:ext>
            </a:extLst>
          </p:cNvPr>
          <p:cNvSpPr txBox="1">
            <a:spLocks/>
          </p:cNvSpPr>
          <p:nvPr/>
        </p:nvSpPr>
        <p:spPr>
          <a:xfrm>
            <a:off x="449800" y="1061868"/>
            <a:ext cx="7650260" cy="43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1) Collection and Document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M" sz="16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DAD120-7E5F-E51A-D064-E833C039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45" y="1556098"/>
            <a:ext cx="6968055" cy="30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0111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410</Words>
  <Application>Microsoft Office PowerPoint</Application>
  <PresentationFormat>On-screen Show (16:9)</PresentationFormat>
  <Paragraphs>80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Barlow Semi Condensed Medium</vt:lpstr>
      <vt:lpstr>Arial Black</vt:lpstr>
      <vt:lpstr>Times New Roman</vt:lpstr>
      <vt:lpstr>Montserrat ExtraBold</vt:lpstr>
      <vt:lpstr>Cambria</vt:lpstr>
      <vt:lpstr>Roboto Condensed Light</vt:lpstr>
      <vt:lpstr>Arial Rounded MT Bold</vt:lpstr>
      <vt:lpstr>Barlow Semi Condensed</vt:lpstr>
      <vt:lpstr>Awesome Augmented Reality App Pitch Deck by Slidesgo</vt:lpstr>
      <vt:lpstr>FACULTY OF ENGINEERING AND TECHNOLOGY DEPARTMENT OF COMPUTER ENGINEERING SOFTWARE ENGINEERING CEF440: Internet and Mobile Programming    DESIGN AND IMPLEMENTATION OF A DATABSE FOR A DISASTER MANAGEMENT MOBILE APPLICATION </vt:lpstr>
      <vt:lpstr>Presented By:</vt:lpstr>
      <vt:lpstr>Outline</vt:lpstr>
      <vt:lpstr>Introduction</vt:lpstr>
      <vt:lpstr>Implementation</vt:lpstr>
      <vt:lpstr>Breakdown Of Project Scope</vt:lpstr>
      <vt:lpstr>2) Conceptual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OF ENGINEERING AND TECHNOLOGY DEPARTMENT OF COMPUTER ENGINEERING SOFTWARE ENGINEERING</dc:title>
  <dc:creator>Kehbuma Charles</dc:creator>
  <cp:lastModifiedBy>Quinuel Ndip-Agbor</cp:lastModifiedBy>
  <cp:revision>9</cp:revision>
  <dcterms:modified xsi:type="dcterms:W3CDTF">2024-06-20T21:08:12Z</dcterms:modified>
</cp:coreProperties>
</file>