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0" r:id="rId7"/>
    <p:sldId id="311" r:id="rId8"/>
    <p:sldId id="313" r:id="rId9"/>
    <p:sldId id="312" r:id="rId10"/>
    <p:sldId id="314" r:id="rId11"/>
    <p:sldId id="315" r:id="rId12"/>
    <p:sldId id="316" r:id="rId13"/>
    <p:sldId id="317" r:id="rId14"/>
    <p:sldId id="318" r:id="rId15"/>
    <p:sldId id="319"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Introduction</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GB" b="0" dirty="0"/>
            <a:t>Requirements Analysis For A Disaster Management Mobile Application</a:t>
          </a:r>
          <a:r>
            <a:rPr lang="en-GB" dirty="0"/>
            <a:t>	</a:t>
          </a:r>
          <a:endParaRPr lang="en-US" dirty="0"/>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Conclusion</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custLinFactNeighborX="-4129" custLinFactNeighborY="-3005"/>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custLinFactNeighborX="-1466"/>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0"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US" sz="2300" kern="1200" dirty="0"/>
            <a:t>Introduction</a:t>
          </a:r>
        </a:p>
      </dsp:txBody>
      <dsp:txXfrm>
        <a:off x="0"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3912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GB" sz="2300" b="0" kern="1200" dirty="0"/>
            <a:t>Requirements Analysis For A Disaster Management Mobile Application</a:t>
          </a:r>
          <a:r>
            <a:rPr lang="en-GB" sz="2300" kern="1200" dirty="0"/>
            <a:t>	</a:t>
          </a:r>
          <a:endParaRPr lang="en-US" sz="2300" kern="1200" dirty="0"/>
        </a:p>
      </dsp:txBody>
      <dsp:txXfrm>
        <a:off x="3391273"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022350">
            <a:lnSpc>
              <a:spcPct val="90000"/>
            </a:lnSpc>
            <a:spcBef>
              <a:spcPct val="0"/>
            </a:spcBef>
            <a:spcAft>
              <a:spcPct val="35000"/>
            </a:spcAft>
            <a:buNone/>
          </a:pPr>
          <a:r>
            <a:rPr lang="en-US" sz="2300" kern="1200" dirty="0"/>
            <a:t>Conclusion</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854968" y="2286000"/>
            <a:ext cx="5452526" cy="1694923"/>
          </a:xfrm>
        </p:spPr>
        <p:txBody>
          <a:bodyPr>
            <a:noAutofit/>
          </a:bodyPr>
          <a:lstStyle/>
          <a:p>
            <a:pPr>
              <a:lnSpc>
                <a:spcPct val="114000"/>
              </a:lnSpc>
            </a:pPr>
            <a:br>
              <a:rPr lang="en-GB" sz="2400" b="1" dirty="0">
                <a:solidFill>
                  <a:schemeClr val="tx1"/>
                </a:solidFill>
                <a:effectLst/>
                <a:latin typeface="Roboto" panose="02000000000000000000" pitchFamily="2" charset="0"/>
                <a:ea typeface="Roboto" panose="02000000000000000000" pitchFamily="2" charset="0"/>
                <a:cs typeface="Roboto" panose="02000000000000000000" pitchFamily="2" charset="0"/>
              </a:rPr>
            </a:br>
            <a:br>
              <a:rPr lang="en-GB" sz="2400" b="1" dirty="0">
                <a:solidFill>
                  <a:schemeClr val="tx1"/>
                </a:solidFill>
                <a:effectLst/>
                <a:latin typeface="Roboto" panose="02000000000000000000" pitchFamily="2" charset="0"/>
                <a:ea typeface="Roboto" panose="02000000000000000000" pitchFamily="2" charset="0"/>
                <a:cs typeface="Roboto" panose="02000000000000000000" pitchFamily="2" charset="0"/>
              </a:rPr>
            </a:br>
            <a:r>
              <a:rPr lang="en-GB" sz="2400" b="1" dirty="0">
                <a:solidFill>
                  <a:schemeClr val="tx1"/>
                </a:solidFill>
                <a:effectLst/>
                <a:latin typeface="Roboto" panose="02000000000000000000" pitchFamily="2" charset="0"/>
                <a:ea typeface="Roboto" panose="02000000000000000000" pitchFamily="2" charset="0"/>
                <a:cs typeface="Roboto" panose="02000000000000000000" pitchFamily="2" charset="0"/>
              </a:rPr>
              <a:t>SYSTEM REQUIREMENTS ANALYSIS FOR A DISASTER MANAGEMENT MOBILE APPLICATION</a:t>
            </a:r>
            <a:br>
              <a:rPr lang="en-CM" sz="2400" dirty="0">
                <a:solidFill>
                  <a:schemeClr val="tx1"/>
                </a:solidFill>
                <a:effectLst/>
                <a:latin typeface="Arial" panose="020B0604020202020204" pitchFamily="34" charset="0"/>
                <a:ea typeface="Arial" panose="020B0604020202020204" pitchFamily="34" charset="0"/>
              </a:rPr>
            </a:br>
            <a:r>
              <a:rPr lang="en-GB" sz="2400" dirty="0">
                <a:solidFill>
                  <a:schemeClr val="tx1"/>
                </a:solidFill>
                <a:effectLst/>
                <a:latin typeface="Arial" panose="020B0604020202020204" pitchFamily="34" charset="0"/>
                <a:ea typeface="Arial" panose="020B0604020202020204" pitchFamily="34" charset="0"/>
              </a:rPr>
              <a:t> </a:t>
            </a:r>
            <a:br>
              <a:rPr lang="en-CM" sz="2400" dirty="0">
                <a:solidFill>
                  <a:schemeClr val="tx1"/>
                </a:solidFill>
                <a:effectLst/>
                <a:latin typeface="Arial" panose="020B0604020202020204" pitchFamily="34" charset="0"/>
                <a:ea typeface="Arial" panose="020B0604020202020204" pitchFamily="34" charset="0"/>
              </a:rPr>
            </a:br>
            <a:endParaRPr lang="en-US" sz="2400" dirty="0">
              <a:solidFill>
                <a:schemeClr val="tx1"/>
              </a:solidFill>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5"/>
            <a:ext cx="4775075" cy="805389"/>
          </a:xfrm>
        </p:spPr>
        <p:txBody>
          <a:bodyPr>
            <a:normAutofit/>
          </a:bodyPr>
          <a:lstStyle/>
          <a:p>
            <a:endParaRPr lang="en-US" dirty="0">
              <a:solidFill>
                <a:schemeClr val="tx1"/>
              </a:solidFill>
            </a:endParaRPr>
          </a:p>
          <a:p>
            <a:r>
              <a:rPr lang="en-US" dirty="0">
                <a:solidFill>
                  <a:schemeClr val="tx1"/>
                </a:solidFill>
              </a:rPr>
              <a:t>By Group 2</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rms response chart. Question title: 3) Have you ever used a disaster management mobile application?  &#10;. Number of responses: 16 responses.">
            <a:extLst>
              <a:ext uri="{FF2B5EF4-FFF2-40B4-BE49-F238E27FC236}">
                <a16:creationId xmlns:a16="http://schemas.microsoft.com/office/drawing/2014/main" id="{B0281EFE-5C7C-760B-4756-C97685DCBDB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695" y="589324"/>
            <a:ext cx="4943690" cy="2620407"/>
          </a:xfrm>
          <a:prstGeom prst="rect">
            <a:avLst/>
          </a:prstGeom>
          <a:noFill/>
          <a:ln>
            <a:noFill/>
          </a:ln>
        </p:spPr>
      </p:pic>
      <p:pic>
        <p:nvPicPr>
          <p:cNvPr id="5" name="Picture 4" descr="Forms response chart. Question title: 4) How often do you use a disaster management app?  &#10;. Number of responses: 12 responses.">
            <a:extLst>
              <a:ext uri="{FF2B5EF4-FFF2-40B4-BE49-F238E27FC236}">
                <a16:creationId xmlns:a16="http://schemas.microsoft.com/office/drawing/2014/main" id="{A52A86B3-DFBB-8E86-921A-5665AE1EEC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3005" y="589324"/>
            <a:ext cx="4763296" cy="2620407"/>
          </a:xfrm>
          <a:prstGeom prst="rect">
            <a:avLst/>
          </a:prstGeom>
          <a:noFill/>
          <a:ln>
            <a:noFill/>
          </a:ln>
        </p:spPr>
      </p:pic>
      <p:pic>
        <p:nvPicPr>
          <p:cNvPr id="6" name="Picture 5" descr="Forms response chart. Question title: 5) What disaster information is most important to you in a mobile app  &#10;. Number of responses: 14 responses.">
            <a:extLst>
              <a:ext uri="{FF2B5EF4-FFF2-40B4-BE49-F238E27FC236}">
                <a16:creationId xmlns:a16="http://schemas.microsoft.com/office/drawing/2014/main" id="{73A6D89C-F9C2-D0DC-0499-0294284D57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695" y="3648270"/>
            <a:ext cx="5055655" cy="2724785"/>
          </a:xfrm>
          <a:prstGeom prst="rect">
            <a:avLst/>
          </a:prstGeom>
          <a:noFill/>
          <a:ln>
            <a:noFill/>
          </a:ln>
        </p:spPr>
      </p:pic>
      <p:pic>
        <p:nvPicPr>
          <p:cNvPr id="7" name="Picture 6" descr="Forms response chart. Question title: 6) What features would be most helpful during a disaster?  &#10;. Number of responses: 17 responses.">
            <a:extLst>
              <a:ext uri="{FF2B5EF4-FFF2-40B4-BE49-F238E27FC236}">
                <a16:creationId xmlns:a16="http://schemas.microsoft.com/office/drawing/2014/main" id="{57F59B18-5085-5E32-1848-6A47A7C8CD1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7650" y="3666931"/>
            <a:ext cx="4763297" cy="2706123"/>
          </a:xfrm>
          <a:prstGeom prst="rect">
            <a:avLst/>
          </a:prstGeom>
          <a:noFill/>
          <a:ln>
            <a:noFill/>
          </a:ln>
        </p:spPr>
      </p:pic>
    </p:spTree>
    <p:extLst>
      <p:ext uri="{BB962C8B-B14F-4D97-AF65-F5344CB8AC3E}">
        <p14:creationId xmlns:p14="http://schemas.microsoft.com/office/powerpoint/2010/main" val="89023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E885C-740D-82F2-20C3-76B68DA1AF96}"/>
              </a:ext>
            </a:extLst>
          </p:cNvPr>
          <p:cNvSpPr>
            <a:spLocks noGrp="1"/>
          </p:cNvSpPr>
          <p:nvPr>
            <p:ph idx="1"/>
          </p:nvPr>
        </p:nvSpPr>
        <p:spPr>
          <a:xfrm>
            <a:off x="335902" y="373224"/>
            <a:ext cx="11457992" cy="6186196"/>
          </a:xfrm>
        </p:spPr>
        <p:txBody>
          <a:bodyPr>
            <a:normAutofit fontScale="92500"/>
          </a:bodyPr>
          <a:lstStyle/>
          <a:p>
            <a:r>
              <a:rPr lang="en-GB" sz="2400" b="1" dirty="0">
                <a:effectLst/>
                <a:latin typeface="+mj-lt"/>
                <a:ea typeface="Arial" panose="020B0604020202020204" pitchFamily="34" charset="0"/>
              </a:rPr>
              <a:t>4) Requirement Gathering Analysis</a:t>
            </a:r>
            <a:endParaRPr lang="en-GB" sz="1700" b="1" dirty="0">
              <a:effectLst/>
              <a:latin typeface="+mj-lt"/>
              <a:ea typeface="Arial" panose="020B0604020202020204" pitchFamily="34" charset="0"/>
            </a:endParaRPr>
          </a:p>
          <a:p>
            <a:r>
              <a:rPr lang="en-CM" sz="1900" b="1" dirty="0">
                <a:effectLst/>
                <a:latin typeface="Times New Roman" panose="02020603050405020304" pitchFamily="18" charset="0"/>
                <a:ea typeface="Times New Roman" panose="02020603050405020304" pitchFamily="18" charset="0"/>
              </a:rPr>
              <a:t>Functional Requirements Analysis:</a:t>
            </a:r>
          </a:p>
          <a:p>
            <a:pPr marL="342900" lvl="0" indent="-342900">
              <a:lnSpc>
                <a:spcPct val="115000"/>
              </a:lnSpc>
              <a:buSzPts val="1000"/>
              <a:buFont typeface="Symbol" panose="05050102010706020507" pitchFamily="18" charset="2"/>
              <a:buChar char=""/>
              <a:tabLst>
                <a:tab pos="457200" algn="l"/>
              </a:tabLst>
            </a:pPr>
            <a:r>
              <a:rPr lang="en-GB" sz="1800" b="1" dirty="0">
                <a:effectLst/>
                <a:latin typeface="Arial" panose="020B0604020202020204" pitchFamily="34" charset="0"/>
                <a:ea typeface="Arial" panose="020B0604020202020204" pitchFamily="34" charset="0"/>
              </a:rPr>
              <a:t>Strengths:</a:t>
            </a:r>
            <a:r>
              <a:rPr lang="en-GB" sz="1800" dirty="0">
                <a:effectLst/>
                <a:latin typeface="Arial" panose="020B0604020202020204" pitchFamily="34" charset="0"/>
                <a:ea typeface="Arial" panose="020B0604020202020204" pitchFamily="34" charset="0"/>
              </a:rPr>
              <a:t> </a:t>
            </a:r>
            <a:r>
              <a:rPr lang="en-GB" sz="1700" dirty="0">
                <a:effectLst/>
                <a:latin typeface="Arial" panose="020B0604020202020204" pitchFamily="34" charset="0"/>
                <a:ea typeface="Arial" panose="020B0604020202020204" pitchFamily="34" charset="0"/>
              </a:rPr>
              <a:t>Core functionalities like real-time alerts, incident reporting, and resource access empower individuals and support coordinated response efforts. Interactive maps and customizable alerts enhance user experience and situational awareness. Forums and social media integration foster community engagement and information sharing.</a:t>
            </a:r>
            <a:endParaRPr lang="en-CM" sz="1800" dirty="0">
              <a:effectLst/>
              <a:latin typeface="Arial" panose="020B0604020202020204" pitchFamily="34" charset="0"/>
              <a:ea typeface="Arial" panose="020B0604020202020204" pitchFamily="34" charset="0"/>
            </a:endParaRPr>
          </a:p>
          <a:p>
            <a:pPr marL="342900" lvl="0" indent="-342900">
              <a:lnSpc>
                <a:spcPct val="115000"/>
              </a:lnSpc>
              <a:buSzPts val="1000"/>
              <a:buFont typeface="Symbol" panose="05050102010706020507" pitchFamily="18" charset="2"/>
              <a:buChar char=""/>
              <a:tabLst>
                <a:tab pos="457200" algn="l"/>
              </a:tabLst>
            </a:pPr>
            <a:r>
              <a:rPr lang="en-GB" sz="1700" b="1" dirty="0">
                <a:effectLst/>
                <a:latin typeface="Arial" panose="020B0604020202020204" pitchFamily="34" charset="0"/>
                <a:ea typeface="Arial" panose="020B0604020202020204" pitchFamily="34" charset="0"/>
              </a:rPr>
              <a:t>Weaknesses:</a:t>
            </a:r>
            <a:r>
              <a:rPr lang="en-GB" sz="1700" dirty="0">
                <a:effectLst/>
                <a:latin typeface="Arial" panose="020B0604020202020204" pitchFamily="34" charset="0"/>
                <a:ea typeface="Arial" panose="020B0604020202020204" pitchFamily="34" charset="0"/>
              </a:rPr>
              <a:t> Complexity of features might impact usability, especially for non-tech-savvy users. It's crucial to prioritize functionalities based on critical needs and conduct usability testing to ensure ease of use. Disaster-specific considerations may require additional features tailored to the prevalent types of disasters in the target region.</a:t>
            </a:r>
            <a:endParaRPr lang="en-CM" sz="1700" dirty="0">
              <a:effectLst/>
              <a:latin typeface="Arial" panose="020B0604020202020204" pitchFamily="34" charset="0"/>
              <a:ea typeface="Arial" panose="020B0604020202020204" pitchFamily="34" charset="0"/>
            </a:endParaRPr>
          </a:p>
          <a:p>
            <a:pPr marL="457200">
              <a:lnSpc>
                <a:spcPct val="115000"/>
              </a:lnSpc>
            </a:pPr>
            <a:r>
              <a:rPr lang="en-GB" sz="1800" dirty="0">
                <a:effectLst/>
                <a:latin typeface="Arial" panose="020B0604020202020204" pitchFamily="34" charset="0"/>
                <a:ea typeface="Arial" panose="020B0604020202020204" pitchFamily="34" charset="0"/>
              </a:rPr>
              <a:t> </a:t>
            </a:r>
            <a:endParaRPr lang="en-CM" sz="1800" dirty="0">
              <a:effectLst/>
              <a:latin typeface="Arial" panose="020B0604020202020204" pitchFamily="34" charset="0"/>
              <a:ea typeface="Arial" panose="020B0604020202020204" pitchFamily="34" charset="0"/>
            </a:endParaRPr>
          </a:p>
          <a:p>
            <a:r>
              <a:rPr lang="en-CM" sz="1900" b="1" dirty="0">
                <a:effectLst/>
                <a:latin typeface="Times New Roman" panose="02020603050405020304" pitchFamily="18" charset="0"/>
                <a:ea typeface="Times New Roman" panose="02020603050405020304" pitchFamily="18" charset="0"/>
              </a:rPr>
              <a:t>Non-Functional Requirements Analysis:</a:t>
            </a:r>
            <a:endParaRPr lang="en-CM" sz="1900" dirty="0">
              <a:effectLst/>
              <a:latin typeface="Times New Roman" panose="02020603050405020304" pitchFamily="18" charset="0"/>
              <a:ea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GB" sz="1700" b="1" dirty="0">
                <a:effectLst/>
                <a:latin typeface="Arial" panose="020B0604020202020204" pitchFamily="34" charset="0"/>
                <a:ea typeface="Arial" panose="020B0604020202020204" pitchFamily="34" charset="0"/>
              </a:rPr>
              <a:t>Strengths:</a:t>
            </a:r>
            <a:r>
              <a:rPr lang="en-GB" sz="1700" dirty="0">
                <a:effectLst/>
                <a:latin typeface="Arial" panose="020B0604020202020204" pitchFamily="34" charset="0"/>
                <a:ea typeface="Arial" panose="020B0604020202020204" pitchFamily="34" charset="0"/>
              </a:rPr>
              <a:t> Emphasis on data security, privacy, and real-time information delivery is crucial for user trust and effective response. Accessibility features like text-to-speech and larger fonts cater to users with disabilities, promoting inclusivity. Offline functionality with data synchronization ensures app usability even in areas with limited internet connectivity.</a:t>
            </a:r>
            <a:endParaRPr lang="en-CM" sz="1800" dirty="0">
              <a:effectLst/>
              <a:latin typeface="Arial" panose="020B0604020202020204" pitchFamily="34" charset="0"/>
              <a:ea typeface="Arial" panose="020B0604020202020204" pitchFamily="34" charset="0"/>
            </a:endParaRPr>
          </a:p>
          <a:p>
            <a:pPr marL="342900" lvl="0" indent="-342900">
              <a:lnSpc>
                <a:spcPct val="115000"/>
              </a:lnSpc>
              <a:buSzPts val="1000"/>
              <a:buFont typeface="Symbol" panose="05050102010706020507" pitchFamily="18" charset="2"/>
              <a:buChar char=""/>
              <a:tabLst>
                <a:tab pos="457200" algn="l"/>
              </a:tabLst>
            </a:pPr>
            <a:r>
              <a:rPr lang="en-GB" sz="1700" b="1" dirty="0">
                <a:effectLst/>
                <a:latin typeface="Arial" panose="020B0604020202020204" pitchFamily="34" charset="0"/>
                <a:ea typeface="Arial" panose="020B0604020202020204" pitchFamily="34" charset="0"/>
              </a:rPr>
              <a:t>Weaknesses:</a:t>
            </a:r>
            <a:r>
              <a:rPr lang="en-GB" sz="1700" dirty="0">
                <a:effectLst/>
                <a:latin typeface="Arial" panose="020B0604020202020204" pitchFamily="34" charset="0"/>
                <a:ea typeface="Arial" panose="020B0604020202020204" pitchFamily="34" charset="0"/>
              </a:rPr>
              <a:t> Balancing performance with resource limitations on mobile devices can be challenging. Defining clear metrics for "real-time" delivery and data accuracy can be complex. Performance optimization techniques and robust server infrastructure are essential to address these challenges.</a:t>
            </a:r>
            <a:endParaRPr lang="en-CM" sz="1700" dirty="0">
              <a:effectLst/>
              <a:latin typeface="Arial" panose="020B0604020202020204" pitchFamily="34" charset="0"/>
              <a:ea typeface="Arial" panose="020B0604020202020204" pitchFamily="34" charset="0"/>
            </a:endParaRPr>
          </a:p>
          <a:p>
            <a:endParaRPr lang="en-CM" dirty="0"/>
          </a:p>
        </p:txBody>
      </p:sp>
    </p:spTree>
    <p:extLst>
      <p:ext uri="{BB962C8B-B14F-4D97-AF65-F5344CB8AC3E}">
        <p14:creationId xmlns:p14="http://schemas.microsoft.com/office/powerpoint/2010/main" val="366137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77C8-C7F7-2EFE-0109-6DEEB78751E0}"/>
              </a:ext>
            </a:extLst>
          </p:cNvPr>
          <p:cNvSpPr>
            <a:spLocks noGrp="1"/>
          </p:cNvSpPr>
          <p:nvPr>
            <p:ph type="title"/>
          </p:nvPr>
        </p:nvSpPr>
        <p:spPr/>
        <p:txBody>
          <a:bodyPr/>
          <a:lstStyle/>
          <a:p>
            <a:r>
              <a:rPr lang="en-GB" sz="4000" b="1" dirty="0">
                <a:effectLst/>
                <a:ea typeface="Times New Roman" panose="02020603050405020304" pitchFamily="18" charset="0"/>
              </a:rPr>
              <a:t>Conclusion</a:t>
            </a:r>
            <a:br>
              <a:rPr lang="en-CM" sz="1800" b="1" dirty="0">
                <a:effectLst/>
                <a:latin typeface="Arial" panose="020B0604020202020204" pitchFamily="34" charset="0"/>
              </a:rPr>
            </a:br>
            <a:endParaRPr lang="en-CM" dirty="0"/>
          </a:p>
        </p:txBody>
      </p:sp>
      <p:sp>
        <p:nvSpPr>
          <p:cNvPr id="3" name="Content Placeholder 2">
            <a:extLst>
              <a:ext uri="{FF2B5EF4-FFF2-40B4-BE49-F238E27FC236}">
                <a16:creationId xmlns:a16="http://schemas.microsoft.com/office/drawing/2014/main" id="{4AFFEA2A-81E2-0725-2820-10B87CDB2494}"/>
              </a:ext>
            </a:extLst>
          </p:cNvPr>
          <p:cNvSpPr>
            <a:spLocks noGrp="1"/>
          </p:cNvSpPr>
          <p:nvPr>
            <p:ph idx="1"/>
          </p:nvPr>
        </p:nvSpPr>
        <p:spPr>
          <a:xfrm>
            <a:off x="513184" y="2103119"/>
            <a:ext cx="11103428" cy="4036423"/>
          </a:xfrm>
        </p:spPr>
        <p:txBody>
          <a:bodyPr/>
          <a:lstStyle/>
          <a:p>
            <a:endParaRPr lang="en-US" sz="1800" dirty="0"/>
          </a:p>
          <a:p>
            <a:r>
              <a:rPr lang="en-US" sz="1800" dirty="0"/>
              <a:t>Building a disaster management mobile application requires careful consideration of technical needs, user experience, and data management principles. By leveraging tools like Figma, React Native, Node.js, and MongoDB, developers can create a robust and user-friendly application. A well-defined CAP analysis strategy helps prioritize consistency, availability, and partition tolerance based on the specific requirements of the application in a disaster scenario. This combination of technology and planning can empower individuals and communities to be better prepared, informed, and connected during emergencies, fostering a more resilient future.</a:t>
            </a:r>
          </a:p>
          <a:p>
            <a:endParaRPr lang="en-US" dirty="0"/>
          </a:p>
          <a:p>
            <a:endParaRPr lang="en-CM" dirty="0"/>
          </a:p>
        </p:txBody>
      </p:sp>
    </p:spTree>
    <p:extLst>
      <p:ext uri="{BB962C8B-B14F-4D97-AF65-F5344CB8AC3E}">
        <p14:creationId xmlns:p14="http://schemas.microsoft.com/office/powerpoint/2010/main" val="52391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09BA-8FEF-24CE-21BA-7A6D1C4B5B62}"/>
              </a:ext>
            </a:extLst>
          </p:cNvPr>
          <p:cNvSpPr>
            <a:spLocks noGrp="1"/>
          </p:cNvSpPr>
          <p:nvPr>
            <p:ph type="title"/>
          </p:nvPr>
        </p:nvSpPr>
        <p:spPr/>
        <p:txBody>
          <a:bodyPr/>
          <a:lstStyle/>
          <a:p>
            <a:r>
              <a:rPr lang="en-US" b="1" dirty="0"/>
              <a:t>References</a:t>
            </a:r>
            <a:endParaRPr lang="en-CM" b="1" dirty="0"/>
          </a:p>
        </p:txBody>
      </p:sp>
      <p:sp>
        <p:nvSpPr>
          <p:cNvPr id="3" name="Content Placeholder 2">
            <a:extLst>
              <a:ext uri="{FF2B5EF4-FFF2-40B4-BE49-F238E27FC236}">
                <a16:creationId xmlns:a16="http://schemas.microsoft.com/office/drawing/2014/main" id="{7AF00B5F-DC6F-228E-3A3E-89655468048C}"/>
              </a:ext>
            </a:extLst>
          </p:cNvPr>
          <p:cNvSpPr>
            <a:spLocks noGrp="1"/>
          </p:cNvSpPr>
          <p:nvPr>
            <p:ph idx="1"/>
          </p:nvPr>
        </p:nvSpPr>
        <p:spPr>
          <a:xfrm>
            <a:off x="438539" y="2103120"/>
            <a:ext cx="11290041" cy="4241696"/>
          </a:xfrm>
        </p:spPr>
        <p:txBody>
          <a:bodyPr>
            <a:normAutofit fontScale="92500" lnSpcReduction="20000"/>
          </a:bodyPr>
          <a:lstStyle/>
          <a:p>
            <a:r>
              <a:rPr lang="en-US" sz="1800" dirty="0"/>
              <a:t>1) SMS emergency broadcasting:  </a:t>
            </a:r>
            <a:r>
              <a:rPr lang="en-US" sz="1800" dirty="0">
                <a:solidFill>
                  <a:schemeClr val="accent1">
                    <a:lumMod val="75000"/>
                  </a:schemeClr>
                </a:solidFill>
              </a:rPr>
              <a:t>http://www.egov4dev.org/mgovapplic.htm </a:t>
            </a:r>
          </a:p>
          <a:p>
            <a:endParaRPr lang="en-US" sz="1800" dirty="0"/>
          </a:p>
          <a:p>
            <a:r>
              <a:rPr lang="en-US" sz="1800" dirty="0"/>
              <a:t>2) Mobile devices to government authorities :</a:t>
            </a:r>
            <a:r>
              <a:rPr lang="en-US" sz="1800" dirty="0">
                <a:solidFill>
                  <a:schemeClr val="accent1">
                    <a:lumMod val="75000"/>
                  </a:schemeClr>
                </a:solidFill>
              </a:rPr>
              <a:t>www.jsce-int.org/Report/report/flood_euro.pdf </a:t>
            </a:r>
          </a:p>
          <a:p>
            <a:endParaRPr lang="en-US" sz="1800" dirty="0">
              <a:solidFill>
                <a:schemeClr val="accent1">
                  <a:lumMod val="75000"/>
                </a:schemeClr>
              </a:solidFill>
            </a:endParaRPr>
          </a:p>
          <a:p>
            <a:r>
              <a:rPr lang="en-US" sz="1800" dirty="0"/>
              <a:t>3)The value of GSM in a natural disaster situation: </a:t>
            </a:r>
            <a:r>
              <a:rPr lang="en-US" sz="1800" dirty="0">
                <a:solidFill>
                  <a:schemeClr val="accent1">
                    <a:lumMod val="75000"/>
                  </a:schemeClr>
                </a:solidFill>
              </a:rPr>
              <a:t>http://www.gsmworld.com/news/press_2000/press_releases_43.shtml </a:t>
            </a:r>
          </a:p>
          <a:p>
            <a:endParaRPr lang="en-US" sz="1800" dirty="0"/>
          </a:p>
          <a:p>
            <a:r>
              <a:rPr lang="en-US" sz="1800" dirty="0"/>
              <a:t>4) New emergency response system helps fight disasters (EGERIS) : </a:t>
            </a:r>
            <a:r>
              <a:rPr lang="en-US" sz="1800" dirty="0">
                <a:solidFill>
                  <a:schemeClr val="accent1">
                    <a:lumMod val="75000"/>
                  </a:schemeClr>
                </a:solidFill>
              </a:rPr>
              <a:t>http://www.innovations-report.com/html/reports/communication_media/report-29094.html </a:t>
            </a:r>
          </a:p>
          <a:p>
            <a:endParaRPr lang="en-US" sz="1800" dirty="0"/>
          </a:p>
          <a:p>
            <a:r>
              <a:rPr lang="en-US" sz="1800" dirty="0"/>
              <a:t>5)Disaster Emergency Management Information System (AFAYBIS):  </a:t>
            </a:r>
            <a:r>
              <a:rPr lang="en-US" sz="1800" dirty="0">
                <a:solidFill>
                  <a:schemeClr val="accent1">
                    <a:lumMod val="75000"/>
                  </a:schemeClr>
                </a:solidFill>
              </a:rPr>
              <a:t>http://www.isprs.org/istanbul2004/comm4/papers/339.pdf</a:t>
            </a:r>
          </a:p>
          <a:p>
            <a:endParaRPr lang="en-CM" dirty="0"/>
          </a:p>
        </p:txBody>
      </p:sp>
    </p:spTree>
    <p:extLst>
      <p:ext uri="{BB962C8B-B14F-4D97-AF65-F5344CB8AC3E}">
        <p14:creationId xmlns:p14="http://schemas.microsoft.com/office/powerpoint/2010/main" val="133914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sz="4400" b="1" dirty="0"/>
              <a:t>Outline</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910722896"/>
              </p:ext>
            </p:extLst>
          </p:nvPr>
        </p:nvGraphicFramePr>
        <p:xfrm>
          <a:off x="1066800" y="2340766"/>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69AE-0968-D062-0E70-11196570F15B}"/>
              </a:ext>
            </a:extLst>
          </p:cNvPr>
          <p:cNvSpPr>
            <a:spLocks noGrp="1"/>
          </p:cNvSpPr>
          <p:nvPr>
            <p:ph type="title"/>
          </p:nvPr>
        </p:nvSpPr>
        <p:spPr/>
        <p:txBody>
          <a:bodyPr>
            <a:normAutofit/>
          </a:bodyPr>
          <a:lstStyle/>
          <a:p>
            <a:r>
              <a:rPr lang="en-US" sz="4000" b="1" dirty="0"/>
              <a:t>Introduction</a:t>
            </a:r>
            <a:endParaRPr lang="en-CM" sz="4000" b="1" dirty="0"/>
          </a:p>
        </p:txBody>
      </p:sp>
      <p:sp>
        <p:nvSpPr>
          <p:cNvPr id="3" name="Content Placeholder 2">
            <a:extLst>
              <a:ext uri="{FF2B5EF4-FFF2-40B4-BE49-F238E27FC236}">
                <a16:creationId xmlns:a16="http://schemas.microsoft.com/office/drawing/2014/main" id="{B0D5B637-D8FC-9020-F597-035EEDE3B0A0}"/>
              </a:ext>
            </a:extLst>
          </p:cNvPr>
          <p:cNvSpPr>
            <a:spLocks noGrp="1"/>
          </p:cNvSpPr>
          <p:nvPr>
            <p:ph idx="1"/>
          </p:nvPr>
        </p:nvSpPr>
        <p:spPr/>
        <p:txBody>
          <a:bodyPr/>
          <a:lstStyle/>
          <a:p>
            <a:endParaRPr lang="en-GB" sz="2000" dirty="0">
              <a:effectLst/>
              <a:latin typeface="Times New Roman" panose="02020603050405020304" pitchFamily="18" charset="0"/>
              <a:ea typeface="Arial" panose="020B0604020202020204" pitchFamily="34" charset="0"/>
            </a:endParaRPr>
          </a:p>
          <a:p>
            <a:pPr marL="0" indent="0">
              <a:buNone/>
            </a:pPr>
            <a:r>
              <a:rPr lang="en-GB" sz="2400" dirty="0">
                <a:effectLst/>
                <a:latin typeface="Times New Roman" panose="02020603050405020304" pitchFamily="18" charset="0"/>
                <a:ea typeface="Arial" panose="020B0604020202020204" pitchFamily="34" charset="0"/>
              </a:rPr>
              <a:t>Natural disasters and emergencies pose a constant threat to communities worldwide. Technology can play a vital role in mitigating their impact by empowering individuals and facilitating coordinated response efforts. This essay explores the technical requirements and tools for building a robust and user-friendly disaster management mobile application specifically designed as a native Android app. </a:t>
            </a:r>
            <a:endParaRPr lang="en-CM" sz="2400" dirty="0">
              <a:effectLst/>
              <a:latin typeface="Arial" panose="020B0604020202020204" pitchFamily="34" charset="0"/>
              <a:ea typeface="Arial" panose="020B0604020202020204" pitchFamily="34" charset="0"/>
            </a:endParaRPr>
          </a:p>
          <a:p>
            <a:endParaRPr lang="en-CM" dirty="0"/>
          </a:p>
        </p:txBody>
      </p:sp>
    </p:spTree>
    <p:extLst>
      <p:ext uri="{BB962C8B-B14F-4D97-AF65-F5344CB8AC3E}">
        <p14:creationId xmlns:p14="http://schemas.microsoft.com/office/powerpoint/2010/main" val="206317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8D2E-AF8B-AE12-BD90-2C5E3B86E489}"/>
              </a:ext>
            </a:extLst>
          </p:cNvPr>
          <p:cNvSpPr>
            <a:spLocks noGrp="1"/>
          </p:cNvSpPr>
          <p:nvPr>
            <p:ph type="title"/>
          </p:nvPr>
        </p:nvSpPr>
        <p:spPr>
          <a:xfrm>
            <a:off x="438539" y="642593"/>
            <a:ext cx="11187403" cy="1690059"/>
          </a:xfrm>
        </p:spPr>
        <p:txBody>
          <a:bodyPr>
            <a:normAutofit/>
          </a:bodyPr>
          <a:lstStyle/>
          <a:p>
            <a:r>
              <a:rPr lang="en-GB" sz="4000" b="1" u="none" strike="noStrike" dirty="0">
                <a:effectLst/>
              </a:rPr>
              <a:t>Requirements Analysis For A Disaster Management Mobile Application</a:t>
            </a:r>
            <a:br>
              <a:rPr lang="en-CM" sz="1800" b="1" u="none" strike="noStrike" dirty="0">
                <a:effectLst/>
                <a:latin typeface="Arial" panose="020B0604020202020204" pitchFamily="34" charset="0"/>
              </a:rPr>
            </a:br>
            <a:endParaRPr lang="en-CM" dirty="0"/>
          </a:p>
        </p:txBody>
      </p:sp>
      <p:sp>
        <p:nvSpPr>
          <p:cNvPr id="3" name="Content Placeholder 2">
            <a:extLst>
              <a:ext uri="{FF2B5EF4-FFF2-40B4-BE49-F238E27FC236}">
                <a16:creationId xmlns:a16="http://schemas.microsoft.com/office/drawing/2014/main" id="{EEE3312F-8F8A-4832-B256-2597D90CA3D0}"/>
              </a:ext>
            </a:extLst>
          </p:cNvPr>
          <p:cNvSpPr>
            <a:spLocks noGrp="1"/>
          </p:cNvSpPr>
          <p:nvPr>
            <p:ph idx="1"/>
          </p:nvPr>
        </p:nvSpPr>
        <p:spPr>
          <a:xfrm>
            <a:off x="671803" y="2733869"/>
            <a:ext cx="10767527" cy="3629609"/>
          </a:xfrm>
        </p:spPr>
        <p:txBody>
          <a:bodyPr>
            <a:normAutofit/>
          </a:bodyPr>
          <a:lstStyle/>
          <a:p>
            <a:endParaRPr lang="en-US" sz="2000" dirty="0"/>
          </a:p>
          <a:p>
            <a:r>
              <a:rPr lang="en-US" sz="2400" dirty="0"/>
              <a:t>Requirements analysis is the process of gathering and understanding the needs of all stakeholders involved in a disaster management mobile application. This ensures the final product effectively addresses those needs and delivers value to users.</a:t>
            </a:r>
            <a:endParaRPr lang="en-CM" sz="1800" dirty="0"/>
          </a:p>
        </p:txBody>
      </p:sp>
    </p:spTree>
    <p:extLst>
      <p:ext uri="{BB962C8B-B14F-4D97-AF65-F5344CB8AC3E}">
        <p14:creationId xmlns:p14="http://schemas.microsoft.com/office/powerpoint/2010/main" val="154576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7747D-CB44-7543-C5E8-1CEBA1DF4D7E}"/>
              </a:ext>
            </a:extLst>
          </p:cNvPr>
          <p:cNvSpPr>
            <a:spLocks noGrp="1"/>
          </p:cNvSpPr>
          <p:nvPr>
            <p:ph idx="1"/>
          </p:nvPr>
        </p:nvSpPr>
        <p:spPr>
          <a:xfrm>
            <a:off x="391885" y="438539"/>
            <a:ext cx="11327363" cy="6083559"/>
          </a:xfrm>
        </p:spPr>
        <p:txBody>
          <a:bodyPr>
            <a:normAutofit fontScale="92500" lnSpcReduction="20000"/>
          </a:bodyPr>
          <a:lstStyle/>
          <a:p>
            <a:r>
              <a:rPr lang="en-US" sz="3000" b="1" dirty="0">
                <a:latin typeface="+mj-lt"/>
              </a:rPr>
              <a:t>1) </a:t>
            </a:r>
            <a:r>
              <a:rPr lang="en-GB" sz="3900" b="1" u="none" strike="noStrike" dirty="0">
                <a:effectLst/>
                <a:latin typeface="+mj-lt"/>
                <a:ea typeface="Times New Roman" panose="02020603050405020304" pitchFamily="18" charset="0"/>
                <a:cs typeface="Times New Roman" panose="02020603050405020304" pitchFamily="18" charset="0"/>
              </a:rPr>
              <a:t>Functional Requirements</a:t>
            </a:r>
            <a:br>
              <a:rPr lang="en-GB" sz="3600" b="1" u="none" strike="noStrike" dirty="0">
                <a:effectLst/>
                <a:latin typeface="+mj-lt"/>
                <a:ea typeface="Times New Roman" panose="02020603050405020304" pitchFamily="18" charset="0"/>
                <a:cs typeface="Times New Roman" panose="02020603050405020304" pitchFamily="18" charset="0"/>
              </a:rPr>
            </a:br>
            <a:endParaRPr lang="en-CM" sz="3600" b="1" u="none" strike="noStrike" dirty="0">
              <a:effectLst/>
              <a:latin typeface="+mj-lt"/>
              <a:ea typeface="Times New Roman" panose="02020603050405020304" pitchFamily="18" charset="0"/>
              <a:cs typeface="Times New Roman" panose="02020603050405020304" pitchFamily="18" charset="0"/>
            </a:endParaRPr>
          </a:p>
          <a:p>
            <a: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Real-time Alerts and Notifications</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Incident Reporting and Assistance</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Geospatial Data and Mapping Services</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Community Engagement and Collaboration</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Preparedness and Mitigation Resources</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Emergency Contacts and Services</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Offline Capability and Data Sync</a:t>
            </a:r>
            <a:br>
              <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1800" b="1" dirty="0">
                <a:solidFill>
                  <a:srgbClr val="1F1F1F"/>
                </a:solidFill>
                <a:latin typeface="Cambria" panose="02040503050406030204" pitchFamily="18" charset="0"/>
                <a:cs typeface="Arial" panose="020B0604020202020204" pitchFamily="34" charset="0"/>
              </a:rPr>
              <a:t>=&gt; </a:t>
            </a:r>
            <a:r>
              <a:rPr lang="en-CM" sz="18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Multi-Language Support</a:t>
            </a:r>
            <a:endParaRPr lang="en-CM" dirty="0"/>
          </a:p>
          <a:p>
            <a:endParaRPr lang="en-CM" dirty="0"/>
          </a:p>
        </p:txBody>
      </p:sp>
    </p:spTree>
    <p:extLst>
      <p:ext uri="{BB962C8B-B14F-4D97-AF65-F5344CB8AC3E}">
        <p14:creationId xmlns:p14="http://schemas.microsoft.com/office/powerpoint/2010/main" val="113905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8ABBD-0B23-B041-EEDE-1979B0EA3EAB}"/>
              </a:ext>
            </a:extLst>
          </p:cNvPr>
          <p:cNvSpPr>
            <a:spLocks noGrp="1"/>
          </p:cNvSpPr>
          <p:nvPr>
            <p:ph idx="1"/>
          </p:nvPr>
        </p:nvSpPr>
        <p:spPr>
          <a:xfrm>
            <a:off x="606490" y="625151"/>
            <a:ext cx="11038114" cy="5738327"/>
          </a:xfrm>
        </p:spPr>
        <p:txBody>
          <a:bodyPr/>
          <a:lstStyle/>
          <a:p>
            <a:pPr marL="0" indent="0">
              <a:buNone/>
            </a:pPr>
            <a:r>
              <a:rPr lang="en-US" sz="2400" b="1" dirty="0">
                <a:latin typeface="+mj-lt"/>
              </a:rPr>
              <a:t>2) </a:t>
            </a:r>
            <a:r>
              <a:rPr lang="en-GB" sz="3200" b="1" dirty="0">
                <a:latin typeface="+mj-lt"/>
                <a:cs typeface="Times New Roman" panose="02020603050405020304" pitchFamily="18" charset="0"/>
              </a:rPr>
              <a:t>Non-F</a:t>
            </a:r>
            <a:r>
              <a:rPr lang="en-GB" sz="3200" b="1" u="none" strike="noStrike" dirty="0">
                <a:effectLst/>
                <a:latin typeface="+mj-lt"/>
                <a:ea typeface="Times New Roman" panose="02020603050405020304" pitchFamily="18" charset="0"/>
                <a:cs typeface="Times New Roman" panose="02020603050405020304" pitchFamily="18" charset="0"/>
              </a:rPr>
              <a:t>unctional </a:t>
            </a:r>
            <a:r>
              <a:rPr lang="en-GB" sz="2800" b="1" u="none" strike="noStrike" dirty="0">
                <a:effectLst/>
                <a:latin typeface="+mj-lt"/>
                <a:ea typeface="Times New Roman" panose="02020603050405020304" pitchFamily="18" charset="0"/>
                <a:cs typeface="Times New Roman" panose="02020603050405020304" pitchFamily="18" charset="0"/>
              </a:rPr>
              <a:t>Requirements</a:t>
            </a:r>
          </a:p>
          <a:p>
            <a:endParaRPr lang="en-GB" sz="2400" b="1" u="none" strike="noStrike" dirty="0">
              <a:effectLst/>
              <a:latin typeface="+mj-lt"/>
              <a:ea typeface="Times New Roman" panose="02020603050405020304" pitchFamily="18" charset="0"/>
              <a:cs typeface="Times New Roman" panose="02020603050405020304" pitchFamily="18" charset="0"/>
            </a:endParaRPr>
          </a:p>
          <a:p>
            <a:r>
              <a:rPr lang="en-GB" sz="2400" b="1" u="none" strike="noStrike" dirty="0">
                <a:effectLst/>
                <a:latin typeface="+mj-lt"/>
                <a:ea typeface="Times New Roman" panose="02020603050405020304" pitchFamily="18" charset="0"/>
                <a:cs typeface="Times New Roman" panose="02020603050405020304" pitchFamily="18" charset="0"/>
              </a:rPr>
              <a:t>=&gt;</a:t>
            </a:r>
            <a:r>
              <a:rPr lang="en-GB" sz="2800" b="1" u="none" strike="noStrike" dirty="0">
                <a:effectLst/>
                <a:latin typeface="+mj-lt"/>
                <a:ea typeface="Times New Roman" panose="02020603050405020304" pitchFamily="18" charset="0"/>
                <a:cs typeface="Times New Roman" panose="02020603050405020304" pitchFamily="18" charset="0"/>
              </a:rPr>
              <a:t> </a:t>
            </a:r>
            <a:r>
              <a:rPr lang="en-CM"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Privacy and Security Measures</a:t>
            </a:r>
            <a:br>
              <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GB" sz="2800" b="1" dirty="0">
              <a:solidFill>
                <a:srgbClr val="1F1F1F"/>
              </a:solidFill>
              <a:effectLst/>
              <a:latin typeface="+mj-lt"/>
              <a:ea typeface="Times New Roman" panose="02020603050405020304" pitchFamily="18" charset="0"/>
              <a:cs typeface="Times New Roman" panose="02020603050405020304" pitchFamily="18" charset="0"/>
            </a:endParaRPr>
          </a:p>
          <a:p>
            <a:r>
              <a:rPr lang="en-GB" sz="2400" b="1" dirty="0">
                <a:solidFill>
                  <a:srgbClr val="1F1F1F"/>
                </a:solidFill>
                <a:effectLst/>
                <a:latin typeface="+mj-lt"/>
                <a:ea typeface="Times New Roman" panose="02020603050405020304" pitchFamily="18" charset="0"/>
                <a:cs typeface="Times New Roman" panose="02020603050405020304" pitchFamily="18" charset="0"/>
              </a:rPr>
              <a:t>=&gt;</a:t>
            </a:r>
            <a:r>
              <a:rPr lang="en-GB" sz="2800" b="1" dirty="0">
                <a:solidFill>
                  <a:srgbClr val="1F1F1F"/>
                </a:solidFill>
                <a:effectLst/>
                <a:latin typeface="+mj-lt"/>
                <a:ea typeface="Times New Roman" panose="02020603050405020304" pitchFamily="18" charset="0"/>
                <a:cs typeface="Times New Roman" panose="02020603050405020304" pitchFamily="18" charset="0"/>
              </a:rPr>
              <a:t> </a:t>
            </a:r>
            <a:r>
              <a:rPr lang="en-CM"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Real-time Delivery of Alerts and Notifications</a:t>
            </a:r>
            <a:br>
              <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br>
              <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2000" b="1" u="none" strike="noStrike" dirty="0">
                <a:solidFill>
                  <a:srgbClr val="1F1F1F"/>
                </a:solidFill>
                <a:latin typeface="+mj-lt"/>
                <a:ea typeface="Batang" panose="02030600000101010101" pitchFamily="18" charset="-127"/>
                <a:cs typeface="Arial" panose="020B0604020202020204" pitchFamily="34" charset="0"/>
              </a:rPr>
              <a:t>=&gt;</a:t>
            </a:r>
            <a:r>
              <a:rPr lang="en-US" sz="2000" b="1" u="none" strike="noStrike" dirty="0">
                <a:solidFill>
                  <a:srgbClr val="1F1F1F"/>
                </a:solidFill>
                <a:latin typeface="Cambria" panose="02040503050406030204" pitchFamily="18" charset="0"/>
                <a:ea typeface="Times New Roman" panose="02020603050405020304" pitchFamily="18" charset="0"/>
                <a:cs typeface="Arial" panose="020B0604020202020204" pitchFamily="34" charset="0"/>
              </a:rPr>
              <a:t> </a:t>
            </a:r>
            <a:r>
              <a:rPr lang="en-CM"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Accuracy and Reliability of Geospatial Data</a:t>
            </a:r>
            <a:br>
              <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br>
              <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br>
            <a:endParaRPr lang="en-US"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endParaRPr>
          </a:p>
          <a:p>
            <a:r>
              <a:rPr lang="en-US" sz="2000" b="1" u="none" strike="noStrike" dirty="0">
                <a:solidFill>
                  <a:srgbClr val="1F1F1F"/>
                </a:solidFill>
                <a:latin typeface="+mj-lt"/>
                <a:ea typeface="Times New Roman" panose="02020603050405020304" pitchFamily="18" charset="0"/>
                <a:cs typeface="Arial" panose="020B0604020202020204" pitchFamily="34" charset="0"/>
              </a:rPr>
              <a:t>=&gt; </a:t>
            </a:r>
            <a:r>
              <a:rPr lang="en-CM" sz="2000" b="1" dirty="0">
                <a:solidFill>
                  <a:srgbClr val="1F1F1F"/>
                </a:solidFill>
                <a:effectLst/>
                <a:latin typeface="Cambria" panose="02040503050406030204" pitchFamily="18" charset="0"/>
                <a:ea typeface="Times New Roman" panose="02020603050405020304" pitchFamily="18" charset="0"/>
                <a:cs typeface="Arial" panose="020B0604020202020204" pitchFamily="34" charset="0"/>
              </a:rPr>
              <a:t>Accessibility of the Application</a:t>
            </a:r>
            <a:endParaRPr lang="en-CM" sz="2400" b="1" u="none" strike="noStrike"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1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8D83B-2018-0E39-075F-A8F54DE7D23B}"/>
              </a:ext>
            </a:extLst>
          </p:cNvPr>
          <p:cNvSpPr>
            <a:spLocks noGrp="1"/>
          </p:cNvSpPr>
          <p:nvPr>
            <p:ph idx="1"/>
          </p:nvPr>
        </p:nvSpPr>
        <p:spPr>
          <a:xfrm>
            <a:off x="373223" y="382555"/>
            <a:ext cx="11625943" cy="6130212"/>
          </a:xfrm>
        </p:spPr>
        <p:txBody>
          <a:bodyPr>
            <a:normAutofit fontScale="85000" lnSpcReduction="20000"/>
          </a:bodyPr>
          <a:lstStyle/>
          <a:p>
            <a:r>
              <a:rPr lang="en-US" sz="3300" b="1" dirty="0">
                <a:solidFill>
                  <a:srgbClr val="1F1F1F"/>
                </a:solidFill>
                <a:effectLst/>
                <a:latin typeface="+mj-lt"/>
                <a:ea typeface="Times New Roman" panose="02020603050405020304" pitchFamily="18" charset="0"/>
                <a:cs typeface="Arial" panose="020B0604020202020204" pitchFamily="34" charset="0"/>
              </a:rPr>
              <a:t>3) </a:t>
            </a:r>
            <a:r>
              <a:rPr lang="en-CM" sz="3300" b="1" dirty="0">
                <a:solidFill>
                  <a:srgbClr val="1F1F1F"/>
                </a:solidFill>
                <a:effectLst/>
                <a:latin typeface="+mj-lt"/>
                <a:ea typeface="Times New Roman" panose="02020603050405020304" pitchFamily="18" charset="0"/>
                <a:cs typeface="Arial" panose="020B0604020202020204" pitchFamily="34" charset="0"/>
              </a:rPr>
              <a:t>Technical Requirements</a:t>
            </a:r>
            <a:br>
              <a:rPr lang="en-US" sz="2800" b="1" dirty="0">
                <a:solidFill>
                  <a:srgbClr val="1F1F1F"/>
                </a:solidFill>
                <a:effectLst/>
                <a:latin typeface="+mj-lt"/>
                <a:ea typeface="Times New Roman" panose="02020603050405020304" pitchFamily="18" charset="0"/>
                <a:cs typeface="Arial" panose="020B0604020202020204" pitchFamily="34" charset="0"/>
              </a:rPr>
            </a:br>
            <a:endParaRPr lang="en-US" sz="2800" b="1" dirty="0">
              <a:solidFill>
                <a:srgbClr val="1F1F1F"/>
              </a:solidFill>
              <a:effectLst/>
              <a:latin typeface="+mj-lt"/>
              <a:ea typeface="Times New Roman" panose="02020603050405020304" pitchFamily="18" charset="0"/>
              <a:cs typeface="Arial" panose="020B0604020202020204" pitchFamily="34" charset="0"/>
            </a:endParaRPr>
          </a:p>
          <a:p>
            <a:pPr marL="342900" lvl="0" indent="-342900">
              <a:lnSpc>
                <a:spcPct val="115000"/>
              </a:lnSpc>
              <a:buSzPts val="1000"/>
              <a:buFont typeface="Symbol" panose="05050102010706020507" pitchFamily="18" charset="2"/>
              <a:buChar char=""/>
              <a:tabLst>
                <a:tab pos="457200" algn="l"/>
              </a:tabLst>
            </a:pPr>
            <a:r>
              <a:rPr lang="en-CM" sz="2600" b="1" dirty="0">
                <a:effectLst/>
                <a:latin typeface="Times New Roman" panose="02020603050405020304" pitchFamily="18" charset="0"/>
                <a:ea typeface="Times New Roman" panose="02020603050405020304" pitchFamily="18" charset="0"/>
              </a:rPr>
              <a:t>Front-End Development:</a:t>
            </a:r>
            <a:br>
              <a:rPr lang="en-CM" sz="1900" b="1" dirty="0">
                <a:effectLst/>
                <a:latin typeface="Times New Roman" panose="02020603050405020304" pitchFamily="18" charset="0"/>
                <a:ea typeface="Times New Roman" panose="02020603050405020304" pitchFamily="18" charset="0"/>
              </a:rPr>
            </a:br>
            <a:endParaRPr lang="en-CM" sz="17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CM" sz="1900" b="1" dirty="0">
                <a:effectLst/>
                <a:latin typeface="+mj-lt"/>
                <a:ea typeface="Times New Roman" panose="02020603050405020304" pitchFamily="18" charset="0"/>
                <a:cs typeface="Times New Roman" panose="02020603050405020304" pitchFamily="18" charset="0"/>
              </a:rPr>
              <a:t>User Interface (UI) Design</a:t>
            </a:r>
            <a:r>
              <a:rPr lang="en-US" sz="1900" b="1" dirty="0">
                <a:effectLst/>
                <a:latin typeface="+mj-lt"/>
                <a:ea typeface="Times New Roman" panose="02020603050405020304" pitchFamily="18" charset="0"/>
                <a:cs typeface="Times New Roman" panose="02020603050405020304" pitchFamily="18" charset="0"/>
              </a:rPr>
              <a:t> ( </a:t>
            </a:r>
            <a:r>
              <a:rPr lang="en-CM" sz="1900" b="1" dirty="0">
                <a:effectLst/>
                <a:latin typeface="+mj-lt"/>
                <a:ea typeface="Times New Roman" panose="02020603050405020304" pitchFamily="18" charset="0"/>
                <a:cs typeface="Times New Roman" panose="02020603050405020304" pitchFamily="18" charset="0"/>
              </a:rPr>
              <a:t>Figma</a:t>
            </a:r>
            <a:r>
              <a:rPr lang="en-US" sz="1900" b="1" dirty="0">
                <a:effectLst/>
                <a:latin typeface="+mj-lt"/>
                <a:ea typeface="Times New Roman" panose="02020603050405020304" pitchFamily="18" charset="0"/>
                <a:cs typeface="Times New Roman" panose="02020603050405020304" pitchFamily="18" charset="0"/>
              </a:rPr>
              <a:t>)    </a:t>
            </a:r>
            <a:br>
              <a:rPr lang="en-CM" sz="1900" b="1" dirty="0">
                <a:effectLst/>
                <a:latin typeface="+mj-lt"/>
                <a:ea typeface="Times New Roman" panose="02020603050405020304" pitchFamily="18" charset="0"/>
                <a:cs typeface="Times New Roman" panose="02020603050405020304" pitchFamily="18" charset="0"/>
              </a:rPr>
            </a:br>
            <a:endParaRPr lang="en-CM" sz="1700" b="1" dirty="0">
              <a:effectLst/>
              <a:latin typeface="+mj-lt"/>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CM" sz="1900" b="1" dirty="0">
                <a:effectLst/>
                <a:latin typeface="+mj-lt"/>
                <a:ea typeface="Times New Roman" panose="02020603050405020304" pitchFamily="18" charset="0"/>
                <a:cs typeface="Times New Roman" panose="02020603050405020304" pitchFamily="18" charset="0"/>
              </a:rPr>
              <a:t> Native App: </a:t>
            </a:r>
            <a:r>
              <a:rPr lang="en-US" sz="1900" b="1" dirty="0">
                <a:effectLst/>
                <a:latin typeface="+mj-lt"/>
                <a:ea typeface="Times New Roman" panose="02020603050405020304" pitchFamily="18" charset="0"/>
                <a:cs typeface="Times New Roman" panose="02020603050405020304" pitchFamily="18" charset="0"/>
              </a:rPr>
              <a:t> </a:t>
            </a:r>
            <a:r>
              <a:rPr lang="en-CM" sz="1900" b="1" dirty="0">
                <a:effectLst/>
                <a:latin typeface="+mj-lt"/>
                <a:ea typeface="Times New Roman" panose="02020603050405020304" pitchFamily="18" charset="0"/>
                <a:cs typeface="Times New Roman" panose="02020603050405020304" pitchFamily="18" charset="0"/>
              </a:rPr>
              <a:t>Developing a native Android app using </a:t>
            </a:r>
            <a:r>
              <a:rPr lang="en-US" sz="1900" b="1" dirty="0">
                <a:effectLst/>
                <a:latin typeface="+mj-lt"/>
                <a:ea typeface="Times New Roman" panose="02020603050405020304" pitchFamily="18" charset="0"/>
                <a:cs typeface="Times New Roman" panose="02020603050405020304" pitchFamily="18" charset="0"/>
              </a:rPr>
              <a:t>a </a:t>
            </a:r>
            <a:r>
              <a:rPr lang="en-CM" sz="1900" b="1" dirty="0">
                <a:effectLst/>
                <a:latin typeface="+mj-lt"/>
                <a:ea typeface="Times New Roman" panose="02020603050405020304" pitchFamily="18" charset="0"/>
                <a:cs typeface="Times New Roman" panose="02020603050405020304" pitchFamily="18" charset="0"/>
              </a:rPr>
              <a:t>tool like Android Studio</a:t>
            </a:r>
            <a:endParaRPr lang="en-US" sz="1900" b="1" dirty="0">
              <a:effectLst/>
              <a:latin typeface="+mj-lt"/>
              <a:ea typeface="Times New Roman" panose="02020603050405020304" pitchFamily="18"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endParaRPr lang="en-CM" sz="1700" b="1" dirty="0">
              <a:effectLst/>
              <a:latin typeface="+mj-lt"/>
              <a:ea typeface="Arial" panose="020B06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2600" b="1" dirty="0">
                <a:effectLst/>
                <a:latin typeface="Times New Roman" panose="02020603050405020304" pitchFamily="18" charset="0"/>
                <a:ea typeface="Times New Roman" panose="02020603050405020304" pitchFamily="18" charset="0"/>
              </a:rPr>
              <a:t>Back-End Development:</a:t>
            </a:r>
            <a:r>
              <a:rPr lang="en-US" sz="1900" b="1" dirty="0">
                <a:latin typeface="Times New Roman" panose="02020603050405020304" pitchFamily="18" charset="0"/>
                <a:ea typeface="Times New Roman" panose="02020603050405020304" pitchFamily="18" charset="0"/>
              </a:rPr>
              <a:t>  </a:t>
            </a:r>
            <a:r>
              <a:rPr lang="en-CM" sz="1900" b="1" dirty="0">
                <a:effectLst/>
                <a:latin typeface="+mj-lt"/>
                <a:ea typeface="Times New Roman" panose="02020603050405020304" pitchFamily="18" charset="0"/>
                <a:cs typeface="Times New Roman" panose="02020603050405020304" pitchFamily="18" charset="0"/>
              </a:rPr>
              <a:t>React Native</a:t>
            </a:r>
            <a:r>
              <a:rPr lang="en-US" sz="1900" b="1" dirty="0">
                <a:effectLst/>
                <a:latin typeface="+mj-lt"/>
                <a:ea typeface="Times New Roman" panose="02020603050405020304" pitchFamily="18" charset="0"/>
                <a:cs typeface="Times New Roman" panose="02020603050405020304" pitchFamily="18" charset="0"/>
              </a:rPr>
              <a:t>,  </a:t>
            </a:r>
            <a:r>
              <a:rPr lang="en-CM" sz="1900" b="1" dirty="0">
                <a:effectLst/>
                <a:latin typeface="+mj-lt"/>
                <a:ea typeface="Times New Roman" panose="02020603050405020304" pitchFamily="18" charset="0"/>
                <a:cs typeface="Times New Roman" panose="02020603050405020304" pitchFamily="18" charset="0"/>
              </a:rPr>
              <a:t>Node.js</a:t>
            </a:r>
            <a:endParaRPr lang="en-US" sz="1900" b="1" dirty="0">
              <a:effectLst/>
              <a:latin typeface="+mj-lt"/>
              <a:ea typeface="Times New Roman" panose="02020603050405020304" pitchFamily="18"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endParaRPr lang="en-CM" sz="1900" b="1" dirty="0">
              <a:effectLst/>
              <a:latin typeface="+mj-lt"/>
              <a:ea typeface="Arial" panose="020B06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2600" b="1" dirty="0">
                <a:effectLst/>
                <a:latin typeface="Times New Roman" panose="02020603050405020304" pitchFamily="18" charset="0"/>
                <a:ea typeface="Times New Roman" panose="02020603050405020304" pitchFamily="18" charset="0"/>
              </a:rPr>
              <a:t>Database:</a:t>
            </a:r>
            <a:r>
              <a:rPr lang="en-US" sz="1900" b="1" dirty="0">
                <a:latin typeface="Times New Roman" panose="02020603050405020304" pitchFamily="18" charset="0"/>
                <a:ea typeface="Times New Roman" panose="02020603050405020304" pitchFamily="18" charset="0"/>
              </a:rPr>
              <a:t>  </a:t>
            </a:r>
            <a:r>
              <a:rPr lang="en-CM" sz="2200" b="1" dirty="0">
                <a:effectLst/>
                <a:latin typeface="+mj-lt"/>
                <a:ea typeface="Times New Roman" panose="02020603050405020304" pitchFamily="18" charset="0"/>
                <a:cs typeface="Times New Roman" panose="02020603050405020304" pitchFamily="18" charset="0"/>
              </a:rPr>
              <a:t>MongoDB</a:t>
            </a:r>
            <a:endParaRPr lang="en-US" sz="2200" b="1" dirty="0">
              <a:effectLst/>
              <a:latin typeface="+mj-lt"/>
              <a:ea typeface="Times New Roman" panose="02020603050405020304" pitchFamily="18"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endParaRPr lang="en-CM" sz="1700" dirty="0">
              <a:effectLst/>
              <a:latin typeface="+mj-lt"/>
              <a:ea typeface="Arial" panose="020B06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2600" b="1" dirty="0">
                <a:effectLst/>
                <a:latin typeface="Times New Roman" panose="02020603050405020304" pitchFamily="18" charset="0"/>
                <a:ea typeface="Times New Roman" panose="02020603050405020304" pitchFamily="18" charset="0"/>
              </a:rPr>
              <a:t>D</a:t>
            </a:r>
            <a:r>
              <a:rPr lang="en-US" sz="2600" b="1" dirty="0" err="1">
                <a:effectLst/>
                <a:latin typeface="Times New Roman" panose="02020603050405020304" pitchFamily="18" charset="0"/>
                <a:ea typeface="Times New Roman" panose="02020603050405020304" pitchFamily="18" charset="0"/>
              </a:rPr>
              <a:t>eployment</a:t>
            </a:r>
            <a:r>
              <a:rPr lang="en-CM" sz="2600" b="1" dirty="0">
                <a:effectLst/>
                <a:latin typeface="Times New Roman" panose="02020603050405020304" pitchFamily="18" charset="0"/>
                <a:ea typeface="Times New Roman" panose="02020603050405020304" pitchFamily="18" charset="0"/>
              </a:rPr>
              <a:t>:</a:t>
            </a:r>
            <a:r>
              <a:rPr lang="en-US" sz="2600" b="1" dirty="0">
                <a:effectLst/>
                <a:latin typeface="Times New Roman" panose="02020603050405020304" pitchFamily="18" charset="0"/>
                <a:ea typeface="Times New Roman" panose="02020603050405020304" pitchFamily="18" charset="0"/>
              </a:rPr>
              <a:t>  </a:t>
            </a:r>
            <a:r>
              <a:rPr lang="en-US" sz="2200" b="1" dirty="0">
                <a:effectLst/>
                <a:latin typeface="+mj-lt"/>
                <a:ea typeface="Arial" panose="020B0604020202020204" pitchFamily="34" charset="0"/>
                <a:cs typeface="Times New Roman" panose="02020603050405020304" pitchFamily="18" charset="0"/>
              </a:rPr>
              <a:t>Azure Container Apps</a:t>
            </a:r>
          </a:p>
          <a:p>
            <a:pPr marL="342900" lvl="0" indent="-342900">
              <a:lnSpc>
                <a:spcPct val="115000"/>
              </a:lnSpc>
              <a:buSzPts val="1000"/>
              <a:buFont typeface="Symbol" panose="05050102010706020507" pitchFamily="18" charset="2"/>
              <a:buChar char=""/>
              <a:tabLst>
                <a:tab pos="457200" algn="l"/>
              </a:tabLst>
            </a:pPr>
            <a:endParaRPr lang="en-CM" sz="2200" b="1" dirty="0">
              <a:effectLst/>
              <a:latin typeface="+mj-lt"/>
              <a:ea typeface="Arial" panose="020B06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2600" b="1" dirty="0">
                <a:effectLst/>
                <a:latin typeface="Times New Roman" panose="02020603050405020304" pitchFamily="18" charset="0"/>
                <a:ea typeface="Times New Roman" panose="02020603050405020304" pitchFamily="18" charset="0"/>
              </a:rPr>
              <a:t>D</a:t>
            </a:r>
            <a:r>
              <a:rPr lang="en-US" sz="2600" b="1" dirty="0" err="1">
                <a:effectLst/>
                <a:latin typeface="Times New Roman" panose="02020603050405020304" pitchFamily="18" charset="0"/>
                <a:ea typeface="Times New Roman" panose="02020603050405020304" pitchFamily="18" charset="0"/>
              </a:rPr>
              <a:t>ocumentation</a:t>
            </a:r>
            <a:r>
              <a:rPr lang="en-CM" sz="2600" b="1" dirty="0">
                <a:effectLst/>
                <a:latin typeface="Times New Roman" panose="02020603050405020304" pitchFamily="18"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   </a:t>
            </a:r>
            <a:r>
              <a:rPr lang="en-US" sz="2600" b="1" dirty="0">
                <a:latin typeface="+mj-lt"/>
                <a:ea typeface="Arial" panose="020B0604020202020204" pitchFamily="34" charset="0"/>
                <a:cs typeface="Times New Roman" panose="02020603050405020304" pitchFamily="18" charset="0"/>
              </a:rPr>
              <a:t>Using GitHub</a:t>
            </a:r>
            <a:endParaRPr lang="en-CM" sz="2200" dirty="0">
              <a:effectLst/>
              <a:latin typeface="+mj-lt"/>
              <a:ea typeface="Arial" panose="020B0604020202020204" pitchFamily="34" charset="0"/>
              <a:cs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br>
              <a:rPr lang="en-CM" sz="12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CM" sz="12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CM" sz="1100" dirty="0">
              <a:effectLst/>
              <a:latin typeface="Arial" panose="020B0604020202020204" pitchFamily="34" charset="0"/>
              <a:ea typeface="Arial" panose="020B0604020202020204" pitchFamily="34" charset="0"/>
              <a:cs typeface="Times New Roman" panose="02020603050405020304" pitchFamily="18" charset="0"/>
            </a:endParaRPr>
          </a:p>
          <a:p>
            <a:endParaRPr lang="en-CM" sz="2000" dirty="0">
              <a:latin typeface="+mj-lt"/>
            </a:endParaRPr>
          </a:p>
        </p:txBody>
      </p:sp>
    </p:spTree>
    <p:extLst>
      <p:ext uri="{BB962C8B-B14F-4D97-AF65-F5344CB8AC3E}">
        <p14:creationId xmlns:p14="http://schemas.microsoft.com/office/powerpoint/2010/main" val="149803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936C5-3CC8-B05F-13A1-E5524E01A7A2}"/>
              </a:ext>
            </a:extLst>
          </p:cNvPr>
          <p:cNvSpPr>
            <a:spLocks noGrp="1"/>
          </p:cNvSpPr>
          <p:nvPr>
            <p:ph idx="1"/>
          </p:nvPr>
        </p:nvSpPr>
        <p:spPr>
          <a:xfrm>
            <a:off x="345233" y="438539"/>
            <a:ext cx="11476653" cy="6083559"/>
          </a:xfrm>
        </p:spPr>
        <p:txBody>
          <a:bodyPr>
            <a:normAutofit lnSpcReduction="10000"/>
          </a:bodyPr>
          <a:lstStyle/>
          <a:p>
            <a:r>
              <a:rPr lang="en-GB" sz="2800" b="1" dirty="0">
                <a:effectLst/>
                <a:latin typeface="+mj-lt"/>
                <a:ea typeface="Arial" panose="020B0604020202020204" pitchFamily="34" charset="0"/>
              </a:rPr>
              <a:t>4) Requirement Gathering Analysis</a:t>
            </a:r>
          </a:p>
          <a:p>
            <a:pPr marL="0" indent="0">
              <a:buNone/>
            </a:pPr>
            <a:r>
              <a:rPr lang="en-US" sz="2000" b="1" dirty="0">
                <a:effectLst/>
                <a:latin typeface="+mj-lt"/>
                <a:ea typeface="Times New Roman" panose="02020603050405020304" pitchFamily="18" charset="0"/>
              </a:rPr>
              <a:t>=&gt; </a:t>
            </a:r>
            <a:r>
              <a:rPr lang="en-CM" sz="2000" b="1" dirty="0">
                <a:effectLst/>
                <a:latin typeface="+mj-lt"/>
                <a:ea typeface="Times New Roman" panose="02020603050405020304" pitchFamily="18" charset="0"/>
              </a:rPr>
              <a:t>Requirement Gathering Techniques:</a:t>
            </a:r>
            <a:endParaRPr lang="en-CM" sz="2000" dirty="0">
              <a:effectLst/>
              <a:latin typeface="+mj-lt"/>
              <a:ea typeface="Arial" panose="020B0604020202020204" pitchFamily="34" charset="0"/>
            </a:endParaRPr>
          </a:p>
          <a:p>
            <a:pPr marL="342900" lvl="0" indent="-342900">
              <a:lnSpc>
                <a:spcPct val="115000"/>
              </a:lnSpc>
              <a:buSzPts val="1000"/>
              <a:buFont typeface="Symbol" panose="05050102010706020507" pitchFamily="18" charset="2"/>
              <a:buChar char=""/>
              <a:tabLst>
                <a:tab pos="457200" algn="l"/>
              </a:tabLst>
            </a:pPr>
            <a:r>
              <a:rPr lang="en-CM" sz="1800" b="1" dirty="0">
                <a:effectLst/>
                <a:latin typeface="Times New Roman" panose="02020603050405020304" pitchFamily="18" charset="0"/>
                <a:ea typeface="Times New Roman" panose="02020603050405020304" pitchFamily="18" charset="0"/>
              </a:rPr>
              <a:t>Stakeholder Workshops</a:t>
            </a:r>
            <a:endParaRPr lang="en-US" sz="1800" b="1" dirty="0">
              <a:effectLst/>
              <a:latin typeface="Times New Roman" panose="02020603050405020304" pitchFamily="18" charset="0"/>
              <a:ea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1800" b="1" dirty="0">
                <a:effectLst/>
                <a:latin typeface="Times New Roman" panose="02020603050405020304" pitchFamily="18" charset="0"/>
                <a:ea typeface="Times New Roman" panose="02020603050405020304" pitchFamily="18" charset="0"/>
              </a:rPr>
              <a:t>User Interviews and Surveys</a:t>
            </a:r>
            <a:endParaRPr lang="en-CM" sz="1800" dirty="0">
              <a:effectLst/>
              <a:latin typeface="Arial" panose="020B0604020202020204" pitchFamily="34" charset="0"/>
              <a:ea typeface="Arial" panose="020B0604020202020204" pitchFamily="34" charset="0"/>
            </a:endParaRPr>
          </a:p>
          <a:p>
            <a:pPr marL="342900" lvl="0" indent="-342900">
              <a:lnSpc>
                <a:spcPct val="115000"/>
              </a:lnSpc>
              <a:buSzPts val="1000"/>
              <a:buFont typeface="Symbol" panose="05050102010706020507" pitchFamily="18" charset="2"/>
              <a:buChar char=""/>
              <a:tabLst>
                <a:tab pos="457200" algn="l"/>
              </a:tabLst>
            </a:pPr>
            <a:r>
              <a:rPr lang="en-CM" sz="1800" b="1" dirty="0">
                <a:effectLst/>
                <a:latin typeface="Times New Roman" panose="02020603050405020304" pitchFamily="18" charset="0"/>
                <a:ea typeface="Times New Roman" panose="02020603050405020304" pitchFamily="18" charset="0"/>
              </a:rPr>
              <a:t>Focus Groups</a:t>
            </a:r>
            <a:endParaRPr lang="en-US" sz="1800" b="1" dirty="0">
              <a:effectLst/>
              <a:latin typeface="Times New Roman" panose="02020603050405020304" pitchFamily="18" charset="0"/>
              <a:ea typeface="Times New Roman" panose="02020603050405020304" pitchFamily="18" charset="0"/>
            </a:endParaRPr>
          </a:p>
          <a:p>
            <a:pPr marL="342900" lvl="0" indent="-342900">
              <a:lnSpc>
                <a:spcPct val="115000"/>
              </a:lnSpc>
              <a:buSzPts val="1000"/>
              <a:buFont typeface="Symbol" panose="05050102010706020507" pitchFamily="18" charset="2"/>
              <a:buChar char=""/>
              <a:tabLst>
                <a:tab pos="457200" algn="l"/>
              </a:tabLst>
            </a:pPr>
            <a:r>
              <a:rPr lang="en-CM" sz="1800" b="1" dirty="0">
                <a:effectLst/>
                <a:latin typeface="Times New Roman" panose="02020603050405020304" pitchFamily="18" charset="0"/>
                <a:ea typeface="Times New Roman" panose="02020603050405020304" pitchFamily="18" charset="0"/>
              </a:rPr>
              <a:t>Scenario Mapping</a:t>
            </a:r>
            <a:endParaRPr lang="en-CM" sz="1800" dirty="0">
              <a:effectLst/>
              <a:latin typeface="Arial" panose="020B0604020202020204" pitchFamily="34" charset="0"/>
              <a:ea typeface="Arial" panose="020B0604020202020204" pitchFamily="34" charset="0"/>
            </a:endParaRPr>
          </a:p>
          <a:p>
            <a:r>
              <a:rPr lang="en-US" sz="1800" b="1" dirty="0">
                <a:effectLst/>
                <a:latin typeface="Times New Roman" panose="02020603050405020304" pitchFamily="18" charset="0"/>
                <a:ea typeface="Times New Roman" panose="02020603050405020304" pitchFamily="18" charset="0"/>
              </a:rPr>
              <a:t> </a:t>
            </a:r>
            <a:r>
              <a:rPr lang="en-CM" sz="1800" b="1" dirty="0">
                <a:effectLst/>
                <a:latin typeface="Times New Roman" panose="02020603050405020304" pitchFamily="18" charset="0"/>
                <a:ea typeface="Times New Roman" panose="02020603050405020304" pitchFamily="18" charset="0"/>
              </a:rPr>
              <a:t>Competitive Analysis</a:t>
            </a:r>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ndParaRPr>
          </a:p>
          <a:p>
            <a:r>
              <a:rPr lang="en-US" sz="2000" b="1" dirty="0">
                <a:latin typeface="+mj-lt"/>
              </a:rPr>
              <a:t>=&gt; </a:t>
            </a:r>
            <a:r>
              <a:rPr lang="en-CM" sz="2000" b="1" dirty="0">
                <a:effectLst/>
                <a:latin typeface="+mj-lt"/>
                <a:ea typeface="Times New Roman" panose="02020603050405020304" pitchFamily="18" charset="0"/>
              </a:rPr>
              <a:t>Prioritization</a:t>
            </a:r>
            <a:endParaRPr lang="en-US" sz="2000" b="1" dirty="0">
              <a:latin typeface="+mj-lt"/>
            </a:endParaRPr>
          </a:p>
          <a:p>
            <a:r>
              <a:rPr lang="en-GB" sz="1800" b="1" dirty="0">
                <a:effectLst/>
                <a:ea typeface="Arial" panose="020B0604020202020204" pitchFamily="34" charset="0"/>
              </a:rPr>
              <a:t>Usability</a:t>
            </a:r>
          </a:p>
          <a:p>
            <a:r>
              <a:rPr lang="en-GB" sz="1800" b="1" dirty="0">
                <a:effectLst/>
                <a:ea typeface="Arial" panose="020B0604020202020204" pitchFamily="34" charset="0"/>
              </a:rPr>
              <a:t> Reliability</a:t>
            </a:r>
          </a:p>
          <a:p>
            <a:r>
              <a:rPr lang="en-GB" sz="1800" b="1" dirty="0">
                <a:effectLst/>
                <a:ea typeface="Arial" panose="020B0604020202020204" pitchFamily="34" charset="0"/>
              </a:rPr>
              <a:t>Performance</a:t>
            </a:r>
          </a:p>
          <a:p>
            <a:r>
              <a:rPr lang="en-GB" sz="1800" b="1" dirty="0">
                <a:effectLst/>
                <a:ea typeface="Arial" panose="020B0604020202020204" pitchFamily="34" charset="0"/>
              </a:rPr>
              <a:t> Scalability </a:t>
            </a:r>
            <a:endParaRPr lang="en-GB" sz="1800" b="1" dirty="0">
              <a:ea typeface="Arial" panose="020B0604020202020204" pitchFamily="34" charset="0"/>
            </a:endParaRPr>
          </a:p>
          <a:p>
            <a:r>
              <a:rPr lang="en-GB" sz="1800" b="1" dirty="0">
                <a:effectLst/>
                <a:ea typeface="Arial" panose="020B0604020202020204" pitchFamily="34" charset="0"/>
              </a:rPr>
              <a:t>Security</a:t>
            </a:r>
            <a:endParaRPr lang="en-CM" sz="2000" dirty="0"/>
          </a:p>
        </p:txBody>
      </p:sp>
    </p:spTree>
    <p:extLst>
      <p:ext uri="{BB962C8B-B14F-4D97-AF65-F5344CB8AC3E}">
        <p14:creationId xmlns:p14="http://schemas.microsoft.com/office/powerpoint/2010/main" val="415184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39257-9D33-D07D-7C8A-D9EC972B1F00}"/>
              </a:ext>
            </a:extLst>
          </p:cNvPr>
          <p:cNvSpPr>
            <a:spLocks noGrp="1"/>
          </p:cNvSpPr>
          <p:nvPr>
            <p:ph idx="1"/>
          </p:nvPr>
        </p:nvSpPr>
        <p:spPr>
          <a:xfrm>
            <a:off x="354563" y="345233"/>
            <a:ext cx="11457992" cy="6158204"/>
          </a:xfrm>
        </p:spPr>
        <p:txBody>
          <a:bodyPr/>
          <a:lstStyle/>
          <a:p>
            <a:r>
              <a:rPr lang="en-GB" sz="2400" b="1" dirty="0">
                <a:latin typeface="+mj-lt"/>
                <a:ea typeface="Arial" panose="020B0604020202020204" pitchFamily="34" charset="0"/>
              </a:rPr>
              <a:t>4) </a:t>
            </a:r>
            <a:r>
              <a:rPr lang="en-GB" sz="2400" b="1" dirty="0">
                <a:effectLst/>
                <a:latin typeface="+mj-lt"/>
                <a:ea typeface="Arial" panose="020B0604020202020204" pitchFamily="34" charset="0"/>
              </a:rPr>
              <a:t>Requirement Gathering Analysis</a:t>
            </a:r>
          </a:p>
          <a:p>
            <a:endParaRPr lang="en-US" dirty="0"/>
          </a:p>
          <a:p>
            <a:r>
              <a:rPr lang="en-CM" sz="1800" b="1" dirty="0">
                <a:effectLst/>
                <a:latin typeface="Times New Roman" panose="02020603050405020304" pitchFamily="18" charset="0"/>
                <a:ea typeface="Times New Roman" panose="02020603050405020304" pitchFamily="18" charset="0"/>
              </a:rPr>
              <a:t> </a:t>
            </a:r>
            <a:r>
              <a:rPr lang="en-CM" sz="2000" b="1" dirty="0">
                <a:effectLst/>
                <a:latin typeface="Times New Roman" panose="02020603050405020304" pitchFamily="18" charset="0"/>
                <a:ea typeface="Times New Roman" panose="02020603050405020304" pitchFamily="18" charset="0"/>
              </a:rPr>
              <a:t>Survey Form Analysis:</a:t>
            </a:r>
            <a:br>
              <a:rPr lang="en-CM" sz="1800" b="1" dirty="0">
                <a:effectLst/>
                <a:latin typeface="Times New Roman" panose="02020603050405020304" pitchFamily="18" charset="0"/>
                <a:ea typeface="Times New Roman" panose="02020603050405020304" pitchFamily="18" charset="0"/>
              </a:rPr>
            </a:br>
            <a:endParaRPr lang="en-CM" sz="1800" dirty="0">
              <a:effectLst/>
              <a:latin typeface="Arial" panose="020B0604020202020204" pitchFamily="34" charset="0"/>
              <a:ea typeface="Arial" panose="020B0604020202020204" pitchFamily="34" charset="0"/>
            </a:endParaRPr>
          </a:p>
          <a:p>
            <a:endParaRPr lang="en-CM" dirty="0"/>
          </a:p>
        </p:txBody>
      </p:sp>
      <p:pic>
        <p:nvPicPr>
          <p:cNvPr id="4" name="Picture 3" descr="Forms response chart. Question title: 1) What age range do you belong to?. Number of responses: 18 responses.">
            <a:extLst>
              <a:ext uri="{FF2B5EF4-FFF2-40B4-BE49-F238E27FC236}">
                <a16:creationId xmlns:a16="http://schemas.microsoft.com/office/drawing/2014/main" id="{FE74B48D-CB6B-A9F9-5AEB-8297BCA5F93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372" y="2394799"/>
            <a:ext cx="5298253" cy="3334197"/>
          </a:xfrm>
          <a:prstGeom prst="rect">
            <a:avLst/>
          </a:prstGeom>
          <a:noFill/>
          <a:ln>
            <a:noFill/>
          </a:ln>
        </p:spPr>
      </p:pic>
      <p:pic>
        <p:nvPicPr>
          <p:cNvPr id="5" name="Picture 4" descr="Forms response chart. Question title: 2) What is your current location ? . Number of responses: 18 responses.">
            <a:extLst>
              <a:ext uri="{FF2B5EF4-FFF2-40B4-BE49-F238E27FC236}">
                <a16:creationId xmlns:a16="http://schemas.microsoft.com/office/drawing/2014/main" id="{620DA41D-E595-731E-D8FB-07BEC42D1B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86963" y="2394799"/>
            <a:ext cx="5298254" cy="3334197"/>
          </a:xfrm>
          <a:prstGeom prst="rect">
            <a:avLst/>
          </a:prstGeom>
          <a:noFill/>
          <a:ln>
            <a:noFill/>
          </a:ln>
        </p:spPr>
      </p:pic>
    </p:spTree>
    <p:extLst>
      <p:ext uri="{BB962C8B-B14F-4D97-AF65-F5344CB8AC3E}">
        <p14:creationId xmlns:p14="http://schemas.microsoft.com/office/powerpoint/2010/main" val="2047961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{B4CD838E-B82F-4AF3-92C7-43A2C360A0AF}tf78829772_win32</Template>
  <TotalTime>99</TotalTime>
  <Words>768</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Cambria</vt:lpstr>
      <vt:lpstr>Courier New</vt:lpstr>
      <vt:lpstr>Garamond</vt:lpstr>
      <vt:lpstr>Roboto</vt:lpstr>
      <vt:lpstr>Sagona Book</vt:lpstr>
      <vt:lpstr>Sagona ExtraLight</vt:lpstr>
      <vt:lpstr>Symbol</vt:lpstr>
      <vt:lpstr>Times New Roman</vt:lpstr>
      <vt:lpstr>SavonVTI</vt:lpstr>
      <vt:lpstr>  SYSTEM REQUIREMENTS ANALYSIS FOR A DISASTER MANAGEMENT MOBILE APPLICATION   </vt:lpstr>
      <vt:lpstr>Outline</vt:lpstr>
      <vt:lpstr>Introduction</vt:lpstr>
      <vt:lpstr>Requirements Analysis For A Disaster Management Mobile Application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SYSTEM REQUIREMENTS ANALYSIS FOR A DISASTER MANAGEMENT MOBILE APPLICATION   </dc:title>
  <dc:creator>Quinuel Ndip-Agbor</dc:creator>
  <cp:lastModifiedBy>Quinuel Ndip-Agbor</cp:lastModifiedBy>
  <cp:revision>1</cp:revision>
  <dcterms:created xsi:type="dcterms:W3CDTF">2024-05-13T19:53:20Z</dcterms:created>
  <dcterms:modified xsi:type="dcterms:W3CDTF">2024-05-13T21:33:05Z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