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5" r:id="rId1"/>
  </p:sldMasterIdLst>
  <p:sldIdLst>
    <p:sldId id="256" r:id="rId2"/>
    <p:sldId id="257" r:id="rId3"/>
    <p:sldId id="258" r:id="rId4"/>
    <p:sldId id="259" r:id="rId5"/>
    <p:sldId id="260" r:id="rId6"/>
    <p:sldId id="261" r:id="rId7"/>
    <p:sldId id="262" r:id="rId8"/>
    <p:sldId id="272" r:id="rId9"/>
    <p:sldId id="263" r:id="rId10"/>
    <p:sldId id="275" r:id="rId11"/>
    <p:sldId id="264" r:id="rId12"/>
    <p:sldId id="277" r:id="rId13"/>
    <p:sldId id="276" r:id="rId14"/>
    <p:sldId id="278" r:id="rId15"/>
    <p:sldId id="265" r:id="rId16"/>
    <p:sldId id="284" r:id="rId17"/>
    <p:sldId id="266" r:id="rId18"/>
    <p:sldId id="285" r:id="rId19"/>
    <p:sldId id="268" r:id="rId20"/>
    <p:sldId id="267" r:id="rId21"/>
    <p:sldId id="286" r:id="rId22"/>
    <p:sldId id="269" r:id="rId23"/>
    <p:sldId id="273" r:id="rId24"/>
    <p:sldId id="271" r:id="rId25"/>
    <p:sldId id="28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24" autoAdjust="0"/>
    <p:restoredTop sz="94660"/>
  </p:normalViewPr>
  <p:slideViewPr>
    <p:cSldViewPr snapToGrid="0">
      <p:cViewPr varScale="1">
        <p:scale>
          <a:sx n="69" d="100"/>
          <a:sy n="69" d="100"/>
        </p:scale>
        <p:origin x="90"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55FD8D-70F1-4224-8556-348604BECE3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A1AC666-D305-4F94-B454-B58FDCF96B6C}">
      <dgm:prSet/>
      <dgm:spPr/>
      <dgm:t>
        <a:bodyPr/>
        <a:lstStyle/>
        <a:p>
          <a:r>
            <a:rPr lang="en-US" dirty="0"/>
            <a:t>Settling time &lt; 3 seconds</a:t>
          </a:r>
        </a:p>
      </dgm:t>
    </dgm:pt>
    <dgm:pt modelId="{792986B4-072A-4BC7-9196-B0E0D2E0AC94}" type="parTrans" cxnId="{38C16B5E-58C0-4BE2-8C93-40003D1FB677}">
      <dgm:prSet/>
      <dgm:spPr/>
      <dgm:t>
        <a:bodyPr/>
        <a:lstStyle/>
        <a:p>
          <a:endParaRPr lang="en-US"/>
        </a:p>
      </dgm:t>
    </dgm:pt>
    <dgm:pt modelId="{58A79CE6-562A-4350-ACF7-815961663A95}" type="sibTrans" cxnId="{38C16B5E-58C0-4BE2-8C93-40003D1FB677}">
      <dgm:prSet/>
      <dgm:spPr/>
      <dgm:t>
        <a:bodyPr/>
        <a:lstStyle/>
        <a:p>
          <a:endParaRPr lang="en-US"/>
        </a:p>
      </dgm:t>
    </dgm:pt>
    <dgm:pt modelId="{A21F0241-0C5D-4447-8648-E08BE0BFA494}">
      <dgm:prSet/>
      <dgm:spPr>
        <a:solidFill>
          <a:schemeClr val="accent4">
            <a:lumMod val="50000"/>
          </a:schemeClr>
        </a:solidFill>
      </dgm:spPr>
      <dgm:t>
        <a:bodyPr/>
        <a:lstStyle/>
        <a:p>
          <a:r>
            <a:rPr lang="en-US" dirty="0"/>
            <a:t>Overshoot &lt; 5%</a:t>
          </a:r>
        </a:p>
      </dgm:t>
    </dgm:pt>
    <dgm:pt modelId="{D6037558-3FE1-4925-90E9-C5C1DBFC97B0}" type="parTrans" cxnId="{C542DDDA-FCA7-43A0-85AA-989AB72D535B}">
      <dgm:prSet/>
      <dgm:spPr/>
      <dgm:t>
        <a:bodyPr/>
        <a:lstStyle/>
        <a:p>
          <a:endParaRPr lang="en-US"/>
        </a:p>
      </dgm:t>
    </dgm:pt>
    <dgm:pt modelId="{3A91F956-CA58-4A94-A88A-04DEBA84563F}" type="sibTrans" cxnId="{C542DDDA-FCA7-43A0-85AA-989AB72D535B}">
      <dgm:prSet/>
      <dgm:spPr/>
      <dgm:t>
        <a:bodyPr/>
        <a:lstStyle/>
        <a:p>
          <a:endParaRPr lang="en-US"/>
        </a:p>
      </dgm:t>
    </dgm:pt>
    <dgm:pt modelId="{C25BEBD1-4D0C-4F9F-9F86-6E88A481BE8C}" type="pres">
      <dgm:prSet presAssocID="{6B55FD8D-70F1-4224-8556-348604BECE31}" presName="Name0" presStyleCnt="0">
        <dgm:presLayoutVars>
          <dgm:dir/>
          <dgm:animLvl val="lvl"/>
          <dgm:resizeHandles val="exact"/>
        </dgm:presLayoutVars>
      </dgm:prSet>
      <dgm:spPr/>
      <dgm:t>
        <a:bodyPr/>
        <a:lstStyle/>
        <a:p>
          <a:endParaRPr lang="en-US"/>
        </a:p>
      </dgm:t>
    </dgm:pt>
    <dgm:pt modelId="{77D6A899-66C2-407D-A120-FEFEEDA0092F}" type="pres">
      <dgm:prSet presAssocID="{3A1AC666-D305-4F94-B454-B58FDCF96B6C}" presName="linNode" presStyleCnt="0"/>
      <dgm:spPr/>
    </dgm:pt>
    <dgm:pt modelId="{6CED4F85-BE2E-486C-B8C2-2CDDAB89D5E7}" type="pres">
      <dgm:prSet presAssocID="{3A1AC666-D305-4F94-B454-B58FDCF96B6C}" presName="parentText" presStyleLbl="node1" presStyleIdx="0" presStyleCnt="2" custScaleX="213865" custLinFactNeighborX="-31672" custLinFactNeighborY="7385">
        <dgm:presLayoutVars>
          <dgm:chMax val="1"/>
          <dgm:bulletEnabled val="1"/>
        </dgm:presLayoutVars>
      </dgm:prSet>
      <dgm:spPr/>
      <dgm:t>
        <a:bodyPr/>
        <a:lstStyle/>
        <a:p>
          <a:endParaRPr lang="en-US"/>
        </a:p>
      </dgm:t>
    </dgm:pt>
    <dgm:pt modelId="{61B245B8-15FD-4C93-B14E-ABC43EAB1570}" type="pres">
      <dgm:prSet presAssocID="{58A79CE6-562A-4350-ACF7-815961663A95}" presName="sp" presStyleCnt="0"/>
      <dgm:spPr/>
    </dgm:pt>
    <dgm:pt modelId="{AB427516-FF53-4EFF-B671-9939C2187354}" type="pres">
      <dgm:prSet presAssocID="{A21F0241-0C5D-4447-8648-E08BE0BFA494}" presName="linNode" presStyleCnt="0"/>
      <dgm:spPr/>
    </dgm:pt>
    <dgm:pt modelId="{D39F2A4B-9D2A-4A5E-A6EF-F057E85AF8E2}" type="pres">
      <dgm:prSet presAssocID="{A21F0241-0C5D-4447-8648-E08BE0BFA494}" presName="parentText" presStyleLbl="node1" presStyleIdx="1" presStyleCnt="2" custScaleX="230206" custLinFactNeighborX="22825" custLinFactNeighborY="20246">
        <dgm:presLayoutVars>
          <dgm:chMax val="1"/>
          <dgm:bulletEnabled val="1"/>
        </dgm:presLayoutVars>
      </dgm:prSet>
      <dgm:spPr/>
      <dgm:t>
        <a:bodyPr/>
        <a:lstStyle/>
        <a:p>
          <a:endParaRPr lang="en-US"/>
        </a:p>
      </dgm:t>
    </dgm:pt>
  </dgm:ptLst>
  <dgm:cxnLst>
    <dgm:cxn modelId="{A5CCD486-0BAF-4601-8D09-4D5E131105DC}" type="presOf" srcId="{6B55FD8D-70F1-4224-8556-348604BECE31}" destId="{C25BEBD1-4D0C-4F9F-9F86-6E88A481BE8C}" srcOrd="0" destOrd="0" presId="urn:microsoft.com/office/officeart/2005/8/layout/vList5"/>
    <dgm:cxn modelId="{EE3621F5-FC6F-42A0-BF86-46DC187A213F}" type="presOf" srcId="{A21F0241-0C5D-4447-8648-E08BE0BFA494}" destId="{D39F2A4B-9D2A-4A5E-A6EF-F057E85AF8E2}" srcOrd="0" destOrd="0" presId="urn:microsoft.com/office/officeart/2005/8/layout/vList5"/>
    <dgm:cxn modelId="{C542DDDA-FCA7-43A0-85AA-989AB72D535B}" srcId="{6B55FD8D-70F1-4224-8556-348604BECE31}" destId="{A21F0241-0C5D-4447-8648-E08BE0BFA494}" srcOrd="1" destOrd="0" parTransId="{D6037558-3FE1-4925-90E9-C5C1DBFC97B0}" sibTransId="{3A91F956-CA58-4A94-A88A-04DEBA84563F}"/>
    <dgm:cxn modelId="{BED87067-9AEA-4DEB-8888-9222067E89B7}" type="presOf" srcId="{3A1AC666-D305-4F94-B454-B58FDCF96B6C}" destId="{6CED4F85-BE2E-486C-B8C2-2CDDAB89D5E7}" srcOrd="0" destOrd="0" presId="urn:microsoft.com/office/officeart/2005/8/layout/vList5"/>
    <dgm:cxn modelId="{38C16B5E-58C0-4BE2-8C93-40003D1FB677}" srcId="{6B55FD8D-70F1-4224-8556-348604BECE31}" destId="{3A1AC666-D305-4F94-B454-B58FDCF96B6C}" srcOrd="0" destOrd="0" parTransId="{792986B4-072A-4BC7-9196-B0E0D2E0AC94}" sibTransId="{58A79CE6-562A-4350-ACF7-815961663A95}"/>
    <dgm:cxn modelId="{7FD84FAC-9C9A-43CE-8B3D-8FFD2653F3DA}" type="presParOf" srcId="{C25BEBD1-4D0C-4F9F-9F86-6E88A481BE8C}" destId="{77D6A899-66C2-407D-A120-FEFEEDA0092F}" srcOrd="0" destOrd="0" presId="urn:microsoft.com/office/officeart/2005/8/layout/vList5"/>
    <dgm:cxn modelId="{EEECD2E3-53F8-432A-BF2E-4E5095FCFA76}" type="presParOf" srcId="{77D6A899-66C2-407D-A120-FEFEEDA0092F}" destId="{6CED4F85-BE2E-486C-B8C2-2CDDAB89D5E7}" srcOrd="0" destOrd="0" presId="urn:microsoft.com/office/officeart/2005/8/layout/vList5"/>
    <dgm:cxn modelId="{F2921B5A-91AE-464A-8979-D6B0B187B4B4}" type="presParOf" srcId="{C25BEBD1-4D0C-4F9F-9F86-6E88A481BE8C}" destId="{61B245B8-15FD-4C93-B14E-ABC43EAB1570}" srcOrd="1" destOrd="0" presId="urn:microsoft.com/office/officeart/2005/8/layout/vList5"/>
    <dgm:cxn modelId="{EACC525D-AE61-4D87-903F-DE4E8317CB88}" type="presParOf" srcId="{C25BEBD1-4D0C-4F9F-9F86-6E88A481BE8C}" destId="{AB427516-FF53-4EFF-B671-9939C2187354}" srcOrd="2" destOrd="0" presId="urn:microsoft.com/office/officeart/2005/8/layout/vList5"/>
    <dgm:cxn modelId="{3F65CC44-70D1-488F-9433-1D6D246F57FB}" type="presParOf" srcId="{AB427516-FF53-4EFF-B671-9939C2187354}" destId="{D39F2A4B-9D2A-4A5E-A6EF-F057E85AF8E2}"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ED4F85-BE2E-486C-B8C2-2CDDAB89D5E7}">
      <dsp:nvSpPr>
        <dsp:cNvPr id="0" name=""/>
        <dsp:cNvSpPr/>
      </dsp:nvSpPr>
      <dsp:spPr>
        <a:xfrm>
          <a:off x="0" y="123944"/>
          <a:ext cx="5812921" cy="167775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87630" rIns="175260" bIns="87630" numCol="1" spcCol="1270" anchor="ctr" anchorCtr="0">
          <a:noAutofit/>
        </a:bodyPr>
        <a:lstStyle/>
        <a:p>
          <a:pPr lvl="0" algn="ctr" defTabSz="2044700">
            <a:lnSpc>
              <a:spcPct val="90000"/>
            </a:lnSpc>
            <a:spcBef>
              <a:spcPct val="0"/>
            </a:spcBef>
            <a:spcAft>
              <a:spcPct val="35000"/>
            </a:spcAft>
          </a:pPr>
          <a:r>
            <a:rPr lang="en-US" sz="4600" kern="1200" dirty="0"/>
            <a:t>Settling time &lt; 3 seconds</a:t>
          </a:r>
        </a:p>
      </dsp:txBody>
      <dsp:txXfrm>
        <a:off x="81901" y="205845"/>
        <a:ext cx="5649119" cy="1513955"/>
      </dsp:txXfrm>
    </dsp:sp>
    <dsp:sp modelId="{D39F2A4B-9D2A-4A5E-A6EF-F057E85AF8E2}">
      <dsp:nvSpPr>
        <dsp:cNvPr id="0" name=""/>
        <dsp:cNvSpPr/>
      </dsp:nvSpPr>
      <dsp:spPr>
        <a:xfrm>
          <a:off x="1266899" y="1761728"/>
          <a:ext cx="6257075" cy="1677757"/>
        </a:xfrm>
        <a:prstGeom prst="roundRect">
          <a:avLst/>
        </a:prstGeom>
        <a:solidFill>
          <a:schemeClr val="accent4">
            <a:lumMod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85725" rIns="171450" bIns="85725" numCol="1" spcCol="1270" anchor="ctr" anchorCtr="0">
          <a:noAutofit/>
        </a:bodyPr>
        <a:lstStyle/>
        <a:p>
          <a:pPr lvl="0" algn="ctr" defTabSz="2000250">
            <a:lnSpc>
              <a:spcPct val="90000"/>
            </a:lnSpc>
            <a:spcBef>
              <a:spcPct val="0"/>
            </a:spcBef>
            <a:spcAft>
              <a:spcPct val="35000"/>
            </a:spcAft>
          </a:pPr>
          <a:r>
            <a:rPr lang="en-US" sz="4500" kern="1200" dirty="0"/>
            <a:t>Overshoot &lt; 5%</a:t>
          </a:r>
        </a:p>
      </dsp:txBody>
      <dsp:txXfrm>
        <a:off x="1348800" y="1843629"/>
        <a:ext cx="6093273" cy="151395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10717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85654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93254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407818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227327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1/6/2024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19339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1/6/2024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978832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2880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5927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78725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9836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52456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704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1/6/2024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0934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1/6/2024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1409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1/6/2024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22501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96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1/6/2024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39414305"/>
      </p:ext>
    </p:extLst>
  </p:cSld>
  <p:clrMap bg1="dk1" tx1="lt1" bg2="dk2" tx2="lt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 id="214748379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09236" y="3931920"/>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Horizontal Scroll 5"/>
          <p:cNvSpPr/>
          <p:nvPr/>
        </p:nvSpPr>
        <p:spPr>
          <a:xfrm>
            <a:off x="3735977" y="1071154"/>
            <a:ext cx="45719" cy="457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Callout 6"/>
          <p:cNvSpPr/>
          <p:nvPr/>
        </p:nvSpPr>
        <p:spPr>
          <a:xfrm>
            <a:off x="1606731" y="1828799"/>
            <a:ext cx="8112035" cy="3448595"/>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a:solidFill>
                  <a:srgbClr val="EBEBEB"/>
                </a:solidFill>
                <a:ea typeface="+mj-ea"/>
                <a:cs typeface="+mj-cs"/>
              </a:rPr>
              <a:t>BALL AND BEAM</a:t>
            </a:r>
            <a:endParaRPr lang="en-US"/>
          </a:p>
        </p:txBody>
      </p:sp>
    </p:spTree>
    <p:extLst>
      <p:ext uri="{BB962C8B-B14F-4D97-AF65-F5344CB8AC3E}">
        <p14:creationId xmlns:p14="http://schemas.microsoft.com/office/powerpoint/2010/main" val="2200373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84172" y="890816"/>
            <a:ext cx="2493480" cy="890093"/>
          </a:xfrm>
          <a:prstGeom prst="rect">
            <a:avLst/>
          </a:prstGeom>
        </p:spPr>
      </p:pic>
      <p:pic>
        <p:nvPicPr>
          <p:cNvPr id="7" name="Picture 2" descr="$$ P(s) = \frac{R(s)}{\Theta(s)} = -\frac{mgd}{L \left(\frac{J}{R^2}+m\right)}&#10;\frac{1}{s^2} \qquad [ \frac{m}{rad} ]$$">
            <a:extLst>
              <a:ext uri="{FF2B5EF4-FFF2-40B4-BE49-F238E27FC236}">
                <a16:creationId xmlns:a16="http://schemas.microsoft.com/office/drawing/2014/main" id="{902CC7A7-C3D1-4949-855C-CD745E545E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564" y="2468881"/>
            <a:ext cx="2995691" cy="74470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579926" y="3244334"/>
            <a:ext cx="5224507" cy="369332"/>
          </a:xfrm>
          <a:prstGeom prst="rect">
            <a:avLst/>
          </a:prstGeom>
        </p:spPr>
        <p:txBody>
          <a:bodyPr wrap="none">
            <a:spAutoFit/>
          </a:bodyPr>
          <a:lstStyle/>
          <a:p>
            <a:r>
              <a:rPr lang="en-US" dirty="0" smtClean="0">
                <a:solidFill>
                  <a:srgbClr val="00B0F0"/>
                </a:solidFill>
              </a:rPr>
              <a:t>creating </a:t>
            </a:r>
            <a:r>
              <a:rPr lang="en-US" dirty="0">
                <a:solidFill>
                  <a:srgbClr val="00B0F0"/>
                </a:solidFill>
              </a:rPr>
              <a:t>a transfer function model in MATLAB</a:t>
            </a:r>
          </a:p>
        </p:txBody>
      </p:sp>
      <p:sp>
        <p:nvSpPr>
          <p:cNvPr id="9" name="Rectangle 8"/>
          <p:cNvSpPr/>
          <p:nvPr/>
        </p:nvSpPr>
        <p:spPr>
          <a:xfrm>
            <a:off x="607667" y="3839360"/>
            <a:ext cx="6096000" cy="2031325"/>
          </a:xfrm>
          <a:prstGeom prst="rect">
            <a:avLst/>
          </a:prstGeom>
        </p:spPr>
        <p:txBody>
          <a:bodyPr>
            <a:spAutoFit/>
          </a:bodyPr>
          <a:lstStyle/>
          <a:p>
            <a:pPr lvl="0" algn="just" defTabSz="914400" eaLnBrk="0" fontAlgn="base" hangingPunct="0">
              <a:spcBef>
                <a:spcPct val="0"/>
              </a:spcBef>
              <a:spcAft>
                <a:spcPct val="0"/>
              </a:spcAft>
            </a:pPr>
            <a:r>
              <a:rPr lang="en-US" altLang="en-US" i="1" dirty="0">
                <a:solidFill>
                  <a:srgbClr val="0070C0"/>
                </a:solidFill>
              </a:rPr>
              <a:t>m = 0.111; </a:t>
            </a:r>
          </a:p>
          <a:p>
            <a:pPr lvl="0" algn="just" defTabSz="914400" eaLnBrk="0" fontAlgn="base" hangingPunct="0">
              <a:spcBef>
                <a:spcPct val="0"/>
              </a:spcBef>
              <a:spcAft>
                <a:spcPct val="0"/>
              </a:spcAft>
            </a:pPr>
            <a:r>
              <a:rPr lang="en-US" altLang="en-US" i="1" dirty="0">
                <a:solidFill>
                  <a:srgbClr val="0070C0"/>
                </a:solidFill>
              </a:rPr>
              <a:t>R = 0.015; </a:t>
            </a:r>
          </a:p>
          <a:p>
            <a:pPr lvl="0" algn="just" defTabSz="914400" eaLnBrk="0" fontAlgn="base" hangingPunct="0">
              <a:spcBef>
                <a:spcPct val="0"/>
              </a:spcBef>
              <a:spcAft>
                <a:spcPct val="0"/>
              </a:spcAft>
            </a:pPr>
            <a:r>
              <a:rPr lang="en-US" altLang="en-US" i="1" dirty="0">
                <a:solidFill>
                  <a:srgbClr val="0070C0"/>
                </a:solidFill>
              </a:rPr>
              <a:t>g = -9.8; L = 1.0; </a:t>
            </a:r>
          </a:p>
          <a:p>
            <a:pPr lvl="0" algn="just" defTabSz="914400" eaLnBrk="0" fontAlgn="base" hangingPunct="0">
              <a:spcBef>
                <a:spcPct val="0"/>
              </a:spcBef>
              <a:spcAft>
                <a:spcPct val="0"/>
              </a:spcAft>
            </a:pPr>
            <a:r>
              <a:rPr lang="en-US" altLang="en-US" i="1" dirty="0">
                <a:solidFill>
                  <a:srgbClr val="0070C0"/>
                </a:solidFill>
              </a:rPr>
              <a:t>d = 0.03; </a:t>
            </a:r>
          </a:p>
          <a:p>
            <a:pPr lvl="0" algn="just" defTabSz="914400" eaLnBrk="0" fontAlgn="base" hangingPunct="0">
              <a:spcBef>
                <a:spcPct val="0"/>
              </a:spcBef>
              <a:spcAft>
                <a:spcPct val="0"/>
              </a:spcAft>
            </a:pPr>
            <a:r>
              <a:rPr lang="en-US" altLang="en-US" i="1" dirty="0">
                <a:solidFill>
                  <a:srgbClr val="0070C0"/>
                </a:solidFill>
              </a:rPr>
              <a:t>J = 9.99e-6; </a:t>
            </a:r>
          </a:p>
          <a:p>
            <a:pPr lvl="0" algn="just" defTabSz="914400" eaLnBrk="0" fontAlgn="base" hangingPunct="0">
              <a:spcBef>
                <a:spcPct val="0"/>
              </a:spcBef>
              <a:spcAft>
                <a:spcPct val="0"/>
              </a:spcAft>
            </a:pPr>
            <a:r>
              <a:rPr lang="en-US" altLang="en-US" i="1" dirty="0">
                <a:solidFill>
                  <a:srgbClr val="0070C0"/>
                </a:solidFill>
              </a:rPr>
              <a:t>s = </a:t>
            </a:r>
            <a:r>
              <a:rPr lang="en-US" altLang="en-US" i="1" dirty="0" err="1">
                <a:solidFill>
                  <a:srgbClr val="0070C0"/>
                </a:solidFill>
              </a:rPr>
              <a:t>tf</a:t>
            </a:r>
            <a:r>
              <a:rPr lang="en-US" altLang="en-US" i="1" dirty="0">
                <a:solidFill>
                  <a:srgbClr val="0070C0"/>
                </a:solidFill>
              </a:rPr>
              <a:t>('s’); </a:t>
            </a:r>
          </a:p>
          <a:p>
            <a:pPr lvl="0" algn="just" defTabSz="914400" eaLnBrk="0" fontAlgn="base" hangingPunct="0">
              <a:spcBef>
                <a:spcPct val="0"/>
              </a:spcBef>
              <a:spcAft>
                <a:spcPct val="0"/>
              </a:spcAft>
            </a:pPr>
            <a:r>
              <a:rPr lang="en-US" altLang="en-US" i="1" dirty="0" err="1">
                <a:solidFill>
                  <a:srgbClr val="0070C0"/>
                </a:solidFill>
              </a:rPr>
              <a:t>P_ball</a:t>
            </a:r>
            <a:r>
              <a:rPr lang="en-US" altLang="en-US" i="1" dirty="0">
                <a:solidFill>
                  <a:srgbClr val="0070C0"/>
                </a:solidFill>
              </a:rPr>
              <a:t> = -m*g*d/L/(J/R^2+m)/</a:t>
            </a:r>
            <a:r>
              <a:rPr lang="en-US" altLang="en-US" i="1" dirty="0" smtClean="0">
                <a:solidFill>
                  <a:srgbClr val="0070C0"/>
                </a:solidFill>
              </a:rPr>
              <a:t>s^2;</a:t>
            </a:r>
            <a:endParaRPr lang="en-US" altLang="en-US" b="1" dirty="0"/>
          </a:p>
        </p:txBody>
      </p:sp>
    </p:spTree>
    <p:extLst>
      <p:ext uri="{BB962C8B-B14F-4D97-AF65-F5344CB8AC3E}">
        <p14:creationId xmlns:p14="http://schemas.microsoft.com/office/powerpoint/2010/main" val="19686300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822325"/>
            <a:ext cx="11693525" cy="5819775"/>
          </a:xfrm>
        </p:spPr>
        <p:txBody>
          <a:bodyPr>
            <a:noAutofit/>
          </a:bodyPr>
          <a:lstStyle/>
          <a:p>
            <a:r>
              <a:rPr lang="en-US" sz="2400" dirty="0" smtClean="0">
                <a:latin typeface="Calibri" panose="020F0502020204030204" pitchFamily="34" charset="0"/>
                <a:cs typeface="Calibri" panose="020F0502020204030204" pitchFamily="34" charset="0"/>
              </a:rPr>
              <a:t>Below is the </a:t>
            </a:r>
            <a:r>
              <a:rPr lang="en-US" sz="2400" dirty="0" err="1" smtClean="0">
                <a:latin typeface="Calibri" panose="020F0502020204030204" pitchFamily="34" charset="0"/>
                <a:cs typeface="Calibri" panose="020F0502020204030204" pitchFamily="34" charset="0"/>
              </a:rPr>
              <a:t>matlab</a:t>
            </a:r>
            <a:r>
              <a:rPr lang="en-US" sz="2400" dirty="0" smtClean="0">
                <a:latin typeface="Calibri" panose="020F0502020204030204" pitchFamily="34" charset="0"/>
                <a:cs typeface="Calibri" panose="020F0502020204030204" pitchFamily="34" charset="0"/>
              </a:rPr>
              <a:t> Code</a:t>
            </a:r>
          </a:p>
          <a:p>
            <a:pPr marL="0" indent="0">
              <a:spcBef>
                <a:spcPts val="0"/>
              </a:spcBef>
              <a:buNone/>
            </a:pPr>
            <a:r>
              <a:rPr lang="en-US" sz="2400" i="1" dirty="0" smtClean="0">
                <a:solidFill>
                  <a:srgbClr val="00B0F0"/>
                </a:solidFill>
                <a:latin typeface="Calibri" panose="020F0502020204030204" pitchFamily="34" charset="0"/>
                <a:cs typeface="Calibri" panose="020F0502020204030204" pitchFamily="34" charset="0"/>
              </a:rPr>
              <a:t>m=0.111; R=0.015; g=9.8; L=1.0</a:t>
            </a:r>
          </a:p>
          <a:p>
            <a:pPr marL="0" indent="0">
              <a:spcBef>
                <a:spcPts val="0"/>
              </a:spcBef>
              <a:buNone/>
            </a:pPr>
            <a:r>
              <a:rPr lang="en-US" sz="2400" i="1" dirty="0" smtClean="0">
                <a:solidFill>
                  <a:srgbClr val="00B0F0"/>
                </a:solidFill>
                <a:latin typeface="Calibri" panose="020F0502020204030204" pitchFamily="34" charset="0"/>
                <a:cs typeface="Calibri" panose="020F0502020204030204" pitchFamily="34" charset="0"/>
              </a:rPr>
              <a:t>d=0.03; J=9.99e-6; </a:t>
            </a:r>
          </a:p>
          <a:p>
            <a:pPr marL="0" indent="0">
              <a:spcBef>
                <a:spcPts val="0"/>
              </a:spcBef>
              <a:buNone/>
            </a:pPr>
            <a:r>
              <a:rPr lang="en-US" sz="2400" i="1" dirty="0">
                <a:solidFill>
                  <a:srgbClr val="00B0F0"/>
                </a:solidFill>
                <a:latin typeface="Calibri" panose="020F0502020204030204" pitchFamily="34" charset="0"/>
                <a:cs typeface="Calibri" panose="020F0502020204030204" pitchFamily="34" charset="0"/>
              </a:rPr>
              <a:t>s</a:t>
            </a:r>
            <a:r>
              <a:rPr lang="en-US" sz="2400" i="1" dirty="0" smtClean="0">
                <a:solidFill>
                  <a:srgbClr val="00B0F0"/>
                </a:solidFill>
                <a:latin typeface="Calibri" panose="020F0502020204030204" pitchFamily="34" charset="0"/>
                <a:cs typeface="Calibri" panose="020F0502020204030204" pitchFamily="34" charset="0"/>
              </a:rPr>
              <a:t>=</a:t>
            </a:r>
            <a:r>
              <a:rPr lang="en-US" sz="2400" i="1" dirty="0" err="1" smtClean="0">
                <a:solidFill>
                  <a:srgbClr val="00B0F0"/>
                </a:solidFill>
                <a:latin typeface="Calibri" panose="020F0502020204030204" pitchFamily="34" charset="0"/>
                <a:cs typeface="Calibri" panose="020F0502020204030204" pitchFamily="34" charset="0"/>
              </a:rPr>
              <a:t>tf</a:t>
            </a:r>
            <a:r>
              <a:rPr lang="en-US" sz="2400" i="1" dirty="0" smtClean="0">
                <a:solidFill>
                  <a:srgbClr val="00B0F0"/>
                </a:solidFill>
                <a:latin typeface="Calibri" panose="020F0502020204030204" pitchFamily="34" charset="0"/>
                <a:cs typeface="Calibri" panose="020F0502020204030204" pitchFamily="34" charset="0"/>
              </a:rPr>
              <a:t>(‘s’)</a:t>
            </a:r>
          </a:p>
          <a:p>
            <a:pPr marL="0" indent="0">
              <a:spcBef>
                <a:spcPts val="0"/>
              </a:spcBef>
              <a:buNone/>
            </a:pPr>
            <a:r>
              <a:rPr lang="en-US" sz="2400" i="1" dirty="0" err="1" smtClean="0">
                <a:solidFill>
                  <a:srgbClr val="00B0F0"/>
                </a:solidFill>
                <a:latin typeface="Calibri" panose="020F0502020204030204" pitchFamily="34" charset="0"/>
                <a:cs typeface="Calibri" panose="020F0502020204030204" pitchFamily="34" charset="0"/>
              </a:rPr>
              <a:t>P_ball</a:t>
            </a:r>
            <a:r>
              <a:rPr lang="en-US" sz="2400" i="1" dirty="0" smtClean="0">
                <a:solidFill>
                  <a:srgbClr val="00B0F0"/>
                </a:solidFill>
                <a:latin typeface="Calibri" panose="020F0502020204030204" pitchFamily="34" charset="0"/>
                <a:cs typeface="Calibri" panose="020F0502020204030204" pitchFamily="34" charset="0"/>
              </a:rPr>
              <a:t>=-m*g*d/L(J/R^2+m)(s^2);</a:t>
            </a:r>
          </a:p>
          <a:p>
            <a:pPr marL="0" indent="0">
              <a:spcBef>
                <a:spcPts val="0"/>
              </a:spcBef>
              <a:buNone/>
            </a:pPr>
            <a:r>
              <a:rPr lang="en-US" sz="2400" i="1" dirty="0" err="1" smtClean="0">
                <a:solidFill>
                  <a:srgbClr val="00B0F0"/>
                </a:solidFill>
                <a:latin typeface="Calibri" panose="020F0502020204030204" pitchFamily="34" charset="0"/>
                <a:cs typeface="Calibri" panose="020F0502020204030204" pitchFamily="34" charset="0"/>
              </a:rPr>
              <a:t>Pzmap</a:t>
            </a:r>
            <a:r>
              <a:rPr lang="en-US" sz="2400" i="1" dirty="0" smtClean="0">
                <a:solidFill>
                  <a:srgbClr val="00B0F0"/>
                </a:solidFill>
                <a:latin typeface="Calibri" panose="020F0502020204030204" pitchFamily="34" charset="0"/>
                <a:cs typeface="Calibri" panose="020F0502020204030204" pitchFamily="34" charset="0"/>
              </a:rPr>
              <a:t>(</a:t>
            </a:r>
            <a:r>
              <a:rPr lang="en-US" sz="2400" i="1" dirty="0" err="1" smtClean="0">
                <a:solidFill>
                  <a:srgbClr val="00B0F0"/>
                </a:solidFill>
                <a:latin typeface="Calibri" panose="020F0502020204030204" pitchFamily="34" charset="0"/>
                <a:cs typeface="Calibri" panose="020F0502020204030204" pitchFamily="34" charset="0"/>
              </a:rPr>
              <a:t>P_ball</a:t>
            </a:r>
            <a:r>
              <a:rPr lang="en-US" sz="2400" i="1" dirty="0" smtClean="0">
                <a:solidFill>
                  <a:srgbClr val="00B0F0"/>
                </a:solidFill>
                <a:latin typeface="Calibri" panose="020F0502020204030204" pitchFamily="34" charset="0"/>
                <a:cs typeface="Calibri" panose="020F0502020204030204" pitchFamily="34" charset="0"/>
              </a:rPr>
              <a:t>);</a:t>
            </a:r>
          </a:p>
          <a:p>
            <a:pPr marL="0" indent="0">
              <a:spcBef>
                <a:spcPts val="0"/>
              </a:spcBef>
              <a:buNone/>
            </a:pPr>
            <a:r>
              <a:rPr lang="en-US" sz="2400" i="1" dirty="0" smtClean="0">
                <a:solidFill>
                  <a:srgbClr val="00B0F0"/>
                </a:solidFill>
                <a:latin typeface="Calibri" panose="020F0502020204030204" pitchFamily="34" charset="0"/>
                <a:cs typeface="Calibri" panose="020F0502020204030204" pitchFamily="34" charset="0"/>
              </a:rPr>
              <a:t>Step(</a:t>
            </a:r>
            <a:r>
              <a:rPr lang="en-US" sz="2400" i="1" dirty="0" err="1" smtClean="0">
                <a:solidFill>
                  <a:srgbClr val="00B0F0"/>
                </a:solidFill>
                <a:latin typeface="Calibri" panose="020F0502020204030204" pitchFamily="34" charset="0"/>
                <a:cs typeface="Calibri" panose="020F0502020204030204" pitchFamily="34" charset="0"/>
              </a:rPr>
              <a:t>P_ball</a:t>
            </a:r>
            <a:r>
              <a:rPr lang="en-US" sz="2400" i="1" dirty="0" smtClean="0">
                <a:solidFill>
                  <a:srgbClr val="00B0F0"/>
                </a:solidFill>
                <a:latin typeface="Calibri" panose="020F0502020204030204" pitchFamily="34" charset="0"/>
                <a:cs typeface="Calibri" panose="020F0502020204030204" pitchFamily="34" charset="0"/>
              </a:rPr>
              <a:t>);</a:t>
            </a:r>
          </a:p>
          <a:p>
            <a:pPr marL="0" indent="0">
              <a:spcBef>
                <a:spcPts val="0"/>
              </a:spcBef>
              <a:buNone/>
            </a:pPr>
            <a:r>
              <a:rPr lang="en-US" sz="2400" i="1" dirty="0">
                <a:solidFill>
                  <a:srgbClr val="00B0F0"/>
                </a:solidFill>
                <a:latin typeface="Calibri" panose="020F0502020204030204" pitchFamily="34" charset="0"/>
                <a:cs typeface="Calibri" panose="020F0502020204030204" pitchFamily="34" charset="0"/>
              </a:rPr>
              <a:t>b</a:t>
            </a:r>
            <a:r>
              <a:rPr lang="en-US" sz="2400" i="1" dirty="0" smtClean="0">
                <a:solidFill>
                  <a:srgbClr val="00B0F0"/>
                </a:solidFill>
                <a:latin typeface="Calibri" panose="020F0502020204030204" pitchFamily="34" charset="0"/>
                <a:cs typeface="Calibri" panose="020F0502020204030204" pitchFamily="34" charset="0"/>
              </a:rPr>
              <a:t>ode(</a:t>
            </a:r>
            <a:r>
              <a:rPr lang="en-US" sz="2400" i="1" dirty="0" err="1" smtClean="0">
                <a:solidFill>
                  <a:srgbClr val="00B0F0"/>
                </a:solidFill>
                <a:latin typeface="Calibri" panose="020F0502020204030204" pitchFamily="34" charset="0"/>
                <a:cs typeface="Calibri" panose="020F0502020204030204" pitchFamily="34" charset="0"/>
              </a:rPr>
              <a:t>P_ball</a:t>
            </a:r>
            <a:r>
              <a:rPr lang="en-US" sz="2400" i="1" dirty="0" smtClean="0">
                <a:solidFill>
                  <a:srgbClr val="00B0F0"/>
                </a:solidFill>
                <a:latin typeface="Calibri" panose="020F0502020204030204" pitchFamily="34" charset="0"/>
                <a:cs typeface="Calibri" panose="020F0502020204030204" pitchFamily="34" charset="0"/>
              </a:rPr>
              <a:t>);</a:t>
            </a:r>
          </a:p>
          <a:p>
            <a:pPr marL="0" indent="0">
              <a:spcBef>
                <a:spcPts val="0"/>
              </a:spcBef>
              <a:buNone/>
            </a:pPr>
            <a:r>
              <a:rPr lang="en-US" sz="2400" i="1" dirty="0" err="1">
                <a:solidFill>
                  <a:srgbClr val="00B0F0"/>
                </a:solidFill>
                <a:latin typeface="Calibri" panose="020F0502020204030204" pitchFamily="34" charset="0"/>
                <a:cs typeface="Calibri" panose="020F0502020204030204" pitchFamily="34" charset="0"/>
              </a:rPr>
              <a:t>n</a:t>
            </a:r>
            <a:r>
              <a:rPr lang="en-US" sz="2400" i="1" dirty="0" err="1" smtClean="0">
                <a:solidFill>
                  <a:srgbClr val="00B0F0"/>
                </a:solidFill>
                <a:latin typeface="Calibri" panose="020F0502020204030204" pitchFamily="34" charset="0"/>
                <a:cs typeface="Calibri" panose="020F0502020204030204" pitchFamily="34" charset="0"/>
              </a:rPr>
              <a:t>yquist</a:t>
            </a:r>
            <a:r>
              <a:rPr lang="en-US" sz="2400" i="1" dirty="0" smtClean="0">
                <a:solidFill>
                  <a:srgbClr val="00B0F0"/>
                </a:solidFill>
                <a:latin typeface="Calibri" panose="020F0502020204030204" pitchFamily="34" charset="0"/>
                <a:cs typeface="Calibri" panose="020F0502020204030204" pitchFamily="34" charset="0"/>
              </a:rPr>
              <a:t>(</a:t>
            </a:r>
            <a:r>
              <a:rPr lang="en-US" sz="2400" i="1" dirty="0" err="1" smtClean="0">
                <a:solidFill>
                  <a:srgbClr val="00B0F0"/>
                </a:solidFill>
                <a:latin typeface="Calibri" panose="020F0502020204030204" pitchFamily="34" charset="0"/>
                <a:cs typeface="Calibri" panose="020F0502020204030204" pitchFamily="34" charset="0"/>
              </a:rPr>
              <a:t>P_ball</a:t>
            </a:r>
            <a:r>
              <a:rPr lang="en-US" sz="2400" i="1" dirty="0" smtClean="0">
                <a:solidFill>
                  <a:srgbClr val="00B0F0"/>
                </a:solidFill>
                <a:latin typeface="Calibri" panose="020F0502020204030204" pitchFamily="34" charset="0"/>
                <a:cs typeface="Calibri" panose="020F0502020204030204" pitchFamily="34" charset="0"/>
              </a:rPr>
              <a:t>);</a:t>
            </a:r>
            <a:endParaRPr lang="en-US" sz="2400" i="1" dirty="0" smtClean="0">
              <a:solidFill>
                <a:srgbClr val="00B0F0"/>
              </a:solidFill>
              <a:latin typeface="Calibri" panose="020F0502020204030204" pitchFamily="34" charset="0"/>
              <a:cs typeface="Calibri" panose="020F0502020204030204" pitchFamily="34" charset="0"/>
            </a:endParaRPr>
          </a:p>
          <a:p>
            <a:pPr marL="0" indent="0">
              <a:buNone/>
            </a:pPr>
            <a:r>
              <a:rPr lang="en-US" sz="2400" dirty="0" smtClean="0">
                <a:latin typeface="Calibri" panose="020F0502020204030204" pitchFamily="34" charset="0"/>
                <a:cs typeface="Calibri" panose="020F0502020204030204" pitchFamily="34" charset="0"/>
              </a:rPr>
              <a:t>It has two poles in the origin as seen in </a:t>
            </a:r>
          </a:p>
          <a:p>
            <a:pPr marL="0" indent="0">
              <a:buNone/>
            </a:pPr>
            <a:r>
              <a:rPr lang="en-US" sz="2400" dirty="0" smtClean="0">
                <a:latin typeface="Calibri" panose="020F0502020204030204" pitchFamily="34" charset="0"/>
                <a:cs typeface="Calibri" panose="020F0502020204030204" pitchFamily="34" charset="0"/>
              </a:rPr>
              <a:t>The map beside, Since the poles are strictly </a:t>
            </a:r>
          </a:p>
          <a:p>
            <a:pPr marL="0" indent="0">
              <a:buNone/>
            </a:pPr>
            <a:r>
              <a:rPr lang="en-US" sz="2400" dirty="0" smtClean="0">
                <a:latin typeface="Calibri" panose="020F0502020204030204" pitchFamily="34" charset="0"/>
                <a:cs typeface="Calibri" panose="020F0502020204030204" pitchFamily="34" charset="0"/>
              </a:rPr>
              <a:t>In the left hand plane(left of -1+j0 point), the </a:t>
            </a:r>
          </a:p>
          <a:p>
            <a:pPr marL="0" indent="0">
              <a:buNone/>
            </a:pPr>
            <a:r>
              <a:rPr lang="en-US" sz="2400" dirty="0" smtClean="0">
                <a:latin typeface="Calibri" panose="020F0502020204030204" pitchFamily="34" charset="0"/>
                <a:cs typeface="Calibri" panose="020F0502020204030204" pitchFamily="34" charset="0"/>
              </a:rPr>
              <a:t>Open loop system is unstable, Hence the ball</a:t>
            </a:r>
          </a:p>
          <a:p>
            <a:pPr marL="0" indent="0">
              <a:buNone/>
            </a:pPr>
            <a:r>
              <a:rPr lang="en-US" sz="2400" dirty="0" smtClean="0">
                <a:latin typeface="Calibri" panose="020F0502020204030204" pitchFamily="34" charset="0"/>
                <a:cs typeface="Calibri" panose="020F0502020204030204" pitchFamily="34" charset="0"/>
              </a:rPr>
              <a:t>will roll right to the end of the beam</a:t>
            </a:r>
          </a:p>
          <a:p>
            <a:pPr marL="0" indent="0">
              <a:buNone/>
            </a:pPr>
            <a:r>
              <a:rPr lang="en-US" sz="2400" dirty="0" smtClean="0">
                <a:latin typeface="Calibri" panose="020F0502020204030204" pitchFamily="34" charset="0"/>
                <a:cs typeface="Calibri" panose="020F0502020204030204" pitchFamily="34" charset="0"/>
              </a:rPr>
              <a:t> </a:t>
            </a:r>
            <a:endParaRPr lang="en-US" sz="2400"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1319" y="1465403"/>
            <a:ext cx="5720681" cy="5176697"/>
          </a:xfrm>
          <a:prstGeom prst="rect">
            <a:avLst/>
          </a:prstGeom>
        </p:spPr>
      </p:pic>
      <p:grpSp>
        <p:nvGrpSpPr>
          <p:cNvPr id="6" name="Group 5"/>
          <p:cNvGrpSpPr/>
          <p:nvPr/>
        </p:nvGrpSpPr>
        <p:grpSpPr>
          <a:xfrm>
            <a:off x="4284874" y="157408"/>
            <a:ext cx="2733978" cy="941941"/>
            <a:chOff x="0" y="0"/>
            <a:chExt cx="2733978" cy="941941"/>
          </a:xfrm>
        </p:grpSpPr>
        <p:sp>
          <p:nvSpPr>
            <p:cNvPr id="7" name="Rounded Rectangle 6"/>
            <p:cNvSpPr/>
            <p:nvPr/>
          </p:nvSpPr>
          <p:spPr>
            <a:xfrm>
              <a:off x="0" y="0"/>
              <a:ext cx="2733978" cy="941941"/>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Rounded Rectangle 4"/>
            <p:cNvSpPr txBox="1"/>
            <p:nvPr/>
          </p:nvSpPr>
          <p:spPr>
            <a:xfrm>
              <a:off x="45982" y="45982"/>
              <a:ext cx="2642014" cy="84997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1" kern="1200" dirty="0"/>
                <a:t>Pole zero plot</a:t>
              </a:r>
              <a:endParaRPr lang="en-US" sz="2800" kern="1200" dirty="0"/>
            </a:p>
          </p:txBody>
        </p:sp>
      </p:grpSp>
    </p:spTree>
    <p:extLst>
      <p:ext uri="{BB962C8B-B14F-4D97-AF65-F5344CB8AC3E}">
        <p14:creationId xmlns:p14="http://schemas.microsoft.com/office/powerpoint/2010/main" val="33911917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07794" y="449767"/>
            <a:ext cx="3590855" cy="707197"/>
          </a:xfrm>
          <a:prstGeom prst="rect">
            <a:avLst/>
          </a:prstGeom>
        </p:spPr>
      </p:pic>
      <p:sp>
        <p:nvSpPr>
          <p:cNvPr id="4" name="Rectangle 3"/>
          <p:cNvSpPr/>
          <p:nvPr/>
        </p:nvSpPr>
        <p:spPr>
          <a:xfrm>
            <a:off x="391886" y="2259449"/>
            <a:ext cx="4519748" cy="2339102"/>
          </a:xfrm>
          <a:prstGeom prst="rect">
            <a:avLst/>
          </a:prstGeom>
        </p:spPr>
        <p:txBody>
          <a:bodyPr wrap="square">
            <a:spAutoFit/>
          </a:bodyPr>
          <a:lstStyle/>
          <a:p>
            <a:pPr lvl="0" algn="just" defTabSz="914400" eaLnBrk="0" fontAlgn="base" hangingPunct="0">
              <a:spcBef>
                <a:spcPct val="0"/>
              </a:spcBef>
              <a:spcAft>
                <a:spcPct val="0"/>
              </a:spcAft>
            </a:pPr>
            <a:r>
              <a:rPr lang="en-US" altLang="en-US" i="1" dirty="0">
                <a:solidFill>
                  <a:srgbClr val="0070C0"/>
                </a:solidFill>
                <a:latin typeface="Rockwell" panose="02060603020205020403"/>
              </a:rPr>
              <a:t>m = 0.111; </a:t>
            </a:r>
          </a:p>
          <a:p>
            <a:pPr lvl="0" algn="just" defTabSz="914400" eaLnBrk="0" fontAlgn="base" hangingPunct="0">
              <a:spcBef>
                <a:spcPct val="0"/>
              </a:spcBef>
              <a:spcAft>
                <a:spcPct val="0"/>
              </a:spcAft>
            </a:pPr>
            <a:r>
              <a:rPr lang="en-US" altLang="en-US" i="1" dirty="0">
                <a:solidFill>
                  <a:srgbClr val="0070C0"/>
                </a:solidFill>
                <a:latin typeface="Rockwell" panose="02060603020205020403"/>
              </a:rPr>
              <a:t>R = 0.015; </a:t>
            </a:r>
          </a:p>
          <a:p>
            <a:pPr lvl="0" algn="just" defTabSz="914400" eaLnBrk="0" fontAlgn="base" hangingPunct="0">
              <a:spcBef>
                <a:spcPct val="0"/>
              </a:spcBef>
              <a:spcAft>
                <a:spcPct val="0"/>
              </a:spcAft>
            </a:pPr>
            <a:r>
              <a:rPr lang="en-US" altLang="en-US" i="1" dirty="0">
                <a:solidFill>
                  <a:srgbClr val="0070C0"/>
                </a:solidFill>
                <a:latin typeface="Rockwell" panose="02060603020205020403"/>
              </a:rPr>
              <a:t>g = -9.8; L = 1.0; </a:t>
            </a:r>
          </a:p>
          <a:p>
            <a:pPr lvl="0" algn="just" defTabSz="914400" eaLnBrk="0" fontAlgn="base" hangingPunct="0">
              <a:spcBef>
                <a:spcPct val="0"/>
              </a:spcBef>
              <a:spcAft>
                <a:spcPct val="0"/>
              </a:spcAft>
            </a:pPr>
            <a:r>
              <a:rPr lang="en-US" altLang="en-US" i="1" dirty="0">
                <a:solidFill>
                  <a:srgbClr val="0070C0"/>
                </a:solidFill>
                <a:latin typeface="Rockwell" panose="02060603020205020403"/>
              </a:rPr>
              <a:t>d = 0.03; </a:t>
            </a:r>
          </a:p>
          <a:p>
            <a:pPr lvl="0" algn="just" defTabSz="914400" eaLnBrk="0" fontAlgn="base" hangingPunct="0">
              <a:spcBef>
                <a:spcPct val="0"/>
              </a:spcBef>
              <a:spcAft>
                <a:spcPct val="0"/>
              </a:spcAft>
            </a:pPr>
            <a:r>
              <a:rPr lang="en-US" altLang="en-US" i="1" dirty="0">
                <a:solidFill>
                  <a:srgbClr val="0070C0"/>
                </a:solidFill>
                <a:latin typeface="Rockwell" panose="02060603020205020403"/>
              </a:rPr>
              <a:t>J = 9.99e-6; </a:t>
            </a:r>
          </a:p>
          <a:p>
            <a:pPr lvl="0" algn="just" defTabSz="914400" eaLnBrk="0" fontAlgn="base" hangingPunct="0">
              <a:spcBef>
                <a:spcPct val="0"/>
              </a:spcBef>
              <a:spcAft>
                <a:spcPct val="0"/>
              </a:spcAft>
            </a:pPr>
            <a:r>
              <a:rPr lang="en-US" altLang="en-US" i="1" dirty="0">
                <a:solidFill>
                  <a:srgbClr val="0070C0"/>
                </a:solidFill>
                <a:latin typeface="Rockwell" panose="02060603020205020403"/>
              </a:rPr>
              <a:t>s = </a:t>
            </a:r>
            <a:r>
              <a:rPr lang="en-US" altLang="en-US" i="1" dirty="0" err="1">
                <a:solidFill>
                  <a:srgbClr val="0070C0"/>
                </a:solidFill>
                <a:latin typeface="Rockwell" panose="02060603020205020403"/>
              </a:rPr>
              <a:t>tf</a:t>
            </a:r>
            <a:r>
              <a:rPr lang="en-US" altLang="en-US" i="1" dirty="0">
                <a:solidFill>
                  <a:srgbClr val="0070C0"/>
                </a:solidFill>
                <a:latin typeface="Rockwell" panose="02060603020205020403"/>
              </a:rPr>
              <a:t>('s’); </a:t>
            </a:r>
          </a:p>
          <a:p>
            <a:pPr lvl="0" algn="just" defTabSz="914400" eaLnBrk="0" fontAlgn="base" hangingPunct="0">
              <a:spcBef>
                <a:spcPct val="0"/>
              </a:spcBef>
              <a:spcAft>
                <a:spcPct val="0"/>
              </a:spcAft>
            </a:pPr>
            <a:r>
              <a:rPr lang="en-US" altLang="en-US" i="1" dirty="0" err="1">
                <a:solidFill>
                  <a:srgbClr val="0070C0"/>
                </a:solidFill>
                <a:latin typeface="Rockwell" panose="02060603020205020403"/>
              </a:rPr>
              <a:t>P_ball</a:t>
            </a:r>
            <a:r>
              <a:rPr lang="en-US" altLang="en-US" i="1" dirty="0">
                <a:solidFill>
                  <a:srgbClr val="0070C0"/>
                </a:solidFill>
                <a:latin typeface="Rockwell" panose="02060603020205020403"/>
              </a:rPr>
              <a:t> = -m*g*d/L/(J/R^2+m)/s^2</a:t>
            </a:r>
          </a:p>
          <a:p>
            <a:pPr lvl="0" algn="just" defTabSz="914400" eaLnBrk="0" fontAlgn="base" hangingPunct="0">
              <a:spcBef>
                <a:spcPct val="0"/>
              </a:spcBef>
              <a:spcAft>
                <a:spcPct val="0"/>
              </a:spcAft>
            </a:pPr>
            <a:r>
              <a:rPr lang="en-US" altLang="en-US" sz="2000" i="1" dirty="0">
                <a:highlight>
                  <a:srgbClr val="FFFF00"/>
                </a:highlight>
                <a:latin typeface="Rockwell" panose="02060603020205020403"/>
              </a:rPr>
              <a:t>step(</a:t>
            </a:r>
            <a:r>
              <a:rPr lang="en-US" altLang="en-US" sz="2000" i="1" dirty="0" err="1">
                <a:highlight>
                  <a:srgbClr val="FFFF00"/>
                </a:highlight>
                <a:latin typeface="Rockwell" panose="02060603020205020403"/>
              </a:rPr>
              <a:t>P_ball</a:t>
            </a:r>
            <a:r>
              <a:rPr lang="en-US" altLang="en-US" sz="2000" i="1" dirty="0">
                <a:highlight>
                  <a:srgbClr val="FFFF00"/>
                </a:highlight>
                <a:latin typeface="Rockwell" panose="02060603020205020403"/>
              </a:rPr>
              <a:t>)</a:t>
            </a:r>
            <a:r>
              <a:rPr lang="en-US" altLang="en-US" i="1" dirty="0">
                <a:solidFill>
                  <a:srgbClr val="0070C0"/>
                </a:solidFill>
                <a:highlight>
                  <a:srgbClr val="FFFF00"/>
                </a:highlight>
                <a:latin typeface="Rockwell" panose="02060603020205020403"/>
              </a:rPr>
              <a:t> </a:t>
            </a:r>
            <a:endParaRPr lang="en-US" altLang="en-US" sz="4400" i="1" dirty="0">
              <a:solidFill>
                <a:srgbClr val="0070C0"/>
              </a:solidFill>
              <a:highlight>
                <a:srgbClr val="FFFF00"/>
              </a:highlight>
              <a:latin typeface="Rockwell" panose="02060603020205020403"/>
            </a:endParaRPr>
          </a:p>
        </p:txBody>
      </p:sp>
      <p:pic>
        <p:nvPicPr>
          <p:cNvPr id="5" name="Picture 7" descr="https://ctms.engin.umich.edu/CTMS/Content/BallBeam/System/Analysis/html/BallBeam_SystemAnalysis_02.png">
            <a:extLst>
              <a:ext uri="{FF2B5EF4-FFF2-40B4-BE49-F238E27FC236}">
                <a16:creationId xmlns:a16="http://schemas.microsoft.com/office/drawing/2014/main" id="{5A3244D7-133F-48AB-AF64-F4BB7D5DAF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8648" y="1362479"/>
            <a:ext cx="5293352" cy="444354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0" y="4742242"/>
            <a:ext cx="6792685" cy="1938992"/>
          </a:xfrm>
          <a:prstGeom prst="rect">
            <a:avLst/>
          </a:prstGeom>
        </p:spPr>
        <p:txBody>
          <a:bodyPr wrap="square">
            <a:spAutoFit/>
          </a:bodyPr>
          <a:lstStyle/>
          <a:p>
            <a:pPr lvl="0"/>
            <a:r>
              <a:rPr lang="en-US" sz="2400" dirty="0">
                <a:solidFill>
                  <a:schemeClr val="bg1">
                    <a:lumMod val="95000"/>
                    <a:lumOff val="5000"/>
                  </a:schemeClr>
                </a:solidFill>
                <a:latin typeface="Rockwell" panose="02060603020205020403"/>
              </a:rPr>
              <a:t>From this plot it is clear that the system is </a:t>
            </a:r>
            <a:r>
              <a:rPr lang="en-US" sz="2400" dirty="0">
                <a:solidFill>
                  <a:schemeClr val="bg1">
                    <a:lumMod val="95000"/>
                    <a:lumOff val="5000"/>
                  </a:schemeClr>
                </a:solidFill>
                <a:highlight>
                  <a:srgbClr val="FF0000"/>
                </a:highlight>
                <a:latin typeface="Rockwell" panose="02060603020205020403"/>
              </a:rPr>
              <a:t>unstable</a:t>
            </a:r>
            <a:r>
              <a:rPr lang="en-US" sz="2400" dirty="0">
                <a:solidFill>
                  <a:schemeClr val="bg1">
                    <a:lumMod val="95000"/>
                    <a:lumOff val="5000"/>
                  </a:schemeClr>
                </a:solidFill>
                <a:latin typeface="Rockwell" panose="02060603020205020403"/>
              </a:rPr>
              <a:t> in open-loop causing the ball to roll right off the end of the beam. Therefore, </a:t>
            </a:r>
            <a:r>
              <a:rPr lang="en-US" sz="2400" dirty="0">
                <a:solidFill>
                  <a:schemeClr val="bg1">
                    <a:lumMod val="95000"/>
                    <a:lumOff val="5000"/>
                  </a:schemeClr>
                </a:solidFill>
                <a:highlight>
                  <a:srgbClr val="00FF00"/>
                </a:highlight>
                <a:latin typeface="Rockwell" panose="02060603020205020403"/>
              </a:rPr>
              <a:t>some method of controlling the ball's position in this system is required</a:t>
            </a:r>
            <a:r>
              <a:rPr lang="en-US" sz="2400" dirty="0">
                <a:solidFill>
                  <a:schemeClr val="bg1">
                    <a:lumMod val="95000"/>
                    <a:lumOff val="5000"/>
                  </a:schemeClr>
                </a:solidFill>
                <a:latin typeface="Rockwell" panose="02060603020205020403"/>
              </a:rPr>
              <a:t>.</a:t>
            </a:r>
            <a:endParaRPr lang="en-US" sz="2400" dirty="0">
              <a:solidFill>
                <a:schemeClr val="bg1">
                  <a:lumMod val="95000"/>
                  <a:lumOff val="5000"/>
                </a:schemeClr>
              </a:solidFill>
              <a:latin typeface="Rockwell" panose="02060603020205020403"/>
            </a:endParaRPr>
          </a:p>
        </p:txBody>
      </p:sp>
    </p:spTree>
    <p:extLst>
      <p:ext uri="{BB962C8B-B14F-4D97-AF65-F5344CB8AC3E}">
        <p14:creationId xmlns:p14="http://schemas.microsoft.com/office/powerpoint/2010/main" val="29344611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2821657-3D94-4098-8A24-6FF1FFE11BC8}"/>
              </a:ext>
            </a:extLst>
          </p:cNvPr>
          <p:cNvSpPr txBox="1">
            <a:spLocks/>
          </p:cNvSpPr>
          <p:nvPr/>
        </p:nvSpPr>
        <p:spPr>
          <a:xfrm>
            <a:off x="1752749" y="1680271"/>
            <a:ext cx="8679915" cy="1748729"/>
          </a:xfrm>
          <a:prstGeom prst="rect">
            <a:avLst/>
          </a:prstGeom>
        </p:spPr>
        <p:txBody>
          <a:bodyPr>
            <a:normAutofit fontScale="82500" lnSpcReduction="10000"/>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8000" b="1" dirty="0" smtClean="0"/>
              <a:t>CONTROLLER DESIGN</a:t>
            </a:r>
            <a:endParaRPr lang="en-US" sz="8000" b="1" dirty="0"/>
          </a:p>
        </p:txBody>
      </p:sp>
      <p:grpSp>
        <p:nvGrpSpPr>
          <p:cNvPr id="15" name="Group 14"/>
          <p:cNvGrpSpPr/>
          <p:nvPr/>
        </p:nvGrpSpPr>
        <p:grpSpPr>
          <a:xfrm>
            <a:off x="4531489" y="2508914"/>
            <a:ext cx="3122433" cy="662399"/>
            <a:chOff x="2775496" y="16"/>
            <a:chExt cx="3122433" cy="662399"/>
          </a:xfrm>
        </p:grpSpPr>
        <p:sp>
          <p:nvSpPr>
            <p:cNvPr id="16" name="Rounded Rectangle 15"/>
            <p:cNvSpPr/>
            <p:nvPr/>
          </p:nvSpPr>
          <p:spPr>
            <a:xfrm>
              <a:off x="2775496" y="16"/>
              <a:ext cx="3122433" cy="662399"/>
            </a:xfrm>
            <a:prstGeom prst="roundRect">
              <a:avLst/>
            </a:prstGeom>
            <a:solidFill>
              <a:srgbClr val="F81B02">
                <a:hueOff val="0"/>
                <a:satOff val="0"/>
                <a:lumOff val="0"/>
                <a:alphaOff val="0"/>
              </a:srgbClr>
            </a:solidFill>
            <a:ln w="15875" cap="flat" cmpd="sng" algn="ctr">
              <a:solidFill>
                <a:sysClr val="window" lastClr="FFFFFF">
                  <a:hueOff val="0"/>
                  <a:satOff val="0"/>
                  <a:lumOff val="0"/>
                  <a:alphaOff val="0"/>
                  <a:shade val="90000"/>
                </a:sysClr>
              </a:solidFill>
              <a:prstDash val="solid"/>
            </a:ln>
            <a:effectLst/>
          </p:spPr>
        </p:sp>
        <p:sp>
          <p:nvSpPr>
            <p:cNvPr id="17" name="Rounded Rectangle 4"/>
            <p:cNvSpPr txBox="1"/>
            <p:nvPr/>
          </p:nvSpPr>
          <p:spPr>
            <a:xfrm>
              <a:off x="2807832" y="32352"/>
              <a:ext cx="3057761" cy="597727"/>
            </a:xfrm>
            <a:prstGeom prst="rect">
              <a:avLst/>
            </a:prstGeom>
            <a:noFill/>
            <a:ln>
              <a:noFill/>
            </a:ln>
            <a:effectLst/>
          </p:spPr>
          <p:txBody>
            <a:bodyPr spcFirstLastPara="0" vert="horz" wrap="square" lIns="110490" tIns="55245" rIns="110490" bIns="55245" numCol="1" spcCol="1270" anchor="ctr" anchorCtr="0">
              <a:noAutofit/>
            </a:bodyPr>
            <a:lstStyle/>
            <a:p>
              <a:pPr marL="0" marR="0" lvl="0" indent="0" algn="ctr" defTabSz="1289050" eaLnBrk="1" fontAlgn="auto" latinLnBrk="0" hangingPunct="1">
                <a:lnSpc>
                  <a:spcPct val="90000"/>
                </a:lnSpc>
                <a:spcBef>
                  <a:spcPct val="0"/>
                </a:spcBef>
                <a:spcAft>
                  <a:spcPct val="35000"/>
                </a:spcAft>
                <a:buClrTx/>
                <a:buSzTx/>
                <a:buFontTx/>
                <a:buNone/>
                <a:tabLst/>
                <a:defRPr/>
              </a:pPr>
              <a:r>
                <a:rPr kumimoji="0" lang="en-US" sz="2900" b="0" i="0" u="none" strike="noStrike" kern="1200" cap="none" spc="0" normalizeH="0" baseline="0" noProof="0" dirty="0" smtClean="0">
                  <a:ln>
                    <a:noFill/>
                  </a:ln>
                  <a:solidFill>
                    <a:sysClr val="window" lastClr="FFFFFF"/>
                  </a:solidFill>
                  <a:effectLst/>
                  <a:uLnTx/>
                  <a:uFillTx/>
                  <a:latin typeface="Rockwell" panose="02060603020205020403"/>
                  <a:ea typeface="+mn-ea"/>
                  <a:cs typeface="+mn-cs"/>
                </a:rPr>
                <a:t>PD CONTOLLER</a:t>
              </a:r>
              <a:endParaRPr kumimoji="0" lang="en-US" sz="2900" b="0" i="0" u="none" strike="noStrike" kern="1200" cap="none" spc="0" normalizeH="0" baseline="0" noProof="0" dirty="0">
                <a:ln>
                  <a:noFill/>
                </a:ln>
                <a:solidFill>
                  <a:sysClr val="window" lastClr="FFFFFF"/>
                </a:solidFill>
                <a:effectLst/>
                <a:uLnTx/>
                <a:uFillTx/>
                <a:latin typeface="Rockwell" panose="02060603020205020403"/>
                <a:ea typeface="+mn-ea"/>
                <a:cs typeface="+mn-cs"/>
              </a:endParaRPr>
            </a:p>
          </p:txBody>
        </p:sp>
      </p:grpSp>
      <p:grpSp>
        <p:nvGrpSpPr>
          <p:cNvPr id="21" name="Group 20"/>
          <p:cNvGrpSpPr/>
          <p:nvPr/>
        </p:nvGrpSpPr>
        <p:grpSpPr>
          <a:xfrm>
            <a:off x="4563825" y="3171313"/>
            <a:ext cx="3122433" cy="662399"/>
            <a:chOff x="2775496" y="695535"/>
            <a:chExt cx="3122433" cy="662399"/>
          </a:xfrm>
        </p:grpSpPr>
        <p:sp>
          <p:nvSpPr>
            <p:cNvPr id="22" name="Rounded Rectangle 21"/>
            <p:cNvSpPr/>
            <p:nvPr/>
          </p:nvSpPr>
          <p:spPr>
            <a:xfrm>
              <a:off x="2775496" y="695535"/>
              <a:ext cx="3122433" cy="662399"/>
            </a:xfrm>
            <a:prstGeom prst="roundRect">
              <a:avLst/>
            </a:prstGeom>
            <a:solidFill>
              <a:srgbClr val="F81B02">
                <a:hueOff val="0"/>
                <a:satOff val="0"/>
                <a:lumOff val="0"/>
                <a:alphaOff val="0"/>
              </a:srgbClr>
            </a:solidFill>
            <a:ln w="15875" cap="flat" cmpd="sng" algn="ctr">
              <a:solidFill>
                <a:sysClr val="window" lastClr="FFFFFF">
                  <a:hueOff val="0"/>
                  <a:satOff val="0"/>
                  <a:lumOff val="0"/>
                  <a:alphaOff val="0"/>
                  <a:shade val="90000"/>
                </a:sysClr>
              </a:solidFill>
              <a:prstDash val="solid"/>
            </a:ln>
            <a:effectLst/>
          </p:spPr>
        </p:sp>
        <p:sp>
          <p:nvSpPr>
            <p:cNvPr id="23" name="Rounded Rectangle 4"/>
            <p:cNvSpPr txBox="1"/>
            <p:nvPr/>
          </p:nvSpPr>
          <p:spPr>
            <a:xfrm>
              <a:off x="2807832" y="727871"/>
              <a:ext cx="3057761" cy="597727"/>
            </a:xfrm>
            <a:prstGeom prst="rect">
              <a:avLst/>
            </a:prstGeom>
            <a:noFill/>
            <a:ln>
              <a:noFill/>
            </a:ln>
            <a:effectLst/>
          </p:spPr>
          <p:txBody>
            <a:bodyPr spcFirstLastPara="0" vert="horz" wrap="square" lIns="110490" tIns="55245" rIns="110490" bIns="55245" numCol="1" spcCol="1270" anchor="ctr" anchorCtr="0">
              <a:noAutofit/>
            </a:bodyPr>
            <a:lstStyle/>
            <a:p>
              <a:pPr marL="0" marR="0" lvl="0" indent="0" algn="ctr" defTabSz="1289050" eaLnBrk="1" fontAlgn="auto" latinLnBrk="0" hangingPunct="1">
                <a:lnSpc>
                  <a:spcPct val="90000"/>
                </a:lnSpc>
                <a:spcBef>
                  <a:spcPct val="0"/>
                </a:spcBef>
                <a:spcAft>
                  <a:spcPct val="35000"/>
                </a:spcAft>
                <a:buClrTx/>
                <a:buSzTx/>
                <a:buFontTx/>
                <a:buNone/>
                <a:tabLst/>
                <a:defRPr/>
              </a:pPr>
              <a:r>
                <a:rPr kumimoji="0" lang="en-US" sz="2900" b="0" i="0" u="none" strike="noStrike" kern="1200" cap="none" spc="0" normalizeH="0" baseline="0" noProof="0" dirty="0">
                  <a:ln>
                    <a:noFill/>
                  </a:ln>
                  <a:solidFill>
                    <a:sysClr val="window" lastClr="FFFFFF"/>
                  </a:solidFill>
                  <a:effectLst/>
                  <a:uLnTx/>
                  <a:uFillTx/>
                  <a:latin typeface="Rockwell" panose="02060603020205020403"/>
                  <a:ea typeface="+mn-ea"/>
                  <a:cs typeface="+mn-cs"/>
                </a:rPr>
                <a:t>FREQUENCY</a:t>
              </a:r>
            </a:p>
          </p:txBody>
        </p:sp>
      </p:grpSp>
    </p:spTree>
    <p:extLst>
      <p:ext uri="{BB962C8B-B14F-4D97-AF65-F5344CB8AC3E}">
        <p14:creationId xmlns:p14="http://schemas.microsoft.com/office/powerpoint/2010/main" val="30882014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1863633" y="1240972"/>
            <a:ext cx="8203474" cy="40494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spc="-150" dirty="0" smtClean="0">
                <a:solidFill>
                  <a:srgbClr val="FFFEFF"/>
                </a:solidFill>
                <a:latin typeface="Calibri Light" panose="020F0302020204030204"/>
                <a:ea typeface="+mj-ea"/>
                <a:cs typeface="+mj-cs"/>
              </a:rPr>
              <a:t>PD </a:t>
            </a:r>
            <a:r>
              <a:rPr lang="en-US" sz="5400" b="1" spc="-150" dirty="0">
                <a:solidFill>
                  <a:srgbClr val="FFFEFF"/>
                </a:solidFill>
                <a:latin typeface="Calibri Light" panose="020F0302020204030204"/>
                <a:ea typeface="+mj-ea"/>
                <a:cs typeface="+mj-cs"/>
              </a:rPr>
              <a:t>CONTROLLER DESIGN</a:t>
            </a:r>
            <a:endParaRPr lang="en-US" b="1" dirty="0"/>
          </a:p>
        </p:txBody>
      </p:sp>
    </p:spTree>
    <p:extLst>
      <p:ext uri="{BB962C8B-B14F-4D97-AF65-F5344CB8AC3E}">
        <p14:creationId xmlns:p14="http://schemas.microsoft.com/office/powerpoint/2010/main" val="38250875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0"/>
            <a:ext cx="10353761" cy="852055"/>
          </a:xfrm>
        </p:spPr>
        <p:txBody>
          <a:bodyPr/>
          <a:lstStyle/>
          <a:p>
            <a:r>
              <a:rPr lang="en-US" dirty="0" smtClean="0"/>
              <a:t>	</a:t>
            </a:r>
            <a:r>
              <a:rPr lang="en-US" dirty="0" smtClean="0">
                <a:solidFill>
                  <a:srgbClr val="00B0F0"/>
                </a:solidFill>
              </a:rPr>
              <a:t>CONTROLLER DESIGN</a:t>
            </a:r>
            <a:endParaRPr lang="en-US" dirty="0">
              <a:solidFill>
                <a:srgbClr val="00B0F0"/>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70164" y="1175657"/>
                <a:ext cx="10846327" cy="6056416"/>
              </a:xfrm>
            </p:spPr>
            <p:txBody>
              <a:bodyPr>
                <a:normAutofit fontScale="92500" lnSpcReduction="10000"/>
              </a:bodyPr>
              <a:lstStyle/>
              <a:p>
                <a:r>
                  <a:rPr lang="en-US" sz="2800" dirty="0" smtClean="0">
                    <a:latin typeface="Calibri" panose="020F0502020204030204" pitchFamily="34" charset="0"/>
                    <a:cs typeface="Calibri" panose="020F0502020204030204" pitchFamily="34" charset="0"/>
                  </a:rPr>
                  <a:t>A PD controller is design to control the system. The Derivative control to reduce the overshoot, The integral control to reduce the steady state error, and proportional control can be used to improve the rise time. The transfer function of a PID  Controller is:</a:t>
                </a:r>
              </a:p>
              <a:p>
                <a:pPr marL="0" indent="0" algn="ctr">
                  <a:buNone/>
                </a:pPr>
                <a:r>
                  <a:rPr lang="en-US" sz="2800" dirty="0" smtClean="0">
                    <a:latin typeface="Calibri" panose="020F0502020204030204" pitchFamily="34" charset="0"/>
                    <a:cs typeface="Calibri" panose="020F0502020204030204" pitchFamily="34" charset="0"/>
                  </a:rPr>
                  <a:t>C(S)=</a:t>
                </a:r>
                <a14:m>
                  <m:oMath xmlns:m="http://schemas.openxmlformats.org/officeDocument/2006/math">
                    <m:sSub>
                      <m:sSubPr>
                        <m:ctrlPr>
                          <a:rPr lang="en-US" sz="2800" i="1" smtClean="0">
                            <a:latin typeface="Cambria Math" panose="02040503050406030204" pitchFamily="18" charset="0"/>
                            <a:cs typeface="Calibri" panose="020F0502020204030204" pitchFamily="34" charset="0"/>
                          </a:rPr>
                        </m:ctrlPr>
                      </m:sSubPr>
                      <m:e>
                        <m:r>
                          <a:rPr lang="en-US" sz="2800" b="0" i="1" smtClean="0">
                            <a:latin typeface="Cambria Math" panose="02040503050406030204" pitchFamily="18" charset="0"/>
                            <a:cs typeface="Calibri" panose="020F0502020204030204" pitchFamily="34" charset="0"/>
                          </a:rPr>
                          <m:t>𝐾</m:t>
                        </m:r>
                      </m:e>
                      <m:sub>
                        <m:r>
                          <a:rPr lang="en-US" sz="2800" b="0" i="1" smtClean="0">
                            <a:latin typeface="Cambria Math" panose="02040503050406030204" pitchFamily="18" charset="0"/>
                            <a:cs typeface="Calibri" panose="020F0502020204030204" pitchFamily="34" charset="0"/>
                          </a:rPr>
                          <m:t>𝑃</m:t>
                        </m:r>
                      </m:sub>
                    </m:sSub>
                    <m:r>
                      <a:rPr lang="en-US" sz="2800" b="0" i="1" smtClean="0">
                        <a:latin typeface="Cambria Math" panose="02040503050406030204" pitchFamily="18" charset="0"/>
                        <a:cs typeface="Calibri" panose="020F0502020204030204" pitchFamily="34" charset="0"/>
                      </a:rPr>
                      <m:t>+</m:t>
                    </m:r>
                    <m:f>
                      <m:fPr>
                        <m:ctrlPr>
                          <a:rPr lang="en-US" sz="2800" b="0" i="1" smtClean="0">
                            <a:latin typeface="Cambria Math" panose="02040503050406030204" pitchFamily="18" charset="0"/>
                            <a:cs typeface="Calibri" panose="020F0502020204030204" pitchFamily="34" charset="0"/>
                          </a:rPr>
                        </m:ctrlPr>
                      </m:fPr>
                      <m:num>
                        <m:sSub>
                          <m:sSubPr>
                            <m:ctrlPr>
                              <a:rPr lang="en-US" sz="2800" b="0" i="1" smtClean="0">
                                <a:latin typeface="Cambria Math" panose="02040503050406030204" pitchFamily="18" charset="0"/>
                                <a:cs typeface="Calibri" panose="020F0502020204030204" pitchFamily="34" charset="0"/>
                              </a:rPr>
                            </m:ctrlPr>
                          </m:sSubPr>
                          <m:e>
                            <m:r>
                              <a:rPr lang="en-US" sz="2800" b="0" i="1" smtClean="0">
                                <a:latin typeface="Cambria Math" panose="02040503050406030204" pitchFamily="18" charset="0"/>
                                <a:cs typeface="Calibri" panose="020F0502020204030204" pitchFamily="34" charset="0"/>
                              </a:rPr>
                              <m:t>𝐾</m:t>
                            </m:r>
                          </m:e>
                          <m:sub>
                            <m:r>
                              <a:rPr lang="en-US" sz="2800" b="0" i="1" smtClean="0">
                                <a:latin typeface="Cambria Math" panose="02040503050406030204" pitchFamily="18" charset="0"/>
                                <a:cs typeface="Calibri" panose="020F0502020204030204" pitchFamily="34" charset="0"/>
                              </a:rPr>
                              <m:t>𝐼</m:t>
                            </m:r>
                          </m:sub>
                        </m:sSub>
                      </m:num>
                      <m:den>
                        <m:r>
                          <a:rPr lang="en-US" sz="2800" b="0" i="1" smtClean="0">
                            <a:latin typeface="Cambria Math" panose="02040503050406030204" pitchFamily="18" charset="0"/>
                            <a:cs typeface="Calibri" panose="020F0502020204030204" pitchFamily="34" charset="0"/>
                          </a:rPr>
                          <m:t>𝑆</m:t>
                        </m:r>
                      </m:den>
                    </m:f>
                  </m:oMath>
                </a14:m>
                <a:endParaRPr lang="en-US" sz="2800" dirty="0" smtClean="0">
                  <a:latin typeface="Calibri" panose="020F0502020204030204" pitchFamily="34" charset="0"/>
                  <a:cs typeface="Calibri" panose="020F0502020204030204" pitchFamily="34" charset="0"/>
                </a:endParaRPr>
              </a:p>
              <a:p>
                <a:pPr marL="0" indent="0">
                  <a:buNone/>
                </a:pPr>
                <a:r>
                  <a:rPr lang="en-US" sz="2800" dirty="0" smtClean="0">
                    <a:latin typeface="Calibri" panose="020F0502020204030204" pitchFamily="34" charset="0"/>
                    <a:cs typeface="Calibri" panose="020F0502020204030204" pitchFamily="34" charset="0"/>
                  </a:rPr>
                  <a:t>In general, the gains of </a:t>
                </a:r>
                <a14:m>
                  <m:oMath xmlns:m="http://schemas.openxmlformats.org/officeDocument/2006/math">
                    <m:sSub>
                      <m:sSubPr>
                        <m:ctrlPr>
                          <a:rPr lang="en-US" sz="2800" i="1" smtClean="0">
                            <a:latin typeface="Cambria Math" panose="02040503050406030204" pitchFamily="18" charset="0"/>
                            <a:cs typeface="Calibri" panose="020F0502020204030204" pitchFamily="34" charset="0"/>
                          </a:rPr>
                        </m:ctrlPr>
                      </m:sSubPr>
                      <m:e>
                        <m:r>
                          <a:rPr lang="en-US" sz="2800" b="0" i="1" smtClean="0">
                            <a:latin typeface="Cambria Math" panose="02040503050406030204" pitchFamily="18" charset="0"/>
                            <a:cs typeface="Calibri" panose="020F0502020204030204" pitchFamily="34" charset="0"/>
                          </a:rPr>
                          <m:t>𝐾</m:t>
                        </m:r>
                      </m:e>
                      <m:sub>
                        <m:r>
                          <a:rPr lang="en-US" sz="2800" b="0" i="1" smtClean="0">
                            <a:latin typeface="Cambria Math" panose="02040503050406030204" pitchFamily="18" charset="0"/>
                            <a:cs typeface="Calibri" panose="020F0502020204030204" pitchFamily="34" charset="0"/>
                          </a:rPr>
                          <m:t>𝑃</m:t>
                        </m:r>
                      </m:sub>
                    </m:sSub>
                    <m:r>
                      <a:rPr lang="en-US" sz="2800" b="0" i="1" smtClean="0">
                        <a:latin typeface="Cambria Math" panose="02040503050406030204" pitchFamily="18" charset="0"/>
                        <a:cs typeface="Calibri" panose="020F0502020204030204" pitchFamily="34" charset="0"/>
                      </a:rPr>
                      <m:t>,</m:t>
                    </m:r>
                    <m:sSub>
                      <m:sSubPr>
                        <m:ctrlPr>
                          <a:rPr lang="en-US" sz="2800" b="0" i="1" smtClean="0">
                            <a:latin typeface="Cambria Math" panose="02040503050406030204" pitchFamily="18" charset="0"/>
                            <a:cs typeface="Calibri" panose="020F0502020204030204" pitchFamily="34" charset="0"/>
                          </a:rPr>
                        </m:ctrlPr>
                      </m:sSubPr>
                      <m:e>
                        <m:r>
                          <a:rPr lang="en-US" sz="2800" b="0" i="1" smtClean="0">
                            <a:latin typeface="Cambria Math" panose="02040503050406030204" pitchFamily="18" charset="0"/>
                            <a:cs typeface="Calibri" panose="020F0502020204030204" pitchFamily="34" charset="0"/>
                          </a:rPr>
                          <m:t>𝐾</m:t>
                        </m:r>
                      </m:e>
                      <m:sub>
                        <m:r>
                          <a:rPr lang="en-US" sz="2800" b="0" i="1" smtClean="0">
                            <a:latin typeface="Cambria Math" panose="02040503050406030204" pitchFamily="18" charset="0"/>
                            <a:cs typeface="Calibri" panose="020F0502020204030204" pitchFamily="34" charset="0"/>
                          </a:rPr>
                          <m:t>𝐷</m:t>
                        </m:r>
                      </m:sub>
                    </m:sSub>
                  </m:oMath>
                </a14:m>
                <a:r>
                  <a:rPr lang="en-US" sz="2800" dirty="0" smtClean="0">
                    <a:latin typeface="Calibri" panose="020F0502020204030204" pitchFamily="34" charset="0"/>
                    <a:cs typeface="Calibri" panose="020F0502020204030204" pitchFamily="34" charset="0"/>
                  </a:rPr>
                  <a:t> will need to be adjusted manually by the user/engineer in order to achieve system specifications( </a:t>
                </a:r>
                <a:r>
                  <a:rPr lang="en-US" sz="2800" dirty="0" err="1" smtClean="0">
                    <a:latin typeface="Calibri" panose="020F0502020204030204" pitchFamily="34" charset="0"/>
                    <a:cs typeface="Calibri" panose="020F0502020204030204" pitchFamily="34" charset="0"/>
                  </a:rPr>
                  <a:t>ie</a:t>
                </a:r>
                <a:r>
                  <a:rPr lang="en-US" sz="2800" dirty="0" smtClean="0">
                    <a:latin typeface="Calibri" panose="020F0502020204030204" pitchFamily="34" charset="0"/>
                    <a:cs typeface="Calibri" panose="020F0502020204030204" pitchFamily="34" charset="0"/>
                  </a:rPr>
                  <a:t> max overshoot of less than 5% and settling time of less then 3 seconds). Manual tuning of the gain settings is the simplest method for setting the PD controls. First, the derivative and integral gains are set to zero, increase the proportional gain until observing oscillation in the output. After the proportional gain is set, the derivative gain can be increased. Derivative gain will increase the overshoot and decrease settling time slightly. Once the derivative control is set, we can increase the integral gain.</a:t>
                </a:r>
                <a:r>
                  <a:rPr lang="en-US" sz="2400" dirty="0" smtClean="0">
                    <a:latin typeface="Calibri" panose="020F0502020204030204" pitchFamily="34" charset="0"/>
                    <a:cs typeface="Calibri" panose="020F0502020204030204" pitchFamily="34" charset="0"/>
                  </a:rPr>
                  <a:t>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70164" y="1175657"/>
                <a:ext cx="10846327" cy="6056416"/>
              </a:xfrm>
              <a:blipFill>
                <a:blip r:embed="rId2"/>
                <a:stretch>
                  <a:fillRect l="-1011" t="-1511" r="-1180"/>
                </a:stretch>
              </a:blipFill>
            </p:spPr>
            <p:txBody>
              <a:bodyPr/>
              <a:lstStyle/>
              <a:p>
                <a:r>
                  <a:rPr lang="en-US">
                    <a:noFill/>
                  </a:rPr>
                  <a:t> </a:t>
                </a:r>
              </a:p>
            </p:txBody>
          </p:sp>
        </mc:Fallback>
      </mc:AlternateContent>
    </p:spTree>
    <p:extLst>
      <p:ext uri="{BB962C8B-B14F-4D97-AF65-F5344CB8AC3E}">
        <p14:creationId xmlns:p14="http://schemas.microsoft.com/office/powerpoint/2010/main" val="41972885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79" y="2129247"/>
            <a:ext cx="8961120" cy="4708981"/>
          </a:xfrm>
          <a:prstGeom prst="rect">
            <a:avLst/>
          </a:prstGeom>
        </p:spPr>
        <p:txBody>
          <a:bodyPr wrap="square">
            <a:spAutoFit/>
          </a:bodyPr>
          <a:lstStyle/>
          <a:p>
            <a:r>
              <a:rPr lang="en-IN" sz="2000" dirty="0" smtClean="0"/>
              <a:t>To add </a:t>
            </a:r>
            <a:r>
              <a:rPr lang="en-IN" sz="2000" dirty="0"/>
              <a:t>derivative term to the controller</a:t>
            </a:r>
            <a:r>
              <a:rPr lang="en-IN" sz="2000" dirty="0" smtClean="0"/>
              <a:t>. We use the </a:t>
            </a:r>
            <a:r>
              <a:rPr lang="en-IN" sz="2000" dirty="0" err="1" smtClean="0"/>
              <a:t>matlab</a:t>
            </a:r>
            <a:r>
              <a:rPr lang="en-IN" sz="2000" dirty="0" smtClean="0"/>
              <a:t> code below </a:t>
            </a:r>
            <a:br>
              <a:rPr lang="en-IN" sz="2000" dirty="0" smtClean="0"/>
            </a:br>
            <a:r>
              <a:rPr lang="en-IN" sz="2000" i="1" dirty="0" smtClean="0">
                <a:solidFill>
                  <a:srgbClr val="0070C0"/>
                </a:solidFill>
              </a:rPr>
              <a:t>m </a:t>
            </a:r>
            <a:r>
              <a:rPr lang="en-IN" sz="2000" i="1" dirty="0">
                <a:solidFill>
                  <a:srgbClr val="0070C0"/>
                </a:solidFill>
              </a:rPr>
              <a:t>= 0.111;</a:t>
            </a:r>
            <a:r>
              <a:rPr lang="en-US" sz="2000" i="1" dirty="0">
                <a:solidFill>
                  <a:srgbClr val="0070C0"/>
                </a:solidFill>
              </a:rPr>
              <a:t/>
            </a:r>
            <a:br>
              <a:rPr lang="en-US" sz="2000" i="1" dirty="0">
                <a:solidFill>
                  <a:srgbClr val="0070C0"/>
                </a:solidFill>
              </a:rPr>
            </a:br>
            <a:r>
              <a:rPr lang="en-IN" sz="2000" i="1" dirty="0">
                <a:solidFill>
                  <a:srgbClr val="0070C0"/>
                </a:solidFill>
              </a:rPr>
              <a:t>R = 0.015;</a:t>
            </a:r>
            <a:r>
              <a:rPr lang="en-US" sz="2000" i="1" dirty="0">
                <a:solidFill>
                  <a:srgbClr val="0070C0"/>
                </a:solidFill>
              </a:rPr>
              <a:t/>
            </a:r>
            <a:br>
              <a:rPr lang="en-US" sz="2000" i="1" dirty="0">
                <a:solidFill>
                  <a:srgbClr val="0070C0"/>
                </a:solidFill>
              </a:rPr>
            </a:br>
            <a:r>
              <a:rPr lang="en-IN" sz="2000" i="1" dirty="0">
                <a:solidFill>
                  <a:srgbClr val="0070C0"/>
                </a:solidFill>
              </a:rPr>
              <a:t>g = -9.8;</a:t>
            </a:r>
            <a:r>
              <a:rPr lang="en-US" sz="2000" i="1" dirty="0">
                <a:solidFill>
                  <a:srgbClr val="0070C0"/>
                </a:solidFill>
              </a:rPr>
              <a:t/>
            </a:r>
            <a:br>
              <a:rPr lang="en-US" sz="2000" i="1" dirty="0">
                <a:solidFill>
                  <a:srgbClr val="0070C0"/>
                </a:solidFill>
              </a:rPr>
            </a:br>
            <a:r>
              <a:rPr lang="en-IN" sz="2000" i="1" dirty="0">
                <a:solidFill>
                  <a:srgbClr val="0070C0"/>
                </a:solidFill>
              </a:rPr>
              <a:t>L = 1.0;</a:t>
            </a:r>
            <a:r>
              <a:rPr lang="en-US" sz="2000" i="1" dirty="0">
                <a:solidFill>
                  <a:srgbClr val="0070C0"/>
                </a:solidFill>
              </a:rPr>
              <a:t/>
            </a:r>
            <a:br>
              <a:rPr lang="en-US" sz="2000" i="1" dirty="0">
                <a:solidFill>
                  <a:srgbClr val="0070C0"/>
                </a:solidFill>
              </a:rPr>
            </a:br>
            <a:r>
              <a:rPr lang="en-IN" sz="2000" i="1" dirty="0">
                <a:solidFill>
                  <a:srgbClr val="0070C0"/>
                </a:solidFill>
              </a:rPr>
              <a:t>d = 0.03;</a:t>
            </a:r>
            <a:r>
              <a:rPr lang="en-US" sz="2000" i="1" dirty="0">
                <a:solidFill>
                  <a:srgbClr val="0070C0"/>
                </a:solidFill>
              </a:rPr>
              <a:t/>
            </a:r>
            <a:br>
              <a:rPr lang="en-US" sz="2000" i="1" dirty="0">
                <a:solidFill>
                  <a:srgbClr val="0070C0"/>
                </a:solidFill>
              </a:rPr>
            </a:br>
            <a:r>
              <a:rPr lang="en-IN" sz="2000" i="1" dirty="0">
                <a:solidFill>
                  <a:srgbClr val="0070C0"/>
                </a:solidFill>
              </a:rPr>
              <a:t>J = 9.99e-6;</a:t>
            </a:r>
            <a:r>
              <a:rPr lang="en-US" sz="2000" i="1" dirty="0">
                <a:solidFill>
                  <a:srgbClr val="0070C0"/>
                </a:solidFill>
              </a:rPr>
              <a:t/>
            </a:r>
            <a:br>
              <a:rPr lang="en-US" sz="2000" i="1" dirty="0">
                <a:solidFill>
                  <a:srgbClr val="0070C0"/>
                </a:solidFill>
              </a:rPr>
            </a:br>
            <a:r>
              <a:rPr lang="en-IN" sz="2000" i="1" dirty="0">
                <a:solidFill>
                  <a:srgbClr val="0070C0"/>
                </a:solidFill>
              </a:rPr>
              <a:t>s = </a:t>
            </a:r>
            <a:r>
              <a:rPr lang="en-IN" sz="2000" i="1" dirty="0" err="1">
                <a:solidFill>
                  <a:srgbClr val="0070C0"/>
                </a:solidFill>
              </a:rPr>
              <a:t>tf</a:t>
            </a:r>
            <a:r>
              <a:rPr lang="en-IN" sz="2000" i="1" dirty="0">
                <a:solidFill>
                  <a:srgbClr val="0070C0"/>
                </a:solidFill>
              </a:rPr>
              <a:t>('s');</a:t>
            </a:r>
            <a:r>
              <a:rPr lang="en-US" sz="2000" i="1" dirty="0">
                <a:solidFill>
                  <a:srgbClr val="0070C0"/>
                </a:solidFill>
              </a:rPr>
              <a:t/>
            </a:r>
            <a:br>
              <a:rPr lang="en-US" sz="2000" i="1" dirty="0">
                <a:solidFill>
                  <a:srgbClr val="0070C0"/>
                </a:solidFill>
              </a:rPr>
            </a:br>
            <a:r>
              <a:rPr lang="en-IN" sz="2000" i="1" dirty="0" err="1">
                <a:solidFill>
                  <a:srgbClr val="0070C0"/>
                </a:solidFill>
              </a:rPr>
              <a:t>P_ball</a:t>
            </a:r>
            <a:r>
              <a:rPr lang="en-IN" sz="2000" i="1" dirty="0">
                <a:solidFill>
                  <a:srgbClr val="0070C0"/>
                </a:solidFill>
              </a:rPr>
              <a:t> = -m*g*d/L/(J/R^2+m)/s^2;</a:t>
            </a:r>
            <a:r>
              <a:rPr lang="en-US" sz="2000" i="1" dirty="0">
                <a:solidFill>
                  <a:srgbClr val="0070C0"/>
                </a:solidFill>
              </a:rPr>
              <a:t/>
            </a:r>
            <a:br>
              <a:rPr lang="en-US" sz="2000" i="1" dirty="0">
                <a:solidFill>
                  <a:srgbClr val="0070C0"/>
                </a:solidFill>
              </a:rPr>
            </a:br>
            <a:r>
              <a:rPr lang="en-IN" sz="2000" i="1" dirty="0">
                <a:solidFill>
                  <a:srgbClr val="0070C0"/>
                </a:solidFill>
              </a:rPr>
              <a:t> </a:t>
            </a:r>
            <a:r>
              <a:rPr lang="en-US" sz="2000" i="1" dirty="0">
                <a:solidFill>
                  <a:srgbClr val="0070C0"/>
                </a:solidFill>
              </a:rPr>
              <a:t/>
            </a:r>
            <a:br>
              <a:rPr lang="en-US" sz="2000" i="1" dirty="0">
                <a:solidFill>
                  <a:srgbClr val="0070C0"/>
                </a:solidFill>
              </a:rPr>
            </a:br>
            <a:r>
              <a:rPr lang="en-IN" sz="2000" i="1" dirty="0" err="1">
                <a:highlight>
                  <a:srgbClr val="FFFF00"/>
                </a:highlight>
              </a:rPr>
              <a:t>Kp</a:t>
            </a:r>
            <a:r>
              <a:rPr lang="en-IN" sz="2000" i="1" dirty="0">
                <a:highlight>
                  <a:srgbClr val="FFFF00"/>
                </a:highlight>
              </a:rPr>
              <a:t> = </a:t>
            </a:r>
            <a:r>
              <a:rPr lang="en-IN" sz="2000" i="1" dirty="0" smtClean="0">
                <a:highlight>
                  <a:srgbClr val="FFFF00"/>
                </a:highlight>
              </a:rPr>
              <a:t>10;</a:t>
            </a:r>
            <a:r>
              <a:rPr lang="en-US" sz="2000" i="1" dirty="0">
                <a:highlight>
                  <a:srgbClr val="FFFF00"/>
                </a:highlight>
              </a:rPr>
              <a:t/>
            </a:r>
            <a:br>
              <a:rPr lang="en-US" sz="2000" i="1" dirty="0">
                <a:highlight>
                  <a:srgbClr val="FFFF00"/>
                </a:highlight>
              </a:rPr>
            </a:br>
            <a:r>
              <a:rPr lang="en-IN" sz="2000" i="1" dirty="0" err="1">
                <a:highlight>
                  <a:srgbClr val="FFFF00"/>
                </a:highlight>
              </a:rPr>
              <a:t>Kd</a:t>
            </a:r>
            <a:r>
              <a:rPr lang="en-IN" sz="2000" i="1" dirty="0">
                <a:highlight>
                  <a:srgbClr val="FFFF00"/>
                </a:highlight>
              </a:rPr>
              <a:t> = </a:t>
            </a:r>
            <a:r>
              <a:rPr lang="en-IN" sz="2000" i="1" dirty="0" smtClean="0">
                <a:highlight>
                  <a:srgbClr val="FFFF00"/>
                </a:highlight>
              </a:rPr>
              <a:t>20;</a:t>
            </a:r>
            <a:r>
              <a:rPr lang="en-US" sz="2000" i="1" dirty="0">
                <a:highlight>
                  <a:srgbClr val="FFFF00"/>
                </a:highlight>
              </a:rPr>
              <a:t/>
            </a:r>
            <a:br>
              <a:rPr lang="en-US" sz="2000" i="1" dirty="0">
                <a:highlight>
                  <a:srgbClr val="FFFF00"/>
                </a:highlight>
              </a:rPr>
            </a:br>
            <a:r>
              <a:rPr lang="en-IN" sz="2000" i="1" dirty="0">
                <a:highlight>
                  <a:srgbClr val="FFFF00"/>
                </a:highlight>
              </a:rPr>
              <a:t>C = </a:t>
            </a:r>
            <a:r>
              <a:rPr lang="en-IN" sz="2000" i="1" dirty="0" err="1">
                <a:highlight>
                  <a:srgbClr val="FFFF00"/>
                </a:highlight>
              </a:rPr>
              <a:t>pid</a:t>
            </a:r>
            <a:r>
              <a:rPr lang="en-IN" sz="2000" i="1" dirty="0">
                <a:highlight>
                  <a:srgbClr val="FFFF00"/>
                </a:highlight>
              </a:rPr>
              <a:t>(Kp,0,Kd);</a:t>
            </a:r>
          </a:p>
          <a:p>
            <a:r>
              <a:rPr lang="en-IN" sz="2000" i="1" dirty="0" err="1">
                <a:highlight>
                  <a:srgbClr val="FFFF00"/>
                </a:highlight>
              </a:rPr>
              <a:t>sys_cl</a:t>
            </a:r>
            <a:r>
              <a:rPr lang="en-IN" sz="2000" i="1" dirty="0">
                <a:highlight>
                  <a:srgbClr val="FFFF00"/>
                </a:highlight>
              </a:rPr>
              <a:t>=feedback(c*p_ball,1);</a:t>
            </a:r>
            <a:endParaRPr lang="en-US" sz="2000" i="1" dirty="0"/>
          </a:p>
        </p:txBody>
      </p:sp>
      <p:grpSp>
        <p:nvGrpSpPr>
          <p:cNvPr id="3" name="Group 2">
            <a:extLst>
              <a:ext uri="{FF2B5EF4-FFF2-40B4-BE49-F238E27FC236}">
                <a16:creationId xmlns:a16="http://schemas.microsoft.com/office/drawing/2014/main" id="{846B3A29-5308-4C65-88D3-69D4493939B9}"/>
              </a:ext>
            </a:extLst>
          </p:cNvPr>
          <p:cNvGrpSpPr/>
          <p:nvPr/>
        </p:nvGrpSpPr>
        <p:grpSpPr>
          <a:xfrm>
            <a:off x="2076994" y="875642"/>
            <a:ext cx="6309632" cy="899041"/>
            <a:chOff x="5109" y="0"/>
            <a:chExt cx="5226624" cy="899041"/>
          </a:xfrm>
        </p:grpSpPr>
        <p:sp>
          <p:nvSpPr>
            <p:cNvPr id="4" name="Rectangle: Rounded Corners 2">
              <a:extLst>
                <a:ext uri="{FF2B5EF4-FFF2-40B4-BE49-F238E27FC236}">
                  <a16:creationId xmlns:a16="http://schemas.microsoft.com/office/drawing/2014/main" id="{E067A317-626D-4E08-8D6F-26351D8D3A85}"/>
                </a:ext>
              </a:extLst>
            </p:cNvPr>
            <p:cNvSpPr/>
            <p:nvPr/>
          </p:nvSpPr>
          <p:spPr>
            <a:xfrm>
              <a:off x="5109" y="0"/>
              <a:ext cx="5226624" cy="899041"/>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Rectangle: Rounded Corners 4">
              <a:extLst>
                <a:ext uri="{FF2B5EF4-FFF2-40B4-BE49-F238E27FC236}">
                  <a16:creationId xmlns:a16="http://schemas.microsoft.com/office/drawing/2014/main" id="{6EB83979-808E-4B27-BAB8-D7465F4AE8C7}"/>
                </a:ext>
              </a:extLst>
            </p:cNvPr>
            <p:cNvSpPr txBox="1"/>
            <p:nvPr/>
          </p:nvSpPr>
          <p:spPr>
            <a:xfrm>
              <a:off x="31441" y="26332"/>
              <a:ext cx="5173960" cy="84637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b="1" kern="1200" dirty="0"/>
                <a:t>PROPORTIONAL DERIVATIVE CONTROL</a:t>
              </a:r>
              <a:endParaRPr lang="en-US" sz="2700" kern="1200" dirty="0"/>
            </a:p>
          </p:txBody>
        </p:sp>
      </p:grpSp>
      <p:sp>
        <p:nvSpPr>
          <p:cNvPr id="6" name="Rectangle 5"/>
          <p:cNvSpPr/>
          <p:nvPr/>
        </p:nvSpPr>
        <p:spPr>
          <a:xfrm>
            <a:off x="5495108" y="5093901"/>
            <a:ext cx="6096000" cy="1508105"/>
          </a:xfrm>
          <a:prstGeom prst="rect">
            <a:avLst/>
          </a:prstGeom>
        </p:spPr>
        <p:txBody>
          <a:bodyPr>
            <a:spAutoFit/>
          </a:bodyPr>
          <a:lstStyle/>
          <a:p>
            <a:r>
              <a:rPr lang="en-IN" dirty="0"/>
              <a:t>Now, we can model the system's response to a step input of 0.25 m. Add </a:t>
            </a:r>
            <a:r>
              <a:rPr lang="en-IN" sz="2000" dirty="0"/>
              <a:t>the</a:t>
            </a:r>
            <a:r>
              <a:rPr lang="en-IN" dirty="0"/>
              <a:t> following line of code.</a:t>
            </a:r>
          </a:p>
          <a:p>
            <a:r>
              <a:rPr lang="en-US" i="1" dirty="0">
                <a:solidFill>
                  <a:srgbClr val="0070C0"/>
                </a:solidFill>
              </a:rPr>
              <a:t/>
            </a:r>
            <a:br>
              <a:rPr lang="en-US" i="1" dirty="0">
                <a:solidFill>
                  <a:srgbClr val="0070C0"/>
                </a:solidFill>
              </a:rPr>
            </a:br>
            <a:r>
              <a:rPr lang="en-IN" i="1" dirty="0">
                <a:solidFill>
                  <a:srgbClr val="0070C0"/>
                </a:solidFill>
              </a:rPr>
              <a:t> t=0:0.01:5;</a:t>
            </a:r>
            <a:r>
              <a:rPr lang="en-US" i="1" dirty="0">
                <a:solidFill>
                  <a:srgbClr val="0070C0"/>
                </a:solidFill>
              </a:rPr>
              <a:t/>
            </a:r>
            <a:br>
              <a:rPr lang="en-US" i="1" dirty="0">
                <a:solidFill>
                  <a:srgbClr val="0070C0"/>
                </a:solidFill>
              </a:rPr>
            </a:br>
            <a:r>
              <a:rPr lang="en-IN" i="1" dirty="0">
                <a:solidFill>
                  <a:srgbClr val="0070C0"/>
                </a:solidFill>
              </a:rPr>
              <a:t>step(0.25*</a:t>
            </a:r>
            <a:r>
              <a:rPr lang="en-IN" i="1" dirty="0" err="1">
                <a:solidFill>
                  <a:srgbClr val="0070C0"/>
                </a:solidFill>
              </a:rPr>
              <a:t>sys_cl</a:t>
            </a:r>
            <a:r>
              <a:rPr lang="en-IN" i="1" dirty="0">
                <a:solidFill>
                  <a:srgbClr val="0070C0"/>
                </a:solidFill>
              </a:rPr>
              <a:t>)</a:t>
            </a:r>
            <a:endParaRPr lang="en-US" dirty="0"/>
          </a:p>
        </p:txBody>
      </p:sp>
    </p:spTree>
    <p:extLst>
      <p:ext uri="{BB962C8B-B14F-4D97-AF65-F5344CB8AC3E}">
        <p14:creationId xmlns:p14="http://schemas.microsoft.com/office/powerpoint/2010/main" val="20204035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0"/>
            <a:ext cx="10353761" cy="855266"/>
          </a:xfrm>
        </p:spPr>
        <p:txBody>
          <a:bodyPr/>
          <a:lstStyle/>
          <a:p>
            <a:r>
              <a:rPr lang="en-US" dirty="0" smtClean="0"/>
              <a:t>CONTROLLER PARAMETERS</a:t>
            </a:r>
            <a:endParaRPr lang="en-US" dirty="0"/>
          </a:p>
        </p:txBody>
      </p:sp>
      <p:sp>
        <p:nvSpPr>
          <p:cNvPr id="3" name="Content Placeholder 2"/>
          <p:cNvSpPr>
            <a:spLocks noGrp="1"/>
          </p:cNvSpPr>
          <p:nvPr>
            <p:ph idx="1"/>
          </p:nvPr>
        </p:nvSpPr>
        <p:spPr>
          <a:xfrm>
            <a:off x="270164" y="855265"/>
            <a:ext cx="11720945" cy="5836479"/>
          </a:xfrm>
        </p:spPr>
        <p:txBody>
          <a:bodyPr>
            <a:normAutofit/>
          </a:bodyPr>
          <a:lstStyle/>
          <a:p>
            <a:r>
              <a:rPr lang="en-US" sz="2800" dirty="0" err="1" smtClean="0">
                <a:latin typeface="Calibri" panose="020F0502020204030204" pitchFamily="34" charset="0"/>
                <a:cs typeface="Calibri" panose="020F0502020204030204" pitchFamily="34" charset="0"/>
              </a:rPr>
              <a:t>Matlab</a:t>
            </a:r>
            <a:r>
              <a:rPr lang="en-US" sz="2800" dirty="0" smtClean="0">
                <a:latin typeface="Calibri" panose="020F0502020204030204" pitchFamily="34" charset="0"/>
                <a:cs typeface="Calibri" panose="020F0502020204030204" pitchFamily="34" charset="0"/>
              </a:rPr>
              <a:t> code for controller implementation </a:t>
            </a:r>
          </a:p>
          <a:p>
            <a:pPr marL="0" indent="0">
              <a:spcBef>
                <a:spcPts val="0"/>
              </a:spcBef>
              <a:buNone/>
            </a:pPr>
            <a:r>
              <a:rPr lang="en-US" sz="2800" i="1" dirty="0">
                <a:solidFill>
                  <a:srgbClr val="00B0F0"/>
                </a:solidFill>
                <a:latin typeface="Calibri" panose="020F0502020204030204" pitchFamily="34" charset="0"/>
                <a:cs typeface="Calibri" panose="020F0502020204030204" pitchFamily="34" charset="0"/>
              </a:rPr>
              <a:t>m</a:t>
            </a:r>
            <a:r>
              <a:rPr lang="en-US" sz="2800" i="1" dirty="0" smtClean="0">
                <a:solidFill>
                  <a:srgbClr val="00B0F0"/>
                </a:solidFill>
                <a:latin typeface="Calibri" panose="020F0502020204030204" pitchFamily="34" charset="0"/>
                <a:cs typeface="Calibri" panose="020F0502020204030204" pitchFamily="34" charset="0"/>
              </a:rPr>
              <a:t>=0.11; R=0.015; g=-9.8; L=1.0; d=0.03; J= 9.99e-6;</a:t>
            </a:r>
          </a:p>
          <a:p>
            <a:pPr marL="0" indent="0">
              <a:spcBef>
                <a:spcPts val="0"/>
              </a:spcBef>
              <a:buNone/>
            </a:pPr>
            <a:r>
              <a:rPr lang="en-US" sz="2800" i="1" dirty="0">
                <a:solidFill>
                  <a:srgbClr val="00B0F0"/>
                </a:solidFill>
                <a:latin typeface="Calibri" panose="020F0502020204030204" pitchFamily="34" charset="0"/>
                <a:cs typeface="Calibri" panose="020F0502020204030204" pitchFamily="34" charset="0"/>
              </a:rPr>
              <a:t>s</a:t>
            </a:r>
            <a:r>
              <a:rPr lang="en-US" sz="2800" i="1" dirty="0" smtClean="0">
                <a:solidFill>
                  <a:srgbClr val="00B0F0"/>
                </a:solidFill>
                <a:latin typeface="Calibri" panose="020F0502020204030204" pitchFamily="34" charset="0"/>
                <a:cs typeface="Calibri" panose="020F0502020204030204" pitchFamily="34" charset="0"/>
              </a:rPr>
              <a:t>=</a:t>
            </a:r>
            <a:r>
              <a:rPr lang="en-US" sz="2800" i="1" dirty="0" err="1" smtClean="0">
                <a:solidFill>
                  <a:srgbClr val="00B0F0"/>
                </a:solidFill>
                <a:latin typeface="Calibri" panose="020F0502020204030204" pitchFamily="34" charset="0"/>
                <a:cs typeface="Calibri" panose="020F0502020204030204" pitchFamily="34" charset="0"/>
              </a:rPr>
              <a:t>tf</a:t>
            </a:r>
            <a:r>
              <a:rPr lang="en-US" sz="2800" i="1" dirty="0" smtClean="0">
                <a:solidFill>
                  <a:srgbClr val="00B0F0"/>
                </a:solidFill>
                <a:latin typeface="Calibri" panose="020F0502020204030204" pitchFamily="34" charset="0"/>
                <a:cs typeface="Calibri" panose="020F0502020204030204" pitchFamily="34" charset="0"/>
              </a:rPr>
              <a:t>(‘s’);</a:t>
            </a:r>
          </a:p>
          <a:p>
            <a:pPr marL="0" indent="0">
              <a:spcBef>
                <a:spcPts val="0"/>
              </a:spcBef>
              <a:buNone/>
            </a:pPr>
            <a:r>
              <a:rPr lang="en-US" sz="2800" i="1" dirty="0" err="1" smtClean="0">
                <a:solidFill>
                  <a:srgbClr val="00B0F0"/>
                </a:solidFill>
                <a:latin typeface="Calibri" panose="020F0502020204030204" pitchFamily="34" charset="0"/>
                <a:cs typeface="Calibri" panose="020F0502020204030204" pitchFamily="34" charset="0"/>
              </a:rPr>
              <a:t>P_ball</a:t>
            </a:r>
            <a:r>
              <a:rPr lang="en-US" sz="2800" i="1" dirty="0" smtClean="0">
                <a:solidFill>
                  <a:srgbClr val="00B0F0"/>
                </a:solidFill>
                <a:latin typeface="Calibri" panose="020F0502020204030204" pitchFamily="34" charset="0"/>
                <a:cs typeface="Calibri" panose="020F0502020204030204" pitchFamily="34" charset="0"/>
              </a:rPr>
              <a:t>= -m*g*d/L/((J/R^2)+m)/s^2;</a:t>
            </a:r>
          </a:p>
          <a:p>
            <a:pPr marL="0" indent="0">
              <a:spcBef>
                <a:spcPts val="0"/>
              </a:spcBef>
              <a:buNone/>
            </a:pPr>
            <a:r>
              <a:rPr lang="en-US" sz="2800" i="1" dirty="0" smtClean="0">
                <a:solidFill>
                  <a:srgbClr val="00B0F0"/>
                </a:solidFill>
                <a:latin typeface="Calibri" panose="020F0502020204030204" pitchFamily="34" charset="0"/>
                <a:cs typeface="Calibri" panose="020F0502020204030204" pitchFamily="34" charset="0"/>
              </a:rPr>
              <a:t>%PID CONTROLLER DESIGN</a:t>
            </a:r>
          </a:p>
          <a:p>
            <a:pPr marL="0" indent="0">
              <a:spcBef>
                <a:spcPts val="0"/>
              </a:spcBef>
              <a:buNone/>
            </a:pPr>
            <a:r>
              <a:rPr lang="en-US" sz="2800" i="1" dirty="0" err="1" smtClean="0">
                <a:solidFill>
                  <a:srgbClr val="00B0F0"/>
                </a:solidFill>
                <a:latin typeface="Calibri" panose="020F0502020204030204" pitchFamily="34" charset="0"/>
                <a:cs typeface="Calibri" panose="020F0502020204030204" pitchFamily="34" charset="0"/>
              </a:rPr>
              <a:t>Kp</a:t>
            </a:r>
            <a:r>
              <a:rPr lang="en-US" sz="2800" i="1" dirty="0" smtClean="0">
                <a:solidFill>
                  <a:srgbClr val="00B0F0"/>
                </a:solidFill>
                <a:latin typeface="Calibri" panose="020F0502020204030204" pitchFamily="34" charset="0"/>
                <a:cs typeface="Calibri" panose="020F0502020204030204" pitchFamily="34" charset="0"/>
              </a:rPr>
              <a:t> = 05;</a:t>
            </a:r>
          </a:p>
          <a:p>
            <a:pPr marL="0" indent="0">
              <a:spcBef>
                <a:spcPts val="0"/>
              </a:spcBef>
              <a:buNone/>
            </a:pPr>
            <a:r>
              <a:rPr lang="en-US" sz="2800" i="1" dirty="0" err="1" smtClean="0">
                <a:solidFill>
                  <a:srgbClr val="00B0F0"/>
                </a:solidFill>
                <a:latin typeface="Calibri" panose="020F0502020204030204" pitchFamily="34" charset="0"/>
                <a:cs typeface="Calibri" panose="020F0502020204030204" pitchFamily="34" charset="0"/>
              </a:rPr>
              <a:t>Kd</a:t>
            </a:r>
            <a:r>
              <a:rPr lang="en-US" sz="2800" i="1" dirty="0" smtClean="0">
                <a:solidFill>
                  <a:srgbClr val="00B0F0"/>
                </a:solidFill>
                <a:latin typeface="Calibri" panose="020F0502020204030204" pitchFamily="34" charset="0"/>
                <a:cs typeface="Calibri" panose="020F0502020204030204" pitchFamily="34" charset="0"/>
              </a:rPr>
              <a:t>=05;</a:t>
            </a:r>
          </a:p>
          <a:p>
            <a:pPr marL="0" indent="0">
              <a:spcBef>
                <a:spcPts val="0"/>
              </a:spcBef>
              <a:buNone/>
            </a:pPr>
            <a:r>
              <a:rPr lang="en-US" sz="2800" i="1" dirty="0" smtClean="0">
                <a:solidFill>
                  <a:srgbClr val="00B0F0"/>
                </a:solidFill>
                <a:latin typeface="Calibri" panose="020F0502020204030204" pitchFamily="34" charset="0"/>
                <a:cs typeface="Calibri" panose="020F0502020204030204" pitchFamily="34" charset="0"/>
              </a:rPr>
              <a:t>C=</a:t>
            </a:r>
            <a:r>
              <a:rPr lang="en-US" sz="2800" i="1" dirty="0" err="1" smtClean="0">
                <a:solidFill>
                  <a:srgbClr val="00B0F0"/>
                </a:solidFill>
                <a:latin typeface="Calibri" panose="020F0502020204030204" pitchFamily="34" charset="0"/>
                <a:cs typeface="Calibri" panose="020F0502020204030204" pitchFamily="34" charset="0"/>
              </a:rPr>
              <a:t>pid</a:t>
            </a:r>
            <a:r>
              <a:rPr lang="en-US" sz="2800" i="1" dirty="0" smtClean="0">
                <a:solidFill>
                  <a:srgbClr val="00B0F0"/>
                </a:solidFill>
                <a:latin typeface="Calibri" panose="020F0502020204030204" pitchFamily="34" charset="0"/>
                <a:cs typeface="Calibri" panose="020F0502020204030204" pitchFamily="34" charset="0"/>
              </a:rPr>
              <a:t>(Kp,0,Kd);</a:t>
            </a:r>
          </a:p>
          <a:p>
            <a:pPr marL="0" indent="0">
              <a:spcBef>
                <a:spcPts val="0"/>
              </a:spcBef>
              <a:buNone/>
            </a:pPr>
            <a:r>
              <a:rPr lang="en-US" sz="2800" i="1" dirty="0" err="1" smtClean="0">
                <a:solidFill>
                  <a:srgbClr val="00B0F0"/>
                </a:solidFill>
                <a:latin typeface="Calibri" panose="020F0502020204030204" pitchFamily="34" charset="0"/>
                <a:cs typeface="Calibri" panose="020F0502020204030204" pitchFamily="34" charset="0"/>
              </a:rPr>
              <a:t>Sys_cl</a:t>
            </a:r>
            <a:r>
              <a:rPr lang="en-US" sz="2800" i="1" dirty="0" smtClean="0">
                <a:solidFill>
                  <a:srgbClr val="00B0F0"/>
                </a:solidFill>
                <a:latin typeface="Calibri" panose="020F0502020204030204" pitchFamily="34" charset="0"/>
                <a:cs typeface="Calibri" panose="020F0502020204030204" pitchFamily="34" charset="0"/>
              </a:rPr>
              <a:t>=feedback(C*P_ball,1);</a:t>
            </a:r>
          </a:p>
          <a:p>
            <a:pPr marL="0" indent="0">
              <a:spcBef>
                <a:spcPts val="0"/>
              </a:spcBef>
              <a:buNone/>
            </a:pPr>
            <a:r>
              <a:rPr lang="en-US" sz="2800" i="1" dirty="0" smtClean="0">
                <a:solidFill>
                  <a:srgbClr val="00B0F0"/>
                </a:solidFill>
                <a:latin typeface="Calibri" panose="020F0502020204030204" pitchFamily="34" charset="0"/>
                <a:cs typeface="Calibri" panose="020F0502020204030204" pitchFamily="34" charset="0"/>
              </a:rPr>
              <a:t>%STEP RESPONSE</a:t>
            </a:r>
            <a:endParaRPr lang="en-US" sz="2800" i="1" dirty="0">
              <a:solidFill>
                <a:srgbClr val="00B0F0"/>
              </a:solidFill>
              <a:latin typeface="Calibri" panose="020F0502020204030204" pitchFamily="34" charset="0"/>
              <a:cs typeface="Calibri" panose="020F0502020204030204" pitchFamily="34" charset="0"/>
            </a:endParaRPr>
          </a:p>
          <a:p>
            <a:pPr marL="0" indent="0">
              <a:spcBef>
                <a:spcPts val="0"/>
              </a:spcBef>
              <a:buNone/>
            </a:pPr>
            <a:r>
              <a:rPr lang="en-US" sz="2800" i="1" dirty="0" smtClean="0">
                <a:solidFill>
                  <a:srgbClr val="00B0F0"/>
                </a:solidFill>
                <a:latin typeface="Calibri" panose="020F0502020204030204" pitchFamily="34" charset="0"/>
                <a:cs typeface="Calibri" panose="020F0502020204030204" pitchFamily="34" charset="0"/>
              </a:rPr>
              <a:t>t=0:0.01:5; </a:t>
            </a:r>
          </a:p>
          <a:p>
            <a:pPr marL="0" indent="0">
              <a:spcBef>
                <a:spcPts val="0"/>
              </a:spcBef>
              <a:buNone/>
            </a:pPr>
            <a:r>
              <a:rPr lang="en-US" sz="2800" i="1" dirty="0">
                <a:solidFill>
                  <a:srgbClr val="00B0F0"/>
                </a:solidFill>
                <a:latin typeface="Calibri" panose="020F0502020204030204" pitchFamily="34" charset="0"/>
                <a:cs typeface="Calibri" panose="020F0502020204030204" pitchFamily="34" charset="0"/>
              </a:rPr>
              <a:t>s</a:t>
            </a:r>
            <a:r>
              <a:rPr lang="en-US" sz="2800" i="1" dirty="0" smtClean="0">
                <a:solidFill>
                  <a:srgbClr val="00B0F0"/>
                </a:solidFill>
                <a:latin typeface="Calibri" panose="020F0502020204030204" pitchFamily="34" charset="0"/>
                <a:cs typeface="Calibri" panose="020F0502020204030204" pitchFamily="34" charset="0"/>
              </a:rPr>
              <a:t>tep(0.25*</a:t>
            </a:r>
            <a:r>
              <a:rPr lang="en-US" sz="2800" i="1" dirty="0" err="1" smtClean="0">
                <a:solidFill>
                  <a:srgbClr val="00B0F0"/>
                </a:solidFill>
                <a:latin typeface="Calibri" panose="020F0502020204030204" pitchFamily="34" charset="0"/>
                <a:cs typeface="Calibri" panose="020F0502020204030204" pitchFamily="34" charset="0"/>
              </a:rPr>
              <a:t>sys_cl</a:t>
            </a:r>
            <a:r>
              <a:rPr lang="en-US" sz="2800" i="1" dirty="0" smtClean="0">
                <a:solidFill>
                  <a:srgbClr val="00B0F0"/>
                </a:solidFill>
                <a:latin typeface="Calibri" panose="020F0502020204030204" pitchFamily="34" charset="0"/>
                <a:cs typeface="Calibri" panose="020F0502020204030204" pitchFamily="34" charset="0"/>
              </a:rPr>
              <a:t>)</a:t>
            </a:r>
          </a:p>
          <a:p>
            <a:pPr marL="0" indent="0">
              <a:buNone/>
            </a:pPr>
            <a:endParaRPr lang="en-US" sz="2800" i="1" dirty="0">
              <a:latin typeface="Calibri" panose="020F0502020204030204" pitchFamily="34" charset="0"/>
              <a:cs typeface="Calibri" panose="020F0502020204030204" pitchFamily="34" charset="0"/>
            </a:endParaRPr>
          </a:p>
          <a:p>
            <a:pPr marL="0" indent="0">
              <a:buNone/>
            </a:pPr>
            <a:endParaRPr lang="en-US" sz="2800" i="1" dirty="0" smtClean="0">
              <a:latin typeface="Calibri" panose="020F0502020204030204" pitchFamily="34" charset="0"/>
              <a:cs typeface="Calibri" panose="020F0502020204030204" pitchFamily="34" charset="0"/>
            </a:endParaRPr>
          </a:p>
          <a:p>
            <a:pPr marL="0" indent="0">
              <a:buNone/>
            </a:pPr>
            <a:endParaRPr lang="en-US" sz="2800"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91303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D3A0C7F-8F9E-4611-9668-DB930B3AF45A}"/>
              </a:ext>
            </a:extLst>
          </p:cNvPr>
          <p:cNvSpPr/>
          <p:nvPr/>
        </p:nvSpPr>
        <p:spPr>
          <a:xfrm>
            <a:off x="69528" y="897765"/>
            <a:ext cx="944035" cy="369332"/>
          </a:xfrm>
          <a:prstGeom prst="rect">
            <a:avLst/>
          </a:prstGeom>
        </p:spPr>
        <p:txBody>
          <a:bodyPr wrap="square">
            <a:spAutoFit/>
          </a:bodyPr>
          <a:lstStyle/>
          <a:p>
            <a:r>
              <a:rPr lang="en-IN" b="1" dirty="0" err="1" smtClean="0">
                <a:highlight>
                  <a:srgbClr val="FFFF00"/>
                </a:highlight>
              </a:rPr>
              <a:t>Kd</a:t>
            </a:r>
            <a:r>
              <a:rPr lang="en-IN" b="1" dirty="0" smtClean="0">
                <a:highlight>
                  <a:srgbClr val="FFFF00"/>
                </a:highlight>
              </a:rPr>
              <a:t>=20</a:t>
            </a:r>
            <a:endParaRPr lang="en-US" b="1" dirty="0">
              <a:highlight>
                <a:srgbClr val="FFFF00"/>
              </a:highlight>
            </a:endParaRPr>
          </a:p>
        </p:txBody>
      </p:sp>
      <p:pic>
        <p:nvPicPr>
          <p:cNvPr id="10" name="Picture 9">
            <a:extLst>
              <a:ext uri="{FF2B5EF4-FFF2-40B4-BE49-F238E27FC236}">
                <a16:creationId xmlns:a16="http://schemas.microsoft.com/office/drawing/2014/main" id="{2D36AFD6-6A62-4261-9BD8-4C7DA7B589DE}"/>
              </a:ext>
            </a:extLst>
          </p:cNvPr>
          <p:cNvPicPr/>
          <p:nvPr/>
        </p:nvPicPr>
        <p:blipFill>
          <a:blip r:embed="rId2">
            <a:extLst>
              <a:ext uri="{28A0092B-C50C-407E-A947-70E740481C1C}">
                <a14:useLocalDpi xmlns:a14="http://schemas.microsoft.com/office/drawing/2010/main" val="0"/>
              </a:ext>
            </a:extLst>
          </a:blip>
          <a:stretch>
            <a:fillRect/>
          </a:stretch>
        </p:blipFill>
        <p:spPr>
          <a:xfrm>
            <a:off x="364006" y="1267097"/>
            <a:ext cx="10491228" cy="5647418"/>
          </a:xfrm>
          <a:prstGeom prst="rect">
            <a:avLst/>
          </a:prstGeom>
        </p:spPr>
      </p:pic>
      <p:grpSp>
        <p:nvGrpSpPr>
          <p:cNvPr id="14" name="Group 13"/>
          <p:cNvGrpSpPr/>
          <p:nvPr/>
        </p:nvGrpSpPr>
        <p:grpSpPr>
          <a:xfrm>
            <a:off x="4077813" y="3528856"/>
            <a:ext cx="1869123" cy="2172855"/>
            <a:chOff x="130208" y="122374"/>
            <a:chExt cx="1869123" cy="2172855"/>
          </a:xfrm>
        </p:grpSpPr>
        <p:sp>
          <p:nvSpPr>
            <p:cNvPr id="15" name="Rounded Rectangle 14"/>
            <p:cNvSpPr/>
            <p:nvPr/>
          </p:nvSpPr>
          <p:spPr>
            <a:xfrm>
              <a:off x="130208" y="122374"/>
              <a:ext cx="1869123" cy="2172855"/>
            </a:xfrm>
            <a:prstGeom prst="roundRect">
              <a:avLst>
                <a:gd name="adj" fmla="val 10000"/>
              </a:avLst>
            </a:prstGeom>
            <a:solidFill>
              <a:srgbClr val="F81B02">
                <a:hueOff val="0"/>
                <a:satOff val="0"/>
                <a:lumOff val="0"/>
                <a:alphaOff val="0"/>
              </a:srgbClr>
            </a:solidFill>
            <a:ln w="15875" cap="flat" cmpd="sng" algn="ctr">
              <a:solidFill>
                <a:sysClr val="window" lastClr="FFFFFF">
                  <a:hueOff val="0"/>
                  <a:satOff val="0"/>
                  <a:lumOff val="0"/>
                  <a:alphaOff val="0"/>
                  <a:shade val="90000"/>
                </a:sysClr>
              </a:solidFill>
              <a:prstDash val="solid"/>
            </a:ln>
            <a:effectLst/>
          </p:spPr>
        </p:sp>
        <p:sp>
          <p:nvSpPr>
            <p:cNvPr id="16" name="Rounded Rectangle 4"/>
            <p:cNvSpPr txBox="1"/>
            <p:nvPr/>
          </p:nvSpPr>
          <p:spPr>
            <a:xfrm>
              <a:off x="184953" y="177119"/>
              <a:ext cx="1759633" cy="2063365"/>
            </a:xfrm>
            <a:prstGeom prst="rect">
              <a:avLst/>
            </a:prstGeom>
            <a:noFill/>
            <a:ln>
              <a:noFill/>
            </a:ln>
            <a:effectLst/>
          </p:spPr>
          <p:txBody>
            <a:bodyPr spcFirstLastPara="0" vert="horz" wrap="square" lIns="49530" tIns="49530" rIns="49530" bIns="49530" numCol="1" spcCol="1270" anchor="ctr" anchorCtr="0">
              <a:noAutofit/>
            </a:bodyPr>
            <a:lstStyle/>
            <a:p>
              <a:pPr marL="0" marR="0" lvl="0" indent="0" algn="ctr" defTabSz="577850" eaLnBrk="1" fontAlgn="auto" latinLnBrk="0" hangingPunct="1">
                <a:lnSpc>
                  <a:spcPct val="90000"/>
                </a:lnSpc>
                <a:spcBef>
                  <a:spcPct val="0"/>
                </a:spcBef>
                <a:spcAft>
                  <a:spcPct val="35000"/>
                </a:spcAft>
                <a:buClrTx/>
                <a:buSzTx/>
                <a:buFontTx/>
                <a:buNone/>
                <a:tabLst/>
                <a:defRPr/>
              </a:pPr>
              <a:r>
                <a:rPr kumimoji="0" lang="en-IN" sz="1300" b="0" i="0" u="sng" strike="noStrike" kern="1200" cap="none" spc="0" normalizeH="0" baseline="0" noProof="0" dirty="0">
                  <a:ln>
                    <a:noFill/>
                  </a:ln>
                  <a:solidFill>
                    <a:srgbClr val="FFFF00"/>
                  </a:solidFill>
                  <a:effectLst/>
                  <a:uLnTx/>
                  <a:uFillTx/>
                  <a:latin typeface="Rockwell" panose="02060603020205020403"/>
                  <a:ea typeface="+mn-ea"/>
                  <a:cs typeface="+mn-cs"/>
                </a:rPr>
                <a:t>Overshoot criterion</a:t>
              </a:r>
              <a:r>
                <a:rPr kumimoji="0" lang="en-IN" sz="1300" b="0" i="0" u="none" strike="noStrike" kern="1200" cap="none" spc="0" normalizeH="0" baseline="0" noProof="0" dirty="0">
                  <a:ln>
                    <a:noFill/>
                  </a:ln>
                  <a:solidFill>
                    <a:sysClr val="window" lastClr="FFFFFF"/>
                  </a:solidFill>
                  <a:effectLst/>
                  <a:uLnTx/>
                  <a:uFillTx/>
                  <a:latin typeface="Rockwell" panose="02060603020205020403"/>
                  <a:ea typeface="+mn-ea"/>
                  <a:cs typeface="+mn-cs"/>
                </a:rPr>
                <a:t> is met</a:t>
              </a:r>
              <a:endParaRPr kumimoji="0" lang="en-US" sz="1300" b="0" i="0" u="none" strike="noStrike" kern="1200" cap="none" spc="0" normalizeH="0" baseline="0" noProof="0" dirty="0">
                <a:ln>
                  <a:noFill/>
                </a:ln>
                <a:solidFill>
                  <a:sysClr val="window" lastClr="FFFFFF"/>
                </a:solidFill>
                <a:effectLst/>
                <a:uLnTx/>
                <a:uFillTx/>
                <a:latin typeface="Rockwell" panose="02060603020205020403"/>
                <a:ea typeface="+mn-ea"/>
                <a:cs typeface="+mn-cs"/>
              </a:endParaRPr>
            </a:p>
          </p:txBody>
        </p:sp>
      </p:grpSp>
      <p:grpSp>
        <p:nvGrpSpPr>
          <p:cNvPr id="17" name="Group 16"/>
          <p:cNvGrpSpPr/>
          <p:nvPr/>
        </p:nvGrpSpPr>
        <p:grpSpPr>
          <a:xfrm>
            <a:off x="6080858" y="4328768"/>
            <a:ext cx="479467" cy="463542"/>
            <a:chOff x="2090568" y="966895"/>
            <a:chExt cx="479467" cy="463542"/>
          </a:xfrm>
        </p:grpSpPr>
        <p:sp>
          <p:nvSpPr>
            <p:cNvPr id="18" name="Right Arrow 17"/>
            <p:cNvSpPr/>
            <p:nvPr/>
          </p:nvSpPr>
          <p:spPr>
            <a:xfrm rot="21568448">
              <a:off x="2090568" y="966895"/>
              <a:ext cx="479467" cy="46354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9" name="Right Arrow 4"/>
            <p:cNvSpPr txBox="1"/>
            <p:nvPr/>
          </p:nvSpPr>
          <p:spPr>
            <a:xfrm rot="21568448">
              <a:off x="2090571" y="1060241"/>
              <a:ext cx="340404" cy="27812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p:txBody>
        </p:sp>
      </p:grpSp>
      <p:grpSp>
        <p:nvGrpSpPr>
          <p:cNvPr id="20" name="Group 19"/>
          <p:cNvGrpSpPr/>
          <p:nvPr/>
        </p:nvGrpSpPr>
        <p:grpSpPr>
          <a:xfrm>
            <a:off x="6679201" y="3474112"/>
            <a:ext cx="1869123" cy="2172855"/>
            <a:chOff x="2623025" y="99494"/>
            <a:chExt cx="1869123" cy="2172855"/>
          </a:xfrm>
        </p:grpSpPr>
        <p:sp>
          <p:nvSpPr>
            <p:cNvPr id="21" name="Rounded Rectangle 20"/>
            <p:cNvSpPr/>
            <p:nvPr/>
          </p:nvSpPr>
          <p:spPr>
            <a:xfrm>
              <a:off x="2623025" y="99494"/>
              <a:ext cx="1869123" cy="2172855"/>
            </a:xfrm>
            <a:prstGeom prst="roundRect">
              <a:avLst>
                <a:gd name="adj" fmla="val 10000"/>
              </a:avLst>
            </a:prstGeom>
            <a:solidFill>
              <a:srgbClr val="F81B02">
                <a:hueOff val="0"/>
                <a:satOff val="0"/>
                <a:lumOff val="0"/>
                <a:alphaOff val="0"/>
              </a:srgbClr>
            </a:solidFill>
            <a:ln w="15875" cap="flat" cmpd="sng" algn="ctr">
              <a:solidFill>
                <a:sysClr val="window" lastClr="FFFFFF">
                  <a:hueOff val="0"/>
                  <a:satOff val="0"/>
                  <a:lumOff val="0"/>
                  <a:alphaOff val="0"/>
                  <a:shade val="90000"/>
                </a:sysClr>
              </a:solidFill>
              <a:prstDash val="solid"/>
            </a:ln>
            <a:effectLst/>
          </p:spPr>
        </p:sp>
        <p:sp>
          <p:nvSpPr>
            <p:cNvPr id="22" name="Rounded Rectangle 4"/>
            <p:cNvSpPr txBox="1"/>
            <p:nvPr/>
          </p:nvSpPr>
          <p:spPr>
            <a:xfrm>
              <a:off x="2677770" y="154239"/>
              <a:ext cx="1759633" cy="2063365"/>
            </a:xfrm>
            <a:prstGeom prst="rect">
              <a:avLst/>
            </a:prstGeom>
            <a:noFill/>
            <a:ln>
              <a:noFill/>
            </a:ln>
            <a:effectLst/>
          </p:spPr>
          <p:txBody>
            <a:bodyPr spcFirstLastPara="0" vert="horz" wrap="square" lIns="49530" tIns="49530" rIns="49530" bIns="49530" numCol="1" spcCol="1270" anchor="ctr" anchorCtr="0">
              <a:noAutofit/>
            </a:bodyPr>
            <a:lstStyle/>
            <a:p>
              <a:pPr marL="0" marR="0" lvl="0" indent="0" algn="ctr" defTabSz="577850" eaLnBrk="1" fontAlgn="auto" latinLnBrk="0" hangingPunct="1">
                <a:lnSpc>
                  <a:spcPct val="90000"/>
                </a:lnSpc>
                <a:spcBef>
                  <a:spcPct val="0"/>
                </a:spcBef>
                <a:spcAft>
                  <a:spcPct val="35000"/>
                </a:spcAft>
                <a:buClrTx/>
                <a:buSzTx/>
                <a:buFontTx/>
                <a:buNone/>
                <a:tabLst/>
                <a:defRPr/>
              </a:pPr>
              <a:r>
                <a:rPr kumimoji="0" lang="en-IN" sz="1300" b="0" i="0" u="sng" strike="noStrike" kern="1200" cap="none" spc="0" normalizeH="0" baseline="0" noProof="0" dirty="0">
                  <a:ln>
                    <a:noFill/>
                  </a:ln>
                  <a:solidFill>
                    <a:srgbClr val="FFFF00"/>
                  </a:solidFill>
                  <a:effectLst/>
                  <a:uLnTx/>
                  <a:uFillTx/>
                  <a:latin typeface="Rockwell" panose="02060603020205020403"/>
                  <a:ea typeface="+mn-ea"/>
                  <a:cs typeface="+mn-cs"/>
                </a:rPr>
                <a:t>Settling time </a:t>
              </a:r>
              <a:r>
                <a:rPr kumimoji="0" lang="en-IN" sz="1300" b="0" i="0" u="none" strike="noStrike" kern="1200" cap="none" spc="0" normalizeH="0" baseline="0" noProof="0" dirty="0">
                  <a:ln>
                    <a:noFill/>
                  </a:ln>
                  <a:solidFill>
                    <a:sysClr val="window" lastClr="FFFFFF"/>
                  </a:solidFill>
                  <a:effectLst/>
                  <a:uLnTx/>
                  <a:uFillTx/>
                  <a:latin typeface="Rockwell" panose="02060603020205020403"/>
                  <a:ea typeface="+mn-ea"/>
                  <a:cs typeface="+mn-cs"/>
                </a:rPr>
                <a:t>needs to come down a bit</a:t>
              </a:r>
              <a:endParaRPr kumimoji="0" lang="en-US" sz="1300" b="0" i="0" u="none" strike="noStrike" kern="1200" cap="none" spc="0" normalizeH="0" baseline="0" noProof="0" dirty="0">
                <a:ln>
                  <a:noFill/>
                </a:ln>
                <a:solidFill>
                  <a:sysClr val="window" lastClr="FFFFFF"/>
                </a:solidFill>
                <a:effectLst/>
                <a:uLnTx/>
                <a:uFillTx/>
                <a:latin typeface="Rockwell" panose="02060603020205020403"/>
                <a:ea typeface="+mn-ea"/>
                <a:cs typeface="+mn-cs"/>
              </a:endParaRPr>
            </a:p>
          </p:txBody>
        </p:sp>
      </p:grpSp>
      <p:grpSp>
        <p:nvGrpSpPr>
          <p:cNvPr id="23" name="Group 22"/>
          <p:cNvGrpSpPr/>
          <p:nvPr/>
        </p:nvGrpSpPr>
        <p:grpSpPr>
          <a:xfrm>
            <a:off x="8730678" y="4326577"/>
            <a:ext cx="396254" cy="463542"/>
            <a:chOff x="4679061" y="954150"/>
            <a:chExt cx="396254" cy="463542"/>
          </a:xfrm>
        </p:grpSpPr>
        <p:sp>
          <p:nvSpPr>
            <p:cNvPr id="24" name="Right Arrow 23"/>
            <p:cNvSpPr/>
            <p:nvPr/>
          </p:nvSpPr>
          <p:spPr>
            <a:xfrm>
              <a:off x="4679061" y="954150"/>
              <a:ext cx="396254" cy="463542"/>
            </a:xfrm>
            <a:prstGeom prst="rightArrow">
              <a:avLst>
                <a:gd name="adj1" fmla="val 60000"/>
                <a:gd name="adj2" fmla="val 50000"/>
              </a:avLst>
            </a:prstGeom>
            <a:solidFill>
              <a:srgbClr val="F81B02">
                <a:tint val="60000"/>
                <a:hueOff val="0"/>
                <a:satOff val="0"/>
                <a:lumOff val="0"/>
                <a:alphaOff val="0"/>
              </a:srgbClr>
            </a:solidFill>
            <a:ln>
              <a:noFill/>
            </a:ln>
            <a:effectLst/>
          </p:spPr>
        </p:sp>
        <p:sp>
          <p:nvSpPr>
            <p:cNvPr id="25" name="Right Arrow 4"/>
            <p:cNvSpPr txBox="1"/>
            <p:nvPr/>
          </p:nvSpPr>
          <p:spPr>
            <a:xfrm>
              <a:off x="4679061" y="1046858"/>
              <a:ext cx="277378" cy="278126"/>
            </a:xfrm>
            <a:prstGeom prst="rect">
              <a:avLst/>
            </a:prstGeom>
            <a:noFill/>
            <a:ln>
              <a:noFill/>
            </a:ln>
            <a:effectLst/>
          </p:spPr>
          <p:txBody>
            <a:bodyPr spcFirstLastPara="0" vert="horz" wrap="square" lIns="0" tIns="0" rIns="0" bIns="0" numCol="1" spcCol="1270" anchor="ctr" anchorCtr="0">
              <a:noAutofit/>
            </a:bodyPr>
            <a:lstStyle/>
            <a:p>
              <a:pPr marL="0" marR="0" lvl="0" indent="0" algn="ctr" defTabSz="488950" eaLnBrk="1" fontAlgn="auto" latinLnBrk="0" hangingPunct="1">
                <a:lnSpc>
                  <a:spcPct val="90000"/>
                </a:lnSpc>
                <a:spcBef>
                  <a:spcPct val="0"/>
                </a:spcBef>
                <a:spcAft>
                  <a:spcPct val="35000"/>
                </a:spcAft>
                <a:buClrTx/>
                <a:buSzTx/>
                <a:buFontTx/>
                <a:buNone/>
                <a:tabLst/>
                <a:defRPr/>
              </a:pPr>
              <a:endParaRPr kumimoji="0" lang="en-US" sz="1100" b="0" i="0" u="none" strike="noStrike" kern="1200" cap="none" spc="0" normalizeH="0" baseline="0" noProof="0">
                <a:ln>
                  <a:noFill/>
                </a:ln>
                <a:solidFill>
                  <a:sysClr val="window" lastClr="FFFFFF"/>
                </a:solidFill>
                <a:effectLst/>
                <a:uLnTx/>
                <a:uFillTx/>
                <a:latin typeface="Rockwell" panose="02060603020205020403"/>
                <a:ea typeface="+mn-ea"/>
                <a:cs typeface="+mn-cs"/>
              </a:endParaRPr>
            </a:p>
          </p:txBody>
        </p:sp>
      </p:grpSp>
      <p:grpSp>
        <p:nvGrpSpPr>
          <p:cNvPr id="26" name="Group 25"/>
          <p:cNvGrpSpPr/>
          <p:nvPr/>
        </p:nvGrpSpPr>
        <p:grpSpPr>
          <a:xfrm>
            <a:off x="9280589" y="3428308"/>
            <a:ext cx="1869123" cy="2218659"/>
            <a:chOff x="5848987" y="85823"/>
            <a:chExt cx="1869123" cy="2218659"/>
          </a:xfrm>
        </p:grpSpPr>
        <p:sp>
          <p:nvSpPr>
            <p:cNvPr id="27" name="Rounded Rectangle 26"/>
            <p:cNvSpPr/>
            <p:nvPr/>
          </p:nvSpPr>
          <p:spPr>
            <a:xfrm>
              <a:off x="5848987" y="85823"/>
              <a:ext cx="1869123" cy="2172855"/>
            </a:xfrm>
            <a:prstGeom prst="roundRect">
              <a:avLst>
                <a:gd name="adj" fmla="val 10000"/>
              </a:avLst>
            </a:prstGeom>
            <a:solidFill>
              <a:srgbClr val="F81B02">
                <a:hueOff val="0"/>
                <a:satOff val="0"/>
                <a:lumOff val="0"/>
                <a:alphaOff val="0"/>
              </a:srgbClr>
            </a:solidFill>
            <a:ln w="15875" cap="flat" cmpd="sng" algn="ctr">
              <a:solidFill>
                <a:sysClr val="window" lastClr="FFFFFF">
                  <a:hueOff val="0"/>
                  <a:satOff val="0"/>
                  <a:lumOff val="0"/>
                  <a:alphaOff val="0"/>
                  <a:shade val="90000"/>
                </a:sysClr>
              </a:solidFill>
              <a:prstDash val="solid"/>
            </a:ln>
            <a:effectLst/>
          </p:spPr>
        </p:sp>
        <p:sp>
          <p:nvSpPr>
            <p:cNvPr id="28" name="Rounded Rectangle 4"/>
            <p:cNvSpPr txBox="1"/>
            <p:nvPr/>
          </p:nvSpPr>
          <p:spPr>
            <a:xfrm>
              <a:off x="5903659" y="241117"/>
              <a:ext cx="1759633" cy="2063365"/>
            </a:xfrm>
            <a:prstGeom prst="rect">
              <a:avLst/>
            </a:prstGeom>
            <a:noFill/>
            <a:ln>
              <a:noFill/>
            </a:ln>
            <a:effectLst/>
          </p:spPr>
          <p:txBody>
            <a:bodyPr spcFirstLastPara="0" vert="horz" wrap="square" lIns="49530" tIns="49530" rIns="49530" bIns="49530" numCol="1" spcCol="1270" anchor="ctr" anchorCtr="0">
              <a:noAutofit/>
            </a:bodyPr>
            <a:lstStyle/>
            <a:p>
              <a:pPr marL="0" marR="0" lvl="0" indent="0" algn="ctr" defTabSz="577850" eaLnBrk="1" fontAlgn="auto" latinLnBrk="0" hangingPunct="1">
                <a:lnSpc>
                  <a:spcPct val="90000"/>
                </a:lnSpc>
                <a:spcBef>
                  <a:spcPct val="0"/>
                </a:spcBef>
                <a:spcAft>
                  <a:spcPct val="35000"/>
                </a:spcAft>
                <a:buClrTx/>
                <a:buSzTx/>
                <a:buFontTx/>
                <a:buNone/>
                <a:tabLst/>
                <a:defRPr/>
              </a:pPr>
              <a:r>
                <a:rPr kumimoji="0" lang="en-IN" sz="1300" b="0" i="0" u="none" strike="noStrike" kern="1200" cap="none" spc="0" normalizeH="0" baseline="0" noProof="0" dirty="0">
                  <a:ln>
                    <a:noFill/>
                  </a:ln>
                  <a:solidFill>
                    <a:sysClr val="window" lastClr="FFFFFF"/>
                  </a:solidFill>
                  <a:effectLst/>
                  <a:uLnTx/>
                  <a:uFillTx/>
                  <a:latin typeface="Rockwell" panose="02060603020205020403"/>
                  <a:ea typeface="+mn-ea"/>
                  <a:cs typeface="+mn-cs"/>
                </a:rPr>
                <a:t>To decrease the settling time we may try increasing the </a:t>
              </a:r>
              <a:r>
                <a:rPr kumimoji="0" lang="en-IN" sz="1300" b="0" i="0" u="none" strike="noStrike" kern="1200" cap="none" spc="0" normalizeH="0" baseline="0" noProof="0" dirty="0" err="1">
                  <a:ln>
                    <a:noFill/>
                  </a:ln>
                  <a:solidFill>
                    <a:sysClr val="window" lastClr="FFFFFF"/>
                  </a:solidFill>
                  <a:effectLst/>
                  <a:uLnTx/>
                  <a:uFillTx/>
                  <a:latin typeface="Rockwell" panose="02060603020205020403"/>
                  <a:ea typeface="+mn-ea"/>
                  <a:cs typeface="+mn-cs"/>
                </a:rPr>
                <a:t>Kp</a:t>
              </a:r>
              <a:r>
                <a:rPr kumimoji="0" lang="en-IN" sz="1300" b="0" i="0" u="none" strike="noStrike" kern="1200" cap="none" spc="0" normalizeH="0" baseline="0" noProof="0" dirty="0">
                  <a:ln>
                    <a:noFill/>
                  </a:ln>
                  <a:solidFill>
                    <a:sysClr val="window" lastClr="FFFFFF"/>
                  </a:solidFill>
                  <a:effectLst/>
                  <a:uLnTx/>
                  <a:uFillTx/>
                  <a:latin typeface="Rockwell" panose="02060603020205020403"/>
                  <a:ea typeface="+mn-ea"/>
                  <a:cs typeface="+mn-cs"/>
                </a:rPr>
                <a:t> slightly to increase the rise time. The derivative gain </a:t>
              </a:r>
              <a:r>
                <a:rPr kumimoji="0" lang="en-IN" sz="1300" b="0" i="0" u="none" strike="noStrike" kern="1200" cap="none" spc="0" normalizeH="0" baseline="0" noProof="0" dirty="0" err="1">
                  <a:ln>
                    <a:noFill/>
                  </a:ln>
                  <a:solidFill>
                    <a:sysClr val="window" lastClr="FFFFFF"/>
                  </a:solidFill>
                  <a:effectLst/>
                  <a:uLnTx/>
                  <a:uFillTx/>
                  <a:latin typeface="Rockwell" panose="02060603020205020403"/>
                  <a:ea typeface="+mn-ea"/>
                  <a:cs typeface="+mn-cs"/>
                </a:rPr>
                <a:t>Kd</a:t>
              </a:r>
              <a:r>
                <a:rPr kumimoji="0" lang="en-IN" sz="1300" b="0" i="0" u="none" strike="noStrike" kern="1200" cap="none" spc="0" normalizeH="0" baseline="0" noProof="0" dirty="0">
                  <a:ln>
                    <a:noFill/>
                  </a:ln>
                  <a:solidFill>
                    <a:sysClr val="window" lastClr="FFFFFF"/>
                  </a:solidFill>
                  <a:effectLst/>
                  <a:uLnTx/>
                  <a:uFillTx/>
                  <a:latin typeface="Rockwell" panose="02060603020205020403"/>
                  <a:ea typeface="+mn-ea"/>
                  <a:cs typeface="+mn-cs"/>
                </a:rPr>
                <a:t> can also be increased to take off some of the overshoot that increasing </a:t>
              </a:r>
              <a:r>
                <a:rPr kumimoji="0" lang="en-IN" sz="1300" b="0" i="0" u="none" strike="noStrike" kern="1200" cap="none" spc="0" normalizeH="0" baseline="0" noProof="0" dirty="0" err="1">
                  <a:ln>
                    <a:noFill/>
                  </a:ln>
                  <a:solidFill>
                    <a:sysClr val="window" lastClr="FFFFFF"/>
                  </a:solidFill>
                  <a:effectLst/>
                  <a:uLnTx/>
                  <a:uFillTx/>
                  <a:latin typeface="Rockwell" panose="02060603020205020403"/>
                  <a:ea typeface="+mn-ea"/>
                  <a:cs typeface="+mn-cs"/>
                </a:rPr>
                <a:t>Kp</a:t>
              </a:r>
              <a:r>
                <a:rPr kumimoji="0" lang="en-IN" sz="1300" b="0" i="0" u="none" strike="noStrike" kern="1200" cap="none" spc="0" normalizeH="0" baseline="0" noProof="0" dirty="0">
                  <a:ln>
                    <a:noFill/>
                  </a:ln>
                  <a:solidFill>
                    <a:sysClr val="window" lastClr="FFFFFF"/>
                  </a:solidFill>
                  <a:effectLst/>
                  <a:uLnTx/>
                  <a:uFillTx/>
                  <a:latin typeface="Rockwell" panose="02060603020205020403"/>
                  <a:ea typeface="+mn-ea"/>
                  <a:cs typeface="+mn-cs"/>
                </a:rPr>
                <a:t> will cause.</a:t>
              </a:r>
              <a:endParaRPr kumimoji="0" lang="en-US" sz="1300" b="0" i="0" u="none" strike="noStrike" kern="1200" cap="none" spc="0" normalizeH="0" baseline="0" noProof="0" dirty="0">
                <a:ln>
                  <a:noFill/>
                </a:ln>
                <a:solidFill>
                  <a:sysClr val="window" lastClr="FFFFFF"/>
                </a:solidFill>
                <a:effectLst/>
                <a:uLnTx/>
                <a:uFillTx/>
                <a:latin typeface="Rockwell" panose="02060603020205020403"/>
                <a:ea typeface="+mn-ea"/>
                <a:cs typeface="+mn-cs"/>
              </a:endParaRPr>
            </a:p>
          </p:txBody>
        </p:sp>
      </p:grpSp>
    </p:spTree>
    <p:extLst>
      <p:ext uri="{BB962C8B-B14F-4D97-AF65-F5344CB8AC3E}">
        <p14:creationId xmlns:p14="http://schemas.microsoft.com/office/powerpoint/2010/main" val="12887838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0" y="100147"/>
                <a:ext cx="8818034" cy="5817326"/>
              </a:xfrm>
            </p:spPr>
            <p:txBody>
              <a:bodyPr>
                <a:normAutofit/>
              </a:bodyPr>
              <a:lstStyle/>
              <a:p>
                <a:r>
                  <a:rPr lang="en-US" sz="2800" dirty="0" smtClean="0">
                    <a:latin typeface="Calibri" panose="020F0502020204030204" pitchFamily="34" charset="0"/>
                    <a:cs typeface="Calibri" panose="020F0502020204030204" pitchFamily="34" charset="0"/>
                  </a:rPr>
                  <a:t>After playing with gains a bit, From the plot the control objectives of settling time less than 3 secs and overshoot less than 5% are met with controller parameter values of </a:t>
                </a:r>
              </a:p>
              <a:p>
                <a14:m>
                  <m:oMath xmlns:m="http://schemas.openxmlformats.org/officeDocument/2006/math">
                    <m:sSub>
                      <m:sSubPr>
                        <m:ctrlPr>
                          <a:rPr lang="en-US" sz="2800" b="1" i="1" smtClean="0">
                            <a:solidFill>
                              <a:srgbClr val="00B0F0"/>
                            </a:solidFill>
                            <a:latin typeface="Cambria Math" panose="02040503050406030204" pitchFamily="18" charset="0"/>
                            <a:cs typeface="Calibri" panose="020F0502020204030204" pitchFamily="34" charset="0"/>
                          </a:rPr>
                        </m:ctrlPr>
                      </m:sSubPr>
                      <m:e>
                        <m:r>
                          <a:rPr lang="en-US" sz="2800" b="1" i="1" smtClean="0">
                            <a:solidFill>
                              <a:srgbClr val="00B0F0"/>
                            </a:solidFill>
                            <a:latin typeface="Cambria Math" panose="02040503050406030204" pitchFamily="18" charset="0"/>
                            <a:cs typeface="Calibri" panose="020F0502020204030204" pitchFamily="34" charset="0"/>
                          </a:rPr>
                          <m:t>𝑲</m:t>
                        </m:r>
                      </m:e>
                      <m:sub>
                        <m:r>
                          <a:rPr lang="en-US" sz="2800" b="1" i="1" smtClean="0">
                            <a:solidFill>
                              <a:srgbClr val="00B0F0"/>
                            </a:solidFill>
                            <a:latin typeface="Cambria Math" panose="02040503050406030204" pitchFamily="18" charset="0"/>
                            <a:cs typeface="Calibri" panose="020F0502020204030204" pitchFamily="34" charset="0"/>
                          </a:rPr>
                          <m:t>𝑷</m:t>
                        </m:r>
                      </m:sub>
                    </m:sSub>
                    <m:r>
                      <a:rPr lang="en-US" sz="2800" b="1" i="1" smtClean="0">
                        <a:solidFill>
                          <a:srgbClr val="00B0F0"/>
                        </a:solidFill>
                        <a:latin typeface="Cambria Math" panose="02040503050406030204" pitchFamily="18" charset="0"/>
                        <a:cs typeface="Calibri" panose="020F0502020204030204" pitchFamily="34" charset="0"/>
                      </a:rPr>
                      <m:t>=</m:t>
                    </m:r>
                    <m:r>
                      <a:rPr lang="en-US" sz="2800" b="1" i="1" smtClean="0">
                        <a:solidFill>
                          <a:srgbClr val="00B0F0"/>
                        </a:solidFill>
                        <a:latin typeface="Cambria Math" panose="02040503050406030204" pitchFamily="18" charset="0"/>
                        <a:cs typeface="Calibri" panose="020F0502020204030204" pitchFamily="34" charset="0"/>
                      </a:rPr>
                      <m:t>𝟐𝟓</m:t>
                    </m:r>
                  </m:oMath>
                </a14:m>
                <a:r>
                  <a:rPr lang="en-US" sz="2800" b="1" dirty="0" smtClean="0">
                    <a:solidFill>
                      <a:srgbClr val="00B0F0"/>
                    </a:solidFill>
                    <a:latin typeface="Calibri" panose="020F0502020204030204" pitchFamily="34" charset="0"/>
                    <a:cs typeface="Calibri" panose="020F0502020204030204" pitchFamily="34" charset="0"/>
                  </a:rPr>
                  <a:t>;</a:t>
                </a:r>
                <a:endParaRPr lang="en-US" sz="2800" b="1" dirty="0" smtClean="0">
                  <a:solidFill>
                    <a:srgbClr val="00B0F0"/>
                  </a:solidFill>
                  <a:latin typeface="Calibri" panose="020F0502020204030204" pitchFamily="34" charset="0"/>
                  <a:cs typeface="Calibri" panose="020F0502020204030204" pitchFamily="34" charset="0"/>
                </a:endParaRPr>
              </a:p>
              <a:p>
                <a14:m>
                  <m:oMath xmlns:m="http://schemas.openxmlformats.org/officeDocument/2006/math">
                    <m:sSub>
                      <m:sSubPr>
                        <m:ctrlPr>
                          <a:rPr lang="en-US" sz="2800" b="1" i="1" smtClean="0">
                            <a:solidFill>
                              <a:srgbClr val="00B0F0"/>
                            </a:solidFill>
                            <a:latin typeface="Cambria Math" panose="02040503050406030204" pitchFamily="18" charset="0"/>
                            <a:cs typeface="Calibri" panose="020F0502020204030204" pitchFamily="34" charset="0"/>
                          </a:rPr>
                        </m:ctrlPr>
                      </m:sSubPr>
                      <m:e>
                        <m:r>
                          <a:rPr lang="en-US" sz="2800" b="1" i="1" smtClean="0">
                            <a:solidFill>
                              <a:srgbClr val="00B0F0"/>
                            </a:solidFill>
                            <a:latin typeface="Cambria Math" panose="02040503050406030204" pitchFamily="18" charset="0"/>
                            <a:cs typeface="Calibri" panose="020F0502020204030204" pitchFamily="34" charset="0"/>
                          </a:rPr>
                          <m:t>𝑲</m:t>
                        </m:r>
                      </m:e>
                      <m:sub>
                        <m:r>
                          <a:rPr lang="en-US" sz="2800" b="1" i="1" smtClean="0">
                            <a:solidFill>
                              <a:srgbClr val="00B0F0"/>
                            </a:solidFill>
                            <a:latin typeface="Cambria Math" panose="02040503050406030204" pitchFamily="18" charset="0"/>
                            <a:cs typeface="Calibri" panose="020F0502020204030204" pitchFamily="34" charset="0"/>
                          </a:rPr>
                          <m:t>𝑫</m:t>
                        </m:r>
                      </m:sub>
                    </m:sSub>
                    <m:r>
                      <a:rPr lang="en-US" sz="2800" b="1" i="1" smtClean="0">
                        <a:solidFill>
                          <a:srgbClr val="00B0F0"/>
                        </a:solidFill>
                        <a:latin typeface="Cambria Math" panose="02040503050406030204" pitchFamily="18" charset="0"/>
                        <a:cs typeface="Calibri" panose="020F0502020204030204" pitchFamily="34" charset="0"/>
                      </a:rPr>
                      <m:t>=</m:t>
                    </m:r>
                    <m:r>
                      <a:rPr lang="en-US" sz="2800" b="1" i="1" smtClean="0">
                        <a:solidFill>
                          <a:srgbClr val="00B0F0"/>
                        </a:solidFill>
                        <a:latin typeface="Cambria Math" panose="02040503050406030204" pitchFamily="18" charset="0"/>
                        <a:cs typeface="Calibri" panose="020F0502020204030204" pitchFamily="34" charset="0"/>
                      </a:rPr>
                      <m:t>𝟒𝟓</m:t>
                    </m:r>
                  </m:oMath>
                </a14:m>
                <a:r>
                  <a:rPr lang="en-US" sz="2800" b="1" dirty="0" smtClean="0">
                    <a:solidFill>
                      <a:srgbClr val="00B0F0"/>
                    </a:solidFill>
                    <a:latin typeface="Calibri" panose="020F0502020204030204" pitchFamily="34" charset="0"/>
                    <a:cs typeface="Calibri" panose="020F0502020204030204" pitchFamily="34" charset="0"/>
                  </a:rPr>
                  <a:t>;</a:t>
                </a:r>
                <a:endParaRPr lang="en-US" sz="2800" b="1" dirty="0">
                  <a:solidFill>
                    <a:srgbClr val="00B0F0"/>
                  </a:solidFill>
                  <a:latin typeface="Calibri" panose="020F0502020204030204" pitchFamily="34" charset="0"/>
                  <a:cs typeface="Calibri" panose="020F050202020403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0" y="100147"/>
                <a:ext cx="8818034" cy="5817326"/>
              </a:xfrm>
              <a:blipFill>
                <a:blip r:embed="rId2"/>
                <a:stretch>
                  <a:fillRect l="-829" t="-942" r="-1175"/>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71D116C7-8C59-4BAE-A277-64B4BAC28D28}"/>
              </a:ext>
            </a:extLst>
          </p:cNvPr>
          <p:cNvSpPr/>
          <p:nvPr/>
        </p:nvSpPr>
        <p:spPr>
          <a:xfrm>
            <a:off x="158115" y="2644519"/>
            <a:ext cx="3200400" cy="1138773"/>
          </a:xfrm>
          <a:prstGeom prst="rect">
            <a:avLst/>
          </a:prstGeom>
        </p:spPr>
        <p:txBody>
          <a:bodyPr wrap="square">
            <a:spAutoFit/>
          </a:bodyPr>
          <a:lstStyle/>
          <a:p>
            <a:r>
              <a:rPr lang="en-US" sz="1600" i="1" dirty="0">
                <a:solidFill>
                  <a:srgbClr val="0070C0"/>
                </a:solidFill>
                <a:latin typeface="Rockwell" panose="02060603020205020403"/>
              </a:rPr>
              <a:t/>
            </a:r>
            <a:br>
              <a:rPr lang="en-US" sz="1600" i="1" dirty="0">
                <a:solidFill>
                  <a:srgbClr val="0070C0"/>
                </a:solidFill>
                <a:latin typeface="Rockwell" panose="02060603020205020403"/>
              </a:rPr>
            </a:br>
            <a:r>
              <a:rPr lang="en-IN" sz="1600" b="1" i="1" dirty="0">
                <a:solidFill>
                  <a:srgbClr val="00B0F0"/>
                </a:solidFill>
                <a:latin typeface="Rockwell" panose="02060603020205020403"/>
              </a:rPr>
              <a:t>C = </a:t>
            </a:r>
            <a:r>
              <a:rPr lang="en-IN" sz="1600" b="1" i="1" dirty="0" err="1">
                <a:solidFill>
                  <a:srgbClr val="00B0F0"/>
                </a:solidFill>
                <a:latin typeface="Rockwell" panose="02060603020205020403"/>
              </a:rPr>
              <a:t>pid</a:t>
            </a:r>
            <a:r>
              <a:rPr lang="en-IN" sz="1600" b="1" i="1" dirty="0">
                <a:solidFill>
                  <a:srgbClr val="00B0F0"/>
                </a:solidFill>
                <a:latin typeface="Rockwell" panose="02060603020205020403"/>
              </a:rPr>
              <a:t>(Kp,0,Kd);</a:t>
            </a:r>
            <a:r>
              <a:rPr lang="en-US" b="1" i="1" dirty="0">
                <a:solidFill>
                  <a:srgbClr val="00B0F0"/>
                </a:solidFill>
                <a:latin typeface="Rockwell" panose="02060603020205020403"/>
              </a:rPr>
              <a:t/>
            </a:r>
            <a:br>
              <a:rPr lang="en-US" b="1" i="1" dirty="0">
                <a:solidFill>
                  <a:srgbClr val="00B0F0"/>
                </a:solidFill>
                <a:latin typeface="Rockwell" panose="02060603020205020403"/>
              </a:rPr>
            </a:br>
            <a:r>
              <a:rPr lang="en-IN" b="1" i="1" dirty="0" err="1">
                <a:solidFill>
                  <a:srgbClr val="00B0F0"/>
                </a:solidFill>
                <a:latin typeface="Rockwell" panose="02060603020205020403"/>
              </a:rPr>
              <a:t>sys_cl</a:t>
            </a:r>
            <a:r>
              <a:rPr lang="en-IN" b="1" i="1" dirty="0">
                <a:solidFill>
                  <a:srgbClr val="00B0F0"/>
                </a:solidFill>
                <a:latin typeface="Rockwell" panose="02060603020205020403"/>
              </a:rPr>
              <a:t>=feedback(c*</a:t>
            </a:r>
            <a:r>
              <a:rPr lang="en-IN" b="1" i="1" dirty="0" err="1">
                <a:solidFill>
                  <a:srgbClr val="00B0F0"/>
                </a:solidFill>
                <a:latin typeface="Rockwell" panose="02060603020205020403"/>
              </a:rPr>
              <a:t>p_ball</a:t>
            </a:r>
            <a:r>
              <a:rPr lang="en-IN" b="1" i="1" dirty="0" smtClean="0">
                <a:solidFill>
                  <a:srgbClr val="00B0F0"/>
                </a:solidFill>
                <a:latin typeface="Rockwell" panose="02060603020205020403"/>
              </a:rPr>
              <a:t>,)</a:t>
            </a:r>
            <a:r>
              <a:rPr lang="en-US" b="1" i="1" dirty="0">
                <a:solidFill>
                  <a:srgbClr val="00B0F0"/>
                </a:solidFill>
                <a:latin typeface="Rockwell" panose="02060603020205020403"/>
              </a:rPr>
              <a:t/>
            </a:r>
            <a:br>
              <a:rPr lang="en-US" b="1" i="1" dirty="0">
                <a:solidFill>
                  <a:srgbClr val="00B0F0"/>
                </a:solidFill>
                <a:latin typeface="Rockwell" panose="02060603020205020403"/>
              </a:rPr>
            </a:br>
            <a:r>
              <a:rPr lang="en-IN" b="1" i="1" dirty="0">
                <a:solidFill>
                  <a:srgbClr val="00B0F0"/>
                </a:solidFill>
                <a:latin typeface="Rockwell" panose="02060603020205020403"/>
              </a:rPr>
              <a:t>step(0.25*</a:t>
            </a:r>
            <a:r>
              <a:rPr lang="en-IN" b="1" i="1" dirty="0" err="1">
                <a:solidFill>
                  <a:srgbClr val="00B0F0"/>
                </a:solidFill>
                <a:latin typeface="Rockwell" panose="02060603020205020403"/>
              </a:rPr>
              <a:t>sys_cl</a:t>
            </a:r>
            <a:r>
              <a:rPr lang="en-IN" b="1" i="1" dirty="0">
                <a:solidFill>
                  <a:srgbClr val="00B0F0"/>
                </a:solidFill>
                <a:latin typeface="Rockwell" panose="02060603020205020403"/>
              </a:rPr>
              <a:t>)</a:t>
            </a:r>
            <a:endParaRPr lang="en-US" b="1" i="1" dirty="0">
              <a:solidFill>
                <a:srgbClr val="00B0F0"/>
              </a:solidFill>
              <a:latin typeface="Rockwell" panose="02060603020205020403"/>
            </a:endParaRPr>
          </a:p>
        </p:txBody>
      </p:sp>
      <p:pic>
        <p:nvPicPr>
          <p:cNvPr id="2" name="Picture 1"/>
          <p:cNvPicPr>
            <a:picLocks noChangeAspect="1"/>
          </p:cNvPicPr>
          <p:nvPr/>
        </p:nvPicPr>
        <p:blipFill>
          <a:blip r:embed="rId3"/>
          <a:stretch>
            <a:fillRect/>
          </a:stretch>
        </p:blipFill>
        <p:spPr>
          <a:xfrm>
            <a:off x="3722310" y="1347044"/>
            <a:ext cx="5676066" cy="111559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30366" y="2112032"/>
            <a:ext cx="7717427" cy="4563088"/>
          </a:xfrm>
          <a:prstGeom prst="rect">
            <a:avLst/>
          </a:prstGeom>
        </p:spPr>
      </p:pic>
    </p:spTree>
    <p:extLst>
      <p:ext uri="{BB962C8B-B14F-4D97-AF65-F5344CB8AC3E}">
        <p14:creationId xmlns:p14="http://schemas.microsoft.com/office/powerpoint/2010/main" val="9254269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ular Callout 2"/>
          <p:cNvSpPr/>
          <p:nvPr/>
        </p:nvSpPr>
        <p:spPr>
          <a:xfrm>
            <a:off x="3532909" y="1895042"/>
            <a:ext cx="5652655" cy="2233612"/>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200">
                <a:solidFill>
                  <a:srgbClr val="EBEBEB"/>
                </a:solidFill>
                <a:ea typeface="+mj-ea"/>
                <a:cs typeface="+mj-cs"/>
              </a:rPr>
              <a:t>DEFINITION OF TERMS</a:t>
            </a:r>
            <a:endParaRPr lang="en-US"/>
          </a:p>
        </p:txBody>
      </p:sp>
    </p:spTree>
    <p:extLst>
      <p:ext uri="{BB962C8B-B14F-4D97-AF65-F5344CB8AC3E}">
        <p14:creationId xmlns:p14="http://schemas.microsoft.com/office/powerpoint/2010/main" val="8633621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0164" y="1280160"/>
            <a:ext cx="11264339" cy="5453148"/>
          </a:xfrm>
        </p:spPr>
        <p:txBody>
          <a:bodyPr>
            <a:normAutofit/>
          </a:bodyPr>
          <a:lstStyle/>
          <a:p>
            <a:r>
              <a:rPr lang="en-US" sz="3200" dirty="0" smtClean="0">
                <a:latin typeface="Calibri" panose="020F0502020204030204" pitchFamily="34" charset="0"/>
                <a:cs typeface="Calibri" panose="020F0502020204030204" pitchFamily="34" charset="0"/>
              </a:rPr>
              <a:t>All the parameters had get from manual </a:t>
            </a:r>
            <a:r>
              <a:rPr lang="en-US" sz="3200" dirty="0" err="1" smtClean="0">
                <a:latin typeface="Calibri" panose="020F0502020204030204" pitchFamily="34" charset="0"/>
                <a:cs typeface="Calibri" panose="020F0502020204030204" pitchFamily="34" charset="0"/>
              </a:rPr>
              <a:t>tunning</a:t>
            </a:r>
            <a:r>
              <a:rPr lang="en-US" sz="3200" dirty="0" smtClean="0">
                <a:latin typeface="Calibri" panose="020F0502020204030204" pitchFamily="34" charset="0"/>
                <a:cs typeface="Calibri" panose="020F0502020204030204" pitchFamily="34" charset="0"/>
              </a:rPr>
              <a:t> method shown in table below</a:t>
            </a:r>
          </a:p>
          <a:p>
            <a:endParaRPr lang="en-US" sz="3200"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graphicFrame>
            <p:nvGraphicFramePr>
              <p:cNvPr id="4" name="Table 3"/>
              <p:cNvGraphicFramePr>
                <a:graphicFrameLocks noGrp="1"/>
              </p:cNvGraphicFramePr>
              <p:nvPr>
                <p:extLst>
                  <p:ext uri="{D42A27DB-BD31-4B8C-83A1-F6EECF244321}">
                    <p14:modId xmlns:p14="http://schemas.microsoft.com/office/powerpoint/2010/main" val="1622882881"/>
                  </p:ext>
                </p:extLst>
              </p:nvPr>
            </p:nvGraphicFramePr>
            <p:xfrm>
              <a:off x="711199" y="1931294"/>
              <a:ext cx="9924474" cy="4802014"/>
            </p:xfrm>
            <a:graphic>
              <a:graphicData uri="http://schemas.openxmlformats.org/drawingml/2006/table">
                <a:tbl>
                  <a:tblPr firstRow="1" bandRow="1">
                    <a:tableStyleId>{5C22544A-7EE6-4342-B048-85BDC9FD1C3A}</a:tableStyleId>
                  </a:tblPr>
                  <a:tblGrid>
                    <a:gridCol w="3308158">
                      <a:extLst>
                        <a:ext uri="{9D8B030D-6E8A-4147-A177-3AD203B41FA5}">
                          <a16:colId xmlns:a16="http://schemas.microsoft.com/office/drawing/2014/main" val="1150928484"/>
                        </a:ext>
                      </a:extLst>
                    </a:gridCol>
                    <a:gridCol w="3308158">
                      <a:extLst>
                        <a:ext uri="{9D8B030D-6E8A-4147-A177-3AD203B41FA5}">
                          <a16:colId xmlns:a16="http://schemas.microsoft.com/office/drawing/2014/main" val="238236153"/>
                        </a:ext>
                      </a:extLst>
                    </a:gridCol>
                    <a:gridCol w="3308158">
                      <a:extLst>
                        <a:ext uri="{9D8B030D-6E8A-4147-A177-3AD203B41FA5}">
                          <a16:colId xmlns:a16="http://schemas.microsoft.com/office/drawing/2014/main" val="3010259759"/>
                        </a:ext>
                      </a:extLst>
                    </a:gridCol>
                  </a:tblGrid>
                  <a:tr h="594562">
                    <a:tc>
                      <a:txBody>
                        <a:bodyPr/>
                        <a:lstStyle/>
                        <a:p>
                          <a:pPr algn="ctr"/>
                          <a:r>
                            <a:rPr lang="en-US" sz="2400" dirty="0" smtClean="0"/>
                            <a:t>Experiment Number</a:t>
                          </a:r>
                          <a:endParaRPr lang="en-US" sz="2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US" sz="3600" b="1" i="1" smtClean="0">
                                        <a:latin typeface="Cambria Math" panose="02040503050406030204" pitchFamily="18" charset="0"/>
                                      </a:rPr>
                                      <m:t>𝑲</m:t>
                                    </m:r>
                                  </m:e>
                                  <m:sub>
                                    <m:r>
                                      <a:rPr lang="en-US" sz="3600" b="1" i="1" smtClean="0">
                                        <a:latin typeface="Cambria Math" panose="02040503050406030204" pitchFamily="18" charset="0"/>
                                      </a:rPr>
                                      <m:t>𝑷</m:t>
                                    </m:r>
                                  </m:sub>
                                </m:sSub>
                              </m:oMath>
                            </m:oMathPara>
                          </a14:m>
                          <a:endParaRPr lang="en-US" sz="36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b="1" i="1" smtClean="0">
                                        <a:latin typeface="Cambria Math" panose="02040503050406030204" pitchFamily="18" charset="0"/>
                                      </a:rPr>
                                      <m:t>𝑲</m:t>
                                    </m:r>
                                  </m:e>
                                  <m:sub>
                                    <m:r>
                                      <a:rPr lang="en-US" sz="3200" b="1" i="1" smtClean="0">
                                        <a:latin typeface="Cambria Math" panose="02040503050406030204" pitchFamily="18" charset="0"/>
                                      </a:rPr>
                                      <m:t>𝑫</m:t>
                                    </m:r>
                                  </m:sub>
                                </m:sSub>
                              </m:oMath>
                            </m:oMathPara>
                          </a14:m>
                          <a:endParaRPr lang="en-US" sz="3200" dirty="0"/>
                        </a:p>
                      </a:txBody>
                      <a:tcPr/>
                    </a:tc>
                    <a:extLst>
                      <a:ext uri="{0D108BD9-81ED-4DB2-BD59-A6C34878D82A}">
                        <a16:rowId xmlns:a16="http://schemas.microsoft.com/office/drawing/2014/main" val="4213425036"/>
                      </a:ext>
                    </a:extLst>
                  </a:tr>
                  <a:tr h="594562">
                    <a:tc>
                      <a:txBody>
                        <a:bodyPr/>
                        <a:lstStyle/>
                        <a:p>
                          <a:pPr algn="ctr"/>
                          <a:r>
                            <a:rPr lang="en-US" sz="3200" dirty="0" smtClean="0"/>
                            <a:t>01</a:t>
                          </a:r>
                          <a:endParaRPr lang="en-US" sz="3200" dirty="0"/>
                        </a:p>
                      </a:txBody>
                      <a:tcPr/>
                    </a:tc>
                    <a:tc>
                      <a:txBody>
                        <a:bodyPr/>
                        <a:lstStyle/>
                        <a:p>
                          <a:pPr algn="ctr"/>
                          <a:r>
                            <a:rPr lang="en-US" sz="3200" dirty="0" smtClean="0"/>
                            <a:t> </a:t>
                          </a:r>
                          <a:endParaRPr lang="en-US" sz="3200" dirty="0"/>
                        </a:p>
                      </a:txBody>
                      <a:tcPr/>
                    </a:tc>
                    <a:tc>
                      <a:txBody>
                        <a:bodyPr/>
                        <a:lstStyle/>
                        <a:p>
                          <a:pPr algn="ctr"/>
                          <a:r>
                            <a:rPr lang="en-US" sz="3200" dirty="0" smtClean="0"/>
                            <a:t>10</a:t>
                          </a:r>
                          <a:endParaRPr lang="en-US" sz="3200" dirty="0"/>
                        </a:p>
                      </a:txBody>
                      <a:tcPr/>
                    </a:tc>
                    <a:extLst>
                      <a:ext uri="{0D108BD9-81ED-4DB2-BD59-A6C34878D82A}">
                        <a16:rowId xmlns:a16="http://schemas.microsoft.com/office/drawing/2014/main" val="2939795035"/>
                      </a:ext>
                    </a:extLst>
                  </a:tr>
                  <a:tr h="594562">
                    <a:tc>
                      <a:txBody>
                        <a:bodyPr/>
                        <a:lstStyle/>
                        <a:p>
                          <a:pPr algn="ctr"/>
                          <a:r>
                            <a:rPr lang="en-US" sz="3200" dirty="0" smtClean="0"/>
                            <a:t>02</a:t>
                          </a:r>
                          <a:endParaRPr lang="en-US" sz="3200" dirty="0"/>
                        </a:p>
                      </a:txBody>
                      <a:tcPr/>
                    </a:tc>
                    <a:tc>
                      <a:txBody>
                        <a:bodyPr/>
                        <a:lstStyle/>
                        <a:p>
                          <a:pPr algn="ctr"/>
                          <a:r>
                            <a:rPr lang="en-US" sz="3200" dirty="0" smtClean="0"/>
                            <a:t>0</a:t>
                          </a:r>
                          <a:endParaRPr lang="en-US" sz="3200" dirty="0"/>
                        </a:p>
                      </a:txBody>
                      <a:tcPr/>
                    </a:tc>
                    <a:tc>
                      <a:txBody>
                        <a:bodyPr/>
                        <a:lstStyle/>
                        <a:p>
                          <a:pPr algn="ctr"/>
                          <a:r>
                            <a:rPr lang="en-US" sz="3200" dirty="0" smtClean="0"/>
                            <a:t>40</a:t>
                          </a:r>
                          <a:endParaRPr lang="en-US" sz="3200" dirty="0"/>
                        </a:p>
                      </a:txBody>
                      <a:tcPr/>
                    </a:tc>
                    <a:extLst>
                      <a:ext uri="{0D108BD9-81ED-4DB2-BD59-A6C34878D82A}">
                        <a16:rowId xmlns:a16="http://schemas.microsoft.com/office/drawing/2014/main" val="3644932909"/>
                      </a:ext>
                    </a:extLst>
                  </a:tr>
                  <a:tr h="594562">
                    <a:tc>
                      <a:txBody>
                        <a:bodyPr/>
                        <a:lstStyle/>
                        <a:p>
                          <a:pPr algn="ctr"/>
                          <a:r>
                            <a:rPr lang="en-US" sz="3200" dirty="0" smtClean="0"/>
                            <a:t>03</a:t>
                          </a:r>
                          <a:endParaRPr lang="en-US" sz="3200" dirty="0"/>
                        </a:p>
                      </a:txBody>
                      <a:tcPr/>
                    </a:tc>
                    <a:tc>
                      <a:txBody>
                        <a:bodyPr/>
                        <a:lstStyle/>
                        <a:p>
                          <a:pPr algn="ctr"/>
                          <a:r>
                            <a:rPr lang="en-US" sz="3200" dirty="0" smtClean="0"/>
                            <a:t>7</a:t>
                          </a:r>
                          <a:endParaRPr lang="en-US" sz="3200" dirty="0"/>
                        </a:p>
                      </a:txBody>
                      <a:tcPr/>
                    </a:tc>
                    <a:tc>
                      <a:txBody>
                        <a:bodyPr/>
                        <a:lstStyle/>
                        <a:p>
                          <a:pPr algn="ctr"/>
                          <a:r>
                            <a:rPr lang="en-US" sz="3200" dirty="0" smtClean="0"/>
                            <a:t>0</a:t>
                          </a:r>
                          <a:endParaRPr lang="en-US" sz="3200" dirty="0"/>
                        </a:p>
                      </a:txBody>
                      <a:tcPr/>
                    </a:tc>
                    <a:extLst>
                      <a:ext uri="{0D108BD9-81ED-4DB2-BD59-A6C34878D82A}">
                        <a16:rowId xmlns:a16="http://schemas.microsoft.com/office/drawing/2014/main" val="3899124257"/>
                      </a:ext>
                    </a:extLst>
                  </a:tr>
                  <a:tr h="594562">
                    <a:tc>
                      <a:txBody>
                        <a:bodyPr/>
                        <a:lstStyle/>
                        <a:p>
                          <a:pPr algn="ctr"/>
                          <a:r>
                            <a:rPr lang="en-US" sz="3200" dirty="0" smtClean="0"/>
                            <a:t>04</a:t>
                          </a:r>
                          <a:endParaRPr lang="en-US" sz="3200" dirty="0"/>
                        </a:p>
                      </a:txBody>
                      <a:tcPr/>
                    </a:tc>
                    <a:tc>
                      <a:txBody>
                        <a:bodyPr/>
                        <a:lstStyle/>
                        <a:p>
                          <a:pPr algn="ctr"/>
                          <a:r>
                            <a:rPr lang="en-US" sz="3200" dirty="0" smtClean="0"/>
                            <a:t>10</a:t>
                          </a:r>
                          <a:endParaRPr lang="en-US" sz="3200" dirty="0"/>
                        </a:p>
                      </a:txBody>
                      <a:tcPr/>
                    </a:tc>
                    <a:tc>
                      <a:txBody>
                        <a:bodyPr/>
                        <a:lstStyle/>
                        <a:p>
                          <a:pPr algn="ctr"/>
                          <a:r>
                            <a:rPr lang="en-US" sz="3200" dirty="0" smtClean="0"/>
                            <a:t>0</a:t>
                          </a:r>
                          <a:endParaRPr lang="en-US" sz="3200" dirty="0"/>
                        </a:p>
                      </a:txBody>
                      <a:tcPr/>
                    </a:tc>
                    <a:extLst>
                      <a:ext uri="{0D108BD9-81ED-4DB2-BD59-A6C34878D82A}">
                        <a16:rowId xmlns:a16="http://schemas.microsoft.com/office/drawing/2014/main" val="2620872875"/>
                      </a:ext>
                    </a:extLst>
                  </a:tr>
                  <a:tr h="594562">
                    <a:tc>
                      <a:txBody>
                        <a:bodyPr/>
                        <a:lstStyle/>
                        <a:p>
                          <a:pPr algn="ctr"/>
                          <a:r>
                            <a:rPr lang="en-US" sz="3200" dirty="0" smtClean="0"/>
                            <a:t>05</a:t>
                          </a:r>
                          <a:endParaRPr lang="en-US" sz="3200" dirty="0"/>
                        </a:p>
                      </a:txBody>
                      <a:tcPr/>
                    </a:tc>
                    <a:tc>
                      <a:txBody>
                        <a:bodyPr/>
                        <a:lstStyle/>
                        <a:p>
                          <a:pPr algn="ctr"/>
                          <a:r>
                            <a:rPr lang="en-US" sz="3200" dirty="0" smtClean="0"/>
                            <a:t>10</a:t>
                          </a:r>
                          <a:endParaRPr lang="en-US" sz="3200" dirty="0"/>
                        </a:p>
                      </a:txBody>
                      <a:tcPr/>
                    </a:tc>
                    <a:tc>
                      <a:txBody>
                        <a:bodyPr/>
                        <a:lstStyle/>
                        <a:p>
                          <a:pPr algn="ctr"/>
                          <a:r>
                            <a:rPr lang="en-US" sz="3200" dirty="0" smtClean="0"/>
                            <a:t>5</a:t>
                          </a:r>
                          <a:endParaRPr lang="en-US" sz="3200" dirty="0"/>
                        </a:p>
                      </a:txBody>
                      <a:tcPr/>
                    </a:tc>
                    <a:extLst>
                      <a:ext uri="{0D108BD9-81ED-4DB2-BD59-A6C34878D82A}">
                        <a16:rowId xmlns:a16="http://schemas.microsoft.com/office/drawing/2014/main" val="2426543943"/>
                      </a:ext>
                    </a:extLst>
                  </a:tr>
                  <a:tr h="594562">
                    <a:tc>
                      <a:txBody>
                        <a:bodyPr/>
                        <a:lstStyle/>
                        <a:p>
                          <a:pPr algn="ctr"/>
                          <a:r>
                            <a:rPr lang="en-US" sz="3200" dirty="0" smtClean="0"/>
                            <a:t>06</a:t>
                          </a:r>
                          <a:endParaRPr lang="en-US" sz="3200" dirty="0"/>
                        </a:p>
                      </a:txBody>
                      <a:tcPr/>
                    </a:tc>
                    <a:tc>
                      <a:txBody>
                        <a:bodyPr/>
                        <a:lstStyle/>
                        <a:p>
                          <a:pPr algn="ctr"/>
                          <a:r>
                            <a:rPr lang="en-US" sz="3200" dirty="0" smtClean="0"/>
                            <a:t>15</a:t>
                          </a:r>
                          <a:endParaRPr lang="en-US" sz="3200" dirty="0"/>
                        </a:p>
                      </a:txBody>
                      <a:tcPr/>
                    </a:tc>
                    <a:tc>
                      <a:txBody>
                        <a:bodyPr/>
                        <a:lstStyle/>
                        <a:p>
                          <a:pPr algn="ctr"/>
                          <a:r>
                            <a:rPr lang="en-US" sz="3200" dirty="0" smtClean="0"/>
                            <a:t>40</a:t>
                          </a:r>
                          <a:endParaRPr lang="en-US" sz="3200" dirty="0"/>
                        </a:p>
                      </a:txBody>
                      <a:tcPr/>
                    </a:tc>
                    <a:extLst>
                      <a:ext uri="{0D108BD9-81ED-4DB2-BD59-A6C34878D82A}">
                        <a16:rowId xmlns:a16="http://schemas.microsoft.com/office/drawing/2014/main" val="948070264"/>
                      </a:ext>
                    </a:extLst>
                  </a:tr>
                  <a:tr h="594562">
                    <a:tc>
                      <a:txBody>
                        <a:bodyPr/>
                        <a:lstStyle/>
                        <a:p>
                          <a:pPr algn="ctr"/>
                          <a:r>
                            <a:rPr lang="en-US" sz="3200" dirty="0" smtClean="0"/>
                            <a:t>07</a:t>
                          </a:r>
                          <a:endParaRPr lang="en-US" sz="3200" dirty="0"/>
                        </a:p>
                      </a:txBody>
                      <a:tcPr/>
                    </a:tc>
                    <a:tc>
                      <a:txBody>
                        <a:bodyPr/>
                        <a:lstStyle/>
                        <a:p>
                          <a:pPr algn="ctr"/>
                          <a:r>
                            <a:rPr lang="en-US" sz="3200" dirty="0" smtClean="0"/>
                            <a:t>20</a:t>
                          </a:r>
                          <a:endParaRPr lang="en-US" sz="3200" dirty="0"/>
                        </a:p>
                      </a:txBody>
                      <a:tcPr/>
                    </a:tc>
                    <a:tc>
                      <a:txBody>
                        <a:bodyPr/>
                        <a:lstStyle/>
                        <a:p>
                          <a:pPr algn="ctr"/>
                          <a:r>
                            <a:rPr lang="en-US" sz="3200" dirty="0" smtClean="0"/>
                            <a:t>20</a:t>
                          </a:r>
                          <a:endParaRPr lang="en-US" sz="3200" dirty="0"/>
                        </a:p>
                      </a:txBody>
                      <a:tcPr/>
                    </a:tc>
                    <a:extLst>
                      <a:ext uri="{0D108BD9-81ED-4DB2-BD59-A6C34878D82A}">
                        <a16:rowId xmlns:a16="http://schemas.microsoft.com/office/drawing/2014/main" val="2616562369"/>
                      </a:ext>
                    </a:extLst>
                  </a:tr>
                </a:tbl>
              </a:graphicData>
            </a:graphic>
          </p:graphicFrame>
        </mc:Choice>
        <mc:Fallback>
          <p:graphicFrame>
            <p:nvGraphicFramePr>
              <p:cNvPr id="4" name="Table 3"/>
              <p:cNvGraphicFramePr>
                <a:graphicFrameLocks noGrp="1"/>
              </p:cNvGraphicFramePr>
              <p:nvPr>
                <p:extLst>
                  <p:ext uri="{D42A27DB-BD31-4B8C-83A1-F6EECF244321}">
                    <p14:modId xmlns:p14="http://schemas.microsoft.com/office/powerpoint/2010/main" val="1622882881"/>
                  </p:ext>
                </p:extLst>
              </p:nvPr>
            </p:nvGraphicFramePr>
            <p:xfrm>
              <a:off x="711199" y="1931294"/>
              <a:ext cx="9924474" cy="4802014"/>
            </p:xfrm>
            <a:graphic>
              <a:graphicData uri="http://schemas.openxmlformats.org/drawingml/2006/table">
                <a:tbl>
                  <a:tblPr firstRow="1" bandRow="1">
                    <a:tableStyleId>{5C22544A-7EE6-4342-B048-85BDC9FD1C3A}</a:tableStyleId>
                  </a:tblPr>
                  <a:tblGrid>
                    <a:gridCol w="3308158">
                      <a:extLst>
                        <a:ext uri="{9D8B030D-6E8A-4147-A177-3AD203B41FA5}">
                          <a16:colId xmlns:a16="http://schemas.microsoft.com/office/drawing/2014/main" val="1150928484"/>
                        </a:ext>
                      </a:extLst>
                    </a:gridCol>
                    <a:gridCol w="3308158">
                      <a:extLst>
                        <a:ext uri="{9D8B030D-6E8A-4147-A177-3AD203B41FA5}">
                          <a16:colId xmlns:a16="http://schemas.microsoft.com/office/drawing/2014/main" val="238236153"/>
                        </a:ext>
                      </a:extLst>
                    </a:gridCol>
                    <a:gridCol w="3308158">
                      <a:extLst>
                        <a:ext uri="{9D8B030D-6E8A-4147-A177-3AD203B41FA5}">
                          <a16:colId xmlns:a16="http://schemas.microsoft.com/office/drawing/2014/main" val="3010259759"/>
                        </a:ext>
                      </a:extLst>
                    </a:gridCol>
                  </a:tblGrid>
                  <a:tr h="640080">
                    <a:tc>
                      <a:txBody>
                        <a:bodyPr/>
                        <a:lstStyle/>
                        <a:p>
                          <a:pPr algn="ctr"/>
                          <a:r>
                            <a:rPr lang="en-US" sz="2400" dirty="0" smtClean="0"/>
                            <a:t>Experiment Number</a:t>
                          </a:r>
                          <a:endParaRPr lang="en-US" sz="2400" dirty="0"/>
                        </a:p>
                      </a:txBody>
                      <a:tcPr/>
                    </a:tc>
                    <a:tc>
                      <a:txBody>
                        <a:bodyPr/>
                        <a:lstStyle/>
                        <a:p>
                          <a:endParaRPr lang="en-US"/>
                        </a:p>
                      </a:txBody>
                      <a:tcPr>
                        <a:blipFill>
                          <a:blip r:embed="rId2"/>
                          <a:stretch>
                            <a:fillRect l="-100184" t="-6667" r="-100737" b="-680000"/>
                          </a:stretch>
                        </a:blipFill>
                      </a:tcPr>
                    </a:tc>
                    <a:tc>
                      <a:txBody>
                        <a:bodyPr/>
                        <a:lstStyle/>
                        <a:p>
                          <a:endParaRPr lang="en-US"/>
                        </a:p>
                      </a:txBody>
                      <a:tcPr>
                        <a:blipFill>
                          <a:blip r:embed="rId2"/>
                          <a:stretch>
                            <a:fillRect l="-200184" t="-6667" r="-737" b="-680000"/>
                          </a:stretch>
                        </a:blipFill>
                      </a:tcPr>
                    </a:tc>
                    <a:extLst>
                      <a:ext uri="{0D108BD9-81ED-4DB2-BD59-A6C34878D82A}">
                        <a16:rowId xmlns:a16="http://schemas.microsoft.com/office/drawing/2014/main" val="4213425036"/>
                      </a:ext>
                    </a:extLst>
                  </a:tr>
                  <a:tr h="594562">
                    <a:tc>
                      <a:txBody>
                        <a:bodyPr/>
                        <a:lstStyle/>
                        <a:p>
                          <a:pPr algn="ctr"/>
                          <a:r>
                            <a:rPr lang="en-US" sz="3200" dirty="0" smtClean="0"/>
                            <a:t>01</a:t>
                          </a:r>
                          <a:endParaRPr lang="en-US" sz="3200" dirty="0"/>
                        </a:p>
                      </a:txBody>
                      <a:tcPr/>
                    </a:tc>
                    <a:tc>
                      <a:txBody>
                        <a:bodyPr/>
                        <a:lstStyle/>
                        <a:p>
                          <a:pPr algn="ctr"/>
                          <a:r>
                            <a:rPr lang="en-US" sz="3200" dirty="0" smtClean="0"/>
                            <a:t> </a:t>
                          </a:r>
                          <a:endParaRPr lang="en-US" sz="3200" dirty="0"/>
                        </a:p>
                      </a:txBody>
                      <a:tcPr/>
                    </a:tc>
                    <a:tc>
                      <a:txBody>
                        <a:bodyPr/>
                        <a:lstStyle/>
                        <a:p>
                          <a:pPr algn="ctr"/>
                          <a:r>
                            <a:rPr lang="en-US" sz="3200" dirty="0" smtClean="0"/>
                            <a:t>10</a:t>
                          </a:r>
                          <a:endParaRPr lang="en-US" sz="3200" dirty="0"/>
                        </a:p>
                      </a:txBody>
                      <a:tcPr/>
                    </a:tc>
                    <a:extLst>
                      <a:ext uri="{0D108BD9-81ED-4DB2-BD59-A6C34878D82A}">
                        <a16:rowId xmlns:a16="http://schemas.microsoft.com/office/drawing/2014/main" val="2939795035"/>
                      </a:ext>
                    </a:extLst>
                  </a:tr>
                  <a:tr h="594562">
                    <a:tc>
                      <a:txBody>
                        <a:bodyPr/>
                        <a:lstStyle/>
                        <a:p>
                          <a:pPr algn="ctr"/>
                          <a:r>
                            <a:rPr lang="en-US" sz="3200" dirty="0" smtClean="0"/>
                            <a:t>02</a:t>
                          </a:r>
                          <a:endParaRPr lang="en-US" sz="3200" dirty="0"/>
                        </a:p>
                      </a:txBody>
                      <a:tcPr/>
                    </a:tc>
                    <a:tc>
                      <a:txBody>
                        <a:bodyPr/>
                        <a:lstStyle/>
                        <a:p>
                          <a:pPr algn="ctr"/>
                          <a:r>
                            <a:rPr lang="en-US" sz="3200" dirty="0" smtClean="0"/>
                            <a:t>0</a:t>
                          </a:r>
                          <a:endParaRPr lang="en-US" sz="3200" dirty="0"/>
                        </a:p>
                      </a:txBody>
                      <a:tcPr/>
                    </a:tc>
                    <a:tc>
                      <a:txBody>
                        <a:bodyPr/>
                        <a:lstStyle/>
                        <a:p>
                          <a:pPr algn="ctr"/>
                          <a:r>
                            <a:rPr lang="en-US" sz="3200" dirty="0" smtClean="0"/>
                            <a:t>40</a:t>
                          </a:r>
                          <a:endParaRPr lang="en-US" sz="3200" dirty="0"/>
                        </a:p>
                      </a:txBody>
                      <a:tcPr/>
                    </a:tc>
                    <a:extLst>
                      <a:ext uri="{0D108BD9-81ED-4DB2-BD59-A6C34878D82A}">
                        <a16:rowId xmlns:a16="http://schemas.microsoft.com/office/drawing/2014/main" val="3644932909"/>
                      </a:ext>
                    </a:extLst>
                  </a:tr>
                  <a:tr h="594562">
                    <a:tc>
                      <a:txBody>
                        <a:bodyPr/>
                        <a:lstStyle/>
                        <a:p>
                          <a:pPr algn="ctr"/>
                          <a:r>
                            <a:rPr lang="en-US" sz="3200" dirty="0" smtClean="0"/>
                            <a:t>03</a:t>
                          </a:r>
                          <a:endParaRPr lang="en-US" sz="3200" dirty="0"/>
                        </a:p>
                      </a:txBody>
                      <a:tcPr/>
                    </a:tc>
                    <a:tc>
                      <a:txBody>
                        <a:bodyPr/>
                        <a:lstStyle/>
                        <a:p>
                          <a:pPr algn="ctr"/>
                          <a:r>
                            <a:rPr lang="en-US" sz="3200" dirty="0" smtClean="0"/>
                            <a:t>7</a:t>
                          </a:r>
                          <a:endParaRPr lang="en-US" sz="3200" dirty="0"/>
                        </a:p>
                      </a:txBody>
                      <a:tcPr/>
                    </a:tc>
                    <a:tc>
                      <a:txBody>
                        <a:bodyPr/>
                        <a:lstStyle/>
                        <a:p>
                          <a:pPr algn="ctr"/>
                          <a:r>
                            <a:rPr lang="en-US" sz="3200" dirty="0" smtClean="0"/>
                            <a:t>0</a:t>
                          </a:r>
                          <a:endParaRPr lang="en-US" sz="3200" dirty="0"/>
                        </a:p>
                      </a:txBody>
                      <a:tcPr/>
                    </a:tc>
                    <a:extLst>
                      <a:ext uri="{0D108BD9-81ED-4DB2-BD59-A6C34878D82A}">
                        <a16:rowId xmlns:a16="http://schemas.microsoft.com/office/drawing/2014/main" val="3899124257"/>
                      </a:ext>
                    </a:extLst>
                  </a:tr>
                  <a:tr h="594562">
                    <a:tc>
                      <a:txBody>
                        <a:bodyPr/>
                        <a:lstStyle/>
                        <a:p>
                          <a:pPr algn="ctr"/>
                          <a:r>
                            <a:rPr lang="en-US" sz="3200" dirty="0" smtClean="0"/>
                            <a:t>04</a:t>
                          </a:r>
                          <a:endParaRPr lang="en-US" sz="3200" dirty="0"/>
                        </a:p>
                      </a:txBody>
                      <a:tcPr/>
                    </a:tc>
                    <a:tc>
                      <a:txBody>
                        <a:bodyPr/>
                        <a:lstStyle/>
                        <a:p>
                          <a:pPr algn="ctr"/>
                          <a:r>
                            <a:rPr lang="en-US" sz="3200" dirty="0" smtClean="0"/>
                            <a:t>10</a:t>
                          </a:r>
                          <a:endParaRPr lang="en-US" sz="3200" dirty="0"/>
                        </a:p>
                      </a:txBody>
                      <a:tcPr/>
                    </a:tc>
                    <a:tc>
                      <a:txBody>
                        <a:bodyPr/>
                        <a:lstStyle/>
                        <a:p>
                          <a:pPr algn="ctr"/>
                          <a:r>
                            <a:rPr lang="en-US" sz="3200" dirty="0" smtClean="0"/>
                            <a:t>0</a:t>
                          </a:r>
                          <a:endParaRPr lang="en-US" sz="3200" dirty="0"/>
                        </a:p>
                      </a:txBody>
                      <a:tcPr/>
                    </a:tc>
                    <a:extLst>
                      <a:ext uri="{0D108BD9-81ED-4DB2-BD59-A6C34878D82A}">
                        <a16:rowId xmlns:a16="http://schemas.microsoft.com/office/drawing/2014/main" val="2620872875"/>
                      </a:ext>
                    </a:extLst>
                  </a:tr>
                  <a:tr h="594562">
                    <a:tc>
                      <a:txBody>
                        <a:bodyPr/>
                        <a:lstStyle/>
                        <a:p>
                          <a:pPr algn="ctr"/>
                          <a:r>
                            <a:rPr lang="en-US" sz="3200" dirty="0" smtClean="0"/>
                            <a:t>05</a:t>
                          </a:r>
                          <a:endParaRPr lang="en-US" sz="3200" dirty="0"/>
                        </a:p>
                      </a:txBody>
                      <a:tcPr/>
                    </a:tc>
                    <a:tc>
                      <a:txBody>
                        <a:bodyPr/>
                        <a:lstStyle/>
                        <a:p>
                          <a:pPr algn="ctr"/>
                          <a:r>
                            <a:rPr lang="en-US" sz="3200" dirty="0" smtClean="0"/>
                            <a:t>10</a:t>
                          </a:r>
                          <a:endParaRPr lang="en-US" sz="3200" dirty="0"/>
                        </a:p>
                      </a:txBody>
                      <a:tcPr/>
                    </a:tc>
                    <a:tc>
                      <a:txBody>
                        <a:bodyPr/>
                        <a:lstStyle/>
                        <a:p>
                          <a:pPr algn="ctr"/>
                          <a:r>
                            <a:rPr lang="en-US" sz="3200" dirty="0" smtClean="0"/>
                            <a:t>5</a:t>
                          </a:r>
                          <a:endParaRPr lang="en-US" sz="3200" dirty="0"/>
                        </a:p>
                      </a:txBody>
                      <a:tcPr/>
                    </a:tc>
                    <a:extLst>
                      <a:ext uri="{0D108BD9-81ED-4DB2-BD59-A6C34878D82A}">
                        <a16:rowId xmlns:a16="http://schemas.microsoft.com/office/drawing/2014/main" val="2426543943"/>
                      </a:ext>
                    </a:extLst>
                  </a:tr>
                  <a:tr h="594562">
                    <a:tc>
                      <a:txBody>
                        <a:bodyPr/>
                        <a:lstStyle/>
                        <a:p>
                          <a:pPr algn="ctr"/>
                          <a:r>
                            <a:rPr lang="en-US" sz="3200" dirty="0" smtClean="0"/>
                            <a:t>06</a:t>
                          </a:r>
                          <a:endParaRPr lang="en-US" sz="3200" dirty="0"/>
                        </a:p>
                      </a:txBody>
                      <a:tcPr/>
                    </a:tc>
                    <a:tc>
                      <a:txBody>
                        <a:bodyPr/>
                        <a:lstStyle/>
                        <a:p>
                          <a:pPr algn="ctr"/>
                          <a:r>
                            <a:rPr lang="en-US" sz="3200" dirty="0" smtClean="0"/>
                            <a:t>15</a:t>
                          </a:r>
                          <a:endParaRPr lang="en-US" sz="3200" dirty="0"/>
                        </a:p>
                      </a:txBody>
                      <a:tcPr/>
                    </a:tc>
                    <a:tc>
                      <a:txBody>
                        <a:bodyPr/>
                        <a:lstStyle/>
                        <a:p>
                          <a:pPr algn="ctr"/>
                          <a:r>
                            <a:rPr lang="en-US" sz="3200" dirty="0" smtClean="0"/>
                            <a:t>40</a:t>
                          </a:r>
                          <a:endParaRPr lang="en-US" sz="3200" dirty="0"/>
                        </a:p>
                      </a:txBody>
                      <a:tcPr/>
                    </a:tc>
                    <a:extLst>
                      <a:ext uri="{0D108BD9-81ED-4DB2-BD59-A6C34878D82A}">
                        <a16:rowId xmlns:a16="http://schemas.microsoft.com/office/drawing/2014/main" val="948070264"/>
                      </a:ext>
                    </a:extLst>
                  </a:tr>
                  <a:tr h="594562">
                    <a:tc>
                      <a:txBody>
                        <a:bodyPr/>
                        <a:lstStyle/>
                        <a:p>
                          <a:pPr algn="ctr"/>
                          <a:r>
                            <a:rPr lang="en-US" sz="3200" dirty="0" smtClean="0"/>
                            <a:t>07</a:t>
                          </a:r>
                          <a:endParaRPr lang="en-US" sz="3200" dirty="0"/>
                        </a:p>
                      </a:txBody>
                      <a:tcPr/>
                    </a:tc>
                    <a:tc>
                      <a:txBody>
                        <a:bodyPr/>
                        <a:lstStyle/>
                        <a:p>
                          <a:pPr algn="ctr"/>
                          <a:r>
                            <a:rPr lang="en-US" sz="3200" dirty="0" smtClean="0"/>
                            <a:t>20</a:t>
                          </a:r>
                          <a:endParaRPr lang="en-US" sz="3200" dirty="0"/>
                        </a:p>
                      </a:txBody>
                      <a:tcPr/>
                    </a:tc>
                    <a:tc>
                      <a:txBody>
                        <a:bodyPr/>
                        <a:lstStyle/>
                        <a:p>
                          <a:pPr algn="ctr"/>
                          <a:r>
                            <a:rPr lang="en-US" sz="3200" dirty="0" smtClean="0"/>
                            <a:t>20</a:t>
                          </a:r>
                          <a:endParaRPr lang="en-US" sz="3200" dirty="0"/>
                        </a:p>
                      </a:txBody>
                      <a:tcPr/>
                    </a:tc>
                    <a:extLst>
                      <a:ext uri="{0D108BD9-81ED-4DB2-BD59-A6C34878D82A}">
                        <a16:rowId xmlns:a16="http://schemas.microsoft.com/office/drawing/2014/main" val="2616562369"/>
                      </a:ext>
                    </a:extLst>
                  </a:tr>
                </a:tbl>
              </a:graphicData>
            </a:graphic>
          </p:graphicFrame>
        </mc:Fallback>
      </mc:AlternateContent>
    </p:spTree>
    <p:extLst>
      <p:ext uri="{BB962C8B-B14F-4D97-AF65-F5344CB8AC3E}">
        <p14:creationId xmlns:p14="http://schemas.microsoft.com/office/powerpoint/2010/main" val="21054878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618410" y="1815737"/>
            <a:ext cx="5133703" cy="19986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FREQUENCY </a:t>
            </a:r>
            <a:r>
              <a:rPr lang="en-US" sz="3200" b="1" dirty="0" smtClean="0"/>
              <a:t>CONTROL</a:t>
            </a:r>
          </a:p>
          <a:p>
            <a:pPr algn="ctr"/>
            <a:r>
              <a:rPr lang="en-US" sz="3200" b="1" dirty="0" smtClean="0"/>
              <a:t>DESIGN</a:t>
            </a:r>
            <a:endParaRPr lang="en-US" sz="3200" b="1" dirty="0"/>
          </a:p>
          <a:p>
            <a:pPr algn="ctr"/>
            <a:endParaRPr lang="en-US" dirty="0"/>
          </a:p>
        </p:txBody>
      </p:sp>
    </p:spTree>
    <p:extLst>
      <p:ext uri="{BB962C8B-B14F-4D97-AF65-F5344CB8AC3E}">
        <p14:creationId xmlns:p14="http://schemas.microsoft.com/office/powerpoint/2010/main" val="22765814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75232"/>
            <a:ext cx="11804073" cy="958071"/>
          </a:xfrm>
        </p:spPr>
        <p:txBody>
          <a:bodyPr>
            <a:normAutofit fontScale="90000"/>
          </a:bodyPr>
          <a:lstStyle/>
          <a:p>
            <a:r>
              <a:rPr lang="en-US" dirty="0" smtClean="0"/>
              <a:t>FREQUENCY ANALYSIS( </a:t>
            </a:r>
            <a:r>
              <a:rPr lang="en-US" dirty="0" smtClean="0"/>
              <a:t>Bode </a:t>
            </a:r>
            <a:r>
              <a:rPr lang="en-US" dirty="0"/>
              <a:t>P</a:t>
            </a:r>
            <a:r>
              <a:rPr lang="en-US" dirty="0" smtClean="0"/>
              <a:t>lot, Polar </a:t>
            </a:r>
            <a:r>
              <a:rPr lang="en-US" dirty="0"/>
              <a:t>P</a:t>
            </a:r>
            <a:r>
              <a:rPr lang="en-US" dirty="0" smtClean="0"/>
              <a:t>lot)</a:t>
            </a:r>
            <a:br>
              <a:rPr lang="en-US" dirty="0" smtClean="0"/>
            </a:br>
            <a:endParaRPr lang="en-US" dirty="0"/>
          </a:p>
        </p:txBody>
      </p:sp>
      <p:sp>
        <p:nvSpPr>
          <p:cNvPr id="3" name="Content Placeholder 2"/>
          <p:cNvSpPr>
            <a:spLocks noGrp="1"/>
          </p:cNvSpPr>
          <p:nvPr>
            <p:ph idx="1"/>
          </p:nvPr>
        </p:nvSpPr>
        <p:spPr>
          <a:xfrm>
            <a:off x="207818" y="1766455"/>
            <a:ext cx="11804073" cy="4842163"/>
          </a:xfrm>
        </p:spPr>
        <p:txBody>
          <a:bodyPr>
            <a:normAutofit/>
          </a:bodyPr>
          <a:lstStyle/>
          <a:p>
            <a:pPr marL="0" indent="0">
              <a:spcBef>
                <a:spcPts val="0"/>
              </a:spcBef>
              <a:buNone/>
            </a:pPr>
            <a:r>
              <a:rPr lang="en-US" sz="3200" i="1" dirty="0">
                <a:solidFill>
                  <a:srgbClr val="00B0F0"/>
                </a:solidFill>
                <a:latin typeface="Calibri" panose="020F0502020204030204" pitchFamily="34" charset="0"/>
                <a:cs typeface="Calibri" panose="020F0502020204030204" pitchFamily="34" charset="0"/>
              </a:rPr>
              <a:t>m=0.11; R=0.015; g=-9.8; L=1.0; d=0.03; J= 9.99e-6;</a:t>
            </a:r>
          </a:p>
          <a:p>
            <a:pPr marL="0" indent="0">
              <a:spcBef>
                <a:spcPts val="0"/>
              </a:spcBef>
              <a:buNone/>
            </a:pPr>
            <a:r>
              <a:rPr lang="en-US" sz="3200" i="1" dirty="0">
                <a:solidFill>
                  <a:srgbClr val="00B0F0"/>
                </a:solidFill>
                <a:latin typeface="Calibri" panose="020F0502020204030204" pitchFamily="34" charset="0"/>
                <a:cs typeface="Calibri" panose="020F0502020204030204" pitchFamily="34" charset="0"/>
              </a:rPr>
              <a:t>s=</a:t>
            </a:r>
            <a:r>
              <a:rPr lang="en-US" sz="3200" i="1" dirty="0" err="1">
                <a:solidFill>
                  <a:srgbClr val="00B0F0"/>
                </a:solidFill>
                <a:latin typeface="Calibri" panose="020F0502020204030204" pitchFamily="34" charset="0"/>
                <a:cs typeface="Calibri" panose="020F0502020204030204" pitchFamily="34" charset="0"/>
              </a:rPr>
              <a:t>tf</a:t>
            </a:r>
            <a:r>
              <a:rPr lang="en-US" sz="3200" i="1" dirty="0">
                <a:solidFill>
                  <a:srgbClr val="00B0F0"/>
                </a:solidFill>
                <a:latin typeface="Calibri" panose="020F0502020204030204" pitchFamily="34" charset="0"/>
                <a:cs typeface="Calibri" panose="020F0502020204030204" pitchFamily="34" charset="0"/>
              </a:rPr>
              <a:t>(‘s’);</a:t>
            </a:r>
          </a:p>
          <a:p>
            <a:pPr marL="0" indent="0">
              <a:spcBef>
                <a:spcPts val="0"/>
              </a:spcBef>
              <a:buNone/>
            </a:pPr>
            <a:r>
              <a:rPr lang="en-US" sz="3200" i="1" dirty="0" err="1">
                <a:solidFill>
                  <a:srgbClr val="00B0F0"/>
                </a:solidFill>
                <a:latin typeface="Calibri" panose="020F0502020204030204" pitchFamily="34" charset="0"/>
                <a:cs typeface="Calibri" panose="020F0502020204030204" pitchFamily="34" charset="0"/>
              </a:rPr>
              <a:t>P_ball</a:t>
            </a:r>
            <a:r>
              <a:rPr lang="en-US" sz="3200" i="1" dirty="0">
                <a:solidFill>
                  <a:srgbClr val="00B0F0"/>
                </a:solidFill>
                <a:latin typeface="Calibri" panose="020F0502020204030204" pitchFamily="34" charset="0"/>
                <a:cs typeface="Calibri" panose="020F0502020204030204" pitchFamily="34" charset="0"/>
              </a:rPr>
              <a:t>= -m*g*d/L/((J/R^2)+m)/s^2</a:t>
            </a:r>
            <a:r>
              <a:rPr lang="en-US" sz="3200" i="1" dirty="0" smtClean="0">
                <a:solidFill>
                  <a:srgbClr val="00B0F0"/>
                </a:solidFill>
                <a:latin typeface="Calibri" panose="020F0502020204030204" pitchFamily="34" charset="0"/>
                <a:cs typeface="Calibri" panose="020F0502020204030204" pitchFamily="34" charset="0"/>
              </a:rPr>
              <a:t>;</a:t>
            </a:r>
          </a:p>
          <a:p>
            <a:pPr marL="0" indent="0">
              <a:spcBef>
                <a:spcPts val="0"/>
              </a:spcBef>
              <a:buNone/>
            </a:pPr>
            <a:r>
              <a:rPr lang="en-US" sz="3200" i="1" dirty="0">
                <a:solidFill>
                  <a:srgbClr val="00B0F0"/>
                </a:solidFill>
                <a:latin typeface="Calibri" panose="020F0502020204030204" pitchFamily="34" charset="0"/>
                <a:cs typeface="Calibri" panose="020F0502020204030204" pitchFamily="34" charset="0"/>
              </a:rPr>
              <a:t>b</a:t>
            </a:r>
            <a:r>
              <a:rPr lang="en-US" sz="3200" i="1" dirty="0" smtClean="0">
                <a:solidFill>
                  <a:srgbClr val="00B0F0"/>
                </a:solidFill>
                <a:latin typeface="Calibri" panose="020F0502020204030204" pitchFamily="34" charset="0"/>
                <a:cs typeface="Calibri" panose="020F0502020204030204" pitchFamily="34" charset="0"/>
              </a:rPr>
              <a:t>ode(</a:t>
            </a:r>
            <a:r>
              <a:rPr lang="en-US" sz="3200" i="1" dirty="0" err="1" smtClean="0">
                <a:solidFill>
                  <a:srgbClr val="00B0F0"/>
                </a:solidFill>
                <a:latin typeface="Calibri" panose="020F0502020204030204" pitchFamily="34" charset="0"/>
                <a:cs typeface="Calibri" panose="020F0502020204030204" pitchFamily="34" charset="0"/>
              </a:rPr>
              <a:t>P_ball</a:t>
            </a:r>
            <a:r>
              <a:rPr lang="en-US" sz="3200" i="1" dirty="0" smtClean="0">
                <a:solidFill>
                  <a:srgbClr val="00B0F0"/>
                </a:solidFill>
                <a:latin typeface="Calibri" panose="020F0502020204030204" pitchFamily="34" charset="0"/>
                <a:cs typeface="Calibri" panose="020F0502020204030204" pitchFamily="34" charset="0"/>
              </a:rPr>
              <a:t>); </a:t>
            </a:r>
          </a:p>
          <a:p>
            <a:pPr marL="0" indent="0">
              <a:spcBef>
                <a:spcPts val="0"/>
              </a:spcBef>
              <a:buNone/>
            </a:pPr>
            <a:r>
              <a:rPr lang="en-US" sz="3200" i="1" dirty="0" err="1">
                <a:solidFill>
                  <a:srgbClr val="00B0F0"/>
                </a:solidFill>
                <a:latin typeface="Calibri" panose="020F0502020204030204" pitchFamily="34" charset="0"/>
                <a:cs typeface="Calibri" panose="020F0502020204030204" pitchFamily="34" charset="0"/>
              </a:rPr>
              <a:t>n</a:t>
            </a:r>
            <a:r>
              <a:rPr lang="en-US" sz="3200" i="1" dirty="0" err="1" smtClean="0">
                <a:solidFill>
                  <a:srgbClr val="00B0F0"/>
                </a:solidFill>
                <a:latin typeface="Calibri" panose="020F0502020204030204" pitchFamily="34" charset="0"/>
                <a:cs typeface="Calibri" panose="020F0502020204030204" pitchFamily="34" charset="0"/>
              </a:rPr>
              <a:t>yquist</a:t>
            </a:r>
            <a:r>
              <a:rPr lang="en-US" sz="3200" i="1" dirty="0" smtClean="0">
                <a:solidFill>
                  <a:srgbClr val="00B0F0"/>
                </a:solidFill>
                <a:latin typeface="Calibri" panose="020F0502020204030204" pitchFamily="34" charset="0"/>
                <a:cs typeface="Calibri" panose="020F0502020204030204" pitchFamily="34" charset="0"/>
              </a:rPr>
              <a:t>(</a:t>
            </a:r>
            <a:r>
              <a:rPr lang="en-US" sz="3200" i="1" dirty="0" err="1" smtClean="0">
                <a:solidFill>
                  <a:srgbClr val="00B0F0"/>
                </a:solidFill>
                <a:latin typeface="Calibri" panose="020F0502020204030204" pitchFamily="34" charset="0"/>
                <a:cs typeface="Calibri" panose="020F0502020204030204" pitchFamily="34" charset="0"/>
              </a:rPr>
              <a:t>P_ball</a:t>
            </a:r>
            <a:r>
              <a:rPr lang="en-US" sz="3200" i="1" dirty="0" smtClean="0">
                <a:solidFill>
                  <a:srgbClr val="00B0F0"/>
                </a:solidFill>
                <a:latin typeface="Calibri" panose="020F0502020204030204" pitchFamily="34" charset="0"/>
                <a:cs typeface="Calibri" panose="020F0502020204030204" pitchFamily="34" charset="0"/>
              </a:rPr>
              <a:t>);</a:t>
            </a:r>
            <a:endParaRPr lang="en-US" sz="3200" i="1" dirty="0">
              <a:solidFill>
                <a:srgbClr val="00B0F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80345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BODE PLOT AND NYQUIST PLOT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592" y="1540822"/>
            <a:ext cx="5486032" cy="488295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4310" y="1296673"/>
            <a:ext cx="5359675" cy="5273943"/>
          </a:xfrm>
          <a:prstGeom prst="rect">
            <a:avLst/>
          </a:prstGeom>
        </p:spPr>
      </p:pic>
    </p:spTree>
    <p:extLst>
      <p:ext uri="{BB962C8B-B14F-4D97-AF65-F5344CB8AC3E}">
        <p14:creationId xmlns:p14="http://schemas.microsoft.com/office/powerpoint/2010/main" val="34074477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0"/>
            <a:ext cx="10353761" cy="1326321"/>
          </a:xfrm>
        </p:spPr>
        <p:txBody>
          <a:bodyPr>
            <a:normAutofit fontScale="90000"/>
          </a:bodyPr>
          <a:lstStyle/>
          <a:p>
            <a:r>
              <a:rPr lang="en-US" dirty="0" smtClean="0"/>
              <a:t>Differences between PI, PD AND PID CONTROLLERS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462902102"/>
              </p:ext>
            </p:extLst>
          </p:nvPr>
        </p:nvGraphicFramePr>
        <p:xfrm>
          <a:off x="477377" y="1537525"/>
          <a:ext cx="11472167" cy="5139421"/>
        </p:xfrm>
        <a:graphic>
          <a:graphicData uri="http://schemas.openxmlformats.org/drawingml/2006/table">
            <a:tbl>
              <a:tblPr firstRow="1" bandRow="1">
                <a:tableStyleId>{5C22544A-7EE6-4342-B048-85BDC9FD1C3A}</a:tableStyleId>
              </a:tblPr>
              <a:tblGrid>
                <a:gridCol w="3817532">
                  <a:extLst>
                    <a:ext uri="{9D8B030D-6E8A-4147-A177-3AD203B41FA5}">
                      <a16:colId xmlns:a16="http://schemas.microsoft.com/office/drawing/2014/main" val="2657855045"/>
                    </a:ext>
                  </a:extLst>
                </a:gridCol>
                <a:gridCol w="2459182">
                  <a:extLst>
                    <a:ext uri="{9D8B030D-6E8A-4147-A177-3AD203B41FA5}">
                      <a16:colId xmlns:a16="http://schemas.microsoft.com/office/drawing/2014/main" val="66813448"/>
                    </a:ext>
                  </a:extLst>
                </a:gridCol>
                <a:gridCol w="2327411">
                  <a:extLst>
                    <a:ext uri="{9D8B030D-6E8A-4147-A177-3AD203B41FA5}">
                      <a16:colId xmlns:a16="http://schemas.microsoft.com/office/drawing/2014/main" val="2862893925"/>
                    </a:ext>
                  </a:extLst>
                </a:gridCol>
                <a:gridCol w="2868042">
                  <a:extLst>
                    <a:ext uri="{9D8B030D-6E8A-4147-A177-3AD203B41FA5}">
                      <a16:colId xmlns:a16="http://schemas.microsoft.com/office/drawing/2014/main" val="2081373892"/>
                    </a:ext>
                  </a:extLst>
                </a:gridCol>
              </a:tblGrid>
              <a:tr h="708121">
                <a:tc>
                  <a:txBody>
                    <a:bodyPr/>
                    <a:lstStyle/>
                    <a:p>
                      <a:pPr algn="ctr"/>
                      <a:endParaRPr lang="en-US" sz="2800" dirty="0"/>
                    </a:p>
                  </a:txBody>
                  <a:tcPr/>
                </a:tc>
                <a:tc>
                  <a:txBody>
                    <a:bodyPr/>
                    <a:lstStyle/>
                    <a:p>
                      <a:pPr algn="ctr"/>
                      <a:r>
                        <a:rPr lang="en-US" sz="2800" dirty="0" smtClean="0"/>
                        <a:t>P</a:t>
                      </a:r>
                      <a:endParaRPr lang="en-US" sz="2800" dirty="0"/>
                    </a:p>
                  </a:txBody>
                  <a:tcPr/>
                </a:tc>
                <a:tc>
                  <a:txBody>
                    <a:bodyPr/>
                    <a:lstStyle/>
                    <a:p>
                      <a:pPr algn="ctr"/>
                      <a:r>
                        <a:rPr lang="en-US" sz="2800" dirty="0" smtClean="0"/>
                        <a:t>PI</a:t>
                      </a:r>
                      <a:endParaRPr lang="en-US" sz="2800" dirty="0"/>
                    </a:p>
                  </a:txBody>
                  <a:tcPr/>
                </a:tc>
                <a:tc>
                  <a:txBody>
                    <a:bodyPr/>
                    <a:lstStyle/>
                    <a:p>
                      <a:pPr algn="ctr"/>
                      <a:r>
                        <a:rPr lang="en-US" sz="2800" dirty="0" smtClean="0"/>
                        <a:t>PD</a:t>
                      </a:r>
                      <a:endParaRPr lang="en-US" sz="2800" dirty="0"/>
                    </a:p>
                  </a:txBody>
                  <a:tcPr/>
                </a:tc>
                <a:extLst>
                  <a:ext uri="{0D108BD9-81ED-4DB2-BD59-A6C34878D82A}">
                    <a16:rowId xmlns:a16="http://schemas.microsoft.com/office/drawing/2014/main" val="796309201"/>
                  </a:ext>
                </a:extLst>
              </a:tr>
              <a:tr h="1169940">
                <a:tc>
                  <a:txBody>
                    <a:bodyPr/>
                    <a:lstStyle/>
                    <a:p>
                      <a:pPr algn="ctr"/>
                      <a:r>
                        <a:rPr lang="en-US" sz="2800" dirty="0" smtClean="0">
                          <a:solidFill>
                            <a:srgbClr val="FF0000"/>
                          </a:solidFill>
                        </a:rPr>
                        <a:t>RISE TIME</a:t>
                      </a:r>
                      <a:endParaRPr lang="en-US" sz="2800" dirty="0">
                        <a:solidFill>
                          <a:srgbClr val="FF0000"/>
                        </a:solidFill>
                      </a:endParaRPr>
                    </a:p>
                  </a:txBody>
                  <a:tcPr/>
                </a:tc>
                <a:tc>
                  <a:txBody>
                    <a:bodyPr/>
                    <a:lstStyle/>
                    <a:p>
                      <a:pPr algn="ctr"/>
                      <a:r>
                        <a:rPr lang="en-US" sz="2800" dirty="0" smtClean="0"/>
                        <a:t>increases</a:t>
                      </a:r>
                      <a:endParaRPr lang="en-US" sz="2800" dirty="0"/>
                    </a:p>
                  </a:txBody>
                  <a:tcPr/>
                </a:tc>
                <a:tc>
                  <a:txBody>
                    <a:bodyPr/>
                    <a:lstStyle/>
                    <a:p>
                      <a:pPr algn="ctr"/>
                      <a:r>
                        <a:rPr lang="en-US" sz="2800" dirty="0" smtClean="0"/>
                        <a:t>Decreases rise time</a:t>
                      </a:r>
                      <a:endParaRPr lang="en-US" sz="2800" dirty="0"/>
                    </a:p>
                  </a:txBody>
                  <a:tcPr/>
                </a:tc>
                <a:tc>
                  <a:txBody>
                    <a:bodyPr/>
                    <a:lstStyle/>
                    <a:p>
                      <a:pPr algn="ctr"/>
                      <a:r>
                        <a:rPr lang="en-US" sz="2800" dirty="0" smtClean="0"/>
                        <a:t>Decreases</a:t>
                      </a:r>
                      <a:r>
                        <a:rPr lang="en-US" sz="2800" baseline="0" dirty="0" smtClean="0"/>
                        <a:t> rise time</a:t>
                      </a:r>
                      <a:endParaRPr lang="en-US" sz="2800" dirty="0"/>
                    </a:p>
                  </a:txBody>
                  <a:tcPr/>
                </a:tc>
                <a:extLst>
                  <a:ext uri="{0D108BD9-81ED-4DB2-BD59-A6C34878D82A}">
                    <a16:rowId xmlns:a16="http://schemas.microsoft.com/office/drawing/2014/main" val="2108776675"/>
                  </a:ext>
                </a:extLst>
              </a:tr>
              <a:tr h="708121">
                <a:tc>
                  <a:txBody>
                    <a:bodyPr/>
                    <a:lstStyle/>
                    <a:p>
                      <a:pPr algn="ctr"/>
                      <a:r>
                        <a:rPr lang="en-US" sz="2800" dirty="0" smtClean="0">
                          <a:solidFill>
                            <a:srgbClr val="FF0000"/>
                          </a:solidFill>
                        </a:rPr>
                        <a:t>OVERSHOOT</a:t>
                      </a:r>
                      <a:endParaRPr lang="en-US" sz="2800" dirty="0">
                        <a:solidFill>
                          <a:srgbClr val="FF0000"/>
                        </a:solidFill>
                      </a:endParaRPr>
                    </a:p>
                  </a:txBody>
                  <a:tcPr/>
                </a:tc>
                <a:tc>
                  <a:txBody>
                    <a:bodyPr/>
                    <a:lstStyle/>
                    <a:p>
                      <a:pPr algn="ctr"/>
                      <a:r>
                        <a:rPr lang="en-US" sz="2800" baseline="0" dirty="0" smtClean="0"/>
                        <a:t>Increase overshoot</a:t>
                      </a:r>
                      <a:endParaRPr lang="en-US" sz="2800" dirty="0"/>
                    </a:p>
                  </a:txBody>
                  <a:tcPr/>
                </a:tc>
                <a:tc>
                  <a:txBody>
                    <a:bodyPr/>
                    <a:lstStyle/>
                    <a:p>
                      <a:pPr algn="ctr"/>
                      <a:r>
                        <a:rPr lang="en-US" sz="2800" dirty="0" smtClean="0"/>
                        <a:t>Max overshoot decreases</a:t>
                      </a:r>
                      <a:endParaRPr lang="en-US" sz="2800" dirty="0"/>
                    </a:p>
                  </a:txBody>
                  <a:tcPr/>
                </a:tc>
                <a:tc>
                  <a:txBody>
                    <a:bodyPr/>
                    <a:lstStyle/>
                    <a:p>
                      <a:pPr algn="ctr"/>
                      <a:r>
                        <a:rPr lang="en-US" sz="2800" dirty="0" smtClean="0"/>
                        <a:t>Decreases overshoot</a:t>
                      </a:r>
                      <a:endParaRPr lang="en-US" sz="2800" dirty="0"/>
                    </a:p>
                  </a:txBody>
                  <a:tcPr/>
                </a:tc>
                <a:extLst>
                  <a:ext uri="{0D108BD9-81ED-4DB2-BD59-A6C34878D82A}">
                    <a16:rowId xmlns:a16="http://schemas.microsoft.com/office/drawing/2014/main" val="477566926"/>
                  </a:ext>
                </a:extLst>
              </a:tr>
              <a:tr h="708121">
                <a:tc>
                  <a:txBody>
                    <a:bodyPr/>
                    <a:lstStyle/>
                    <a:p>
                      <a:pPr algn="ctr"/>
                      <a:r>
                        <a:rPr lang="en-US" sz="2800" dirty="0" smtClean="0">
                          <a:solidFill>
                            <a:srgbClr val="FF0000"/>
                          </a:solidFill>
                        </a:rPr>
                        <a:t>STEADY STATE ERROR(SSE)</a:t>
                      </a:r>
                      <a:endParaRPr lang="en-US" sz="2800" dirty="0">
                        <a:solidFill>
                          <a:srgbClr val="FF0000"/>
                        </a:solidFill>
                      </a:endParaRPr>
                    </a:p>
                  </a:txBody>
                  <a:tcPr/>
                </a:tc>
                <a:tc>
                  <a:txBody>
                    <a:bodyPr/>
                    <a:lstStyle/>
                    <a:p>
                      <a:pPr algn="ctr"/>
                      <a:r>
                        <a:rPr lang="en-US" sz="2800" dirty="0" smtClean="0"/>
                        <a:t>high</a:t>
                      </a:r>
                      <a:endParaRPr lang="en-US" sz="2800" dirty="0"/>
                    </a:p>
                  </a:txBody>
                  <a:tcPr/>
                </a:tc>
                <a:tc>
                  <a:txBody>
                    <a:bodyPr/>
                    <a:lstStyle/>
                    <a:p>
                      <a:pPr algn="ctr"/>
                      <a:r>
                        <a:rPr lang="en-US" sz="2800" dirty="0" smtClean="0"/>
                        <a:t>low</a:t>
                      </a:r>
                      <a:endParaRPr lang="en-US" sz="2800" dirty="0"/>
                    </a:p>
                  </a:txBody>
                  <a:tcPr/>
                </a:tc>
                <a:tc>
                  <a:txBody>
                    <a:bodyPr/>
                    <a:lstStyle/>
                    <a:p>
                      <a:pPr algn="ctr"/>
                      <a:r>
                        <a:rPr lang="en-US" sz="2800" dirty="0" smtClean="0"/>
                        <a:t>Eliminates</a:t>
                      </a:r>
                      <a:r>
                        <a:rPr lang="en-US" sz="2800" baseline="0" dirty="0" smtClean="0"/>
                        <a:t> SSE</a:t>
                      </a:r>
                      <a:endParaRPr lang="en-US" sz="2800" dirty="0"/>
                    </a:p>
                  </a:txBody>
                  <a:tcPr/>
                </a:tc>
                <a:extLst>
                  <a:ext uri="{0D108BD9-81ED-4DB2-BD59-A6C34878D82A}">
                    <a16:rowId xmlns:a16="http://schemas.microsoft.com/office/drawing/2014/main" val="3101015975"/>
                  </a:ext>
                </a:extLst>
              </a:tr>
              <a:tr h="708121">
                <a:tc>
                  <a:txBody>
                    <a:bodyPr/>
                    <a:lstStyle/>
                    <a:p>
                      <a:pPr algn="ctr"/>
                      <a:r>
                        <a:rPr lang="en-US" sz="2800" dirty="0" smtClean="0">
                          <a:solidFill>
                            <a:srgbClr val="FF0000"/>
                          </a:solidFill>
                        </a:rPr>
                        <a:t>SETTLING</a:t>
                      </a:r>
                      <a:r>
                        <a:rPr lang="en-US" sz="2800" baseline="0" dirty="0" smtClean="0">
                          <a:solidFill>
                            <a:srgbClr val="FF0000"/>
                          </a:solidFill>
                        </a:rPr>
                        <a:t> TIME</a:t>
                      </a:r>
                      <a:endParaRPr lang="en-US" sz="2800" dirty="0">
                        <a:solidFill>
                          <a:srgbClr val="FF0000"/>
                        </a:solidFill>
                      </a:endParaRPr>
                    </a:p>
                  </a:txBody>
                  <a:tcPr/>
                </a:tc>
                <a:tc>
                  <a:txBody>
                    <a:bodyPr/>
                    <a:lstStyle/>
                    <a:p>
                      <a:pPr algn="ctr"/>
                      <a:r>
                        <a:rPr lang="en-US" sz="2800" dirty="0" smtClean="0"/>
                        <a:t>increases</a:t>
                      </a:r>
                      <a:endParaRPr lang="en-US" sz="2800" dirty="0"/>
                    </a:p>
                  </a:txBody>
                  <a:tcPr/>
                </a:tc>
                <a:tc>
                  <a:txBody>
                    <a:bodyPr/>
                    <a:lstStyle/>
                    <a:p>
                      <a:pPr algn="ctr"/>
                      <a:r>
                        <a:rPr lang="en-US" sz="2800" dirty="0" smtClean="0"/>
                        <a:t>Decreases</a:t>
                      </a:r>
                      <a:r>
                        <a:rPr lang="en-US" sz="2800" baseline="0" dirty="0" smtClean="0"/>
                        <a:t> settling time</a:t>
                      </a:r>
                      <a:endParaRPr lang="en-US" sz="2800" dirty="0"/>
                    </a:p>
                  </a:txBody>
                  <a:tcPr/>
                </a:tc>
                <a:tc>
                  <a:txBody>
                    <a:bodyPr/>
                    <a:lstStyle/>
                    <a:p>
                      <a:pPr algn="ctr"/>
                      <a:r>
                        <a:rPr lang="en-US" sz="2800" dirty="0" smtClean="0"/>
                        <a:t>Decreases settling time</a:t>
                      </a:r>
                      <a:endParaRPr lang="en-US" sz="2800" dirty="0"/>
                    </a:p>
                  </a:txBody>
                  <a:tcPr/>
                </a:tc>
                <a:extLst>
                  <a:ext uri="{0D108BD9-81ED-4DB2-BD59-A6C34878D82A}">
                    <a16:rowId xmlns:a16="http://schemas.microsoft.com/office/drawing/2014/main" val="3195380440"/>
                  </a:ext>
                </a:extLst>
              </a:tr>
            </a:tbl>
          </a:graphicData>
        </a:graphic>
      </p:graphicFrame>
    </p:spTree>
    <p:extLst>
      <p:ext uri="{BB962C8B-B14F-4D97-AF65-F5344CB8AC3E}">
        <p14:creationId xmlns:p14="http://schemas.microsoft.com/office/powerpoint/2010/main" val="14655890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2136339"/>
            <a:ext cx="6096000" cy="3693319"/>
          </a:xfrm>
          <a:prstGeom prst="rect">
            <a:avLst/>
          </a:prstGeom>
        </p:spPr>
        <p:txBody>
          <a:bodyPr>
            <a:spAutoFit/>
          </a:bodyPr>
          <a:lstStyle/>
          <a:p>
            <a:pPr algn="ctr"/>
            <a:r>
              <a:rPr lang="en-US" sz="3600" b="1" spc="600" dirty="0"/>
              <a:t>PREPARED BY</a:t>
            </a:r>
          </a:p>
          <a:p>
            <a:pPr algn="ctr"/>
            <a:r>
              <a:rPr lang="en-US" spc="300" dirty="0" smtClean="0"/>
              <a:t>QUINUEL TABOT NDIP</a:t>
            </a:r>
          </a:p>
          <a:p>
            <a:pPr algn="ctr"/>
            <a:r>
              <a:rPr lang="en-US" spc="300" dirty="0" smtClean="0"/>
              <a:t>T0UMBIACK DIEUDONNE</a:t>
            </a:r>
          </a:p>
          <a:p>
            <a:pPr algn="ctr"/>
            <a:r>
              <a:rPr lang="en-US" spc="300" dirty="0" smtClean="0"/>
              <a:t>MBACHAM LOANA NING</a:t>
            </a:r>
          </a:p>
          <a:p>
            <a:pPr algn="ctr"/>
            <a:r>
              <a:rPr lang="en-US" spc="300" dirty="0" smtClean="0"/>
              <a:t>MEWOABI NGUEFACK DORE</a:t>
            </a:r>
          </a:p>
          <a:p>
            <a:pPr algn="ctr"/>
            <a:r>
              <a:rPr lang="en-US" spc="300" dirty="0" smtClean="0"/>
              <a:t>ANANFACK ZANGO ANGELA CARIN</a:t>
            </a:r>
          </a:p>
          <a:p>
            <a:pPr algn="ctr"/>
            <a:r>
              <a:rPr lang="en-US" spc="300" dirty="0" smtClean="0"/>
              <a:t>OJONG ENYANG OYERE</a:t>
            </a:r>
          </a:p>
          <a:p>
            <a:pPr algn="ctr"/>
            <a:r>
              <a:rPr lang="en-US" spc="300" dirty="0" smtClean="0"/>
              <a:t>TABI JOSEPH</a:t>
            </a:r>
          </a:p>
          <a:p>
            <a:pPr algn="ctr"/>
            <a:r>
              <a:rPr lang="en-US" spc="300" dirty="0" smtClean="0"/>
              <a:t>ALEANU NTIMAEH ENOW</a:t>
            </a:r>
          </a:p>
          <a:p>
            <a:pPr algn="ctr"/>
            <a:r>
              <a:rPr lang="en-US" spc="300" dirty="0" smtClean="0"/>
              <a:t>ASONGNKWELLE COURAGE AYIM</a:t>
            </a:r>
          </a:p>
          <a:p>
            <a:pPr algn="ctr"/>
            <a:r>
              <a:rPr lang="en-US" spc="300" dirty="0" smtClean="0"/>
              <a:t>SIRRI THERESIA</a:t>
            </a:r>
            <a:r>
              <a:rPr lang="en-US" spc="300" dirty="0"/>
              <a:t/>
            </a:r>
            <a:br>
              <a:rPr lang="en-US" spc="300" dirty="0"/>
            </a:br>
            <a:endParaRPr lang="en-US" spc="300" dirty="0"/>
          </a:p>
        </p:txBody>
      </p:sp>
      <p:pic>
        <p:nvPicPr>
          <p:cNvPr id="5" name="Picture 4"/>
          <p:cNvPicPr>
            <a:picLocks noChangeAspect="1"/>
          </p:cNvPicPr>
          <p:nvPr/>
        </p:nvPicPr>
        <p:blipFill>
          <a:blip r:embed="rId2"/>
          <a:stretch>
            <a:fillRect/>
          </a:stretch>
        </p:blipFill>
        <p:spPr>
          <a:xfrm>
            <a:off x="2770344" y="5985459"/>
            <a:ext cx="6651312" cy="493819"/>
          </a:xfrm>
          <a:prstGeom prst="rect">
            <a:avLst/>
          </a:prstGeom>
        </p:spPr>
      </p:pic>
    </p:spTree>
    <p:extLst>
      <p:ext uri="{BB962C8B-B14F-4D97-AF65-F5344CB8AC3E}">
        <p14:creationId xmlns:p14="http://schemas.microsoft.com/office/powerpoint/2010/main" val="26066162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473" y="270163"/>
            <a:ext cx="11804072" cy="6442363"/>
          </a:xfrm>
        </p:spPr>
        <p:txBody>
          <a:bodyPr>
            <a:normAutofit fontScale="92500" lnSpcReduction="10000"/>
          </a:bodyPr>
          <a:lstStyle/>
          <a:p>
            <a:pPr marL="514350" indent="-514350">
              <a:buAutoNum type="arabicParenR"/>
            </a:pPr>
            <a:endParaRPr lang="en-US" sz="3200" u="sng" dirty="0" smtClean="0">
              <a:solidFill>
                <a:srgbClr val="00B0F0"/>
              </a:solidFill>
              <a:latin typeface="Calibri" panose="020F0502020204030204" pitchFamily="34" charset="0"/>
              <a:cs typeface="Calibri" panose="020F0502020204030204" pitchFamily="34" charset="0"/>
            </a:endParaRPr>
          </a:p>
          <a:p>
            <a:pPr marL="0" indent="0">
              <a:buNone/>
            </a:pPr>
            <a:endParaRPr lang="en-US" sz="3200" u="sng" dirty="0">
              <a:solidFill>
                <a:srgbClr val="00B0F0"/>
              </a:solidFill>
              <a:latin typeface="Calibri" panose="020F0502020204030204" pitchFamily="34" charset="0"/>
              <a:cs typeface="Calibri" panose="020F0502020204030204" pitchFamily="34" charset="0"/>
            </a:endParaRPr>
          </a:p>
          <a:p>
            <a:pPr marL="514350" indent="-514350">
              <a:buAutoNum type="arabicParenR"/>
            </a:pPr>
            <a:r>
              <a:rPr lang="en-US" sz="3200" u="sng" dirty="0" smtClean="0">
                <a:solidFill>
                  <a:srgbClr val="00B0F0"/>
                </a:solidFill>
                <a:latin typeface="Calibri" panose="020F0502020204030204" pitchFamily="34" charset="0"/>
                <a:cs typeface="Calibri" panose="020F0502020204030204" pitchFamily="34" charset="0"/>
              </a:rPr>
              <a:t>Stable </a:t>
            </a:r>
            <a:r>
              <a:rPr lang="en-US" sz="3200" u="sng" dirty="0" smtClean="0">
                <a:solidFill>
                  <a:srgbClr val="00B0F0"/>
                </a:solidFill>
                <a:latin typeface="Calibri" panose="020F0502020204030204" pitchFamily="34" charset="0"/>
                <a:cs typeface="Calibri" panose="020F0502020204030204" pitchFamily="34" charset="0"/>
              </a:rPr>
              <a:t>System: </a:t>
            </a:r>
            <a:r>
              <a:rPr lang="en-US" sz="3200" dirty="0" smtClean="0">
                <a:latin typeface="Calibri" panose="020F0502020204030204" pitchFamily="34" charset="0"/>
                <a:cs typeface="Calibri" panose="020F0502020204030204" pitchFamily="34" charset="0"/>
              </a:rPr>
              <a:t>A system is said to be stable if it produces a bounded output for a given bounded input, that is it’s output is under </a:t>
            </a:r>
            <a:r>
              <a:rPr lang="en-US" sz="3200" dirty="0" smtClean="0">
                <a:latin typeface="Calibri" panose="020F0502020204030204" pitchFamily="34" charset="0"/>
                <a:cs typeface="Calibri" panose="020F0502020204030204" pitchFamily="34" charset="0"/>
              </a:rPr>
              <a:t>control.</a:t>
            </a:r>
          </a:p>
          <a:p>
            <a:pPr marL="0" indent="0">
              <a:buNone/>
            </a:pPr>
            <a:endParaRPr lang="en-US" sz="3200" dirty="0" smtClean="0">
              <a:latin typeface="Calibri" panose="020F0502020204030204" pitchFamily="34" charset="0"/>
              <a:cs typeface="Calibri" panose="020F0502020204030204" pitchFamily="34" charset="0"/>
            </a:endParaRPr>
          </a:p>
          <a:p>
            <a:pPr marL="0" indent="0">
              <a:buNone/>
            </a:pPr>
            <a:r>
              <a:rPr lang="en-US" sz="3200" dirty="0">
                <a:latin typeface="Calibri" panose="020F0502020204030204" pitchFamily="34" charset="0"/>
                <a:cs typeface="Calibri" panose="020F0502020204030204" pitchFamily="34" charset="0"/>
              </a:rPr>
              <a:t>2</a:t>
            </a:r>
            <a:r>
              <a:rPr lang="en-US" sz="3200" dirty="0" smtClean="0">
                <a:latin typeface="Calibri" panose="020F0502020204030204" pitchFamily="34" charset="0"/>
                <a:cs typeface="Calibri" panose="020F0502020204030204" pitchFamily="34" charset="0"/>
              </a:rPr>
              <a:t>)</a:t>
            </a:r>
            <a:r>
              <a:rPr lang="en-US" sz="3200" u="sng" dirty="0" smtClean="0">
                <a:solidFill>
                  <a:srgbClr val="00B0F0"/>
                </a:solidFill>
                <a:latin typeface="Calibri" panose="020F0502020204030204" pitchFamily="34" charset="0"/>
                <a:cs typeface="Calibri" panose="020F0502020204030204" pitchFamily="34" charset="0"/>
              </a:rPr>
              <a:t>Marginally </a:t>
            </a:r>
            <a:r>
              <a:rPr lang="en-US" sz="3200" u="sng" dirty="0" smtClean="0">
                <a:solidFill>
                  <a:srgbClr val="00B0F0"/>
                </a:solidFill>
                <a:latin typeface="Calibri" panose="020F0502020204030204" pitchFamily="34" charset="0"/>
                <a:cs typeface="Calibri" panose="020F0502020204030204" pitchFamily="34" charset="0"/>
              </a:rPr>
              <a:t>Stable System: </a:t>
            </a:r>
            <a:r>
              <a:rPr lang="en-US" sz="3200" dirty="0" smtClean="0">
                <a:latin typeface="Calibri" panose="020F0502020204030204" pitchFamily="34" charset="0"/>
                <a:cs typeface="Calibri" panose="020F0502020204030204" pitchFamily="34" charset="0"/>
              </a:rPr>
              <a:t>A system is marginally stable if the natural response neither decays or grows but remains </a:t>
            </a:r>
            <a:r>
              <a:rPr lang="en-US" sz="3200" dirty="0" smtClean="0">
                <a:latin typeface="Calibri" panose="020F0502020204030204" pitchFamily="34" charset="0"/>
                <a:cs typeface="Calibri" panose="020F0502020204030204" pitchFamily="34" charset="0"/>
              </a:rPr>
              <a:t>constant</a:t>
            </a:r>
          </a:p>
          <a:p>
            <a:pPr marL="0" indent="0">
              <a:buNone/>
            </a:pPr>
            <a:endParaRPr lang="en-US" sz="3200" dirty="0" smtClean="0">
              <a:latin typeface="Calibri" panose="020F0502020204030204" pitchFamily="34" charset="0"/>
              <a:cs typeface="Calibri" panose="020F0502020204030204" pitchFamily="34" charset="0"/>
            </a:endParaRPr>
          </a:p>
          <a:p>
            <a:pPr marL="0" indent="0">
              <a:buNone/>
            </a:pPr>
            <a:r>
              <a:rPr lang="en-US" sz="3200" dirty="0">
                <a:latin typeface="Calibri" panose="020F0502020204030204" pitchFamily="34" charset="0"/>
                <a:cs typeface="Calibri" panose="020F0502020204030204" pitchFamily="34" charset="0"/>
              </a:rPr>
              <a:t>3</a:t>
            </a:r>
            <a:r>
              <a:rPr lang="en-US" sz="3200" dirty="0" smtClean="0">
                <a:latin typeface="Calibri" panose="020F0502020204030204" pitchFamily="34" charset="0"/>
                <a:cs typeface="Calibri" panose="020F0502020204030204" pitchFamily="34" charset="0"/>
              </a:rPr>
              <a:t>) </a:t>
            </a:r>
            <a:r>
              <a:rPr lang="en-US" sz="3200" u="sng" dirty="0" smtClean="0">
                <a:solidFill>
                  <a:srgbClr val="00B0F0"/>
                </a:solidFill>
                <a:latin typeface="Calibri" panose="020F0502020204030204" pitchFamily="34" charset="0"/>
                <a:cs typeface="Calibri" panose="020F0502020204030204" pitchFamily="34" charset="0"/>
              </a:rPr>
              <a:t>System Linearization</a:t>
            </a:r>
            <a:r>
              <a:rPr lang="en-US" sz="3200" dirty="0" smtClean="0">
                <a:solidFill>
                  <a:srgbClr val="00B0F0"/>
                </a:solidFill>
                <a:latin typeface="Calibri" panose="020F0502020204030204" pitchFamily="34" charset="0"/>
                <a:cs typeface="Calibri" panose="020F0502020204030204" pitchFamily="34" charset="0"/>
              </a:rPr>
              <a:t>: </a:t>
            </a:r>
            <a:r>
              <a:rPr lang="en-US" sz="3200" dirty="0" smtClean="0">
                <a:latin typeface="Calibri" panose="020F0502020204030204" pitchFamily="34" charset="0"/>
                <a:cs typeface="Calibri" panose="020F0502020204030204" pitchFamily="34" charset="0"/>
              </a:rPr>
              <a:t>It involves creating a linear approximation of a non-linear system that is valid in a small region around                                 </a:t>
            </a:r>
            <a:r>
              <a:rPr lang="en-US" sz="3200" dirty="0" smtClean="0">
                <a:latin typeface="Calibri" panose="020F0502020204030204" pitchFamily="34" charset="0"/>
                <a:cs typeface="Calibri" panose="020F0502020204030204" pitchFamily="34" charset="0"/>
              </a:rPr>
              <a:t>the </a:t>
            </a:r>
            <a:r>
              <a:rPr lang="en-US" sz="3200" dirty="0" smtClean="0">
                <a:latin typeface="Calibri" panose="020F0502020204030204" pitchFamily="34" charset="0"/>
                <a:cs typeface="Calibri" panose="020F0502020204030204" pitchFamily="34" charset="0"/>
              </a:rPr>
              <a:t>operating point. Non- linear systems are systems that do not obey the </a:t>
            </a:r>
            <a:r>
              <a:rPr lang="en-US" sz="3200" dirty="0" smtClean="0">
                <a:latin typeface="Calibri" panose="020F0502020204030204" pitchFamily="34" charset="0"/>
                <a:cs typeface="Calibri" panose="020F0502020204030204" pitchFamily="34" charset="0"/>
              </a:rPr>
              <a:t>superposition </a:t>
            </a:r>
            <a:r>
              <a:rPr lang="en-US" sz="3200" dirty="0" smtClean="0">
                <a:latin typeface="Calibri" panose="020F0502020204030204" pitchFamily="34" charset="0"/>
                <a:cs typeface="Calibri" panose="020F0502020204030204" pitchFamily="34" charset="0"/>
              </a:rPr>
              <a:t>principle and are often governed by non-linear differential equations</a:t>
            </a:r>
            <a:endParaRPr 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550602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 y="1345474"/>
            <a:ext cx="11862667" cy="5278351"/>
          </a:xfrm>
        </p:spPr>
        <p:txBody>
          <a:bodyPr>
            <a:normAutofit/>
          </a:bodyPr>
          <a:lstStyle/>
          <a:p>
            <a:r>
              <a:rPr lang="en-US" sz="3200" dirty="0" smtClean="0">
                <a:latin typeface="Calibri" panose="020F0502020204030204" pitchFamily="34" charset="0"/>
                <a:cs typeface="Calibri" panose="020F0502020204030204" pitchFamily="34" charset="0"/>
              </a:rPr>
              <a:t>4) </a:t>
            </a:r>
            <a:r>
              <a:rPr lang="en-US" sz="3200" u="sng" dirty="0" smtClean="0">
                <a:solidFill>
                  <a:srgbClr val="00B0F0"/>
                </a:solidFill>
                <a:latin typeface="Calibri" panose="020F0502020204030204" pitchFamily="34" charset="0"/>
                <a:cs typeface="Calibri" panose="020F0502020204030204" pitchFamily="34" charset="0"/>
              </a:rPr>
              <a:t>PI Controller</a:t>
            </a:r>
            <a:r>
              <a:rPr lang="en-US" sz="3200" u="sng" dirty="0" smtClean="0">
                <a:solidFill>
                  <a:srgbClr val="00B0F0"/>
                </a:solidFill>
                <a:latin typeface="Calibri" panose="020F0502020204030204" pitchFamily="34" charset="0"/>
                <a:cs typeface="Calibri" panose="020F0502020204030204" pitchFamily="34" charset="0"/>
              </a:rPr>
              <a:t>: </a:t>
            </a:r>
            <a:r>
              <a:rPr lang="en-US" sz="3200" dirty="0" smtClean="0">
                <a:latin typeface="Calibri" panose="020F0502020204030204" pitchFamily="34" charset="0"/>
                <a:cs typeface="Calibri" panose="020F0502020204030204" pitchFamily="34" charset="0"/>
              </a:rPr>
              <a:t>A </a:t>
            </a:r>
            <a:r>
              <a:rPr lang="en-US" sz="3200" dirty="0" smtClean="0">
                <a:latin typeface="Calibri" panose="020F0502020204030204" pitchFamily="34" charset="0"/>
                <a:cs typeface="Calibri" panose="020F0502020204030204" pitchFamily="34" charset="0"/>
              </a:rPr>
              <a:t>Proportional and Integral Controller is one used to guarantee zero steady state error between the commanded set </a:t>
            </a:r>
            <a:r>
              <a:rPr lang="en-US" sz="3200" dirty="0" smtClean="0">
                <a:latin typeface="Calibri" panose="020F0502020204030204" pitchFamily="34" charset="0"/>
                <a:cs typeface="Calibri" panose="020F0502020204030204" pitchFamily="34" charset="0"/>
              </a:rPr>
              <a:t>point </a:t>
            </a:r>
            <a:r>
              <a:rPr lang="en-US" sz="3200" dirty="0" smtClean="0">
                <a:latin typeface="Calibri" panose="020F0502020204030204" pitchFamily="34" charset="0"/>
                <a:cs typeface="Calibri" panose="020F0502020204030204" pitchFamily="34" charset="0"/>
              </a:rPr>
              <a:t>and the actual value based on some </a:t>
            </a:r>
            <a:r>
              <a:rPr lang="en-US" sz="3200" dirty="0" smtClean="0">
                <a:latin typeface="Calibri" panose="020F0502020204030204" pitchFamily="34" charset="0"/>
                <a:cs typeface="Calibri" panose="020F0502020204030204" pitchFamily="34" charset="0"/>
              </a:rPr>
              <a:t>type </a:t>
            </a:r>
            <a:r>
              <a:rPr lang="en-US" sz="3200" dirty="0" smtClean="0">
                <a:latin typeface="Calibri" panose="020F0502020204030204" pitchFamily="34" charset="0"/>
                <a:cs typeface="Calibri" panose="020F0502020204030204" pitchFamily="34" charset="0"/>
              </a:rPr>
              <a:t>of feedback</a:t>
            </a:r>
          </a:p>
          <a:p>
            <a:r>
              <a:rPr lang="en-US" sz="3200" dirty="0" smtClean="0">
                <a:latin typeface="Calibri" panose="020F0502020204030204" pitchFamily="34" charset="0"/>
                <a:cs typeface="Calibri" panose="020F0502020204030204" pitchFamily="34" charset="0"/>
              </a:rPr>
              <a:t>5)</a:t>
            </a:r>
            <a:r>
              <a:rPr lang="en-US" sz="3200" u="sng" dirty="0" smtClean="0">
                <a:solidFill>
                  <a:srgbClr val="00B0F0"/>
                </a:solidFill>
                <a:latin typeface="Calibri" panose="020F0502020204030204" pitchFamily="34" charset="0"/>
                <a:cs typeface="Calibri" panose="020F0502020204030204" pitchFamily="34" charset="0"/>
              </a:rPr>
              <a:t>PID Controller: </a:t>
            </a:r>
            <a:r>
              <a:rPr lang="en-US" sz="3200" dirty="0" smtClean="0">
                <a:latin typeface="Calibri" panose="020F0502020204030204" pitchFamily="34" charset="0"/>
                <a:cs typeface="Calibri" panose="020F0502020204030204" pitchFamily="34" charset="0"/>
              </a:rPr>
              <a:t>It’s a controller used to produce a control signal that can dynamically reduce the difference between the output and the desired </a:t>
            </a:r>
            <a:r>
              <a:rPr lang="en-US" sz="3200" dirty="0" smtClean="0">
                <a:latin typeface="Calibri" panose="020F0502020204030204" pitchFamily="34" charset="0"/>
                <a:cs typeface="Calibri" panose="020F0502020204030204" pitchFamily="34" charset="0"/>
              </a:rPr>
              <a:t>set point </a:t>
            </a:r>
            <a:r>
              <a:rPr lang="en-US" sz="3200" dirty="0" smtClean="0">
                <a:latin typeface="Calibri" panose="020F0502020204030204" pitchFamily="34" charset="0"/>
                <a:cs typeface="Calibri" panose="020F0502020204030204" pitchFamily="34" charset="0"/>
              </a:rPr>
              <a:t>of a given system. It is used by control engineers to regulate the temperature, flow, pressure, speed and other process variables.</a:t>
            </a:r>
          </a:p>
          <a:p>
            <a:r>
              <a:rPr lang="en-US" sz="3200" dirty="0" smtClean="0">
                <a:latin typeface="Calibri" panose="020F0502020204030204" pitchFamily="34" charset="0"/>
                <a:cs typeface="Calibri" panose="020F0502020204030204" pitchFamily="34" charset="0"/>
              </a:rPr>
              <a:t>6) </a:t>
            </a:r>
            <a:r>
              <a:rPr lang="en-US" sz="3200" u="sng" dirty="0" smtClean="0">
                <a:solidFill>
                  <a:srgbClr val="00B0F0"/>
                </a:solidFill>
                <a:latin typeface="Calibri" panose="020F0502020204030204" pitchFamily="34" charset="0"/>
                <a:cs typeface="Calibri" panose="020F0502020204030204" pitchFamily="34" charset="0"/>
              </a:rPr>
              <a:t>Phase- Lead Controller: </a:t>
            </a:r>
            <a:r>
              <a:rPr lang="en-US" sz="3200" dirty="0" smtClean="0">
                <a:latin typeface="Calibri" panose="020F0502020204030204" pitchFamily="34" charset="0"/>
                <a:cs typeface="Calibri" panose="020F0502020204030204" pitchFamily="34" charset="0"/>
              </a:rPr>
              <a:t>Used to increase the phase margin of the system hence improving its stability. </a:t>
            </a:r>
          </a:p>
          <a:p>
            <a:pPr marL="0" indent="0">
              <a:buNone/>
            </a:pPr>
            <a:endParaRPr lang="en-US" sz="3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774452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722" y="267629"/>
            <a:ext cx="11753385" cy="6378498"/>
          </a:xfrm>
        </p:spPr>
        <p:txBody>
          <a:bodyPr>
            <a:normAutofit/>
          </a:bodyPr>
          <a:lstStyle/>
          <a:p>
            <a:endParaRPr lang="en-US" sz="3200" dirty="0" smtClean="0">
              <a:latin typeface="Calibri" panose="020F0502020204030204" pitchFamily="34" charset="0"/>
              <a:cs typeface="Calibri" panose="020F0502020204030204" pitchFamily="34" charset="0"/>
            </a:endParaRPr>
          </a:p>
          <a:p>
            <a:endParaRPr lang="en-US" sz="3200" dirty="0">
              <a:latin typeface="Calibri" panose="020F0502020204030204" pitchFamily="34" charset="0"/>
              <a:cs typeface="Calibri" panose="020F0502020204030204" pitchFamily="34" charset="0"/>
            </a:endParaRPr>
          </a:p>
          <a:p>
            <a:r>
              <a:rPr lang="en-US" sz="3200" dirty="0" smtClean="0">
                <a:latin typeface="Calibri" panose="020F0502020204030204" pitchFamily="34" charset="0"/>
                <a:cs typeface="Calibri" panose="020F0502020204030204" pitchFamily="34" charset="0"/>
              </a:rPr>
              <a:t>7</a:t>
            </a:r>
            <a:r>
              <a:rPr lang="en-US" sz="3200" dirty="0" smtClean="0">
                <a:latin typeface="Calibri" panose="020F0502020204030204" pitchFamily="34" charset="0"/>
                <a:cs typeface="Calibri" panose="020F0502020204030204" pitchFamily="34" charset="0"/>
              </a:rPr>
              <a:t>) </a:t>
            </a:r>
            <a:r>
              <a:rPr lang="en-US" sz="3200" u="sng" dirty="0" smtClean="0">
                <a:solidFill>
                  <a:srgbClr val="00B0F0"/>
                </a:solidFill>
                <a:latin typeface="Calibri" panose="020F0502020204030204" pitchFamily="34" charset="0"/>
                <a:cs typeface="Calibri" panose="020F0502020204030204" pitchFamily="34" charset="0"/>
              </a:rPr>
              <a:t>Control </a:t>
            </a:r>
            <a:r>
              <a:rPr lang="en-US" sz="3200" u="sng" dirty="0" smtClean="0">
                <a:solidFill>
                  <a:srgbClr val="00B0F0"/>
                </a:solidFill>
                <a:latin typeface="Calibri" panose="020F0502020204030204" pitchFamily="34" charset="0"/>
                <a:cs typeface="Calibri" panose="020F0502020204030204" pitchFamily="34" charset="0"/>
              </a:rPr>
              <a:t>Objectives : </a:t>
            </a:r>
            <a:r>
              <a:rPr lang="en-US" sz="3200" dirty="0" smtClean="0">
                <a:latin typeface="Calibri" panose="020F0502020204030204" pitchFamily="34" charset="0"/>
                <a:cs typeface="Calibri" panose="020F0502020204030204" pitchFamily="34" charset="0"/>
              </a:rPr>
              <a:t>Refers to the specific goal or desired outcome that the control system is designed to  achieve .</a:t>
            </a:r>
          </a:p>
          <a:p>
            <a:r>
              <a:rPr lang="en-US" sz="3200" dirty="0" smtClean="0">
                <a:latin typeface="Calibri" panose="020F0502020204030204" pitchFamily="34" charset="0"/>
                <a:cs typeface="Calibri" panose="020F0502020204030204" pitchFamily="34" charset="0"/>
              </a:rPr>
              <a:t>It acts as a guiding principle    for the controllers action, ensuring the system behaves as intended      </a:t>
            </a:r>
            <a:endParaRPr lang="en-US" sz="3200" dirty="0" smtClean="0">
              <a:latin typeface="Calibri" panose="020F0502020204030204" pitchFamily="34" charset="0"/>
              <a:cs typeface="Calibri" panose="020F0502020204030204" pitchFamily="34" charset="0"/>
            </a:endParaRPr>
          </a:p>
          <a:p>
            <a:endParaRPr lang="en-US" sz="3200" u="sng" dirty="0">
              <a:solidFill>
                <a:srgbClr val="00B0F0"/>
              </a:solidFill>
              <a:latin typeface="Calibri" panose="020F0502020204030204" pitchFamily="34" charset="0"/>
              <a:cs typeface="Calibri" panose="020F0502020204030204" pitchFamily="34" charset="0"/>
            </a:endParaRPr>
          </a:p>
          <a:p>
            <a:r>
              <a:rPr lang="en-US" sz="3200" dirty="0" smtClean="0">
                <a:latin typeface="Calibri" panose="020F0502020204030204" pitchFamily="34" charset="0"/>
                <a:cs typeface="Calibri" panose="020F0502020204030204" pitchFamily="34" charset="0"/>
              </a:rPr>
              <a:t>8</a:t>
            </a:r>
            <a:r>
              <a:rPr lang="en-US" sz="3200" dirty="0" smtClean="0">
                <a:latin typeface="Calibri" panose="020F0502020204030204" pitchFamily="34" charset="0"/>
                <a:cs typeface="Calibri" panose="020F0502020204030204" pitchFamily="34" charset="0"/>
              </a:rPr>
              <a:t>) </a:t>
            </a:r>
            <a:r>
              <a:rPr lang="en-US" sz="3200" u="sng" dirty="0" smtClean="0">
                <a:solidFill>
                  <a:srgbClr val="00B0F0"/>
                </a:solidFill>
                <a:latin typeface="Calibri" panose="020F0502020204030204" pitchFamily="34" charset="0"/>
                <a:cs typeface="Calibri" panose="020F0502020204030204" pitchFamily="34" charset="0"/>
              </a:rPr>
              <a:t>Disturbances</a:t>
            </a:r>
            <a:r>
              <a:rPr lang="en-US" sz="3200" u="sng" dirty="0" smtClean="0">
                <a:solidFill>
                  <a:srgbClr val="00B0F0"/>
                </a:solidFill>
                <a:latin typeface="Calibri" panose="020F0502020204030204" pitchFamily="34" charset="0"/>
                <a:cs typeface="Calibri" panose="020F0502020204030204" pitchFamily="34" charset="0"/>
              </a:rPr>
              <a:t>: </a:t>
            </a:r>
            <a:r>
              <a:rPr lang="en-US" sz="3200" dirty="0" smtClean="0">
                <a:latin typeface="Calibri" panose="020F0502020204030204" pitchFamily="34" charset="0"/>
                <a:cs typeface="Calibri" panose="020F0502020204030204" pitchFamily="34" charset="0"/>
              </a:rPr>
              <a:t>Refers to any unwanted signal or influence that affects the system’s output ,    potentially  interfacing with its </a:t>
            </a:r>
            <a:r>
              <a:rPr lang="en-US" sz="3200" dirty="0" smtClean="0">
                <a:latin typeface="Calibri" panose="020F0502020204030204" pitchFamily="34" charset="0"/>
                <a:cs typeface="Calibri" panose="020F0502020204030204" pitchFamily="34" charset="0"/>
              </a:rPr>
              <a:t>ability to achieve its control objectives.</a:t>
            </a:r>
            <a:endParaRPr 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673377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2) </a:t>
            </a:r>
            <a:r>
              <a:rPr lang="en-US" dirty="0" smtClean="0"/>
              <a:t>Modeling OF THE BALL AND BEAM SYSTEM</a:t>
            </a:r>
            <a:endParaRPr lang="en-US" dirty="0"/>
          </a:p>
        </p:txBody>
      </p:sp>
      <p:pic>
        <p:nvPicPr>
          <p:cNvPr id="4" name="Picture 2" descr="Control Tutorials for MATLAB and Simulink - Ball &amp; Beam: System Modeling">
            <a:extLst>
              <a:ext uri="{FF2B5EF4-FFF2-40B4-BE49-F238E27FC236}">
                <a16:creationId xmlns:a16="http://schemas.microsoft.com/office/drawing/2014/main" id="{28798A0B-571F-4AFE-B85E-289E2D5F8B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2926" y="1386409"/>
            <a:ext cx="3304903" cy="226551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4257723" y="1621152"/>
            <a:ext cx="2181498" cy="575460"/>
            <a:chOff x="0" y="59831"/>
            <a:chExt cx="2062701" cy="444600"/>
          </a:xfrm>
        </p:grpSpPr>
        <p:sp>
          <p:nvSpPr>
            <p:cNvPr id="9" name="Rounded Rectangle 8"/>
            <p:cNvSpPr/>
            <p:nvPr/>
          </p:nvSpPr>
          <p:spPr>
            <a:xfrm>
              <a:off x="0" y="59831"/>
              <a:ext cx="2062701" cy="4446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ounded Rectangle 4"/>
            <p:cNvSpPr txBox="1"/>
            <p:nvPr/>
          </p:nvSpPr>
          <p:spPr>
            <a:xfrm>
              <a:off x="21704" y="81535"/>
              <a:ext cx="2019293" cy="4011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b="1" kern="1200" dirty="0"/>
                <a:t>Design </a:t>
              </a:r>
              <a:r>
                <a:rPr lang="en-US" sz="1900" b="1" kern="1200" dirty="0" smtClean="0"/>
                <a:t>  criteria</a:t>
              </a:r>
              <a:endParaRPr lang="en-US" sz="1900" kern="1200" dirty="0"/>
            </a:p>
          </p:txBody>
        </p:sp>
      </p:grpSp>
      <p:graphicFrame>
        <p:nvGraphicFramePr>
          <p:cNvPr id="14" name="Diagram 13">
            <a:extLst>
              <a:ext uri="{FF2B5EF4-FFF2-40B4-BE49-F238E27FC236}">
                <a16:creationId xmlns:a16="http://schemas.microsoft.com/office/drawing/2014/main" id="{CBBBAAE0-C48F-4DAD-98FC-69A687E033BD}"/>
              </a:ext>
            </a:extLst>
          </p:cNvPr>
          <p:cNvGraphicFramePr/>
          <p:nvPr>
            <p:extLst>
              <p:ext uri="{D42A27DB-BD31-4B8C-83A1-F6EECF244321}">
                <p14:modId xmlns:p14="http://schemas.microsoft.com/office/powerpoint/2010/main" val="1618955962"/>
              </p:ext>
            </p:extLst>
          </p:nvPr>
        </p:nvGraphicFramePr>
        <p:xfrm>
          <a:off x="505631" y="2937410"/>
          <a:ext cx="7550092" cy="34394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470756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0164" y="187036"/>
            <a:ext cx="11658600" cy="6463146"/>
          </a:xfrm>
        </p:spPr>
        <p:txBody>
          <a:bodyPr>
            <a:normAutofit/>
          </a:bodyPr>
          <a:lstStyle/>
          <a:p>
            <a:pPr marL="0" indent="0" algn="ctr">
              <a:buNone/>
            </a:pPr>
            <a:r>
              <a:rPr lang="en-US" sz="3200" u="sng" dirty="0" smtClean="0">
                <a:solidFill>
                  <a:srgbClr val="00B0F0"/>
                </a:solidFill>
                <a:latin typeface="Calibri" panose="020F0502020204030204" pitchFamily="34" charset="0"/>
                <a:cs typeface="Calibri" panose="020F0502020204030204" pitchFamily="34" charset="0"/>
              </a:rPr>
              <a:t>SYSTEM PARAMETERS</a:t>
            </a:r>
            <a:endParaRPr lang="en-US" sz="3200" u="sng" dirty="0">
              <a:solidFill>
                <a:srgbClr val="00B0F0"/>
              </a:solidFill>
              <a:latin typeface="Calibri" panose="020F0502020204030204" pitchFamily="34" charset="0"/>
              <a:cs typeface="Calibri" panose="020F0502020204030204" pitchFamily="34" charset="0"/>
            </a:endParaRPr>
          </a:p>
          <a:p>
            <a:pPr marL="0" indent="0">
              <a:buNone/>
            </a:pPr>
            <a:endParaRPr lang="en-US" sz="3200" dirty="0" smtClean="0">
              <a:latin typeface="Calibri" panose="020F0502020204030204" pitchFamily="34" charset="0"/>
              <a:cs typeface="Calibri" panose="020F0502020204030204" pitchFamily="34" charset="0"/>
            </a:endParaRPr>
          </a:p>
          <a:p>
            <a:endParaRPr lang="en-US" sz="3200" dirty="0">
              <a:latin typeface="Calibri" panose="020F0502020204030204" pitchFamily="34" charset="0"/>
              <a:cs typeface="Calibri" panose="020F0502020204030204" pitchFamily="34" charset="0"/>
            </a:endParaRPr>
          </a:p>
        </p:txBody>
      </p:sp>
      <p:pic>
        <p:nvPicPr>
          <p:cNvPr id="4" name="Picture 6" descr="Typical Ball and Beam System ">
            <a:extLst>
              <a:ext uri="{FF2B5EF4-FFF2-40B4-BE49-F238E27FC236}">
                <a16:creationId xmlns:a16="http://schemas.microsoft.com/office/drawing/2014/main" id="{1C7F505C-95D2-400B-BC54-C12431DC91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706" y="796836"/>
            <a:ext cx="5367758" cy="499001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6606123" y="1640578"/>
            <a:ext cx="4596782" cy="2688569"/>
          </a:xfrm>
          <a:prstGeom prst="rect">
            <a:avLst/>
          </a:prstGeom>
        </p:spPr>
      </p:pic>
    </p:spTree>
    <p:extLst>
      <p:ext uri="{BB962C8B-B14F-4D97-AF65-F5344CB8AC3E}">
        <p14:creationId xmlns:p14="http://schemas.microsoft.com/office/powerpoint/2010/main" val="21372593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1986A23-D4E4-42CD-A034-FAF8A9FEF1CC}"/>
              </a:ext>
            </a:extLst>
          </p:cNvPr>
          <p:cNvPicPr>
            <a:picLocks noChangeAspect="1"/>
          </p:cNvPicPr>
          <p:nvPr/>
        </p:nvPicPr>
        <p:blipFill>
          <a:blip r:embed="rId2"/>
          <a:stretch>
            <a:fillRect/>
          </a:stretch>
        </p:blipFill>
        <p:spPr>
          <a:xfrm>
            <a:off x="0" y="0"/>
            <a:ext cx="8059783" cy="6858000"/>
          </a:xfrm>
          <a:prstGeom prst="rect">
            <a:avLst/>
          </a:prstGeom>
        </p:spPr>
      </p:pic>
      <p:sp>
        <p:nvSpPr>
          <p:cNvPr id="5" name="TextBox 4"/>
          <p:cNvSpPr txBox="1"/>
          <p:nvPr/>
        </p:nvSpPr>
        <p:spPr>
          <a:xfrm>
            <a:off x="8059783" y="1188720"/>
            <a:ext cx="3840479" cy="1938992"/>
          </a:xfrm>
          <a:prstGeom prst="rect">
            <a:avLst/>
          </a:prstGeom>
          <a:noFill/>
        </p:spPr>
        <p:txBody>
          <a:bodyPr wrap="square" rtlCol="0">
            <a:spAutoFit/>
          </a:bodyPr>
          <a:lstStyle/>
          <a:p>
            <a:r>
              <a:rPr lang="en-US" sz="4000" u="sng" dirty="0" smtClean="0">
                <a:solidFill>
                  <a:srgbClr val="00B0F0"/>
                </a:solidFill>
              </a:rPr>
              <a:t>System Equation Build Up</a:t>
            </a:r>
            <a:endParaRPr lang="en-US" sz="4000" u="sng" dirty="0">
              <a:solidFill>
                <a:srgbClr val="00B0F0"/>
              </a:solidFill>
            </a:endParaRPr>
          </a:p>
        </p:txBody>
      </p:sp>
      <p:pic>
        <p:nvPicPr>
          <p:cNvPr id="11" name="Picture 6" descr="Typical Ball and Beam System ">
            <a:extLst>
              <a:ext uri="{FF2B5EF4-FFF2-40B4-BE49-F238E27FC236}">
                <a16:creationId xmlns:a16="http://schemas.microsoft.com/office/drawing/2014/main" id="{1C7F505C-95D2-400B-BC54-C12431DC91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7165" y="3557188"/>
            <a:ext cx="3675017" cy="3118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1592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450" y="0"/>
            <a:ext cx="10353761" cy="914400"/>
          </a:xfrm>
        </p:spPr>
        <p:txBody>
          <a:bodyPr/>
          <a:lstStyle/>
          <a:p>
            <a:r>
              <a:rPr lang="en-US" u="sng" dirty="0" smtClean="0">
                <a:solidFill>
                  <a:srgbClr val="00B0F0"/>
                </a:solidFill>
              </a:rPr>
              <a:t>TRANSFER </a:t>
            </a:r>
            <a:r>
              <a:rPr lang="en-US" u="sng" dirty="0" smtClean="0">
                <a:solidFill>
                  <a:srgbClr val="00B0F0"/>
                </a:solidFill>
              </a:rPr>
              <a:t>FUNCTION</a:t>
            </a:r>
            <a:endParaRPr lang="en-US" u="sng" dirty="0">
              <a:solidFill>
                <a:srgbClr val="00B0F0"/>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70165" y="914400"/>
                <a:ext cx="11921835" cy="5715000"/>
              </a:xfrm>
            </p:spPr>
            <p:txBody>
              <a:bodyPr>
                <a:normAutofit/>
              </a:bodyPr>
              <a:lstStyle/>
              <a:p>
                <a:r>
                  <a:rPr lang="en-US" sz="2400" dirty="0" smtClean="0">
                    <a:latin typeface="Calibri" panose="020F0502020204030204" pitchFamily="34" charset="0"/>
                    <a:cs typeface="Calibri" panose="020F0502020204030204" pitchFamily="34" charset="0"/>
                  </a:rPr>
                  <a:t>Mathematical model of the system</a:t>
                </a:r>
              </a:p>
              <a:p>
                <a:pPr marL="0" indent="0" algn="ctr">
                  <a:buNone/>
                </a:pPr>
                <a14:m>
                  <m:oMath xmlns:m="http://schemas.openxmlformats.org/officeDocument/2006/math">
                    <m:r>
                      <a:rPr lang="en-US" sz="3200" i="1">
                        <a:latin typeface="Cambria Math" panose="02040503050406030204" pitchFamily="18" charset="0"/>
                      </a:rPr>
                      <m:t>(</m:t>
                    </m:r>
                    <m:f>
                      <m:fPr>
                        <m:ctrlPr>
                          <a:rPr lang="en-US" sz="3200" i="1" smtClean="0">
                            <a:latin typeface="Cambria Math" panose="02040503050406030204" pitchFamily="18" charset="0"/>
                          </a:rPr>
                        </m:ctrlPr>
                      </m:fPr>
                      <m:num>
                        <m:r>
                          <a:rPr lang="en-US" sz="3200" b="0" i="1" smtClean="0">
                            <a:latin typeface="Cambria Math" panose="02040503050406030204" pitchFamily="18" charset="0"/>
                          </a:rPr>
                          <m:t>𝐽</m:t>
                        </m:r>
                      </m:num>
                      <m:den>
                        <m:sSup>
                          <m:sSupPr>
                            <m:ctrlPr>
                              <a:rPr lang="en-US" sz="3200" i="1" smtClean="0">
                                <a:latin typeface="Cambria Math" panose="02040503050406030204" pitchFamily="18" charset="0"/>
                              </a:rPr>
                            </m:ctrlPr>
                          </m:sSupPr>
                          <m:e>
                            <m:r>
                              <a:rPr lang="en-US" sz="3200" b="0" i="1" smtClean="0">
                                <a:latin typeface="Cambria Math" panose="02040503050406030204" pitchFamily="18" charset="0"/>
                              </a:rPr>
                              <m:t>𝑅</m:t>
                            </m:r>
                          </m:e>
                          <m:sup>
                            <m:r>
                              <a:rPr lang="en-US" sz="3200" b="0" i="1" smtClean="0">
                                <a:latin typeface="Cambria Math" panose="02040503050406030204" pitchFamily="18" charset="0"/>
                              </a:rPr>
                              <m:t>2</m:t>
                            </m:r>
                          </m:sup>
                        </m:sSup>
                      </m:den>
                    </m:f>
                    <m:r>
                      <a:rPr lang="en-US" sz="3200" b="0" i="0" smtClean="0">
                        <a:latin typeface="Cambria Math" panose="02040503050406030204" pitchFamily="18" charset="0"/>
                      </a:rPr>
                      <m:t>+</m:t>
                    </m:r>
                    <m:r>
                      <m:rPr>
                        <m:sty m:val="p"/>
                      </m:rPr>
                      <a:rPr lang="en-US" sz="3200" b="0" i="0" smtClean="0">
                        <a:latin typeface="Cambria Math" panose="02040503050406030204" pitchFamily="18" charset="0"/>
                      </a:rPr>
                      <m:t>m</m:t>
                    </m:r>
                    <m:r>
                      <a:rPr lang="en-US" sz="3200" b="0" i="0" smtClean="0">
                        <a:latin typeface="Cambria Math" panose="02040503050406030204" pitchFamily="18" charset="0"/>
                      </a:rPr>
                      <m:t>)</m:t>
                    </m:r>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𝑟</m:t>
                        </m:r>
                      </m:e>
                    </m:acc>
                  </m:oMath>
                </a14:m>
                <a:r>
                  <a:rPr lang="en-US" sz="3200" dirty="0" smtClean="0"/>
                  <a:t>=-mg</a:t>
                </a:r>
                <a14:m>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𝑑</m:t>
                        </m:r>
                      </m:num>
                      <m:den>
                        <m:r>
                          <a:rPr lang="en-US" sz="3200" b="0" i="1" smtClean="0">
                            <a:latin typeface="Cambria Math" panose="02040503050406030204" pitchFamily="18" charset="0"/>
                          </a:rPr>
                          <m:t>𝐿</m:t>
                        </m:r>
                      </m:den>
                    </m:f>
                    <m:r>
                      <a:rPr lang="az-Cyrl-AZ" sz="3200" i="1" smtClean="0">
                        <a:latin typeface="Cambria Math" panose="02040503050406030204" pitchFamily="18" charset="0"/>
                      </a:rPr>
                      <m:t>Ѳ</m:t>
                    </m:r>
                  </m:oMath>
                </a14:m>
                <a:endParaRPr lang="en-US" sz="3200" dirty="0" smtClean="0"/>
              </a:p>
              <a:p>
                <a:pPr marL="0" indent="0">
                  <a:buNone/>
                </a:pPr>
                <a:r>
                  <a:rPr lang="en-US" sz="2800" dirty="0" smtClean="0">
                    <a:latin typeface="Calibri" panose="020F0502020204030204" pitchFamily="34" charset="0"/>
                    <a:cs typeface="Calibri" panose="020F0502020204030204" pitchFamily="34" charset="0"/>
                  </a:rPr>
                  <a:t>Taking the </a:t>
                </a:r>
                <a:r>
                  <a:rPr lang="en-US" sz="2800" dirty="0" err="1">
                    <a:latin typeface="Calibri" panose="020F0502020204030204" pitchFamily="34" charset="0"/>
                    <a:cs typeface="Calibri" panose="020F0502020204030204" pitchFamily="34" charset="0"/>
                  </a:rPr>
                  <a:t>l</a:t>
                </a:r>
                <a:r>
                  <a:rPr lang="en-US" sz="2800" dirty="0" err="1" smtClean="0">
                    <a:latin typeface="Calibri" panose="020F0502020204030204" pitchFamily="34" charset="0"/>
                    <a:cs typeface="Calibri" panose="020F0502020204030204" pitchFamily="34" charset="0"/>
                  </a:rPr>
                  <a:t>aplace</a:t>
                </a:r>
                <a:r>
                  <a:rPr lang="en-US" sz="2800" dirty="0" smtClean="0">
                    <a:latin typeface="Calibri" panose="020F0502020204030204" pitchFamily="34" charset="0"/>
                    <a:cs typeface="Calibri" panose="020F0502020204030204" pitchFamily="34" charset="0"/>
                  </a:rPr>
                  <a:t> transform of the system above, the open loop transfer function is</a:t>
                </a:r>
              </a:p>
              <a:p>
                <a:pPr marL="0" indent="0" algn="ctr">
                  <a:buNone/>
                </a:pPr>
                <a:r>
                  <a:rPr lang="en-US" sz="3200" dirty="0">
                    <a:cs typeface="Calibri" panose="020F0502020204030204" pitchFamily="34" charset="0"/>
                  </a:rPr>
                  <a:t>(</a:t>
                </a:r>
                <a14:m>
                  <m:oMath xmlns:m="http://schemas.openxmlformats.org/officeDocument/2006/math">
                    <m:f>
                      <m:fPr>
                        <m:ctrlPr>
                          <a:rPr lang="en-US" sz="3200" i="1" smtClean="0">
                            <a:latin typeface="Cambria Math" panose="02040503050406030204" pitchFamily="18" charset="0"/>
                            <a:cs typeface="Calibri" panose="020F0502020204030204" pitchFamily="34" charset="0"/>
                          </a:rPr>
                        </m:ctrlPr>
                      </m:fPr>
                      <m:num>
                        <m:r>
                          <a:rPr lang="en-US" sz="3200" b="0" i="1" smtClean="0">
                            <a:latin typeface="Cambria Math" panose="02040503050406030204" pitchFamily="18" charset="0"/>
                            <a:cs typeface="Calibri" panose="020F0502020204030204" pitchFamily="34" charset="0"/>
                          </a:rPr>
                          <m:t>𝐽</m:t>
                        </m:r>
                      </m:num>
                      <m:den>
                        <m:sSup>
                          <m:sSupPr>
                            <m:ctrlPr>
                              <a:rPr lang="en-US" sz="3200" i="1" smtClean="0">
                                <a:latin typeface="Cambria Math" panose="02040503050406030204" pitchFamily="18" charset="0"/>
                                <a:cs typeface="Calibri" panose="020F0502020204030204" pitchFamily="34" charset="0"/>
                              </a:rPr>
                            </m:ctrlPr>
                          </m:sSupPr>
                          <m:e>
                            <m:r>
                              <a:rPr lang="en-US" sz="3200" b="0" i="1" smtClean="0">
                                <a:latin typeface="Cambria Math" panose="02040503050406030204" pitchFamily="18" charset="0"/>
                                <a:cs typeface="Calibri" panose="020F0502020204030204" pitchFamily="34" charset="0"/>
                              </a:rPr>
                              <m:t>𝑅</m:t>
                            </m:r>
                          </m:e>
                          <m:sup>
                            <m:r>
                              <a:rPr lang="en-US" sz="3200" b="0" i="1" smtClean="0">
                                <a:latin typeface="Cambria Math" panose="02040503050406030204" pitchFamily="18" charset="0"/>
                                <a:cs typeface="Calibri" panose="020F0502020204030204" pitchFamily="34" charset="0"/>
                              </a:rPr>
                              <m:t>2</m:t>
                            </m:r>
                          </m:sup>
                        </m:sSup>
                      </m:den>
                    </m:f>
                    <m:r>
                      <a:rPr lang="en-US" sz="3200" b="0" i="1" smtClean="0">
                        <a:latin typeface="Cambria Math" panose="02040503050406030204" pitchFamily="18" charset="0"/>
                        <a:cs typeface="Calibri" panose="020F0502020204030204" pitchFamily="34" charset="0"/>
                      </a:rPr>
                      <m:t>+</m:t>
                    </m:r>
                    <m:r>
                      <a:rPr lang="en-US" sz="3200" b="0" i="1" smtClean="0">
                        <a:latin typeface="Cambria Math" panose="02040503050406030204" pitchFamily="18" charset="0"/>
                        <a:cs typeface="Calibri" panose="020F0502020204030204" pitchFamily="34" charset="0"/>
                      </a:rPr>
                      <m:t>𝑚</m:t>
                    </m:r>
                    <m:r>
                      <a:rPr lang="en-US" sz="3200" b="0" i="1" smtClean="0">
                        <a:latin typeface="Cambria Math" panose="02040503050406030204" pitchFamily="18" charset="0"/>
                        <a:cs typeface="Calibri" panose="020F0502020204030204" pitchFamily="34" charset="0"/>
                      </a:rPr>
                      <m:t>)</m:t>
                    </m:r>
                    <m:r>
                      <a:rPr lang="en-US" sz="3200" b="0" i="1" smtClean="0">
                        <a:latin typeface="Cambria Math" panose="02040503050406030204" pitchFamily="18" charset="0"/>
                        <a:cs typeface="Calibri" panose="020F0502020204030204" pitchFamily="34" charset="0"/>
                      </a:rPr>
                      <m:t>𝑅</m:t>
                    </m:r>
                    <m:d>
                      <m:dPr>
                        <m:ctrlPr>
                          <a:rPr lang="en-US" sz="3200" b="0" i="1" smtClean="0">
                            <a:latin typeface="Cambria Math" panose="02040503050406030204" pitchFamily="18" charset="0"/>
                            <a:cs typeface="Calibri" panose="020F0502020204030204" pitchFamily="34" charset="0"/>
                          </a:rPr>
                        </m:ctrlPr>
                      </m:dPr>
                      <m:e>
                        <m:r>
                          <a:rPr lang="en-US" sz="3200" b="0" i="1" smtClean="0">
                            <a:latin typeface="Cambria Math" panose="02040503050406030204" pitchFamily="18" charset="0"/>
                            <a:cs typeface="Calibri" panose="020F0502020204030204" pitchFamily="34" charset="0"/>
                          </a:rPr>
                          <m:t>𝑠</m:t>
                        </m:r>
                      </m:e>
                    </m:d>
                    <m:sSup>
                      <m:sSupPr>
                        <m:ctrlPr>
                          <a:rPr lang="en-US" sz="3200" b="0" i="1" smtClean="0">
                            <a:latin typeface="Cambria Math" panose="02040503050406030204" pitchFamily="18" charset="0"/>
                            <a:cs typeface="Calibri" panose="020F0502020204030204" pitchFamily="34" charset="0"/>
                          </a:rPr>
                        </m:ctrlPr>
                      </m:sSupPr>
                      <m:e>
                        <m:r>
                          <a:rPr lang="en-US" sz="3200" b="0" i="1" smtClean="0">
                            <a:latin typeface="Cambria Math" panose="02040503050406030204" pitchFamily="18" charset="0"/>
                            <a:cs typeface="Calibri" panose="020F0502020204030204" pitchFamily="34" charset="0"/>
                          </a:rPr>
                          <m:t>𝑠</m:t>
                        </m:r>
                      </m:e>
                      <m:sup>
                        <m:r>
                          <a:rPr lang="en-US" sz="3200" b="0" i="1" smtClean="0">
                            <a:latin typeface="Cambria Math" panose="02040503050406030204" pitchFamily="18" charset="0"/>
                            <a:cs typeface="Calibri" panose="020F0502020204030204" pitchFamily="34" charset="0"/>
                          </a:rPr>
                          <m:t>2</m:t>
                        </m:r>
                      </m:sup>
                    </m:sSup>
                    <m:r>
                      <a:rPr lang="en-US" sz="3200" b="0" i="1" smtClean="0">
                        <a:latin typeface="Cambria Math" panose="02040503050406030204" pitchFamily="18" charset="0"/>
                        <a:cs typeface="Calibri" panose="020F0502020204030204" pitchFamily="34" charset="0"/>
                      </a:rPr>
                      <m:t>=−</m:t>
                    </m:r>
                    <m:r>
                      <a:rPr lang="en-US" sz="3200" b="0" i="1" smtClean="0">
                        <a:latin typeface="Cambria Math" panose="02040503050406030204" pitchFamily="18" charset="0"/>
                        <a:cs typeface="Calibri" panose="020F0502020204030204" pitchFamily="34" charset="0"/>
                      </a:rPr>
                      <m:t>𝑚𝑔</m:t>
                    </m:r>
                    <m:f>
                      <m:fPr>
                        <m:ctrlPr>
                          <a:rPr lang="en-US" sz="3200" b="0" i="1" smtClean="0">
                            <a:latin typeface="Cambria Math" panose="02040503050406030204" pitchFamily="18" charset="0"/>
                            <a:cs typeface="Calibri" panose="020F0502020204030204" pitchFamily="34" charset="0"/>
                          </a:rPr>
                        </m:ctrlPr>
                      </m:fPr>
                      <m:num>
                        <m:r>
                          <a:rPr lang="en-US" sz="3200" b="0" i="1" smtClean="0">
                            <a:latin typeface="Cambria Math" panose="02040503050406030204" pitchFamily="18" charset="0"/>
                            <a:cs typeface="Calibri" panose="020F0502020204030204" pitchFamily="34" charset="0"/>
                          </a:rPr>
                          <m:t>𝑑</m:t>
                        </m:r>
                      </m:num>
                      <m:den>
                        <m:r>
                          <a:rPr lang="en-US" sz="3200" b="0" i="1" smtClean="0">
                            <a:latin typeface="Cambria Math" panose="02040503050406030204" pitchFamily="18" charset="0"/>
                            <a:cs typeface="Calibri" panose="020F0502020204030204" pitchFamily="34" charset="0"/>
                          </a:rPr>
                          <m:t>𝐿</m:t>
                        </m:r>
                      </m:den>
                    </m:f>
                    <m:r>
                      <a:rPr lang="en-US" sz="3200" b="0" i="1" smtClean="0">
                        <a:latin typeface="Cambria Math" panose="02040503050406030204" pitchFamily="18" charset="0"/>
                        <a:ea typeface="Cambria Math" panose="02040503050406030204" pitchFamily="18" charset="0"/>
                        <a:cs typeface="Calibri" panose="020F0502020204030204" pitchFamily="34" charset="0"/>
                      </a:rPr>
                      <m:t>𝜃</m:t>
                    </m:r>
                    <m:r>
                      <a:rPr lang="en-US" sz="3200" b="0" i="1" smtClean="0">
                        <a:latin typeface="Cambria Math" panose="02040503050406030204" pitchFamily="18" charset="0"/>
                        <a:ea typeface="Cambria Math" panose="02040503050406030204" pitchFamily="18" charset="0"/>
                        <a:cs typeface="Calibri" panose="020F0502020204030204" pitchFamily="34" charset="0"/>
                      </a:rPr>
                      <m:t>(</m:t>
                    </m:r>
                    <m:r>
                      <a:rPr lang="en-US" sz="3200" b="0" i="1" smtClean="0">
                        <a:latin typeface="Cambria Math" panose="02040503050406030204" pitchFamily="18" charset="0"/>
                        <a:ea typeface="Cambria Math" panose="02040503050406030204" pitchFamily="18" charset="0"/>
                        <a:cs typeface="Calibri" panose="020F0502020204030204" pitchFamily="34" charset="0"/>
                      </a:rPr>
                      <m:t>𝑠</m:t>
                    </m:r>
                    <m:r>
                      <a:rPr lang="en-US" sz="3200" b="0" i="1" smtClean="0">
                        <a:latin typeface="Cambria Math" panose="02040503050406030204" pitchFamily="18" charset="0"/>
                        <a:ea typeface="Cambria Math" panose="02040503050406030204" pitchFamily="18" charset="0"/>
                        <a:cs typeface="Calibri" panose="020F0502020204030204" pitchFamily="34" charset="0"/>
                      </a:rPr>
                      <m:t>)</m:t>
                    </m:r>
                  </m:oMath>
                </a14:m>
                <a:endParaRPr lang="en-US" sz="3200" dirty="0" smtClean="0">
                  <a:latin typeface="Calibri" panose="020F0502020204030204" pitchFamily="34" charset="0"/>
                  <a:cs typeface="Calibri" panose="020F0502020204030204" pitchFamily="34" charset="0"/>
                </a:endParaRPr>
              </a:p>
              <a:p>
                <a:pPr marL="0" indent="0">
                  <a:buNone/>
                </a:pPr>
                <a:r>
                  <a:rPr lang="en-US" sz="3200" dirty="0" smtClean="0">
                    <a:latin typeface="Calibri" panose="020F0502020204030204" pitchFamily="34" charset="0"/>
                    <a:cs typeface="Calibri" panose="020F0502020204030204" pitchFamily="34" charset="0"/>
                  </a:rPr>
                  <a:t>Rearranging the equation, we have (a type 2 system):</a:t>
                </a:r>
              </a:p>
              <a:p>
                <a:pPr marL="0" indent="0" algn="ctr">
                  <a:buNone/>
                </a:pPr>
                <a14:m>
                  <m:oMathPara xmlns:m="http://schemas.openxmlformats.org/officeDocument/2006/math">
                    <m:oMathParaPr>
                      <m:jc m:val="centerGroup"/>
                    </m:oMathParaPr>
                    <m:oMath xmlns:m="http://schemas.openxmlformats.org/officeDocument/2006/math">
                      <m:f>
                        <m:fPr>
                          <m:ctrlPr>
                            <a:rPr lang="en-US" sz="3200" b="0" i="1" smtClean="0">
                              <a:latin typeface="Cambria Math" panose="02040503050406030204" pitchFamily="18" charset="0"/>
                              <a:cs typeface="Calibri" panose="020F0502020204030204" pitchFamily="34" charset="0"/>
                            </a:rPr>
                          </m:ctrlPr>
                        </m:fPr>
                        <m:num>
                          <m:r>
                            <a:rPr lang="en-US" sz="3200" b="0" i="1" smtClean="0">
                              <a:latin typeface="Cambria Math" panose="02040503050406030204" pitchFamily="18" charset="0"/>
                              <a:cs typeface="Calibri" panose="020F0502020204030204" pitchFamily="34" charset="0"/>
                            </a:rPr>
                            <m:t>𝐵𝑎𝑙𝑙</m:t>
                          </m:r>
                          <m:r>
                            <a:rPr lang="en-US" sz="3200" b="0" i="1" smtClean="0">
                              <a:latin typeface="Cambria Math" panose="02040503050406030204" pitchFamily="18" charset="0"/>
                              <a:cs typeface="Calibri" panose="020F0502020204030204" pitchFamily="34" charset="0"/>
                            </a:rPr>
                            <m:t> </m:t>
                          </m:r>
                          <m:r>
                            <a:rPr lang="en-US" sz="3200" b="0" i="1" smtClean="0">
                              <a:latin typeface="Cambria Math" panose="02040503050406030204" pitchFamily="18" charset="0"/>
                              <a:cs typeface="Calibri" panose="020F0502020204030204" pitchFamily="34" charset="0"/>
                            </a:rPr>
                            <m:t>𝑝𝑜𝑠𝑖𝑡𝑖𝑜𝑛</m:t>
                          </m:r>
                          <m:r>
                            <a:rPr lang="en-US" sz="3200" b="0" i="1" smtClean="0">
                              <a:latin typeface="Cambria Math" panose="02040503050406030204" pitchFamily="18" charset="0"/>
                              <a:cs typeface="Calibri" panose="020F0502020204030204" pitchFamily="34" charset="0"/>
                            </a:rPr>
                            <m:t>,</m:t>
                          </m:r>
                          <m:r>
                            <a:rPr lang="en-US" sz="3200" b="0" i="1" smtClean="0">
                              <a:latin typeface="Cambria Math" panose="02040503050406030204" pitchFamily="18" charset="0"/>
                              <a:cs typeface="Calibri" panose="020F0502020204030204" pitchFamily="34" charset="0"/>
                            </a:rPr>
                            <m:t>𝑅</m:t>
                          </m:r>
                          <m:r>
                            <a:rPr lang="en-US" sz="3200" b="0" i="1" smtClean="0">
                              <a:latin typeface="Cambria Math" panose="02040503050406030204" pitchFamily="18" charset="0"/>
                              <a:cs typeface="Calibri" panose="020F0502020204030204" pitchFamily="34" charset="0"/>
                            </a:rPr>
                            <m:t>(</m:t>
                          </m:r>
                          <m:r>
                            <a:rPr lang="en-US" sz="3200" b="0" i="1" smtClean="0">
                              <a:latin typeface="Cambria Math" panose="02040503050406030204" pitchFamily="18" charset="0"/>
                              <a:cs typeface="Calibri" panose="020F0502020204030204" pitchFamily="34" charset="0"/>
                            </a:rPr>
                            <m:t>𝑠</m:t>
                          </m:r>
                          <m:r>
                            <a:rPr lang="en-US" sz="3200" b="0" i="1" smtClean="0">
                              <a:latin typeface="Cambria Math" panose="02040503050406030204" pitchFamily="18" charset="0"/>
                              <a:cs typeface="Calibri" panose="020F0502020204030204" pitchFamily="34" charset="0"/>
                            </a:rPr>
                            <m:t>)</m:t>
                          </m:r>
                        </m:num>
                        <m:den>
                          <m:r>
                            <a:rPr lang="en-US" sz="3200" b="0" i="1" smtClean="0">
                              <a:latin typeface="Cambria Math" panose="02040503050406030204" pitchFamily="18" charset="0"/>
                              <a:cs typeface="Calibri" panose="020F0502020204030204" pitchFamily="34" charset="0"/>
                            </a:rPr>
                            <m:t>𝑔𝑒𝑎𝑟</m:t>
                          </m:r>
                          <m:r>
                            <a:rPr lang="en-US" sz="3200" b="0" i="1" smtClean="0">
                              <a:latin typeface="Cambria Math" panose="02040503050406030204" pitchFamily="18" charset="0"/>
                              <a:cs typeface="Calibri" panose="020F0502020204030204" pitchFamily="34" charset="0"/>
                            </a:rPr>
                            <m:t> </m:t>
                          </m:r>
                          <m:r>
                            <a:rPr lang="en-US" sz="3200" b="0" i="1" smtClean="0">
                              <a:latin typeface="Cambria Math" panose="02040503050406030204" pitchFamily="18" charset="0"/>
                              <a:cs typeface="Calibri" panose="020F0502020204030204" pitchFamily="34" charset="0"/>
                            </a:rPr>
                            <m:t>𝑎𝑛𝑔𝑙𝑒</m:t>
                          </m:r>
                          <m:r>
                            <a:rPr lang="en-US" sz="3200" b="0" i="1" smtClean="0">
                              <a:latin typeface="Cambria Math" panose="02040503050406030204" pitchFamily="18" charset="0"/>
                              <a:cs typeface="Calibri" panose="020F0502020204030204" pitchFamily="34" charset="0"/>
                            </a:rPr>
                            <m:t>,</m:t>
                          </m:r>
                          <m:r>
                            <a:rPr lang="en-US" sz="3200" b="0" i="1" smtClean="0">
                              <a:latin typeface="Cambria Math" panose="02040503050406030204" pitchFamily="18" charset="0"/>
                              <a:ea typeface="Cambria Math" panose="02040503050406030204" pitchFamily="18" charset="0"/>
                              <a:cs typeface="Calibri" panose="020F0502020204030204" pitchFamily="34" charset="0"/>
                            </a:rPr>
                            <m:t>𝜃</m:t>
                          </m:r>
                          <m:r>
                            <a:rPr lang="en-US" sz="3200" b="0" i="1" smtClean="0">
                              <a:latin typeface="Cambria Math" panose="02040503050406030204" pitchFamily="18" charset="0"/>
                              <a:ea typeface="Cambria Math" panose="02040503050406030204" pitchFamily="18" charset="0"/>
                              <a:cs typeface="Calibri" panose="020F0502020204030204" pitchFamily="34" charset="0"/>
                            </a:rPr>
                            <m:t>(</m:t>
                          </m:r>
                          <m:r>
                            <a:rPr lang="en-US" sz="3200" b="0" i="1" smtClean="0">
                              <a:latin typeface="Cambria Math" panose="02040503050406030204" pitchFamily="18" charset="0"/>
                              <a:ea typeface="Cambria Math" panose="02040503050406030204" pitchFamily="18" charset="0"/>
                              <a:cs typeface="Calibri" panose="020F0502020204030204" pitchFamily="34" charset="0"/>
                            </a:rPr>
                            <m:t>𝑠</m:t>
                          </m:r>
                          <m:r>
                            <a:rPr lang="en-US" sz="3200" b="0" i="1" smtClean="0">
                              <a:latin typeface="Cambria Math" panose="02040503050406030204" pitchFamily="18" charset="0"/>
                              <a:ea typeface="Cambria Math" panose="02040503050406030204" pitchFamily="18" charset="0"/>
                              <a:cs typeface="Calibri" panose="020F0502020204030204" pitchFamily="34" charset="0"/>
                            </a:rPr>
                            <m:t>)</m:t>
                          </m:r>
                        </m:den>
                      </m:f>
                      <m:r>
                        <a:rPr lang="en-US" sz="3200" b="0" i="1" smtClean="0">
                          <a:latin typeface="Cambria Math" panose="02040503050406030204" pitchFamily="18" charset="0"/>
                          <a:cs typeface="Calibri" panose="020F0502020204030204" pitchFamily="34" charset="0"/>
                        </a:rPr>
                        <m:t>=</m:t>
                      </m:r>
                      <m:f>
                        <m:fPr>
                          <m:ctrlPr>
                            <a:rPr lang="en-US" sz="3200" i="1" smtClean="0">
                              <a:latin typeface="Cambria Math" panose="02040503050406030204" pitchFamily="18" charset="0"/>
                              <a:cs typeface="Calibri" panose="020F0502020204030204" pitchFamily="34" charset="0"/>
                            </a:rPr>
                          </m:ctrlPr>
                        </m:fPr>
                        <m:num>
                          <m:r>
                            <a:rPr lang="en-US" sz="3200" b="0" i="1" smtClean="0">
                              <a:latin typeface="Cambria Math" panose="02040503050406030204" pitchFamily="18" charset="0"/>
                              <a:cs typeface="Calibri" panose="020F0502020204030204" pitchFamily="34" charset="0"/>
                            </a:rPr>
                            <m:t>𝑅</m:t>
                          </m:r>
                          <m:r>
                            <a:rPr lang="en-US" sz="3200" b="0" i="1" smtClean="0">
                              <a:latin typeface="Cambria Math" panose="02040503050406030204" pitchFamily="18" charset="0"/>
                              <a:cs typeface="Calibri" panose="020F0502020204030204" pitchFamily="34" charset="0"/>
                            </a:rPr>
                            <m:t>(</m:t>
                          </m:r>
                          <m:r>
                            <a:rPr lang="en-US" sz="3200" b="0" i="1" smtClean="0">
                              <a:latin typeface="Cambria Math" panose="02040503050406030204" pitchFamily="18" charset="0"/>
                              <a:cs typeface="Calibri" panose="020F0502020204030204" pitchFamily="34" charset="0"/>
                            </a:rPr>
                            <m:t>𝑠</m:t>
                          </m:r>
                          <m:r>
                            <a:rPr lang="en-US" sz="3200" b="0" i="1" smtClean="0">
                              <a:latin typeface="Cambria Math" panose="02040503050406030204" pitchFamily="18" charset="0"/>
                              <a:cs typeface="Calibri" panose="020F0502020204030204" pitchFamily="34" charset="0"/>
                            </a:rPr>
                            <m:t>)</m:t>
                          </m:r>
                        </m:num>
                        <m:den>
                          <m:r>
                            <a:rPr lang="en-US" sz="3200" i="1" smtClean="0">
                              <a:latin typeface="Cambria Math" panose="02040503050406030204" pitchFamily="18" charset="0"/>
                              <a:ea typeface="Cambria Math" panose="02040503050406030204" pitchFamily="18" charset="0"/>
                              <a:cs typeface="Calibri" panose="020F0502020204030204" pitchFamily="34" charset="0"/>
                            </a:rPr>
                            <m:t>𝜃</m:t>
                          </m:r>
                          <m:r>
                            <a:rPr lang="en-US" sz="3200" b="0" i="1" smtClean="0">
                              <a:latin typeface="Cambria Math" panose="02040503050406030204" pitchFamily="18" charset="0"/>
                              <a:ea typeface="Cambria Math" panose="02040503050406030204" pitchFamily="18" charset="0"/>
                              <a:cs typeface="Calibri" panose="020F0502020204030204" pitchFamily="34" charset="0"/>
                            </a:rPr>
                            <m:t>(</m:t>
                          </m:r>
                          <m:r>
                            <a:rPr lang="en-US" sz="3200" b="0" i="1" smtClean="0">
                              <a:latin typeface="Cambria Math" panose="02040503050406030204" pitchFamily="18" charset="0"/>
                              <a:ea typeface="Cambria Math" panose="02040503050406030204" pitchFamily="18" charset="0"/>
                              <a:cs typeface="Calibri" panose="020F0502020204030204" pitchFamily="34" charset="0"/>
                            </a:rPr>
                            <m:t>𝑠</m:t>
                          </m:r>
                          <m:r>
                            <a:rPr lang="en-US" sz="3200" b="0" i="1" smtClean="0">
                              <a:latin typeface="Cambria Math" panose="02040503050406030204" pitchFamily="18" charset="0"/>
                              <a:ea typeface="Cambria Math" panose="02040503050406030204" pitchFamily="18" charset="0"/>
                              <a:cs typeface="Calibri" panose="020F0502020204030204" pitchFamily="34" charset="0"/>
                            </a:rPr>
                            <m:t>)</m:t>
                          </m:r>
                        </m:den>
                      </m:f>
                      <m:r>
                        <a:rPr lang="en-US" sz="3200" b="0" i="1" smtClean="0">
                          <a:latin typeface="Cambria Math" panose="02040503050406030204" pitchFamily="18" charset="0"/>
                          <a:cs typeface="Calibri" panose="020F0502020204030204" pitchFamily="34" charset="0"/>
                        </a:rPr>
                        <m:t>=−</m:t>
                      </m:r>
                      <m:f>
                        <m:fPr>
                          <m:ctrlPr>
                            <a:rPr lang="en-US" sz="3200" b="0" i="1" smtClean="0">
                              <a:latin typeface="Cambria Math" panose="02040503050406030204" pitchFamily="18" charset="0"/>
                              <a:cs typeface="Calibri" panose="020F0502020204030204" pitchFamily="34" charset="0"/>
                            </a:rPr>
                          </m:ctrlPr>
                        </m:fPr>
                        <m:num>
                          <m:r>
                            <a:rPr lang="en-US" sz="3200" b="0" i="1" smtClean="0">
                              <a:latin typeface="Cambria Math" panose="02040503050406030204" pitchFamily="18" charset="0"/>
                              <a:cs typeface="Calibri" panose="020F0502020204030204" pitchFamily="34" charset="0"/>
                            </a:rPr>
                            <m:t>𝑚𝑔𝑑</m:t>
                          </m:r>
                        </m:num>
                        <m:den>
                          <m:r>
                            <a:rPr lang="en-US" sz="3200" b="0" i="1" smtClean="0">
                              <a:latin typeface="Cambria Math" panose="02040503050406030204" pitchFamily="18" charset="0"/>
                              <a:cs typeface="Calibri" panose="020F0502020204030204" pitchFamily="34" charset="0"/>
                            </a:rPr>
                            <m:t>𝐿</m:t>
                          </m:r>
                          <m:d>
                            <m:dPr>
                              <m:ctrlPr>
                                <a:rPr lang="en-US" sz="3200" b="0" i="1" smtClean="0">
                                  <a:latin typeface="Cambria Math" panose="02040503050406030204" pitchFamily="18" charset="0"/>
                                  <a:cs typeface="Calibri" panose="020F0502020204030204" pitchFamily="34" charset="0"/>
                                </a:rPr>
                              </m:ctrlPr>
                            </m:dPr>
                            <m:e>
                              <m:f>
                                <m:fPr>
                                  <m:ctrlPr>
                                    <a:rPr lang="en-US" sz="3200" b="0" i="1" smtClean="0">
                                      <a:latin typeface="Cambria Math" panose="02040503050406030204" pitchFamily="18" charset="0"/>
                                      <a:cs typeface="Calibri" panose="020F0502020204030204" pitchFamily="34" charset="0"/>
                                    </a:rPr>
                                  </m:ctrlPr>
                                </m:fPr>
                                <m:num>
                                  <m:r>
                                    <a:rPr lang="en-US" sz="3200" b="0" i="1" smtClean="0">
                                      <a:latin typeface="Cambria Math" panose="02040503050406030204" pitchFamily="18" charset="0"/>
                                      <a:cs typeface="Calibri" panose="020F0502020204030204" pitchFamily="34" charset="0"/>
                                    </a:rPr>
                                    <m:t>𝐽</m:t>
                                  </m:r>
                                </m:num>
                                <m:den>
                                  <m:sSup>
                                    <m:sSupPr>
                                      <m:ctrlPr>
                                        <a:rPr lang="en-US" sz="3200" b="0" i="1" smtClean="0">
                                          <a:latin typeface="Cambria Math" panose="02040503050406030204" pitchFamily="18" charset="0"/>
                                          <a:cs typeface="Calibri" panose="020F0502020204030204" pitchFamily="34" charset="0"/>
                                        </a:rPr>
                                      </m:ctrlPr>
                                    </m:sSupPr>
                                    <m:e>
                                      <m:r>
                                        <a:rPr lang="en-US" sz="3200" b="0" i="1" smtClean="0">
                                          <a:latin typeface="Cambria Math" panose="02040503050406030204" pitchFamily="18" charset="0"/>
                                          <a:cs typeface="Calibri" panose="020F0502020204030204" pitchFamily="34" charset="0"/>
                                        </a:rPr>
                                        <m:t>𝑅</m:t>
                                      </m:r>
                                    </m:e>
                                    <m:sup>
                                      <m:r>
                                        <a:rPr lang="en-US" sz="3200" b="0" i="1" smtClean="0">
                                          <a:latin typeface="Cambria Math" panose="02040503050406030204" pitchFamily="18" charset="0"/>
                                          <a:cs typeface="Calibri" panose="020F0502020204030204" pitchFamily="34" charset="0"/>
                                        </a:rPr>
                                        <m:t>2</m:t>
                                      </m:r>
                                    </m:sup>
                                  </m:sSup>
                                </m:den>
                              </m:f>
                              <m:r>
                                <a:rPr lang="en-US" sz="3200" b="0" i="1" smtClean="0">
                                  <a:latin typeface="Cambria Math" panose="02040503050406030204" pitchFamily="18" charset="0"/>
                                  <a:cs typeface="Calibri" panose="020F0502020204030204" pitchFamily="34" charset="0"/>
                                </a:rPr>
                                <m:t>+</m:t>
                              </m:r>
                              <m:r>
                                <a:rPr lang="en-US" sz="3200" b="0" i="1" smtClean="0">
                                  <a:latin typeface="Cambria Math" panose="02040503050406030204" pitchFamily="18" charset="0"/>
                                  <a:cs typeface="Calibri" panose="020F0502020204030204" pitchFamily="34" charset="0"/>
                                </a:rPr>
                                <m:t>𝑚</m:t>
                              </m:r>
                            </m:e>
                          </m:d>
                        </m:den>
                      </m:f>
                      <m:f>
                        <m:fPr>
                          <m:ctrlPr>
                            <a:rPr lang="en-US" sz="3200" b="0" i="1" smtClean="0">
                              <a:latin typeface="Cambria Math" panose="02040503050406030204" pitchFamily="18" charset="0"/>
                              <a:cs typeface="Calibri" panose="020F0502020204030204" pitchFamily="34" charset="0"/>
                            </a:rPr>
                          </m:ctrlPr>
                        </m:fPr>
                        <m:num>
                          <m:r>
                            <a:rPr lang="en-US" sz="3200" b="0" i="1" smtClean="0">
                              <a:latin typeface="Cambria Math" panose="02040503050406030204" pitchFamily="18" charset="0"/>
                              <a:cs typeface="Calibri" panose="020F0502020204030204" pitchFamily="34" charset="0"/>
                            </a:rPr>
                            <m:t>1</m:t>
                          </m:r>
                        </m:num>
                        <m:den>
                          <m:sSup>
                            <m:sSupPr>
                              <m:ctrlPr>
                                <a:rPr lang="en-US" sz="3200" b="0" i="1" smtClean="0">
                                  <a:latin typeface="Cambria Math" panose="02040503050406030204" pitchFamily="18" charset="0"/>
                                  <a:cs typeface="Calibri" panose="020F0502020204030204" pitchFamily="34" charset="0"/>
                                </a:rPr>
                              </m:ctrlPr>
                            </m:sSupPr>
                            <m:e>
                              <m:r>
                                <a:rPr lang="en-US" sz="3200" b="0" i="1" smtClean="0">
                                  <a:latin typeface="Cambria Math" panose="02040503050406030204" pitchFamily="18" charset="0"/>
                                  <a:cs typeface="Calibri" panose="020F0502020204030204" pitchFamily="34" charset="0"/>
                                </a:rPr>
                                <m:t>𝑠</m:t>
                              </m:r>
                            </m:e>
                            <m:sup>
                              <m:r>
                                <a:rPr lang="en-US" sz="3200" b="0" i="1" smtClean="0">
                                  <a:latin typeface="Cambria Math" panose="02040503050406030204" pitchFamily="18" charset="0"/>
                                  <a:cs typeface="Calibri" panose="020F0502020204030204" pitchFamily="34" charset="0"/>
                                </a:rPr>
                                <m:t>2</m:t>
                              </m:r>
                            </m:sup>
                          </m:sSup>
                        </m:den>
                      </m:f>
                      <m:r>
                        <a:rPr lang="en-US" sz="3200" b="0" i="1" smtClean="0">
                          <a:latin typeface="Cambria Math" panose="02040503050406030204" pitchFamily="18" charset="0"/>
                          <a:cs typeface="Calibri" panose="020F0502020204030204" pitchFamily="34" charset="0"/>
                        </a:rPr>
                        <m:t>    [</m:t>
                      </m:r>
                      <m:f>
                        <m:fPr>
                          <m:ctrlPr>
                            <a:rPr lang="en-US" sz="3200" b="0" i="1" smtClean="0">
                              <a:latin typeface="Cambria Math" panose="02040503050406030204" pitchFamily="18" charset="0"/>
                              <a:cs typeface="Calibri" panose="020F0502020204030204" pitchFamily="34" charset="0"/>
                            </a:rPr>
                          </m:ctrlPr>
                        </m:fPr>
                        <m:num>
                          <m:r>
                            <a:rPr lang="en-US" sz="3200" b="0" i="1" smtClean="0">
                              <a:latin typeface="Cambria Math" panose="02040503050406030204" pitchFamily="18" charset="0"/>
                              <a:cs typeface="Calibri" panose="020F0502020204030204" pitchFamily="34" charset="0"/>
                            </a:rPr>
                            <m:t>𝑚</m:t>
                          </m:r>
                        </m:num>
                        <m:den>
                          <m:r>
                            <a:rPr lang="en-US" sz="3200" b="0" i="1" smtClean="0">
                              <a:latin typeface="Cambria Math" panose="02040503050406030204" pitchFamily="18" charset="0"/>
                              <a:cs typeface="Calibri" panose="020F0502020204030204" pitchFamily="34" charset="0"/>
                            </a:rPr>
                            <m:t>𝑟𝑎𝑑</m:t>
                          </m:r>
                        </m:den>
                      </m:f>
                      <m:r>
                        <a:rPr lang="en-US" sz="3200" b="0" i="0" smtClean="0">
                          <a:latin typeface="Cambria Math" panose="02040503050406030204" pitchFamily="18" charset="0"/>
                          <a:cs typeface="Calibri" panose="020F0502020204030204" pitchFamily="34" charset="0"/>
                        </a:rPr>
                        <m:t>]</m:t>
                      </m:r>
                    </m:oMath>
                  </m:oMathPara>
                </a14:m>
                <a:endParaRPr lang="en-US" sz="3200" dirty="0">
                  <a:latin typeface="Calibri" panose="020F0502020204030204" pitchFamily="34" charset="0"/>
                  <a:cs typeface="Calibri" panose="020F050202020403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70165" y="914400"/>
                <a:ext cx="11921835" cy="5715000"/>
              </a:xfrm>
              <a:blipFill>
                <a:blip r:embed="rId2"/>
                <a:stretch>
                  <a:fillRect l="-1278" t="-853"/>
                </a:stretch>
              </a:blipFill>
            </p:spPr>
            <p:txBody>
              <a:bodyPr/>
              <a:lstStyle/>
              <a:p>
                <a:r>
                  <a:rPr lang="en-US">
                    <a:noFill/>
                  </a:rPr>
                  <a:t> </a:t>
                </a:r>
              </a:p>
            </p:txBody>
          </p:sp>
        </mc:Fallback>
      </mc:AlternateContent>
    </p:spTree>
    <p:extLst>
      <p:ext uri="{BB962C8B-B14F-4D97-AF65-F5344CB8AC3E}">
        <p14:creationId xmlns:p14="http://schemas.microsoft.com/office/powerpoint/2010/main" val="35251449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1802</TotalTime>
  <Words>1358</Words>
  <Application>Microsoft Office PowerPoint</Application>
  <PresentationFormat>Widescreen</PresentationFormat>
  <Paragraphs>164</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Cambria Math</vt:lpstr>
      <vt:lpstr>Century Gothic</vt:lpstr>
      <vt:lpstr>Rockwell</vt:lpstr>
      <vt:lpstr>Wingdings 3</vt:lpstr>
      <vt:lpstr>Ion</vt:lpstr>
      <vt:lpstr>PowerPoint Presentation</vt:lpstr>
      <vt:lpstr>PowerPoint Presentation</vt:lpstr>
      <vt:lpstr>PowerPoint Presentation</vt:lpstr>
      <vt:lpstr>PowerPoint Presentation</vt:lpstr>
      <vt:lpstr>PowerPoint Presentation</vt:lpstr>
      <vt:lpstr>2) Modeling OF THE BALL AND BEAM SYSTEM</vt:lpstr>
      <vt:lpstr>PowerPoint Presentation</vt:lpstr>
      <vt:lpstr>PowerPoint Presentation</vt:lpstr>
      <vt:lpstr>TRANSFER FUNCTION</vt:lpstr>
      <vt:lpstr>PowerPoint Presentation</vt:lpstr>
      <vt:lpstr>PowerPoint Presentation</vt:lpstr>
      <vt:lpstr>PowerPoint Presentation</vt:lpstr>
      <vt:lpstr>PowerPoint Presentation</vt:lpstr>
      <vt:lpstr>PowerPoint Presentation</vt:lpstr>
      <vt:lpstr> CONTROLLER DESIGN</vt:lpstr>
      <vt:lpstr>PowerPoint Presentation</vt:lpstr>
      <vt:lpstr>CONTROLLER PARAMETERS</vt:lpstr>
      <vt:lpstr>PowerPoint Presentation</vt:lpstr>
      <vt:lpstr>PowerPoint Presentation</vt:lpstr>
      <vt:lpstr>PowerPoint Presentation</vt:lpstr>
      <vt:lpstr>PowerPoint Presentation</vt:lpstr>
      <vt:lpstr>FREQUENCY ANALYSIS( Bode Plot, Polar Plot) </vt:lpstr>
      <vt:lpstr>BODE PLOT AND NYQUIST PLOT </vt:lpstr>
      <vt:lpstr>Differences between PI, PD AND PID CONTROLLERS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77</cp:revision>
  <dcterms:created xsi:type="dcterms:W3CDTF">2024-01-05T23:54:01Z</dcterms:created>
  <dcterms:modified xsi:type="dcterms:W3CDTF">2024-01-07T11:43:46Z</dcterms:modified>
</cp:coreProperties>
</file>