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58" r:id="rId3"/>
    <p:sldId id="260" r:id="rId4"/>
    <p:sldId id="264" r:id="rId5"/>
    <p:sldId id="290" r:id="rId6"/>
    <p:sldId id="288" r:id="rId7"/>
    <p:sldId id="291" r:id="rId8"/>
    <p:sldId id="293" r:id="rId9"/>
    <p:sldId id="289" r:id="rId10"/>
    <p:sldId id="292" r:id="rId11"/>
    <p:sldId id="271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E9C53AC0-F940-C062-B9D5-39D78EA4783E}" name="Manuel León Sánchez" initials="MLS" userId="S::mleon@freepikco.onmicrosoft.com::687f66f5-f43f-41a9-ac21-b6d6310773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FF"/>
    <a:srgbClr val="AD9EE3"/>
    <a:srgbClr val="F3BB30"/>
    <a:srgbClr val="BAD6F1"/>
    <a:srgbClr val="B5D0EB"/>
    <a:srgbClr val="ABB2FC"/>
    <a:srgbClr val="000000"/>
    <a:srgbClr val="E7C9F3"/>
    <a:srgbClr val="CFAFE7"/>
    <a:srgbClr val="B68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792" autoAdjust="0"/>
  </p:normalViewPr>
  <p:slideViewPr>
    <p:cSldViewPr snapToGrid="0" showGuides="1">
      <p:cViewPr varScale="1">
        <p:scale>
          <a:sx n="102" d="100"/>
          <a:sy n="102" d="100"/>
        </p:scale>
        <p:origin x="312" y="15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BF641-E87C-4868-AE4A-7668A05F95D8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4F5AA-3CC3-485B-8229-2F3C9DC4706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76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4F5AA-3CC3-485B-8229-2F3C9DC4706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28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4A8FEC2-FECF-91B5-FF3D-1D5D4AE24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8780" y="720241"/>
            <a:ext cx="5806440" cy="2848865"/>
          </a:xfrm>
        </p:spPr>
        <p:txBody>
          <a:bodyPr anchor="b">
            <a:noAutofit/>
          </a:bodyPr>
          <a:lstStyle>
            <a:lvl1pPr algn="ctr"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D569B72-51DC-BE58-9871-32C9EA8303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4355" y="3617490"/>
            <a:ext cx="2475290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3BF9AB-B16E-A26A-BFF2-D1279E11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0609"/>
            <a:ext cx="7696200" cy="49570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4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4884DA22-FB37-CC61-F72B-C346C0937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t="37162" r="83888" b="19636"/>
          <a:stretch/>
        </p:blipFill>
        <p:spPr>
          <a:xfrm rot="21136873" flipH="1" flipV="1">
            <a:off x="-138113" y="-105914"/>
            <a:ext cx="1724025" cy="2786969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070C2179-2569-3F3C-30CC-D4370B0E36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8" t="24065" r="2121" b="37755"/>
          <a:stretch/>
        </p:blipFill>
        <p:spPr>
          <a:xfrm flipV="1">
            <a:off x="-38900" y="-32369"/>
            <a:ext cx="1009571" cy="802102"/>
          </a:xfrm>
          <a:prstGeom prst="rect">
            <a:avLst/>
          </a:prstGeom>
        </p:spPr>
      </p:pic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A0FDA114-D61F-53ED-3494-7437E1759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585017" y="4318687"/>
            <a:ext cx="1097627" cy="5447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CC3FA0-1A96-8F10-353E-13501EB5A5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98202" y="552452"/>
            <a:ext cx="294759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85456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79732" y="2548107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185456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E7B5AEF-C08F-9D9A-49D3-910C9A50612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55397" y="2784207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E8BE305-AD7E-F4F6-AA38-4181064113A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4643874" y="2548107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9D2C4A4-11EF-352D-1148-EBCE026093D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5955397" y="2437620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F84C1D4-2515-5DA2-CB33-5461C84DE5E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2185456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17137BC-B422-7845-F0F2-7CCD734F646D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79732" y="3750498"/>
            <a:ext cx="1299925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00947E3-9F4B-64B2-9013-1D106AEA008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185456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DF544F3-CE43-61D9-C801-6E5C95CC700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55397" y="3986598"/>
            <a:ext cx="2343653" cy="51332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F1D6513-B55D-B47F-93D1-0BE186DA35B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643874" y="3750498"/>
            <a:ext cx="1305724" cy="749420"/>
          </a:xfrm>
        </p:spPr>
        <p:txBody>
          <a:bodyPr anchor="ctr">
            <a:noAutofit/>
          </a:bodyPr>
          <a:lstStyle>
            <a:lvl1pPr marL="0" indent="0" algn="r">
              <a:buNone/>
              <a:defRPr sz="9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5B9A0DA-7F92-F155-EF5F-FA6BFFCEB8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55397" y="3640011"/>
            <a:ext cx="2343653" cy="392481"/>
          </a:xfrm>
        </p:spPr>
        <p:txBody>
          <a:bodyPr anchor="b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3" name="Imagen 42" descr="Forma&#10;&#10;Descripción generada automáticamente">
            <a:extLst>
              <a:ext uri="{FF2B5EF4-FFF2-40B4-BE49-F238E27FC236}">
                <a16:creationId xmlns:a16="http://schemas.microsoft.com/office/drawing/2014/main" id="{858ADF4B-6A25-92E3-75CC-B385023F4F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V="1">
            <a:off x="7422300" y="252920"/>
            <a:ext cx="2286955" cy="1134961"/>
          </a:xfrm>
          <a:prstGeom prst="rect">
            <a:avLst/>
          </a:prstGeom>
        </p:spPr>
      </p:pic>
      <p:pic>
        <p:nvPicPr>
          <p:cNvPr id="44" name="Imagen 43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D1F444CB-35F5-219C-08E9-25DEC4C23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1" t="37086" r="2754" b="19907"/>
          <a:stretch/>
        </p:blipFill>
        <p:spPr>
          <a:xfrm flipH="1">
            <a:off x="8197664" y="4107437"/>
            <a:ext cx="946335" cy="10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 p14:bounceEnd="5091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94444E-6 -4.93827E-6 L -0.0099 -0.02777 " pathEditMode="relative" rAng="0" ptsTypes="AA">
                                          <p:cBhvr>
                                            <p:cTn id="6" dur="2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03" y="-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6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1.35802E-6 L -8.33333E-7 -3.08642E-6 " pathEditMode="relative" rAng="0" ptsTypes="AA">
                                          <p:cBhvr>
                                            <p:cTn id="10" dur="4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4" y="95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89 -2.59259E-6 L -0.0349 -2.59259E-6 " pathEditMode="relative" rAng="0" ptsTypes="AA">
                                          <p:cBhvr>
                                            <p:cTn id="14" dur="4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94444E-6 7.40741E-7 L 0.07136 0.00062 " pathEditMode="relative" rAng="0" ptsTypes="AA">
                                          <p:cBhvr>
                                            <p:cTn id="16" dur="72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88889E-6 3.20988E-6 L 0.01667 0.01697 " pathEditMode="relative" rAng="0" ptsTypes="AA">
                                          <p:cBhvr>
                                            <p:cTn id="18" dur="6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33" y="8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3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electrónica, cd, computadora&#10;&#10;Descripción generada automáticamente">
            <a:extLst>
              <a:ext uri="{FF2B5EF4-FFF2-40B4-BE49-F238E27FC236}">
                <a16:creationId xmlns:a16="http://schemas.microsoft.com/office/drawing/2014/main" id="{5C0E7E33-D097-8579-4183-D798A56D4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2" t="-2" r="13066" b="892"/>
          <a:stretch/>
        </p:blipFill>
        <p:spPr>
          <a:xfrm>
            <a:off x="-301752" y="2958352"/>
            <a:ext cx="1843432" cy="22720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72B4E11-06EA-77CD-34E3-CFE3BA3B32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0447" y="552890"/>
            <a:ext cx="5543106" cy="1295503"/>
          </a:xfrm>
        </p:spPr>
        <p:txBody>
          <a:bodyPr anchor="b">
            <a:noAutofit/>
          </a:bodyPr>
          <a:lstStyle>
            <a:lvl1pPr algn="ctr">
              <a:defRPr sz="100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1180380-BE79-06E5-87AC-962F0BC245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00447" y="1685366"/>
            <a:ext cx="5543106" cy="14467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Google Shape;135;p24">
            <a:extLst>
              <a:ext uri="{FF2B5EF4-FFF2-40B4-BE49-F238E27FC236}">
                <a16:creationId xmlns:a16="http://schemas.microsoft.com/office/drawing/2014/main" id="{9ECFC722-BD89-5E83-4494-CCF7E9D9CB6C}"/>
              </a:ext>
            </a:extLst>
          </p:cNvPr>
          <p:cNvSpPr txBox="1"/>
          <p:nvPr userDrawn="1"/>
        </p:nvSpPr>
        <p:spPr>
          <a:xfrm>
            <a:off x="2161076" y="4023313"/>
            <a:ext cx="4817948" cy="2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latin typeface="Manrope Medium" pitchFamily="2" charset="0"/>
                <a:ea typeface="Anaheim"/>
                <a:cs typeface="Anaheim"/>
                <a:sym typeface="Anaheim"/>
              </a:rPr>
              <a:t>CREDITS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dirty="0">
                <a:latin typeface="Manrope Medium" pitchFamily="2" charset="0"/>
                <a:ea typeface="Anaheim"/>
                <a:cs typeface="Anaheim"/>
                <a:sym typeface="Anaheim"/>
              </a:rPr>
              <a:t>, infographics &amp; images by </a:t>
            </a:r>
            <a:r>
              <a:rPr lang="en" sz="1200" b="1" dirty="0">
                <a:uFill>
                  <a:noFill/>
                </a:uFill>
                <a:latin typeface="Manrope Medium" pitchFamily="2" charset="0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latin typeface="Manrope Medium" pitchFamily="2" charset="0"/>
              <a:ea typeface="Anaheim"/>
              <a:cs typeface="Anaheim"/>
              <a:sym typeface="Anaheim"/>
            </a:endParaRPr>
          </a:p>
        </p:txBody>
      </p:sp>
      <p:pic>
        <p:nvPicPr>
          <p:cNvPr id="12" name="Imagen 11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542B01F3-0EA0-206A-CAB2-A2D92090C2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13" name="Imagen 12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07EDE4A-D8BD-B3B5-38DF-0A7FFFA732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E52E6F81-B33F-D487-1ED4-E4F1E3C023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6" dur="6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4" dur="3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9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001A8A-891E-D2AE-FE4D-AB857A222E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76078" y="1741336"/>
            <a:ext cx="3591845" cy="232508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9000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7D85608-CD86-DB54-886E-5B0C1DCC94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35468" y="3942677"/>
            <a:ext cx="2473065" cy="52909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Manrope Medium" pitchFamily="2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016973" y="916611"/>
            <a:ext cx="3110054" cy="615714"/>
          </a:xfrm>
        </p:spPr>
        <p:txBody>
          <a:bodyPr anchor="ctr">
            <a:noAutofit/>
          </a:bodyPr>
          <a:lstStyle>
            <a:lvl1pPr marL="0" indent="0" algn="ctr">
              <a:buNone/>
              <a:defRPr sz="50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68819" y="2169042"/>
            <a:ext cx="6606362" cy="2422008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B21134-96A1-CABC-DEB1-9780239101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16372" y="552452"/>
            <a:ext cx="4111256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3C7939A1-0E92-74B6-5DFE-69AB56B1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5" t="24064" r="2121" b="27803"/>
          <a:stretch/>
        </p:blipFill>
        <p:spPr>
          <a:xfrm flipH="1" flipV="1">
            <a:off x="7475359" y="-228601"/>
            <a:ext cx="1851519" cy="1657995"/>
          </a:xfrm>
          <a:prstGeom prst="rect">
            <a:avLst/>
          </a:prstGeom>
        </p:spPr>
      </p:pic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A88EED-AAAA-00FF-48A0-D45831195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913013" y="679493"/>
            <a:ext cx="2286955" cy="1134961"/>
          </a:xfrm>
          <a:prstGeom prst="rect">
            <a:avLst/>
          </a:prstGeom>
        </p:spPr>
      </p:pic>
      <p:pic>
        <p:nvPicPr>
          <p:cNvPr id="5" name="Imagen 4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A5FB7142-D816-1946-DC3C-197B447D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7" t="37085" r="2754" b="15750"/>
          <a:stretch/>
        </p:blipFill>
        <p:spPr>
          <a:xfrm flipH="1" flipV="1">
            <a:off x="8416774" y="-91441"/>
            <a:ext cx="910105" cy="86729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AE5A8C9C-274D-AFF7-7E9F-EC21A56F25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1" t="26660" r="-1628" b="28084"/>
          <a:stretch/>
        </p:blipFill>
        <p:spPr>
          <a:xfrm>
            <a:off x="-265176" y="4334468"/>
            <a:ext cx="2031631" cy="95076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BD6EBA5-A69D-AA95-B0EF-CB2A280E091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273" y="552452"/>
            <a:ext cx="3671454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DD306B-4B15-65F7-AA39-8D3BC6EA0A8E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7842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2643C61-59B4-A58F-A228-D9F7D6EB82E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547842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3377C4-7D1C-7B6A-FAC4-B70137765F5B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887825" y="3508882"/>
            <a:ext cx="2690611" cy="859759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E4FCE2E-88A9-25FA-BAD7-80A6B75AD5DF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887825" y="3162296"/>
            <a:ext cx="2690611" cy="392481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Staatliches" pitchFamily="2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 p14:bounceEnd="5091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61111E-6 -3.95062E-6 L 0.07136 0.00062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11111E-6 1.97531E-6 L 0.00677 -0.0179 " pathEditMode="relative" rAng="0" ptsTypes="AA">
                                          <p:cBhvr>
                                            <p:cTn id="8" dur="2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0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0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3.33333E-6 L 0.00538 -0.0105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1.94444E-6 3.45679E-6 " pathEditMode="relative" rAng="0" ptsTypes="AA">
                                          <p:cBhvr>
                                            <p:cTn id="16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959601-4BE1-E5E5-A7F9-E129DDA7AE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1685" y="552451"/>
            <a:ext cx="3700630" cy="1158014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3900" y="2086672"/>
            <a:ext cx="4224183" cy="2270177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6EF09D-EFA4-B663-E5F4-CF64F187C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552451"/>
            <a:ext cx="4224183" cy="1158014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8F6C4-D890-F98C-8754-CB0360F01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376" y="2072069"/>
            <a:ext cx="1768556" cy="1753044"/>
          </a:xfrm>
          <a:prstGeom prst="ellipse">
            <a:avLst/>
          </a:prstGeo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175104E1-FF75-F03A-4E72-E4AD26F7E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761" b="12346"/>
          <a:stretch/>
        </p:blipFill>
        <p:spPr>
          <a:xfrm rot="10800000" flipH="1" flipV="1">
            <a:off x="7454375" y="423185"/>
            <a:ext cx="2293129" cy="1134961"/>
          </a:xfrm>
          <a:prstGeom prst="rect">
            <a:avLst/>
          </a:prstGeom>
        </p:spPr>
      </p:pic>
      <p:pic>
        <p:nvPicPr>
          <p:cNvPr id="10" name="Imagen 9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F6B481E3-3B9D-3FF3-6616-2306490D9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15216" r="41135" b="20031"/>
          <a:stretch/>
        </p:blipFill>
        <p:spPr>
          <a:xfrm rot="10800000" flipH="1" flipV="1">
            <a:off x="4315968" y="2124636"/>
            <a:ext cx="5065776" cy="31880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9051F0E-F8D2-B290-5ECB-737621E7077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901" y="3556751"/>
            <a:ext cx="2919632" cy="84512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BEFE41-2B4A-7DEB-7A96-9694689131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99" y="800978"/>
            <a:ext cx="3429887" cy="27347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b="1">
                <a:latin typeface="Staatliche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Marcador de posición de imagen 9">
            <a:extLst>
              <a:ext uri="{FF2B5EF4-FFF2-40B4-BE49-F238E27FC236}">
                <a16:creationId xmlns:a16="http://schemas.microsoft.com/office/drawing/2014/main" id="{3AF2FBCA-206D-E060-CA0A-D0D1F42A73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85466">
            <a:off x="5181490" y="680791"/>
            <a:ext cx="3001482" cy="3759733"/>
          </a:xfrm>
          <a:prstGeom prst="roundRect">
            <a:avLst>
              <a:gd name="adj" fmla="val 9934"/>
            </a:avLst>
          </a:prstGeom>
        </p:spPr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 p14:bounceEnd="5091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66667E-6 0.00123 L 0.01337 0.03056 " pathEditMode="relative" rAng="0" ptsTypes="AA">
                                          <p:cBhvr>
                                            <p:cTn id="6" dur="6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2.59259E-6 L 0.07135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</p:spPr>
        <p:txBody>
          <a:bodyPr anchor="b">
            <a:noAutofit/>
          </a:bodyPr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Staatliches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nrope Medium" pitchFamily="2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Descripción generada automáticamente">
            <a:extLst>
              <a:ext uri="{FF2B5EF4-FFF2-40B4-BE49-F238E27FC236}">
                <a16:creationId xmlns:a16="http://schemas.microsoft.com/office/drawing/2014/main" id="{0616DF4A-2FFF-2C13-7E9C-4F919C319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94891" y="3405721"/>
            <a:ext cx="2286955" cy="1134961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0252CE12-3B36-12AF-BC31-EECE72395B89}"/>
              </a:ext>
            </a:extLst>
          </p:cNvPr>
          <p:cNvGrpSpPr/>
          <p:nvPr/>
        </p:nvGrpSpPr>
        <p:grpSpPr>
          <a:xfrm>
            <a:off x="1394737" y="552451"/>
            <a:ext cx="6221780" cy="3538714"/>
            <a:chOff x="1217515" y="451653"/>
            <a:chExt cx="6576224" cy="3740309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A55D6E9-C2A1-7AC4-CFE8-517A0B47B1E3}"/>
                </a:ext>
              </a:extLst>
            </p:cNvPr>
            <p:cNvSpPr/>
            <p:nvPr/>
          </p:nvSpPr>
          <p:spPr>
            <a:xfrm>
              <a:off x="7708161" y="2528961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09F50E8-8908-9D49-CF25-75AA9E31E354}"/>
                </a:ext>
              </a:extLst>
            </p:cNvPr>
            <p:cNvSpPr/>
            <p:nvPr/>
          </p:nvSpPr>
          <p:spPr>
            <a:xfrm>
              <a:off x="7092436" y="1245289"/>
              <a:ext cx="108243" cy="1082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76080A4-25C7-3DBE-F73F-160910291B56}"/>
                </a:ext>
              </a:extLst>
            </p:cNvPr>
            <p:cNvSpPr/>
            <p:nvPr/>
          </p:nvSpPr>
          <p:spPr>
            <a:xfrm>
              <a:off x="6571806" y="4032800"/>
              <a:ext cx="159162" cy="159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4D46114-2E67-E3A5-A6FC-59CE6B7A57FD}"/>
                </a:ext>
              </a:extLst>
            </p:cNvPr>
            <p:cNvSpPr/>
            <p:nvPr/>
          </p:nvSpPr>
          <p:spPr>
            <a:xfrm>
              <a:off x="1217515" y="2357327"/>
              <a:ext cx="93867" cy="938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4D9B40B-F94C-9D00-0511-4B0E931BD7A2}"/>
                </a:ext>
              </a:extLst>
            </p:cNvPr>
            <p:cNvSpPr/>
            <p:nvPr/>
          </p:nvSpPr>
          <p:spPr>
            <a:xfrm>
              <a:off x="1874240" y="4516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341BF1A-72C5-837F-B2EA-F87553846C24}"/>
                </a:ext>
              </a:extLst>
            </p:cNvPr>
            <p:cNvSpPr/>
            <p:nvPr/>
          </p:nvSpPr>
          <p:spPr>
            <a:xfrm>
              <a:off x="7460195" y="3220214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6" name="Imagen 5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2C9551F7-1CC2-17DA-E795-426C995C9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0" t="16723" r="2754" b="16297"/>
          <a:stretch/>
        </p:blipFill>
        <p:spPr>
          <a:xfrm>
            <a:off x="-278361" y="3485385"/>
            <a:ext cx="3276213" cy="171948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FBB2D7DD-F93E-8C14-FD55-F8D608F6BC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8" t="24065" r="2121" b="29834"/>
          <a:stretch/>
        </p:blipFill>
        <p:spPr>
          <a:xfrm>
            <a:off x="-278360" y="4334470"/>
            <a:ext cx="2023578" cy="968518"/>
          </a:xfrm>
          <a:prstGeom prst="rect">
            <a:avLst/>
          </a:prstGeom>
        </p:spPr>
      </p:pic>
      <p:pic>
        <p:nvPicPr>
          <p:cNvPr id="8" name="Imagen 7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36DE4F0E-359C-8659-9F6A-E7FB60FA61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0768" r="52157" b="16265"/>
          <a:stretch/>
        </p:blipFill>
        <p:spPr>
          <a:xfrm>
            <a:off x="5241272" y="2218713"/>
            <a:ext cx="4093228" cy="3100152"/>
          </a:xfrm>
          <a:prstGeom prst="rect">
            <a:avLst/>
          </a:prstGeom>
        </p:spPr>
      </p:pic>
      <p:pic>
        <p:nvPicPr>
          <p:cNvPr id="9" name="Imagen 8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2D65546-0E04-829A-2C66-1EFA7456FC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t="3625" r="32257" b="25757"/>
          <a:stretch/>
        </p:blipFill>
        <p:spPr>
          <a:xfrm>
            <a:off x="7182577" y="3375447"/>
            <a:ext cx="2239784" cy="2118417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120EC8C9-E192-543B-41C9-9EE6E8E2567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25327" r="75928" b="24553"/>
          <a:stretch/>
        </p:blipFill>
        <p:spPr>
          <a:xfrm>
            <a:off x="8292693" y="3830850"/>
            <a:ext cx="1129668" cy="142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361" y="720241"/>
            <a:ext cx="7067861" cy="2848865"/>
          </a:xfrm>
        </p:spPr>
        <p:txBody>
          <a:bodyPr anchor="b"/>
          <a:lstStyle/>
          <a:p>
            <a:pPr>
              <a:lnSpc>
                <a:spcPct val="80000"/>
              </a:lnSpc>
            </a:pPr>
            <a:br>
              <a:rPr lang="en-US" sz="16600" b="1" dirty="0"/>
            </a:br>
            <a:r>
              <a:rPr lang="en-US" sz="4800" dirty="0">
                <a:latin typeface="Stencil" panose="040409050D0802020404" pitchFamily="82" charset="0"/>
              </a:rPr>
              <a:t> IMPLEMENTATION of a SIMPLE DTD FOR AN ONLINE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PRESENTED BY </a:t>
            </a:r>
            <a:r>
              <a:rPr lang="en-US" b="1" dirty="0"/>
              <a:t>GROUP 6</a:t>
            </a:r>
            <a:endParaRPr lang="en-US" dirty="0"/>
          </a:p>
        </p:txBody>
      </p:sp>
      <p:pic>
        <p:nvPicPr>
          <p:cNvPr id="15" name="Imagen 14" descr="Forma&#10;&#10;Descripción generada automáticamente">
            <a:extLst>
              <a:ext uri="{FF2B5EF4-FFF2-40B4-BE49-F238E27FC236}">
                <a16:creationId xmlns:a16="http://schemas.microsoft.com/office/drawing/2014/main" id="{2E0AF15B-946B-E61F-27E1-33F2B2A38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202470" y="1179535"/>
            <a:ext cx="1097627" cy="544726"/>
          </a:xfrm>
          <a:prstGeom prst="rect">
            <a:avLst/>
          </a:prstGeom>
        </p:spPr>
      </p:pic>
      <p:pic>
        <p:nvPicPr>
          <p:cNvPr id="23" name="Imagen 22" descr="Imagen que contiene luz, lámpara&#10;&#10;Descripción generada automáticamente">
            <a:extLst>
              <a:ext uri="{FF2B5EF4-FFF2-40B4-BE49-F238E27FC236}">
                <a16:creationId xmlns:a16="http://schemas.microsoft.com/office/drawing/2014/main" id="{DD46D984-9223-3367-6904-B3BCA1FAFDC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6158" r="23333" b="5607"/>
          <a:stretch/>
        </p:blipFill>
        <p:spPr>
          <a:xfrm>
            <a:off x="671495" y="1353532"/>
            <a:ext cx="471505" cy="451627"/>
          </a:xfrm>
          <a:prstGeom prst="rect">
            <a:avLst/>
          </a:prstGeom>
        </p:spPr>
      </p:pic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EEEBC7D9-ECC0-D71D-C3CB-0DE8581C005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232" r="2400" b="10923"/>
          <a:stretch/>
        </p:blipFill>
        <p:spPr>
          <a:xfrm>
            <a:off x="736095" y="4533677"/>
            <a:ext cx="1550866" cy="756713"/>
          </a:xfrm>
          <a:prstGeom prst="rect">
            <a:avLst/>
          </a:prstGeom>
        </p:spPr>
      </p:pic>
      <p:pic>
        <p:nvPicPr>
          <p:cNvPr id="54" name="Imagen 53" descr="Círculo&#10;&#10;Descripción generada automáticamente">
            <a:extLst>
              <a:ext uri="{FF2B5EF4-FFF2-40B4-BE49-F238E27FC236}">
                <a16:creationId xmlns:a16="http://schemas.microsoft.com/office/drawing/2014/main" id="{F11A0CF4-010E-A5AB-9200-827BEFFCAB7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>
            <a:off x="6949405" y="3605748"/>
            <a:ext cx="801545" cy="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12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 p14:bounceEnd="5091">
                                          <p:cBhvr>
                                            <p:cTn id="14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 p14:bounceEnd="5091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4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8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30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8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6" dur="4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5000" decel="5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22222E-6 L 0.00035 0.05031 " pathEditMode="relative" rAng="0" ptsTypes="AA">
                                          <p:cBhvr>
                                            <p:cTn id="8" dur="3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7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600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1.38889E-6 0.00123 L 0.01337 0.03055 " pathEditMode="relative" rAng="0" ptsTypes="AA">
                                          <p:cBhvr>
                                            <p:cTn id="14" dur="6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0.00123 L 0.01337 0.03055 " pathEditMode="relative" rAng="0" ptsTypes="AA">
                                          <p:cBhvr>
                                            <p:cTn id="18" dur="3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0" dur="8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61111E-6 0.00124 L 0.01336 0.0305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0" y="145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4" dur="9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8" dur="4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0" dur="6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32" dur="2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34" dur="9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36" dur="3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38" dur="5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6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2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7">
            <a:extLst>
              <a:ext uri="{FF2B5EF4-FFF2-40B4-BE49-F238E27FC236}">
                <a16:creationId xmlns:a16="http://schemas.microsoft.com/office/drawing/2014/main" id="{496E3445-2338-C1AC-FCEB-3228CA881FE7}"/>
              </a:ext>
            </a:extLst>
          </p:cNvPr>
          <p:cNvSpPr txBox="1">
            <a:spLocks/>
          </p:cNvSpPr>
          <p:nvPr/>
        </p:nvSpPr>
        <p:spPr>
          <a:xfrm>
            <a:off x="716700" y="511024"/>
            <a:ext cx="7710600" cy="8453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IMPLEMENTATION</a:t>
            </a:r>
            <a:endParaRPr lang="en-US" sz="6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Marcador de texto 39">
            <a:extLst>
              <a:ext uri="{FF2B5EF4-FFF2-40B4-BE49-F238E27FC236}">
                <a16:creationId xmlns:a16="http://schemas.microsoft.com/office/drawing/2014/main" id="{7BAF9738-EE7A-6D9C-B812-BC91EABE170A}"/>
              </a:ext>
            </a:extLst>
          </p:cNvPr>
          <p:cNvSpPr txBox="1">
            <a:spLocks/>
          </p:cNvSpPr>
          <p:nvPr/>
        </p:nvSpPr>
        <p:spPr>
          <a:xfrm>
            <a:off x="611124" y="1606396"/>
            <a:ext cx="8144255" cy="32932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2723515" indent="0">
              <a:lnSpc>
                <a:spcPct val="161000"/>
              </a:lnSpc>
              <a:spcAft>
                <a:spcPts val="65"/>
              </a:spcAft>
              <a:buNone/>
            </a:pPr>
            <a:endParaRPr lang="en-CM" sz="105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7BC81-2C6B-7AD0-95B8-FC5B70F6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9" y="1446550"/>
            <a:ext cx="7632821" cy="35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8A041C42-959C-B667-D87A-A81A43C54070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48044DBD-14DD-336C-5561-E79AE15194A0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4032B2B9-FEAB-7F12-21D8-7000927EB1F9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C29D2A9E-83C8-5C74-6AF2-7498D835155C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FF6EEE-3B58-0166-1228-9C3EB6A2EBC6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4A1524F-236C-9503-D1BA-B52E77CB8DED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31" name="Imagen 30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B34901E6-69A4-ADEC-5D1F-8BC2AC99C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225019" y="3433034"/>
            <a:ext cx="3315084" cy="1847625"/>
          </a:xfrm>
          <a:prstGeom prst="rect">
            <a:avLst/>
          </a:prstGeom>
        </p:spPr>
      </p:pic>
      <p:pic>
        <p:nvPicPr>
          <p:cNvPr id="32" name="Imagen 31" descr="Forma&#10;&#10;Descripción generada automáticamente">
            <a:extLst>
              <a:ext uri="{FF2B5EF4-FFF2-40B4-BE49-F238E27FC236}">
                <a16:creationId xmlns:a16="http://schemas.microsoft.com/office/drawing/2014/main" id="{7454F399-FF4D-830A-F87A-245AF5F0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33" name="Imagen 32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B20B8505-0AE3-4DD2-2879-64B8371CEA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ED259533-DDE1-C266-A1C1-1ADCD591BE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35" name="Imagen 34" descr="Forma&#10;&#10;Descripción generada automáticamente">
            <a:extLst>
              <a:ext uri="{FF2B5EF4-FFF2-40B4-BE49-F238E27FC236}">
                <a16:creationId xmlns:a16="http://schemas.microsoft.com/office/drawing/2014/main" id="{72848D5A-2F58-DE88-7B50-9F6200192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6F731C9-85FB-DE01-1F15-B03BC8C7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7" y="1652717"/>
            <a:ext cx="7428141" cy="3490783"/>
          </a:xfrm>
        </p:spPr>
        <p:txBody>
          <a:bodyPr/>
          <a:lstStyle/>
          <a:p>
            <a:r>
              <a:rPr lang="en-CM" sz="2400" dirty="0"/>
              <a:t>Implementing a DTD for the product </a:t>
            </a:r>
            <a:r>
              <a:rPr lang="en-CM" sz="2400" dirty="0" err="1"/>
              <a:t>catalog</a:t>
            </a:r>
            <a:r>
              <a:rPr lang="en-CM" sz="2400" dirty="0"/>
              <a:t> can significantly improve its organization, maintainability, and functionality. This report provides a framework for optimizing the product </a:t>
            </a:r>
            <a:r>
              <a:rPr lang="en-CM" sz="2400" dirty="0" err="1"/>
              <a:t>catalog</a:t>
            </a:r>
            <a:r>
              <a:rPr lang="en-CM" sz="2400" dirty="0"/>
              <a:t> and enhancing the overall customer experience within the online store.</a:t>
            </a:r>
          </a:p>
          <a:p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44A723ED-0C09-77DF-E03F-D49CF86A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372" y="552452"/>
            <a:ext cx="4111256" cy="829308"/>
          </a:xfrm>
        </p:spPr>
        <p:txBody>
          <a:bodyPr/>
          <a:lstStyle/>
          <a:p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219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 p14:bounceEnd="5091">
                                          <p:cBhvr>
                                            <p:cTn id="16" dur="6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3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8" dur="6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6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12" dur="4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2.77778E-6 -3.58025E-6 L 0.01597 -0.01759 " pathEditMode="relative" rAng="0" ptsTypes="AA">
                                          <p:cBhvr>
                                            <p:cTn id="16" dur="6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3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4" dur="4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6" dur="7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60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6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769" y="1966657"/>
            <a:ext cx="5543106" cy="129550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38" name="Imagen 37" descr="Imagen que contiene Gráfico circular&#10;&#10;Descripción generada automáticamente">
            <a:extLst>
              <a:ext uri="{FF2B5EF4-FFF2-40B4-BE49-F238E27FC236}">
                <a16:creationId xmlns:a16="http://schemas.microsoft.com/office/drawing/2014/main" id="{18A62CD2-0788-808F-CEF6-8D729695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0" t="14258" r="3883" b="15917"/>
          <a:stretch/>
        </p:blipFill>
        <p:spPr>
          <a:xfrm rot="16320420">
            <a:off x="-274140" y="3025214"/>
            <a:ext cx="2253663" cy="1002803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7E85952E-7D63-2B59-7D43-3FD62EB42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t="14022" r="5733" b="13919"/>
          <a:stretch/>
        </p:blipFill>
        <p:spPr>
          <a:xfrm rot="18667738">
            <a:off x="440946" y="3729978"/>
            <a:ext cx="1512334" cy="670067"/>
          </a:xfrm>
          <a:prstGeom prst="rect">
            <a:avLst/>
          </a:prstGeom>
        </p:spPr>
      </p:pic>
      <p:pic>
        <p:nvPicPr>
          <p:cNvPr id="41" name="Imagen 40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FC2DFC9E-C977-A106-7C5D-9039FF40EC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0" t="16723" r="2755" b="16857"/>
          <a:stretch/>
        </p:blipFill>
        <p:spPr>
          <a:xfrm>
            <a:off x="-308610" y="3509744"/>
            <a:ext cx="2603445" cy="1705129"/>
          </a:xfrm>
          <a:prstGeom prst="rect">
            <a:avLst/>
          </a:prstGeom>
        </p:spPr>
      </p:pic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68A2F5C5-A623-D26C-4888-0BD2E5D83E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1" t="24065" r="2121" b="25099"/>
          <a:stretch/>
        </p:blipFill>
        <p:spPr>
          <a:xfrm>
            <a:off x="-329784" y="4334469"/>
            <a:ext cx="2061553" cy="1067983"/>
          </a:xfrm>
          <a:prstGeom prst="rect">
            <a:avLst/>
          </a:prstGeom>
        </p:spPr>
      </p:pic>
      <p:pic>
        <p:nvPicPr>
          <p:cNvPr id="48" name="Imagen 47" descr="Forma&#10;&#10;Descripción generada automáticamente">
            <a:extLst>
              <a:ext uri="{FF2B5EF4-FFF2-40B4-BE49-F238E27FC236}">
                <a16:creationId xmlns:a16="http://schemas.microsoft.com/office/drawing/2014/main" id="{DF57C511-9FA9-BD6A-9E9B-48CD0FB9A0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185692" y="4227212"/>
            <a:ext cx="1097627" cy="544726"/>
          </a:xfrm>
          <a:prstGeom prst="rect">
            <a:avLst/>
          </a:prstGeom>
        </p:spPr>
      </p:pic>
      <p:pic>
        <p:nvPicPr>
          <p:cNvPr id="52" name="Imagen 51" descr="Forma&#10;&#10;Descripción generada automáticamente">
            <a:extLst>
              <a:ext uri="{FF2B5EF4-FFF2-40B4-BE49-F238E27FC236}">
                <a16:creationId xmlns:a16="http://schemas.microsoft.com/office/drawing/2014/main" id="{3A18B6AC-9A4C-A208-03DA-A9F6281613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 flipH="1">
            <a:off x="-1143478" y="498795"/>
            <a:ext cx="2286955" cy="1134961"/>
          </a:xfrm>
          <a:prstGeom prst="rect">
            <a:avLst/>
          </a:prstGeom>
        </p:spPr>
      </p:pic>
      <p:pic>
        <p:nvPicPr>
          <p:cNvPr id="57" name="Imagen 56" descr="Círculo&#10;&#10;Descripción generada automáticamente">
            <a:extLst>
              <a:ext uri="{FF2B5EF4-FFF2-40B4-BE49-F238E27FC236}">
                <a16:creationId xmlns:a16="http://schemas.microsoft.com/office/drawing/2014/main" id="{31E474B0-7570-5370-CBD4-98C23DA1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0" t="6535" r="24866" b="6900"/>
          <a:stretch/>
        </p:blipFill>
        <p:spPr>
          <a:xfrm flipH="1">
            <a:off x="7565813" y="498795"/>
            <a:ext cx="673689" cy="671753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2F59F330-ABA0-4E56-FC8D-5376F87D57E8}"/>
              </a:ext>
            </a:extLst>
          </p:cNvPr>
          <p:cNvGrpSpPr/>
          <p:nvPr/>
        </p:nvGrpSpPr>
        <p:grpSpPr>
          <a:xfrm>
            <a:off x="1018726" y="834391"/>
            <a:ext cx="7230453" cy="3329978"/>
            <a:chOff x="851471" y="758471"/>
            <a:chExt cx="7560142" cy="3481817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BC6917F-4E3A-07D4-E7EE-B5F015BABAF4}"/>
                </a:ext>
              </a:extLst>
            </p:cNvPr>
            <p:cNvSpPr/>
            <p:nvPr/>
          </p:nvSpPr>
          <p:spPr>
            <a:xfrm>
              <a:off x="7427490" y="2831149"/>
              <a:ext cx="81089" cy="8108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86138750-ED53-D2E9-B368-A6A1EC0350E4}"/>
                </a:ext>
              </a:extLst>
            </p:cNvPr>
            <p:cNvSpPr/>
            <p:nvPr/>
          </p:nvSpPr>
          <p:spPr>
            <a:xfrm>
              <a:off x="7754694" y="1655189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4974263-006D-2E64-648F-B97B077BD1B7}"/>
                </a:ext>
              </a:extLst>
            </p:cNvPr>
            <p:cNvSpPr/>
            <p:nvPr/>
          </p:nvSpPr>
          <p:spPr>
            <a:xfrm>
              <a:off x="7826457" y="4087888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C6E4F72-7D13-365F-5DDB-4DC5C53628B9}"/>
                </a:ext>
              </a:extLst>
            </p:cNvPr>
            <p:cNvSpPr/>
            <p:nvPr/>
          </p:nvSpPr>
          <p:spPr>
            <a:xfrm>
              <a:off x="8330524" y="3898253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C048CFB-93D9-5577-BD05-300516818BD6}"/>
                </a:ext>
              </a:extLst>
            </p:cNvPr>
            <p:cNvSpPr/>
            <p:nvPr/>
          </p:nvSpPr>
          <p:spPr>
            <a:xfrm>
              <a:off x="1601671" y="758471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5463EC2-2C83-B22A-DE80-FD8945D915FA}"/>
                </a:ext>
              </a:extLst>
            </p:cNvPr>
            <p:cNvSpPr/>
            <p:nvPr/>
          </p:nvSpPr>
          <p:spPr>
            <a:xfrm>
              <a:off x="851471" y="1908498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66C466B-044C-9A8F-7F2A-2CC0CA255B87}"/>
                </a:ext>
              </a:extLst>
            </p:cNvPr>
            <p:cNvSpPr/>
            <p:nvPr/>
          </p:nvSpPr>
          <p:spPr>
            <a:xfrm>
              <a:off x="1805645" y="269035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BC139CA-6E6A-C2B1-4C47-36FD4455A4D4}"/>
                </a:ext>
              </a:extLst>
            </p:cNvPr>
            <p:cNvSpPr/>
            <p:nvPr/>
          </p:nvSpPr>
          <p:spPr>
            <a:xfrm>
              <a:off x="2105799" y="2995885"/>
              <a:ext cx="110554" cy="110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1.23457E-6 L 0.07135 0.00062 " pathEditMode="relative" rAng="0" ptsTypes="AA">
                                          <p:cBhvr>
                                            <p:cTn id="6" dur="72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6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19000" decel="1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4.93827E-7 L 0.00035 0.05031 " pathEditMode="relative" rAng="0" ptsTypes="AA">
                                          <p:cBhvr>
                                            <p:cTn id="10" dur="32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82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2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0.00185 L 2.22222E-6 0.03765 " pathEditMode="relative" rAng="0" ptsTypes="AA">
                                          <p:cBhvr>
                                            <p:cTn id="14" dur="4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600000">
                                          <p:cBhvr>
                                            <p:cTn id="16" dur="2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repeatCount="indefinite" accel="8000" decel="9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77778E-6 -0.00185 L -2.77778E-6 0.03766 " pathEditMode="relative" rAng="0" ptsTypes="AA">
                                          <p:cBhvr>
                                            <p:cTn id="18" dur="2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7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9000" decel="8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0" dur="42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6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repeatCount="indefinite" accel="4727" de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.02378 0.0179 L 0.00191 0.05154 " pathEditMode="relative" rAng="0" ptsTypes="AA">
                                          <p:cBhvr>
                                            <p:cTn id="24" dur="2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4" y="1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8" presetClass="emph" presetSubtype="0" repeatCount="indefinite" accel="1405" decel="1081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6" dur="9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28" dur="47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2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2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2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2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6" grpId="0"/>
          <p:bldP spid="7" grpId="0"/>
          <p:bldP spid="5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9657" y="285864"/>
            <a:ext cx="4254473" cy="615389"/>
          </a:xfrm>
        </p:spPr>
        <p:txBody>
          <a:bodyPr>
            <a:noAutofit/>
          </a:bodyPr>
          <a:lstStyle/>
          <a:p>
            <a:r>
              <a:rPr lang="en-US" dirty="0">
                <a:latin typeface="Rockwell Extra Bold" panose="02060903040505020403" pitchFamily="18" charset="0"/>
              </a:rPr>
              <a:t>CONTENT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D5E26916-7F3B-BEAB-0511-C65D3D2F300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80995" y="1294802"/>
            <a:ext cx="1299925" cy="749420"/>
          </a:xfrm>
        </p:spPr>
        <p:txBody>
          <a:bodyPr/>
          <a:lstStyle/>
          <a:p>
            <a:r>
              <a:rPr lang="en-US" sz="7200" dirty="0"/>
              <a:t>01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0A6B2A40-59D6-3D0F-7E54-18650D8F85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671209" y="1514243"/>
            <a:ext cx="2343653" cy="3924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6" name="Marcador de texto 35">
            <a:extLst>
              <a:ext uri="{FF2B5EF4-FFF2-40B4-BE49-F238E27FC236}">
                <a16:creationId xmlns:a16="http://schemas.microsoft.com/office/drawing/2014/main" id="{C3820936-0AE4-D37D-0A49-8665A47B8FA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171683" y="2131576"/>
            <a:ext cx="1305724" cy="749420"/>
          </a:xfrm>
        </p:spPr>
        <p:txBody>
          <a:bodyPr/>
          <a:lstStyle/>
          <a:p>
            <a:r>
              <a:rPr lang="en-US" sz="7200" dirty="0"/>
              <a:t>02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F09E2E8B-415E-942F-98C4-8DDB3126C02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719587" y="2310045"/>
            <a:ext cx="3132105" cy="392481"/>
          </a:xfrm>
        </p:spPr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372ACB73-1EEA-7A77-34CA-9B47D63D4F77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71284" y="3042049"/>
            <a:ext cx="1299925" cy="749420"/>
          </a:xfrm>
        </p:spPr>
        <p:txBody>
          <a:bodyPr/>
          <a:lstStyle/>
          <a:p>
            <a:r>
              <a:rPr lang="en-US" sz="7200" dirty="0"/>
              <a:t>03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0A30B459-3EC0-B6A4-B99B-A87BA115852B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671209" y="3269134"/>
            <a:ext cx="3806198" cy="392481"/>
          </a:xfrm>
        </p:spPr>
        <p:txBody>
          <a:bodyPr/>
          <a:lstStyle/>
          <a:p>
            <a:r>
              <a:rPr lang="en-US" dirty="0"/>
              <a:t>DTD IMPLEMENTATION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0F13B525-5D5C-E569-D8A2-252F9FB66921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4306893" y="3917433"/>
            <a:ext cx="1305724" cy="749420"/>
          </a:xfrm>
        </p:spPr>
        <p:txBody>
          <a:bodyPr/>
          <a:lstStyle/>
          <a:p>
            <a:r>
              <a:rPr lang="en-US" sz="7200" dirty="0"/>
              <a:t>04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F2215607-B251-CB11-F2F6-81C1701DAEE3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719587" y="4079889"/>
            <a:ext cx="2343653" cy="39248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F035AD5-85F8-884B-6B0E-E6B87D66897D}"/>
              </a:ext>
            </a:extLst>
          </p:cNvPr>
          <p:cNvGrpSpPr/>
          <p:nvPr/>
        </p:nvGrpSpPr>
        <p:grpSpPr>
          <a:xfrm>
            <a:off x="534432" y="918216"/>
            <a:ext cx="7930332" cy="779096"/>
            <a:chOff x="400539" y="905062"/>
            <a:chExt cx="8198117" cy="805404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B77E4B7-0F24-AC14-5CE2-67CF0CC9FA63}"/>
                </a:ext>
              </a:extLst>
            </p:cNvPr>
            <p:cNvSpPr/>
            <p:nvPr/>
          </p:nvSpPr>
          <p:spPr>
            <a:xfrm>
              <a:off x="730437" y="1624888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64B76C5-D4BF-899A-4C94-8BDF2E1487B6}"/>
                </a:ext>
              </a:extLst>
            </p:cNvPr>
            <p:cNvSpPr/>
            <p:nvPr/>
          </p:nvSpPr>
          <p:spPr>
            <a:xfrm>
              <a:off x="400539" y="1082027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F86804F-3376-8490-AD49-33AE12D7D417}"/>
                </a:ext>
              </a:extLst>
            </p:cNvPr>
            <p:cNvSpPr/>
            <p:nvPr/>
          </p:nvSpPr>
          <p:spPr>
            <a:xfrm>
              <a:off x="8047335" y="905062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C5A5FE4-ED7E-0EEC-4114-41C560842EA9}"/>
                </a:ext>
              </a:extLst>
            </p:cNvPr>
            <p:cNvSpPr/>
            <p:nvPr/>
          </p:nvSpPr>
          <p:spPr>
            <a:xfrm>
              <a:off x="8446256" y="131472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B84C2C2-AAFF-58FA-C5CB-7EC8EA793ADC}"/>
                </a:ext>
              </a:extLst>
            </p:cNvPr>
            <p:cNvSpPr/>
            <p:nvPr/>
          </p:nvSpPr>
          <p:spPr>
            <a:xfrm>
              <a:off x="1302787" y="911824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2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2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2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2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2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12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2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24" grpId="0"/>
          <p:bldP spid="25" grpId="0"/>
          <p:bldP spid="36" grpId="0"/>
          <p:bldP spid="37" grpId="0"/>
          <p:bldP spid="39" grpId="0"/>
          <p:bldP spid="40" grpId="0"/>
          <p:bldP spid="42" grpId="0"/>
          <p:bldP spid="4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Forma&#10;&#10;Descripción generada automáticamente">
            <a:extLst>
              <a:ext uri="{FF2B5EF4-FFF2-40B4-BE49-F238E27FC236}">
                <a16:creationId xmlns:a16="http://schemas.microsoft.com/office/drawing/2014/main" id="{85AD7C29-B4B1-1189-DBA1-3E4DF13C50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t="11190" r="6596" b="12346"/>
          <a:stretch/>
        </p:blipFill>
        <p:spPr>
          <a:xfrm>
            <a:off x="7454375" y="1142984"/>
            <a:ext cx="2297486" cy="1134961"/>
          </a:xfrm>
          <a:prstGeom prst="rect">
            <a:avLst/>
          </a:prstGeom>
        </p:spPr>
      </p:pic>
      <p:pic>
        <p:nvPicPr>
          <p:cNvPr id="5" name="Imagen 4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95ACBABC-502B-2105-D154-862FE81F64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" t="38296" r="54437" b="15040"/>
          <a:stretch/>
        </p:blipFill>
        <p:spPr>
          <a:xfrm rot="16200000">
            <a:off x="6260796" y="599457"/>
            <a:ext cx="3862170" cy="2297488"/>
          </a:xfrm>
          <a:prstGeom prst="rect">
            <a:avLst/>
          </a:prstGeom>
        </p:spPr>
      </p:pic>
      <p:pic>
        <p:nvPicPr>
          <p:cNvPr id="7" name="Imagen 6" descr="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866D6CD3-79B1-42BA-FD3A-D836D68D3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9029" r="34047" b="28091"/>
          <a:stretch/>
        </p:blipFill>
        <p:spPr>
          <a:xfrm rot="16200000">
            <a:off x="7296355" y="-24866"/>
            <a:ext cx="2202289" cy="1886250"/>
          </a:xfrm>
          <a:prstGeom prst="rect">
            <a:avLst/>
          </a:prstGeom>
          <a:effectLst/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6C2CF29-35C6-37D3-50F6-1D68E8C707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25327" r="77816" b="24553"/>
          <a:stretch/>
        </p:blipFill>
        <p:spPr>
          <a:xfrm rot="16200000">
            <a:off x="7980309" y="-378887"/>
            <a:ext cx="1034193" cy="1426196"/>
          </a:xfrm>
          <a:prstGeom prst="rect">
            <a:avLst/>
          </a:prstGeom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3468FA76-4661-5981-362F-A58423237B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4583" r="22933" b="6607"/>
          <a:stretch/>
        </p:blipFill>
        <p:spPr>
          <a:xfrm>
            <a:off x="7433386" y="3152369"/>
            <a:ext cx="1395910" cy="138726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2683" y="1576264"/>
            <a:ext cx="6318634" cy="2909268"/>
          </a:xfrm>
        </p:spPr>
        <p:txBody>
          <a:bodyPr/>
          <a:lstStyle/>
          <a:p>
            <a:r>
              <a:rPr lang="en-US" sz="2000" dirty="0"/>
              <a:t>The is the analysis of current state of the online store's product catalog, focusing on its structure, data elements, and potential improvements. The report utilizes a Document Type Definition (DTD) as a foundational framework for data organization. </a:t>
            </a:r>
          </a:p>
          <a:p>
            <a:endParaRPr lang="en-US" sz="2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CM" sz="1800" dirty="0"/>
              <a:t>A DTD (Document Type Definition) defines the structure and data elements for your product </a:t>
            </a:r>
            <a:r>
              <a:rPr lang="en-CM" sz="1800" dirty="0" err="1"/>
              <a:t>catalog</a:t>
            </a:r>
            <a:r>
              <a:rPr lang="en-CM" sz="1800" dirty="0"/>
              <a:t>. This ensures consistency, improves search, and facilitates data exchange with other systems</a:t>
            </a:r>
            <a:endParaRPr lang="en-US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160" y="513808"/>
            <a:ext cx="5172093" cy="661752"/>
          </a:xfrm>
        </p:spPr>
        <p:txBody>
          <a:bodyPr/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US" sz="4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657740A-6B80-923F-789D-7125FB7B2177}"/>
              </a:ext>
            </a:extLst>
          </p:cNvPr>
          <p:cNvGrpSpPr/>
          <p:nvPr/>
        </p:nvGrpSpPr>
        <p:grpSpPr>
          <a:xfrm>
            <a:off x="7039613" y="1299712"/>
            <a:ext cx="1714094" cy="3338220"/>
            <a:chOff x="6625637" y="1285109"/>
            <a:chExt cx="1714094" cy="333822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E7825F7-7ABB-8046-5E87-42906D9373F9}"/>
                </a:ext>
              </a:extLst>
            </p:cNvPr>
            <p:cNvSpPr/>
            <p:nvPr/>
          </p:nvSpPr>
          <p:spPr>
            <a:xfrm>
              <a:off x="6625637" y="4470929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17D4BEC-47F7-BD37-F8EB-02859ED32197}"/>
                </a:ext>
              </a:extLst>
            </p:cNvPr>
            <p:cNvSpPr/>
            <p:nvPr/>
          </p:nvSpPr>
          <p:spPr>
            <a:xfrm>
              <a:off x="8258642" y="3160325"/>
              <a:ext cx="81089" cy="810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C36AB78-403D-11B4-4E02-664CDC193816}"/>
                </a:ext>
              </a:extLst>
            </p:cNvPr>
            <p:cNvSpPr/>
            <p:nvPr/>
          </p:nvSpPr>
          <p:spPr>
            <a:xfrm>
              <a:off x="6625637" y="1285109"/>
              <a:ext cx="1524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7401F6F-01F8-1A44-97E7-591380B93C27}"/>
                </a:ext>
              </a:extLst>
            </p:cNvPr>
            <p:cNvSpPr/>
            <p:nvPr/>
          </p:nvSpPr>
          <p:spPr>
            <a:xfrm>
              <a:off x="8039900" y="2863942"/>
              <a:ext cx="110554" cy="110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4.93827E-7 L 0.00034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 p14:bounceEnd="5091">
                                          <p:cBhvr>
                                            <p:cTn id="12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6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8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 p14:bounceEnd="5091">
                                          <p:cBhvr>
                                            <p:cTn id="20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22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6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repeatCount="indefinite" accel="10000" decel="14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88889E-6 4.93827E-7 L 0.00034 0.05031 " pathEditMode="relative" rAng="0" ptsTypes="AA">
                                          <p:cBhvr>
                                            <p:cTn id="8" dur="5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250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2.22222E-6 L 0.07136 0.00062 " pathEditMode="relative" rAng="0" ptsTypes="AA">
                                          <p:cBhvr>
                                            <p:cTn id="10" dur="7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3.33333E-6 -4.81481E-6 L 0.0073 -0.01759 " pathEditMode="relative" rAng="0" ptsTypes="AA">
                                          <p:cBhvr>
                                            <p:cTn id="12" dur="6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5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4" dur="3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3.33333E-6 0.00124 L 0.0118 -0.02067 " pathEditMode="relative" rAng="0" ptsTypes="AA">
                                          <p:cBhvr>
                                            <p:cTn id="16" dur="3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0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8" dur="9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8.33333E-7 0.00123 L 0.00851 -0.03241 " pathEditMode="relative" rAng="0" ptsTypes="AA">
                                          <p:cBhvr>
                                            <p:cTn id="20" dur="3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" y="-169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22" dur="8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6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43288" y="3468154"/>
            <a:ext cx="3315084" cy="18476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320" y="470266"/>
            <a:ext cx="6504761" cy="901110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STUDY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Marcador de texto 39">
            <a:extLst>
              <a:ext uri="{FF2B5EF4-FFF2-40B4-BE49-F238E27FC236}">
                <a16:creationId xmlns:a16="http://schemas.microsoft.com/office/drawing/2014/main" id="{192B9574-7B05-9867-1653-93A86D92FED5}"/>
              </a:ext>
            </a:extLst>
          </p:cNvPr>
          <p:cNvSpPr txBox="1">
            <a:spLocks/>
          </p:cNvSpPr>
          <p:nvPr/>
        </p:nvSpPr>
        <p:spPr>
          <a:xfrm>
            <a:off x="664464" y="1949296"/>
            <a:ext cx="8144255" cy="322317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 Element: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CM" sz="10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catalog</a:t>
            </a: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This element serves as the container for all product data within the </a:t>
            </a:r>
            <a:r>
              <a:rPr lang="en-CM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catalog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Element: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&lt;product&gt;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Represents an individual product within the </a:t>
            </a:r>
            <a:r>
              <a:rPr lang="en-CM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catalog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Each product element contains child elements with specific data points.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2723515" lvl="1" indent="-285750">
              <a:lnSpc>
                <a:spcPct val="161000"/>
              </a:lnSpc>
              <a:spcAft>
                <a:spcPts val="6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&lt;id&gt;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Unique identifier for the product (e.g., number).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723515" lvl="1" indent="-285750">
              <a:lnSpc>
                <a:spcPct val="161000"/>
              </a:lnSpc>
              <a:spcAft>
                <a:spcPts val="6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&lt;name&gt;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 name (e.g., T-Shirt).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723515" lvl="1" indent="-285750">
              <a:lnSpc>
                <a:spcPct val="161000"/>
              </a:lnSpc>
              <a:spcAft>
                <a:spcPts val="6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&lt;category&gt;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Category the product belongs to (e.g., Clothing).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723515" lvl="1" indent="-285750">
              <a:lnSpc>
                <a:spcPct val="161000"/>
              </a:lnSpc>
              <a:spcAft>
                <a:spcPts val="6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M" sz="10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&lt;price&gt;</a:t>
            </a:r>
            <a:r>
              <a:rPr lang="en-CM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Product price (e.g., 19.99).</a:t>
            </a: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arcador de texto 39">
            <a:extLst>
              <a:ext uri="{FF2B5EF4-FFF2-40B4-BE49-F238E27FC236}">
                <a16:creationId xmlns:a16="http://schemas.microsoft.com/office/drawing/2014/main" id="{1B6936AC-80B3-B9DE-2372-F4101D3FD585}"/>
              </a:ext>
            </a:extLst>
          </p:cNvPr>
          <p:cNvSpPr txBox="1">
            <a:spLocks/>
          </p:cNvSpPr>
          <p:nvPr/>
        </p:nvSpPr>
        <p:spPr>
          <a:xfrm>
            <a:off x="93678" y="1401552"/>
            <a:ext cx="5529884" cy="56253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CURRENT PRODUCT CATALOG STRUCTURE</a:t>
            </a:r>
            <a:endParaRPr lang="en-US" sz="3200" dirty="0">
              <a:latin typeface="Staatliches" pitchFamily="2" charset="0"/>
            </a:endParaRPr>
          </a:p>
        </p:txBody>
      </p:sp>
      <p:pic>
        <p:nvPicPr>
          <p:cNvPr id="3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2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43288" y="3468154"/>
            <a:ext cx="3315084" cy="18476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320" y="470266"/>
            <a:ext cx="6504761" cy="901110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STUDY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Marcador de texto 39">
            <a:extLst>
              <a:ext uri="{FF2B5EF4-FFF2-40B4-BE49-F238E27FC236}">
                <a16:creationId xmlns:a16="http://schemas.microsoft.com/office/drawing/2014/main" id="{192B9574-7B05-9867-1653-93A86D92FED5}"/>
              </a:ext>
            </a:extLst>
          </p:cNvPr>
          <p:cNvSpPr txBox="1">
            <a:spLocks/>
          </p:cNvSpPr>
          <p:nvPr/>
        </p:nvSpPr>
        <p:spPr>
          <a:xfrm>
            <a:off x="664464" y="1949296"/>
            <a:ext cx="8144255" cy="272248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Enrichment</a:t>
            </a: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Hierarchy</a:t>
            </a: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M" sz="12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Marcador de texto 39">
            <a:extLst>
              <a:ext uri="{FF2B5EF4-FFF2-40B4-BE49-F238E27FC236}">
                <a16:creationId xmlns:a16="http://schemas.microsoft.com/office/drawing/2014/main" id="{1B6936AC-80B3-B9DE-2372-F4101D3FD585}"/>
              </a:ext>
            </a:extLst>
          </p:cNvPr>
          <p:cNvSpPr txBox="1">
            <a:spLocks/>
          </p:cNvSpPr>
          <p:nvPr/>
        </p:nvSpPr>
        <p:spPr>
          <a:xfrm>
            <a:off x="-43288" y="1371376"/>
            <a:ext cx="2247902" cy="56253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CM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</a:t>
            </a:r>
            <a:endParaRPr lang="en-US" sz="3200" dirty="0">
              <a:latin typeface="Staatliches" pitchFamily="2" charset="0"/>
            </a:endParaRPr>
          </a:p>
        </p:txBody>
      </p:sp>
      <p:pic>
        <p:nvPicPr>
          <p:cNvPr id="3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8 Best HTML5 Catalog Maker for Creating Mobile Friendly Catalogs 2020 -  FlipHTML5">
            <a:extLst>
              <a:ext uri="{FF2B5EF4-FFF2-40B4-BE49-F238E27FC236}">
                <a16:creationId xmlns:a16="http://schemas.microsoft.com/office/drawing/2014/main" id="{83A37B51-441C-A0AD-752C-92C0916C4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" y="796290"/>
            <a:ext cx="6576060" cy="3550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67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43288" y="3468154"/>
            <a:ext cx="3315084" cy="18476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320" y="470266"/>
            <a:ext cx="6504761" cy="901110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STUDY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Marcador de texto 39">
            <a:extLst>
              <a:ext uri="{FF2B5EF4-FFF2-40B4-BE49-F238E27FC236}">
                <a16:creationId xmlns:a16="http://schemas.microsoft.com/office/drawing/2014/main" id="{192B9574-7B05-9867-1653-93A86D92FED5}"/>
              </a:ext>
            </a:extLst>
          </p:cNvPr>
          <p:cNvSpPr txBox="1">
            <a:spLocks/>
          </p:cNvSpPr>
          <p:nvPr/>
        </p:nvSpPr>
        <p:spPr>
          <a:xfrm>
            <a:off x="664464" y="1949296"/>
            <a:ext cx="8144255" cy="280875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  <a:endParaRPr lang="en-CM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Improved Search and Filtering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</a:t>
            </a:r>
            <a:endParaRPr lang="en-US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M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Exchange</a:t>
            </a:r>
            <a:endParaRPr lang="en-CM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Marcador de texto 39">
            <a:extLst>
              <a:ext uri="{FF2B5EF4-FFF2-40B4-BE49-F238E27FC236}">
                <a16:creationId xmlns:a16="http://schemas.microsoft.com/office/drawing/2014/main" id="{1B6936AC-80B3-B9DE-2372-F4101D3FD585}"/>
              </a:ext>
            </a:extLst>
          </p:cNvPr>
          <p:cNvSpPr txBox="1">
            <a:spLocks/>
          </p:cNvSpPr>
          <p:nvPr/>
        </p:nvSpPr>
        <p:spPr>
          <a:xfrm>
            <a:off x="93678" y="1401552"/>
            <a:ext cx="5529884" cy="56253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CM" sz="18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 OF DTD-BASED APPROACH</a:t>
            </a:r>
            <a:endParaRPr lang="en-US" sz="3200" dirty="0">
              <a:latin typeface="Staatliches" pitchFamily="2" charset="0"/>
            </a:endParaRPr>
          </a:p>
        </p:txBody>
      </p:sp>
      <p:pic>
        <p:nvPicPr>
          <p:cNvPr id="3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4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63DC36E3-154E-1F0D-CCAF-030FF511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41356" r="61048" b="21116"/>
          <a:stretch/>
        </p:blipFill>
        <p:spPr>
          <a:xfrm flipH="1">
            <a:off x="-43288" y="3468154"/>
            <a:ext cx="3315084" cy="18476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28BC31A-972A-4408-9536-05F4644E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33" y="194681"/>
            <a:ext cx="7562837" cy="901110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CASE STUDY: AMAZON</a:t>
            </a:r>
          </a:p>
        </p:txBody>
      </p:sp>
      <p:pic>
        <p:nvPicPr>
          <p:cNvPr id="2" name="Imagen 1" descr="Patrón de fondo&#10;&#10;Descripción generada automáticamente con confianza baja">
            <a:extLst>
              <a:ext uri="{FF2B5EF4-FFF2-40B4-BE49-F238E27FC236}">
                <a16:creationId xmlns:a16="http://schemas.microsoft.com/office/drawing/2014/main" id="{8408295E-0F8C-C683-086A-C13DE58AF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0" t="16723" r="2754" b="29351"/>
          <a:stretch/>
        </p:blipFill>
        <p:spPr>
          <a:xfrm flipH="1" flipV="1">
            <a:off x="7251179" y="-138886"/>
            <a:ext cx="2091320" cy="2147794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803C8BE-2987-9591-373F-53DB9C7769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45201" r="77425" b="24553"/>
          <a:stretch/>
        </p:blipFill>
        <p:spPr>
          <a:xfrm flipH="1">
            <a:off x="-230819" y="4192009"/>
            <a:ext cx="1200636" cy="98046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FA1ADA1E-B25F-BC7A-3874-602B9AF3F5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-225019" y="471723"/>
            <a:ext cx="1097627" cy="544726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0A3B4846-76CD-5C2C-F139-71D00647B0F7}"/>
              </a:ext>
            </a:extLst>
          </p:cNvPr>
          <p:cNvGrpSpPr/>
          <p:nvPr/>
        </p:nvGrpSpPr>
        <p:grpSpPr>
          <a:xfrm>
            <a:off x="536104" y="1189049"/>
            <a:ext cx="8072236" cy="2016370"/>
            <a:chOff x="399330" y="1154884"/>
            <a:chExt cx="8345784" cy="20847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B920DE6-87C0-27B2-4DFE-4898DE6B8045}"/>
                </a:ext>
              </a:extLst>
            </p:cNvPr>
            <p:cNvSpPr/>
            <p:nvPr/>
          </p:nvSpPr>
          <p:spPr>
            <a:xfrm>
              <a:off x="8659536" y="315400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3FBA6AD-6BD1-2D86-A4BE-C402B86497DD}"/>
                </a:ext>
              </a:extLst>
            </p:cNvPr>
            <p:cNvSpPr/>
            <p:nvPr/>
          </p:nvSpPr>
          <p:spPr>
            <a:xfrm>
              <a:off x="399330" y="2309796"/>
              <a:ext cx="85578" cy="855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C683442-BDE9-2225-B4CB-D287A7374B9F}"/>
                </a:ext>
              </a:extLst>
            </p:cNvPr>
            <p:cNvSpPr/>
            <p:nvPr/>
          </p:nvSpPr>
          <p:spPr>
            <a:xfrm>
              <a:off x="676363" y="1748206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86868A8-DB95-94F0-E532-C50CC216B647}"/>
                </a:ext>
              </a:extLst>
            </p:cNvPr>
            <p:cNvSpPr/>
            <p:nvPr/>
          </p:nvSpPr>
          <p:spPr>
            <a:xfrm>
              <a:off x="8343900" y="1558065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A65B39F-1757-BBE4-E3C6-51478A9E4B2A}"/>
                </a:ext>
              </a:extLst>
            </p:cNvPr>
            <p:cNvSpPr/>
            <p:nvPr/>
          </p:nvSpPr>
          <p:spPr>
            <a:xfrm>
              <a:off x="8053339" y="1154884"/>
              <a:ext cx="81089" cy="81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6" name="Marcador de texto 39">
            <a:extLst>
              <a:ext uri="{FF2B5EF4-FFF2-40B4-BE49-F238E27FC236}">
                <a16:creationId xmlns:a16="http://schemas.microsoft.com/office/drawing/2014/main" id="{192B9574-7B05-9867-1653-93A86D92FED5}"/>
              </a:ext>
            </a:extLst>
          </p:cNvPr>
          <p:cNvSpPr txBox="1">
            <a:spLocks/>
          </p:cNvSpPr>
          <p:nvPr/>
        </p:nvSpPr>
        <p:spPr>
          <a:xfrm>
            <a:off x="618877" y="1360738"/>
            <a:ext cx="8144255" cy="339114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Implement a Document Type Definition (DTD)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Defines a consistent structure for product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Improves search &amp; filtering for a better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Enables easier data exchange and future integrations.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Benefits: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Increased sales through better product discovery.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Enhanced customer satisfaction with clear product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Scalable foundation for future growth.</a:t>
            </a:r>
          </a:p>
          <a:p>
            <a:pPr marL="342900" marR="2723515" lvl="0" indent="-342900">
              <a:lnSpc>
                <a:spcPct val="161000"/>
              </a:lnSpc>
              <a:spcAft>
                <a:spcPts val="6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M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" name="Marcador de texto 39">
            <a:extLst>
              <a:ext uri="{FF2B5EF4-FFF2-40B4-BE49-F238E27FC236}">
                <a16:creationId xmlns:a16="http://schemas.microsoft.com/office/drawing/2014/main" id="{1B6936AC-80B3-B9DE-2372-F4101D3FD585}"/>
              </a:ext>
            </a:extLst>
          </p:cNvPr>
          <p:cNvSpPr txBox="1">
            <a:spLocks/>
          </p:cNvSpPr>
          <p:nvPr/>
        </p:nvSpPr>
        <p:spPr>
          <a:xfrm>
            <a:off x="5456420" y="1194023"/>
            <a:ext cx="3420008" cy="15987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3200" dirty="0">
              <a:latin typeface="Staatliches" pitchFamily="2" charset="0"/>
            </a:endParaRPr>
          </a:p>
        </p:txBody>
      </p:sp>
      <p:pic>
        <p:nvPicPr>
          <p:cNvPr id="3" name="Imagen 71" descr="Forma&#10;&#10;Descripción generada automáticamente">
            <a:extLst>
              <a:ext uri="{FF2B5EF4-FFF2-40B4-BE49-F238E27FC236}">
                <a16:creationId xmlns:a16="http://schemas.microsoft.com/office/drawing/2014/main" id="{3D3F06A9-2AA4-32B2-18D6-EC759C465F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t="11190" r="6996" b="12346"/>
          <a:stretch/>
        </p:blipFill>
        <p:spPr>
          <a:xfrm>
            <a:off x="8385853" y="3705859"/>
            <a:ext cx="2286955" cy="1134961"/>
          </a:xfrm>
          <a:prstGeom prst="rect">
            <a:avLst/>
          </a:prstGeom>
        </p:spPr>
      </p:pic>
      <p:pic>
        <p:nvPicPr>
          <p:cNvPr id="1026" name="Picture 2" descr="Amazon Logo, symbol, meaning, history, PNG, brand">
            <a:extLst>
              <a:ext uri="{FF2B5EF4-FFF2-40B4-BE49-F238E27FC236}">
                <a16:creationId xmlns:a16="http://schemas.microsoft.com/office/drawing/2014/main" id="{FFFE3988-1617-FE81-3E66-86E60DC7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7" y="0"/>
            <a:ext cx="1113694" cy="6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 p14:bounceEnd="5091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 p14:presetBounceEnd="5091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 p14:bounceEnd="5091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 p14:presetBounceEnd="3500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 p14:bounceEnd="35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 p14:presetBounceEnd="22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22000"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indefinite" accel="3636" decel="4000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66667E-6 -1.23457E-7 L 0.00538 -0.01049 " pathEditMode="relative" rAng="0" ptsTypes="AA">
                                          <p:cBhvr>
                                            <p:cTn id="6" dur="4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0" y="-5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8" dur="3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2.5E-6 -2.34568E-6 L 0.01597 -0.01759 " pathEditMode="relative" rAng="0" ptsTypes="AA">
                                          <p:cBhvr>
                                            <p:cTn id="10" dur="6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99" y="-8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2" dur="3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repeatCount="indefinite" accel="3636" autoRev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0.01545 0.01203 L -1.38889E-6 4.81481E-6 " pathEditMode="relative" rAng="0" ptsTypes="AA">
                                          <p:cBhvr>
                                            <p:cTn id="14" dur="3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4" y="-6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repeatCount="indefinite" accel="25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300000">
                                          <p:cBhvr>
                                            <p:cTn id="16" dur="8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349 1.23457E-6 L -0.03489 1.23457E-6 " pathEditMode="relative" rAng="0" ptsTypes="AA">
                                          <p:cBhvr>
                                            <p:cTn id="18" dur="4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49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repeatCount="indefinite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6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6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repeatCount="indefinite" accel="29000" decel="26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61111E-6 3.20988E-6 L 0.07135 0.00061 " pathEditMode="relative" rAng="0" ptsTypes="AA">
                                          <p:cBhvr>
                                            <p:cTn id="25" dur="7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9" y="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7">
            <a:extLst>
              <a:ext uri="{FF2B5EF4-FFF2-40B4-BE49-F238E27FC236}">
                <a16:creationId xmlns:a16="http://schemas.microsoft.com/office/drawing/2014/main" id="{496E3445-2338-C1AC-FCEB-3228CA881FE7}"/>
              </a:ext>
            </a:extLst>
          </p:cNvPr>
          <p:cNvSpPr txBox="1">
            <a:spLocks/>
          </p:cNvSpPr>
          <p:nvPr/>
        </p:nvSpPr>
        <p:spPr>
          <a:xfrm>
            <a:off x="716700" y="511024"/>
            <a:ext cx="7710600" cy="8453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Staatliches" pitchFamily="2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IMPLEMENTATION</a:t>
            </a:r>
            <a:endParaRPr lang="en-US" sz="6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Marcador de texto 39">
            <a:extLst>
              <a:ext uri="{FF2B5EF4-FFF2-40B4-BE49-F238E27FC236}">
                <a16:creationId xmlns:a16="http://schemas.microsoft.com/office/drawing/2014/main" id="{7BAF9738-EE7A-6D9C-B812-BC91EABE170A}"/>
              </a:ext>
            </a:extLst>
          </p:cNvPr>
          <p:cNvSpPr txBox="1">
            <a:spLocks/>
          </p:cNvSpPr>
          <p:nvPr/>
        </p:nvSpPr>
        <p:spPr>
          <a:xfrm>
            <a:off x="611124" y="1606396"/>
            <a:ext cx="8144255" cy="32932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Manrope Medium" pitchFamily="2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2723515" indent="0">
              <a:lnSpc>
                <a:spcPct val="161000"/>
              </a:lnSpc>
              <a:spcAft>
                <a:spcPts val="65"/>
              </a:spcAft>
              <a:buNone/>
            </a:pPr>
            <a:r>
              <a:rPr lang="en-CM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A3218-5A29-FEFA-3075-1BDE55D1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2" y="1868227"/>
            <a:ext cx="6708098" cy="26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018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on Graphics App Pitch Deck by Slidesgo">
  <a:themeElements>
    <a:clrScheme name="Personalizado 10">
      <a:dk1>
        <a:srgbClr val="36174D"/>
      </a:dk1>
      <a:lt1>
        <a:sysClr val="window" lastClr="FFFFFF"/>
      </a:lt1>
      <a:dk2>
        <a:srgbClr val="63298F"/>
      </a:dk2>
      <a:lt2>
        <a:srgbClr val="998DDF"/>
      </a:lt2>
      <a:accent1>
        <a:srgbClr val="C6B8EB"/>
      </a:accent1>
      <a:accent2>
        <a:srgbClr val="F3BB30"/>
      </a:accent2>
      <a:accent3>
        <a:srgbClr val="BAD6F1"/>
      </a:accent3>
      <a:accent4>
        <a:srgbClr val="FF8BFF"/>
      </a:accent4>
      <a:accent5>
        <a:srgbClr val="FFFFFF"/>
      </a:accent5>
      <a:accent6>
        <a:srgbClr val="FFFFFF"/>
      </a:accent6>
      <a:hlink>
        <a:srgbClr val="36174D"/>
      </a:hlink>
      <a:folHlink>
        <a:srgbClr val="36174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338</Words>
  <Application>Microsoft Office PowerPoint</Application>
  <PresentationFormat>On-screen Show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Malgun Gothic</vt:lpstr>
      <vt:lpstr>Arial</vt:lpstr>
      <vt:lpstr>Calibri</vt:lpstr>
      <vt:lpstr>Courier New</vt:lpstr>
      <vt:lpstr>Manrope Medium</vt:lpstr>
      <vt:lpstr>Rockwell Extra Bold</vt:lpstr>
      <vt:lpstr>Segoe UI Black</vt:lpstr>
      <vt:lpstr>Staatliches</vt:lpstr>
      <vt:lpstr>Stencil</vt:lpstr>
      <vt:lpstr>Symbol</vt:lpstr>
      <vt:lpstr>Times New Roman</vt:lpstr>
      <vt:lpstr>Motion Graphics App Pitch Deck by Slidesgo</vt:lpstr>
      <vt:lpstr>  IMPLEMENTATION of a SIMPLE DTD FOR AN ONLINE STORE</vt:lpstr>
      <vt:lpstr>CONTENT</vt:lpstr>
      <vt:lpstr>INTRODUCTION</vt:lpstr>
      <vt:lpstr>STUDY</vt:lpstr>
      <vt:lpstr>STUDY</vt:lpstr>
      <vt:lpstr>PowerPoint Presentation</vt:lpstr>
      <vt:lpstr>STUDY</vt:lpstr>
      <vt:lpstr>CASE STUDY: AMAZON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HEROE UI DESIGN IMPLEMENTATION of a disaster management application</dc:title>
  <dc:creator>USER</dc:creator>
  <cp:lastModifiedBy>Quinuel Ndip-Agbor</cp:lastModifiedBy>
  <cp:revision>4</cp:revision>
  <dcterms:created xsi:type="dcterms:W3CDTF">2021-10-12T08:06:43Z</dcterms:created>
  <dcterms:modified xsi:type="dcterms:W3CDTF">2024-06-12T09:15:13Z</dcterms:modified>
</cp:coreProperties>
</file>