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autoAdjust="0"/>
    <p:restoredTop sz="94662" autoAdjust="0"/>
  </p:normalViewPr>
  <p:slideViewPr>
    <p:cSldViewPr>
      <p:cViewPr>
        <p:scale>
          <a:sx n="81" d="100"/>
          <a:sy n="81" d="100"/>
        </p:scale>
        <p:origin x="-43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0FDCB5-105C-45FB-9DFB-8FE4A4F960FA}" type="datetimeFigureOut">
              <a:rPr lang="en-US" smtClean="0"/>
              <a:t>10/26/2023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B5BAE-0C86-4787-9204-57E6730C40DC}" type="slidenum">
              <a:rPr lang="en-US" smtClean="0"/>
              <a:t>‹#›</a:t>
            </a:fld>
            <a:endParaRPr lang="en-US"/>
          </a:p>
        </p:txBody>
      </p:sp>
    </p:spTree>
    <p:extLst>
      <p:ext uri="{BB962C8B-B14F-4D97-AF65-F5344CB8AC3E}">
        <p14:creationId xmlns:p14="http://schemas.microsoft.com/office/powerpoint/2010/main" val="501662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endParaRPr lang="en-US" baseline="0" dirty="0" smtClean="0"/>
          </a:p>
          <a:p>
            <a:pPr mar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fld id="{2D0B5BAE-0C86-4787-9204-57E6730C40DC}" type="slidenum">
              <a:rPr lang="en-US" smtClean="0"/>
              <a:t>1</a:t>
            </a:fld>
            <a:endParaRPr lang="en-US"/>
          </a:p>
        </p:txBody>
      </p:sp>
    </p:spTree>
    <p:extLst>
      <p:ext uri="{BB962C8B-B14F-4D97-AF65-F5344CB8AC3E}">
        <p14:creationId xmlns:p14="http://schemas.microsoft.com/office/powerpoint/2010/main" val="1046727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93B2E3-991D-49F3-BA23-CA48AE65D30B}"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67921-BD76-4518-8B66-CDA0E16EE83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3B2E3-991D-49F3-BA23-CA48AE65D30B}"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67921-BD76-4518-8B66-CDA0E16EE83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093B2E3-991D-49F3-BA23-CA48AE65D30B}"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67921-BD76-4518-8B66-CDA0E16EE835}"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93B2E3-991D-49F3-BA23-CA48AE65D30B}"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67921-BD76-4518-8B66-CDA0E16EE835}"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93B2E3-991D-49F3-BA23-CA48AE65D30B}" type="datetimeFigureOut">
              <a:rPr lang="en-US" smtClean="0"/>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567921-BD76-4518-8B66-CDA0E16EE83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093B2E3-991D-49F3-BA23-CA48AE65D30B}"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67921-BD76-4518-8B66-CDA0E16EE835}"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93B2E3-991D-49F3-BA23-CA48AE65D30B}" type="datetimeFigureOut">
              <a:rPr lang="en-US" smtClean="0"/>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567921-BD76-4518-8B66-CDA0E16EE83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93B2E3-991D-49F3-BA23-CA48AE65D30B}" type="datetimeFigureOut">
              <a:rPr lang="en-US" smtClean="0"/>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567921-BD76-4518-8B66-CDA0E16EE83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093B2E3-991D-49F3-BA23-CA48AE65D30B}" type="datetimeFigureOut">
              <a:rPr lang="en-US" smtClean="0"/>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567921-BD76-4518-8B66-CDA0E16EE83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093B2E3-991D-49F3-BA23-CA48AE65D30B}"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67921-BD76-4518-8B66-CDA0E16EE835}"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3B2E3-991D-49F3-BA23-CA48AE65D30B}" type="datetimeFigureOut">
              <a:rPr lang="en-US" smtClean="0"/>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567921-BD76-4518-8B66-CDA0E16EE835}"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D093B2E3-991D-49F3-BA23-CA48AE65D30B}" type="datetimeFigureOut">
              <a:rPr lang="en-US" smtClean="0"/>
              <a:t>10/26/2023</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99567921-BD76-4518-8B66-CDA0E16EE835}"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Linear Programming formulation and graphical representation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966862355"/>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752600"/>
            <a:ext cx="8915400" cy="4876800"/>
          </a:xfrm>
        </p:spPr>
        <p:txBody>
          <a:bodyPr/>
          <a:lstStyle/>
          <a:p>
            <a:endParaRPr lang="en-US" dirty="0"/>
          </a:p>
        </p:txBody>
      </p:sp>
      <p:sp>
        <p:nvSpPr>
          <p:cNvPr id="3" name="Title 2"/>
          <p:cNvSpPr>
            <a:spLocks noGrp="1"/>
          </p:cNvSpPr>
          <p:nvPr>
            <p:ph type="title"/>
          </p:nvPr>
        </p:nvSpPr>
        <p:spPr/>
        <p:txBody>
          <a:bodyPr>
            <a:normAutofit fontScale="90000"/>
          </a:bodyPr>
          <a:lstStyle/>
          <a:p>
            <a:r>
              <a:rPr lang="en-US" dirty="0" smtClean="0"/>
              <a:t>Graph showing the feasible region</a:t>
            </a:r>
            <a:endParaRPr lang="en-US" dirty="0"/>
          </a:p>
        </p:txBody>
      </p:sp>
    </p:spTree>
    <p:extLst>
      <p:ext uri="{BB962C8B-B14F-4D97-AF65-F5344CB8AC3E}">
        <p14:creationId xmlns:p14="http://schemas.microsoft.com/office/powerpoint/2010/main" val="3660263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828800"/>
            <a:ext cx="9067800" cy="5011615"/>
          </a:xfrm>
        </p:spPr>
        <p:txBody>
          <a:bodyPr>
            <a:normAutofit fontScale="92500"/>
          </a:bodyPr>
          <a:lstStyle/>
          <a:p>
            <a:r>
              <a:rPr lang="en-US" b="1" dirty="0"/>
              <a:t>Step 7 - Find the optimum point</a:t>
            </a:r>
            <a:endParaRPr lang="en-US" dirty="0"/>
          </a:p>
          <a:p>
            <a:r>
              <a:rPr lang="en-US" dirty="0"/>
              <a:t>Any point in the feasible region that gives the maximum or minimum value of the objective function represents the optimal solution.</a:t>
            </a:r>
          </a:p>
          <a:p>
            <a:r>
              <a:rPr lang="en-US" dirty="0"/>
              <a:t> • There are various pairs of  x</a:t>
            </a:r>
            <a:r>
              <a:rPr lang="en-US" baseline="-25000" dirty="0"/>
              <a:t>1</a:t>
            </a:r>
            <a:r>
              <a:rPr lang="en-US" dirty="0"/>
              <a:t> and x</a:t>
            </a:r>
            <a:r>
              <a:rPr lang="en-US" baseline="-25000" dirty="0"/>
              <a:t>2</a:t>
            </a:r>
            <a:r>
              <a:rPr lang="en-US" dirty="0"/>
              <a:t>  that satisfy the constraints such as:</a:t>
            </a:r>
          </a:p>
          <a:p>
            <a:r>
              <a:rPr lang="en-US" dirty="0"/>
              <a:t>   X=[ x</a:t>
            </a:r>
            <a:r>
              <a:rPr lang="en-US" baseline="-25000" dirty="0"/>
              <a:t>1</a:t>
            </a:r>
            <a:r>
              <a:rPr lang="en-US" dirty="0"/>
              <a:t>,  x</a:t>
            </a:r>
            <a:r>
              <a:rPr lang="en-US" baseline="-25000" dirty="0"/>
              <a:t>2</a:t>
            </a:r>
            <a:r>
              <a:rPr lang="en-US" dirty="0"/>
              <a:t>  ]=[0,0]</a:t>
            </a:r>
          </a:p>
          <a:p>
            <a:r>
              <a:rPr lang="en-US" dirty="0"/>
              <a:t>Trying different solutions, the optimal solution will be:</a:t>
            </a:r>
          </a:p>
          <a:p>
            <a:r>
              <a:rPr lang="en-US" dirty="0"/>
              <a:t>             X</a:t>
            </a:r>
            <a:r>
              <a:rPr lang="en-US" baseline="-25000" dirty="0"/>
              <a:t>1</a:t>
            </a:r>
            <a:r>
              <a:rPr lang="en-US" dirty="0"/>
              <a:t> = 270</a:t>
            </a:r>
          </a:p>
          <a:p>
            <a:r>
              <a:rPr lang="en-US" dirty="0"/>
              <a:t>             X</a:t>
            </a:r>
            <a:r>
              <a:rPr lang="en-US" baseline="-25000" dirty="0"/>
              <a:t>2</a:t>
            </a:r>
            <a:r>
              <a:rPr lang="en-US" dirty="0"/>
              <a:t> = 75</a:t>
            </a:r>
          </a:p>
          <a:p>
            <a:r>
              <a:rPr lang="en-US" b="1" dirty="0"/>
              <a:t>Conclusion</a:t>
            </a:r>
            <a:endParaRPr lang="en-US" dirty="0"/>
          </a:p>
          <a:p>
            <a:r>
              <a:rPr lang="en-US" dirty="0"/>
              <a:t>• This indicates that maximum income of $4335 is obtained by producing 270 units of toy cars and 75 units of video surveillance drones.</a:t>
            </a:r>
          </a:p>
          <a:p>
            <a:endParaRPr lang="en-US" dirty="0"/>
          </a:p>
        </p:txBody>
      </p:sp>
      <p:sp>
        <p:nvSpPr>
          <p:cNvPr id="3" name="Title 2"/>
          <p:cNvSpPr>
            <a:spLocks noGrp="1"/>
          </p:cNvSpPr>
          <p:nvPr>
            <p:ph type="title"/>
          </p:nvPr>
        </p:nvSpPr>
        <p:spPr/>
        <p:txBody>
          <a:bodyPr/>
          <a:lstStyle/>
          <a:p>
            <a:r>
              <a:rPr lang="en-US" smtClean="0"/>
              <a:t>solution</a:t>
            </a:r>
            <a:endParaRPr lang="en-US"/>
          </a:p>
        </p:txBody>
      </p:sp>
    </p:spTree>
    <p:extLst>
      <p:ext uri="{BB962C8B-B14F-4D97-AF65-F5344CB8AC3E}">
        <p14:creationId xmlns:p14="http://schemas.microsoft.com/office/powerpoint/2010/main" val="657126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Linear programming is a mathematical optimization technique used to find the best solution to a problem with linear constraints and a linear objective function. It is widely used in business, economics, engineering and other field to optimize resource allocation, production planning, and other decision-making processes.</a:t>
            </a:r>
            <a:endParaRPr lang="en-US" dirty="0"/>
          </a:p>
        </p:txBody>
      </p:sp>
      <p:sp>
        <p:nvSpPr>
          <p:cNvPr id="3" name="Title 2"/>
          <p:cNvSpPr>
            <a:spLocks noGrp="1"/>
          </p:cNvSpPr>
          <p:nvPr>
            <p:ph type="title"/>
          </p:nvPr>
        </p:nvSpPr>
        <p:spPr/>
        <p:txBody>
          <a:bodyPr>
            <a:normAutofit/>
          </a:bodyPr>
          <a:lstStyle/>
          <a:p>
            <a:r>
              <a:rPr lang="en-US" dirty="0" smtClean="0"/>
              <a:t>What is Linear Programming?</a:t>
            </a:r>
            <a:endParaRPr lang="en-US" dirty="0"/>
          </a:p>
        </p:txBody>
      </p:sp>
    </p:spTree>
    <p:extLst>
      <p:ext uri="{BB962C8B-B14F-4D97-AF65-F5344CB8AC3E}">
        <p14:creationId xmlns:p14="http://schemas.microsoft.com/office/powerpoint/2010/main" val="653958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Linear programming was first introduced by George Dantzig in the 1940s, and it has since become an important tool in operations research and management science. It is used to solve a wide range of optimization problems, from simple resource allocation problems to complex production planning and scheduling problems.</a:t>
            </a:r>
          </a:p>
          <a:p>
            <a:endParaRPr lang="en-US" dirty="0"/>
          </a:p>
        </p:txBody>
      </p:sp>
      <p:sp>
        <p:nvSpPr>
          <p:cNvPr id="3" name="Title 2"/>
          <p:cNvSpPr>
            <a:spLocks noGrp="1"/>
          </p:cNvSpPr>
          <p:nvPr>
            <p:ph type="title"/>
          </p:nvPr>
        </p:nvSpPr>
        <p:spPr/>
        <p:txBody>
          <a:bodyPr>
            <a:normAutofit/>
          </a:bodyPr>
          <a:lstStyle/>
          <a:p>
            <a:r>
              <a:rPr lang="en-US" dirty="0" smtClean="0"/>
              <a:t>History of Linear Programming</a:t>
            </a:r>
            <a:endParaRPr lang="en-US" dirty="0"/>
          </a:p>
        </p:txBody>
      </p:sp>
    </p:spTree>
    <p:extLst>
      <p:ext uri="{BB962C8B-B14F-4D97-AF65-F5344CB8AC3E}">
        <p14:creationId xmlns:p14="http://schemas.microsoft.com/office/powerpoint/2010/main" val="1933427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967133" cy="3420534"/>
          </a:xfrm>
        </p:spPr>
        <p:txBody>
          <a:bodyPr>
            <a:noAutofit/>
          </a:bodyPr>
          <a:lstStyle/>
          <a:p>
            <a:r>
              <a:rPr lang="en-US" sz="1600" dirty="0"/>
              <a:t>The first step in formulating a linear programming problem is to define the decision variables. These are the quantities that the problem seeks to optimize. For example, if the problem is to minimize cost, the decision variables might be the quantities of different materials used in production.</a:t>
            </a:r>
          </a:p>
          <a:p>
            <a:r>
              <a:rPr lang="en-US" sz="1600" dirty="0"/>
              <a:t>Next, the objective function must be defined. This is the function that will be minimized or maximized based on the values of the decision variables. The objective function will typically be a linear combination of the decision variables.</a:t>
            </a:r>
          </a:p>
          <a:p>
            <a:r>
              <a:rPr lang="en-US" sz="1600" dirty="0"/>
              <a:t>Constraints must also be defined. These are the limitations on the decision variables, such as resource availability or production capacity. Constraints will typically be linear equations or inequalities involving the decision variables.</a:t>
            </a:r>
          </a:p>
          <a:p>
            <a:r>
              <a:rPr lang="en-US" sz="1600" dirty="0"/>
              <a:t>Finally, the problem must be written in standard form, which requires that the objective function be maximized and all constraints be written as linear inequalities with non-negative variables.</a:t>
            </a:r>
          </a:p>
          <a:p>
            <a:endParaRPr lang="en-US" sz="1600" dirty="0"/>
          </a:p>
        </p:txBody>
      </p:sp>
      <p:sp>
        <p:nvSpPr>
          <p:cNvPr id="3" name="Title 2"/>
          <p:cNvSpPr>
            <a:spLocks noGrp="1"/>
          </p:cNvSpPr>
          <p:nvPr>
            <p:ph type="title"/>
          </p:nvPr>
        </p:nvSpPr>
        <p:spPr/>
        <p:txBody>
          <a:bodyPr>
            <a:normAutofit fontScale="90000"/>
          </a:bodyPr>
          <a:lstStyle/>
          <a:p>
            <a:r>
              <a:rPr lang="en-US" b="1" dirty="0"/>
              <a:t>Problem Formulation</a:t>
            </a:r>
            <a:br>
              <a:rPr lang="en-US" b="1" dirty="0"/>
            </a:br>
            <a:endParaRPr lang="en-US" dirty="0"/>
          </a:p>
        </p:txBody>
      </p:sp>
    </p:spTree>
    <p:extLst>
      <p:ext uri="{BB962C8B-B14F-4D97-AF65-F5344CB8AC3E}">
        <p14:creationId xmlns:p14="http://schemas.microsoft.com/office/powerpoint/2010/main" val="2644346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509933" cy="3450696"/>
          </a:xfrm>
        </p:spPr>
        <p:txBody>
          <a:bodyPr>
            <a:noAutofit/>
          </a:bodyPr>
          <a:lstStyle/>
          <a:p>
            <a:r>
              <a:rPr lang="en-US" sz="1600" dirty="0"/>
              <a:t>The graphical method is a useful tool for solving linear programming problems with two decision variables. It involves graphing the constraints and objective function on the same coordinate system and identifying the feasible region, which is the set of all points that satisfy all of the constraints.</a:t>
            </a:r>
          </a:p>
          <a:p>
            <a:r>
              <a:rPr lang="en-US" sz="1600" b="1" dirty="0"/>
              <a:t>Steps for Using the Graphical Method</a:t>
            </a:r>
          </a:p>
          <a:p>
            <a:pPr>
              <a:buFont typeface="+mj-lt"/>
              <a:buAutoNum type="arabicPeriod"/>
            </a:pPr>
            <a:r>
              <a:rPr lang="en-US" sz="1600" dirty="0"/>
              <a:t>Identify the decision variables and write the objective function in terms of these variables.</a:t>
            </a:r>
          </a:p>
          <a:p>
            <a:pPr>
              <a:buFont typeface="+mj-lt"/>
              <a:buAutoNum type="arabicPeriod"/>
            </a:pPr>
            <a:r>
              <a:rPr lang="en-US" sz="1600" dirty="0"/>
              <a:t>Write the constraints in terms of the decision variables and plot them on the same coordinate system.</a:t>
            </a:r>
          </a:p>
          <a:p>
            <a:pPr>
              <a:buFont typeface="+mj-lt"/>
              <a:buAutoNum type="arabicPeriod"/>
            </a:pPr>
            <a:r>
              <a:rPr lang="en-US" sz="1600" dirty="0"/>
              <a:t>Identify the feasible region, which is the set of all points that satisfy all of the constraints.</a:t>
            </a:r>
          </a:p>
          <a:p>
            <a:pPr>
              <a:buFont typeface="+mj-lt"/>
              <a:buAutoNum type="arabicPeriod"/>
            </a:pPr>
            <a:r>
              <a:rPr lang="en-US" sz="1600" dirty="0"/>
              <a:t>Find the optimal solution by evaluating the objective function at each corner point of the feasible region and selecting the point that maximizes or minimizes the objective function.</a:t>
            </a:r>
          </a:p>
          <a:p>
            <a:endParaRPr lang="en-US" sz="1600" dirty="0"/>
          </a:p>
        </p:txBody>
      </p:sp>
      <p:sp>
        <p:nvSpPr>
          <p:cNvPr id="3" name="Title 2"/>
          <p:cNvSpPr>
            <a:spLocks noGrp="1"/>
          </p:cNvSpPr>
          <p:nvPr>
            <p:ph type="title"/>
          </p:nvPr>
        </p:nvSpPr>
        <p:spPr/>
        <p:txBody>
          <a:bodyPr>
            <a:normAutofit fontScale="90000"/>
          </a:bodyPr>
          <a:lstStyle/>
          <a:p>
            <a:r>
              <a:rPr lang="en-US" b="1" dirty="0"/>
              <a:t>Graphical Method for Solving Linear Programming Problems</a:t>
            </a:r>
            <a:br>
              <a:rPr lang="en-US" b="1" dirty="0"/>
            </a:br>
            <a:endParaRPr lang="en-US" dirty="0"/>
          </a:p>
        </p:txBody>
      </p:sp>
    </p:spTree>
    <p:extLst>
      <p:ext uri="{BB962C8B-B14F-4D97-AF65-F5344CB8AC3E}">
        <p14:creationId xmlns:p14="http://schemas.microsoft.com/office/powerpoint/2010/main" val="1697635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675467"/>
            <a:ext cx="7586133" cy="3450696"/>
          </a:xfrm>
        </p:spPr>
        <p:txBody>
          <a:bodyPr>
            <a:noAutofit/>
          </a:bodyPr>
          <a:lstStyle/>
          <a:p>
            <a:r>
              <a:rPr lang="en-US" sz="1600" dirty="0"/>
              <a:t>The Faculty of Engineering and Technology of the University of Buea produces two </a:t>
            </a:r>
          </a:p>
          <a:p>
            <a:r>
              <a:rPr lang="en-US" sz="1600" dirty="0" smtClean="0"/>
              <a:t>products; </a:t>
            </a:r>
            <a:r>
              <a:rPr lang="en-US" sz="1600" dirty="0"/>
              <a:t>toy cars and video surveillance drones. For the toy car the materials needed</a:t>
            </a:r>
          </a:p>
          <a:p>
            <a:r>
              <a:rPr lang="en-US" sz="1600" dirty="0"/>
              <a:t>(g/unit) is 5 and that for video surveillance drone is 3. Their production rates are 60</a:t>
            </a:r>
          </a:p>
          <a:p>
            <a:r>
              <a:rPr lang="en-US" sz="1600" dirty="0"/>
              <a:t>and 30 units/hour respectively. The selling price of each unit is 13 and 11 respectively.</a:t>
            </a:r>
          </a:p>
          <a:p>
            <a:r>
              <a:rPr lang="en-US" sz="1600" dirty="0"/>
              <a:t>Also space is needed to store the </a:t>
            </a:r>
            <a:r>
              <a:rPr lang="en-US" sz="1600" dirty="0"/>
              <a:t>the</a:t>
            </a:r>
            <a:r>
              <a:rPr lang="en-US" sz="1600" dirty="0"/>
              <a:t> products of which 4cm2 is needed for 1 unit of</a:t>
            </a:r>
          </a:p>
          <a:p>
            <a:r>
              <a:rPr lang="en-US" sz="1600" dirty="0"/>
              <a:t>the toy car and 5cm2 for 1 unit of the video surveillance drone. The total amount of </a:t>
            </a:r>
          </a:p>
          <a:p>
            <a:r>
              <a:rPr lang="en-US" sz="1600" dirty="0" smtClean="0"/>
              <a:t>equipment's </a:t>
            </a:r>
            <a:r>
              <a:rPr lang="en-US" sz="1600" dirty="0"/>
              <a:t>available per day for both products is 1575 grams. The total storage space </a:t>
            </a:r>
          </a:p>
          <a:p>
            <a:r>
              <a:rPr lang="en-US" sz="1600" dirty="0"/>
              <a:t>for all products is 1500 cm2 and a maximum of 7hours per day can be used for production.</a:t>
            </a:r>
          </a:p>
          <a:p>
            <a:endParaRPr lang="en-US" sz="1800" dirty="0"/>
          </a:p>
        </p:txBody>
      </p:sp>
      <p:sp>
        <p:nvSpPr>
          <p:cNvPr id="3" name="Title 2"/>
          <p:cNvSpPr>
            <a:spLocks noGrp="1"/>
          </p:cNvSpPr>
          <p:nvPr>
            <p:ph type="title"/>
          </p:nvPr>
        </p:nvSpPr>
        <p:spPr/>
        <p:txBody>
          <a:bodyPr/>
          <a:lstStyle/>
          <a:p>
            <a:r>
              <a:rPr lang="en-US" dirty="0" smtClean="0"/>
              <a:t>Problem description 1</a:t>
            </a:r>
            <a:endParaRPr lang="en-US" dirty="0"/>
          </a:p>
        </p:txBody>
      </p:sp>
    </p:spTree>
    <p:extLst>
      <p:ext uri="{BB962C8B-B14F-4D97-AF65-F5344CB8AC3E}">
        <p14:creationId xmlns:p14="http://schemas.microsoft.com/office/powerpoint/2010/main" val="4072416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286000"/>
            <a:ext cx="8763000" cy="4419599"/>
          </a:xfrm>
        </p:spPr>
        <p:txBody>
          <a:bodyPr>
            <a:normAutofit lnSpcReduction="10000"/>
          </a:bodyPr>
          <a:lstStyle/>
          <a:p>
            <a:r>
              <a:rPr lang="en-US" b="1" dirty="0"/>
              <a:t>Step 1 - Identify the decision </a:t>
            </a:r>
            <a:r>
              <a:rPr lang="en-US" b="1" dirty="0" smtClean="0"/>
              <a:t>variables</a:t>
            </a:r>
            <a:endParaRPr lang="en-US" dirty="0" smtClean="0"/>
          </a:p>
          <a:p>
            <a:pPr marL="0" indent="0">
              <a:buNone/>
            </a:pPr>
            <a:r>
              <a:rPr lang="en-US" dirty="0" smtClean="0"/>
              <a:t>Let X1 and X2 be the decision variables for the number of units of toys cars </a:t>
            </a:r>
            <a:r>
              <a:rPr lang="en-US" dirty="0"/>
              <a:t>and video surveillance drones, </a:t>
            </a:r>
            <a:r>
              <a:rPr lang="en-US" dirty="0" smtClean="0"/>
              <a:t>respectively.</a:t>
            </a:r>
          </a:p>
          <a:p>
            <a:pPr marL="0" indent="0">
              <a:buNone/>
            </a:pPr>
            <a:r>
              <a:rPr lang="en-US" b="1" dirty="0"/>
              <a:t>Step 2 - Write the objective </a:t>
            </a:r>
            <a:r>
              <a:rPr lang="en-US" b="1" dirty="0" smtClean="0"/>
              <a:t>function</a:t>
            </a:r>
          </a:p>
          <a:p>
            <a:pPr marL="0" indent="0">
              <a:buNone/>
            </a:pPr>
            <a:r>
              <a:rPr lang="en-US" dirty="0"/>
              <a:t> </a:t>
            </a:r>
            <a:r>
              <a:rPr lang="en-US" dirty="0" smtClean="0"/>
              <a:t> from </a:t>
            </a:r>
            <a:r>
              <a:rPr lang="en-US" dirty="0"/>
              <a:t> </a:t>
            </a:r>
            <a:r>
              <a:rPr lang="en-US" dirty="0" smtClean="0"/>
              <a:t>our problem description we can deduce that our objective function  Z </a:t>
            </a:r>
            <a:r>
              <a:rPr lang="en-US" dirty="0"/>
              <a:t>= </a:t>
            </a:r>
            <a:r>
              <a:rPr lang="en-US" dirty="0" smtClean="0"/>
              <a:t>13X1 + 11X</a:t>
            </a:r>
            <a:r>
              <a:rPr lang="en-US" baseline="-25000" dirty="0" smtClean="0"/>
              <a:t>2</a:t>
            </a:r>
            <a:r>
              <a:rPr lang="en-US" dirty="0" smtClean="0"/>
              <a:t> which is, subject </a:t>
            </a:r>
            <a:r>
              <a:rPr lang="en-US" dirty="0"/>
              <a:t>to the constraints on storage space, materials, and production time</a:t>
            </a:r>
            <a:r>
              <a:rPr lang="en-US" dirty="0" smtClean="0"/>
              <a:t>.</a:t>
            </a:r>
          </a:p>
          <a:p>
            <a:pPr marL="0" indent="0">
              <a:buNone/>
            </a:pPr>
            <a:r>
              <a:rPr lang="en-US" b="1" dirty="0"/>
              <a:t>Step 3 - Identify Set of Constraints</a:t>
            </a:r>
            <a:endParaRPr lang="en-US" dirty="0"/>
          </a:p>
          <a:p>
            <a:r>
              <a:rPr lang="en-US" dirty="0" smtClean="0"/>
              <a:t>•knowing that </a:t>
            </a:r>
            <a:r>
              <a:rPr lang="en-US" dirty="0"/>
              <a:t>e</a:t>
            </a:r>
            <a:r>
              <a:rPr lang="en-US" dirty="0" smtClean="0"/>
              <a:t>ach </a:t>
            </a:r>
            <a:r>
              <a:rPr lang="en-US" dirty="0"/>
              <a:t>unit of toy cars requires 4cm</a:t>
            </a:r>
            <a:r>
              <a:rPr lang="en-US" baseline="30000" dirty="0"/>
              <a:t>2</a:t>
            </a:r>
            <a:r>
              <a:rPr lang="en-US" dirty="0"/>
              <a:t>  of storage space and </a:t>
            </a:r>
          </a:p>
          <a:p>
            <a:r>
              <a:rPr lang="en-US" dirty="0"/>
              <a:t>  each unit of video surveillance drone requires  5cm</a:t>
            </a:r>
            <a:r>
              <a:rPr lang="en-US" baseline="30000" dirty="0"/>
              <a:t>2</a:t>
            </a:r>
            <a:r>
              <a:rPr lang="en-US" dirty="0" smtClean="0"/>
              <a:t>.</a:t>
            </a:r>
          </a:p>
          <a:p>
            <a:endParaRPr lang="en-US" dirty="0" smtClean="0"/>
          </a:p>
          <a:p>
            <a:endParaRPr lang="en-US" dirty="0"/>
          </a:p>
          <a:p>
            <a:pPr marL="0" indent="0">
              <a:buNone/>
            </a:pPr>
            <a:endParaRPr lang="en-US" dirty="0" smtClean="0"/>
          </a:p>
          <a:p>
            <a:pPr marL="0" indent="0">
              <a:buNone/>
            </a:pPr>
            <a:endParaRPr lang="en-US" dirty="0"/>
          </a:p>
          <a:p>
            <a:pPr marL="0" indent="0">
              <a:buNone/>
            </a:pPr>
            <a:endParaRPr lang="en-US" b="1" dirty="0" smtClean="0"/>
          </a:p>
          <a:p>
            <a:pPr marL="0" indent="0">
              <a:buNone/>
            </a:pPr>
            <a:endParaRPr lang="en-US" dirty="0"/>
          </a:p>
          <a:p>
            <a:pPr marL="0" indent="0">
              <a:buNone/>
            </a:pPr>
            <a:endParaRPr lang="en-US" dirty="0" smtClean="0"/>
          </a:p>
          <a:p>
            <a:pPr marL="0" indent="0">
              <a:buNone/>
            </a:pPr>
            <a:endParaRPr lang="en-US" dirty="0" smtClean="0"/>
          </a:p>
          <a:p>
            <a:endParaRPr lang="en-US" dirty="0"/>
          </a:p>
          <a:p>
            <a:endParaRPr lang="en-US" dirty="0"/>
          </a:p>
        </p:txBody>
      </p:sp>
      <p:sp>
        <p:nvSpPr>
          <p:cNvPr id="3" name="Title 2"/>
          <p:cNvSpPr>
            <a:spLocks noGrp="1"/>
          </p:cNvSpPr>
          <p:nvPr>
            <p:ph type="title"/>
          </p:nvPr>
        </p:nvSpPr>
        <p:spPr/>
        <p:txBody>
          <a:bodyPr>
            <a:normAutofit fontScale="90000"/>
          </a:bodyPr>
          <a:lstStyle/>
          <a:p>
            <a:r>
              <a:rPr lang="en-US" b="1" dirty="0" smtClean="0"/>
              <a:t>Solution</a:t>
            </a:r>
            <a:r>
              <a:rPr lang="en-US" dirty="0"/>
              <a:t/>
            </a:r>
            <a:br>
              <a:rPr lang="en-US" dirty="0"/>
            </a:br>
            <a:endParaRPr lang="en-US" dirty="0"/>
          </a:p>
        </p:txBody>
      </p:sp>
    </p:spTree>
    <p:extLst>
      <p:ext uri="{BB962C8B-B14F-4D97-AF65-F5344CB8AC3E}">
        <p14:creationId xmlns:p14="http://schemas.microsoft.com/office/powerpoint/2010/main" val="3651162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2362200"/>
            <a:ext cx="9067799" cy="4343399"/>
          </a:xfrm>
        </p:spPr>
        <p:txBody>
          <a:bodyPr>
            <a:normAutofit fontScale="85000" lnSpcReduction="20000"/>
          </a:bodyPr>
          <a:lstStyle/>
          <a:p>
            <a:r>
              <a:rPr lang="en-US" dirty="0"/>
              <a:t>This space must be less than or equal to the available storage space, which is 1500cm</a:t>
            </a:r>
            <a:r>
              <a:rPr lang="en-US" baseline="30000" dirty="0"/>
              <a:t>2</a:t>
            </a:r>
            <a:endParaRPr lang="en-US" dirty="0"/>
          </a:p>
          <a:p>
            <a:r>
              <a:rPr lang="en-US" dirty="0"/>
              <a:t>Therefore</a:t>
            </a:r>
            <a:r>
              <a:rPr lang="en-US" dirty="0" smtClean="0"/>
              <a:t>, car toy constraint is = 4X1 + 5X2</a:t>
            </a:r>
            <a:r>
              <a:rPr lang="en-US" baseline="-25000" dirty="0" smtClean="0"/>
              <a:t> </a:t>
            </a:r>
            <a:r>
              <a:rPr lang="en-US" dirty="0" smtClean="0"/>
              <a:t>&lt;= 1500</a:t>
            </a:r>
          </a:p>
          <a:p>
            <a:r>
              <a:rPr lang="en-US" dirty="0"/>
              <a:t>• Similarly, each unit of toy cars and video surveillance drone produced requires 5 and 3 </a:t>
            </a:r>
            <a:r>
              <a:rPr lang="en-US" dirty="0" smtClean="0"/>
              <a:t>grams</a:t>
            </a:r>
          </a:p>
          <a:p>
            <a:r>
              <a:rPr lang="en-US" dirty="0"/>
              <a:t>Therefore</a:t>
            </a:r>
            <a:r>
              <a:rPr lang="en-US" dirty="0" smtClean="0"/>
              <a:t>,</a:t>
            </a:r>
          </a:p>
          <a:p>
            <a:r>
              <a:rPr lang="en-US" dirty="0" smtClean="0"/>
              <a:t> constraint for video surveillance is= </a:t>
            </a:r>
            <a:r>
              <a:rPr lang="en-US" dirty="0"/>
              <a:t>5x</a:t>
            </a:r>
            <a:r>
              <a:rPr lang="en-US" baseline="-25000" dirty="0"/>
              <a:t>1</a:t>
            </a:r>
            <a:r>
              <a:rPr lang="en-US" dirty="0"/>
              <a:t>  +  3x</a:t>
            </a:r>
            <a:r>
              <a:rPr lang="en-US" baseline="-25000" dirty="0"/>
              <a:t>2 </a:t>
            </a:r>
            <a:r>
              <a:rPr lang="en-US" dirty="0"/>
              <a:t> &lt;= </a:t>
            </a:r>
            <a:r>
              <a:rPr lang="en-US" dirty="0" smtClean="0"/>
              <a:t>1575</a:t>
            </a:r>
          </a:p>
          <a:p>
            <a:r>
              <a:rPr lang="en-US" dirty="0"/>
              <a:t>• Toy cars can be produced at the rate of 60 units per hour. Therefore, it must take 1 minute or 1/60 of an hour to produce 1 unit. Similarly, it requires 1/30 of an hour to produce 1 unit of video surveillance drone. Hence a total of   x</a:t>
            </a:r>
            <a:r>
              <a:rPr lang="en-US" baseline="-25000" dirty="0"/>
              <a:t>1</a:t>
            </a:r>
            <a:r>
              <a:rPr lang="en-US" dirty="0"/>
              <a:t> /60   +   x</a:t>
            </a:r>
            <a:r>
              <a:rPr lang="en-US" baseline="-25000" dirty="0"/>
              <a:t>2</a:t>
            </a:r>
            <a:r>
              <a:rPr lang="en-US" dirty="0"/>
              <a:t>/30   hours are required for the daily production. This quantity must be less than or equal to the total production time available each day.</a:t>
            </a:r>
          </a:p>
          <a:p>
            <a:r>
              <a:rPr lang="en-US" dirty="0"/>
              <a:t> Therefore, 	 </a:t>
            </a:r>
            <a:r>
              <a:rPr lang="en-US" dirty="0" smtClean="0"/>
              <a:t>X1/60 + X2/30 </a:t>
            </a:r>
            <a:r>
              <a:rPr lang="en-US" dirty="0"/>
              <a:t>&lt;= 7 </a:t>
            </a:r>
            <a:r>
              <a:rPr lang="en-US" dirty="0"/>
              <a:t> </a:t>
            </a:r>
            <a:r>
              <a:rPr lang="en-US" dirty="0" smtClean="0"/>
              <a:t>this implies;</a:t>
            </a:r>
          </a:p>
          <a:p>
            <a:r>
              <a:rPr lang="en-US" dirty="0" smtClean="0"/>
              <a:t>X</a:t>
            </a:r>
            <a:r>
              <a:rPr lang="en-US" baseline="-25000" dirty="0"/>
              <a:t>1</a:t>
            </a:r>
            <a:r>
              <a:rPr lang="en-US" dirty="0" smtClean="0"/>
              <a:t>  </a:t>
            </a:r>
            <a:r>
              <a:rPr lang="en-US" dirty="0"/>
              <a:t>+ </a:t>
            </a:r>
            <a:r>
              <a:rPr lang="en-US" dirty="0" smtClean="0"/>
              <a:t>2X</a:t>
            </a:r>
            <a:r>
              <a:rPr lang="en-US" baseline="-25000" dirty="0" smtClean="0"/>
              <a:t>2</a:t>
            </a:r>
            <a:r>
              <a:rPr lang="en-US" dirty="0"/>
              <a:t>&lt;= </a:t>
            </a:r>
            <a:r>
              <a:rPr lang="en-US" dirty="0" smtClean="0"/>
              <a:t>420</a:t>
            </a:r>
          </a:p>
          <a:p>
            <a:endParaRPr lang="en-US" dirty="0"/>
          </a:p>
          <a:p>
            <a:endParaRPr lang="en-US" dirty="0" smtClean="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val="994938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438400"/>
            <a:ext cx="8915400" cy="4343400"/>
          </a:xfrm>
        </p:spPr>
        <p:txBody>
          <a:bodyPr/>
          <a:lstStyle/>
          <a:p>
            <a:r>
              <a:rPr lang="en-US" dirty="0" smtClean="0"/>
              <a:t> Hence Maximize </a:t>
            </a:r>
            <a:r>
              <a:rPr lang="en-US" dirty="0"/>
              <a:t>Z = </a:t>
            </a:r>
            <a:r>
              <a:rPr lang="en-US" dirty="0" smtClean="0"/>
              <a:t>13x</a:t>
            </a:r>
            <a:r>
              <a:rPr lang="en-US" baseline="-25000" dirty="0" smtClean="0"/>
              <a:t>1</a:t>
            </a:r>
            <a:r>
              <a:rPr lang="en-US" dirty="0" smtClean="0"/>
              <a:t> </a:t>
            </a:r>
            <a:r>
              <a:rPr lang="en-US" dirty="0"/>
              <a:t>+ </a:t>
            </a:r>
            <a:r>
              <a:rPr lang="en-US" dirty="0" smtClean="0"/>
              <a:t>11x</a:t>
            </a:r>
            <a:r>
              <a:rPr lang="en-US" baseline="-25000" dirty="0" smtClean="0"/>
              <a:t>2</a:t>
            </a:r>
            <a:endParaRPr lang="en-US" dirty="0"/>
          </a:p>
          <a:p>
            <a:r>
              <a:rPr lang="en-US" dirty="0"/>
              <a:t>   Subject </a:t>
            </a:r>
            <a:r>
              <a:rPr lang="en-US" dirty="0" smtClean="0"/>
              <a:t>to       </a:t>
            </a:r>
            <a:r>
              <a:rPr lang="en-US" dirty="0"/>
              <a:t>4x</a:t>
            </a:r>
            <a:r>
              <a:rPr lang="en-US" baseline="-25000" dirty="0"/>
              <a:t>1</a:t>
            </a:r>
            <a:r>
              <a:rPr lang="en-US" dirty="0"/>
              <a:t> + 5x</a:t>
            </a:r>
            <a:r>
              <a:rPr lang="en-US" baseline="-25000" dirty="0"/>
              <a:t>2</a:t>
            </a:r>
            <a:r>
              <a:rPr lang="en-US" dirty="0"/>
              <a:t> &lt;= 1500</a:t>
            </a:r>
          </a:p>
          <a:p>
            <a:r>
              <a:rPr lang="en-US" dirty="0"/>
              <a:t>                        </a:t>
            </a:r>
            <a:r>
              <a:rPr lang="en-US" dirty="0" smtClean="0"/>
              <a:t>        </a:t>
            </a:r>
            <a:r>
              <a:rPr lang="en-US" dirty="0"/>
              <a:t>5x</a:t>
            </a:r>
            <a:r>
              <a:rPr lang="en-US" baseline="-25000" dirty="0"/>
              <a:t>1</a:t>
            </a:r>
            <a:r>
              <a:rPr lang="en-US" dirty="0"/>
              <a:t> + 3x</a:t>
            </a:r>
            <a:r>
              <a:rPr lang="en-US" baseline="-25000" dirty="0"/>
              <a:t>2</a:t>
            </a:r>
            <a:r>
              <a:rPr lang="en-US" dirty="0"/>
              <a:t> &lt;= 1575</a:t>
            </a:r>
          </a:p>
          <a:p>
            <a:r>
              <a:rPr lang="en-US" dirty="0"/>
              <a:t>          </a:t>
            </a:r>
            <a:r>
              <a:rPr lang="en-US" dirty="0" smtClean="0"/>
              <a:t>                        </a:t>
            </a:r>
            <a:r>
              <a:rPr lang="en-US" dirty="0"/>
              <a:t>x</a:t>
            </a:r>
            <a:r>
              <a:rPr lang="en-US" baseline="-25000" dirty="0" smtClean="0"/>
              <a:t>1</a:t>
            </a:r>
            <a:r>
              <a:rPr lang="en-US" dirty="0" smtClean="0"/>
              <a:t> </a:t>
            </a:r>
            <a:r>
              <a:rPr lang="en-US" dirty="0"/>
              <a:t>+ 2x</a:t>
            </a:r>
            <a:r>
              <a:rPr lang="en-US" baseline="-25000" dirty="0"/>
              <a:t>2</a:t>
            </a:r>
            <a:r>
              <a:rPr lang="en-US" dirty="0"/>
              <a:t> &lt;= 420</a:t>
            </a:r>
          </a:p>
          <a:p>
            <a:r>
              <a:rPr lang="en-US" dirty="0"/>
              <a:t>           x</a:t>
            </a:r>
            <a:r>
              <a:rPr lang="en-US" baseline="-25000" dirty="0"/>
              <a:t>1</a:t>
            </a:r>
            <a:r>
              <a:rPr lang="en-US" dirty="0"/>
              <a:t> , x</a:t>
            </a:r>
            <a:r>
              <a:rPr lang="en-US" baseline="-25000" dirty="0"/>
              <a:t>2</a:t>
            </a:r>
            <a:r>
              <a:rPr lang="en-US" dirty="0"/>
              <a:t> &gt;= 0</a:t>
            </a:r>
          </a:p>
          <a:p>
            <a:endParaRPr lang="en-US" dirty="0"/>
          </a:p>
        </p:txBody>
      </p:sp>
      <p:sp>
        <p:nvSpPr>
          <p:cNvPr id="3" name="Title 2"/>
          <p:cNvSpPr>
            <a:spLocks noGrp="1"/>
          </p:cNvSpPr>
          <p:nvPr>
            <p:ph type="title"/>
          </p:nvPr>
        </p:nvSpPr>
        <p:spPr/>
        <p:txBody>
          <a:bodyPr/>
          <a:lstStyle/>
          <a:p>
            <a:r>
              <a:rPr lang="en-US" dirty="0" smtClean="0"/>
              <a:t>solution</a:t>
            </a:r>
            <a:endParaRPr lang="en-US" dirty="0"/>
          </a:p>
        </p:txBody>
      </p:sp>
    </p:spTree>
    <p:extLst>
      <p:ext uri="{BB962C8B-B14F-4D97-AF65-F5344CB8AC3E}">
        <p14:creationId xmlns:p14="http://schemas.microsoft.com/office/powerpoint/2010/main" val="9497957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167</TotalTime>
  <Words>820</Words>
  <Application>Microsoft Office PowerPoint</Application>
  <PresentationFormat>On-screen Show (4:3)</PresentationFormat>
  <Paragraphs>72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Waveform</vt:lpstr>
      <vt:lpstr>Linear Programming formulation and graphical representation </vt:lpstr>
      <vt:lpstr>What is Linear Programming?</vt:lpstr>
      <vt:lpstr>History of Linear Programming</vt:lpstr>
      <vt:lpstr>Problem Formulation </vt:lpstr>
      <vt:lpstr>Graphical Method for Solving Linear Programming Problems </vt:lpstr>
      <vt:lpstr>Problem description 1</vt:lpstr>
      <vt:lpstr>Solution </vt:lpstr>
      <vt:lpstr>solution</vt:lpstr>
      <vt:lpstr>solution</vt:lpstr>
      <vt:lpstr>Graph showing the feasible region</vt:lpstr>
      <vt:lpstr>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 formulation and graphical representation</dc:title>
  <dc:creator>user</dc:creator>
  <cp:lastModifiedBy>user</cp:lastModifiedBy>
  <cp:revision>16</cp:revision>
  <dcterms:created xsi:type="dcterms:W3CDTF">2023-10-26T19:02:35Z</dcterms:created>
  <dcterms:modified xsi:type="dcterms:W3CDTF">2023-10-26T21:49:40Z</dcterms:modified>
</cp:coreProperties>
</file>