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67" r:id="rId5"/>
    <p:sldId id="268" r:id="rId6"/>
    <p:sldId id="258" r:id="rId7"/>
    <p:sldId id="264" r:id="rId8"/>
    <p:sldId id="259" r:id="rId9"/>
    <p:sldId id="260" r:id="rId10"/>
    <p:sldId id="261" r:id="rId11"/>
    <p:sldId id="262" r:id="rId12"/>
    <p:sldId id="266"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11/25/2023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11/25/2023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11/25/2023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11/25/2023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11/25/2023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11/25/2023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11/25/2023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11/25/2023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4846-8BD7-0CA5-8778-96B55578CBB7}"/>
              </a:ext>
            </a:extLst>
          </p:cNvPr>
          <p:cNvSpPr>
            <a:spLocks noGrp="1"/>
          </p:cNvSpPr>
          <p:nvPr>
            <p:ph type="ctrTitle"/>
          </p:nvPr>
        </p:nvSpPr>
        <p:spPr>
          <a:xfrm>
            <a:off x="569168" y="774441"/>
            <a:ext cx="11187404" cy="2519265"/>
          </a:xfrm>
        </p:spPr>
        <p:txBody>
          <a:bodyPr/>
          <a:lstStyle/>
          <a:p>
            <a:r>
              <a:rPr lang="en-US" dirty="0"/>
              <a:t>The Essential  Prescence Of Technology In The Medical Field</a:t>
            </a:r>
            <a:endParaRPr lang="en-CM" dirty="0"/>
          </a:p>
        </p:txBody>
      </p:sp>
      <p:sp>
        <p:nvSpPr>
          <p:cNvPr id="3" name="Subtitle 2">
            <a:extLst>
              <a:ext uri="{FF2B5EF4-FFF2-40B4-BE49-F238E27FC236}">
                <a16:creationId xmlns:a16="http://schemas.microsoft.com/office/drawing/2014/main" id="{18ACE725-8768-F1AD-FF07-F355DFC93A40}"/>
              </a:ext>
            </a:extLst>
          </p:cNvPr>
          <p:cNvSpPr>
            <a:spLocks noGrp="1"/>
          </p:cNvSpPr>
          <p:nvPr>
            <p:ph type="subTitle" idx="1"/>
          </p:nvPr>
        </p:nvSpPr>
        <p:spPr>
          <a:xfrm>
            <a:off x="1154955" y="3293707"/>
            <a:ext cx="8825658" cy="2789852"/>
          </a:xfrm>
        </p:spPr>
        <p:txBody>
          <a:bodyPr>
            <a:normAutofit fontScale="92500" lnSpcReduction="20000"/>
          </a:bodyPr>
          <a:lstStyle/>
          <a:p>
            <a:r>
              <a:rPr lang="en-US" sz="1600" dirty="0"/>
              <a:t>Presented By: </a:t>
            </a:r>
          </a:p>
          <a:p>
            <a:r>
              <a:rPr lang="en-US" dirty="0">
                <a:solidFill>
                  <a:schemeClr val="bg1"/>
                </a:solidFill>
              </a:rPr>
              <a:t>QUINUEL </a:t>
            </a:r>
            <a:r>
              <a:rPr lang="en-US" dirty="0" err="1">
                <a:solidFill>
                  <a:schemeClr val="bg1"/>
                </a:solidFill>
              </a:rPr>
              <a:t>Tabot</a:t>
            </a:r>
            <a:r>
              <a:rPr lang="en-US" dirty="0">
                <a:solidFill>
                  <a:schemeClr val="bg1"/>
                </a:solidFill>
              </a:rPr>
              <a:t> </a:t>
            </a:r>
            <a:r>
              <a:rPr lang="en-US" dirty="0" err="1">
                <a:solidFill>
                  <a:schemeClr val="bg1"/>
                </a:solidFill>
              </a:rPr>
              <a:t>ndip-agbor</a:t>
            </a:r>
            <a:r>
              <a:rPr lang="en-US" dirty="0">
                <a:solidFill>
                  <a:schemeClr val="bg1"/>
                </a:solidFill>
              </a:rPr>
              <a:t>                                            fe21a300</a:t>
            </a:r>
          </a:p>
          <a:p>
            <a:r>
              <a:rPr lang="en-US" dirty="0" err="1">
                <a:solidFill>
                  <a:schemeClr val="bg1"/>
                </a:solidFill>
              </a:rPr>
              <a:t>NGueDIA</a:t>
            </a:r>
            <a:r>
              <a:rPr lang="en-US" dirty="0">
                <a:solidFill>
                  <a:schemeClr val="bg1"/>
                </a:solidFill>
              </a:rPr>
              <a:t>  </a:t>
            </a:r>
            <a:r>
              <a:rPr lang="en-US" dirty="0" err="1">
                <a:solidFill>
                  <a:schemeClr val="bg1"/>
                </a:solidFill>
              </a:rPr>
              <a:t>JEATSa</a:t>
            </a:r>
            <a:r>
              <a:rPr lang="en-US" dirty="0">
                <a:solidFill>
                  <a:schemeClr val="bg1"/>
                </a:solidFill>
              </a:rPr>
              <a:t> JOYCE GRACE                                     FE21A263</a:t>
            </a:r>
          </a:p>
          <a:p>
            <a:r>
              <a:rPr lang="en-US" dirty="0" err="1">
                <a:solidFill>
                  <a:schemeClr val="bg1"/>
                </a:solidFill>
              </a:rPr>
              <a:t>Sirri</a:t>
            </a:r>
            <a:r>
              <a:rPr lang="en-US" dirty="0">
                <a:solidFill>
                  <a:schemeClr val="bg1"/>
                </a:solidFill>
              </a:rPr>
              <a:t> Theresia </a:t>
            </a:r>
            <a:r>
              <a:rPr lang="en-US" dirty="0" err="1">
                <a:solidFill>
                  <a:schemeClr val="bg1"/>
                </a:solidFill>
              </a:rPr>
              <a:t>anye</a:t>
            </a:r>
            <a:r>
              <a:rPr lang="en-US" dirty="0">
                <a:solidFill>
                  <a:schemeClr val="bg1"/>
                </a:solidFill>
              </a:rPr>
              <a:t>                                                            FE21A306</a:t>
            </a:r>
          </a:p>
          <a:p>
            <a:r>
              <a:rPr lang="en-US" dirty="0">
                <a:solidFill>
                  <a:schemeClr val="bg1"/>
                </a:solidFill>
              </a:rPr>
              <a:t>INDAH Mbah RISCOBELLE                                                   FE21A204</a:t>
            </a:r>
          </a:p>
          <a:p>
            <a:r>
              <a:rPr lang="en-US" dirty="0" err="1">
                <a:solidFill>
                  <a:schemeClr val="bg1"/>
                </a:solidFill>
              </a:rPr>
              <a:t>TsaPze</a:t>
            </a:r>
            <a:r>
              <a:rPr lang="en-US" dirty="0">
                <a:solidFill>
                  <a:schemeClr val="bg1"/>
                </a:solidFill>
              </a:rPr>
              <a:t> ZAMBOU Cinthia Roseline                                   FE21A328</a:t>
            </a:r>
          </a:p>
          <a:p>
            <a:r>
              <a:rPr lang="en-US" dirty="0">
                <a:solidFill>
                  <a:schemeClr val="bg1"/>
                </a:solidFill>
              </a:rPr>
              <a:t>FOLETIA AJONGAKUI SYNCLAIR                                         FE21A190</a:t>
            </a:r>
          </a:p>
          <a:p>
            <a:r>
              <a:rPr lang="en-US" dirty="0" err="1">
                <a:solidFill>
                  <a:schemeClr val="bg1"/>
                </a:solidFill>
              </a:rPr>
              <a:t>Nyando</a:t>
            </a:r>
            <a:r>
              <a:rPr lang="en-US" dirty="0">
                <a:solidFill>
                  <a:schemeClr val="bg1"/>
                </a:solidFill>
              </a:rPr>
              <a:t> </a:t>
            </a:r>
            <a:r>
              <a:rPr lang="en-US" dirty="0" err="1">
                <a:solidFill>
                  <a:schemeClr val="bg1"/>
                </a:solidFill>
              </a:rPr>
              <a:t>onongwene</a:t>
            </a:r>
            <a:r>
              <a:rPr lang="en-US" dirty="0">
                <a:solidFill>
                  <a:schemeClr val="bg1"/>
                </a:solidFill>
              </a:rPr>
              <a:t>                                                     FE21A290</a:t>
            </a:r>
          </a:p>
          <a:p>
            <a:endParaRPr lang="en-US" dirty="0"/>
          </a:p>
          <a:p>
            <a:endParaRPr lang="en-US" dirty="0"/>
          </a:p>
          <a:p>
            <a:endParaRPr lang="en-CM" dirty="0"/>
          </a:p>
        </p:txBody>
      </p:sp>
      <p:sp>
        <p:nvSpPr>
          <p:cNvPr id="7" name="Rectangle 2">
            <a:extLst>
              <a:ext uri="{FF2B5EF4-FFF2-40B4-BE49-F238E27FC236}">
                <a16:creationId xmlns:a16="http://schemas.microsoft.com/office/drawing/2014/main" id="{197194A9-0D2E-0010-7031-A13F7B8D945A}"/>
              </a:ext>
            </a:extLst>
          </p:cNvPr>
          <p:cNvSpPr>
            <a:spLocks noChangeArrowheads="1"/>
          </p:cNvSpPr>
          <p:nvPr/>
        </p:nvSpPr>
        <p:spPr bwMode="auto">
          <a:xfrm>
            <a:off x="2446338" y="4203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M" altLang="en-CM" sz="12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CM" altLang="en-CM"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6465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5A393-B4CF-6888-B2F4-CEFFFE5AF600}"/>
              </a:ext>
            </a:extLst>
          </p:cNvPr>
          <p:cNvSpPr>
            <a:spLocks noGrp="1"/>
          </p:cNvSpPr>
          <p:nvPr>
            <p:ph type="title"/>
          </p:nvPr>
        </p:nvSpPr>
        <p:spPr>
          <a:xfrm>
            <a:off x="502920" y="833709"/>
            <a:ext cx="11186160" cy="926252"/>
          </a:xfrm>
        </p:spPr>
        <p:txBody>
          <a:bodyPr/>
          <a:lstStyle/>
          <a:p>
            <a:r>
              <a:rPr lang="en-US" dirty="0"/>
              <a:t>Opportunities Created In The Medical Field For Software Engineers</a:t>
            </a:r>
            <a:endParaRPr lang="en-CM" dirty="0"/>
          </a:p>
        </p:txBody>
      </p:sp>
      <p:sp>
        <p:nvSpPr>
          <p:cNvPr id="4" name="TextBox 3">
            <a:extLst>
              <a:ext uri="{FF2B5EF4-FFF2-40B4-BE49-F238E27FC236}">
                <a16:creationId xmlns:a16="http://schemas.microsoft.com/office/drawing/2014/main" id="{18A703E5-6736-8C1C-8F1C-B4799387EDFA}"/>
              </a:ext>
            </a:extLst>
          </p:cNvPr>
          <p:cNvSpPr txBox="1"/>
          <p:nvPr/>
        </p:nvSpPr>
        <p:spPr>
          <a:xfrm>
            <a:off x="1056640" y="3158758"/>
            <a:ext cx="10281920" cy="2554545"/>
          </a:xfrm>
          <a:prstGeom prst="rect">
            <a:avLst/>
          </a:prstGeom>
          <a:noFill/>
        </p:spPr>
        <p:txBody>
          <a:bodyPr wrap="square">
            <a:spAutoFit/>
          </a:bodyPr>
          <a:lstStyle/>
          <a:p>
            <a:pPr algn="l">
              <a:buFont typeface="Arial" panose="020B0604020202020204" pitchFamily="34" charset="0"/>
              <a:buChar char="•"/>
            </a:pPr>
            <a:r>
              <a:rPr lang="en-US" sz="2000" b="0" i="0" dirty="0">
                <a:solidFill>
                  <a:srgbClr val="1F1F1F"/>
                </a:solidFill>
                <a:effectLst/>
                <a:latin typeface="Google Sans"/>
              </a:rPr>
              <a:t>The healthcare industry is growing rapidly, and there is a high demand for software engineers with experience in healthcare to research and create more technologies.</a:t>
            </a:r>
          </a:p>
          <a:p>
            <a:pPr algn="l"/>
            <a:endParaRPr lang="en-US" sz="2000" b="0" i="0" dirty="0">
              <a:solidFill>
                <a:srgbClr val="1F1F1F"/>
              </a:solidFill>
              <a:effectLst/>
              <a:latin typeface="Google Sans"/>
            </a:endParaRPr>
          </a:p>
          <a:p>
            <a:pPr algn="l">
              <a:buFont typeface="Arial" panose="020B0604020202020204" pitchFamily="34" charset="0"/>
              <a:buChar char="•"/>
            </a:pPr>
            <a:r>
              <a:rPr lang="en-US" sz="2000" b="0" i="0" dirty="0">
                <a:solidFill>
                  <a:srgbClr val="1F1F1F"/>
                </a:solidFill>
                <a:effectLst/>
                <a:latin typeface="Google Sans"/>
              </a:rPr>
              <a:t>Software engineers have the opportunity to make a real difference in the lives of patients by developing innovative solutions to healthcare challenges.</a:t>
            </a:r>
          </a:p>
          <a:p>
            <a:pPr algn="l"/>
            <a:endParaRPr lang="en-US" sz="2000" b="0" i="0" dirty="0">
              <a:solidFill>
                <a:srgbClr val="1F1F1F"/>
              </a:solidFill>
              <a:effectLst/>
              <a:latin typeface="Google Sans"/>
            </a:endParaRPr>
          </a:p>
          <a:p>
            <a:pPr algn="l">
              <a:buFont typeface="Arial" panose="020B0604020202020204" pitchFamily="34" charset="0"/>
              <a:buChar char="•"/>
            </a:pPr>
            <a:r>
              <a:rPr lang="en-US" sz="2000" b="0" i="0" dirty="0">
                <a:solidFill>
                  <a:srgbClr val="1F1F1F"/>
                </a:solidFill>
                <a:effectLst/>
                <a:latin typeface="Google Sans"/>
              </a:rPr>
              <a:t>The healthcare software engineering industry offers a variety of career opportunities, including software development, project management, and research.</a:t>
            </a:r>
          </a:p>
        </p:txBody>
      </p:sp>
    </p:spTree>
    <p:extLst>
      <p:ext uri="{BB962C8B-B14F-4D97-AF65-F5344CB8AC3E}">
        <p14:creationId xmlns:p14="http://schemas.microsoft.com/office/powerpoint/2010/main" val="3135391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F813-DFBD-3C5F-D3A6-62761B45FC20}"/>
              </a:ext>
            </a:extLst>
          </p:cNvPr>
          <p:cNvSpPr>
            <a:spLocks noGrp="1"/>
          </p:cNvSpPr>
          <p:nvPr>
            <p:ph type="title"/>
          </p:nvPr>
        </p:nvSpPr>
        <p:spPr/>
        <p:txBody>
          <a:bodyPr/>
          <a:lstStyle/>
          <a:p>
            <a:r>
              <a:rPr lang="en-US" dirty="0"/>
              <a:t>Conclusion</a:t>
            </a:r>
            <a:endParaRPr lang="en-CM" dirty="0"/>
          </a:p>
        </p:txBody>
      </p:sp>
      <p:sp>
        <p:nvSpPr>
          <p:cNvPr id="4" name="TextBox 3">
            <a:extLst>
              <a:ext uri="{FF2B5EF4-FFF2-40B4-BE49-F238E27FC236}">
                <a16:creationId xmlns:a16="http://schemas.microsoft.com/office/drawing/2014/main" id="{FCC20C5F-4448-AAC3-AF7F-9E4586524C59}"/>
              </a:ext>
            </a:extLst>
          </p:cNvPr>
          <p:cNvSpPr txBox="1"/>
          <p:nvPr/>
        </p:nvSpPr>
        <p:spPr>
          <a:xfrm>
            <a:off x="801603" y="2885450"/>
            <a:ext cx="10220960" cy="923330"/>
          </a:xfrm>
          <a:prstGeom prst="rect">
            <a:avLst/>
          </a:prstGeom>
          <a:noFill/>
        </p:spPr>
        <p:txBody>
          <a:bodyPr wrap="square">
            <a:spAutoFit/>
          </a:bodyPr>
          <a:lstStyle/>
          <a:p>
            <a:pPr algn="l"/>
            <a:r>
              <a:rPr lang="en-US" b="0" i="0" dirty="0">
                <a:solidFill>
                  <a:srgbClr val="1F1F1F"/>
                </a:solidFill>
                <a:effectLst/>
                <a:latin typeface="Google Sans"/>
              </a:rPr>
              <a:t>The presence of technology in the medical field forever remains a wonderful blessing to the human race and through continuous research and analysis , there </a:t>
            </a:r>
            <a:r>
              <a:rPr lang="en-US" dirty="0">
                <a:solidFill>
                  <a:srgbClr val="1F1F1F"/>
                </a:solidFill>
                <a:latin typeface="Google Sans"/>
              </a:rPr>
              <a:t>will be a significant decrease in the </a:t>
            </a:r>
            <a:r>
              <a:rPr lang="en-US" dirty="0" err="1">
                <a:solidFill>
                  <a:srgbClr val="1F1F1F"/>
                </a:solidFill>
                <a:latin typeface="Google Sans"/>
              </a:rPr>
              <a:t>mortility</a:t>
            </a:r>
            <a:r>
              <a:rPr lang="en-US" dirty="0">
                <a:solidFill>
                  <a:srgbClr val="1F1F1F"/>
                </a:solidFill>
                <a:latin typeface="Google Sans"/>
              </a:rPr>
              <a:t> rate in the near by future.</a:t>
            </a:r>
            <a:endParaRPr lang="en-US" b="0" i="0" dirty="0">
              <a:solidFill>
                <a:srgbClr val="1F1F1F"/>
              </a:solidFill>
              <a:effectLst/>
              <a:latin typeface="Google Sans"/>
            </a:endParaRPr>
          </a:p>
        </p:txBody>
      </p:sp>
    </p:spTree>
    <p:extLst>
      <p:ext uri="{BB962C8B-B14F-4D97-AF65-F5344CB8AC3E}">
        <p14:creationId xmlns:p14="http://schemas.microsoft.com/office/powerpoint/2010/main" val="4005473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B3AA7-07CD-9A19-3161-7DEF294C0532}"/>
              </a:ext>
            </a:extLst>
          </p:cNvPr>
          <p:cNvSpPr>
            <a:spLocks noGrp="1"/>
          </p:cNvSpPr>
          <p:nvPr>
            <p:ph type="title"/>
          </p:nvPr>
        </p:nvSpPr>
        <p:spPr/>
        <p:txBody>
          <a:bodyPr/>
          <a:lstStyle/>
          <a:p>
            <a:r>
              <a:rPr lang="en-US" dirty="0"/>
              <a:t>References</a:t>
            </a:r>
            <a:endParaRPr lang="en-CM" dirty="0"/>
          </a:p>
        </p:txBody>
      </p:sp>
      <p:sp>
        <p:nvSpPr>
          <p:cNvPr id="3" name="Text Placeholder 2">
            <a:extLst>
              <a:ext uri="{FF2B5EF4-FFF2-40B4-BE49-F238E27FC236}">
                <a16:creationId xmlns:a16="http://schemas.microsoft.com/office/drawing/2014/main" id="{A958AF9E-039B-06EF-6EAB-CAA64012A336}"/>
              </a:ext>
            </a:extLst>
          </p:cNvPr>
          <p:cNvSpPr>
            <a:spLocks noGrp="1"/>
          </p:cNvSpPr>
          <p:nvPr>
            <p:ph type="body" sz="half" idx="2"/>
          </p:nvPr>
        </p:nvSpPr>
        <p:spPr/>
        <p:txBody>
          <a:bodyPr/>
          <a:lstStyle/>
          <a:p>
            <a:pPr algn="l"/>
            <a:r>
              <a:rPr lang="en-US" b="0" i="0" dirty="0">
                <a:solidFill>
                  <a:srgbClr val="1F1F1F"/>
                </a:solidFill>
                <a:effectLst/>
                <a:latin typeface="Google Sans"/>
              </a:rPr>
              <a:t>Tai, J., Huang, J. C., Hsu, H. Y., &amp; Chuang, T. J. (2021). Telemedicine during  pandemic: A systematic review. Journal of telemedicine and telecare, 27(5), 1007-1021.</a:t>
            </a:r>
          </a:p>
          <a:p>
            <a:pPr algn="l"/>
            <a:r>
              <a:rPr lang="en-US" b="0" i="0" dirty="0">
                <a:solidFill>
                  <a:srgbClr val="1F1F1F"/>
                </a:solidFill>
                <a:effectLst/>
                <a:latin typeface="Google Sans"/>
              </a:rPr>
              <a:t>Wang, L., Lin, Z., &amp; Wong, W. T. (2020). Artificial intelligence in medics: a review. Medical Imaging and Information Science, 9(4), 1063-1073.</a:t>
            </a:r>
          </a:p>
          <a:p>
            <a:endParaRPr lang="en-CM" dirty="0"/>
          </a:p>
        </p:txBody>
      </p:sp>
    </p:spTree>
    <p:extLst>
      <p:ext uri="{BB962C8B-B14F-4D97-AF65-F5344CB8AC3E}">
        <p14:creationId xmlns:p14="http://schemas.microsoft.com/office/powerpoint/2010/main" val="1933792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84F1-1633-5C9B-5DAA-D35C12F8DAF9}"/>
              </a:ext>
            </a:extLst>
          </p:cNvPr>
          <p:cNvSpPr>
            <a:spLocks noGrp="1"/>
          </p:cNvSpPr>
          <p:nvPr>
            <p:ph type="title"/>
          </p:nvPr>
        </p:nvSpPr>
        <p:spPr/>
        <p:txBody>
          <a:bodyPr/>
          <a:lstStyle/>
          <a:p>
            <a:r>
              <a:rPr lang="en-US" sz="6000" dirty="0"/>
              <a:t>              THE  END</a:t>
            </a:r>
            <a:endParaRPr lang="en-CM" sz="6000" dirty="0"/>
          </a:p>
        </p:txBody>
      </p:sp>
    </p:spTree>
    <p:extLst>
      <p:ext uri="{BB962C8B-B14F-4D97-AF65-F5344CB8AC3E}">
        <p14:creationId xmlns:p14="http://schemas.microsoft.com/office/powerpoint/2010/main" val="166317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E37B1-5F7B-B2A0-DD96-68D839174AB8}"/>
              </a:ext>
            </a:extLst>
          </p:cNvPr>
          <p:cNvSpPr>
            <a:spLocks noGrp="1"/>
          </p:cNvSpPr>
          <p:nvPr>
            <p:ph type="title"/>
          </p:nvPr>
        </p:nvSpPr>
        <p:spPr/>
        <p:txBody>
          <a:bodyPr/>
          <a:lstStyle/>
          <a:p>
            <a:r>
              <a:rPr lang="en-US" dirty="0"/>
              <a:t>Outline</a:t>
            </a:r>
            <a:endParaRPr lang="en-CM" dirty="0"/>
          </a:p>
        </p:txBody>
      </p:sp>
      <p:sp>
        <p:nvSpPr>
          <p:cNvPr id="3" name="Content Placeholder 2">
            <a:extLst>
              <a:ext uri="{FF2B5EF4-FFF2-40B4-BE49-F238E27FC236}">
                <a16:creationId xmlns:a16="http://schemas.microsoft.com/office/drawing/2014/main" id="{2CB8F001-86AD-7C05-9855-85357BBEC82E}"/>
              </a:ext>
            </a:extLst>
          </p:cNvPr>
          <p:cNvSpPr>
            <a:spLocks noGrp="1"/>
          </p:cNvSpPr>
          <p:nvPr>
            <p:ph idx="1"/>
          </p:nvPr>
        </p:nvSpPr>
        <p:spPr/>
        <p:txBody>
          <a:bodyPr>
            <a:normAutofit lnSpcReduction="10000"/>
          </a:bodyPr>
          <a:lstStyle/>
          <a:p>
            <a:r>
              <a:rPr lang="en-US" dirty="0"/>
              <a:t>Introduction</a:t>
            </a:r>
          </a:p>
          <a:p>
            <a:r>
              <a:rPr lang="en-US" dirty="0"/>
              <a:t>Abstract </a:t>
            </a:r>
          </a:p>
          <a:p>
            <a:r>
              <a:rPr lang="en-US" dirty="0"/>
              <a:t>Literature Review</a:t>
            </a:r>
          </a:p>
          <a:p>
            <a:r>
              <a:rPr lang="en-US" dirty="0"/>
              <a:t>The Evolving Technologies In The Medical Field</a:t>
            </a:r>
          </a:p>
          <a:p>
            <a:r>
              <a:rPr lang="en-US" dirty="0"/>
              <a:t>Illustration</a:t>
            </a:r>
          </a:p>
          <a:p>
            <a:r>
              <a:rPr lang="en-US" dirty="0"/>
              <a:t>Challenges In Adapting Technologies</a:t>
            </a:r>
          </a:p>
          <a:p>
            <a:r>
              <a:rPr lang="en-US" dirty="0"/>
              <a:t>Opportunities Created In The Medical Field</a:t>
            </a:r>
          </a:p>
          <a:p>
            <a:r>
              <a:rPr lang="en-US" dirty="0"/>
              <a:t>Conclusion</a:t>
            </a:r>
          </a:p>
          <a:p>
            <a:r>
              <a:rPr lang="en-US"/>
              <a:t>References</a:t>
            </a:r>
            <a:endParaRPr lang="en-US" dirty="0"/>
          </a:p>
          <a:p>
            <a:endParaRPr lang="en-US" dirty="0"/>
          </a:p>
          <a:p>
            <a:endParaRPr lang="en-US" dirty="0"/>
          </a:p>
          <a:p>
            <a:endParaRPr lang="en-CM" dirty="0"/>
          </a:p>
        </p:txBody>
      </p:sp>
    </p:spTree>
    <p:extLst>
      <p:ext uri="{BB962C8B-B14F-4D97-AF65-F5344CB8AC3E}">
        <p14:creationId xmlns:p14="http://schemas.microsoft.com/office/powerpoint/2010/main" val="1087011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DA4A-5F7F-4AA8-65D6-C2905414A604}"/>
              </a:ext>
            </a:extLst>
          </p:cNvPr>
          <p:cNvSpPr>
            <a:spLocks noGrp="1"/>
          </p:cNvSpPr>
          <p:nvPr>
            <p:ph type="title"/>
          </p:nvPr>
        </p:nvSpPr>
        <p:spPr>
          <a:xfrm>
            <a:off x="1148798" y="1063417"/>
            <a:ext cx="8831816" cy="998648"/>
          </a:xfrm>
        </p:spPr>
        <p:txBody>
          <a:bodyPr/>
          <a:lstStyle/>
          <a:p>
            <a:r>
              <a:rPr lang="en-US" dirty="0"/>
              <a:t>Introduction:</a:t>
            </a:r>
            <a:endParaRPr lang="en-CM" dirty="0"/>
          </a:p>
        </p:txBody>
      </p:sp>
      <p:sp>
        <p:nvSpPr>
          <p:cNvPr id="3" name="Text Placeholder 2">
            <a:extLst>
              <a:ext uri="{FF2B5EF4-FFF2-40B4-BE49-F238E27FC236}">
                <a16:creationId xmlns:a16="http://schemas.microsoft.com/office/drawing/2014/main" id="{D979B6DF-D5A9-C130-B2B9-3480382A91D1}"/>
              </a:ext>
            </a:extLst>
          </p:cNvPr>
          <p:cNvSpPr>
            <a:spLocks noGrp="1"/>
          </p:cNvSpPr>
          <p:nvPr>
            <p:ph type="body" sz="half" idx="2"/>
          </p:nvPr>
        </p:nvSpPr>
        <p:spPr>
          <a:xfrm>
            <a:off x="589280" y="3200400"/>
            <a:ext cx="10515600" cy="3387012"/>
          </a:xfrm>
        </p:spPr>
        <p:txBody>
          <a:bodyPr/>
          <a:lstStyle/>
          <a:p>
            <a:pPr algn="l">
              <a:buFont typeface="Arial" panose="020B0604020202020204" pitchFamily="34" charset="0"/>
              <a:buChar char="•"/>
            </a:pPr>
            <a:r>
              <a:rPr lang="en-US" b="0" i="0" dirty="0">
                <a:solidFill>
                  <a:srgbClr val="1F1F1F"/>
                </a:solidFill>
                <a:effectLst/>
                <a:latin typeface="Google Sans"/>
              </a:rPr>
              <a:t>Software engineers are essential to the healthcare industry, developing and maintaining the systems that healthcare providers rely on to deliver care.</a:t>
            </a:r>
          </a:p>
          <a:p>
            <a:pPr algn="l"/>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The healthcare industry is rapidly changing, and software engineers are playing a key role in driving innovation and improving patient care.</a:t>
            </a:r>
          </a:p>
          <a:p>
            <a:pPr algn="l"/>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This presentation will explore the current state of healthcare in the software engineering industry, as well as the challenges and opportunities that lie ahead.</a:t>
            </a:r>
          </a:p>
          <a:p>
            <a:endParaRPr lang="en-CM" dirty="0"/>
          </a:p>
        </p:txBody>
      </p:sp>
    </p:spTree>
    <p:extLst>
      <p:ext uri="{BB962C8B-B14F-4D97-AF65-F5344CB8AC3E}">
        <p14:creationId xmlns:p14="http://schemas.microsoft.com/office/powerpoint/2010/main" val="491559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A7AB-6C07-D398-5906-822C67B1ACAB}"/>
              </a:ext>
            </a:extLst>
          </p:cNvPr>
          <p:cNvSpPr>
            <a:spLocks noGrp="1"/>
          </p:cNvSpPr>
          <p:nvPr>
            <p:ph type="title"/>
          </p:nvPr>
        </p:nvSpPr>
        <p:spPr/>
        <p:txBody>
          <a:bodyPr/>
          <a:lstStyle/>
          <a:p>
            <a:r>
              <a:rPr lang="en-US" dirty="0"/>
              <a:t>Abstract</a:t>
            </a:r>
            <a:endParaRPr lang="en-CM" dirty="0"/>
          </a:p>
        </p:txBody>
      </p:sp>
      <p:sp>
        <p:nvSpPr>
          <p:cNvPr id="3" name="Text Placeholder 2">
            <a:extLst>
              <a:ext uri="{FF2B5EF4-FFF2-40B4-BE49-F238E27FC236}">
                <a16:creationId xmlns:a16="http://schemas.microsoft.com/office/drawing/2014/main" id="{C0432732-1BF6-14B7-2742-CE08970E0C91}"/>
              </a:ext>
            </a:extLst>
          </p:cNvPr>
          <p:cNvSpPr>
            <a:spLocks noGrp="1"/>
          </p:cNvSpPr>
          <p:nvPr>
            <p:ph type="body" sz="half" idx="2"/>
          </p:nvPr>
        </p:nvSpPr>
        <p:spPr/>
        <p:txBody>
          <a:bodyPr/>
          <a:lstStyle/>
          <a:p>
            <a:r>
              <a:rPr lang="en-US" dirty="0"/>
              <a:t>In this presentation, the evolving nature and essential use of technology in the medical field, the challenges commonly associated and the opportunities allocated through technology</a:t>
            </a:r>
            <a:endParaRPr lang="en-CM" dirty="0"/>
          </a:p>
        </p:txBody>
      </p:sp>
    </p:spTree>
    <p:extLst>
      <p:ext uri="{BB962C8B-B14F-4D97-AF65-F5344CB8AC3E}">
        <p14:creationId xmlns:p14="http://schemas.microsoft.com/office/powerpoint/2010/main" val="191860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1B39-D33B-E5F6-FC52-1CA8FCE2AEE9}"/>
              </a:ext>
            </a:extLst>
          </p:cNvPr>
          <p:cNvSpPr>
            <a:spLocks noGrp="1"/>
          </p:cNvSpPr>
          <p:nvPr>
            <p:ph type="title"/>
          </p:nvPr>
        </p:nvSpPr>
        <p:spPr/>
        <p:txBody>
          <a:bodyPr/>
          <a:lstStyle/>
          <a:p>
            <a:r>
              <a:rPr lang="en-US" dirty="0"/>
              <a:t>Literature Review</a:t>
            </a:r>
            <a:endParaRPr lang="en-CM" dirty="0"/>
          </a:p>
        </p:txBody>
      </p:sp>
      <p:sp>
        <p:nvSpPr>
          <p:cNvPr id="3" name="Text Placeholder 2">
            <a:extLst>
              <a:ext uri="{FF2B5EF4-FFF2-40B4-BE49-F238E27FC236}">
                <a16:creationId xmlns:a16="http://schemas.microsoft.com/office/drawing/2014/main" id="{404E5B3D-F7F7-CEE2-5DF7-35CEC603F3EC}"/>
              </a:ext>
            </a:extLst>
          </p:cNvPr>
          <p:cNvSpPr>
            <a:spLocks noGrp="1"/>
          </p:cNvSpPr>
          <p:nvPr>
            <p:ph type="body" sz="half" idx="2"/>
          </p:nvPr>
        </p:nvSpPr>
        <p:spPr>
          <a:xfrm>
            <a:off x="345440" y="2783840"/>
            <a:ext cx="11501120" cy="4246880"/>
          </a:xfrm>
        </p:spPr>
        <p:txBody>
          <a:bodyPr>
            <a:normAutofit fontScale="25000" lnSpcReduction="20000"/>
          </a:bodyPr>
          <a:lstStyle/>
          <a:p>
            <a:pPr algn="l"/>
            <a:br>
              <a:rPr lang="en-US" sz="4000" b="0" i="0" dirty="0">
                <a:effectLst/>
                <a:latin typeface="Times New Roman" panose="02020603050405020304" pitchFamily="18" charset="0"/>
              </a:rPr>
            </a:br>
            <a:endParaRPr lang="en-US" sz="4000" b="0" i="0" dirty="0">
              <a:effectLst/>
              <a:latin typeface="Times New Roman" panose="02020603050405020304" pitchFamily="18" charset="0"/>
            </a:endParaRPr>
          </a:p>
          <a:p>
            <a:pPr algn="l" rtl="0"/>
            <a:r>
              <a:rPr lang="en-US" sz="4800" b="0" i="0" dirty="0">
                <a:effectLst/>
                <a:latin typeface="Google Sans"/>
              </a:rPr>
              <a:t>In the 20th century, technology continued to play a major role in the advancement of medicine. The development of X-rays, CT scans, and MRI machines revolutionized the diagnosis of diseases. New surgical techniques, such as open-heart surgery and organ transplants, were made possible by advances in anesthesia and surgical equipment.</a:t>
            </a:r>
          </a:p>
          <a:p>
            <a:pPr algn="l" rtl="0"/>
            <a:r>
              <a:rPr lang="en-US" sz="4800" b="0" i="0" dirty="0">
                <a:effectLst/>
                <a:latin typeface="Google Sans"/>
              </a:rPr>
              <a:t>In recent years, the rise of artificial intelligence and robotics has ushered in a new era of technological innovation in medicine. AI-powered systems are now being used to diagnose diseases, develop new drugs and therapies, and assist surgeons in complex procedures. Robotic surgery systems have allowed surgeons to perform complex operations with greater precision and accuracy.</a:t>
            </a:r>
          </a:p>
          <a:p>
            <a:pPr algn="l" rtl="0"/>
            <a:r>
              <a:rPr lang="en-US" sz="4800" b="0" i="0" dirty="0">
                <a:effectLst/>
                <a:latin typeface="Google Sans"/>
              </a:rPr>
              <a:t>The essential presence of technology in the medical field has had a profound impact on human health and well-being. By enabling the development of new medical treatments and procedures, technology has helped to improve the diagnosis, treatment, and prevention of diseases. As technology continues to evolve, we can expect to see even more groundbreaking innovations in the years to come.</a:t>
            </a:r>
          </a:p>
          <a:p>
            <a:pPr algn="l" rtl="0"/>
            <a:r>
              <a:rPr lang="en-US" sz="4800" b="0" i="0" dirty="0">
                <a:effectLst/>
                <a:latin typeface="Google Sans"/>
              </a:rPr>
              <a:t>Here are some specific examples of how technology has been used in the medical field over the past few centuries:</a:t>
            </a:r>
          </a:p>
          <a:p>
            <a:pPr algn="l" rtl="0">
              <a:buFont typeface="Arial" panose="020B0604020202020204" pitchFamily="34" charset="0"/>
              <a:buChar char="•"/>
            </a:pPr>
            <a:r>
              <a:rPr lang="en-US" sz="4800" b="0" i="0" dirty="0">
                <a:effectLst/>
                <a:latin typeface="Google Sans"/>
              </a:rPr>
              <a:t>17th century: The microscope is invented, allowing scientists to see cells and other microscopic structures for the first time.</a:t>
            </a:r>
          </a:p>
          <a:p>
            <a:pPr algn="l" rtl="0">
              <a:buFont typeface="Arial" panose="020B0604020202020204" pitchFamily="34" charset="0"/>
              <a:buChar char="•"/>
            </a:pPr>
            <a:r>
              <a:rPr lang="en-US" sz="4800" b="0" i="0" dirty="0">
                <a:effectLst/>
                <a:latin typeface="Google Sans"/>
              </a:rPr>
              <a:t>18th century: The stethoscope is invented, allowing doctors to listen to patients' heart and lung sounds.</a:t>
            </a:r>
          </a:p>
          <a:p>
            <a:pPr algn="l" rtl="0">
              <a:buFont typeface="Arial" panose="020B0604020202020204" pitchFamily="34" charset="0"/>
              <a:buChar char="•"/>
            </a:pPr>
            <a:r>
              <a:rPr lang="en-US" sz="4800" b="0" i="0" dirty="0">
                <a:effectLst/>
                <a:latin typeface="Google Sans"/>
              </a:rPr>
              <a:t>19th century: The development of vaccines, such as the smallpox vaccine, helps to eradicate deadly diseases.</a:t>
            </a:r>
          </a:p>
          <a:p>
            <a:pPr algn="l" rtl="0">
              <a:buFont typeface="Arial" panose="020B0604020202020204" pitchFamily="34" charset="0"/>
              <a:buChar char="•"/>
            </a:pPr>
            <a:r>
              <a:rPr lang="en-US" sz="4800" b="0" i="0" dirty="0">
                <a:effectLst/>
                <a:latin typeface="Google Sans"/>
              </a:rPr>
              <a:t>20th century: X-rays, CT scans, and MRI machines revolutionize the diagnosis of diseases. New surgical techniques, such as open-heart surgery and organ transplants, are made possible by advances in anesthesia and surgical equipment.</a:t>
            </a:r>
          </a:p>
          <a:p>
            <a:pPr algn="l" rtl="0">
              <a:buFont typeface="Arial" panose="020B0604020202020204" pitchFamily="34" charset="0"/>
              <a:buChar char="•"/>
            </a:pPr>
            <a:r>
              <a:rPr lang="en-US" sz="4800" b="0" i="0" dirty="0">
                <a:effectLst/>
                <a:latin typeface="Google Sans"/>
              </a:rPr>
              <a:t>21st century: Artificial intelligence and robotics are used to develop new drugs and therapies, diagnose diseases, and assist surgeons in complex procedures.</a:t>
            </a:r>
          </a:p>
          <a:p>
            <a:pPr algn="l" rtl="0"/>
            <a:r>
              <a:rPr lang="en-US" sz="4800" b="0" i="0" dirty="0">
                <a:effectLst/>
                <a:latin typeface="Google Sans"/>
              </a:rPr>
              <a:t>Technology has played a vital role in the advancement of medicine over the centuries, and its importance continues to grow today. As new technologies emerge, we can expect to see even more groundbreaking innovations in the years to come.</a:t>
            </a:r>
          </a:p>
          <a:p>
            <a:endParaRPr lang="en-CM" dirty="0"/>
          </a:p>
        </p:txBody>
      </p:sp>
    </p:spTree>
    <p:extLst>
      <p:ext uri="{BB962C8B-B14F-4D97-AF65-F5344CB8AC3E}">
        <p14:creationId xmlns:p14="http://schemas.microsoft.com/office/powerpoint/2010/main" val="3766242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B959-03B8-5146-E41F-30AB271C6F8D}"/>
              </a:ext>
            </a:extLst>
          </p:cNvPr>
          <p:cNvSpPr>
            <a:spLocks noGrp="1"/>
          </p:cNvSpPr>
          <p:nvPr>
            <p:ph type="title"/>
          </p:nvPr>
        </p:nvSpPr>
        <p:spPr/>
        <p:txBody>
          <a:bodyPr/>
          <a:lstStyle/>
          <a:p>
            <a:r>
              <a:rPr lang="en-US" dirty="0"/>
              <a:t>The Evolving Technologies In The Medical Field</a:t>
            </a:r>
            <a:endParaRPr lang="en-CM" dirty="0"/>
          </a:p>
        </p:txBody>
      </p:sp>
      <p:sp>
        <p:nvSpPr>
          <p:cNvPr id="3" name="Text Placeholder 2">
            <a:extLst>
              <a:ext uri="{FF2B5EF4-FFF2-40B4-BE49-F238E27FC236}">
                <a16:creationId xmlns:a16="http://schemas.microsoft.com/office/drawing/2014/main" id="{C5536DD1-0099-04F3-30E6-BF04B047B3FA}"/>
              </a:ext>
            </a:extLst>
          </p:cNvPr>
          <p:cNvSpPr>
            <a:spLocks noGrp="1"/>
          </p:cNvSpPr>
          <p:nvPr>
            <p:ph type="body" sz="half" idx="2"/>
          </p:nvPr>
        </p:nvSpPr>
        <p:spPr>
          <a:xfrm>
            <a:off x="843280" y="3302000"/>
            <a:ext cx="10637520" cy="3342640"/>
          </a:xfrm>
        </p:spPr>
        <p:txBody>
          <a:bodyPr>
            <a:normAutofit/>
          </a:bodyPr>
          <a:lstStyle/>
          <a:p>
            <a:pPr algn="l">
              <a:buFont typeface="Arial" panose="020B0604020202020204" pitchFamily="34" charset="0"/>
              <a:buChar char="•"/>
            </a:pPr>
            <a:r>
              <a:rPr lang="en-US" dirty="0">
                <a:solidFill>
                  <a:srgbClr val="1F1F1F"/>
                </a:solidFill>
                <a:latin typeface="Google Sans"/>
              </a:rPr>
              <a:t>Technologies</a:t>
            </a:r>
            <a:r>
              <a:rPr lang="en-US" b="0" i="0" dirty="0">
                <a:solidFill>
                  <a:srgbClr val="1F1F1F"/>
                </a:solidFill>
                <a:effectLst/>
                <a:latin typeface="Google Sans"/>
              </a:rPr>
              <a:t> are involved in all aspects of the healthcare industry, from developing electronic health records (EHRs) to designing medical devices.</a:t>
            </a:r>
          </a:p>
          <a:p>
            <a:pPr algn="l"/>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Some of the key areas where software engineers are making a difference include:</a:t>
            </a:r>
          </a:p>
          <a:p>
            <a:pPr marL="742950" lvl="1" indent="-285750" algn="l">
              <a:buFont typeface="Arial" panose="020B0604020202020204" pitchFamily="34" charset="0"/>
              <a:buChar char="•"/>
            </a:pPr>
            <a:r>
              <a:rPr lang="en-US" sz="1400" b="0" i="0" dirty="0">
                <a:solidFill>
                  <a:srgbClr val="1F1F1F"/>
                </a:solidFill>
                <a:effectLst/>
                <a:latin typeface="Google Sans"/>
              </a:rPr>
              <a:t>EHRs: EHRs allow healthcare providers to electronically store and access patient medical records. Software engineers are responsible for developing and maintaining these systems, which are essential for delivering modern healthcare.</a:t>
            </a:r>
          </a:p>
          <a:p>
            <a:pPr marL="742950" lvl="1" indent="-285750" algn="l">
              <a:buFont typeface="Arial" panose="020B0604020202020204" pitchFamily="34" charset="0"/>
              <a:buChar char="•"/>
            </a:pPr>
            <a:r>
              <a:rPr lang="en-US" sz="1400" b="0" i="0" dirty="0">
                <a:solidFill>
                  <a:srgbClr val="1F1F1F"/>
                </a:solidFill>
                <a:effectLst/>
                <a:latin typeface="Google Sans"/>
              </a:rPr>
              <a:t>Telemedicine: Telemedicine is the use of technology to deliver healthcare services remotely. Software engineers are developing new and innovative telemedicine solutions that are making healthcare more accessible and affordable for patients.</a:t>
            </a:r>
          </a:p>
          <a:p>
            <a:pPr marL="742950" lvl="1" indent="-285750" algn="l">
              <a:buFont typeface="Arial" panose="020B0604020202020204" pitchFamily="34" charset="0"/>
              <a:buChar char="•"/>
            </a:pPr>
            <a:r>
              <a:rPr lang="en-US" sz="1400" b="0" i="0" dirty="0">
                <a:solidFill>
                  <a:srgbClr val="1F1F1F"/>
                </a:solidFill>
                <a:effectLst/>
                <a:latin typeface="Google Sans"/>
              </a:rPr>
              <a:t>Medical devices: Medical devices are increasingly becoming computer-controlled. Software engineers are responsible for developing the software that powers these devices, which can be life-saving for patients.</a:t>
            </a:r>
          </a:p>
          <a:p>
            <a:endParaRPr lang="en-CM" dirty="0"/>
          </a:p>
        </p:txBody>
      </p:sp>
    </p:spTree>
    <p:extLst>
      <p:ext uri="{BB962C8B-B14F-4D97-AF65-F5344CB8AC3E}">
        <p14:creationId xmlns:p14="http://schemas.microsoft.com/office/powerpoint/2010/main" val="1946654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299D-A45C-29A5-331E-96EFD8488D25}"/>
              </a:ext>
            </a:extLst>
          </p:cNvPr>
          <p:cNvSpPr>
            <a:spLocks noGrp="1"/>
          </p:cNvSpPr>
          <p:nvPr>
            <p:ph type="title"/>
          </p:nvPr>
        </p:nvSpPr>
        <p:spPr>
          <a:xfrm>
            <a:off x="518160" y="477520"/>
            <a:ext cx="5669280" cy="5913120"/>
          </a:xfrm>
        </p:spPr>
        <p:txBody>
          <a:bodyPr/>
          <a:lstStyle/>
          <a:p>
            <a:r>
              <a:rPr lang="en-US" sz="3200" b="0" i="0" dirty="0">
                <a:solidFill>
                  <a:schemeClr val="bg1"/>
                </a:solidFill>
                <a:effectLst/>
                <a:latin typeface="Google Sans"/>
              </a:rPr>
              <a:t>&gt; </a:t>
            </a:r>
            <a:r>
              <a:rPr lang="en-US" sz="2800" b="0" i="0" dirty="0">
                <a:solidFill>
                  <a:schemeClr val="bg1"/>
                </a:solidFill>
                <a:effectLst/>
                <a:latin typeface="Google Sans"/>
              </a:rPr>
              <a:t>Accessing and reviewing patient medical records</a:t>
            </a:r>
            <a:br>
              <a:rPr lang="en-US" sz="2800" b="0" i="0" dirty="0">
                <a:solidFill>
                  <a:schemeClr val="bg1"/>
                </a:solidFill>
                <a:effectLst/>
                <a:latin typeface="Google Sans"/>
              </a:rPr>
            </a:br>
            <a:br>
              <a:rPr lang="en-US" sz="2800" b="0" i="0" dirty="0">
                <a:solidFill>
                  <a:schemeClr val="bg1"/>
                </a:solidFill>
                <a:effectLst/>
                <a:latin typeface="Google Sans"/>
              </a:rPr>
            </a:br>
            <a:r>
              <a:rPr lang="en-US" sz="2800" b="0" i="0" dirty="0">
                <a:solidFill>
                  <a:schemeClr val="bg1"/>
                </a:solidFill>
                <a:effectLst/>
                <a:latin typeface="Google Sans"/>
              </a:rPr>
              <a:t>&gt; Ordering and tracking medications</a:t>
            </a:r>
            <a:br>
              <a:rPr lang="en-US" sz="2800" b="0" i="0" dirty="0">
                <a:solidFill>
                  <a:schemeClr val="bg1"/>
                </a:solidFill>
                <a:effectLst/>
                <a:latin typeface="Google Sans"/>
              </a:rPr>
            </a:br>
            <a:br>
              <a:rPr lang="en-US" sz="2800" b="0" i="0" dirty="0">
                <a:solidFill>
                  <a:schemeClr val="bg1"/>
                </a:solidFill>
                <a:effectLst/>
                <a:latin typeface="Google Sans"/>
              </a:rPr>
            </a:br>
            <a:r>
              <a:rPr lang="en-US" sz="2800" b="0" i="0" dirty="0">
                <a:solidFill>
                  <a:schemeClr val="bg1"/>
                </a:solidFill>
                <a:effectLst/>
                <a:latin typeface="Google Sans"/>
              </a:rPr>
              <a:t>&gt; Viewing medical images</a:t>
            </a:r>
            <a:br>
              <a:rPr lang="en-US" sz="2800" b="0" i="0" dirty="0">
                <a:solidFill>
                  <a:schemeClr val="bg1"/>
                </a:solidFill>
                <a:effectLst/>
                <a:latin typeface="Google Sans"/>
              </a:rPr>
            </a:br>
            <a:br>
              <a:rPr lang="en-US" sz="2800" b="0" i="0" dirty="0">
                <a:solidFill>
                  <a:schemeClr val="bg1"/>
                </a:solidFill>
                <a:effectLst/>
                <a:latin typeface="Google Sans"/>
              </a:rPr>
            </a:br>
            <a:r>
              <a:rPr lang="en-US" sz="2800" b="0" i="0" dirty="0">
                <a:solidFill>
                  <a:schemeClr val="bg1"/>
                </a:solidFill>
                <a:effectLst/>
                <a:latin typeface="Google Sans"/>
              </a:rPr>
              <a:t>&gt; Communicating with patients and other healthcare professionals</a:t>
            </a:r>
            <a:br>
              <a:rPr lang="en-US" sz="2800" b="0" i="0" dirty="0">
                <a:solidFill>
                  <a:schemeClr val="bg1"/>
                </a:solidFill>
                <a:effectLst/>
                <a:latin typeface="Google Sans"/>
              </a:rPr>
            </a:br>
            <a:br>
              <a:rPr lang="en-US" sz="2800" b="0" i="0" dirty="0">
                <a:solidFill>
                  <a:schemeClr val="bg1"/>
                </a:solidFill>
                <a:effectLst/>
                <a:latin typeface="Google Sans"/>
              </a:rPr>
            </a:br>
            <a:r>
              <a:rPr lang="en-US" sz="2800" b="0" i="0" dirty="0">
                <a:solidFill>
                  <a:schemeClr val="bg1"/>
                </a:solidFill>
                <a:effectLst/>
                <a:latin typeface="Google Sans"/>
              </a:rPr>
              <a:t>&gt; Educating patients about their health</a:t>
            </a:r>
            <a:br>
              <a:rPr lang="en-US" b="0" i="0" dirty="0">
                <a:solidFill>
                  <a:srgbClr val="1F1F1F"/>
                </a:solidFill>
                <a:effectLst/>
                <a:latin typeface="Google Sans"/>
              </a:rPr>
            </a:br>
            <a:endParaRPr lang="en-CM" dirty="0"/>
          </a:p>
        </p:txBody>
      </p:sp>
      <p:sp>
        <p:nvSpPr>
          <p:cNvPr id="3" name="Text Placeholder 2">
            <a:extLst>
              <a:ext uri="{FF2B5EF4-FFF2-40B4-BE49-F238E27FC236}">
                <a16:creationId xmlns:a16="http://schemas.microsoft.com/office/drawing/2014/main" id="{FB7CCAA3-AF80-F503-DE78-7FF883F6968F}"/>
              </a:ext>
            </a:extLst>
          </p:cNvPr>
          <p:cNvSpPr>
            <a:spLocks noGrp="1"/>
          </p:cNvSpPr>
          <p:nvPr>
            <p:ph type="body" idx="1"/>
          </p:nvPr>
        </p:nvSpPr>
        <p:spPr>
          <a:xfrm>
            <a:off x="6421121" y="477520"/>
            <a:ext cx="5323840" cy="5913120"/>
          </a:xfrm>
        </p:spPr>
        <p:txBody>
          <a:bodyPr/>
          <a:lstStyle/>
          <a:p>
            <a:endParaRPr lang="en-CM"/>
          </a:p>
        </p:txBody>
      </p:sp>
      <p:pic>
        <p:nvPicPr>
          <p:cNvPr id="5" name="Picture 4">
            <a:extLst>
              <a:ext uri="{FF2B5EF4-FFF2-40B4-BE49-F238E27FC236}">
                <a16:creationId xmlns:a16="http://schemas.microsoft.com/office/drawing/2014/main" id="{50BB413C-87CF-9AF3-0199-4EE4469DF4D0}"/>
              </a:ext>
            </a:extLst>
          </p:cNvPr>
          <p:cNvPicPr>
            <a:picLocks noChangeAspect="1"/>
          </p:cNvPicPr>
          <p:nvPr/>
        </p:nvPicPr>
        <p:blipFill>
          <a:blip r:embed="rId2"/>
          <a:stretch>
            <a:fillRect/>
          </a:stretch>
        </p:blipFill>
        <p:spPr>
          <a:xfrm>
            <a:off x="6421121" y="467360"/>
            <a:ext cx="5323840" cy="5913120"/>
          </a:xfrm>
          <a:prstGeom prst="rect">
            <a:avLst/>
          </a:prstGeom>
        </p:spPr>
      </p:pic>
    </p:spTree>
    <p:extLst>
      <p:ext uri="{BB962C8B-B14F-4D97-AF65-F5344CB8AC3E}">
        <p14:creationId xmlns:p14="http://schemas.microsoft.com/office/powerpoint/2010/main" val="1539887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B072-4D27-EC2C-E202-676C4F999DBA}"/>
              </a:ext>
            </a:extLst>
          </p:cNvPr>
          <p:cNvSpPr>
            <a:spLocks noGrp="1"/>
          </p:cNvSpPr>
          <p:nvPr>
            <p:ph type="title"/>
          </p:nvPr>
        </p:nvSpPr>
        <p:spPr/>
        <p:txBody>
          <a:bodyPr/>
          <a:lstStyle/>
          <a:p>
            <a:endParaRPr lang="en-CM" dirty="0"/>
          </a:p>
        </p:txBody>
      </p:sp>
      <p:sp>
        <p:nvSpPr>
          <p:cNvPr id="3" name="Text Placeholder 2">
            <a:extLst>
              <a:ext uri="{FF2B5EF4-FFF2-40B4-BE49-F238E27FC236}">
                <a16:creationId xmlns:a16="http://schemas.microsoft.com/office/drawing/2014/main" id="{9CF67C56-5F9F-83AF-504C-8481CD431EE2}"/>
              </a:ext>
            </a:extLst>
          </p:cNvPr>
          <p:cNvSpPr>
            <a:spLocks noGrp="1"/>
          </p:cNvSpPr>
          <p:nvPr>
            <p:ph type="body" idx="1"/>
          </p:nvPr>
        </p:nvSpPr>
        <p:spPr>
          <a:xfrm>
            <a:off x="6895559" y="487680"/>
            <a:ext cx="4625881" cy="5953760"/>
          </a:xfrm>
        </p:spPr>
        <p:txBody>
          <a:bodyPr/>
          <a:lstStyle/>
          <a:p>
            <a:r>
              <a:rPr lang="en-US" b="0" i="0" dirty="0">
                <a:solidFill>
                  <a:srgbClr val="1F1F1F"/>
                </a:solidFill>
                <a:effectLst/>
                <a:latin typeface="Google Sans"/>
              </a:rPr>
              <a:t>The image shows a doctor and a patient talking on a cell phone. This image relates to the main topic of health care in the software engineering industry by illustrating the use of telemedicine, a technology that allows healthcare providers to deliver care remotely. This is just one example of how software engineers are contributing to the development of innovative solutions that are improving health care delivery.</a:t>
            </a:r>
            <a:endParaRPr lang="en-CM" dirty="0"/>
          </a:p>
        </p:txBody>
      </p:sp>
      <p:pic>
        <p:nvPicPr>
          <p:cNvPr id="5" name="Picture 4">
            <a:extLst>
              <a:ext uri="{FF2B5EF4-FFF2-40B4-BE49-F238E27FC236}">
                <a16:creationId xmlns:a16="http://schemas.microsoft.com/office/drawing/2014/main" id="{657116F6-1C01-AE80-BF11-FC764BC55F62}"/>
              </a:ext>
            </a:extLst>
          </p:cNvPr>
          <p:cNvPicPr>
            <a:picLocks noChangeAspect="1"/>
          </p:cNvPicPr>
          <p:nvPr/>
        </p:nvPicPr>
        <p:blipFill>
          <a:blip r:embed="rId2"/>
          <a:stretch>
            <a:fillRect/>
          </a:stretch>
        </p:blipFill>
        <p:spPr>
          <a:xfrm>
            <a:off x="487680" y="406400"/>
            <a:ext cx="6075680" cy="6035040"/>
          </a:xfrm>
          <a:prstGeom prst="rect">
            <a:avLst/>
          </a:prstGeom>
        </p:spPr>
      </p:pic>
    </p:spTree>
    <p:extLst>
      <p:ext uri="{BB962C8B-B14F-4D97-AF65-F5344CB8AC3E}">
        <p14:creationId xmlns:p14="http://schemas.microsoft.com/office/powerpoint/2010/main" val="56635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0CEF-1C93-0976-2C01-32ABDB231817}"/>
              </a:ext>
            </a:extLst>
          </p:cNvPr>
          <p:cNvSpPr>
            <a:spLocks noGrp="1"/>
          </p:cNvSpPr>
          <p:nvPr>
            <p:ph type="title"/>
          </p:nvPr>
        </p:nvSpPr>
        <p:spPr>
          <a:xfrm>
            <a:off x="629920" y="759063"/>
            <a:ext cx="10932160" cy="706964"/>
          </a:xfrm>
        </p:spPr>
        <p:txBody>
          <a:bodyPr/>
          <a:lstStyle/>
          <a:p>
            <a:r>
              <a:rPr lang="en-US" dirty="0"/>
              <a:t>Challenges Faced In Adapting Technologies</a:t>
            </a:r>
            <a:endParaRPr lang="en-CM" dirty="0"/>
          </a:p>
        </p:txBody>
      </p:sp>
      <p:sp>
        <p:nvSpPr>
          <p:cNvPr id="4" name="TextBox 3">
            <a:extLst>
              <a:ext uri="{FF2B5EF4-FFF2-40B4-BE49-F238E27FC236}">
                <a16:creationId xmlns:a16="http://schemas.microsoft.com/office/drawing/2014/main" id="{A2A9873B-65AE-3EC9-2B0A-A611DBC741E5}"/>
              </a:ext>
            </a:extLst>
          </p:cNvPr>
          <p:cNvSpPr txBox="1"/>
          <p:nvPr/>
        </p:nvSpPr>
        <p:spPr>
          <a:xfrm>
            <a:off x="1158240" y="2999939"/>
            <a:ext cx="9875520" cy="2031325"/>
          </a:xfrm>
          <a:prstGeom prst="rect">
            <a:avLst/>
          </a:prstGeom>
          <a:noFill/>
        </p:spPr>
        <p:txBody>
          <a:bodyPr wrap="square">
            <a:spAutoFit/>
          </a:bodyPr>
          <a:lstStyle/>
          <a:p>
            <a:pPr algn="l">
              <a:buFont typeface="Arial" panose="020B0604020202020204" pitchFamily="34" charset="0"/>
              <a:buChar char="•"/>
            </a:pPr>
            <a:r>
              <a:rPr lang="en-US" b="0" i="0" dirty="0">
                <a:solidFill>
                  <a:srgbClr val="1F1F1F"/>
                </a:solidFill>
                <a:effectLst/>
                <a:latin typeface="Google Sans"/>
              </a:rPr>
              <a:t>The healthcare industry is highly regulated, and software engineers must comply with a variety of regulations when developing healthcare software.</a:t>
            </a:r>
          </a:p>
          <a:p>
            <a:pPr algn="l">
              <a:buFont typeface="Arial" panose="020B0604020202020204" pitchFamily="34" charset="0"/>
              <a:buChar char="•"/>
            </a:pPr>
            <a:r>
              <a:rPr lang="en-US" b="0" i="0" dirty="0">
                <a:solidFill>
                  <a:srgbClr val="1F1F1F"/>
                </a:solidFill>
                <a:effectLst/>
                <a:latin typeface="Google Sans"/>
              </a:rPr>
              <a:t>Healthcare data is highly sensitive, and software engineers must take steps to protect this data from unauthorized access.</a:t>
            </a:r>
          </a:p>
          <a:p>
            <a:pPr algn="l">
              <a:buFont typeface="Arial" panose="020B0604020202020204" pitchFamily="34" charset="0"/>
              <a:buChar char="•"/>
            </a:pPr>
            <a:r>
              <a:rPr lang="en-US" b="0" i="0" dirty="0">
                <a:solidFill>
                  <a:srgbClr val="1F1F1F"/>
                </a:solidFill>
                <a:effectLst/>
                <a:latin typeface="Google Sans"/>
              </a:rPr>
              <a:t>Healthcare systems are complex and often involve a variety of different systems and devices. Software engineers must be able to integrate these systems and devices to create a seamless user experience for healthcare providers and patients.</a:t>
            </a:r>
          </a:p>
        </p:txBody>
      </p:sp>
    </p:spTree>
    <p:extLst>
      <p:ext uri="{BB962C8B-B14F-4D97-AF65-F5344CB8AC3E}">
        <p14:creationId xmlns:p14="http://schemas.microsoft.com/office/powerpoint/2010/main" val="1979014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1579</TotalTime>
  <Words>1095</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Google Sans</vt:lpstr>
      <vt:lpstr>Times New Roman</vt:lpstr>
      <vt:lpstr>Wingdings 3</vt:lpstr>
      <vt:lpstr>Ion Boardroom</vt:lpstr>
      <vt:lpstr>The Essential  Prescence Of Technology In The Medical Field</vt:lpstr>
      <vt:lpstr>Outline</vt:lpstr>
      <vt:lpstr>Introduction:</vt:lpstr>
      <vt:lpstr>Abstract</vt:lpstr>
      <vt:lpstr>Literature Review</vt:lpstr>
      <vt:lpstr>The Evolving Technologies In The Medical Field</vt:lpstr>
      <vt:lpstr>&gt; Accessing and reviewing patient medical records  &gt; Ordering and tracking medications  &gt; Viewing medical images  &gt; Communicating with patients and other healthcare professionals  &gt; Educating patients about their health </vt:lpstr>
      <vt:lpstr>PowerPoint Presentation</vt:lpstr>
      <vt:lpstr>Challenges Faced In Adapting Technologies</vt:lpstr>
      <vt:lpstr>Opportunities Created In The Medical Field For Software Engineers</vt:lpstr>
      <vt:lpstr>Conclusion</vt:lpstr>
      <vt:lpstr>References</vt:lpstr>
      <vt:lpstr>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In The Software Industry</dc:title>
  <dc:creator>Quinuel Ndip-Agbor</dc:creator>
  <cp:lastModifiedBy>Quinuel Ndip-Agbor</cp:lastModifiedBy>
  <cp:revision>6</cp:revision>
  <dcterms:created xsi:type="dcterms:W3CDTF">2023-11-21T06:52:36Z</dcterms:created>
  <dcterms:modified xsi:type="dcterms:W3CDTF">2023-11-25T22:27:05Z</dcterms:modified>
</cp:coreProperties>
</file>