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9" r:id="rId2"/>
    <p:sldId id="262" r:id="rId3"/>
    <p:sldId id="264" r:id="rId4"/>
    <p:sldId id="260" r:id="rId5"/>
    <p:sldId id="265" r:id="rId6"/>
    <p:sldId id="266" r:id="rId7"/>
    <p:sldId id="267" r:id="rId8"/>
    <p:sldId id="261" r:id="rId9"/>
    <p:sldId id="269" r:id="rId10"/>
    <p:sldId id="270" r:id="rId11"/>
    <p:sldId id="271" r:id="rId12"/>
    <p:sldId id="274" r:id="rId13"/>
    <p:sldId id="275" r:id="rId14"/>
    <p:sldId id="276" r:id="rId15"/>
    <p:sldId id="277" r:id="rId16"/>
    <p:sldId id="278" r:id="rId17"/>
    <p:sldId id="279" r:id="rId18"/>
    <p:sldId id="281" r:id="rId19"/>
    <p:sldId id="285" r:id="rId20"/>
    <p:sldId id="273" r:id="rId21"/>
    <p:sldId id="283" r:id="rId22"/>
    <p:sldId id="286" r:id="rId23"/>
    <p:sldId id="287" r:id="rId24"/>
    <p:sldId id="288" r:id="rId25"/>
    <p:sldId id="290" r:id="rId26"/>
    <p:sldId id="289" r:id="rId27"/>
    <p:sldId id="291"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198"/>
    <a:srgbClr val="93A1A1"/>
    <a:srgbClr val="D33682"/>
    <a:srgbClr val="002B36"/>
    <a:srgbClr val="073642"/>
    <a:srgbClr val="001A21"/>
    <a:srgbClr val="B58900"/>
    <a:srgbClr val="6C71C4"/>
    <a:srgbClr val="586E75"/>
    <a:srgbClr val="8394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9D398-CE3A-4E8D-9E1B-BDEFD51C0E7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80EBD6-C013-4C28-873E-3F2C55CBB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33CC74-F4B4-4381-98EA-94666C688D9D}"/>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218F9A6E-9DCE-4D33-8C1B-D8A3EFF4FA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9AAAC-C720-4255-B165-EEE28694AE31}"/>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135695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CB9EE-E990-4892-A6BE-D431A02AEA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8984A9-02D5-4353-B85F-A22BFFEACFB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63F25E-68CC-4694-9EBB-333EC102F301}"/>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44F54B45-3F44-49AA-80C1-E24830E59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88425-6EEB-498B-B048-6FBCF5595241}"/>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14223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A05D24-B96C-4C0F-A339-FE14C26FA8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55265D-1CE3-4DA4-B741-6885A5FFC6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8D6134-02B5-4A8C-B1EA-6E98040B58C6}"/>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4CB074C5-144F-4FE0-B8C2-811AA6B02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7554E8-D821-4841-BEF3-D95A35F757B3}"/>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281967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BFD65-29C7-4094-ACB9-145C532B5F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48BADF-0737-466B-95AB-0A4ED32770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51DDBB-6192-4FB7-BB0E-3C6C83F0B7E7}"/>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7A249745-4B37-4674-B87A-5111F1D4C6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E77B28-4877-4B2B-BE7C-5E1E4057DF79}"/>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4534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641C-7123-4A04-8D61-3BF7BDD695B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78C6E3-0ED5-4BC2-AEFB-3DD2BC4A1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D8A692-3941-4028-991C-A1516F4F0499}"/>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4258777C-CCF7-41E7-A17F-D9C49F2FA6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D8D5D0-A881-477C-A8AC-42F449854456}"/>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17186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7796-A253-4ED1-8561-B68CC99C21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8F318F-18FA-4444-A806-44F9F92706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4B1B6A-49DD-42E2-AEC4-D1FE52E1AC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32C219-32B4-49B0-85E9-6C5021F1CB3E}"/>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783163BE-2DAB-4424-9BA9-A30C32E07F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3CC7C8-E6CC-4AA4-83C5-BFEA44E85114}"/>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183967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F6924-F0E2-419E-97C4-96CE6F6FF2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06C1F3-88C6-4B1F-A321-D7FAE9AFE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18AA0F-DDC6-4E9B-9C5E-6DD9402E987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F12E48-F158-444D-805F-AC1FE8BC6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29439D-CE5F-43AA-B870-F79AA414DD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78108FB-2E12-4E31-9036-C9DAD3690BED}"/>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8" name="页脚占位符 7">
            <a:extLst>
              <a:ext uri="{FF2B5EF4-FFF2-40B4-BE49-F238E27FC236}">
                <a16:creationId xmlns:a16="http://schemas.microsoft.com/office/drawing/2014/main" id="{FA0D14E7-574F-4967-BE07-95CE52F4F4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3F3B97-B476-4720-A193-FA47BA079569}"/>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89339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01260-2926-44BE-B369-AF2DCEFC7D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767BC7-1ED8-4D87-9F04-42151B57D327}"/>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4" name="页脚占位符 3">
            <a:extLst>
              <a:ext uri="{FF2B5EF4-FFF2-40B4-BE49-F238E27FC236}">
                <a16:creationId xmlns:a16="http://schemas.microsoft.com/office/drawing/2014/main" id="{D82A0A68-CB0F-4D27-BF3D-CED2951D4B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0C507C-9005-4B27-A2CC-C067582B71D1}"/>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64863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57F01D-DAAF-4C3C-BCBC-E9548947BF99}"/>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3" name="页脚占位符 2">
            <a:extLst>
              <a:ext uri="{FF2B5EF4-FFF2-40B4-BE49-F238E27FC236}">
                <a16:creationId xmlns:a16="http://schemas.microsoft.com/office/drawing/2014/main" id="{AFEE6595-0DDF-4D4F-8998-E87B8ADC2D8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D690E9-6B4C-44F8-BF03-13CDA9F56FDD}"/>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31308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F7529-3CB2-423D-8998-62275430E7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EC609E-51A8-426B-9C5E-E814FD317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E12AC6-588F-4180-86F6-0BCB2DBF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BA451B-A9AE-4FD9-B701-53B1693697FD}"/>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7DE8A70E-24AA-4DCC-8ED8-22E552C9C4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DFBD65-92AC-4833-AA68-92A0453F7439}"/>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240273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A452D-662F-49BA-B27D-9E8962A7A2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B57083-358A-4128-9CB2-E6DF6D3F4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DB97A0-1680-41F6-80E1-D0FCD42E2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5C825A-57BE-4ED5-BC8C-7D2385024540}"/>
              </a:ext>
            </a:extLst>
          </p:cNvPr>
          <p:cNvSpPr>
            <a:spLocks noGrp="1"/>
          </p:cNvSpPr>
          <p:nvPr>
            <p:ph type="dt" sz="half" idx="10"/>
          </p:nvPr>
        </p:nvSpPr>
        <p:spPr/>
        <p:txBody>
          <a:bodyPr/>
          <a:lstStyle/>
          <a:p>
            <a:fld id="{7126660D-A643-4CD7-9945-70347293ED20}"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0FD23731-974F-4453-B02C-86ACB59A68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888ADB-1536-4239-BEE0-DF4C42F25177}"/>
              </a:ext>
            </a:extLst>
          </p:cNvPr>
          <p:cNvSpPr>
            <a:spLocks noGrp="1"/>
          </p:cNvSpPr>
          <p:nvPr>
            <p:ph type="sldNum" sz="quarter" idx="12"/>
          </p:nvPr>
        </p:nvSpPr>
        <p:spPr/>
        <p:txBody>
          <a:body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72135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1690E3-ECE3-45B3-90DA-D8491FA5E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E2085E-ED2A-4256-A2A4-6FBC74A75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BDDA0D-D85E-40A6-BB2C-55037CD05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6660D-A643-4CD7-9945-70347293ED20}"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8BE9235D-24A4-4382-B783-2F798D191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D60BF7-A1D2-4A85-9DD4-0B31A8D7D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68844-0EA3-4023-B96B-40A5B94A0ED4}" type="slidenum">
              <a:rPr lang="zh-CN" altLang="en-US" smtClean="0"/>
              <a:t>‹#›</a:t>
            </a:fld>
            <a:endParaRPr lang="zh-CN" altLang="en-US"/>
          </a:p>
        </p:txBody>
      </p:sp>
    </p:spTree>
    <p:extLst>
      <p:ext uri="{BB962C8B-B14F-4D97-AF65-F5344CB8AC3E}">
        <p14:creationId xmlns:p14="http://schemas.microsoft.com/office/powerpoint/2010/main" val="39653012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ndyzikun/" TargetMode="External"/><Relationship Id="rId2" Type="http://schemas.openxmlformats.org/officeDocument/2006/relationships/hyperlink" Target="https://sandyzikun.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E0F87-A8F8-49BA-AF2C-2E48C6A10328}"/>
              </a:ext>
            </a:extLst>
          </p:cNvPr>
          <p:cNvSpPr>
            <a:spLocks noGrp="1"/>
          </p:cNvSpPr>
          <p:nvPr>
            <p:ph type="ctrTitle"/>
          </p:nvPr>
        </p:nvSpPr>
        <p:spPr/>
        <p:txBody>
          <a:bodyPr/>
          <a:lstStyle/>
          <a:p>
            <a:r>
              <a:rPr lang="en-US" altLang="zh-CN" sz="7600" dirty="0" err="1">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7600" dirty="0">
                <a:latin typeface="Courier New" panose="02070309020205020404" pitchFamily="49" charset="0"/>
                <a:ea typeface="Cascadia Code" panose="020B0609020000020004" pitchFamily="49" charset="0"/>
                <a:cs typeface="Courier New" panose="02070309020205020404" pitchFamily="49" charset="0"/>
              </a:rPr>
              <a:t>?</a:t>
            </a:r>
            <a:endParaRPr lang="zh-CN" altLang="en-US" sz="5600" dirty="0"/>
          </a:p>
        </p:txBody>
      </p:sp>
      <p:sp>
        <p:nvSpPr>
          <p:cNvPr id="3" name="副标题 2">
            <a:extLst>
              <a:ext uri="{FF2B5EF4-FFF2-40B4-BE49-F238E27FC236}">
                <a16:creationId xmlns:a16="http://schemas.microsoft.com/office/drawing/2014/main" id="{D574AD88-2F1E-4D05-9596-D9470FB4A2D8}"/>
              </a:ext>
            </a:extLst>
          </p:cNvPr>
          <p:cNvSpPr>
            <a:spLocks noGrp="1"/>
          </p:cNvSpPr>
          <p:nvPr>
            <p:ph type="subTitle" idx="1"/>
          </p:nvPr>
        </p:nvSpPr>
        <p:spPr/>
        <p:txBody>
          <a:bodyPr>
            <a:normAutofit/>
          </a:bodyPr>
          <a:lstStyle/>
          <a:p>
            <a:r>
              <a:rPr lang="en-US" altLang="zh-CN" dirty="0">
                <a:latin typeface="Courier New" panose="02070309020205020404" pitchFamily="49" charset="0"/>
                <a:cs typeface="Courier New" panose="02070309020205020404" pitchFamily="49" charset="0"/>
                <a:hlinkClick r:id="rId2"/>
              </a:rPr>
              <a:t>CZK</a:t>
            </a:r>
            <a:endParaRPr lang="en-US" altLang="zh-CN" dirty="0">
              <a:latin typeface="Courier New" panose="02070309020205020404" pitchFamily="49" charset="0"/>
              <a:cs typeface="Courier New" panose="02070309020205020404" pitchFamily="49" charset="0"/>
            </a:endParaRPr>
          </a:p>
          <a:p>
            <a:r>
              <a:rPr lang="en-US" altLang="zh-CN" dirty="0" err="1">
                <a:latin typeface="Courier New" panose="02070309020205020404" pitchFamily="49" charset="0"/>
                <a:cs typeface="Courier New" panose="02070309020205020404" pitchFamily="49" charset="0"/>
              </a:rPr>
              <a:t>GitHub@</a:t>
            </a:r>
            <a:r>
              <a:rPr lang="en-US" altLang="zh-CN" dirty="0" err="1">
                <a:latin typeface="Courier New" panose="02070309020205020404" pitchFamily="49" charset="0"/>
                <a:cs typeface="Courier New" panose="02070309020205020404" pitchFamily="49" charset="0"/>
                <a:hlinkClick r:id="rId3"/>
              </a:rPr>
              <a:t>sandyzikun</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046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a:xfrm>
                <a:off x="838200" y="1825625"/>
                <a:ext cx="5181600" cy="4667250"/>
              </a:xfrm>
            </p:spPr>
            <p:txBody>
              <a:bodyPr>
                <a:normAutofit lnSpcReduction="10000"/>
              </a:bodyPr>
              <a:lstStyle/>
              <a:p>
                <a:r>
                  <a:rPr lang="zh-CN" altLang="en-US" dirty="0"/>
                  <a:t>为什么说是「为基础」？</a:t>
                </a:r>
                <a:endParaRPr lang="en-US" altLang="zh-CN" dirty="0"/>
              </a:p>
              <a:p>
                <a:r>
                  <a:rPr lang="zh-CN" altLang="en-US" dirty="0"/>
                  <a:t>因为这里的变换方程是</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acc>
                                <m:accPr>
                                  <m:chr m:val="⃑"/>
                                  <m:ctrlPr>
                                    <a:rPr lang="en-US" altLang="zh-CN"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e>
                              </m:acc>
                              <m:r>
                                <a:rPr lang="en-US" altLang="zh-CN" b="0" i="1" smtClean="0">
                                  <a:latin typeface="Cambria Math" panose="02040503050406030204" pitchFamily="18" charset="0"/>
                                </a:rPr>
                                <m:t>=</m:t>
                              </m:r>
                              <m:r>
                                <a:rPr lang="en-US" altLang="zh-CN" b="0" i="1" smtClean="0">
                                  <a:solidFill>
                                    <a:srgbClr val="2AA198"/>
                                  </a:solidFill>
                                  <a:latin typeface="Cambria Math" panose="02040503050406030204" pitchFamily="18" charset="0"/>
                                </a:rPr>
                                <m:t>𝑔</m:t>
                              </m:r>
                              <m:r>
                                <a:rPr lang="en-US" altLang="zh-CN" b="0" i="1" smtClean="0">
                                  <a:solidFill>
                                    <a:srgbClr val="2AA198"/>
                                  </a:solidFill>
                                  <a:latin typeface="Cambria Math" panose="02040503050406030204" pitchFamily="18" charset="0"/>
                                </a:rPr>
                                <m:t>(</m:t>
                              </m:r>
                              <m:r>
                                <a:rPr lang="en-US" altLang="zh-CN" b="0" i="1" smtClean="0">
                                  <a:latin typeface="Cambria Math" panose="02040503050406030204" pitchFamily="18" charset="0"/>
                                </a:rPr>
                                <m:t>𝑉</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acc>
                              <m:r>
                                <a:rPr lang="en-US" altLang="zh-CN" b="0" i="1" smtClean="0">
                                  <a:solidFill>
                                    <a:srgbClr val="2AA198"/>
                                  </a:solidFill>
                                  <a:latin typeface="Cambria Math" panose="02040503050406030204" pitchFamily="18" charset="0"/>
                                </a:rPr>
                                <m:t>)</m:t>
                              </m:r>
                            </m:e>
                            <m:e>
                              <m:acc>
                                <m:accPr>
                                  <m:chr m:val="⃑"/>
                                  <m:ctrlPr>
                                    <a:rPr lang="en-US" altLang="zh-CN"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acc>
                              <m:r>
                                <a:rPr lang="en-US" altLang="zh-CN" b="0" i="1" smtClean="0">
                                  <a:latin typeface="Cambria Math" panose="02040503050406030204" pitchFamily="18" charset="0"/>
                                </a:rPr>
                                <m:t>=</m:t>
                              </m:r>
                              <m:r>
                                <a:rPr lang="en-US" altLang="zh-CN" b="0" i="1" smtClean="0">
                                  <a:solidFill>
                                    <a:srgbClr val="2AA198"/>
                                  </a:solidFill>
                                  <a:latin typeface="Cambria Math" panose="02040503050406030204" pitchFamily="18" charset="0"/>
                                </a:rPr>
                                <m:t>𝑓</m:t>
                              </m:r>
                              <m:r>
                                <a:rPr lang="en-US" altLang="zh-CN" b="0" i="1" smtClean="0">
                                  <a:solidFill>
                                    <a:srgbClr val="2AA198"/>
                                  </a:solidFill>
                                  <a:latin typeface="Cambria Math" panose="02040503050406030204" pitchFamily="18" charset="0"/>
                                </a:rPr>
                                <m:t>(</m:t>
                              </m:r>
                              <m:r>
                                <a:rPr lang="en-US" altLang="zh-CN" b="0" i="1" smtClean="0">
                                  <a:latin typeface="Cambria Math" panose="02040503050406030204" pitchFamily="18" charset="0"/>
                                </a:rPr>
                                <m:t>𝑈</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𝑊</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acc>
                              <m:r>
                                <a:rPr lang="en-US" altLang="zh-CN" b="0" i="1" smtClean="0">
                                  <a:solidFill>
                                    <a:srgbClr val="2AA198"/>
                                  </a:solidFill>
                                  <a:latin typeface="Cambria Math" panose="02040503050406030204" pitchFamily="18" charset="0"/>
                                </a:rPr>
                                <m:t>)</m:t>
                              </m:r>
                            </m:e>
                          </m:eqArr>
                        </m:e>
                      </m:d>
                    </m:oMath>
                  </m:oMathPara>
                </a14:m>
                <a:endParaRPr lang="en-US" altLang="zh-CN" dirty="0"/>
              </a:p>
              <a:p>
                <a:r>
                  <a:rPr lang="zh-CN" altLang="en-US" dirty="0"/>
                  <a:t>而非</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trike="sngStrike" smtClean="0">
                              <a:latin typeface="Cambria Math" panose="02040503050406030204" pitchFamily="18" charset="0"/>
                            </a:rPr>
                          </m:ctrlPr>
                        </m:dPr>
                        <m:e>
                          <m:eqArr>
                            <m:eqArrPr>
                              <m:ctrlPr>
                                <a:rPr lang="en-US" altLang="zh-CN" i="1" strike="sngStrike" smtClean="0">
                                  <a:latin typeface="Cambria Math" panose="02040503050406030204" pitchFamily="18" charset="0"/>
                                </a:rPr>
                              </m:ctrlPr>
                            </m:eqArrPr>
                            <m:e>
                              <m:acc>
                                <m:accPr>
                                  <m:chr m:val="⃑"/>
                                  <m:ctrlPr>
                                    <a:rPr lang="en-US" altLang="zh-CN" i="1" strike="sngStrike" smtClean="0">
                                      <a:latin typeface="Cambria Math" panose="02040503050406030204" pitchFamily="18" charset="0"/>
                                    </a:rPr>
                                  </m:ctrlPr>
                                </m:accPr>
                                <m:e>
                                  <m:sSub>
                                    <m:sSubPr>
                                      <m:ctrlPr>
                                        <a:rPr lang="en-US" altLang="zh-CN" b="0" i="1" strike="sngStrike" smtClean="0">
                                          <a:latin typeface="Cambria Math" panose="02040503050406030204" pitchFamily="18" charset="0"/>
                                        </a:rPr>
                                      </m:ctrlPr>
                                    </m:sSubPr>
                                    <m:e>
                                      <m:r>
                                        <a:rPr lang="en-US" altLang="zh-CN" b="0" i="1" strike="sngStrike" smtClean="0">
                                          <a:latin typeface="Cambria Math" panose="02040503050406030204" pitchFamily="18" charset="0"/>
                                        </a:rPr>
                                        <m:t>𝑜</m:t>
                                      </m:r>
                                    </m:e>
                                    <m:sub>
                                      <m:r>
                                        <a:rPr lang="en-US" altLang="zh-CN" b="0" i="1" strike="sngStrike" smtClean="0">
                                          <a:latin typeface="Cambria Math" panose="02040503050406030204" pitchFamily="18" charset="0"/>
                                        </a:rPr>
                                        <m:t>𝑡</m:t>
                                      </m:r>
                                    </m:sub>
                                  </m:sSub>
                                </m:e>
                              </m:acc>
                              <m:r>
                                <a:rPr lang="en-US" altLang="zh-CN" b="0" i="1" strike="sngStrike" smtClean="0">
                                  <a:latin typeface="Cambria Math" panose="02040503050406030204" pitchFamily="18" charset="0"/>
                                </a:rPr>
                                <m:t>=</m:t>
                              </m:r>
                              <m:r>
                                <a:rPr lang="en-US" altLang="zh-CN" b="0" i="1" strike="sngStrike" smtClean="0">
                                  <a:latin typeface="Cambria Math" panose="02040503050406030204" pitchFamily="18" charset="0"/>
                                </a:rPr>
                                <m:t>𝑉</m:t>
                              </m:r>
                              <m:acc>
                                <m:accPr>
                                  <m:chr m:val="⃑"/>
                                  <m:ctrlPr>
                                    <a:rPr lang="en-US" altLang="zh-CN" b="0" i="1" strike="sngStrike" smtClean="0">
                                      <a:latin typeface="Cambria Math" panose="02040503050406030204" pitchFamily="18" charset="0"/>
                                    </a:rPr>
                                  </m:ctrlPr>
                                </m:accPr>
                                <m:e>
                                  <m:sSub>
                                    <m:sSubPr>
                                      <m:ctrlPr>
                                        <a:rPr lang="en-US" altLang="zh-CN" b="0" i="1" strike="sngStrike" smtClean="0">
                                          <a:latin typeface="Cambria Math" panose="02040503050406030204" pitchFamily="18" charset="0"/>
                                        </a:rPr>
                                      </m:ctrlPr>
                                    </m:sSubPr>
                                    <m:e>
                                      <m:r>
                                        <a:rPr lang="en-US" altLang="zh-CN" b="0" i="1" strike="sngStrike" smtClean="0">
                                          <a:latin typeface="Cambria Math" panose="02040503050406030204" pitchFamily="18" charset="0"/>
                                        </a:rPr>
                                        <m:t>𝑠</m:t>
                                      </m:r>
                                    </m:e>
                                    <m:sub>
                                      <m:r>
                                        <a:rPr lang="en-US" altLang="zh-CN" b="0" i="1" strike="sngStrike" smtClean="0">
                                          <a:latin typeface="Cambria Math" panose="02040503050406030204" pitchFamily="18" charset="0"/>
                                        </a:rPr>
                                        <m:t>𝑡</m:t>
                                      </m:r>
                                    </m:sub>
                                  </m:sSub>
                                </m:e>
                              </m:acc>
                            </m:e>
                            <m:e>
                              <m:acc>
                                <m:accPr>
                                  <m:chr m:val="⃑"/>
                                  <m:ctrlPr>
                                    <a:rPr lang="en-US" altLang="zh-CN" i="1" strike="sngStrike" smtClean="0">
                                      <a:latin typeface="Cambria Math" panose="02040503050406030204" pitchFamily="18" charset="0"/>
                                    </a:rPr>
                                  </m:ctrlPr>
                                </m:accPr>
                                <m:e>
                                  <m:sSub>
                                    <m:sSubPr>
                                      <m:ctrlPr>
                                        <a:rPr lang="en-US" altLang="zh-CN" b="0" i="1" strike="sngStrike" smtClean="0">
                                          <a:latin typeface="Cambria Math" panose="02040503050406030204" pitchFamily="18" charset="0"/>
                                        </a:rPr>
                                      </m:ctrlPr>
                                    </m:sSubPr>
                                    <m:e>
                                      <m:r>
                                        <a:rPr lang="en-US" altLang="zh-CN" b="0" i="1" strike="sngStrike" smtClean="0">
                                          <a:latin typeface="Cambria Math" panose="02040503050406030204" pitchFamily="18" charset="0"/>
                                        </a:rPr>
                                        <m:t>𝑠</m:t>
                                      </m:r>
                                    </m:e>
                                    <m:sub>
                                      <m:r>
                                        <a:rPr lang="en-US" altLang="zh-CN" b="0" i="1" strike="sngStrike" smtClean="0">
                                          <a:latin typeface="Cambria Math" panose="02040503050406030204" pitchFamily="18" charset="0"/>
                                        </a:rPr>
                                        <m:t>𝑡</m:t>
                                      </m:r>
                                    </m:sub>
                                  </m:sSub>
                                </m:e>
                              </m:acc>
                              <m:r>
                                <a:rPr lang="en-US" altLang="zh-CN" b="0" i="1" strike="sngStrike" smtClean="0">
                                  <a:latin typeface="Cambria Math" panose="02040503050406030204" pitchFamily="18" charset="0"/>
                                </a:rPr>
                                <m:t>=</m:t>
                              </m:r>
                              <m:r>
                                <a:rPr lang="en-US" altLang="zh-CN" b="0" i="1" strike="sngStrike" smtClean="0">
                                  <a:latin typeface="Cambria Math" panose="02040503050406030204" pitchFamily="18" charset="0"/>
                                </a:rPr>
                                <m:t>𝑈</m:t>
                              </m:r>
                              <m:acc>
                                <m:accPr>
                                  <m:chr m:val="⃑"/>
                                  <m:ctrlPr>
                                    <a:rPr lang="en-US" altLang="zh-CN" b="0" i="1" strike="sngStrike" smtClean="0">
                                      <a:latin typeface="Cambria Math" panose="02040503050406030204" pitchFamily="18" charset="0"/>
                                    </a:rPr>
                                  </m:ctrlPr>
                                </m:accPr>
                                <m:e>
                                  <m:sSub>
                                    <m:sSubPr>
                                      <m:ctrlPr>
                                        <a:rPr lang="en-US" altLang="zh-CN" b="0" i="1" strike="sngStrike" smtClean="0">
                                          <a:latin typeface="Cambria Math" panose="02040503050406030204" pitchFamily="18" charset="0"/>
                                        </a:rPr>
                                      </m:ctrlPr>
                                    </m:sSubPr>
                                    <m:e>
                                      <m:r>
                                        <a:rPr lang="en-US" altLang="zh-CN" b="0" i="1" strike="sngStrike" smtClean="0">
                                          <a:latin typeface="Cambria Math" panose="02040503050406030204" pitchFamily="18" charset="0"/>
                                        </a:rPr>
                                        <m:t>𝑥</m:t>
                                      </m:r>
                                    </m:e>
                                    <m:sub>
                                      <m:r>
                                        <a:rPr lang="en-US" altLang="zh-CN" b="0" i="1" strike="sngStrike" smtClean="0">
                                          <a:latin typeface="Cambria Math" panose="02040503050406030204" pitchFamily="18" charset="0"/>
                                        </a:rPr>
                                        <m:t>𝑡</m:t>
                                      </m:r>
                                    </m:sub>
                                  </m:sSub>
                                </m:e>
                              </m:acc>
                              <m:r>
                                <a:rPr lang="en-US" altLang="zh-CN" b="0" i="1" strike="sngStrike" smtClean="0">
                                  <a:latin typeface="Cambria Math" panose="02040503050406030204" pitchFamily="18" charset="0"/>
                                </a:rPr>
                                <m:t>+</m:t>
                              </m:r>
                              <m:r>
                                <a:rPr lang="en-US" altLang="zh-CN" b="0" i="1" strike="sngStrike" smtClean="0">
                                  <a:latin typeface="Cambria Math" panose="02040503050406030204" pitchFamily="18" charset="0"/>
                                </a:rPr>
                                <m:t>𝑊</m:t>
                              </m:r>
                              <m:acc>
                                <m:accPr>
                                  <m:chr m:val="⃑"/>
                                  <m:ctrlPr>
                                    <a:rPr lang="en-US" altLang="zh-CN" b="0" i="1" strike="sngStrike" smtClean="0">
                                      <a:latin typeface="Cambria Math" panose="02040503050406030204" pitchFamily="18" charset="0"/>
                                    </a:rPr>
                                  </m:ctrlPr>
                                </m:accPr>
                                <m:e>
                                  <m:sSub>
                                    <m:sSubPr>
                                      <m:ctrlPr>
                                        <a:rPr lang="en-US" altLang="zh-CN" b="0" i="1" strike="sngStrike" smtClean="0">
                                          <a:latin typeface="Cambria Math" panose="02040503050406030204" pitchFamily="18" charset="0"/>
                                        </a:rPr>
                                      </m:ctrlPr>
                                    </m:sSubPr>
                                    <m:e>
                                      <m:r>
                                        <a:rPr lang="en-US" altLang="zh-CN" b="0" i="1" strike="sngStrike" smtClean="0">
                                          <a:latin typeface="Cambria Math" panose="02040503050406030204" pitchFamily="18" charset="0"/>
                                        </a:rPr>
                                        <m:t>𝑠</m:t>
                                      </m:r>
                                    </m:e>
                                    <m:sub>
                                      <m:r>
                                        <a:rPr lang="en-US" altLang="zh-CN" b="0" i="1" strike="sngStrike" smtClean="0">
                                          <a:latin typeface="Cambria Math" panose="02040503050406030204" pitchFamily="18" charset="0"/>
                                        </a:rPr>
                                        <m:t>𝑡</m:t>
                                      </m:r>
                                      <m:r>
                                        <a:rPr lang="en-US" altLang="zh-CN" b="0" i="1" strike="sngStrike" smtClean="0">
                                          <a:latin typeface="Cambria Math" panose="02040503050406030204" pitchFamily="18" charset="0"/>
                                        </a:rPr>
                                        <m:t>−1</m:t>
                                      </m:r>
                                    </m:sub>
                                  </m:sSub>
                                </m:e>
                              </m:acc>
                            </m:e>
                          </m:eqArr>
                        </m:e>
                      </m:d>
                    </m:oMath>
                  </m:oMathPara>
                </a14:m>
                <a:endParaRPr lang="en-US" altLang="zh-CN" strike="sngStrike" dirty="0"/>
              </a:p>
              <a:p>
                <a:r>
                  <a:rPr lang="zh-CN" altLang="en-US" dirty="0"/>
                  <a:t>此处的</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r>
                  <a:rPr lang="zh-CN" altLang="en-US" dirty="0"/>
                  <a:t>为一次函数，对其中的输入加权后再加上偏置。</a:t>
                </a:r>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xfrm>
                <a:off x="838200" y="1825625"/>
                <a:ext cx="5181600" cy="4667250"/>
              </a:xfrm>
              <a:blipFill>
                <a:blip r:embed="rId2"/>
                <a:stretch>
                  <a:fillRect l="-2118" t="-3003" b="-522"/>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D3D350D9-5373-4112-A556-5DE02F26CF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155780"/>
            <a:ext cx="5181600" cy="1691028"/>
          </a:xfrm>
        </p:spPr>
      </p:pic>
    </p:spTree>
    <p:extLst>
      <p:ext uri="{BB962C8B-B14F-4D97-AF65-F5344CB8AC3E}">
        <p14:creationId xmlns:p14="http://schemas.microsoft.com/office/powerpoint/2010/main" val="130211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lstStyle/>
              <a:p>
                <a:r>
                  <a:rPr lang="zh-CN" altLang="en-US" dirty="0"/>
                  <a:t>现在我们来解释为什么</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t>是</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t>对时间序列的「特化」</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acc>
                                <m:accPr>
                                  <m:chr m:val="⃑"/>
                                  <m:ctrlPr>
                                    <a:rPr lang="en-US" altLang="zh-CN"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acc>
                                <m:accPr>
                                  <m:chr m:val="⃑"/>
                                  <m:ctrlPr>
                                    <a:rPr lang="en-US" altLang="zh-CN" b="1" i="1" smtClean="0">
                                      <a:solidFill>
                                        <a:srgbClr val="2AA198"/>
                                      </a:solidFill>
                                      <a:latin typeface="Cambria Math" panose="02040503050406030204" pitchFamily="18" charset="0"/>
                                    </a:rPr>
                                  </m:ctrlPr>
                                </m:accPr>
                                <m:e>
                                  <m:sSub>
                                    <m:sSubPr>
                                      <m:ctrlPr>
                                        <a:rPr lang="en-US" altLang="zh-CN" b="1" i="1" smtClean="0">
                                          <a:solidFill>
                                            <a:srgbClr val="2AA198"/>
                                          </a:solidFill>
                                          <a:latin typeface="Cambria Math" panose="02040503050406030204" pitchFamily="18" charset="0"/>
                                        </a:rPr>
                                      </m:ctrlPr>
                                    </m:sSubPr>
                                    <m:e>
                                      <m:r>
                                        <a:rPr lang="en-US" altLang="zh-CN" b="1" i="1" smtClean="0">
                                          <a:solidFill>
                                            <a:srgbClr val="2AA198"/>
                                          </a:solidFill>
                                          <a:latin typeface="Cambria Math" panose="02040503050406030204" pitchFamily="18" charset="0"/>
                                        </a:rPr>
                                        <m:t>𝒔</m:t>
                                      </m:r>
                                    </m:e>
                                    <m:sub>
                                      <m:r>
                                        <a:rPr lang="en-US" altLang="zh-CN" b="1" i="1" smtClean="0">
                                          <a:solidFill>
                                            <a:srgbClr val="2AA198"/>
                                          </a:solidFill>
                                          <a:latin typeface="Cambria Math" panose="02040503050406030204" pitchFamily="18" charset="0"/>
                                        </a:rPr>
                                        <m:t>𝒕</m:t>
                                      </m:r>
                                    </m:sub>
                                  </m:sSub>
                                </m:e>
                              </m:acc>
                              <m:r>
                                <a:rPr lang="en-US" altLang="zh-CN" b="0" i="1" smtClean="0">
                                  <a:latin typeface="Cambria Math" panose="02040503050406030204" pitchFamily="18" charset="0"/>
                                </a:rPr>
                                <m:t>)</m:t>
                              </m:r>
                            </m:e>
                            <m:e>
                              <m:acc>
                                <m:accPr>
                                  <m:chr m:val="⃑"/>
                                  <m:ctrlPr>
                                    <a:rPr lang="en-US" altLang="zh-CN" b="1" i="1" smtClean="0">
                                      <a:solidFill>
                                        <a:srgbClr val="2AA198"/>
                                      </a:solidFill>
                                      <a:latin typeface="Cambria Math" panose="02040503050406030204" pitchFamily="18" charset="0"/>
                                    </a:rPr>
                                  </m:ctrlPr>
                                </m:accPr>
                                <m:e>
                                  <m:sSub>
                                    <m:sSubPr>
                                      <m:ctrlPr>
                                        <a:rPr lang="en-US" altLang="zh-CN" b="1" i="1" smtClean="0">
                                          <a:solidFill>
                                            <a:srgbClr val="2AA198"/>
                                          </a:solidFill>
                                          <a:latin typeface="Cambria Math" panose="02040503050406030204" pitchFamily="18" charset="0"/>
                                        </a:rPr>
                                      </m:ctrlPr>
                                    </m:sSubPr>
                                    <m:e>
                                      <m:r>
                                        <a:rPr lang="en-US" altLang="zh-CN" b="1" i="1" smtClean="0">
                                          <a:solidFill>
                                            <a:srgbClr val="2AA198"/>
                                          </a:solidFill>
                                          <a:latin typeface="Cambria Math" panose="02040503050406030204" pitchFamily="18" charset="0"/>
                                        </a:rPr>
                                        <m:t>𝒔</m:t>
                                      </m:r>
                                    </m:e>
                                    <m:sub>
                                      <m:r>
                                        <a:rPr lang="en-US" altLang="zh-CN" b="1" i="1" smtClean="0">
                                          <a:solidFill>
                                            <a:srgbClr val="2AA198"/>
                                          </a:solidFill>
                                          <a:latin typeface="Cambria Math" panose="02040503050406030204" pitchFamily="18" charset="0"/>
                                        </a:rPr>
                                        <m:t>𝒕</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𝑊</m:t>
                              </m:r>
                              <m:acc>
                                <m:accPr>
                                  <m:chr m:val="⃑"/>
                                  <m:ctrlPr>
                                    <a:rPr lang="en-US" altLang="zh-CN" b="1" i="1" smtClean="0">
                                      <a:solidFill>
                                        <a:srgbClr val="2AA198"/>
                                      </a:solidFill>
                                      <a:latin typeface="Cambria Math" panose="02040503050406030204" pitchFamily="18" charset="0"/>
                                    </a:rPr>
                                  </m:ctrlPr>
                                </m:accPr>
                                <m:e>
                                  <m:sSub>
                                    <m:sSubPr>
                                      <m:ctrlPr>
                                        <a:rPr lang="en-US" altLang="zh-CN" b="1" i="1" smtClean="0">
                                          <a:solidFill>
                                            <a:srgbClr val="2AA198"/>
                                          </a:solidFill>
                                          <a:latin typeface="Cambria Math" panose="02040503050406030204" pitchFamily="18" charset="0"/>
                                        </a:rPr>
                                      </m:ctrlPr>
                                    </m:sSubPr>
                                    <m:e>
                                      <m:r>
                                        <a:rPr lang="en-US" altLang="zh-CN" b="1" i="1" smtClean="0">
                                          <a:solidFill>
                                            <a:srgbClr val="2AA198"/>
                                          </a:solidFill>
                                          <a:latin typeface="Cambria Math" panose="02040503050406030204" pitchFamily="18" charset="0"/>
                                        </a:rPr>
                                        <m:t>𝒔</m:t>
                                      </m:r>
                                    </m:e>
                                    <m:sub>
                                      <m:r>
                                        <a:rPr lang="en-US" altLang="zh-CN" b="1" i="1" smtClean="0">
                                          <a:solidFill>
                                            <a:srgbClr val="2AA198"/>
                                          </a:solidFill>
                                          <a:latin typeface="Cambria Math" panose="02040503050406030204" pitchFamily="18" charset="0"/>
                                        </a:rPr>
                                        <m:t>𝒕</m:t>
                                      </m:r>
                                      <m:r>
                                        <a:rPr lang="en-US" altLang="zh-CN" b="1" i="1" smtClean="0">
                                          <a:solidFill>
                                            <a:srgbClr val="2AA198"/>
                                          </a:solidFill>
                                          <a:latin typeface="Cambria Math" panose="02040503050406030204" pitchFamily="18" charset="0"/>
                                        </a:rPr>
                                        <m:t>−</m:t>
                                      </m:r>
                                      <m:r>
                                        <a:rPr lang="en-US" altLang="zh-CN" b="1" i="1" smtClean="0">
                                          <a:solidFill>
                                            <a:srgbClr val="2AA198"/>
                                          </a:solidFill>
                                          <a:latin typeface="Cambria Math" panose="02040503050406030204" pitchFamily="18" charset="0"/>
                                        </a:rPr>
                                        <m:t>𝟏</m:t>
                                      </m:r>
                                    </m:sub>
                                  </m:sSub>
                                </m:e>
                              </m:acc>
                              <m:r>
                                <a:rPr lang="en-US" altLang="zh-CN" b="0" i="1" smtClean="0">
                                  <a:latin typeface="Cambria Math" panose="02040503050406030204" pitchFamily="18" charset="0"/>
                                </a:rPr>
                                <m:t>)</m:t>
                              </m:r>
                            </m:e>
                          </m:eqArr>
                        </m:e>
                      </m:d>
                    </m:oMath>
                  </m:oMathPara>
                </a14:m>
                <a:endParaRPr lang="en-US" altLang="zh-CN" dirty="0"/>
              </a:p>
              <a:p>
                <a:r>
                  <a:rPr lang="zh-CN" altLang="en-US" dirty="0"/>
                  <a:t>我们可以看到比起</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t>在中间插入了一个隐藏层，其对应着向量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acc>
                  </m:oMath>
                </a14:m>
                <a:r>
                  <a:rPr lang="zh-CN" altLang="en-US" dirty="0"/>
                  <a:t>，</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acc>
                  </m:oMath>
                </a14:m>
                <a:r>
                  <a:rPr lang="zh-CN" altLang="en-US" dirty="0"/>
                  <a:t>同时受</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smtClean="0">
                                <a:latin typeface="Cambria Math" panose="02040503050406030204" pitchFamily="18" charset="0"/>
                              </a:rPr>
                              <m:t>1</m:t>
                            </m:r>
                          </m:sub>
                        </m:sSub>
                      </m:e>
                    </m:acc>
                  </m:oMath>
                </a14:m>
                <a:r>
                  <a:rPr lang="zh-CN" altLang="en-US" dirty="0"/>
                  <a:t>与</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acc>
                  </m:oMath>
                </a14:m>
                <a:r>
                  <a:rPr lang="zh-CN" altLang="en-US" dirty="0"/>
                  <a:t>的影响，这便是随着</a:t>
                </a:r>
                <a14:m>
                  <m:oMath xmlns:m="http://schemas.openxmlformats.org/officeDocument/2006/math">
                    <m:r>
                      <a:rPr lang="en-US" altLang="zh-CN" b="0" i="1" smtClean="0">
                        <a:latin typeface="Cambria Math" panose="02040503050406030204" pitchFamily="18" charset="0"/>
                      </a:rPr>
                      <m:t>𝑡</m:t>
                    </m:r>
                  </m:oMath>
                </a14:m>
                <a:r>
                  <a:rPr lang="zh-CN" altLang="en-US" dirty="0"/>
                  <a:t>不断变化，这便是用于存储「时间」状态的变量。</a:t>
                </a:r>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blipFill>
                <a:blip r:embed="rId2"/>
                <a:stretch>
                  <a:fillRect l="-2118" t="-2521" b="-2381"/>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D3D350D9-5373-4112-A556-5DE02F26CF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155780"/>
            <a:ext cx="5181600" cy="1691028"/>
          </a:xfrm>
        </p:spPr>
      </p:pic>
    </p:spTree>
    <p:extLst>
      <p:ext uri="{BB962C8B-B14F-4D97-AF65-F5344CB8AC3E}">
        <p14:creationId xmlns:p14="http://schemas.microsoft.com/office/powerpoint/2010/main" val="315289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lstStyle/>
              <a:p>
                <a:r>
                  <a:rPr lang="zh-CN" altLang="en-US" dirty="0"/>
                  <a:t>同时我们可以看出，</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t>输入时接收的是一个向量</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t>，而</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t>输入的时候接收的是多个向量组成的序列</a:t>
                </a:r>
                <a14:m>
                  <m:oMath xmlns:m="http://schemas.openxmlformats.org/officeDocument/2006/math">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acc>
                    <m:r>
                      <a:rPr lang="en-US" altLang="zh-CN" b="0" i="1" smtClean="0">
                        <a:latin typeface="Cambria Math" panose="02040503050406030204" pitchFamily="18" charset="0"/>
                      </a:rPr>
                      <m:t>}</m:t>
                    </m:r>
                  </m:oMath>
                </a14:m>
                <a:r>
                  <a:rPr lang="zh-CN" altLang="en-US" dirty="0"/>
                  <a:t>。</a:t>
                </a:r>
                <a:endParaRPr lang="en-US" altLang="zh-CN" dirty="0"/>
              </a:p>
              <a:p>
                <a:r>
                  <a:rPr lang="zh-CN" altLang="en-US" dirty="0"/>
                  <a:t>根据前面讲过的式子，对于每一个时刻</a:t>
                </a:r>
                <a14:m>
                  <m:oMath xmlns:m="http://schemas.openxmlformats.org/officeDocument/2006/math">
                    <m:r>
                      <a:rPr lang="en-US" altLang="zh-CN" b="0" i="1" smtClean="0">
                        <a:latin typeface="Cambria Math" panose="02040503050406030204" pitchFamily="18" charset="0"/>
                      </a:rPr>
                      <m:t>𝑡</m:t>
                    </m:r>
                  </m:oMath>
                </a14:m>
                <a:r>
                  <a:rPr lang="zh-CN" altLang="en-US" dirty="0"/>
                  <a:t>，都会根据</a:t>
                </a:r>
                <a14:m>
                  <m:oMath xmlns:m="http://schemas.openxmlformats.org/officeDocument/2006/math">
                    <m:acc>
                      <m:accPr>
                        <m:chr m:val="⃑"/>
                        <m:ctrlPr>
                          <a:rPr lang="zh-CN" altLang="en-US"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𝑡</m:t>
                            </m:r>
                          </m:sub>
                        </m:sSub>
                      </m:e>
                    </m:acc>
                  </m:oMath>
                </a14:m>
                <a:r>
                  <a:rPr lang="zh-CN" altLang="en-US" dirty="0"/>
                  <a:t>产生相应的</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𝑡</m:t>
                            </m:r>
                          </m:sub>
                        </m:sSub>
                      </m:e>
                    </m:acc>
                  </m:oMath>
                </a14:m>
                <a:r>
                  <a:rPr lang="zh-CN" altLang="en-US" dirty="0"/>
                  <a:t>，这也对应着每一个时刻相应的输入</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acc>
                  </m:oMath>
                </a14:m>
                <a:r>
                  <a:rPr lang="zh-CN" altLang="en-US" dirty="0"/>
                  <a:t>。</a:t>
                </a:r>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blipFill>
                <a:blip r:embed="rId2"/>
                <a:stretch>
                  <a:fillRect l="-2118" t="-2521" r="-1647"/>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D3D350D9-5373-4112-A556-5DE02F26CF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155780"/>
            <a:ext cx="5181600" cy="1691028"/>
          </a:xfrm>
        </p:spPr>
      </p:pic>
    </p:spTree>
    <p:extLst>
      <p:ext uri="{BB962C8B-B14F-4D97-AF65-F5344CB8AC3E}">
        <p14:creationId xmlns:p14="http://schemas.microsoft.com/office/powerpoint/2010/main" val="238957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normAutofit lnSpcReduction="10000"/>
          </a:bodyPr>
          <a:lstStyle/>
          <a:p>
            <a:r>
              <a:rPr lang="zh-CN" altLang="en-US" dirty="0"/>
              <a:t>如何理解？我们先来看一例由</a:t>
            </a:r>
            <a:r>
              <a:rPr lang="en-US" altLang="zh-CN" dirty="0" err="1">
                <a:latin typeface="Courier New" panose="02070309020205020404" pitchFamily="49" charset="0"/>
                <a:ea typeface="Cascadia Code" panose="020B0609020000020004" pitchFamily="49" charset="0"/>
                <a:cs typeface="Courier New" panose="02070309020205020404" pitchFamily="49" charset="0"/>
              </a:rPr>
              <a:t>Keras</a:t>
            </a:r>
            <a:r>
              <a:rPr lang="zh-CN" altLang="en-US" dirty="0"/>
              <a:t>实现的</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p>
          <a:p>
            <a:pPr marL="0" indent="0">
              <a:buNone/>
            </a:pP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import</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Sequential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(layers=[</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keras.layers.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Dense</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units =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128</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input_shape</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32</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err="1">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.summary</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5" name="内容占位符 4">
            <a:extLst>
              <a:ext uri="{FF2B5EF4-FFF2-40B4-BE49-F238E27FC236}">
                <a16:creationId xmlns:a16="http://schemas.microsoft.com/office/drawing/2014/main" id="{D323869F-E6BA-46FA-91C2-D3A23D1DFDEB}"/>
              </a:ext>
            </a:extLst>
          </p:cNvPr>
          <p:cNvSpPr>
            <a:spLocks noGrp="1"/>
          </p:cNvSpPr>
          <p:nvPr>
            <p:ph sz="half" idx="2"/>
          </p:nvPr>
        </p:nvSpPr>
        <p:spPr/>
        <p:txBody>
          <a:bodyPr>
            <a:normAutofit lnSpcReduction="10000"/>
          </a:bodyPr>
          <a:lstStyle/>
          <a:p>
            <a:r>
              <a:rPr lang="zh-CN" altLang="en-US" dirty="0"/>
              <a:t>调用</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`.summary()`</a:t>
            </a:r>
            <a:r>
              <a:rPr lang="zh-CN" altLang="en-US" dirty="0"/>
              <a:t>查看其结构：</a:t>
            </a:r>
            <a:endParaRPr lang="en-US" altLang="zh-CN" dirty="0"/>
          </a:p>
          <a:p>
            <a:pPr marL="0" indent="0">
              <a:buNone/>
            </a:pPr>
            <a:endParaRPr lang="en-US" altLang="zh-CN" dirty="0"/>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 (type)    	Output Shape</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dense_1 (Dense)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(None, 128)</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Params: 4,224</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endParaRPr lang="zh-CN"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061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normAutofit fontScale="92500" lnSpcReduction="10000"/>
          </a:bodyPr>
          <a:lstStyle/>
          <a:p>
            <a:r>
              <a:rPr lang="zh-CN" altLang="en-US" dirty="0"/>
              <a:t>再看一例由</a:t>
            </a:r>
            <a:r>
              <a:rPr lang="en-US" altLang="zh-CN" dirty="0" err="1">
                <a:latin typeface="Courier New" panose="02070309020205020404" pitchFamily="49" charset="0"/>
                <a:ea typeface="Cascadia Code" panose="020B0609020000020004" pitchFamily="49" charset="0"/>
                <a:cs typeface="Courier New" panose="02070309020205020404" pitchFamily="49" charset="0"/>
              </a:rPr>
              <a:t>Keras</a:t>
            </a:r>
            <a:r>
              <a:rPr lang="zh-CN" altLang="en-US" dirty="0"/>
              <a:t>实现的</a:t>
            </a:r>
            <a:r>
              <a:rPr lang="en-US" altLang="zh-CN" dirty="0" err="1">
                <a:latin typeface="Courier New" panose="02070309020205020404" pitchFamily="49" charset="0"/>
                <a:ea typeface="Cascadia Code" panose="020B0609020000020004" pitchFamily="49" charset="0"/>
                <a:cs typeface="Courier New" panose="02070309020205020404" pitchFamily="49" charset="0"/>
              </a:rPr>
              <a:t>SimpleRNN</a:t>
            </a:r>
            <a:endParaRPr lang="en-US" altLang="zh-CN"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import</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Sequential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(layers=[</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keras.layers.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Embedding</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10000</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32</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keras.layers.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SimpleRNN</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units =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128</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return_sequences</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True</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err="1">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.summary</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5" name="内容占位符 4">
            <a:extLst>
              <a:ext uri="{FF2B5EF4-FFF2-40B4-BE49-F238E27FC236}">
                <a16:creationId xmlns:a16="http://schemas.microsoft.com/office/drawing/2014/main" id="{D323869F-E6BA-46FA-91C2-D3A23D1DFDEB}"/>
              </a:ext>
            </a:extLst>
          </p:cNvPr>
          <p:cNvSpPr>
            <a:spLocks noGrp="1"/>
          </p:cNvSpPr>
          <p:nvPr>
            <p:ph sz="half" idx="2"/>
          </p:nvPr>
        </p:nvSpPr>
        <p:spPr/>
        <p:txBody>
          <a:bodyPr>
            <a:normAutofit fontScale="92500" lnSpcReduction="10000"/>
          </a:bodyPr>
          <a:lstStyle/>
          <a:p>
            <a:r>
              <a:rPr lang="zh-CN" altLang="en-US" dirty="0"/>
              <a:t>调用</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`.summary()`</a:t>
            </a:r>
            <a:r>
              <a:rPr lang="zh-CN" altLang="en-US" dirty="0"/>
              <a:t>查看其结构：</a:t>
            </a:r>
            <a:endParaRPr lang="en-US" altLang="zh-CN" dirty="0"/>
          </a:p>
          <a:p>
            <a:pPr marL="0" indent="0">
              <a:buNone/>
            </a:pPr>
            <a:endParaRPr lang="en-US" altLang="zh-CN" dirty="0"/>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 (type)    Output Shape</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embedding_1     (None, None, 32)</a:t>
            </a:r>
            <a:endParaRPr lang="en-US" altLang="zh-CN" sz="1800" b="1" dirty="0">
              <a:solidFill>
                <a:srgbClr val="2AA198"/>
              </a:solidFill>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endParaRPr lang="en-US" altLang="zh-CN" sz="1800" b="1" dirty="0">
              <a:solidFill>
                <a:srgbClr val="2AA198"/>
              </a:solidFill>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simple_rnn_1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(None, </a:t>
            </a:r>
            <a:r>
              <a:rPr lang="en-US" altLang="zh-CN" sz="1800" b="1"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None,</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 128)</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Params: 340,608</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endParaRPr lang="zh-CN"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55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idx="1"/>
              </p:nvPr>
            </p:nvSpPr>
            <p:spPr/>
            <p:txBody>
              <a:bodyPr>
                <a:normAutofit fontScale="92500" lnSpcReduction="10000"/>
              </a:bodyPr>
              <a:lstStyle/>
              <a:p>
                <a:r>
                  <a:rPr lang="zh-CN" altLang="en-US" dirty="0">
                    <a:latin typeface="Cascadia Code" panose="020B0609020000020004" pitchFamily="49" charset="0"/>
                    <a:cs typeface="Cascadia Code" panose="020B0609020000020004" pitchFamily="49" charset="0"/>
                  </a:rPr>
                  <a:t>相比于</a:t>
                </a:r>
                <a:r>
                  <a:rPr lang="en-US" altLang="zh-CN" dirty="0">
                    <a:latin typeface="Courier New" panose="02070309020205020404" pitchFamily="49" charset="0"/>
                    <a:cs typeface="Courier New" panose="02070309020205020404" pitchFamily="49" charset="0"/>
                  </a:rPr>
                  <a:t>FC</a:t>
                </a:r>
                <a:r>
                  <a:rPr lang="zh-CN" altLang="en-US" dirty="0">
                    <a:latin typeface="Cascadia Code" panose="020B0609020000020004" pitchFamily="49" charset="0"/>
                    <a:cs typeface="Cascadia Code" panose="020B0609020000020004" pitchFamily="49" charset="0"/>
                  </a:rPr>
                  <a:t>的输出形状</a:t>
                </a:r>
                <a:r>
                  <a:rPr lang="en-US" altLang="zh-CN" dirty="0">
                    <a:latin typeface="Cascadia Code" panose="020B0609020000020004" pitchFamily="49" charset="0"/>
                    <a:cs typeface="Cascadia Code" panose="020B0609020000020004" pitchFamily="49" charset="0"/>
                  </a:rPr>
                  <a:t>	</a:t>
                </a:r>
                <a:r>
                  <a:rPr lang="en-US" altLang="zh-CN" dirty="0">
                    <a:latin typeface="Courier New" panose="02070309020205020404" pitchFamily="49" charset="0"/>
                    <a:cs typeface="Courier New" panose="02070309020205020404" pitchFamily="49" charset="0"/>
                  </a:rPr>
                  <a:t>(None,       128)</a:t>
                </a:r>
              </a:p>
              <a:p>
                <a:pPr marL="0" indent="0">
                  <a:buNone/>
                </a:pPr>
                <a:r>
                  <a:rPr lang="zh-CN" altLang="en-US" dirty="0">
                    <a:latin typeface="Cascadia Code" panose="020B0609020000020004" pitchFamily="49" charset="0"/>
                    <a:cs typeface="Cascadia Code" panose="020B0609020000020004" pitchFamily="49" charset="0"/>
                  </a:rPr>
                  <a:t>，</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的输出形状</a:t>
                </a:r>
                <a:r>
                  <a:rPr lang="en-US" altLang="zh-CN" dirty="0">
                    <a:latin typeface="Cascadia Code" panose="020B0609020000020004" pitchFamily="49" charset="0"/>
                    <a:cs typeface="Cascadia Code" panose="020B0609020000020004" pitchFamily="49" charset="0"/>
                  </a:rPr>
                  <a:t>		</a:t>
                </a:r>
                <a:r>
                  <a:rPr lang="en-US" altLang="zh-CN" dirty="0">
                    <a:latin typeface="Courier New" panose="02070309020205020404" pitchFamily="49" charset="0"/>
                    <a:cs typeface="Courier New" panose="02070309020205020404" pitchFamily="49" charset="0"/>
                  </a:rPr>
                  <a:t>(None, </a:t>
                </a:r>
                <a:r>
                  <a:rPr lang="en-US" altLang="zh-CN" dirty="0">
                    <a:solidFill>
                      <a:srgbClr val="2AA198"/>
                    </a:solidFill>
                    <a:latin typeface="Courier New" panose="02070309020205020404" pitchFamily="49" charset="0"/>
                    <a:cs typeface="Courier New" panose="02070309020205020404" pitchFamily="49" charset="0"/>
                  </a:rPr>
                  <a:t>None,</a:t>
                </a:r>
                <a:r>
                  <a:rPr lang="en-US" altLang="zh-CN" dirty="0">
                    <a:latin typeface="Courier New" panose="02070309020205020404" pitchFamily="49" charset="0"/>
                    <a:cs typeface="Courier New" panose="02070309020205020404" pitchFamily="49" charset="0"/>
                  </a:rPr>
                  <a:t> 128)</a:t>
                </a:r>
              </a:p>
              <a:p>
                <a:pPr marL="0" indent="0">
                  <a:buNone/>
                </a:pPr>
                <a:r>
                  <a:rPr lang="zh-CN" altLang="en-US" dirty="0">
                    <a:latin typeface="Cascadia Code" panose="020B0609020000020004" pitchFamily="49" charset="0"/>
                    <a:cs typeface="Cascadia Code" panose="020B0609020000020004" pitchFamily="49" charset="0"/>
                  </a:rPr>
                  <a:t>中间多了一个</a:t>
                </a:r>
                <a:r>
                  <a:rPr lang="en-US" altLang="zh-CN" dirty="0">
                    <a:latin typeface="Courier New" panose="02070309020205020404" pitchFamily="49" charset="0"/>
                    <a:cs typeface="Courier New" panose="02070309020205020404" pitchFamily="49" charset="0"/>
                  </a:rPr>
                  <a:t>None</a:t>
                </a:r>
                <a:r>
                  <a:rPr lang="zh-CN" altLang="en-US" dirty="0">
                    <a:latin typeface="Cascadia Code" panose="020B0609020000020004" pitchFamily="49" charset="0"/>
                    <a:cs typeface="Cascadia Code" panose="020B0609020000020004" pitchFamily="49" charset="0"/>
                  </a:rPr>
                  <a:t>分量代表着每次</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不像</a:t>
                </a:r>
                <a:r>
                  <a:rPr lang="en-US" altLang="zh-CN" dirty="0">
                    <a:latin typeface="Courier New" panose="02070309020205020404" pitchFamily="49" charset="0"/>
                    <a:cs typeface="Courier New" panose="02070309020205020404" pitchFamily="49" charset="0"/>
                  </a:rPr>
                  <a:t>FC</a:t>
                </a:r>
                <a:r>
                  <a:rPr lang="zh-CN" altLang="en-US" dirty="0">
                    <a:latin typeface="Cascadia Code" panose="020B0609020000020004" pitchFamily="49" charset="0"/>
                    <a:cs typeface="Cascadia Code" panose="020B0609020000020004" pitchFamily="49" charset="0"/>
                  </a:rPr>
                  <a:t>一样只输出一个向量，其输出的也是一个向量序列，且该向量序列的长度可以不固定。</a:t>
                </a:r>
                <a:endParaRPr lang="en-US" altLang="zh-CN" dirty="0">
                  <a:latin typeface="Cascadia Code" panose="020B0609020000020004" pitchFamily="49" charset="0"/>
                  <a:cs typeface="Cascadia Code" panose="020B0609020000020004" pitchFamily="49" charset="0"/>
                </a:endParaRPr>
              </a:p>
              <a:p>
                <a:r>
                  <a:rPr lang="zh-CN" altLang="en-US" dirty="0">
                    <a:latin typeface="Cascadia Code" panose="020B0609020000020004" pitchFamily="49" charset="0"/>
                    <a:cs typeface="Cascadia Code" panose="020B0609020000020004" pitchFamily="49" charset="0"/>
                  </a:rPr>
                  <a:t>所以我们可以看出，不同于对输入的一个向量进行处理的</a:t>
                </a:r>
                <a:r>
                  <a:rPr lang="en-US" altLang="zh-CN" dirty="0">
                    <a:latin typeface="Courier New" panose="02070309020205020404" pitchFamily="49" charset="0"/>
                    <a:cs typeface="Courier New" panose="02070309020205020404" pitchFamily="49" charset="0"/>
                  </a:rPr>
                  <a:t>FC</a:t>
                </a:r>
                <a:r>
                  <a:rPr lang="zh-CN" altLang="en-US" dirty="0">
                    <a:latin typeface="Cascadia Code" panose="020B0609020000020004" pitchFamily="49" charset="0"/>
                    <a:cs typeface="Cascadia Code" panose="020B0609020000020004" pitchFamily="49" charset="0"/>
                  </a:rPr>
                  <a:t>，</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是对输入的一个向量序列进行处理的模型，其中存在着以（随时间变化）向量</a:t>
                </a:r>
                <a14:m>
                  <m:oMath xmlns:m="http://schemas.openxmlformats.org/officeDocument/2006/math">
                    <m:acc>
                      <m:accPr>
                        <m:chr m:val="⃑"/>
                        <m:ctrlPr>
                          <a:rPr lang="zh-CN" altLang="en-US" i="1" smtClean="0">
                            <a:latin typeface="Cambria Math" panose="02040503050406030204" pitchFamily="18" charset="0"/>
                            <a:cs typeface="Cascadia Code" panose="020B0609020000020004" pitchFamily="49" charset="0"/>
                          </a:rPr>
                        </m:ctrlPr>
                      </m:accPr>
                      <m:e>
                        <m:sSub>
                          <m:sSubPr>
                            <m:ctrlPr>
                              <a:rPr lang="en-US" altLang="zh-CN" b="0" i="1" smtClean="0">
                                <a:latin typeface="Cambria Math" panose="02040503050406030204" pitchFamily="18" charset="0"/>
                                <a:cs typeface="Cascadia Code" panose="020B0609020000020004" pitchFamily="49" charset="0"/>
                              </a:rPr>
                            </m:ctrlPr>
                          </m:sSubPr>
                          <m:e>
                            <m:r>
                              <a:rPr lang="en-US" altLang="zh-CN" b="0" i="1" smtClean="0">
                                <a:latin typeface="Cambria Math" panose="02040503050406030204" pitchFamily="18" charset="0"/>
                                <a:cs typeface="Cascadia Code" panose="020B0609020000020004" pitchFamily="49" charset="0"/>
                              </a:rPr>
                              <m:t>𝑠</m:t>
                            </m:r>
                          </m:e>
                          <m:sub>
                            <m:r>
                              <a:rPr lang="en-US" altLang="zh-CN" b="0" i="1" smtClean="0">
                                <a:latin typeface="Cambria Math" panose="02040503050406030204" pitchFamily="18" charset="0"/>
                                <a:cs typeface="Cascadia Code" panose="020B0609020000020004" pitchFamily="49" charset="0"/>
                              </a:rPr>
                              <m:t>𝑡</m:t>
                            </m:r>
                          </m:sub>
                        </m:sSub>
                      </m:e>
                    </m:acc>
                  </m:oMath>
                </a14:m>
                <a:r>
                  <a:rPr lang="zh-CN" altLang="en-US" dirty="0">
                    <a:latin typeface="Cascadia Code" panose="020B0609020000020004" pitchFamily="49" charset="0"/>
                    <a:cs typeface="Cascadia Code" panose="020B0609020000020004" pitchFamily="49" charset="0"/>
                  </a:rPr>
                  <a:t>用于存储模型随时间的状态改变，这是</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能够处理时间序列的结构基础。</a:t>
                </a:r>
                <a:endParaRPr lang="en-US" altLang="zh-CN" dirty="0">
                  <a:latin typeface="Cascadia Code" panose="020B0609020000020004" pitchFamily="49" charset="0"/>
                  <a:cs typeface="Cascadia Code" panose="020B0609020000020004" pitchFamily="49" charset="0"/>
                </a:endParaRPr>
              </a:p>
              <a:p>
                <a:r>
                  <a:rPr lang="zh-CN" altLang="en-US" dirty="0">
                    <a:latin typeface="Cascadia Code" panose="020B0609020000020004" pitchFamily="49" charset="0"/>
                    <a:cs typeface="Cascadia Code" panose="020B0609020000020004" pitchFamily="49" charset="0"/>
                  </a:rPr>
                  <a:t>虽然</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输入的是一个向量序列，但如若只需要最后时刻的结果，其输出的也可以只是输出的向量序列中最后一个，相当于舍弃了前面的</a:t>
                </a:r>
                <a14:m>
                  <m:oMath xmlns:m="http://schemas.openxmlformats.org/officeDocument/2006/math">
                    <m:acc>
                      <m:accPr>
                        <m:chr m:val="⃑"/>
                        <m:ctrlPr>
                          <a:rPr lang="zh-CN" altLang="en-US" i="1" smtClean="0">
                            <a:latin typeface="Cambria Math" panose="02040503050406030204" pitchFamily="18" charset="0"/>
                            <a:cs typeface="Cascadia Code" panose="020B0609020000020004" pitchFamily="49" charset="0"/>
                          </a:rPr>
                        </m:ctrlPr>
                      </m:accPr>
                      <m:e>
                        <m:sSub>
                          <m:sSubPr>
                            <m:ctrlPr>
                              <a:rPr lang="en-US" altLang="zh-CN" b="0" i="1" smtClean="0">
                                <a:latin typeface="Cambria Math" panose="02040503050406030204" pitchFamily="18" charset="0"/>
                                <a:cs typeface="Cascadia Code" panose="020B0609020000020004" pitchFamily="49" charset="0"/>
                              </a:rPr>
                            </m:ctrlPr>
                          </m:sSubPr>
                          <m:e>
                            <m:r>
                              <a:rPr lang="en-US" altLang="zh-CN" b="0" i="1" smtClean="0">
                                <a:latin typeface="Cambria Math" panose="02040503050406030204" pitchFamily="18" charset="0"/>
                                <a:cs typeface="Cascadia Code" panose="020B0609020000020004" pitchFamily="49" charset="0"/>
                              </a:rPr>
                              <m:t>𝑜</m:t>
                            </m:r>
                          </m:e>
                          <m:sub>
                            <m:r>
                              <a:rPr lang="en-US" altLang="zh-CN" b="0" i="1" smtClean="0">
                                <a:latin typeface="Cambria Math" panose="02040503050406030204" pitchFamily="18" charset="0"/>
                                <a:cs typeface="Cascadia Code" panose="020B0609020000020004" pitchFamily="49" charset="0"/>
                              </a:rPr>
                              <m:t>1</m:t>
                            </m:r>
                          </m:sub>
                        </m:sSub>
                      </m:e>
                    </m:acc>
                    <m:r>
                      <a:rPr lang="en-US" altLang="zh-CN" b="0" i="1" smtClean="0">
                        <a:latin typeface="Cambria Math" panose="02040503050406030204" pitchFamily="18" charset="0"/>
                        <a:cs typeface="Cascadia Code" panose="020B0609020000020004" pitchFamily="49" charset="0"/>
                      </a:rPr>
                      <m:t>,</m:t>
                    </m:r>
                    <m:acc>
                      <m:accPr>
                        <m:chr m:val="⃑"/>
                        <m:ctrlPr>
                          <a:rPr lang="zh-CN" altLang="en-US" i="1" smtClean="0">
                            <a:latin typeface="Cambria Math" panose="02040503050406030204" pitchFamily="18" charset="0"/>
                            <a:cs typeface="Cascadia Code" panose="020B0609020000020004" pitchFamily="49" charset="0"/>
                          </a:rPr>
                        </m:ctrlPr>
                      </m:accPr>
                      <m:e>
                        <m:sSub>
                          <m:sSubPr>
                            <m:ctrlPr>
                              <a:rPr lang="en-US" altLang="zh-CN" b="0" i="1" smtClean="0">
                                <a:latin typeface="Cambria Math" panose="02040503050406030204" pitchFamily="18" charset="0"/>
                                <a:cs typeface="Cascadia Code" panose="020B0609020000020004" pitchFamily="49" charset="0"/>
                              </a:rPr>
                            </m:ctrlPr>
                          </m:sSubPr>
                          <m:e>
                            <m:r>
                              <a:rPr lang="en-US" altLang="zh-CN" b="0" i="1" smtClean="0">
                                <a:latin typeface="Cambria Math" panose="02040503050406030204" pitchFamily="18" charset="0"/>
                                <a:cs typeface="Cascadia Code" panose="020B0609020000020004" pitchFamily="49" charset="0"/>
                              </a:rPr>
                              <m:t>𝑜</m:t>
                            </m:r>
                          </m:e>
                          <m:sub>
                            <m:r>
                              <a:rPr lang="en-US" altLang="zh-CN" b="0" i="1" smtClean="0">
                                <a:latin typeface="Cambria Math" panose="02040503050406030204" pitchFamily="18" charset="0"/>
                                <a:cs typeface="Cascadia Code" panose="020B0609020000020004" pitchFamily="49" charset="0"/>
                              </a:rPr>
                              <m:t>2</m:t>
                            </m:r>
                          </m:sub>
                        </m:sSub>
                      </m:e>
                    </m:acc>
                    <m:r>
                      <a:rPr lang="en-US" altLang="zh-CN" b="0" i="1" smtClean="0">
                        <a:latin typeface="Cambria Math" panose="02040503050406030204" pitchFamily="18" charset="0"/>
                        <a:cs typeface="Cascadia Code" panose="020B0609020000020004" pitchFamily="49" charset="0"/>
                      </a:rPr>
                      <m:t>,…,</m:t>
                    </m:r>
                    <m:acc>
                      <m:accPr>
                        <m:chr m:val="⃑"/>
                        <m:ctrlPr>
                          <a:rPr lang="zh-CN" altLang="en-US" i="1" smtClean="0">
                            <a:latin typeface="Cambria Math" panose="02040503050406030204" pitchFamily="18" charset="0"/>
                            <a:cs typeface="Cascadia Code" panose="020B0609020000020004" pitchFamily="49" charset="0"/>
                          </a:rPr>
                        </m:ctrlPr>
                      </m:accPr>
                      <m:e>
                        <m:sSub>
                          <m:sSubPr>
                            <m:ctrlPr>
                              <a:rPr lang="en-US" altLang="zh-CN" b="0" i="1" smtClean="0">
                                <a:latin typeface="Cambria Math" panose="02040503050406030204" pitchFamily="18" charset="0"/>
                                <a:cs typeface="Cascadia Code" panose="020B0609020000020004" pitchFamily="49" charset="0"/>
                              </a:rPr>
                            </m:ctrlPr>
                          </m:sSubPr>
                          <m:e>
                            <m:r>
                              <a:rPr lang="en-US" altLang="zh-CN" b="0" i="1" smtClean="0">
                                <a:latin typeface="Cambria Math" panose="02040503050406030204" pitchFamily="18" charset="0"/>
                                <a:cs typeface="Cascadia Code" panose="020B0609020000020004" pitchFamily="49" charset="0"/>
                              </a:rPr>
                              <m:t>𝑜</m:t>
                            </m:r>
                          </m:e>
                          <m:sub>
                            <m:r>
                              <a:rPr lang="en-US" altLang="zh-CN" b="0" i="1" smtClean="0">
                                <a:latin typeface="Cambria Math" panose="02040503050406030204" pitchFamily="18" charset="0"/>
                                <a:cs typeface="Cascadia Code" panose="020B0609020000020004" pitchFamily="49" charset="0"/>
                              </a:rPr>
                              <m:t>𝑡</m:t>
                            </m:r>
                            <m:r>
                              <a:rPr lang="en-US" altLang="zh-CN" b="0" i="1" smtClean="0">
                                <a:latin typeface="Cambria Math" panose="02040503050406030204" pitchFamily="18" charset="0"/>
                                <a:cs typeface="Cascadia Code" panose="020B0609020000020004" pitchFamily="49" charset="0"/>
                              </a:rPr>
                              <m:t>−1</m:t>
                            </m:r>
                          </m:sub>
                        </m:sSub>
                      </m:e>
                    </m:acc>
                  </m:oMath>
                </a14:m>
                <a:r>
                  <a:rPr lang="zh-CN" altLang="en-US" dirty="0">
                    <a:latin typeface="Cascadia Code" panose="020B0609020000020004" pitchFamily="49" charset="0"/>
                    <a:cs typeface="Cascadia Code" panose="020B0609020000020004" pitchFamily="49" charset="0"/>
                  </a:rPr>
                  <a:t>从而只保留</a:t>
                </a:r>
                <a14:m>
                  <m:oMath xmlns:m="http://schemas.openxmlformats.org/officeDocument/2006/math">
                    <m:acc>
                      <m:accPr>
                        <m:chr m:val="⃑"/>
                        <m:ctrlPr>
                          <a:rPr lang="zh-CN" altLang="en-US" i="1" smtClean="0">
                            <a:latin typeface="Cambria Math" panose="02040503050406030204" pitchFamily="18" charset="0"/>
                            <a:cs typeface="Cascadia Code" panose="020B0609020000020004" pitchFamily="49" charset="0"/>
                          </a:rPr>
                        </m:ctrlPr>
                      </m:accPr>
                      <m:e>
                        <m:sSub>
                          <m:sSubPr>
                            <m:ctrlPr>
                              <a:rPr lang="en-US" altLang="zh-CN" b="0" i="1" smtClean="0">
                                <a:latin typeface="Cambria Math" panose="02040503050406030204" pitchFamily="18" charset="0"/>
                                <a:cs typeface="Cascadia Code" panose="020B0609020000020004" pitchFamily="49" charset="0"/>
                              </a:rPr>
                            </m:ctrlPr>
                          </m:sSubPr>
                          <m:e>
                            <m:r>
                              <a:rPr lang="en-US" altLang="zh-CN" b="0" i="1" smtClean="0">
                                <a:latin typeface="Cambria Math" panose="02040503050406030204" pitchFamily="18" charset="0"/>
                                <a:cs typeface="Cascadia Code" panose="020B0609020000020004" pitchFamily="49" charset="0"/>
                              </a:rPr>
                              <m:t>𝑜</m:t>
                            </m:r>
                          </m:e>
                          <m:sub>
                            <m:r>
                              <a:rPr lang="en-US" altLang="zh-CN" b="0" i="1" smtClean="0">
                                <a:latin typeface="Cambria Math" panose="02040503050406030204" pitchFamily="18" charset="0"/>
                                <a:cs typeface="Cascadia Code" panose="020B0609020000020004" pitchFamily="49" charset="0"/>
                              </a:rPr>
                              <m:t>𝑇</m:t>
                            </m:r>
                          </m:sub>
                        </m:sSub>
                      </m:e>
                    </m:acc>
                    <m:r>
                      <a:rPr lang="zh-CN" altLang="en-US" i="1">
                        <a:latin typeface="Cambria Math" panose="02040503050406030204" pitchFamily="18" charset="0"/>
                        <a:cs typeface="Cascadia Code" panose="020B0609020000020004" pitchFamily="49" charset="0"/>
                      </a:rPr>
                      <m:t>一个</m:t>
                    </m:r>
                  </m:oMath>
                </a14:m>
                <a:r>
                  <a:rPr lang="zh-CN" altLang="en-US" dirty="0">
                    <a:latin typeface="Cascadia Code" panose="020B0609020000020004" pitchFamily="49" charset="0"/>
                    <a:cs typeface="Cascadia Code" panose="020B0609020000020004" pitchFamily="49" charset="0"/>
                  </a:rPr>
                  <a:t>向量。</a:t>
                </a:r>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idx="1"/>
              </p:nvPr>
            </p:nvSpPr>
            <p:spPr>
              <a:blipFill>
                <a:blip r:embed="rId2"/>
                <a:stretch>
                  <a:fillRect l="-1043" t="-2801"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84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normAutofit fontScale="92500" lnSpcReduction="10000"/>
          </a:bodyPr>
          <a:lstStyle/>
          <a:p>
            <a:r>
              <a:rPr lang="en-US" altLang="zh-CN" dirty="0" err="1">
                <a:latin typeface="Courier New" panose="02070309020205020404" pitchFamily="49" charset="0"/>
                <a:ea typeface="Cascadia Code" panose="020B0609020000020004" pitchFamily="49" charset="0"/>
                <a:cs typeface="Courier New" panose="02070309020205020404" pitchFamily="49" charset="0"/>
              </a:rPr>
              <a:t>Keras</a:t>
            </a:r>
            <a:r>
              <a:rPr lang="zh-CN" altLang="en-US" dirty="0"/>
              <a:t>可以实现只返回最后一个输出向量的</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p>
          <a:p>
            <a:pPr marL="0" indent="0">
              <a:buNone/>
            </a:pP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import</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Sequential</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(layers=[</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keras.layers.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Embedding</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10000</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32</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keras.layers.</a:t>
            </a:r>
            <a:r>
              <a:rPr lang="en-US" altLang="zh-CN" sz="1800" dirty="0" err="1">
                <a:solidFill>
                  <a:srgbClr val="B58900"/>
                </a:solidFill>
                <a:latin typeface="Courier New" panose="02070309020205020404" pitchFamily="49" charset="0"/>
                <a:ea typeface="Cascadia Code" panose="020B0609020000020004" pitchFamily="49" charset="0"/>
                <a:cs typeface="Courier New" panose="02070309020205020404" pitchFamily="49" charset="0"/>
              </a:rPr>
              <a:t>SimpleRNN</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units = </a:t>
            </a:r>
            <a:r>
              <a:rPr lang="en-US" altLang="zh-CN" sz="1800"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128</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return_sequences</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 </a:t>
            </a:r>
            <a:r>
              <a:rPr lang="en-US" altLang="zh-CN" sz="1800" b="1" dirty="0">
                <a:solidFill>
                  <a:srgbClr val="D33682"/>
                </a:solidFill>
                <a:latin typeface="Courier New" panose="02070309020205020404" pitchFamily="49" charset="0"/>
                <a:ea typeface="Cascadia Code" panose="020B0609020000020004" pitchFamily="49" charset="0"/>
                <a:cs typeface="Courier New" panose="02070309020205020404" pitchFamily="49" charset="0"/>
              </a:rPr>
              <a:t>False</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      ),</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solidFill>
                  <a:srgbClr val="002B36"/>
                </a:solidFill>
                <a:latin typeface="Courier New" panose="02070309020205020404" pitchFamily="49" charset="0"/>
                <a:ea typeface="Cascadia Code" panose="020B0609020000020004" pitchFamily="49" charset="0"/>
                <a:cs typeface="Courier New" panose="02070309020205020404" pitchFamily="49" charset="0"/>
              </a:rPr>
              <a:t>&gt;&gt;&gt; </a:t>
            </a:r>
            <a:r>
              <a:rPr lang="en-US" altLang="zh-CN" sz="1800" dirty="0" err="1">
                <a:solidFill>
                  <a:srgbClr val="6C71C4"/>
                </a:solidFill>
                <a:latin typeface="Courier New" panose="02070309020205020404" pitchFamily="49" charset="0"/>
                <a:ea typeface="Cascadia Code" panose="020B0609020000020004" pitchFamily="49" charset="0"/>
                <a:cs typeface="Courier New" panose="02070309020205020404" pitchFamily="49" charset="0"/>
              </a:rPr>
              <a:t>model</a:t>
            </a:r>
            <a:r>
              <a:rPr lang="en-US" altLang="zh-CN" sz="1800" dirty="0" err="1">
                <a:latin typeface="Courier New" panose="02070309020205020404" pitchFamily="49" charset="0"/>
                <a:ea typeface="Cascadia Code" panose="020B0609020000020004" pitchFamily="49" charset="0"/>
                <a:cs typeface="Courier New" panose="02070309020205020404" pitchFamily="49" charset="0"/>
              </a:rPr>
              <a:t>.summary</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5" name="内容占位符 4">
            <a:extLst>
              <a:ext uri="{FF2B5EF4-FFF2-40B4-BE49-F238E27FC236}">
                <a16:creationId xmlns:a16="http://schemas.microsoft.com/office/drawing/2014/main" id="{D323869F-E6BA-46FA-91C2-D3A23D1DFDEB}"/>
              </a:ext>
            </a:extLst>
          </p:cNvPr>
          <p:cNvSpPr>
            <a:spLocks noGrp="1"/>
          </p:cNvSpPr>
          <p:nvPr>
            <p:ph sz="half" idx="2"/>
          </p:nvPr>
        </p:nvSpPr>
        <p:spPr/>
        <p:txBody>
          <a:bodyPr>
            <a:normAutofit fontScale="92500" lnSpcReduction="10000"/>
          </a:bodyPr>
          <a:lstStyle/>
          <a:p>
            <a:r>
              <a:rPr lang="zh-CN" altLang="en-US" dirty="0"/>
              <a:t>调用</a:t>
            </a:r>
            <a:r>
              <a:rPr lang="en-US" altLang="zh-CN" sz="1800" dirty="0">
                <a:latin typeface="Courier New" panose="02070309020205020404" pitchFamily="49" charset="0"/>
                <a:ea typeface="Cascadia Code" panose="020B0609020000020004" pitchFamily="49" charset="0"/>
                <a:cs typeface="Courier New" panose="02070309020205020404" pitchFamily="49" charset="0"/>
              </a:rPr>
              <a:t>`.summary()`</a:t>
            </a:r>
            <a:r>
              <a:rPr lang="zh-CN" altLang="en-US" dirty="0"/>
              <a:t>查看其结构：</a:t>
            </a:r>
            <a:endParaRPr lang="en-US" altLang="zh-CN" dirty="0"/>
          </a:p>
          <a:p>
            <a:pPr marL="0" indent="0">
              <a:buNone/>
            </a:pPr>
            <a:endParaRPr lang="en-US" altLang="zh-CN" dirty="0"/>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Layer (type)    Output Shape</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embedding_1     (None, None, 32)</a:t>
            </a:r>
            <a:endParaRPr lang="en-US" altLang="zh-CN" sz="1800" b="1" dirty="0">
              <a:solidFill>
                <a:srgbClr val="2AA198"/>
              </a:solidFill>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endParaRPr lang="en-US" altLang="zh-CN" sz="1800" b="1" dirty="0">
              <a:solidFill>
                <a:srgbClr val="2AA198"/>
              </a:solidFill>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simple_rnn_1    </a:t>
            </a:r>
            <a:r>
              <a:rPr lang="en-US" altLang="zh-CN" sz="18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(None, 128)</a:t>
            </a:r>
            <a:endParaRPr lang="en-US" altLang="zh-CN" sz="1800" dirty="0">
              <a:latin typeface="Courier New" panose="02070309020205020404" pitchFamily="49" charset="0"/>
              <a:ea typeface="Cascadia Code" panose="020B0609020000020004" pitchFamily="49" charset="0"/>
              <a:cs typeface="Courier New" panose="02070309020205020404" pitchFamily="49" charset="0"/>
            </a:endParaRP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Params: 340,608</a:t>
            </a:r>
          </a:p>
          <a:p>
            <a:pPr marL="0" indent="0">
              <a:buNone/>
            </a:pPr>
            <a:r>
              <a:rPr lang="en-US" altLang="zh-CN" sz="1800" dirty="0">
                <a:latin typeface="Courier New" panose="02070309020205020404" pitchFamily="49" charset="0"/>
                <a:ea typeface="Cascadia Code" panose="020B0609020000020004" pitchFamily="49" charset="0"/>
                <a:cs typeface="Courier New" panose="02070309020205020404" pitchFamily="49" charset="0"/>
              </a:rPr>
              <a:t>____________________________________</a:t>
            </a:r>
            <a:endParaRPr lang="zh-CN"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476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A377AAE9-6FFA-4B2B-B82B-1626FA70FBF5}"/>
              </a:ext>
            </a:extLst>
          </p:cNvPr>
          <p:cNvSpPr>
            <a:spLocks noGrp="1"/>
          </p:cNvSpPr>
          <p:nvPr>
            <p:ph idx="1"/>
          </p:nvPr>
        </p:nvSpPr>
        <p:spPr/>
        <p:txBody>
          <a:bodyPr>
            <a:normAutofit/>
          </a:bodyPr>
          <a:lstStyle/>
          <a:p>
            <a:r>
              <a:rPr lang="zh-CN" altLang="en-US" dirty="0">
                <a:latin typeface="Cascadia Code" panose="020B0609020000020004" pitchFamily="49" charset="0"/>
                <a:cs typeface="Cascadia Code" panose="020B0609020000020004" pitchFamily="49" charset="0"/>
              </a:rPr>
              <a:t>相比于</a:t>
            </a:r>
            <a:r>
              <a:rPr lang="en-US" altLang="zh-CN" dirty="0">
                <a:latin typeface="Courier New" panose="02070309020205020404" pitchFamily="49" charset="0"/>
                <a:cs typeface="Courier New" panose="02070309020205020404" pitchFamily="49" charset="0"/>
              </a:rPr>
              <a:t>FC</a:t>
            </a:r>
            <a:r>
              <a:rPr lang="zh-CN" altLang="en-US" dirty="0">
                <a:latin typeface="Cascadia Code" panose="020B0609020000020004" pitchFamily="49" charset="0"/>
                <a:cs typeface="Cascadia Code" panose="020B0609020000020004" pitchFamily="49" charset="0"/>
              </a:rPr>
              <a:t>的输出形状</a:t>
            </a:r>
            <a:r>
              <a:rPr lang="en-US" altLang="zh-CN" dirty="0">
                <a:latin typeface="Cascadia Code" panose="020B0609020000020004" pitchFamily="49" charset="0"/>
                <a:cs typeface="Cascadia Code" panose="020B0609020000020004" pitchFamily="49" charset="0"/>
              </a:rPr>
              <a:t>		</a:t>
            </a:r>
            <a:r>
              <a:rPr lang="en-US" altLang="zh-CN" dirty="0">
                <a:latin typeface="Courier New" panose="02070309020205020404" pitchFamily="49" charset="0"/>
                <a:cs typeface="Courier New" panose="02070309020205020404" pitchFamily="49" charset="0"/>
              </a:rPr>
              <a:t>(None,       128)</a:t>
            </a:r>
          </a:p>
          <a:p>
            <a:pPr marL="0" indent="0">
              <a:buNone/>
            </a:pPr>
            <a:r>
              <a:rPr lang="zh-CN" altLang="en-US" dirty="0">
                <a:latin typeface="Cascadia Code" panose="020B0609020000020004" pitchFamily="49" charset="0"/>
                <a:cs typeface="Cascadia Code" panose="020B0609020000020004" pitchFamily="49" charset="0"/>
              </a:rPr>
              <a:t>，</a:t>
            </a:r>
            <a:r>
              <a:rPr lang="en-US" altLang="zh-CN" dirty="0">
                <a:latin typeface="Courier New" panose="02070309020205020404" pitchFamily="49" charset="0"/>
                <a:cs typeface="Courier New" panose="02070309020205020404" pitchFamily="49" charset="0"/>
              </a:rPr>
              <a:t>RNN</a:t>
            </a:r>
            <a:r>
              <a:rPr lang="zh-CN" altLang="en-US" dirty="0">
                <a:latin typeface="Cascadia Code" panose="020B0609020000020004" pitchFamily="49" charset="0"/>
                <a:cs typeface="Cascadia Code" panose="020B0609020000020004" pitchFamily="49" charset="0"/>
              </a:rPr>
              <a:t>的输出形状</a:t>
            </a:r>
            <a:r>
              <a:rPr lang="en-US" altLang="zh-CN" dirty="0">
                <a:latin typeface="Cascadia Code" panose="020B0609020000020004" pitchFamily="49" charset="0"/>
                <a:cs typeface="Cascadia Code" panose="020B0609020000020004" pitchFamily="49" charset="0"/>
              </a:rPr>
              <a:t>		</a:t>
            </a:r>
            <a:r>
              <a:rPr lang="en-US" altLang="zh-CN" dirty="0">
                <a:latin typeface="Courier New" panose="02070309020205020404" pitchFamily="49" charset="0"/>
                <a:cs typeface="Courier New" panose="02070309020205020404" pitchFamily="49" charset="0"/>
              </a:rPr>
              <a:t>(None, </a:t>
            </a:r>
            <a:r>
              <a:rPr lang="en-US" altLang="zh-CN" dirty="0">
                <a:solidFill>
                  <a:srgbClr val="2AA198"/>
                </a:solidFill>
                <a:latin typeface="Courier New" panose="02070309020205020404" pitchFamily="49" charset="0"/>
                <a:cs typeface="Courier New" panose="02070309020205020404" pitchFamily="49" charset="0"/>
              </a:rPr>
              <a:t>None,</a:t>
            </a:r>
            <a:r>
              <a:rPr lang="en-US" altLang="zh-CN" dirty="0">
                <a:latin typeface="Courier New" panose="02070309020205020404" pitchFamily="49" charset="0"/>
                <a:cs typeface="Courier New" panose="02070309020205020404" pitchFamily="49" charset="0"/>
              </a:rPr>
              <a:t> 128)</a:t>
            </a:r>
          </a:p>
          <a:p>
            <a:pPr marL="0" indent="0">
              <a:buNone/>
            </a:pPr>
            <a:r>
              <a:rPr lang="zh-CN" altLang="en-US" dirty="0">
                <a:latin typeface="Courier New" panose="02070309020205020404" pitchFamily="49" charset="0"/>
                <a:cs typeface="Courier New" panose="02070309020205020404" pitchFamily="49" charset="0"/>
              </a:rPr>
              <a:t>，但只有最后一个输出的</a:t>
            </a:r>
            <a:r>
              <a:rPr lang="en-US" altLang="zh-CN" dirty="0">
                <a:latin typeface="Courier New" panose="02070309020205020404" pitchFamily="49" charset="0"/>
                <a:cs typeface="Courier New" panose="02070309020205020404" pitchFamily="49" charset="0"/>
              </a:rPr>
              <a:t>RNN	(None,       128)</a:t>
            </a:r>
            <a:endParaRPr lang="en-US" altLang="zh-CN" dirty="0">
              <a:latin typeface="Cascadia Code" panose="020B0609020000020004" pitchFamily="49" charset="0"/>
              <a:cs typeface="Cascadia Code" panose="020B0609020000020004" pitchFamily="49" charset="0"/>
            </a:endParaRPr>
          </a:p>
          <a:p>
            <a:pPr marL="0" indent="0">
              <a:buNone/>
            </a:pPr>
            <a:endParaRPr lang="en-US" altLang="zh-CN" dirty="0">
              <a:latin typeface="Cascadia Code" panose="020B0609020000020004" pitchFamily="49" charset="0"/>
              <a:cs typeface="Cascadia Code" panose="020B0609020000020004" pitchFamily="49" charset="0"/>
            </a:endParaRPr>
          </a:p>
          <a:p>
            <a:r>
              <a:rPr lang="zh-CN" altLang="en-US" dirty="0">
                <a:latin typeface="Cascadia Code" panose="020B0609020000020004" pitchFamily="49" charset="0"/>
                <a:cs typeface="Cascadia Code" panose="020B0609020000020004" pitchFamily="49" charset="0"/>
              </a:rPr>
              <a:t>其输出在效果上等效于</a:t>
            </a:r>
            <a:r>
              <a:rPr lang="en-US" altLang="zh-CN" dirty="0">
                <a:latin typeface="Courier New" panose="02070309020205020404" pitchFamily="49" charset="0"/>
                <a:cs typeface="Courier New" panose="02070309020205020404" pitchFamily="49" charset="0"/>
              </a:rPr>
              <a:t>FC</a:t>
            </a:r>
            <a:r>
              <a:rPr lang="zh-CN" altLang="en-US" dirty="0">
                <a:latin typeface="Courier New" panose="02070309020205020404" pitchFamily="49" charset="0"/>
                <a:cs typeface="Courier New" panose="02070309020205020404" pitchFamily="49" charset="0"/>
              </a:rPr>
              <a:t>，因此在处理时间序列的时候，常常把输入的向量带上数据集中前面几个向量组成一个输入向量序列，投入只有最后一个输出的</a:t>
            </a:r>
            <a:r>
              <a:rPr lang="en-US" altLang="zh-CN" dirty="0">
                <a:latin typeface="Courier New" panose="02070309020205020404" pitchFamily="49" charset="0"/>
                <a:cs typeface="Courier New" panose="02070309020205020404" pitchFamily="49" charset="0"/>
              </a:rPr>
              <a:t>RNN</a:t>
            </a:r>
            <a:r>
              <a:rPr lang="zh-CN" altLang="en-US" dirty="0">
                <a:latin typeface="Courier New" panose="02070309020205020404" pitchFamily="49" charset="0"/>
                <a:cs typeface="Courier New" panose="02070309020205020404" pitchFamily="49" charset="0"/>
              </a:rPr>
              <a:t>，然后再在其末端续接传统神经网络的后续处理模型。</a:t>
            </a:r>
            <a:endParaRPr lang="en-US" altLang="zh-C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022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normAutofit fontScale="90000"/>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br>
                  <a:rPr lang="en-US" altLang="zh-CN" dirty="0"/>
                </a:br>
                <a:r>
                  <a:rPr lang="en-US" altLang="zh-CN" sz="4400" dirty="0"/>
                  <a:t>(</a:t>
                </a:r>
                <a:r>
                  <a:rPr lang="zh-CN" altLang="en-US" sz="4400" dirty="0"/>
                  <a:t>此处的</a:t>
                </a:r>
                <a14:m>
                  <m:oMath xmlns:m="http://schemas.openxmlformats.org/officeDocument/2006/math">
                    <m:acc>
                      <m:accPr>
                        <m:chr m:val="⃑"/>
                        <m:ctrlPr>
                          <a:rPr lang="zh-CN" altLang="en-US" sz="4400" i="1" smtClean="0">
                            <a:latin typeface="Cambria Math" panose="02040503050406030204" pitchFamily="18" charset="0"/>
                          </a:rPr>
                        </m:ctrlPr>
                      </m:accPr>
                      <m:e>
                        <m:sSub>
                          <m:sSubPr>
                            <m:ctrlPr>
                              <a:rPr lang="en-US" altLang="zh-CN" sz="4400" b="0" i="1" smtClean="0">
                                <a:latin typeface="Cambria Math" panose="02040503050406030204" pitchFamily="18" charset="0"/>
                              </a:rPr>
                            </m:ctrlPr>
                          </m:sSubPr>
                          <m:e>
                            <m:r>
                              <a:rPr lang="en-US" altLang="zh-CN" sz="4400" b="0" i="1" smtClean="0">
                                <a:latin typeface="Cambria Math" panose="02040503050406030204" pitchFamily="18" charset="0"/>
                              </a:rPr>
                              <m:t>h</m:t>
                            </m:r>
                          </m:e>
                          <m:sub>
                            <m:r>
                              <a:rPr lang="en-US" altLang="zh-CN" sz="4400" b="0" i="1" smtClean="0">
                                <a:latin typeface="Cambria Math" panose="02040503050406030204" pitchFamily="18" charset="0"/>
                              </a:rPr>
                              <m:t>𝑡</m:t>
                            </m:r>
                          </m:sub>
                        </m:sSub>
                      </m:e>
                    </m:acc>
                  </m:oMath>
                </a14:m>
                <a:r>
                  <a:rPr lang="zh-CN" altLang="en-US" sz="4400" dirty="0"/>
                  <a:t>相当于前面的</a:t>
                </a:r>
                <a14:m>
                  <m:oMath xmlns:m="http://schemas.openxmlformats.org/officeDocument/2006/math">
                    <m:acc>
                      <m:accPr>
                        <m:chr m:val="⃑"/>
                        <m:ctrlPr>
                          <a:rPr lang="zh-CN" altLang="en-US" sz="4400" i="1">
                            <a:latin typeface="Cambria Math" panose="02040503050406030204" pitchFamily="18" charset="0"/>
                          </a:rPr>
                        </m:ctrlPr>
                      </m:accPr>
                      <m:e>
                        <m:sSub>
                          <m:sSubPr>
                            <m:ctrlPr>
                              <a:rPr lang="en-US" altLang="zh-CN" sz="4400" i="1">
                                <a:latin typeface="Cambria Math" panose="02040503050406030204" pitchFamily="18" charset="0"/>
                              </a:rPr>
                            </m:ctrlPr>
                          </m:sSubPr>
                          <m:e>
                            <m:r>
                              <a:rPr lang="en-US" altLang="zh-CN" sz="4400" b="0" i="1" smtClean="0">
                                <a:latin typeface="Cambria Math" panose="02040503050406030204" pitchFamily="18" charset="0"/>
                              </a:rPr>
                              <m:t>𝑠</m:t>
                            </m:r>
                          </m:e>
                          <m:sub>
                            <m:r>
                              <a:rPr lang="en-US" altLang="zh-CN" sz="4400" i="1">
                                <a:latin typeface="Cambria Math" panose="02040503050406030204" pitchFamily="18" charset="0"/>
                              </a:rPr>
                              <m:t>𝑡</m:t>
                            </m:r>
                          </m:sub>
                        </m:sSub>
                      </m:e>
                    </m:acc>
                  </m:oMath>
                </a14:m>
                <a:r>
                  <a:rPr lang="zh-CN" altLang="en-US" sz="4400" dirty="0"/>
                  <a:t>，表示时间状态向量</a:t>
                </a:r>
                <a:r>
                  <a:rPr lang="en-US" altLang="zh-CN" sz="4400" dirty="0"/>
                  <a:t>)</a:t>
                </a:r>
                <a:endParaRPr lang="zh-CN" altLang="en-US" dirty="0">
                  <a:latin typeface="Courier New" panose="02070309020205020404" pitchFamily="49" charset="0"/>
                  <a:cs typeface="Courier New" panose="02070309020205020404" pitchFamily="49" charset="0"/>
                </a:endParaRPr>
              </a:p>
            </p:txBody>
          </p:sp>
        </mc:Choice>
        <mc:Fallback xmlns="">
          <p:sp>
            <p:nvSpPr>
              <p:cNvPr id="2" name="标题 1">
                <a:extLst>
                  <a:ext uri="{FF2B5EF4-FFF2-40B4-BE49-F238E27FC236}">
                    <a16:creationId xmlns:a16="http://schemas.microsoft.com/office/drawing/2014/main" id="{664A5DFD-95E7-4609-AB21-7E7D3C915E7A}"/>
                  </a:ext>
                </a:extLst>
              </p:cNvPr>
              <p:cNvSpPr>
                <a:spLocks noGrp="1" noRot="1" noChangeAspect="1" noMove="1" noResize="1" noEditPoints="1" noAdjustHandles="1" noChangeArrowheads="1" noChangeShapeType="1" noTextEdit="1"/>
              </p:cNvSpPr>
              <p:nvPr>
                <p:ph type="title"/>
              </p:nvPr>
            </p:nvSpPr>
            <p:spPr>
              <a:blipFill>
                <a:blip r:embed="rId2"/>
                <a:stretch>
                  <a:fillRect l="-2087" t="-11521" r="-1623" b="-16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normAutofit/>
              </a:bodyPr>
              <a:lstStyle/>
              <a:p>
                <a:r>
                  <a:rPr lang="zh-CN" altLang="en-US" dirty="0"/>
                  <a:t>右图就是一个典型的</a:t>
                </a:r>
                <a:r>
                  <a:rPr lang="en-US" altLang="zh-CN" dirty="0"/>
                  <a:t>RNN</a:t>
                </a:r>
                <a:r>
                  <a:rPr lang="zh-CN" altLang="en-US" dirty="0"/>
                  <a:t>，</a:t>
                </a:r>
                <a:endParaRPr lang="en-US" altLang="zh-CN" dirty="0"/>
              </a:p>
              <a:p>
                <a:pPr marL="0" indent="0">
                  <a:buNone/>
                </a:pPr>
                <a:r>
                  <a:rPr lang="zh-CN" altLang="en-US" dirty="0"/>
                  <a:t>其输入向量序列</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acc>
                  </m:oMath>
                </a14:m>
                <a:r>
                  <a:rPr lang="zh-CN" altLang="en-US" dirty="0"/>
                  <a:t>，</a:t>
                </a:r>
                <a:endParaRPr lang="en-US" altLang="zh-CN" dirty="0"/>
              </a:p>
              <a:p>
                <a:pPr marL="0" indent="0">
                  <a:buNone/>
                </a:pPr>
                <a:r>
                  <a:rPr lang="zh-CN" altLang="en-US" dirty="0"/>
                  <a:t>通过向量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4</m:t>
                            </m:r>
                          </m:sub>
                        </m:sSub>
                      </m:e>
                    </m:acc>
                  </m:oMath>
                </a14:m>
                <a:r>
                  <a:rPr lang="zh-CN" altLang="en-US" dirty="0"/>
                  <a:t>来存储随时间推进模型状态的变化，</a:t>
                </a:r>
                <a:endParaRPr lang="en-US" altLang="zh-CN" dirty="0"/>
              </a:p>
              <a:p>
                <a:pPr marL="0" indent="0">
                  <a:buNone/>
                </a:pPr>
                <a:r>
                  <a:rPr lang="zh-CN" altLang="en-US" dirty="0"/>
                  <a:t>输出向量序列</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4</m:t>
                            </m:r>
                          </m:sub>
                        </m:sSub>
                      </m:e>
                    </m:acc>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blipFill>
                <a:blip r:embed="rId3"/>
                <a:stretch>
                  <a:fillRect l="-2471" t="-2521"/>
                </a:stretch>
              </a:blipFill>
            </p:spPr>
            <p:txBody>
              <a:bodyPr/>
              <a:lstStyle/>
              <a:p>
                <a:r>
                  <a:rPr lang="zh-CN" altLang="en-US">
                    <a:noFill/>
                  </a:rPr>
                  <a:t> </a:t>
                </a:r>
              </a:p>
            </p:txBody>
          </p:sp>
        </mc:Fallback>
      </mc:AlternateContent>
      <p:pic>
        <p:nvPicPr>
          <p:cNvPr id="8" name="内容占位符 7">
            <a:extLst>
              <a:ext uri="{FF2B5EF4-FFF2-40B4-BE49-F238E27FC236}">
                <a16:creationId xmlns:a16="http://schemas.microsoft.com/office/drawing/2014/main" id="{372C743B-14A4-4865-824B-08EB766AF46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961039"/>
            <a:ext cx="5181600" cy="4080510"/>
          </a:xfrm>
        </p:spPr>
      </p:pic>
    </p:spTree>
    <p:extLst>
      <p:ext uri="{BB962C8B-B14F-4D97-AF65-F5344CB8AC3E}">
        <p14:creationId xmlns:p14="http://schemas.microsoft.com/office/powerpoint/2010/main" val="381017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normAutofit fontScale="90000"/>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br>
                  <a:rPr lang="en-US" altLang="zh-CN" dirty="0"/>
                </a:br>
                <a:r>
                  <a:rPr lang="en-US" altLang="zh-CN" sz="4400" dirty="0"/>
                  <a:t>(</a:t>
                </a:r>
                <a:r>
                  <a:rPr lang="zh-CN" altLang="en-US" sz="4400" dirty="0"/>
                  <a:t>此处的</a:t>
                </a:r>
                <a14:m>
                  <m:oMath xmlns:m="http://schemas.openxmlformats.org/officeDocument/2006/math">
                    <m:acc>
                      <m:accPr>
                        <m:chr m:val="⃑"/>
                        <m:ctrlPr>
                          <a:rPr lang="zh-CN" altLang="en-US" sz="4400" i="1" smtClean="0">
                            <a:latin typeface="Cambria Math" panose="02040503050406030204" pitchFamily="18" charset="0"/>
                          </a:rPr>
                        </m:ctrlPr>
                      </m:accPr>
                      <m:e>
                        <m:sSub>
                          <m:sSubPr>
                            <m:ctrlPr>
                              <a:rPr lang="en-US" altLang="zh-CN" sz="4400" b="0" i="1" smtClean="0">
                                <a:latin typeface="Cambria Math" panose="02040503050406030204" pitchFamily="18" charset="0"/>
                              </a:rPr>
                            </m:ctrlPr>
                          </m:sSubPr>
                          <m:e>
                            <m:r>
                              <a:rPr lang="en-US" altLang="zh-CN" sz="4400" b="0" i="1" smtClean="0">
                                <a:latin typeface="Cambria Math" panose="02040503050406030204" pitchFamily="18" charset="0"/>
                              </a:rPr>
                              <m:t>h</m:t>
                            </m:r>
                          </m:e>
                          <m:sub>
                            <m:r>
                              <a:rPr lang="en-US" altLang="zh-CN" sz="4400" b="0" i="1" smtClean="0">
                                <a:latin typeface="Cambria Math" panose="02040503050406030204" pitchFamily="18" charset="0"/>
                              </a:rPr>
                              <m:t>𝑡</m:t>
                            </m:r>
                          </m:sub>
                        </m:sSub>
                      </m:e>
                    </m:acc>
                  </m:oMath>
                </a14:m>
                <a:r>
                  <a:rPr lang="zh-CN" altLang="en-US" sz="4400" dirty="0"/>
                  <a:t>相当于前面的</a:t>
                </a:r>
                <a14:m>
                  <m:oMath xmlns:m="http://schemas.openxmlformats.org/officeDocument/2006/math">
                    <m:acc>
                      <m:accPr>
                        <m:chr m:val="⃑"/>
                        <m:ctrlPr>
                          <a:rPr lang="zh-CN" altLang="en-US" sz="4400" i="1">
                            <a:latin typeface="Cambria Math" panose="02040503050406030204" pitchFamily="18" charset="0"/>
                          </a:rPr>
                        </m:ctrlPr>
                      </m:accPr>
                      <m:e>
                        <m:sSub>
                          <m:sSubPr>
                            <m:ctrlPr>
                              <a:rPr lang="en-US" altLang="zh-CN" sz="4400" i="1">
                                <a:latin typeface="Cambria Math" panose="02040503050406030204" pitchFamily="18" charset="0"/>
                              </a:rPr>
                            </m:ctrlPr>
                          </m:sSubPr>
                          <m:e>
                            <m:r>
                              <a:rPr lang="en-US" altLang="zh-CN" sz="4400" b="0" i="1" smtClean="0">
                                <a:latin typeface="Cambria Math" panose="02040503050406030204" pitchFamily="18" charset="0"/>
                              </a:rPr>
                              <m:t>𝑠</m:t>
                            </m:r>
                          </m:e>
                          <m:sub>
                            <m:r>
                              <a:rPr lang="en-US" altLang="zh-CN" sz="4400" i="1">
                                <a:latin typeface="Cambria Math" panose="02040503050406030204" pitchFamily="18" charset="0"/>
                              </a:rPr>
                              <m:t>𝑡</m:t>
                            </m:r>
                          </m:sub>
                        </m:sSub>
                      </m:e>
                    </m:acc>
                  </m:oMath>
                </a14:m>
                <a:r>
                  <a:rPr lang="zh-CN" altLang="en-US" sz="4400" dirty="0"/>
                  <a:t>，表示时间状态向量</a:t>
                </a:r>
                <a:r>
                  <a:rPr lang="en-US" altLang="zh-CN" sz="4400" dirty="0"/>
                  <a:t>)</a:t>
                </a:r>
                <a:endParaRPr lang="zh-CN" altLang="en-US" dirty="0">
                  <a:latin typeface="Courier New" panose="02070309020205020404" pitchFamily="49" charset="0"/>
                  <a:cs typeface="Courier New" panose="02070309020205020404" pitchFamily="49" charset="0"/>
                </a:endParaRPr>
              </a:p>
            </p:txBody>
          </p:sp>
        </mc:Choice>
        <mc:Fallback xmlns="">
          <p:sp>
            <p:nvSpPr>
              <p:cNvPr id="2" name="标题 1">
                <a:extLst>
                  <a:ext uri="{FF2B5EF4-FFF2-40B4-BE49-F238E27FC236}">
                    <a16:creationId xmlns:a16="http://schemas.microsoft.com/office/drawing/2014/main" id="{664A5DFD-95E7-4609-AB21-7E7D3C915E7A}"/>
                  </a:ext>
                </a:extLst>
              </p:cNvPr>
              <p:cNvSpPr>
                <a:spLocks noGrp="1" noRot="1" noChangeAspect="1" noMove="1" noResize="1" noEditPoints="1" noAdjustHandles="1" noChangeArrowheads="1" noChangeShapeType="1" noTextEdit="1"/>
              </p:cNvSpPr>
              <p:nvPr>
                <p:ph type="title"/>
              </p:nvPr>
            </p:nvSpPr>
            <p:spPr>
              <a:blipFill>
                <a:blip r:embed="rId2"/>
                <a:stretch>
                  <a:fillRect l="-2087" t="-11521" r="-1623" b="-16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normAutofit/>
              </a:bodyPr>
              <a:lstStyle/>
              <a:p>
                <a:r>
                  <a:rPr lang="zh-CN" altLang="en-US" dirty="0"/>
                  <a:t>右图就是一个典型的</a:t>
                </a:r>
                <a:r>
                  <a:rPr lang="en-US" altLang="zh-CN" dirty="0"/>
                  <a:t>RNN</a:t>
                </a:r>
                <a:r>
                  <a:rPr lang="zh-CN" altLang="en-US" dirty="0"/>
                  <a:t>，</a:t>
                </a:r>
                <a:endParaRPr lang="en-US" altLang="zh-CN" dirty="0"/>
              </a:p>
              <a:p>
                <a:pPr marL="0" indent="0">
                  <a:buNone/>
                </a:pPr>
                <a:r>
                  <a:rPr lang="zh-CN" altLang="en-US" dirty="0"/>
                  <a:t>其输入向量序列</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acc>
                  </m:oMath>
                </a14:m>
                <a:r>
                  <a:rPr lang="zh-CN" altLang="en-US" dirty="0"/>
                  <a:t>，</a:t>
                </a:r>
                <a:endParaRPr lang="en-US" altLang="zh-CN" dirty="0"/>
              </a:p>
              <a:p>
                <a:pPr marL="0" indent="0">
                  <a:buNone/>
                </a:pPr>
                <a:r>
                  <a:rPr lang="zh-CN" altLang="en-US" dirty="0"/>
                  <a:t>通过向量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4</m:t>
                            </m:r>
                          </m:sub>
                        </m:sSub>
                      </m:e>
                    </m:acc>
                  </m:oMath>
                </a14:m>
                <a:r>
                  <a:rPr lang="zh-CN" altLang="en-US" dirty="0"/>
                  <a:t>来存储随时间推进模型状态的变化，</a:t>
                </a:r>
                <a:endParaRPr lang="en-US" altLang="zh-CN" dirty="0"/>
              </a:p>
              <a:p>
                <a:pPr marL="0" indent="0">
                  <a:buNone/>
                </a:pPr>
                <a:r>
                  <a:rPr lang="zh-CN" altLang="en-US" dirty="0"/>
                  <a:t>输出向量序列</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e>
                    </m:acc>
                    <m:r>
                      <a:rPr lang="en-US" altLang="zh-CN" b="0" i="1" smtClean="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4</m:t>
                            </m:r>
                          </m:sub>
                        </m:sSub>
                      </m:e>
                    </m:acc>
                  </m:oMath>
                </a14:m>
                <a:r>
                  <a:rPr lang="zh-CN" altLang="en-US" dirty="0"/>
                  <a:t>。</a:t>
                </a:r>
                <a:endParaRPr lang="en-US" altLang="zh-CN" dirty="0"/>
              </a:p>
              <a:p>
                <a:endParaRPr lang="en-US" altLang="zh-CN" dirty="0"/>
              </a:p>
              <a:p>
                <a:r>
                  <a:rPr lang="zh-CN" altLang="en-US" dirty="0"/>
                  <a:t>如若我们只需要最后一个输出</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4</m:t>
                            </m:r>
                          </m:sub>
                        </m:sSub>
                      </m:e>
                    </m:acc>
                  </m:oMath>
                </a14:m>
                <a:r>
                  <a:rPr lang="zh-CN" altLang="en-US" dirty="0"/>
                  <a:t>，那么右图看起来是这样的</a:t>
                </a:r>
                <a:endParaRPr lang="en-US" altLang="zh-CN" dirty="0"/>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blipFill>
                <a:blip r:embed="rId3"/>
                <a:stretch>
                  <a:fillRect l="-2471" t="-2521"/>
                </a:stretch>
              </a:blipFill>
            </p:spPr>
            <p:txBody>
              <a:bodyPr/>
              <a:lstStyle/>
              <a:p>
                <a:r>
                  <a:rPr lang="zh-CN" altLang="en-US">
                    <a:noFill/>
                  </a:rPr>
                  <a:t> </a:t>
                </a:r>
              </a:p>
            </p:txBody>
          </p:sp>
        </mc:Fallback>
      </mc:AlternateContent>
      <p:pic>
        <p:nvPicPr>
          <p:cNvPr id="8" name="内容占位符 7">
            <a:extLst>
              <a:ext uri="{FF2B5EF4-FFF2-40B4-BE49-F238E27FC236}">
                <a16:creationId xmlns:a16="http://schemas.microsoft.com/office/drawing/2014/main" id="{372C743B-14A4-4865-824B-08EB766AF46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961039"/>
            <a:ext cx="5181600" cy="4080510"/>
          </a:xfrm>
        </p:spPr>
      </p:pic>
      <p:sp>
        <p:nvSpPr>
          <p:cNvPr id="4" name="乘号 3">
            <a:extLst>
              <a:ext uri="{FF2B5EF4-FFF2-40B4-BE49-F238E27FC236}">
                <a16:creationId xmlns:a16="http://schemas.microsoft.com/office/drawing/2014/main" id="{0F72A292-E065-4ABB-B726-072D45181E82}"/>
              </a:ext>
            </a:extLst>
          </p:cNvPr>
          <p:cNvSpPr/>
          <p:nvPr/>
        </p:nvSpPr>
        <p:spPr>
          <a:xfrm>
            <a:off x="7437748" y="1895050"/>
            <a:ext cx="860400" cy="860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乘号 5">
            <a:extLst>
              <a:ext uri="{FF2B5EF4-FFF2-40B4-BE49-F238E27FC236}">
                <a16:creationId xmlns:a16="http://schemas.microsoft.com/office/drawing/2014/main" id="{5D6509EC-A334-441E-886F-266D7DF93B27}"/>
              </a:ext>
            </a:extLst>
          </p:cNvPr>
          <p:cNvSpPr/>
          <p:nvPr/>
        </p:nvSpPr>
        <p:spPr>
          <a:xfrm>
            <a:off x="8561112" y="1906049"/>
            <a:ext cx="860400" cy="860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乘号 6">
            <a:extLst>
              <a:ext uri="{FF2B5EF4-FFF2-40B4-BE49-F238E27FC236}">
                <a16:creationId xmlns:a16="http://schemas.microsoft.com/office/drawing/2014/main" id="{796A471B-592B-4FA8-8491-8BB394DC2645}"/>
              </a:ext>
            </a:extLst>
          </p:cNvPr>
          <p:cNvSpPr/>
          <p:nvPr/>
        </p:nvSpPr>
        <p:spPr>
          <a:xfrm>
            <a:off x="9552501" y="1907617"/>
            <a:ext cx="860400" cy="860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425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93A1A1"/>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LSTM</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RNN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en-US" altLang="zh-CN" dirty="0" err="1">
                <a:latin typeface="Courier New" panose="02070309020205020404" pitchFamily="49" charset="0"/>
                <a:ea typeface="Cascadia Code" panose="020B0609020000020004" pitchFamily="49" charset="0"/>
                <a:cs typeface="Courier New" panose="02070309020205020404" pitchFamily="49" charset="0"/>
              </a:rPr>
              <a:t>ConvLSTM</a:t>
            </a:r>
            <a:r>
              <a:rPr lang="zh-CN" altLang="en-US" dirty="0">
                <a:latin typeface="Courier New" panose="02070309020205020404" pitchFamily="49" charset="0"/>
                <a:cs typeface="Courier New" panose="02070309020205020404" pitchFamily="49" charset="0"/>
              </a:rPr>
              <a:t>是</a:t>
            </a:r>
            <a:r>
              <a:rPr lang="en-US" altLang="zh-CN" dirty="0">
                <a:latin typeface="Courier New" panose="02070309020205020404" pitchFamily="49" charset="0"/>
                <a:ea typeface="Cascadia Code" panose="020B0609020000020004" pitchFamily="49" charset="0"/>
                <a:cs typeface="Courier New" panose="02070309020205020404" pitchFamily="49" charset="0"/>
              </a:rPr>
              <a:t>LSTM</a:t>
            </a:r>
            <a:r>
              <a:rPr lang="zh-CN" altLang="en-US" dirty="0">
                <a:latin typeface="Courier New" panose="02070309020205020404" pitchFamily="49" charset="0"/>
                <a:cs typeface="Courier New" panose="02070309020205020404" pitchFamily="49" charset="0"/>
              </a:rPr>
              <a:t>中使用卷积运算代替矩阵乘法的模型，</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因此在说明</a:t>
            </a:r>
            <a:r>
              <a:rPr lang="en-US" altLang="zh-CN" dirty="0" err="1">
                <a:latin typeface="Courier New" panose="02070309020205020404" pitchFamily="49" charset="0"/>
                <a:ea typeface="Cascadia Code" panose="020B0609020000020004" pitchFamily="49" charset="0"/>
                <a:cs typeface="Courier New" panose="02070309020205020404" pitchFamily="49" charset="0"/>
              </a:rPr>
              <a:t>ConvLSTM</a:t>
            </a:r>
            <a:r>
              <a:rPr lang="zh-CN" altLang="en-US" dirty="0">
                <a:latin typeface="Courier New" panose="02070309020205020404" pitchFamily="49" charset="0"/>
                <a:cs typeface="Courier New" panose="02070309020205020404" pitchFamily="49" charset="0"/>
              </a:rPr>
              <a:t>之前，我们需要先明确什么是</a:t>
            </a:r>
            <a:r>
              <a:rPr lang="en-US" altLang="zh-CN" dirty="0">
                <a:latin typeface="Courier New" panose="02070309020205020404" pitchFamily="49" charset="0"/>
                <a:ea typeface="Cascadia Code" panose="020B0609020000020004" pitchFamily="49" charset="0"/>
                <a:cs typeface="Courier New" panose="02070309020205020404" pitchFamily="49" charset="0"/>
              </a:rPr>
              <a:t>LSTM</a:t>
            </a:r>
            <a:r>
              <a:rPr lang="zh-CN"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757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93A1A1"/>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LSTM</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RNN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zh-CN" altLang="en-US" dirty="0"/>
              <a:t>如若没有问题，现在我们回过头去看</a:t>
            </a:r>
            <a:r>
              <a:rPr lang="en-US" altLang="zh-CN" dirty="0">
                <a:latin typeface="Courier New" panose="02070309020205020404" pitchFamily="49" charset="0"/>
                <a:cs typeface="Courier New" panose="02070309020205020404" pitchFamily="49" charset="0"/>
              </a:rPr>
              <a:t>LSTM</a:t>
            </a:r>
            <a:r>
              <a:rPr lang="zh-CN" altLang="en-US" dirty="0"/>
              <a:t>。</a:t>
            </a:r>
          </a:p>
        </p:txBody>
      </p:sp>
    </p:spTree>
    <p:extLst>
      <p:ext uri="{BB962C8B-B14F-4D97-AF65-F5344CB8AC3E}">
        <p14:creationId xmlns:p14="http://schemas.microsoft.com/office/powerpoint/2010/main" val="136602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B54A-9378-4F3C-A2FF-47CF8F794F97}"/>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LSTM</a:t>
            </a:r>
            <a:r>
              <a:rPr lang="en-US" altLang="zh-CN" dirty="0"/>
              <a:t>, which Differs from </a:t>
            </a:r>
            <a:r>
              <a:rPr lang="en-US" altLang="zh-CN" dirty="0">
                <a:latin typeface="Courier New" panose="020703090202050204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DC1194-1204-4D70-BA8D-3F9F2A5A111A}"/>
                  </a:ext>
                </a:extLst>
              </p:cNvPr>
              <p:cNvSpPr>
                <a:spLocks noGrp="1"/>
              </p:cNvSpPr>
              <p:nvPr>
                <p:ph sz="half" idx="1"/>
              </p:nvPr>
            </p:nvSpPr>
            <p:spPr/>
            <p:txBody>
              <a:bodyPr/>
              <a:lstStyle/>
              <a:p>
                <a:r>
                  <a:rPr lang="en-US" altLang="zh-CN" dirty="0">
                    <a:latin typeface="Courier New" panose="02070309020205020404" pitchFamily="49" charset="0"/>
                    <a:cs typeface="Courier New" panose="02070309020205020404" pitchFamily="49" charset="0"/>
                  </a:rPr>
                  <a:t>LSTM</a:t>
                </a:r>
                <a:r>
                  <a:rPr lang="zh-CN" altLang="en-US" dirty="0"/>
                  <a:t>的诞生来源于在表示时间状态的向量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e>
                    </m:acc>
                  </m:oMath>
                </a14:m>
                <a:r>
                  <a:rPr lang="zh-CN" altLang="en-US" dirty="0"/>
                  <a:t>不断变化时，输入时刻靠前的输入向量的特征较早吸收，但会被后来者「冲淡」。</a:t>
                </a:r>
                <a:endParaRPr lang="en-US" altLang="zh-CN" dirty="0"/>
              </a:p>
              <a:p>
                <a:r>
                  <a:rPr lang="zh-CN" altLang="en-US" dirty="0"/>
                  <a:t>为了解决这一问题，保证靠前的输入向量的特征也能较好地吸收，</a:t>
                </a:r>
                <a:r>
                  <a:rPr lang="en-US" altLang="zh-CN" dirty="0">
                    <a:latin typeface="Courier New" panose="02070309020205020404" pitchFamily="49" charset="0"/>
                    <a:cs typeface="Courier New" panose="02070309020205020404" pitchFamily="49" charset="0"/>
                  </a:rPr>
                  <a:t>LSTM</a:t>
                </a:r>
                <a:r>
                  <a:rPr lang="zh-CN" altLang="en-US" dirty="0"/>
                  <a:t>应运而生。</a:t>
                </a:r>
              </a:p>
            </p:txBody>
          </p:sp>
        </mc:Choice>
        <mc:Fallback xmlns="">
          <p:sp>
            <p:nvSpPr>
              <p:cNvPr id="3" name="内容占位符 2">
                <a:extLst>
                  <a:ext uri="{FF2B5EF4-FFF2-40B4-BE49-F238E27FC236}">
                    <a16:creationId xmlns:a16="http://schemas.microsoft.com/office/drawing/2014/main" id="{B7DC1194-1204-4D70-BA8D-3F9F2A5A111A}"/>
                  </a:ext>
                </a:extLst>
              </p:cNvPr>
              <p:cNvSpPr>
                <a:spLocks noGrp="1" noRot="1" noChangeAspect="1" noMove="1" noResize="1" noEditPoints="1" noAdjustHandles="1" noChangeArrowheads="1" noChangeShapeType="1" noTextEdit="1"/>
              </p:cNvSpPr>
              <p:nvPr>
                <p:ph sz="half" idx="1"/>
              </p:nvPr>
            </p:nvSpPr>
            <p:spPr>
              <a:blipFill>
                <a:blip r:embed="rId2"/>
                <a:stretch>
                  <a:fillRect l="-2118" t="-2521" r="-1882"/>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3A2CC11C-8BB1-4360-91EF-0CC5C5AD0B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83060"/>
            <a:ext cx="5181600" cy="3836468"/>
          </a:xfrm>
        </p:spPr>
      </p:pic>
    </p:spTree>
    <p:extLst>
      <p:ext uri="{BB962C8B-B14F-4D97-AF65-F5344CB8AC3E}">
        <p14:creationId xmlns:p14="http://schemas.microsoft.com/office/powerpoint/2010/main" val="367278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B54A-9378-4F3C-A2FF-47CF8F794F97}"/>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LSTM</a:t>
            </a:r>
            <a:r>
              <a:rPr lang="en-US" altLang="zh-CN" dirty="0"/>
              <a:t>, which Differs from </a:t>
            </a:r>
            <a:r>
              <a:rPr lang="en-US" altLang="zh-CN" dirty="0">
                <a:latin typeface="Courier New" panose="020703090202050204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DC1194-1204-4D70-BA8D-3F9F2A5A111A}"/>
                  </a:ext>
                </a:extLst>
              </p:cNvPr>
              <p:cNvSpPr>
                <a:spLocks noGrp="1"/>
              </p:cNvSpPr>
              <p:nvPr>
                <p:ph sz="half" idx="1"/>
              </p:nvPr>
            </p:nvSpPr>
            <p:spPr/>
            <p:txBody>
              <a:bodyPr/>
              <a:lstStyle/>
              <a:p>
                <a:r>
                  <a:rPr lang="zh-CN" altLang="en-US" dirty="0"/>
                  <a:t>解决的方式很简单，</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e>
                    </m:acc>
                  </m:oMath>
                </a14:m>
                <a:r>
                  <a:rPr lang="zh-CN" altLang="en-US" dirty="0"/>
                  <a:t>是一个不断接收上一时刻</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acc>
                  </m:oMath>
                </a14:m>
                <a:r>
                  <a:rPr lang="zh-CN" altLang="en-US" dirty="0"/>
                  <a:t>与此时刻输入向量</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e>
                    </m:acc>
                  </m:oMath>
                </a14:m>
                <a:r>
                  <a:rPr lang="zh-CN" altLang="en-US" dirty="0"/>
                  <a:t>的状态向量，那么我们引入一个与之不同，只随着上一时刻的</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acc>
                  </m:oMath>
                </a14:m>
                <a:r>
                  <a:rPr lang="zh-CN" altLang="en-US" dirty="0"/>
                  <a:t>变化、不</a:t>
                </a:r>
                <a:r>
                  <a:rPr lang="zh-CN" altLang="en-US" b="1" dirty="0"/>
                  <a:t>直接</a:t>
                </a:r>
                <a:r>
                  <a:rPr lang="zh-CN" altLang="en-US" dirty="0"/>
                  <a:t>接收此时的输入向量</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e>
                    </m:acc>
                  </m:oMath>
                </a14:m>
                <a:r>
                  <a:rPr lang="zh-CN" altLang="en-US" dirty="0"/>
                  <a:t>的另一个状态向量</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sub>
                        </m:sSub>
                      </m:e>
                    </m:acc>
                  </m:oMath>
                </a14:m>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B7DC1194-1204-4D70-BA8D-3F9F2A5A111A}"/>
                  </a:ext>
                </a:extLst>
              </p:cNvPr>
              <p:cNvSpPr>
                <a:spLocks noGrp="1" noRot="1" noChangeAspect="1" noMove="1" noResize="1" noEditPoints="1" noAdjustHandles="1" noChangeArrowheads="1" noChangeShapeType="1" noTextEdit="1"/>
              </p:cNvSpPr>
              <p:nvPr>
                <p:ph sz="half" idx="1"/>
              </p:nvPr>
            </p:nvSpPr>
            <p:spPr>
              <a:blipFill>
                <a:blip r:embed="rId2"/>
                <a:stretch>
                  <a:fillRect l="-2118" t="-1120"/>
                </a:stretch>
              </a:blipFill>
            </p:spPr>
            <p:txBody>
              <a:bodyPr/>
              <a:lstStyle/>
              <a:p>
                <a:r>
                  <a:rPr lang="zh-CN" altLang="en-US">
                    <a:noFill/>
                  </a:rPr>
                  <a:t> </a:t>
                </a:r>
              </a:p>
            </p:txBody>
          </p:sp>
        </mc:Fallback>
      </mc:AlternateContent>
      <p:pic>
        <p:nvPicPr>
          <p:cNvPr id="10" name="内容占位符 9">
            <a:extLst>
              <a:ext uri="{FF2B5EF4-FFF2-40B4-BE49-F238E27FC236}">
                <a16:creationId xmlns:a16="http://schemas.microsoft.com/office/drawing/2014/main" id="{550C0E1C-7ABC-4F53-9B36-F9FB4AC21E6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1207"/>
            <a:ext cx="5181600" cy="3880174"/>
          </a:xfrm>
        </p:spPr>
      </p:pic>
    </p:spTree>
    <p:extLst>
      <p:ext uri="{BB962C8B-B14F-4D97-AF65-F5344CB8AC3E}">
        <p14:creationId xmlns:p14="http://schemas.microsoft.com/office/powerpoint/2010/main" val="409313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B54A-9378-4F3C-A2FF-47CF8F794F97}"/>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LSTM</a:t>
            </a:r>
            <a:r>
              <a:rPr lang="en-US" altLang="zh-CN" dirty="0"/>
              <a:t>, which Differs from </a:t>
            </a:r>
            <a:r>
              <a:rPr lang="en-US" altLang="zh-CN" dirty="0">
                <a:latin typeface="Courier New" panose="020703090202050204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DC1194-1204-4D70-BA8D-3F9F2A5A111A}"/>
                  </a:ext>
                </a:extLst>
              </p:cNvPr>
              <p:cNvSpPr>
                <a:spLocks noGrp="1"/>
              </p:cNvSpPr>
              <p:nvPr>
                <p:ph sz="half" idx="1"/>
              </p:nvPr>
            </p:nvSpPr>
            <p:spPr/>
            <p:txBody>
              <a:bodyPr>
                <a:normAutofit fontScale="85000" lnSpcReduction="10000"/>
              </a:bodyPr>
              <a:lstStyle/>
              <a:p>
                <a:r>
                  <a:rPr lang="zh-CN" altLang="en-US" dirty="0"/>
                  <a:t>从图中我们可以看到</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m:t>
                            </m:r>
                          </m:sub>
                        </m:sSub>
                      </m:e>
                    </m:acc>
                    <m:r>
                      <a:rPr lang="zh-CN" altLang="en-US" i="1">
                        <a:latin typeface="Cambria Math" panose="02040503050406030204" pitchFamily="18" charset="0"/>
                      </a:rPr>
                      <m:t>为</m:t>
                    </m:r>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acc>
                  </m:oMath>
                </a14:m>
                <a:r>
                  <a:rPr lang="zh-CN" altLang="en-US" dirty="0"/>
                  <a:t>吸取经过处理的</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acc>
                  </m:oMath>
                </a14:m>
                <a:r>
                  <a:rPr lang="zh-CN" altLang="en-US" dirty="0"/>
                  <a:t>与</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e>
                    </m:acc>
                  </m:oMath>
                </a14:m>
                <a:r>
                  <a:rPr lang="zh-CN" altLang="en-US" dirty="0"/>
                  <a:t>的特征而不断迭代的状态向量，而</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sub>
                        </m:sSub>
                      </m:e>
                    </m:acc>
                  </m:oMath>
                </a14:m>
                <a:r>
                  <a:rPr lang="zh-CN" altLang="en-US" dirty="0"/>
                  <a:t>的每一次迭代为根据</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e>
                    </m:acc>
                  </m:oMath>
                </a14:m>
                <a:r>
                  <a:rPr lang="zh-CN" altLang="en-US" dirty="0"/>
                  <a:t>与</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e>
                    </m:acc>
                  </m:oMath>
                </a14:m>
                <a:r>
                  <a:rPr lang="zh-CN" altLang="en-US" dirty="0"/>
                  <a:t>的重构，其迭代过程远比</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sub>
                        </m:sSub>
                      </m:e>
                    </m:acc>
                  </m:oMath>
                </a14:m>
                <a:r>
                  <a:rPr lang="zh-CN" altLang="en-US" dirty="0"/>
                  <a:t>的要复杂，因此变化也比</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sub>
                        </m:sSub>
                      </m:e>
                    </m:acc>
                  </m:oMath>
                </a14:m>
                <a:r>
                  <a:rPr lang="zh-CN" altLang="en-US" dirty="0"/>
                  <a:t>要剧烈，变化更快。</a:t>
                </a:r>
                <a:endParaRPr lang="en-US" altLang="zh-CN" dirty="0"/>
              </a:p>
              <a:p>
                <a:r>
                  <a:rPr lang="zh-CN" altLang="en-US" dirty="0"/>
                  <a:t>不同于</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𝑡</m:t>
                            </m:r>
                          </m:sub>
                        </m:sSub>
                      </m:e>
                    </m:acc>
                  </m:oMath>
                </a14:m>
                <a:r>
                  <a:rPr lang="zh-CN" altLang="en-US" dirty="0"/>
                  <a:t>变化缓慢，带有的记忆更长，</a:t>
                </a:r>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sub>
                        </m:sSub>
                      </m:e>
                    </m:acc>
                  </m:oMath>
                </a14:m>
                <a:r>
                  <a:rPr lang="zh-CN" altLang="en-US" dirty="0"/>
                  <a:t>所带有的记忆更短，变化更快。</a:t>
                </a:r>
                <a:endParaRPr lang="en-US" altLang="zh-CN" dirty="0"/>
              </a:p>
              <a:p>
                <a:r>
                  <a:rPr lang="zh-CN" altLang="en-US" dirty="0"/>
                  <a:t>这是</a:t>
                </a:r>
                <a:r>
                  <a:rPr lang="en-US" altLang="zh-CN" dirty="0">
                    <a:latin typeface="Courier New" panose="02070309020205020404" pitchFamily="49" charset="0"/>
                    <a:cs typeface="Courier New" panose="02070309020205020404" pitchFamily="49" charset="0"/>
                  </a:rPr>
                  <a:t>LSTM</a:t>
                </a:r>
                <a:r>
                  <a:rPr lang="zh-CN" altLang="en-US" dirty="0"/>
                  <a:t>能够同时记住近期与早期输入数据特征，使靠前的输入向量的特征也能较好吸收的关键结构。</a:t>
                </a:r>
              </a:p>
            </p:txBody>
          </p:sp>
        </mc:Choice>
        <mc:Fallback xmlns="">
          <p:sp>
            <p:nvSpPr>
              <p:cNvPr id="3" name="内容占位符 2">
                <a:extLst>
                  <a:ext uri="{FF2B5EF4-FFF2-40B4-BE49-F238E27FC236}">
                    <a16:creationId xmlns:a16="http://schemas.microsoft.com/office/drawing/2014/main" id="{B7DC1194-1204-4D70-BA8D-3F9F2A5A111A}"/>
                  </a:ext>
                </a:extLst>
              </p:cNvPr>
              <p:cNvSpPr>
                <a:spLocks noGrp="1" noRot="1" noChangeAspect="1" noMove="1" noResize="1" noEditPoints="1" noAdjustHandles="1" noChangeArrowheads="1" noChangeShapeType="1" noTextEdit="1"/>
              </p:cNvSpPr>
              <p:nvPr>
                <p:ph sz="half" idx="1"/>
              </p:nvPr>
            </p:nvSpPr>
            <p:spPr>
              <a:blipFill>
                <a:blip r:embed="rId2"/>
                <a:stretch>
                  <a:fillRect l="-1647" t="-2521" r="-1412"/>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ED0A94A6-A9F7-4D85-8A04-97A1FA0DB0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75602"/>
            <a:ext cx="5181600" cy="3851383"/>
          </a:xfrm>
        </p:spPr>
      </p:pic>
    </p:spTree>
    <p:extLst>
      <p:ext uri="{BB962C8B-B14F-4D97-AF65-F5344CB8AC3E}">
        <p14:creationId xmlns:p14="http://schemas.microsoft.com/office/powerpoint/2010/main" val="23853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B54A-9378-4F3C-A2FF-47CF8F794F97}"/>
              </a:ext>
            </a:extLst>
          </p:cNvPr>
          <p:cNvSpPr>
            <a:spLocks noGrp="1"/>
          </p:cNvSpPr>
          <p:nvPr>
            <p:ph type="title"/>
          </p:nvPr>
        </p:nvSpPr>
        <p:spPr/>
        <p:txBody>
          <a:bodyPr/>
          <a:lstStyle/>
          <a:p>
            <a:r>
              <a:rPr lang="en-US" altLang="zh-CN" dirty="0">
                <a:latin typeface="Courier New" panose="02070309020205020404" pitchFamily="49" charset="0"/>
                <a:cs typeface="Courier New" panose="02070309020205020404" pitchFamily="49" charset="0"/>
              </a:rPr>
              <a:t>LSTM</a:t>
            </a:r>
            <a:r>
              <a:rPr lang="en-US" altLang="zh-CN" dirty="0"/>
              <a:t>, which Differs from </a:t>
            </a:r>
            <a:r>
              <a:rPr lang="en-US" altLang="zh-CN" dirty="0">
                <a:latin typeface="Courier New" panose="020703090202050204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DC1194-1204-4D70-BA8D-3F9F2A5A111A}"/>
                  </a:ext>
                </a:extLst>
              </p:cNvPr>
              <p:cNvSpPr>
                <a:spLocks noGrp="1"/>
              </p:cNvSpPr>
              <p:nvPr>
                <p:ph sz="half" idx="1"/>
              </p:nvPr>
            </p:nvSpPr>
            <p:spPr/>
            <p:txBody>
              <a:bodyPr>
                <a:normAutofit/>
              </a:bodyPr>
              <a:lstStyle/>
              <a:p>
                <a:r>
                  <a:rPr lang="zh-CN" altLang="en-US" dirty="0"/>
                  <a:t>整理一下刚才的话：</a:t>
                </a:r>
                <a:endParaRPr lang="en-US" altLang="zh-CN" dirty="0"/>
              </a:p>
              <a:p>
                <a:pPr lvl="1"/>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sub>
                        </m:sSub>
                      </m:e>
                    </m:acc>
                  </m:oMath>
                </a14:m>
                <a:r>
                  <a:rPr lang="zh-CN" altLang="en-US" dirty="0"/>
                  <a:t>的变化所受因素更多，迭代程度更剧烈、迭代速度更快，构成</a:t>
                </a:r>
                <a:r>
                  <a:rPr lang="en-US" altLang="zh-CN" dirty="0">
                    <a:latin typeface="Courier New" panose="02070309020205020404" pitchFamily="49" charset="0"/>
                    <a:cs typeface="Courier New" panose="02070309020205020404" pitchFamily="49" charset="0"/>
                  </a:rPr>
                  <a:t>LSTM</a:t>
                </a:r>
                <a:r>
                  <a:rPr lang="zh-CN" altLang="en-US" dirty="0"/>
                  <a:t>的短期记忆；</a:t>
                </a:r>
                <a:endParaRPr lang="en-US" altLang="zh-CN" dirty="0"/>
              </a:p>
              <a:p>
                <a:pPr lvl="1"/>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𝑡</m:t>
                            </m:r>
                          </m:sub>
                        </m:sSub>
                      </m:e>
                    </m:acc>
                  </m:oMath>
                </a14:m>
                <a:r>
                  <a:rPr lang="zh-CN" altLang="en-US" dirty="0"/>
                  <a:t>的变化所受因素较少，迭代程度不明显、迭代速度更慢，构成</a:t>
                </a:r>
                <a:r>
                  <a:rPr lang="en-US" altLang="zh-CN" dirty="0">
                    <a:latin typeface="Courier New" panose="02070309020205020404" pitchFamily="49" charset="0"/>
                    <a:cs typeface="Courier New" panose="02070309020205020404" pitchFamily="49" charset="0"/>
                  </a:rPr>
                  <a:t>LSTM</a:t>
                </a:r>
                <a:r>
                  <a:rPr lang="zh-CN" altLang="en-US" dirty="0"/>
                  <a:t>的长期记忆。</a:t>
                </a:r>
                <a:endParaRPr lang="en-US" altLang="zh-CN" dirty="0"/>
              </a:p>
              <a:p>
                <a:r>
                  <a:rPr lang="zh-CN" altLang="en-US" dirty="0"/>
                  <a:t>所以这个模型被称为</a:t>
                </a:r>
                <a:endParaRPr lang="en-US" altLang="zh-CN" dirty="0"/>
              </a:p>
              <a:p>
                <a:pPr marL="0" indent="0">
                  <a:buNone/>
                </a:pPr>
                <a:r>
                  <a:rPr lang="en-US" altLang="zh-CN" b="1" dirty="0">
                    <a:solidFill>
                      <a:srgbClr val="2AA198"/>
                    </a:solidFill>
                    <a:latin typeface="Courier New" panose="02070309020205020404" pitchFamily="49" charset="0"/>
                    <a:cs typeface="Courier New" panose="02070309020205020404" pitchFamily="49" charset="0"/>
                  </a:rPr>
                  <a:t>L</a:t>
                </a:r>
                <a:r>
                  <a:rPr lang="en-US" altLang="zh-CN" dirty="0">
                    <a:latin typeface="Courier New" panose="02070309020205020404" pitchFamily="49" charset="0"/>
                    <a:cs typeface="Courier New" panose="02070309020205020404" pitchFamily="49" charset="0"/>
                  </a:rPr>
                  <a:t>ong-</a:t>
                </a:r>
                <a:r>
                  <a:rPr lang="en-US" altLang="zh-CN" b="1" dirty="0">
                    <a:solidFill>
                      <a:srgbClr val="2AA198"/>
                    </a:solidFill>
                    <a:latin typeface="Courier New" panose="02070309020205020404" pitchFamily="49" charset="0"/>
                    <a:cs typeface="Courier New" panose="02070309020205020404" pitchFamily="49" charset="0"/>
                  </a:rPr>
                  <a:t>S</a:t>
                </a:r>
                <a:r>
                  <a:rPr lang="en-US" altLang="zh-CN" dirty="0">
                    <a:latin typeface="Courier New" panose="02070309020205020404" pitchFamily="49" charset="0"/>
                    <a:cs typeface="Courier New" panose="02070309020205020404" pitchFamily="49" charset="0"/>
                  </a:rPr>
                  <a:t>hort </a:t>
                </a:r>
                <a:r>
                  <a:rPr lang="en-US" altLang="zh-CN" b="1" dirty="0">
                    <a:solidFill>
                      <a:srgbClr val="2AA198"/>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erm </a:t>
                </a:r>
                <a:r>
                  <a:rPr lang="en-US" altLang="zh-CN" b="1" dirty="0">
                    <a:solidFill>
                      <a:srgbClr val="2AA198"/>
                    </a:solidFill>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emory</a:t>
                </a:r>
              </a:p>
              <a:p>
                <a:pPr marL="0" indent="0">
                  <a:buNone/>
                </a:pPr>
                <a:r>
                  <a:rPr lang="zh-CN" altLang="en-US" dirty="0"/>
                  <a:t>长短期记忆网络。</a:t>
                </a:r>
              </a:p>
            </p:txBody>
          </p:sp>
        </mc:Choice>
        <mc:Fallback xmlns="">
          <p:sp>
            <p:nvSpPr>
              <p:cNvPr id="3" name="内容占位符 2">
                <a:extLst>
                  <a:ext uri="{FF2B5EF4-FFF2-40B4-BE49-F238E27FC236}">
                    <a16:creationId xmlns:a16="http://schemas.microsoft.com/office/drawing/2014/main" id="{B7DC1194-1204-4D70-BA8D-3F9F2A5A111A}"/>
                  </a:ext>
                </a:extLst>
              </p:cNvPr>
              <p:cNvSpPr>
                <a:spLocks noGrp="1" noRot="1" noChangeAspect="1" noMove="1" noResize="1" noEditPoints="1" noAdjustHandles="1" noChangeArrowheads="1" noChangeShapeType="1" noTextEdit="1"/>
              </p:cNvSpPr>
              <p:nvPr>
                <p:ph sz="half" idx="1"/>
              </p:nvPr>
            </p:nvSpPr>
            <p:spPr>
              <a:blipFill>
                <a:blip r:embed="rId2"/>
                <a:stretch>
                  <a:fillRect l="-2471" t="-2521" r="-941"/>
                </a:stretch>
              </a:blipFill>
            </p:spPr>
            <p:txBody>
              <a:bodyPr/>
              <a:lstStyle/>
              <a:p>
                <a:r>
                  <a:rPr lang="zh-CN" altLang="en-US">
                    <a:noFill/>
                  </a:rPr>
                  <a:t> </a:t>
                </a:r>
              </a:p>
            </p:txBody>
          </p:sp>
        </mc:Fallback>
      </mc:AlternateContent>
      <p:pic>
        <p:nvPicPr>
          <p:cNvPr id="10" name="内容占位符 9">
            <a:extLst>
              <a:ext uri="{FF2B5EF4-FFF2-40B4-BE49-F238E27FC236}">
                <a16:creationId xmlns:a16="http://schemas.microsoft.com/office/drawing/2014/main" id="{550C0E1C-7ABC-4F53-9B36-F9FB4AC21E6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1207"/>
            <a:ext cx="5181600" cy="3880174"/>
          </a:xfrm>
        </p:spPr>
      </p:pic>
    </p:spTree>
    <p:extLst>
      <p:ext uri="{BB962C8B-B14F-4D97-AF65-F5344CB8AC3E}">
        <p14:creationId xmlns:p14="http://schemas.microsoft.com/office/powerpoint/2010/main" val="390044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2AA198"/>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&lt;-</a:t>
            </a:r>
            <a:r>
              <a:rPr lang="zh-CN" altLang="en-US" sz="4500" dirty="0">
                <a:latin typeface="Courier New" panose="020703090202050204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LSTM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RNN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zh-CN" altLang="en-US" dirty="0"/>
              <a:t>我们已经知道了什么是</a:t>
            </a:r>
            <a:r>
              <a:rPr lang="en-US" altLang="zh-CN" dirty="0">
                <a:latin typeface="Courier New" panose="02070309020205020404" pitchFamily="49" charset="0"/>
                <a:cs typeface="Courier New" panose="02070309020205020404" pitchFamily="49" charset="0"/>
              </a:rPr>
              <a:t>LSTM</a:t>
            </a:r>
            <a:r>
              <a:rPr lang="zh-CN" altLang="en-US" dirty="0"/>
              <a:t>，下面只要能明确（二维）卷积</a:t>
            </a:r>
            <a:r>
              <a:rPr lang="en-US" altLang="zh-CN" dirty="0">
                <a:latin typeface="Courier New" panose="02070309020205020404" pitchFamily="49" charset="0"/>
                <a:cs typeface="Courier New" panose="02070309020205020404" pitchFamily="49" charset="0"/>
              </a:rPr>
              <a:t>(Convolution)</a:t>
            </a:r>
            <a:r>
              <a:rPr lang="zh-CN" altLang="en-US" dirty="0"/>
              <a:t>的概念，那么便能很好地理解</a:t>
            </a:r>
            <a:r>
              <a:rPr lang="en-US" altLang="zh-CN" dirty="0" err="1">
                <a:latin typeface="Courier New" panose="02070309020205020404" pitchFamily="49" charset="0"/>
                <a:cs typeface="Courier New" panose="02070309020205020404" pitchFamily="49" charset="0"/>
              </a:rPr>
              <a:t>ConvLSTM</a:t>
            </a:r>
            <a:r>
              <a:rPr lang="zh-CN" altLang="en-US" dirty="0"/>
              <a:t>了。</a:t>
            </a:r>
          </a:p>
        </p:txBody>
      </p:sp>
    </p:spTree>
    <p:extLst>
      <p:ext uri="{BB962C8B-B14F-4D97-AF65-F5344CB8AC3E}">
        <p14:creationId xmlns:p14="http://schemas.microsoft.com/office/powerpoint/2010/main" val="281254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BA71-8EF2-4EF4-AED1-FDE752AA4E06}"/>
              </a:ext>
            </a:extLst>
          </p:cNvPr>
          <p:cNvSpPr>
            <a:spLocks noGrp="1"/>
          </p:cNvSpPr>
          <p:nvPr>
            <p:ph type="title"/>
          </p:nvPr>
        </p:nvSpPr>
        <p:spPr/>
        <p:txBody>
          <a:bodyPr/>
          <a:lstStyle/>
          <a:p>
            <a:r>
              <a:rPr lang="en-US" altLang="zh-CN" b="1" dirty="0">
                <a:solidFill>
                  <a:srgbClr val="2AA198"/>
                </a:solidFill>
                <a:latin typeface="Courier New" panose="02070309020205020404" pitchFamily="49" charset="0"/>
                <a:cs typeface="Courier New" panose="02070309020205020404" pitchFamily="49" charset="0"/>
              </a:rPr>
              <a:t>Conv</a:t>
            </a:r>
            <a:r>
              <a:rPr lang="en-US" altLang="zh-CN" dirty="0">
                <a:latin typeface="Courier New" panose="02070309020205020404" pitchFamily="49" charset="0"/>
                <a:cs typeface="Courier New" panose="02070309020205020404" pitchFamily="49" charset="0"/>
              </a:rPr>
              <a:t>olution</a:t>
            </a:r>
            <a:r>
              <a:rPr lang="en-US" altLang="zh-CN" dirty="0"/>
              <a:t>, before </a:t>
            </a:r>
            <a:r>
              <a:rPr lang="en-US" altLang="zh-CN" dirty="0">
                <a:latin typeface="Courier New" panose="02070309020205020404" pitchFamily="49" charset="0"/>
                <a:cs typeface="Courier New" panose="02070309020205020404" pitchFamily="49" charset="0"/>
              </a:rPr>
              <a:t>LSTM</a:t>
            </a:r>
            <a:endParaRPr lang="zh-CN" altLang="en-US" dirty="0">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A08A5691-A62F-4F7C-9C98-77F9A83465FA}"/>
              </a:ext>
            </a:extLst>
          </p:cNvPr>
          <p:cNvSpPr>
            <a:spLocks noGrp="1"/>
          </p:cNvSpPr>
          <p:nvPr>
            <p:ph sz="half" idx="1"/>
          </p:nvPr>
        </p:nvSpPr>
        <p:spPr/>
        <p:txBody>
          <a:bodyPr>
            <a:normAutofit fontScale="92500" lnSpcReduction="10000"/>
          </a:bodyPr>
          <a:lstStyle/>
          <a:p>
            <a:r>
              <a:rPr lang="zh-CN" altLang="en-US" dirty="0"/>
              <a:t>在进入</a:t>
            </a:r>
            <a:r>
              <a:rPr lang="en-US" altLang="zh-CN" dirty="0">
                <a:latin typeface="Courier New" panose="02070309020205020404" pitchFamily="49" charset="0"/>
                <a:cs typeface="Courier New" panose="02070309020205020404" pitchFamily="49" charset="0"/>
              </a:rPr>
              <a:t>LSTM</a:t>
            </a:r>
            <a:r>
              <a:rPr lang="zh-CN" altLang="en-US" dirty="0"/>
              <a:t>之前，我们先看一看卷积</a:t>
            </a:r>
            <a:r>
              <a:rPr lang="en-US" altLang="zh-CN" dirty="0">
                <a:latin typeface="Courier New" panose="02070309020205020404" pitchFamily="49" charset="0"/>
                <a:cs typeface="Courier New" panose="02070309020205020404" pitchFamily="49" charset="0"/>
              </a:rPr>
              <a:t>(Convolution)</a:t>
            </a:r>
            <a:r>
              <a:rPr lang="zh-CN" altLang="en-US" dirty="0">
                <a:latin typeface="Courier New" panose="02070309020205020404" pitchFamily="49" charset="0"/>
                <a:cs typeface="Courier New" panose="02070309020205020404" pitchFamily="49" charset="0"/>
              </a:rPr>
              <a:t>，</a:t>
            </a:r>
            <a:r>
              <a:rPr lang="zh-CN" altLang="en-US" dirty="0"/>
              <a:t>一种特殊的矩阵间乘法运算。</a:t>
            </a:r>
            <a:endParaRPr lang="en-US" altLang="zh-CN" dirty="0"/>
          </a:p>
          <a:p>
            <a:r>
              <a:rPr lang="zh-CN" altLang="en-US" dirty="0"/>
              <a:t>虽然说是乘法运算，但对于参与卷积运算的两个矩阵，其两者位置不能随意交换。</a:t>
            </a:r>
            <a:endParaRPr lang="en-US" altLang="zh-CN" dirty="0"/>
          </a:p>
          <a:p>
            <a:r>
              <a:rPr lang="zh-CN" altLang="en-US" dirty="0"/>
              <a:t>因为卷积运算可以视为由尺寸较小的一个矩阵在尺寸较大的矩阵上「取样」，把不同位置取到的结果根据相对位置关系排列为新的矩阵。</a:t>
            </a:r>
            <a:endParaRPr lang="en-US" altLang="zh-CN" dirty="0"/>
          </a:p>
          <a:p>
            <a:r>
              <a:rPr lang="zh-CN" altLang="en-US" dirty="0"/>
              <a:t>我们看右侧的动图简单理解一下：</a:t>
            </a:r>
          </a:p>
        </p:txBody>
      </p:sp>
      <p:pic>
        <p:nvPicPr>
          <p:cNvPr id="7" name="内容占位符 6">
            <a:extLst>
              <a:ext uri="{FF2B5EF4-FFF2-40B4-BE49-F238E27FC236}">
                <a16:creationId xmlns:a16="http://schemas.microsoft.com/office/drawing/2014/main" id="{BF315E17-059A-43B0-8D5D-5B84057A5C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7925" y="2172494"/>
            <a:ext cx="5010150" cy="3657600"/>
          </a:xfrm>
        </p:spPr>
      </p:pic>
    </p:spTree>
    <p:extLst>
      <p:ext uri="{BB962C8B-B14F-4D97-AF65-F5344CB8AC3E}">
        <p14:creationId xmlns:p14="http://schemas.microsoft.com/office/powerpoint/2010/main" val="17162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A1CCA-8442-4398-86EE-AC16CB8A2FE9}"/>
              </a:ext>
            </a:extLst>
          </p:cNvPr>
          <p:cNvSpPr>
            <a:spLocks noGrp="1"/>
          </p:cNvSpPr>
          <p:nvPr>
            <p:ph type="title"/>
          </p:nvPr>
        </p:nvSpPr>
        <p:spPr/>
        <p:txBody>
          <a:bodyPr/>
          <a:lstStyle/>
          <a:p>
            <a:r>
              <a:rPr lang="en-US" altLang="zh-CN" b="1" dirty="0">
                <a:solidFill>
                  <a:srgbClr val="2AA198"/>
                </a:solidFill>
                <a:latin typeface="Courier New" panose="02070309020205020404" pitchFamily="49" charset="0"/>
                <a:cs typeface="Courier New" panose="02070309020205020404" pitchFamily="49" charset="0"/>
              </a:rPr>
              <a:t>Conv</a:t>
            </a:r>
            <a:r>
              <a:rPr lang="en-US" altLang="zh-CN" dirty="0">
                <a:latin typeface="Courier New" panose="02070309020205020404" pitchFamily="49" charset="0"/>
                <a:cs typeface="Courier New" panose="02070309020205020404" pitchFamily="49" charset="0"/>
              </a:rPr>
              <a:t>olution</a:t>
            </a:r>
            <a:r>
              <a:rPr lang="en-US" altLang="zh-CN" dirty="0"/>
              <a:t>, in </a:t>
            </a:r>
            <a:r>
              <a:rPr lang="en-US" altLang="zh-CN" dirty="0">
                <a:latin typeface="Courier New" panose="02070309020205020404" pitchFamily="49" charset="0"/>
                <a:cs typeface="Courier New" panose="02070309020205020404" pitchFamily="49" charset="0"/>
              </a:rPr>
              <a:t>LSTM</a:t>
            </a:r>
            <a:endParaRPr lang="zh-CN" altLang="en-US" dirty="0"/>
          </a:p>
        </p:txBody>
      </p:sp>
      <p:sp>
        <p:nvSpPr>
          <p:cNvPr id="3" name="内容占位符 2">
            <a:extLst>
              <a:ext uri="{FF2B5EF4-FFF2-40B4-BE49-F238E27FC236}">
                <a16:creationId xmlns:a16="http://schemas.microsoft.com/office/drawing/2014/main" id="{0024A0E1-733A-4470-BBC9-36C7DA8CAF20}"/>
              </a:ext>
            </a:extLst>
          </p:cNvPr>
          <p:cNvSpPr>
            <a:spLocks noGrp="1"/>
          </p:cNvSpPr>
          <p:nvPr>
            <p:ph sz="half" idx="1"/>
          </p:nvPr>
        </p:nvSpPr>
        <p:spPr/>
        <p:txBody>
          <a:bodyPr>
            <a:normAutofit lnSpcReduction="10000"/>
          </a:bodyPr>
          <a:lstStyle/>
          <a:p>
            <a:r>
              <a:rPr lang="zh-CN" altLang="en-US" dirty="0"/>
              <a:t>当我们的输入为向量序列的时候，每一时刻输入模型的是该时刻的向量，在进行乘法的时候直接使用矩阵乘法即可，</a:t>
            </a:r>
            <a:endParaRPr lang="en-US" altLang="zh-CN" dirty="0"/>
          </a:p>
          <a:p>
            <a:r>
              <a:rPr lang="zh-CN" altLang="en-US" dirty="0"/>
              <a:t>但是矩阵乘法的实质（于右位而言）是对矩阵中不同列的线性变换与组合，无法提取不同行之间的相关特征，</a:t>
            </a:r>
            <a:endParaRPr lang="en-US" altLang="zh-CN" dirty="0"/>
          </a:p>
          <a:p>
            <a:r>
              <a:rPr lang="zh-CN" altLang="en-US" dirty="0"/>
              <a:t>因此在输入为矩阵序列而非向量序列的时候，我们使用卷积替代传统的矩阵乘法。</a:t>
            </a:r>
          </a:p>
        </p:txBody>
      </p:sp>
      <p:pic>
        <p:nvPicPr>
          <p:cNvPr id="6" name="内容占位符 5">
            <a:extLst>
              <a:ext uri="{FF2B5EF4-FFF2-40B4-BE49-F238E27FC236}">
                <a16:creationId xmlns:a16="http://schemas.microsoft.com/office/drawing/2014/main" id="{299C29A2-7CDE-4401-A172-86C6CE87D0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79339"/>
            <a:ext cx="5181600" cy="4243910"/>
          </a:xfrm>
        </p:spPr>
      </p:pic>
      <p:sp>
        <p:nvSpPr>
          <p:cNvPr id="7" name="标注: 弯曲线形 6">
            <a:extLst>
              <a:ext uri="{FF2B5EF4-FFF2-40B4-BE49-F238E27FC236}">
                <a16:creationId xmlns:a16="http://schemas.microsoft.com/office/drawing/2014/main" id="{8A23BC46-B708-41D7-A140-6744B5701846}"/>
              </a:ext>
            </a:extLst>
          </p:cNvPr>
          <p:cNvSpPr/>
          <p:nvPr/>
        </p:nvSpPr>
        <p:spPr>
          <a:xfrm>
            <a:off x="9609841" y="5373277"/>
            <a:ext cx="1743959" cy="749971"/>
          </a:xfrm>
          <a:prstGeom prst="borderCallout2">
            <a:avLst>
              <a:gd name="adj1" fmla="val 18750"/>
              <a:gd name="adj2" fmla="val 1397"/>
              <a:gd name="adj3" fmla="val 18750"/>
              <a:gd name="adj4" fmla="val -16667"/>
              <a:gd name="adj5" fmla="val -37078"/>
              <a:gd name="adj6" fmla="val -96397"/>
            </a:avLst>
          </a:prstGeom>
          <a:ln w="25400"/>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可以看到此处用卷积替代了矩阵乘法。</a:t>
            </a:r>
          </a:p>
        </p:txBody>
      </p:sp>
    </p:spTree>
    <p:extLst>
      <p:ext uri="{BB962C8B-B14F-4D97-AF65-F5344CB8AC3E}">
        <p14:creationId xmlns:p14="http://schemas.microsoft.com/office/powerpoint/2010/main" val="719526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LSTM --</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RNN --</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en-US" altLang="zh-CN" dirty="0">
                <a:latin typeface="Courier New" panose="02070309020205020404" pitchFamily="49" charset="0"/>
                <a:cs typeface="Courier New" panose="02070309020205020404" pitchFamily="49" charset="0"/>
              </a:rPr>
              <a:t>End.</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16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93A1A1"/>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-&gt;</a:t>
            </a:r>
            <a:r>
              <a:rPr lang="zh-CN" altLang="en-US"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LSTM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RNN</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en-US" altLang="zh-CN" dirty="0">
                <a:latin typeface="Courier New" panose="02070309020205020404" pitchFamily="49" charset="0"/>
                <a:ea typeface="Cascadia Code" panose="020B0609020000020004" pitchFamily="49" charset="0"/>
                <a:cs typeface="Courier New" panose="02070309020205020404" pitchFamily="49" charset="0"/>
              </a:rPr>
              <a:t>LSTM</a:t>
            </a:r>
            <a:r>
              <a:rPr lang="zh-CN" altLang="en-US" dirty="0">
                <a:latin typeface="Courier New" panose="02070309020205020404" pitchFamily="49" charset="0"/>
                <a:cs typeface="Courier New" panose="02070309020205020404" pitchFamily="49" charset="0"/>
              </a:rPr>
              <a:t>是</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Courier New" panose="02070309020205020404" pitchFamily="49" charset="0"/>
                <a:cs typeface="Courier New" panose="02070309020205020404" pitchFamily="49" charset="0"/>
              </a:rPr>
              <a:t>中引入「细胞状态」的模型，</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因此在说明</a:t>
            </a:r>
            <a:r>
              <a:rPr lang="en-US" altLang="zh-CN" dirty="0">
                <a:latin typeface="Courier New" panose="02070309020205020404" pitchFamily="49" charset="0"/>
                <a:ea typeface="Cascadia Code" panose="020B0609020000020004" pitchFamily="49" charset="0"/>
                <a:cs typeface="Courier New" panose="02070309020205020404" pitchFamily="49" charset="0"/>
              </a:rPr>
              <a:t>LSTM</a:t>
            </a:r>
            <a:r>
              <a:rPr lang="zh-CN" altLang="en-US" dirty="0">
                <a:latin typeface="Courier New" panose="02070309020205020404" pitchFamily="49" charset="0"/>
                <a:cs typeface="Courier New" panose="02070309020205020404" pitchFamily="49" charset="0"/>
              </a:rPr>
              <a:t>之前，我们需要先明确什么是</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4578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6AD09-1510-44E3-BA28-D873C207BA2C}"/>
              </a:ext>
            </a:extLst>
          </p:cNvPr>
          <p:cNvSpPr>
            <a:spLocks noGrp="1"/>
          </p:cNvSpPr>
          <p:nvPr>
            <p:ph type="title"/>
          </p:nvPr>
        </p:nvSpPr>
        <p:spPr/>
        <p:txBody>
          <a:bodyPr/>
          <a:lstStyle/>
          <a:p>
            <a:r>
              <a:rPr lang="en-US" altLang="zh-CN" dirty="0"/>
              <a:t>Before checking </a:t>
            </a:r>
            <a:r>
              <a:rPr lang="en-US" altLang="zh-CN" dirty="0">
                <a:latin typeface="Courier New" panose="02070309020205020404" pitchFamily="49" charset="0"/>
                <a:ea typeface="Cascadia Code" panose="020B0609020000020004" pitchFamily="49" charset="0"/>
                <a:cs typeface="Courier New" panose="02070309020205020404" pitchFamily="49" charset="0"/>
              </a:rPr>
              <a:t>LSTM</a:t>
            </a:r>
            <a:r>
              <a:rPr lang="en-US" altLang="zh-CN" dirty="0">
                <a:ea typeface="Cascadia Code" panose="020B0609020000020004" pitchFamily="49" charset="0"/>
                <a:cs typeface="Cascadia Code" panose="020B0609020000020004" pitchFamily="49" charset="0"/>
              </a:rPr>
              <a:t>, What’s </a:t>
            </a:r>
            <a:r>
              <a:rPr lang="en-US" altLang="zh-CN" i="1" dirty="0">
                <a:latin typeface="Courier New" panose="02070309020205020404" pitchFamily="49" charset="0"/>
                <a:ea typeface="Cascadia Code" panose="020B0609020000020004" pitchFamily="49" charset="0"/>
                <a:cs typeface="Courier New" panose="02070309020205020404" pitchFamily="49" charset="0"/>
              </a:rPr>
              <a:t>RNN</a:t>
            </a:r>
            <a:r>
              <a:rPr lang="en-US" altLang="zh-CN" i="1" dirty="0">
                <a:ea typeface="Cascadia Code" panose="020B0609020000020004" pitchFamily="49" charset="0"/>
                <a:cs typeface="Cascadia Code" panose="020B0609020000020004" pitchFamily="49" charset="0"/>
              </a:rPr>
              <a:t>?</a:t>
            </a:r>
            <a:endParaRPr lang="zh-CN" altLang="en-US" i="1" dirty="0">
              <a:latin typeface="Cascadia Code" panose="020B0609020000020004" pitchFamily="49" charset="0"/>
              <a:cs typeface="Cascadia Code" panose="020B0609020000020004" pitchFamily="49" charset="0"/>
            </a:endParaRPr>
          </a:p>
        </p:txBody>
      </p:sp>
      <p:sp>
        <p:nvSpPr>
          <p:cNvPr id="3" name="内容占位符 2">
            <a:extLst>
              <a:ext uri="{FF2B5EF4-FFF2-40B4-BE49-F238E27FC236}">
                <a16:creationId xmlns:a16="http://schemas.microsoft.com/office/drawing/2014/main" id="{08CC9CF8-7662-44E5-B843-7FC61ED2470A}"/>
              </a:ext>
            </a:extLst>
          </p:cNvPr>
          <p:cNvSpPr>
            <a:spLocks noGrp="1"/>
          </p:cNvSpPr>
          <p:nvPr>
            <p:ph idx="1"/>
          </p:nvPr>
        </p:nvSpPr>
        <p:spPr/>
        <p:txBody>
          <a:bodyPr>
            <a:normAutofit lnSpcReduction="10000"/>
          </a:bodyPr>
          <a:lstStyle/>
          <a:p>
            <a:r>
              <a:rPr lang="zh-CN" altLang="en-US" dirty="0"/>
              <a:t>在考虑何为</a:t>
            </a:r>
            <a:r>
              <a:rPr lang="en-US" altLang="zh-CN" dirty="0"/>
              <a:t>LSTM</a:t>
            </a:r>
            <a:r>
              <a:rPr lang="zh-CN" altLang="en-US" dirty="0"/>
              <a:t>之前让我们先明确一下</a:t>
            </a:r>
            <a:r>
              <a:rPr lang="en-US" altLang="zh-CN" dirty="0">
                <a:latin typeface="Courier New" panose="02070309020205020404" pitchFamily="49" charset="0"/>
                <a:ea typeface="Cascadia Code" panose="020B0609020000020004" pitchFamily="49" charset="0"/>
                <a:cs typeface="Courier New" panose="02070309020205020404" pitchFamily="49" charset="0"/>
              </a:rPr>
              <a:t>RNN (Recurrent Neural Network, </a:t>
            </a:r>
            <a:r>
              <a:rPr lang="zh-CN" altLang="en-US" dirty="0">
                <a:latin typeface="Courier New" panose="02070309020205020404" pitchFamily="49" charset="0"/>
                <a:cs typeface="Courier New" panose="02070309020205020404" pitchFamily="49" charset="0"/>
              </a:rPr>
              <a:t>循环神经网络</a:t>
            </a:r>
            <a:r>
              <a:rPr lang="en-US" altLang="zh-CN" dirty="0">
                <a:latin typeface="Courier New" panose="02070309020205020404" pitchFamily="49" charset="0"/>
                <a:ea typeface="Cascadia Code" panose="020B0609020000020004" pitchFamily="49" charset="0"/>
                <a:cs typeface="Courier New" panose="02070309020205020404" pitchFamily="49" charset="0"/>
              </a:rPr>
              <a:t>)</a:t>
            </a:r>
            <a:r>
              <a:rPr lang="zh-CN" altLang="en-US" dirty="0">
                <a:latin typeface="+mn-ea"/>
                <a:cs typeface="Cascadia Code" panose="020B0609020000020004" pitchFamily="49" charset="0"/>
              </a:rPr>
              <a:t>。</a:t>
            </a:r>
            <a:endParaRPr lang="en-US" altLang="zh-CN" dirty="0">
              <a:latin typeface="+mn-ea"/>
              <a:cs typeface="Cascadia Code" panose="020B0609020000020004" pitchFamily="49" charset="0"/>
            </a:endParaRPr>
          </a:p>
          <a:p>
            <a:r>
              <a:rPr lang="zh-CN" altLang="en-US" dirty="0">
                <a:latin typeface="+mn-ea"/>
                <a:cs typeface="Cascadia Code" panose="020B0609020000020004" pitchFamily="49" charset="0"/>
              </a:rPr>
              <a:t>众所周知</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mn-ea"/>
                <a:cs typeface="Cascadia Code" panose="020B0609020000020004" pitchFamily="49" charset="0"/>
              </a:rPr>
              <a:t>是一种机器学习模型，用于处理时间序列，这里的时间顺序不仅可以是传统意义上的时间顺序，也可以认为是借由因果关系串联而成的事情发展顺序。</a:t>
            </a:r>
            <a:endParaRPr lang="en-US" altLang="zh-CN" dirty="0">
              <a:latin typeface="+mn-ea"/>
              <a:cs typeface="Cascadia Code" panose="020B0609020000020004" pitchFamily="49" charset="0"/>
            </a:endParaRPr>
          </a:p>
          <a:p>
            <a:pPr lvl="1"/>
            <a:r>
              <a:rPr lang="zh-CN" altLang="en-US" dirty="0">
                <a:solidFill>
                  <a:srgbClr val="93A1A1"/>
                </a:solidFill>
                <a:latin typeface="+mn-ea"/>
                <a:cs typeface="Cascadia Code" panose="020B0609020000020004" pitchFamily="49" charset="0"/>
              </a:rPr>
              <a:t>例如「随着某课程章节推进，每一章作业量所组成的序列」，在此选取的每个元素即「每一章节的作业量」所对应的时间间隔并不均匀（课程中讲解重点的章节所花费的时间远比一般的章节要长），所以此处的「时间」为课程中章节的推进而非传统的年月日时分秒等</a:t>
            </a:r>
            <a:r>
              <a:rPr lang="en-US" altLang="zh-CN" dirty="0">
                <a:solidFill>
                  <a:srgbClr val="93A1A1"/>
                </a:solidFill>
                <a:latin typeface="+mn-ea"/>
                <a:cs typeface="Cascadia Code" panose="020B0609020000020004" pitchFamily="49" charset="0"/>
              </a:rPr>
              <a:t>…</a:t>
            </a:r>
          </a:p>
          <a:p>
            <a:r>
              <a:rPr lang="zh-CN" altLang="en-US" dirty="0">
                <a:latin typeface="+mn-ea"/>
                <a:cs typeface="Cascadia Code" panose="020B0609020000020004" pitchFamily="49" charset="0"/>
              </a:rPr>
              <a:t>但在了解</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mn-ea"/>
                <a:cs typeface="Cascadia Code" panose="020B0609020000020004" pitchFamily="49" charset="0"/>
              </a:rPr>
              <a:t>之前，我还需要先看一眼</a:t>
            </a:r>
            <a:r>
              <a:rPr lang="en-US" altLang="zh-CN" dirty="0">
                <a:latin typeface="Courier New" panose="02070309020205020404" pitchFamily="49" charset="0"/>
                <a:ea typeface="Cascadia Code" panose="020B0609020000020004" pitchFamily="49" charset="0"/>
                <a:cs typeface="Courier New" panose="02070309020205020404" pitchFamily="49" charset="0"/>
              </a:rPr>
              <a:t>FC (Full Connection)</a:t>
            </a:r>
            <a:r>
              <a:rPr lang="zh-CN" altLang="en-US" dirty="0">
                <a:latin typeface="+mn-ea"/>
                <a:cs typeface="Cascadia Code" panose="020B0609020000020004" pitchFamily="49" charset="0"/>
              </a:rPr>
              <a:t>，即组成普通的神经网络的全连接层结构。</a:t>
            </a:r>
            <a:endParaRPr lang="en-US" altLang="zh-CN" dirty="0">
              <a:latin typeface="+mn-ea"/>
              <a:cs typeface="Cascadia Code" panose="020B0609020000020004" pitchFamily="49" charset="0"/>
            </a:endParaRPr>
          </a:p>
        </p:txBody>
      </p:sp>
    </p:spTree>
    <p:extLst>
      <p:ext uri="{BB962C8B-B14F-4D97-AF65-F5344CB8AC3E}">
        <p14:creationId xmlns:p14="http://schemas.microsoft.com/office/powerpoint/2010/main" val="31633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93A1A1"/>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-&gt;</a:t>
            </a:r>
            <a:r>
              <a:rPr lang="zh-CN" altLang="en-US"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LSTM -&gt;</a:t>
            </a:r>
            <a:r>
              <a:rPr lang="zh-CN" altLang="en-US"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RNN -&gt;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solidFill>
                <a:srgbClr val="2AA198"/>
              </a:solidFill>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Courier New" panose="02070309020205020404" pitchFamily="49" charset="0"/>
                <a:cs typeface="Courier New" panose="02070309020205020404" pitchFamily="49" charset="0"/>
              </a:rPr>
              <a:t>是</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latin typeface="Courier New" panose="02070309020205020404" pitchFamily="49" charset="0"/>
                <a:cs typeface="Courier New" panose="02070309020205020404" pitchFamily="49" charset="0"/>
              </a:rPr>
              <a:t>对时间序列特化形成的模型，</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因此在说明</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latin typeface="Courier New" panose="02070309020205020404" pitchFamily="49" charset="0"/>
                <a:cs typeface="Courier New" panose="02070309020205020404" pitchFamily="49" charset="0"/>
              </a:rPr>
              <a:t>之前，我们需要先明确什么是</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444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1AEB7-6649-4575-976C-0C14A6AD8A3D}"/>
              </a:ext>
            </a:extLst>
          </p:cNvPr>
          <p:cNvSpPr>
            <a:spLocks noGrp="1"/>
          </p:cNvSpPr>
          <p:nvPr>
            <p:ph type="title"/>
          </p:nvPr>
        </p:nvSpPr>
        <p:spPr/>
        <p:txBody>
          <a:bodyPr/>
          <a:lstStyle/>
          <a:p>
            <a:r>
              <a:rPr lang="en-US" altLang="zh-CN" dirty="0"/>
              <a:t>About </a:t>
            </a:r>
            <a:r>
              <a:rPr lang="en-US" altLang="zh-CN" dirty="0">
                <a:latin typeface="Courier New" panose="02070309020205020404" pitchFamily="49" charset="0"/>
                <a:ea typeface="Cascadia Code" panose="020B0609020000020004" pitchFamily="49" charset="0"/>
                <a:cs typeface="Courier New" panose="02070309020205020404" pitchFamily="49" charset="0"/>
              </a:rPr>
              <a:t>FC (Full Connection)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80D58155-D622-4828-85E2-179A21D0381B}"/>
                  </a:ext>
                </a:extLst>
              </p:cNvPr>
              <p:cNvSpPr>
                <a:spLocks noGrp="1"/>
              </p:cNvSpPr>
              <p:nvPr>
                <p:ph sz="half" idx="1"/>
              </p:nvPr>
            </p:nvSpPr>
            <p:spPr>
              <a:xfrm>
                <a:off x="-1" y="1825625"/>
                <a:ext cx="7117259" cy="4351338"/>
              </a:xfrm>
            </p:spPr>
            <p:txBody>
              <a:bodyPr>
                <a:noAutofit/>
              </a:bodyPr>
              <a:lstStyle/>
              <a:p>
                <a:r>
                  <a:rPr lang="zh-CN" altLang="en-US" dirty="0"/>
                  <a:t>最为早期的神经网络是输入、输出向量，向量中的每一个分量在网络中根据不同的加权，进行线性组合形成新的向量。</a:t>
                </a:r>
                <a:endParaRPr lang="en-US" altLang="zh-CN" dirty="0"/>
              </a:p>
              <a:p>
                <a:r>
                  <a:rPr lang="zh-CN" altLang="en-US" dirty="0"/>
                  <a:t>以右图为例，但我们输入向量</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e>
                      <m:sup>
                        <m:r>
                          <a:rPr lang="en-US" altLang="zh-CN" b="0" i="1" smtClean="0">
                            <a:latin typeface="Cambria Math" panose="02040503050406030204" pitchFamily="18" charset="0"/>
                          </a:rPr>
                          <m:t>𝑇</m:t>
                        </m:r>
                      </m:sup>
                    </m:sSup>
                  </m:oMath>
                </a14:m>
                <a:r>
                  <a:rPr lang="zh-CN" altLang="en-US" b="0" dirty="0"/>
                  <a:t>之后，向量</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b="0" dirty="0"/>
                  <a:t>经过如下变换</a:t>
                </a:r>
                <a:endParaRPr lang="en-US" altLang="zh-CN" b="0" dirty="0"/>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eqArr>
                        </m:e>
                      </m:d>
                    </m:oMath>
                  </m:oMathPara>
                </a14:m>
                <a:endParaRPr lang="en-US" altLang="zh-CN" b="0" dirty="0"/>
              </a:p>
            </p:txBody>
          </p:sp>
        </mc:Choice>
        <mc:Fallback xmlns="">
          <p:sp>
            <p:nvSpPr>
              <p:cNvPr id="4" name="内容占位符 3">
                <a:extLst>
                  <a:ext uri="{FF2B5EF4-FFF2-40B4-BE49-F238E27FC236}">
                    <a16:creationId xmlns:a16="http://schemas.microsoft.com/office/drawing/2014/main" id="{80D58155-D622-4828-85E2-179A21D0381B}"/>
                  </a:ext>
                </a:extLst>
              </p:cNvPr>
              <p:cNvSpPr>
                <a:spLocks noGrp="1" noRot="1" noChangeAspect="1" noMove="1" noResize="1" noEditPoints="1" noAdjustHandles="1" noChangeArrowheads="1" noChangeShapeType="1" noTextEdit="1"/>
              </p:cNvSpPr>
              <p:nvPr>
                <p:ph sz="half" idx="1"/>
              </p:nvPr>
            </p:nvSpPr>
            <p:spPr>
              <a:xfrm>
                <a:off x="-1" y="1825625"/>
                <a:ext cx="7117259" cy="4351338"/>
              </a:xfrm>
              <a:blipFill>
                <a:blip r:embed="rId2"/>
                <a:stretch>
                  <a:fillRect l="-1541" t="-2521" b="-840"/>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3E957BBE-FFD0-4DCA-BF9F-415F6159A8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17259" y="1825625"/>
            <a:ext cx="3291481" cy="4351338"/>
          </a:xfrm>
        </p:spPr>
      </p:pic>
    </p:spTree>
    <p:extLst>
      <p:ext uri="{BB962C8B-B14F-4D97-AF65-F5344CB8AC3E}">
        <p14:creationId xmlns:p14="http://schemas.microsoft.com/office/powerpoint/2010/main" val="7582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1AEB7-6649-4575-976C-0C14A6AD8A3D}"/>
              </a:ext>
            </a:extLst>
          </p:cNvPr>
          <p:cNvSpPr>
            <a:spLocks noGrp="1"/>
          </p:cNvSpPr>
          <p:nvPr>
            <p:ph type="title"/>
          </p:nvPr>
        </p:nvSpPr>
        <p:spPr/>
        <p:txBody>
          <a:bodyPr/>
          <a:lstStyle/>
          <a:p>
            <a:r>
              <a:rPr lang="en-US" altLang="zh-CN" dirty="0"/>
              <a:t>About </a:t>
            </a:r>
            <a:r>
              <a:rPr lang="en-US" altLang="zh-CN" dirty="0">
                <a:latin typeface="Courier New" panose="02070309020205020404" pitchFamily="49" charset="0"/>
                <a:ea typeface="Cascadia Code" panose="020B0609020000020004" pitchFamily="49" charset="0"/>
                <a:cs typeface="Courier New" panose="02070309020205020404" pitchFamily="49" charset="0"/>
              </a:rPr>
              <a:t>FC (Full Connection)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80D58155-D622-4828-85E2-179A21D0381B}"/>
                  </a:ext>
                </a:extLst>
              </p:cNvPr>
              <p:cNvSpPr>
                <a:spLocks noGrp="1"/>
              </p:cNvSpPr>
              <p:nvPr>
                <p:ph sz="half" idx="1"/>
              </p:nvPr>
            </p:nvSpPr>
            <p:spPr>
              <a:xfrm>
                <a:off x="1" y="1825625"/>
                <a:ext cx="7117258" cy="4667250"/>
              </a:xfrm>
            </p:spPr>
            <p:txBody>
              <a:bodyPr>
                <a:noAutofit/>
              </a:bodyPr>
              <a:lstStyle/>
              <a:p>
                <a:r>
                  <a:rPr lang="zh-CN" altLang="en-US" dirty="0"/>
                  <a:t>上述</a:t>
                </a:r>
                <a:r>
                  <a:rPr lang="zh-CN" altLang="en-US" b="0" dirty="0"/>
                  <a:t>变换可以简写作</a:t>
                </a:r>
                <a:endParaRPr lang="en-US" altLang="zh-CN" i="1" dirty="0">
                  <a:latin typeface="Cambria Math" panose="02040503050406030204" pitchFamily="18" charset="0"/>
                </a:endParaRP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nary>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e>
                      </m:d>
                    </m:oMath>
                  </m:oMathPara>
                </a14:m>
                <a:endParaRPr lang="en-US" altLang="zh-CN" dirty="0"/>
              </a:p>
              <a:p>
                <a:pPr marL="0" indent="0">
                  <a:buNone/>
                </a:pP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𝑎</m:t>
                          </m:r>
                        </m:e>
                      </m:ac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𝑥</m:t>
                          </m:r>
                        </m:e>
                      </m:acc>
                    </m:oMath>
                  </m:oMathPara>
                </a14:m>
                <a:endParaRPr lang="en-US" altLang="zh-CN" dirty="0"/>
              </a:p>
              <a:p>
                <a:r>
                  <a:rPr lang="zh-CN" altLang="en-US" dirty="0"/>
                  <a:t>早期的神经网络中的全连接层结构，对于输入向量的作用，实质上就是</a:t>
                </a:r>
                <a:r>
                  <a:rPr lang="zh-CN" altLang="en-US" b="1" dirty="0"/>
                  <a:t>矩阵乘法</a:t>
                </a:r>
                <a:r>
                  <a:rPr lang="zh-CN" altLang="en-US" dirty="0"/>
                  <a:t>。</a:t>
                </a:r>
                <a:endParaRPr lang="en-US" altLang="zh-CN" dirty="0"/>
              </a:p>
              <a:p>
                <a:pPr lvl="1"/>
                <a:r>
                  <a:rPr lang="zh-CN" altLang="en-US" dirty="0">
                    <a:solidFill>
                      <a:srgbClr val="93A1A1"/>
                    </a:solidFill>
                  </a:rPr>
                  <a:t>后来又加入了激活函数</a:t>
                </a:r>
                <a:r>
                  <a:rPr lang="en-US" altLang="zh-CN"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(activation)</a:t>
                </a:r>
                <a:r>
                  <a:rPr lang="zh-CN" altLang="en-US" dirty="0">
                    <a:solidFill>
                      <a:srgbClr val="93A1A1"/>
                    </a:solidFill>
                  </a:rPr>
                  <a:t>、偏置</a:t>
                </a:r>
                <a:r>
                  <a:rPr lang="en-US" altLang="zh-CN"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(bias)</a:t>
                </a:r>
                <a:r>
                  <a:rPr lang="zh-CN" altLang="en-US" dirty="0">
                    <a:solidFill>
                      <a:srgbClr val="93A1A1"/>
                    </a:solidFill>
                  </a:rPr>
                  <a:t>等结构对整体结构没有太大的改变，在此暂时不作赘述。</a:t>
                </a:r>
                <a:endParaRPr lang="en-US" altLang="zh-CN" dirty="0">
                  <a:solidFill>
                    <a:srgbClr val="93A1A1"/>
                  </a:solidFill>
                </a:endParaRPr>
              </a:p>
            </p:txBody>
          </p:sp>
        </mc:Choice>
        <mc:Fallback xmlns="">
          <p:sp>
            <p:nvSpPr>
              <p:cNvPr id="4" name="内容占位符 3">
                <a:extLst>
                  <a:ext uri="{FF2B5EF4-FFF2-40B4-BE49-F238E27FC236}">
                    <a16:creationId xmlns:a16="http://schemas.microsoft.com/office/drawing/2014/main" id="{80D58155-D622-4828-85E2-179A21D0381B}"/>
                  </a:ext>
                </a:extLst>
              </p:cNvPr>
              <p:cNvSpPr>
                <a:spLocks noGrp="1" noRot="1" noChangeAspect="1" noMove="1" noResize="1" noEditPoints="1" noAdjustHandles="1" noChangeArrowheads="1" noChangeShapeType="1" noTextEdit="1"/>
              </p:cNvSpPr>
              <p:nvPr>
                <p:ph sz="half" idx="1"/>
              </p:nvPr>
            </p:nvSpPr>
            <p:spPr>
              <a:xfrm>
                <a:off x="1" y="1825625"/>
                <a:ext cx="7117258" cy="4667250"/>
              </a:xfrm>
              <a:blipFill>
                <a:blip r:embed="rId2"/>
                <a:stretch>
                  <a:fillRect l="-1541" t="-2219" b="-7572"/>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3E957BBE-FFD0-4DCA-BF9F-415F6159A8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17259" y="1825625"/>
            <a:ext cx="3291481" cy="4351338"/>
          </a:xfrm>
        </p:spPr>
      </p:pic>
    </p:spTree>
    <p:extLst>
      <p:ext uri="{BB962C8B-B14F-4D97-AF65-F5344CB8AC3E}">
        <p14:creationId xmlns:p14="http://schemas.microsoft.com/office/powerpoint/2010/main" val="275824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B8AB-FE2B-45B9-9485-75EAD94A0388}"/>
              </a:ext>
            </a:extLst>
          </p:cNvPr>
          <p:cNvSpPr>
            <a:spLocks noGrp="1"/>
          </p:cNvSpPr>
          <p:nvPr>
            <p:ph type="title"/>
          </p:nvPr>
        </p:nvSpPr>
        <p:spPr/>
        <p:txBody>
          <a:bodyPr>
            <a:normAutofit/>
          </a:bodyPr>
          <a:lstStyle/>
          <a:p>
            <a:r>
              <a:rPr lang="en-US" altLang="zh-CN" sz="4500" dirty="0" err="1">
                <a:solidFill>
                  <a:srgbClr val="93A1A1"/>
                </a:solidFill>
                <a:latin typeface="Courier New" panose="02070309020205020404" pitchFamily="49" charset="0"/>
                <a:ea typeface="Cascadia Code" panose="020B0609020000020004" pitchFamily="49" charset="0"/>
                <a:cs typeface="Courier New" panose="02070309020205020404" pitchFamily="49" charset="0"/>
              </a:rPr>
              <a:t>ConvLSTM</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&lt;-</a:t>
            </a:r>
            <a:r>
              <a:rPr lang="zh-CN" altLang="en-US"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93A1A1"/>
                </a:solidFill>
                <a:latin typeface="Courier New" panose="02070309020205020404" pitchFamily="49" charset="0"/>
                <a:ea typeface="Cascadia Code" panose="020B0609020000020004" pitchFamily="49" charset="0"/>
                <a:cs typeface="Courier New" panose="02070309020205020404" pitchFamily="49" charset="0"/>
              </a:rPr>
              <a:t>LSTM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solidFill>
                  <a:srgbClr val="2AA198"/>
                </a:solidFill>
                <a:latin typeface="Courier New" panose="02070309020205020404" pitchFamily="49" charset="0"/>
                <a:ea typeface="Cascadia Code" panose="020B0609020000020004" pitchFamily="49" charset="0"/>
                <a:cs typeface="Courier New" panose="02070309020205020404" pitchFamily="49" charset="0"/>
              </a:rPr>
              <a:t>RNN</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 &lt;-</a:t>
            </a:r>
            <a:r>
              <a:rPr lang="zh-CN" altLang="en-US" sz="4500" dirty="0">
                <a:latin typeface="Courier New" panose="02070309020205020404" pitchFamily="49" charset="0"/>
                <a:ea typeface="Cascadia Code" panose="020B0609020000020004" pitchFamily="49" charset="0"/>
                <a:cs typeface="Courier New" panose="02070309020205020404" pitchFamily="49" charset="0"/>
              </a:rPr>
              <a:t> </a:t>
            </a:r>
            <a:r>
              <a:rPr lang="en-US" altLang="zh-CN" sz="4500" dirty="0">
                <a:latin typeface="Courier New" panose="02070309020205020404" pitchFamily="49" charset="0"/>
                <a:ea typeface="Cascadia Code" panose="020B0609020000020004" pitchFamily="49" charset="0"/>
                <a:cs typeface="Courier New" panose="02070309020205020404" pitchFamily="49" charset="0"/>
              </a:rPr>
              <a:t>FC</a:t>
            </a:r>
            <a:endParaRPr lang="zh-CN" altLang="en-US" sz="4500" dirty="0">
              <a:latin typeface="Courier New" panose="02070309020205020404" pitchFamily="49" charset="0"/>
              <a:cs typeface="Courier New" panose="02070309020205020404" pitchFamily="49" charset="0"/>
            </a:endParaRPr>
          </a:p>
        </p:txBody>
      </p:sp>
      <p:sp>
        <p:nvSpPr>
          <p:cNvPr id="3" name="文本占位符 2">
            <a:extLst>
              <a:ext uri="{FF2B5EF4-FFF2-40B4-BE49-F238E27FC236}">
                <a16:creationId xmlns:a16="http://schemas.microsoft.com/office/drawing/2014/main" id="{05D3F73B-C810-4582-A420-75C209FD6B7D}"/>
              </a:ext>
            </a:extLst>
          </p:cNvPr>
          <p:cNvSpPr>
            <a:spLocks noGrp="1"/>
          </p:cNvSpPr>
          <p:nvPr>
            <p:ph type="body" idx="1"/>
          </p:nvPr>
        </p:nvSpPr>
        <p:spPr/>
        <p:txBody>
          <a:bodyPr/>
          <a:lstStyle/>
          <a:p>
            <a:r>
              <a:rPr lang="zh-CN" altLang="en-US" dirty="0"/>
              <a:t>如若没有问题，现在我们回过头去看</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t>。</a:t>
            </a:r>
          </a:p>
        </p:txBody>
      </p:sp>
    </p:spTree>
    <p:extLst>
      <p:ext uri="{BB962C8B-B14F-4D97-AF65-F5344CB8AC3E}">
        <p14:creationId xmlns:p14="http://schemas.microsoft.com/office/powerpoint/2010/main" val="24341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5DFD-95E7-4609-AB21-7E7D3C915E7A}"/>
              </a:ext>
            </a:extLst>
          </p:cNvPr>
          <p:cNvSpPr>
            <a:spLocks noGrp="1"/>
          </p:cNvSpPr>
          <p:nvPr>
            <p:ph type="title"/>
          </p:nvPr>
        </p:nvSpPr>
        <p:spPr/>
        <p:txBody>
          <a:bodyPr/>
          <a:lstStyle/>
          <a:p>
            <a:r>
              <a:rPr lang="en-US" altLang="zh-CN" dirty="0"/>
              <a:t>Back to </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endParaRPr lang="zh-CN" alt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77AAE9-6FFA-4B2B-B82B-1626FA70FBF5}"/>
                  </a:ext>
                </a:extLst>
              </p:cNvPr>
              <p:cNvSpPr>
                <a:spLocks noGrp="1"/>
              </p:cNvSpPr>
              <p:nvPr>
                <p:ph sz="half" idx="1"/>
              </p:nvPr>
            </p:nvSpPr>
            <p:spPr/>
            <p:txBody>
              <a:bodyPr/>
              <a:lstStyle/>
              <a:p>
                <a:r>
                  <a:rPr lang="zh-CN" altLang="en-US" dirty="0"/>
                  <a:t>而</a:t>
                </a:r>
                <a:r>
                  <a:rPr lang="en-US" altLang="zh-CN" dirty="0">
                    <a:latin typeface="Courier New" panose="02070309020205020404" pitchFamily="49" charset="0"/>
                    <a:ea typeface="Cascadia Code" panose="020B0609020000020004" pitchFamily="49" charset="0"/>
                    <a:cs typeface="Courier New" panose="02070309020205020404" pitchFamily="49" charset="0"/>
                  </a:rPr>
                  <a:t>RNN</a:t>
                </a:r>
                <a:r>
                  <a:rPr lang="zh-CN" altLang="en-US" dirty="0"/>
                  <a:t>是为了方便处理时间序列而对</a:t>
                </a:r>
                <a:r>
                  <a:rPr lang="en-US" altLang="zh-CN" dirty="0">
                    <a:latin typeface="Courier New" panose="02070309020205020404" pitchFamily="49" charset="0"/>
                    <a:ea typeface="Cascadia Code" panose="020B0609020000020004" pitchFamily="49" charset="0"/>
                    <a:cs typeface="Courier New" panose="02070309020205020404" pitchFamily="49" charset="0"/>
                  </a:rPr>
                  <a:t>FC</a:t>
                </a:r>
                <a:r>
                  <a:rPr lang="zh-CN" altLang="en-US" dirty="0"/>
                  <a:t>进行优化后的机器学习模型，其引入了一个非常重要的「时间」维度，并以一个单独的向量存储每一时刻的状态。</a:t>
                </a:r>
                <a:endParaRPr lang="en-US" altLang="zh-CN" dirty="0"/>
              </a:p>
              <a:p>
                <a:r>
                  <a:rPr lang="zh-CN" altLang="en-US" dirty="0"/>
                  <a:t>刚才提到全连接层的实质就是矩阵乘法，那么从右图我们可以看到权重矩阵</a:t>
                </a:r>
                <a14:m>
                  <m:oMath xmlns:m="http://schemas.openxmlformats.org/officeDocument/2006/math">
                    <m:r>
                      <a:rPr lang="en-US" altLang="zh-CN" b="0" i="1" dirty="0" smtClean="0">
                        <a:latin typeface="Cambria Math" panose="02040503050406030204" pitchFamily="18" charset="0"/>
                      </a:rPr>
                      <m:t>𝑈</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𝑊</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𝑉</m:t>
                    </m:r>
                  </m:oMath>
                </a14:m>
                <a:r>
                  <a:rPr lang="zh-CN" altLang="en-US" dirty="0"/>
                  <a:t>形成了三个以全连接层</a:t>
                </a:r>
                <a:r>
                  <a:rPr lang="zh-CN" altLang="en-US" b="1" dirty="0"/>
                  <a:t>为基础</a:t>
                </a:r>
                <a:r>
                  <a:rPr lang="zh-CN" altLang="en-US" dirty="0"/>
                  <a:t>的结构。</a:t>
                </a:r>
              </a:p>
            </p:txBody>
          </p:sp>
        </mc:Choice>
        <mc:Fallback xmlns="">
          <p:sp>
            <p:nvSpPr>
              <p:cNvPr id="3" name="内容占位符 2">
                <a:extLst>
                  <a:ext uri="{FF2B5EF4-FFF2-40B4-BE49-F238E27FC236}">
                    <a16:creationId xmlns:a16="http://schemas.microsoft.com/office/drawing/2014/main" id="{A377AAE9-6FFA-4B2B-B82B-1626FA70FBF5}"/>
                  </a:ext>
                </a:extLst>
              </p:cNvPr>
              <p:cNvSpPr>
                <a:spLocks noGrp="1" noRot="1" noChangeAspect="1" noMove="1" noResize="1" noEditPoints="1" noAdjustHandles="1" noChangeArrowheads="1" noChangeShapeType="1" noTextEdit="1"/>
              </p:cNvSpPr>
              <p:nvPr>
                <p:ph sz="half" idx="1"/>
              </p:nvPr>
            </p:nvSpPr>
            <p:spPr>
              <a:blipFill>
                <a:blip r:embed="rId2"/>
                <a:stretch>
                  <a:fillRect l="-2118" t="-2521" r="-6471"/>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D3D350D9-5373-4112-A556-5DE02F26CF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155780"/>
            <a:ext cx="5181600" cy="1691028"/>
          </a:xfrm>
        </p:spPr>
      </p:pic>
    </p:spTree>
    <p:extLst>
      <p:ext uri="{BB962C8B-B14F-4D97-AF65-F5344CB8AC3E}">
        <p14:creationId xmlns:p14="http://schemas.microsoft.com/office/powerpoint/2010/main" val="4240856852"/>
      </p:ext>
    </p:extLst>
  </p:cSld>
  <p:clrMapOvr>
    <a:masterClrMapping/>
  </p:clrMapOvr>
</p:sld>
</file>

<file path=ppt/theme/theme1.xml><?xml version="1.0" encoding="utf-8"?>
<a:theme xmlns:a="http://schemas.openxmlformats.org/drawingml/2006/main" name="Office 主题​​">
  <a:themeElements>
    <a:clrScheme name="Solarized-test">
      <a:dk1>
        <a:srgbClr val="002B36"/>
      </a:dk1>
      <a:lt1>
        <a:srgbClr val="FEFAEE"/>
      </a:lt1>
      <a:dk2>
        <a:srgbClr val="586E75"/>
      </a:dk2>
      <a:lt2>
        <a:srgbClr val="FEF6E3"/>
      </a:lt2>
      <a:accent1>
        <a:srgbClr val="268BD2"/>
      </a:accent1>
      <a:accent2>
        <a:srgbClr val="CB4B16"/>
      </a:accent2>
      <a:accent3>
        <a:srgbClr val="93A1A1"/>
      </a:accent3>
      <a:accent4>
        <a:srgbClr val="B58900"/>
      </a:accent4>
      <a:accent5>
        <a:srgbClr val="2AA198"/>
      </a:accent5>
      <a:accent6>
        <a:srgbClr val="859900"/>
      </a:accent6>
      <a:hlink>
        <a:srgbClr val="268BD2"/>
      </a:hlink>
      <a:folHlink>
        <a:srgbClr val="D3368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TotalTime>
  <Words>2019</Words>
  <Application>Microsoft Office PowerPoint</Application>
  <PresentationFormat>宽屏</PresentationFormat>
  <Paragraphs>171</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Arial</vt:lpstr>
      <vt:lpstr>Cambria Math</vt:lpstr>
      <vt:lpstr>Cascadia Code</vt:lpstr>
      <vt:lpstr>Courier New</vt:lpstr>
      <vt:lpstr>Office 主题​​</vt:lpstr>
      <vt:lpstr>ConvLSTM?</vt:lpstr>
      <vt:lpstr>ConvLSTM -&gt; LSTM -&gt; RNN -&gt; FC</vt:lpstr>
      <vt:lpstr>ConvLSTM -&gt; LSTM -&gt; RNN -&gt; FC</vt:lpstr>
      <vt:lpstr>Before checking LSTM, What’s RNN?</vt:lpstr>
      <vt:lpstr>ConvLSTM -&gt; LSTM -&gt; RNN -&gt; FC</vt:lpstr>
      <vt:lpstr>About FC (Full Connection)</vt:lpstr>
      <vt:lpstr>About FC (Full Connection)</vt:lpstr>
      <vt:lpstr>ConvLSTM &lt;- LSTM &lt;- RNN &lt;- FC</vt:lpstr>
      <vt:lpstr>Back to RNN</vt:lpstr>
      <vt:lpstr>Back to RNN</vt:lpstr>
      <vt:lpstr>Back to RNN</vt:lpstr>
      <vt:lpstr>Back to RNN</vt:lpstr>
      <vt:lpstr>Back to RNN</vt:lpstr>
      <vt:lpstr>Back to RNN</vt:lpstr>
      <vt:lpstr>Back to RNN</vt:lpstr>
      <vt:lpstr>Back to RNN</vt:lpstr>
      <vt:lpstr>Back to RNN</vt:lpstr>
      <vt:lpstr>Back to RNN (此处的(h_t ) ⃑相当于前面的(s_t ) ⃑，表示时间状态向量)</vt:lpstr>
      <vt:lpstr>Back to RNN (此处的(h_t ) ⃑相当于前面的(s_t ) ⃑，表示时间状态向量)</vt:lpstr>
      <vt:lpstr>ConvLSTM &lt;- LSTM &lt;- RNN &lt;- FC</vt:lpstr>
      <vt:lpstr>LSTM, which Differs from RNN</vt:lpstr>
      <vt:lpstr>LSTM, which Differs from RNN</vt:lpstr>
      <vt:lpstr>LSTM, which Differs from RNN</vt:lpstr>
      <vt:lpstr>LSTM, which Differs from RNN</vt:lpstr>
      <vt:lpstr>ConvLSTM &lt;- LSTM &lt;- RNN &lt;- FC</vt:lpstr>
      <vt:lpstr>Convolution, before LSTM</vt:lpstr>
      <vt:lpstr>Convolution, in LSTM</vt:lpstr>
      <vt:lpstr>ConvLSTM -- LSTM -- RNN -- FC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ConvLSTM on SST Prediction</dc:title>
  <dc:creator>凪 坤</dc:creator>
  <cp:lastModifiedBy>凪 坤</cp:lastModifiedBy>
  <cp:revision>310</cp:revision>
  <dcterms:created xsi:type="dcterms:W3CDTF">2022-01-13T14:33:39Z</dcterms:created>
  <dcterms:modified xsi:type="dcterms:W3CDTF">2022-01-15T05:29:58Z</dcterms:modified>
</cp:coreProperties>
</file>