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9A83-9067-41AD-AEFF-C41D60413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BA6A4-A54D-4150-B2E3-3DE799DE0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F512-AC25-4A65-9998-16D55818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E21-D361-4EC2-950B-43BC5FA05C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23A1A-CAA4-4554-BE1B-E2BBE79A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B39D-78E3-4237-8D55-37843A76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D905-6271-468B-89E0-2EC9C1A4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9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59A4-82F2-4604-8636-297904AC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E55D-D885-4639-A5A5-6D3768544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2966-A422-4DDD-8305-A5B51466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E21-D361-4EC2-950B-43BC5FA05C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67F1-D4C6-45B4-BCFD-C07F9B33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F724-F461-4C43-8D01-9FA2B292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D905-6271-468B-89E0-2EC9C1A4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1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4900D-31EF-42C3-B800-F9C741594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03D33-DC46-4BA4-91B2-3EDF45BAB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9ED7E-F726-47AC-BB00-DF78D76F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E21-D361-4EC2-950B-43BC5FA05C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5691-B2DF-43D9-A6A2-83E57FA9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A1422-C68D-4A39-9B33-AC70FD86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D905-6271-468B-89E0-2EC9C1A4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8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F61D-B644-4A22-B0E0-C41CDBB5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84B5-533C-40DB-97CB-354B4C70F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71536-F013-4FAF-BBF2-9B555A67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E21-D361-4EC2-950B-43BC5FA05C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B6E4-BF99-4E04-B0BB-6CAFD283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E91D-830C-464D-969A-FE1D9FB5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D905-6271-468B-89E0-2EC9C1A4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0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28BB-D91D-4CA6-BE64-A3337064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2BD83-AB8F-4BA7-A343-54E76C77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474F2-3005-4721-888C-33368692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E21-D361-4EC2-950B-43BC5FA05C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002F9-01C0-4414-829D-0F49FC47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1123-3570-4B10-BD6A-6F4D136E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D905-6271-468B-89E0-2EC9C1A4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0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BDF1-36E4-4B3D-B7A9-15B0D558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E9BE-3983-4CBD-99BF-EE1FD981D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526AF-D723-4226-8A45-658BDF26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B952E-06C8-4AF1-8AB0-735A0649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E21-D361-4EC2-950B-43BC5FA05C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D03EA-CD2F-4509-8BBE-EC52E4C0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0FF27-7346-4525-8EE6-9FFEA38A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D905-6271-468B-89E0-2EC9C1A4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4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BCDD-A379-4A1F-B5A5-437619D9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09562-71FA-4EAF-9681-F0D3AEB9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74F18-14FE-4D8C-93B1-047BFD0C7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36FF9-EA8A-47AD-9655-61DAE4B09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79912-5A12-4E1F-B453-5674AEB9E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158FC-2AE2-4A0C-867D-C5C52221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E21-D361-4EC2-950B-43BC5FA05C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E6746-3D89-4B73-8F91-428252F1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B553C-CADA-486B-8D8B-36DFD52F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D905-6271-468B-89E0-2EC9C1A4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A66D-BE02-45F5-998D-2EFCCF5F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FF192-6B6B-4E85-B3B2-34E321FC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E21-D361-4EC2-950B-43BC5FA05C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4B12F-BA75-4C6D-9ABB-742EA1B6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4526B-68F9-4DD2-A20A-2C02CA11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D905-6271-468B-89E0-2EC9C1A4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8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7DE1A-3DB2-4AD0-BED5-7C05C9DA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E21-D361-4EC2-950B-43BC5FA05C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8E5B8-28D1-4500-BD60-960EDF73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07653-2419-4204-92DC-026726A9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D905-6271-468B-89E0-2EC9C1A4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A2D0-2249-42F8-9A6B-41D0B47B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4A56-0851-4124-87A5-D2BFCD49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59F95-42BB-4A89-ADC6-4A68B74F0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4B387-6B4A-4A8F-AA56-5D041A9A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E21-D361-4EC2-950B-43BC5FA05C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5630A-F983-40C6-81C6-29276EA5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E892B-9478-4F02-94EF-F2A16CAF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D905-6271-468B-89E0-2EC9C1A4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9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AC7-C8EA-4DD4-AD5E-B68C0E19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1D88C-0C70-4E45-B3F6-567DB9D51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03125-2190-4C12-9CAF-FC8A08AB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C77DD-C46D-4913-AB51-B1D82A72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E21-D361-4EC2-950B-43BC5FA05C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D5910-9BFB-4447-9354-925FC87A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F5B47-632F-4E43-B8FF-216CDB91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D905-6271-468B-89E0-2EC9C1A4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B6FE5-E96A-4797-BF90-EB2C29BE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736D-304A-4997-9ECE-2EC0B4C07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379BD-B160-4C01-AE7E-E5F456F1A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1E21-D361-4EC2-950B-43BC5FA05C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1BE0-AF5F-45B0-9041-5B08447CA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CC74-9B95-4722-B6E0-64F28FF6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1D905-6271-468B-89E0-2EC9C1A4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2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65A84-C121-4347-A482-E7886980BE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A94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7323A2-36F8-46D0-AADC-530646E06BBA}"/>
              </a:ext>
            </a:extLst>
          </p:cNvPr>
          <p:cNvSpPr/>
          <p:nvPr/>
        </p:nvSpPr>
        <p:spPr>
          <a:xfrm>
            <a:off x="11244536" y="3164377"/>
            <a:ext cx="236282" cy="23628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99CE6CA6-B785-4542-9001-D739E94FD03C}"/>
              </a:ext>
            </a:extLst>
          </p:cNvPr>
          <p:cNvSpPr/>
          <p:nvPr/>
        </p:nvSpPr>
        <p:spPr>
          <a:xfrm>
            <a:off x="10814481" y="2734322"/>
            <a:ext cx="1096393" cy="1096393"/>
          </a:xfrm>
          <a:prstGeom prst="donut">
            <a:avLst>
              <a:gd name="adj" fmla="val 5842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50419F-B32D-46D8-B9E8-11B279C53D7F}"/>
              </a:ext>
            </a:extLst>
          </p:cNvPr>
          <p:cNvCxnSpPr/>
          <p:nvPr/>
        </p:nvCxnSpPr>
        <p:spPr>
          <a:xfrm>
            <a:off x="436485" y="3288664"/>
            <a:ext cx="1037799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 descr="1">
            <a:extLst>
              <a:ext uri="{FF2B5EF4-FFF2-40B4-BE49-F238E27FC236}">
                <a16:creationId xmlns:a16="http://schemas.microsoft.com/office/drawing/2014/main" id="{8764EF43-9834-4979-9F92-91137718ED0A}"/>
              </a:ext>
            </a:extLst>
          </p:cNvPr>
          <p:cNvSpPr/>
          <p:nvPr/>
        </p:nvSpPr>
        <p:spPr>
          <a:xfrm rot="5400000">
            <a:off x="1544189" y="2984866"/>
            <a:ext cx="690551" cy="595303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29A23A-10C9-4ED0-949C-7D254072349B}"/>
              </a:ext>
            </a:extLst>
          </p:cNvPr>
          <p:cNvCxnSpPr>
            <a:stCxn id="10" idx="1"/>
          </p:cNvCxnSpPr>
          <p:nvPr/>
        </p:nvCxnSpPr>
        <p:spPr>
          <a:xfrm flipV="1">
            <a:off x="1889464" y="1731146"/>
            <a:ext cx="0" cy="13787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35D491-9F3B-42AD-A07D-BE86EC58D391}"/>
              </a:ext>
            </a:extLst>
          </p:cNvPr>
          <p:cNvSpPr/>
          <p:nvPr/>
        </p:nvSpPr>
        <p:spPr>
          <a:xfrm>
            <a:off x="827104" y="534296"/>
            <a:ext cx="2288960" cy="101806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latin typeface="Bahnschrift" panose="020B0502040204020203" pitchFamily="34" charset="0"/>
              </a:rPr>
              <a:t>The model provides: First infected cases arriving in Australia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5A5B1F-9F6B-4170-904E-CD72EB920710}"/>
              </a:ext>
            </a:extLst>
          </p:cNvPr>
          <p:cNvSpPr/>
          <p:nvPr/>
        </p:nvSpPr>
        <p:spPr>
          <a:xfrm>
            <a:off x="827104" y="194353"/>
            <a:ext cx="1379246" cy="3284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Importation Model</a:t>
            </a:r>
          </a:p>
        </p:txBody>
      </p:sp>
      <p:sp>
        <p:nvSpPr>
          <p:cNvPr id="16" name="Isosceles Triangle 15" descr="1">
            <a:extLst>
              <a:ext uri="{FF2B5EF4-FFF2-40B4-BE49-F238E27FC236}">
                <a16:creationId xmlns:a16="http://schemas.microsoft.com/office/drawing/2014/main" id="{BDB39E06-13FE-44D3-AA4E-0C8FEA2A18AA}"/>
              </a:ext>
            </a:extLst>
          </p:cNvPr>
          <p:cNvSpPr/>
          <p:nvPr/>
        </p:nvSpPr>
        <p:spPr>
          <a:xfrm rot="5400000">
            <a:off x="3800597" y="2984866"/>
            <a:ext cx="690551" cy="595303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02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C9481C-6C54-47BD-BD94-40EDAE19BD5F}"/>
              </a:ext>
            </a:extLst>
          </p:cNvPr>
          <p:cNvSpPr/>
          <p:nvPr/>
        </p:nvSpPr>
        <p:spPr>
          <a:xfrm>
            <a:off x="3198921" y="522817"/>
            <a:ext cx="2288960" cy="101806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latin typeface="Bahnschrift" panose="020B0502040204020203" pitchFamily="34" charset="0"/>
              </a:rPr>
              <a:t>Using Agent-based and </a:t>
            </a:r>
            <a:r>
              <a:rPr lang="en-US" sz="1400" dirty="0" err="1">
                <a:latin typeface="Bahnschrift" panose="020B0502040204020203" pitchFamily="34" charset="0"/>
              </a:rPr>
              <a:t>Erndos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Renyi</a:t>
            </a:r>
            <a:r>
              <a:rPr lang="en-US" sz="1400" dirty="0">
                <a:latin typeface="Bahnschrift" panose="020B0502040204020203" pitchFamily="34" charset="0"/>
              </a:rPr>
              <a:t> network </a:t>
            </a:r>
            <a:r>
              <a:rPr lang="en-US" sz="1400">
                <a:latin typeface="Bahnschrift" panose="020B0502040204020203" pitchFamily="34" charset="0"/>
              </a:rPr>
              <a:t>with POLYMOD </a:t>
            </a:r>
            <a:r>
              <a:rPr lang="en-US" sz="1400" dirty="0">
                <a:latin typeface="Bahnschrift" panose="020B0502040204020203" pitchFamily="34" charset="0"/>
              </a:rPr>
              <a:t>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09FA78-C992-4633-853D-635D0AC6EE3F}"/>
              </a:ext>
            </a:extLst>
          </p:cNvPr>
          <p:cNvSpPr/>
          <p:nvPr/>
        </p:nvSpPr>
        <p:spPr>
          <a:xfrm>
            <a:off x="3198921" y="182874"/>
            <a:ext cx="1379246" cy="3284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Social Contact Network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597412-A5CB-4009-A3AD-AE19AA310910}"/>
              </a:ext>
            </a:extLst>
          </p:cNvPr>
          <p:cNvCxnSpPr>
            <a:cxnSpLocks/>
          </p:cNvCxnSpPr>
          <p:nvPr/>
        </p:nvCxnSpPr>
        <p:spPr>
          <a:xfrm>
            <a:off x="4145872" y="1664886"/>
            <a:ext cx="0" cy="15112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933D0CC-C728-44C8-B5B9-5E2076419BF6}"/>
              </a:ext>
            </a:extLst>
          </p:cNvPr>
          <p:cNvSpPr/>
          <p:nvPr/>
        </p:nvSpPr>
        <p:spPr>
          <a:xfrm>
            <a:off x="1834104" y="3069197"/>
            <a:ext cx="98268" cy="982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E79815-D494-4C15-AC0A-5795D7E0FD23}"/>
              </a:ext>
            </a:extLst>
          </p:cNvPr>
          <p:cNvSpPr/>
          <p:nvPr/>
        </p:nvSpPr>
        <p:spPr>
          <a:xfrm>
            <a:off x="4096738" y="3069197"/>
            <a:ext cx="98268" cy="982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9CAA58-BBEB-44F5-808F-BA17CE296D52}"/>
              </a:ext>
            </a:extLst>
          </p:cNvPr>
          <p:cNvSpPr txBox="1"/>
          <p:nvPr/>
        </p:nvSpPr>
        <p:spPr>
          <a:xfrm>
            <a:off x="2344552" y="2503887"/>
            <a:ext cx="134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Bahnschrift" panose="020B0502040204020203" pitchFamily="34" charset="0"/>
              </a:rPr>
              <a:t>Each new case will be simulated as an infected agent in the contact 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A17D45-4660-42BB-A401-F215A061AC58}"/>
              </a:ext>
            </a:extLst>
          </p:cNvPr>
          <p:cNvSpPr/>
          <p:nvPr/>
        </p:nvSpPr>
        <p:spPr>
          <a:xfrm>
            <a:off x="1200072" y="5012673"/>
            <a:ext cx="2288960" cy="101806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latin typeface="Bahnschrift" panose="020B0502040204020203" pitchFamily="34" charset="0"/>
              </a:rPr>
              <a:t>Extract a proportion of false testing patients (0.4%) from the official testing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A74106-E194-419E-BBEC-75DFE40B6108}"/>
              </a:ext>
            </a:extLst>
          </p:cNvPr>
          <p:cNvSpPr/>
          <p:nvPr/>
        </p:nvSpPr>
        <p:spPr>
          <a:xfrm>
            <a:off x="1200072" y="4672730"/>
            <a:ext cx="1379246" cy="3284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UE Ratio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B5A849-B6C4-4934-A5F5-09EC6F65AEC4}"/>
              </a:ext>
            </a:extLst>
          </p:cNvPr>
          <p:cNvSpPr/>
          <p:nvPr/>
        </p:nvSpPr>
        <p:spPr>
          <a:xfrm>
            <a:off x="4096738" y="3429294"/>
            <a:ext cx="98268" cy="982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59E6C37-0CDA-4C8F-8E0B-A6DD3C3DC3BC}"/>
              </a:ext>
            </a:extLst>
          </p:cNvPr>
          <p:cNvCxnSpPr>
            <a:endCxn id="25" idx="3"/>
          </p:cNvCxnSpPr>
          <p:nvPr/>
        </p:nvCxnSpPr>
        <p:spPr>
          <a:xfrm rot="5400000">
            <a:off x="2820380" y="4196214"/>
            <a:ext cx="1994144" cy="656840"/>
          </a:xfrm>
          <a:prstGeom prst="bentConnector2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8CD6374-A958-429F-B2B7-49FBDF2A4E68}"/>
              </a:ext>
            </a:extLst>
          </p:cNvPr>
          <p:cNvSpPr txBox="1"/>
          <p:nvPr/>
        </p:nvSpPr>
        <p:spPr>
          <a:xfrm>
            <a:off x="4118848" y="3827205"/>
            <a:ext cx="13441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Bahnschrift" panose="020B0502040204020203" pitchFamily="34" charset="0"/>
              </a:rPr>
              <a:t>Each false case will be re-assigned in the infected nodes with normal contact activities. While people with correct diagnosis will be limited in social </a:t>
            </a:r>
            <a:r>
              <a:rPr lang="en-US" sz="900" dirty="0" err="1">
                <a:latin typeface="Bahnschrift" panose="020B0502040204020203" pitchFamily="34" charset="0"/>
              </a:rPr>
              <a:t>behaviours</a:t>
            </a:r>
            <a:r>
              <a:rPr lang="en-US" sz="900" dirty="0">
                <a:latin typeface="Bahnschrift" panose="020B0502040204020203" pitchFamily="34" charset="0"/>
              </a:rPr>
              <a:t> which is  explained SEIIQR model</a:t>
            </a:r>
          </a:p>
        </p:txBody>
      </p:sp>
      <p:sp>
        <p:nvSpPr>
          <p:cNvPr id="31" name="Isosceles Triangle 30" descr="1">
            <a:extLst>
              <a:ext uri="{FF2B5EF4-FFF2-40B4-BE49-F238E27FC236}">
                <a16:creationId xmlns:a16="http://schemas.microsoft.com/office/drawing/2014/main" id="{C367A82B-9E1D-412C-BDD6-93D41842EEAC}"/>
              </a:ext>
            </a:extLst>
          </p:cNvPr>
          <p:cNvSpPr/>
          <p:nvPr/>
        </p:nvSpPr>
        <p:spPr>
          <a:xfrm rot="5400000">
            <a:off x="5791905" y="2982800"/>
            <a:ext cx="690551" cy="595303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03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E36CD6-F409-44A3-B899-7B965116DC2F}"/>
              </a:ext>
            </a:extLst>
          </p:cNvPr>
          <p:cNvSpPr/>
          <p:nvPr/>
        </p:nvSpPr>
        <p:spPr>
          <a:xfrm>
            <a:off x="5570738" y="511338"/>
            <a:ext cx="2288960" cy="101806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50" dirty="0">
                <a:latin typeface="Bahnschrift" panose="020B0502040204020203" pitchFamily="34" charset="0"/>
              </a:rPr>
              <a:t>3 models for 3 phases:</a:t>
            </a:r>
          </a:p>
          <a:p>
            <a:pPr algn="just"/>
            <a:r>
              <a:rPr lang="en-US" sz="1050" dirty="0">
                <a:latin typeface="Bahnschrift" panose="020B0502040204020203" pitchFamily="34" charset="0"/>
              </a:rPr>
              <a:t>+ SEIQVRD for final phase (with vaccination)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C104C5-70A2-42B4-8E26-A1DF23A55F83}"/>
              </a:ext>
            </a:extLst>
          </p:cNvPr>
          <p:cNvSpPr/>
          <p:nvPr/>
        </p:nvSpPr>
        <p:spPr>
          <a:xfrm>
            <a:off x="5570738" y="171395"/>
            <a:ext cx="1379246" cy="3284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Transmission Model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E0F15D-E592-4D70-8BF7-38BDAF7F02DD}"/>
              </a:ext>
            </a:extLst>
          </p:cNvPr>
          <p:cNvCxnSpPr>
            <a:cxnSpLocks/>
          </p:cNvCxnSpPr>
          <p:nvPr/>
        </p:nvCxnSpPr>
        <p:spPr>
          <a:xfrm>
            <a:off x="6251359" y="1598626"/>
            <a:ext cx="0" cy="15112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A420339-45A0-4423-92DA-7A4AF6200882}"/>
              </a:ext>
            </a:extLst>
          </p:cNvPr>
          <p:cNvSpPr/>
          <p:nvPr/>
        </p:nvSpPr>
        <p:spPr>
          <a:xfrm>
            <a:off x="6196123" y="3115243"/>
            <a:ext cx="98268" cy="982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AB68CA-B2A5-43D2-8874-B494F6DDAC57}"/>
              </a:ext>
            </a:extLst>
          </p:cNvPr>
          <p:cNvSpPr/>
          <p:nvPr/>
        </p:nvSpPr>
        <p:spPr>
          <a:xfrm>
            <a:off x="8150317" y="511338"/>
            <a:ext cx="2288960" cy="101806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50" dirty="0">
                <a:latin typeface="Bahnschrift" panose="020B0502040204020203" pitchFamily="34" charset="0"/>
              </a:rPr>
              <a:t>Different transmission models  require respective transition matrices. MC sampling with Monte Carlo can help for the parameter estimation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74487B-D342-46DE-9E3F-66CF1B01AD59}"/>
              </a:ext>
            </a:extLst>
          </p:cNvPr>
          <p:cNvSpPr/>
          <p:nvPr/>
        </p:nvSpPr>
        <p:spPr>
          <a:xfrm>
            <a:off x="8150317" y="171395"/>
            <a:ext cx="1379246" cy="3284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Markov Chain Process </a:t>
            </a:r>
          </a:p>
        </p:txBody>
      </p:sp>
      <p:sp>
        <p:nvSpPr>
          <p:cNvPr id="40" name="Isosceles Triangle 39" descr="1">
            <a:extLst>
              <a:ext uri="{FF2B5EF4-FFF2-40B4-BE49-F238E27FC236}">
                <a16:creationId xmlns:a16="http://schemas.microsoft.com/office/drawing/2014/main" id="{585B00B8-3E98-4DCC-9CA5-9D880E64BF49}"/>
              </a:ext>
            </a:extLst>
          </p:cNvPr>
          <p:cNvSpPr/>
          <p:nvPr/>
        </p:nvSpPr>
        <p:spPr>
          <a:xfrm rot="5400000">
            <a:off x="8541772" y="2991012"/>
            <a:ext cx="690551" cy="595303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04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CBB4A3-0682-4A50-9E6D-15BF7E198C38}"/>
              </a:ext>
            </a:extLst>
          </p:cNvPr>
          <p:cNvSpPr/>
          <p:nvPr/>
        </p:nvSpPr>
        <p:spPr>
          <a:xfrm>
            <a:off x="8924654" y="3098901"/>
            <a:ext cx="98268" cy="982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113CC5-3D8B-4A58-9184-6107E035AA80}"/>
              </a:ext>
            </a:extLst>
          </p:cNvPr>
          <p:cNvCxnSpPr>
            <a:cxnSpLocks/>
          </p:cNvCxnSpPr>
          <p:nvPr/>
        </p:nvCxnSpPr>
        <p:spPr>
          <a:xfrm>
            <a:off x="8973788" y="1598626"/>
            <a:ext cx="0" cy="15112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3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129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Vu</dc:creator>
  <cp:lastModifiedBy>Thanh Vu</cp:lastModifiedBy>
  <cp:revision>8</cp:revision>
  <dcterms:created xsi:type="dcterms:W3CDTF">2021-02-04T02:34:05Z</dcterms:created>
  <dcterms:modified xsi:type="dcterms:W3CDTF">2021-02-06T09:05:57Z</dcterms:modified>
</cp:coreProperties>
</file>