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9.xml" ContentType="application/vnd.openxmlformats-officedocument.presentationml.notesSlide+xml"/>
  <Override PartName="/ppt/ink/ink8.xml" ContentType="application/inkml+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64" r:id="rId2"/>
    <p:sldId id="447" r:id="rId3"/>
    <p:sldId id="257" r:id="rId4"/>
    <p:sldId id="448" r:id="rId5"/>
    <p:sldId id="449" r:id="rId6"/>
    <p:sldId id="450" r:id="rId7"/>
    <p:sldId id="452" r:id="rId8"/>
    <p:sldId id="451" r:id="rId9"/>
    <p:sldId id="454" r:id="rId10"/>
    <p:sldId id="455" r:id="rId11"/>
    <p:sldId id="456" r:id="rId12"/>
    <p:sldId id="457" r:id="rId13"/>
    <p:sldId id="453" r:id="rId14"/>
    <p:sldId id="458" r:id="rId15"/>
    <p:sldId id="459" r:id="rId16"/>
    <p:sldId id="460" r:id="rId17"/>
    <p:sldId id="461" r:id="rId18"/>
    <p:sldId id="462" r:id="rId19"/>
    <p:sldId id="463" r:id="rId20"/>
    <p:sldId id="464" r:id="rId2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694F3-6F7B-4B24-8006-AA803356724E}" v="1363" dt="2024-05-18T19:27:34.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97" autoAdjust="0"/>
  </p:normalViewPr>
  <p:slideViewPr>
    <p:cSldViewPr snapToGrid="0">
      <p:cViewPr varScale="1">
        <p:scale>
          <a:sx n="79" d="100"/>
          <a:sy n="79" d="100"/>
        </p:scale>
        <p:origin x="821" y="7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450AB22-52FC-40E6-98AA-74BCCD5188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2B9199D-72B2-45AE-A712-E5736A22F0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426B1-7527-4E28-B97D-380F113BB44F}" type="datetime1">
              <a:rPr lang="fr-FR" smtClean="0"/>
              <a:t>24/03/2025</a:t>
            </a:fld>
            <a:endParaRPr lang="fr-FR"/>
          </a:p>
        </p:txBody>
      </p:sp>
      <p:sp>
        <p:nvSpPr>
          <p:cNvPr id="4" name="Espace réservé du pied de page 3">
            <a:extLst>
              <a:ext uri="{FF2B5EF4-FFF2-40B4-BE49-F238E27FC236}">
                <a16:creationId xmlns:a16="http://schemas.microsoft.com/office/drawing/2014/main" id="{B61359D5-DD6B-4137-AD75-B46D51714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5F9710-A4BE-4433-A7ED-20397B3D73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D19D5-D423-4C7D-BE37-350F3D82A961}" type="slidenum">
              <a:rPr lang="fr-FR" smtClean="0"/>
              <a:t>‹N°›</a:t>
            </a:fld>
            <a:endParaRPr lang="fr-FR"/>
          </a:p>
        </p:txBody>
      </p:sp>
    </p:spTree>
    <p:extLst>
      <p:ext uri="{BB962C8B-B14F-4D97-AF65-F5344CB8AC3E}">
        <p14:creationId xmlns:p14="http://schemas.microsoft.com/office/powerpoint/2010/main" val="152523703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00:11.504"/>
    </inkml:context>
    <inkml:brush xml:id="br0">
      <inkml:brushProperty name="width" value="0.035" units="cm"/>
      <inkml:brushProperty name="height" value="0.035" units="cm"/>
      <inkml:brushProperty name="color" value="#E71224"/>
    </inkml:brush>
  </inkml:definitions>
  <inkml:trace contextRef="#ctx0" brushRef="#br0">1 32 24575,'2443'0'0,"-2390"-2"0,61-11 0,26-2 0,78 14-59,-143 1-1247,-42 1-5520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52:18.847"/>
    </inkml:context>
    <inkml:brush xml:id="br0">
      <inkml:brushProperty name="width" value="0.035" units="cm"/>
      <inkml:brushProperty name="height" value="0.035" units="cm"/>
      <inkml:brushProperty name="color" value="#E71224"/>
    </inkml:brush>
  </inkml:definitions>
  <inkml:trace contextRef="#ctx0" brushRef="#br0">0 95 24575,'3596'0'0,"-3564"2"0,-1 1 0,33 7 0,45 5 0,337-12 0,-230-5 0,1550 2 0,-1747-1 0,0-1 0,1-1 0,21-6 0,-18 3 0,41-3 0,311 6 0,-193 5 0,332-2 0,-480-2 0,68-12 0,-65 8 0,51-3 0,66 10 0,56-2 0,-108-15 0,-69 10 0,56-4 0,461 8 0,-268 4 0,14993-2 0,-15244-1 0,0-2 0,35-8 0,-32 4 0,52-2 0,68 9-1365,-128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00:16.936"/>
    </inkml:context>
    <inkml:brush xml:id="br0">
      <inkml:brushProperty name="width" value="0.035" units="cm"/>
      <inkml:brushProperty name="height" value="0.035" units="cm"/>
      <inkml:brushProperty name="color" value="#E71224"/>
    </inkml:brush>
  </inkml:definitions>
  <inkml:trace contextRef="#ctx0" brushRef="#br0">0 0 24575,'8303'0'-1365,"-8276"0"-5461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40:12.292"/>
    </inkml:context>
    <inkml:brush xml:id="br0">
      <inkml:brushProperty name="width" value="0.035" units="cm"/>
      <inkml:brushProperty name="height" value="0.035" units="cm"/>
      <inkml:brushProperty name="color" value="#E71224"/>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40:44.169"/>
    </inkml:context>
    <inkml:brush xml:id="br0">
      <inkml:brushProperty name="width" value="0.035" units="cm"/>
      <inkml:brushProperty name="height" value="0.035" units="cm"/>
      <inkml:brushProperty name="color" value="#E71224"/>
    </inkml:brush>
  </inkml:definitions>
  <inkml:trace contextRef="#ctx0" brushRef="#br0">1 0 24530,'0'3310'0,"9882"-3310"0,-9882-3310 0,-9882 3310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39:34.283"/>
    </inkml:context>
    <inkml:brush xml:id="br0">
      <inkml:brushProperty name="width" value="0.035" units="cm"/>
      <inkml:brushProperty name="height" value="0.035" units="cm"/>
      <inkml:brushProperty name="color" value="#E71224"/>
    </inkml:brush>
  </inkml:definitions>
  <inkml:trace contextRef="#ctx0" brushRef="#br0">0 55 24575,'121'2'0,"131"-5"0,-177-11 0,-56 9 0,1 1 0,22-2 0,333 3 0,-193 6 0,283-3 0,-448-2-259,1 1 0,-1-2 0,0-1-1,17-5 1,-33 9 190,20-6-6757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39:42.921"/>
    </inkml:context>
    <inkml:brush xml:id="br0">
      <inkml:brushProperty name="width" value="0.035" units="cm"/>
      <inkml:brushProperty name="height" value="0.035" units="cm"/>
      <inkml:brushProperty name="color" value="#E71224"/>
    </inkml:brush>
  </inkml:definitions>
  <inkml:trace contextRef="#ctx0" brushRef="#br0">1 0 21389,'1796'0'0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39:56.767"/>
    </inkml:context>
    <inkml:brush xml:id="br0">
      <inkml:brushProperty name="width" value="0.035" units="cm"/>
      <inkml:brushProperty name="height" value="0.035" units="cm"/>
      <inkml:brushProperty name="color" value="#E71224"/>
    </inkml:brush>
  </inkml:definitions>
  <inkml:trace contextRef="#ctx0" brushRef="#br0">0 1 24575,'80'-1'0,"88"3"0,-92 13 0,-56-10 0,0-1 0,22 2 0,333-4 0,-193-4 0,1027 2 0,-1169-2 65,66-12-1,26-1-1558,-105 14-5332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39:06.771"/>
    </inkml:context>
    <inkml:brush xml:id="br0">
      <inkml:brushProperty name="width" value="0.035" units="cm"/>
      <inkml:brushProperty name="height" value="0.035" units="cm"/>
      <inkml:brushProperty name="color" value="#E71224"/>
    </inkml:brush>
  </inkml:definitions>
  <inkml:trace contextRef="#ctx0" brushRef="#br0">1 1 24509,'0'2083'0,"6530"-2083"0,-6530-2083 0,-6530 2083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4:39:19.180"/>
    </inkml:context>
    <inkml:brush xml:id="br0">
      <inkml:brushProperty name="width" value="0.035" units="cm"/>
      <inkml:brushProperty name="height" value="0.035" units="cm"/>
      <inkml:brushProperty name="color" value="#E71224"/>
    </inkml:brush>
  </inkml:definitions>
  <inkml:trace contextRef="#ctx0" brushRef="#br0">1 1 24505,'0'1964'0,"6276"-1964"0,-6276-1964 0,-6276 1964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DAC19-97A4-4601-8E6F-C9F59AF9B80C}" type="datetime1">
              <a:rPr lang="fr-FR" smtClean="0"/>
              <a:pPr/>
              <a:t>24/03/2025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D9EE5-14A8-4D2F-A0BD-1BB33ACFF757}" type="slidenum">
              <a:rPr lang="fr-FR" smtClean="0"/>
              <a:t>‹N°›</a:t>
            </a:fld>
            <a:endParaRPr lang="fr-FR"/>
          </a:p>
        </p:txBody>
      </p:sp>
    </p:spTree>
    <p:extLst>
      <p:ext uri="{BB962C8B-B14F-4D97-AF65-F5344CB8AC3E}">
        <p14:creationId xmlns:p14="http://schemas.microsoft.com/office/powerpoint/2010/main" val="38552047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8B1F6-3588-1569-A9C5-E6AAE12A68C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FF1C309-5867-A852-E9AE-5C4A475BAE8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36F7B48-8271-2D40-C620-7752A99885C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82CE33F-28B4-F077-3BD1-C5119771F9F3}"/>
              </a:ext>
            </a:extLst>
          </p:cNvPr>
          <p:cNvSpPr>
            <a:spLocks noGrp="1"/>
          </p:cNvSpPr>
          <p:nvPr>
            <p:ph type="sldNum" sz="quarter" idx="5"/>
          </p:nvPr>
        </p:nvSpPr>
        <p:spPr/>
        <p:txBody>
          <a:bodyPr/>
          <a:lstStyle/>
          <a:p>
            <a:fld id="{109D9EE5-14A8-4D2F-A0BD-1BB33ACFF757}" type="slidenum">
              <a:rPr lang="fr-FR" smtClean="0"/>
              <a:t>2</a:t>
            </a:fld>
            <a:endParaRPr lang="fr-FR"/>
          </a:p>
        </p:txBody>
      </p:sp>
    </p:spTree>
    <p:extLst>
      <p:ext uri="{BB962C8B-B14F-4D97-AF65-F5344CB8AC3E}">
        <p14:creationId xmlns:p14="http://schemas.microsoft.com/office/powerpoint/2010/main" val="286806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85312-2349-F59F-7FC2-F860E1C0ABD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8A6357E-7B81-733E-49CC-535E5420B38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8E11E34-A30A-B366-B54A-935A5550DC5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2C3DCA5-4F39-8803-0778-3220B8907C9A}"/>
              </a:ext>
            </a:extLst>
          </p:cNvPr>
          <p:cNvSpPr>
            <a:spLocks noGrp="1"/>
          </p:cNvSpPr>
          <p:nvPr>
            <p:ph type="sldNum" sz="quarter" idx="5"/>
          </p:nvPr>
        </p:nvSpPr>
        <p:spPr/>
        <p:txBody>
          <a:bodyPr/>
          <a:lstStyle/>
          <a:p>
            <a:fld id="{109D9EE5-14A8-4D2F-A0BD-1BB33ACFF757}" type="slidenum">
              <a:rPr lang="fr-FR" smtClean="0"/>
              <a:t>11</a:t>
            </a:fld>
            <a:endParaRPr lang="fr-FR"/>
          </a:p>
        </p:txBody>
      </p:sp>
    </p:spTree>
    <p:extLst>
      <p:ext uri="{BB962C8B-B14F-4D97-AF65-F5344CB8AC3E}">
        <p14:creationId xmlns:p14="http://schemas.microsoft.com/office/powerpoint/2010/main" val="1735607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EC6A7-FAED-7216-5783-0DA681A1A60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4A6C70C-4671-3603-F8B3-DEFAE873352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7F42B3-5D56-BF60-591C-E0709B26DCD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F0A5DDB-CAFA-BD2F-F0E0-4287944822D9}"/>
              </a:ext>
            </a:extLst>
          </p:cNvPr>
          <p:cNvSpPr>
            <a:spLocks noGrp="1"/>
          </p:cNvSpPr>
          <p:nvPr>
            <p:ph type="sldNum" sz="quarter" idx="5"/>
          </p:nvPr>
        </p:nvSpPr>
        <p:spPr/>
        <p:txBody>
          <a:bodyPr/>
          <a:lstStyle/>
          <a:p>
            <a:fld id="{109D9EE5-14A8-4D2F-A0BD-1BB33ACFF757}" type="slidenum">
              <a:rPr lang="fr-FR" smtClean="0"/>
              <a:t>12</a:t>
            </a:fld>
            <a:endParaRPr lang="fr-FR"/>
          </a:p>
        </p:txBody>
      </p:sp>
    </p:spTree>
    <p:extLst>
      <p:ext uri="{BB962C8B-B14F-4D97-AF65-F5344CB8AC3E}">
        <p14:creationId xmlns:p14="http://schemas.microsoft.com/office/powerpoint/2010/main" val="2562326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F4481-206A-1966-76FE-82E3CC45D53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79FEC3B-6DDB-706D-AD08-12CECAF544A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0D704CB-C9BB-E4B2-BEDA-406D3BE2AE28}"/>
              </a:ext>
            </a:extLst>
          </p:cNvPr>
          <p:cNvSpPr>
            <a:spLocks noGrp="1"/>
          </p:cNvSpPr>
          <p:nvPr>
            <p:ph type="body" idx="1"/>
          </p:nvPr>
        </p:nvSpPr>
        <p:spPr/>
        <p:txBody>
          <a:bodyPr/>
          <a:lstStyle/>
          <a:p>
            <a:r>
              <a:rPr lang="fr-FR" dirty="0"/>
              <a:t>Une fois le cluster créé</a:t>
            </a:r>
          </a:p>
        </p:txBody>
      </p:sp>
      <p:sp>
        <p:nvSpPr>
          <p:cNvPr id="4" name="Espace réservé du numéro de diapositive 3">
            <a:extLst>
              <a:ext uri="{FF2B5EF4-FFF2-40B4-BE49-F238E27FC236}">
                <a16:creationId xmlns:a16="http://schemas.microsoft.com/office/drawing/2014/main" id="{2E517F04-C90D-8C06-6699-78EABF64D384}"/>
              </a:ext>
            </a:extLst>
          </p:cNvPr>
          <p:cNvSpPr>
            <a:spLocks noGrp="1"/>
          </p:cNvSpPr>
          <p:nvPr>
            <p:ph type="sldNum" sz="quarter" idx="5"/>
          </p:nvPr>
        </p:nvSpPr>
        <p:spPr/>
        <p:txBody>
          <a:bodyPr/>
          <a:lstStyle/>
          <a:p>
            <a:fld id="{109D9EE5-14A8-4D2F-A0BD-1BB33ACFF757}" type="slidenum">
              <a:rPr lang="fr-FR" smtClean="0"/>
              <a:t>13</a:t>
            </a:fld>
            <a:endParaRPr lang="fr-FR"/>
          </a:p>
        </p:txBody>
      </p:sp>
    </p:spTree>
    <p:extLst>
      <p:ext uri="{BB962C8B-B14F-4D97-AF65-F5344CB8AC3E}">
        <p14:creationId xmlns:p14="http://schemas.microsoft.com/office/powerpoint/2010/main" val="64224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CDE61-A196-4423-A27E-86CC3869804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056C6EF-D73B-D7E6-9541-4CE117279E3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1F54C39-9F4A-61C9-8D58-613D92DFE08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016B8A8-02EB-5C02-7C48-F58284CC4B5B}"/>
              </a:ext>
            </a:extLst>
          </p:cNvPr>
          <p:cNvSpPr>
            <a:spLocks noGrp="1"/>
          </p:cNvSpPr>
          <p:nvPr>
            <p:ph type="sldNum" sz="quarter" idx="5"/>
          </p:nvPr>
        </p:nvSpPr>
        <p:spPr/>
        <p:txBody>
          <a:bodyPr/>
          <a:lstStyle/>
          <a:p>
            <a:fld id="{109D9EE5-14A8-4D2F-A0BD-1BB33ACFF757}" type="slidenum">
              <a:rPr lang="fr-FR" smtClean="0"/>
              <a:t>14</a:t>
            </a:fld>
            <a:endParaRPr lang="fr-FR"/>
          </a:p>
        </p:txBody>
      </p:sp>
    </p:spTree>
    <p:extLst>
      <p:ext uri="{BB962C8B-B14F-4D97-AF65-F5344CB8AC3E}">
        <p14:creationId xmlns:p14="http://schemas.microsoft.com/office/powerpoint/2010/main" val="3785555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D9A29-0859-BD9C-471B-D4C7858EE50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6E189F2-7C36-7328-65EA-0A31CB41765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6D92206-2F6D-E732-3687-76BA4B3A65AD}"/>
              </a:ext>
            </a:extLst>
          </p:cNvPr>
          <p:cNvSpPr>
            <a:spLocks noGrp="1"/>
          </p:cNvSpPr>
          <p:nvPr>
            <p:ph type="body" idx="1"/>
          </p:nvPr>
        </p:nvSpPr>
        <p:spPr/>
        <p:txBody>
          <a:bodyPr/>
          <a:lstStyle/>
          <a:p>
            <a:r>
              <a:rPr lang="fr-FR" dirty="0"/>
              <a:t>La première partie du notebook concerne l’exécution « test » en local, celle qui nous intéresse commence au point 4.10 Exécution du code</a:t>
            </a:r>
          </a:p>
        </p:txBody>
      </p:sp>
      <p:sp>
        <p:nvSpPr>
          <p:cNvPr id="4" name="Espace réservé du numéro de diapositive 3">
            <a:extLst>
              <a:ext uri="{FF2B5EF4-FFF2-40B4-BE49-F238E27FC236}">
                <a16:creationId xmlns:a16="http://schemas.microsoft.com/office/drawing/2014/main" id="{6E361992-671C-F722-8330-09E78E87EC77}"/>
              </a:ext>
            </a:extLst>
          </p:cNvPr>
          <p:cNvSpPr>
            <a:spLocks noGrp="1"/>
          </p:cNvSpPr>
          <p:nvPr>
            <p:ph type="sldNum" sz="quarter" idx="5"/>
          </p:nvPr>
        </p:nvSpPr>
        <p:spPr/>
        <p:txBody>
          <a:bodyPr/>
          <a:lstStyle/>
          <a:p>
            <a:fld id="{109D9EE5-14A8-4D2F-A0BD-1BB33ACFF757}" type="slidenum">
              <a:rPr lang="fr-FR" smtClean="0"/>
              <a:t>15</a:t>
            </a:fld>
            <a:endParaRPr lang="fr-FR"/>
          </a:p>
        </p:txBody>
      </p:sp>
    </p:spTree>
    <p:extLst>
      <p:ext uri="{BB962C8B-B14F-4D97-AF65-F5344CB8AC3E}">
        <p14:creationId xmlns:p14="http://schemas.microsoft.com/office/powerpoint/2010/main" val="331329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CAADF-B6C5-4E2C-4F84-E50B91F8CC9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EA6E971-4155-9D96-0FCE-EDA6E924519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091EC04-C1F5-20F1-A60B-E8E83AAE213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068B49C-69C7-5855-EBE2-FDF737FC5E7D}"/>
              </a:ext>
            </a:extLst>
          </p:cNvPr>
          <p:cNvSpPr>
            <a:spLocks noGrp="1"/>
          </p:cNvSpPr>
          <p:nvPr>
            <p:ph type="sldNum" sz="quarter" idx="5"/>
          </p:nvPr>
        </p:nvSpPr>
        <p:spPr/>
        <p:txBody>
          <a:bodyPr/>
          <a:lstStyle/>
          <a:p>
            <a:fld id="{109D9EE5-14A8-4D2F-A0BD-1BB33ACFF757}" type="slidenum">
              <a:rPr lang="fr-FR" smtClean="0"/>
              <a:t>16</a:t>
            </a:fld>
            <a:endParaRPr lang="fr-FR"/>
          </a:p>
        </p:txBody>
      </p:sp>
    </p:spTree>
    <p:extLst>
      <p:ext uri="{BB962C8B-B14F-4D97-AF65-F5344CB8AC3E}">
        <p14:creationId xmlns:p14="http://schemas.microsoft.com/office/powerpoint/2010/main" val="2056633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54585-483E-442F-BDAF-42C2C434D53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F8B0AA9-0EF5-CD51-DE7E-263B8031A37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5A372AB-6C0F-AC6B-8E1E-2B10C9A3C4ED}"/>
              </a:ext>
            </a:extLst>
          </p:cNvPr>
          <p:cNvSpPr>
            <a:spLocks noGrp="1"/>
          </p:cNvSpPr>
          <p:nvPr>
            <p:ph type="body" idx="1"/>
          </p:nvPr>
        </p:nvSpPr>
        <p:spPr/>
        <p:txBody>
          <a:bodyPr/>
          <a:lstStyle/>
          <a:p>
            <a:r>
              <a:rPr lang="en-US" sz="1200" dirty="0">
                <a:ea typeface="+mj-lt"/>
                <a:cs typeface="+mj-lt"/>
              </a:rPr>
              <a:t>On </a:t>
            </a:r>
            <a:r>
              <a:rPr lang="en-US" sz="1200" dirty="0" err="1">
                <a:ea typeface="+mj-lt"/>
                <a:cs typeface="+mj-lt"/>
              </a:rPr>
              <a:t>utilise</a:t>
            </a:r>
            <a:r>
              <a:rPr lang="en-US" sz="1200" dirty="0">
                <a:ea typeface="+mj-lt"/>
                <a:cs typeface="+mj-lt"/>
              </a:rPr>
              <a:t> les couches </a:t>
            </a:r>
            <a:r>
              <a:rPr lang="en-US" sz="1200" dirty="0" err="1">
                <a:ea typeface="+mj-lt"/>
                <a:cs typeface="+mj-lt"/>
              </a:rPr>
              <a:t>inférieures</a:t>
            </a:r>
            <a:r>
              <a:rPr lang="en-US" sz="1200" dirty="0">
                <a:ea typeface="+mj-lt"/>
                <a:cs typeface="+mj-lt"/>
              </a:rPr>
              <a:t> du réseau </a:t>
            </a:r>
            <a:r>
              <a:rPr lang="en-US" sz="1200" dirty="0" err="1">
                <a:ea typeface="+mj-lt"/>
                <a:cs typeface="+mj-lt"/>
              </a:rPr>
              <a:t>pré-entraîné</a:t>
            </a:r>
            <a:r>
              <a:rPr lang="en-US" sz="1200" dirty="0">
                <a:ea typeface="+mj-lt"/>
                <a:cs typeface="+mj-lt"/>
              </a:rPr>
              <a:t> pour </a:t>
            </a:r>
            <a:r>
              <a:rPr lang="en-US" sz="1200" dirty="0" err="1">
                <a:ea typeface="+mj-lt"/>
                <a:cs typeface="+mj-lt"/>
              </a:rPr>
              <a:t>en</a:t>
            </a:r>
            <a:r>
              <a:rPr lang="en-US" sz="1200" dirty="0">
                <a:ea typeface="+mj-lt"/>
                <a:cs typeface="+mj-lt"/>
              </a:rPr>
              <a:t> </a:t>
            </a:r>
            <a:r>
              <a:rPr lang="en-US" sz="1200" dirty="0" err="1">
                <a:ea typeface="+mj-lt"/>
                <a:cs typeface="+mj-lt"/>
              </a:rPr>
              <a:t>extraire</a:t>
            </a:r>
            <a:r>
              <a:rPr lang="en-US" sz="1200" dirty="0">
                <a:ea typeface="+mj-lt"/>
                <a:cs typeface="+mj-lt"/>
              </a:rPr>
              <a:t> les features, </a:t>
            </a:r>
            <a:r>
              <a:rPr lang="en-US" sz="1200" dirty="0" err="1">
                <a:ea typeface="+mj-lt"/>
                <a:cs typeface="+mj-lt"/>
              </a:rPr>
              <a:t>puis</a:t>
            </a:r>
            <a:r>
              <a:rPr lang="en-US" sz="1200" dirty="0">
                <a:ea typeface="+mj-lt"/>
                <a:cs typeface="+mj-lt"/>
              </a:rPr>
              <a:t> on </a:t>
            </a:r>
            <a:r>
              <a:rPr lang="en-US" sz="1200" dirty="0" err="1">
                <a:ea typeface="+mj-lt"/>
                <a:cs typeface="+mj-lt"/>
              </a:rPr>
              <a:t>ajoute</a:t>
            </a:r>
            <a:r>
              <a:rPr lang="en-US" sz="1200" dirty="0">
                <a:ea typeface="+mj-lt"/>
                <a:cs typeface="+mj-lt"/>
              </a:rPr>
              <a:t> </a:t>
            </a:r>
            <a:r>
              <a:rPr lang="en-US" sz="1200" dirty="0" err="1">
                <a:ea typeface="+mj-lt"/>
                <a:cs typeface="+mj-lt"/>
              </a:rPr>
              <a:t>nos</a:t>
            </a:r>
            <a:r>
              <a:rPr lang="en-US" sz="1200" dirty="0">
                <a:ea typeface="+mj-lt"/>
                <a:cs typeface="+mj-lt"/>
              </a:rPr>
              <a:t> </a:t>
            </a:r>
            <a:r>
              <a:rPr lang="en-US" sz="1200" dirty="0" err="1">
                <a:ea typeface="+mj-lt"/>
                <a:cs typeface="+mj-lt"/>
              </a:rPr>
              <a:t>propres</a:t>
            </a:r>
            <a:r>
              <a:rPr lang="en-US" sz="1200" dirty="0">
                <a:ea typeface="+mj-lt"/>
                <a:cs typeface="+mj-lt"/>
              </a:rPr>
              <a:t> couches </a:t>
            </a:r>
            <a:r>
              <a:rPr lang="en-US" sz="1200" dirty="0" err="1">
                <a:ea typeface="+mj-lt"/>
                <a:cs typeface="+mj-lt"/>
              </a:rPr>
              <a:t>afin</a:t>
            </a:r>
            <a:r>
              <a:rPr lang="en-US" sz="1200" dirty="0">
                <a:ea typeface="+mj-lt"/>
                <a:cs typeface="+mj-lt"/>
              </a:rPr>
              <a:t> de </a:t>
            </a:r>
            <a:r>
              <a:rPr lang="en-US" sz="1200" dirty="0" err="1">
                <a:ea typeface="+mj-lt"/>
                <a:cs typeface="+mj-lt"/>
              </a:rPr>
              <a:t>procéder</a:t>
            </a:r>
            <a:r>
              <a:rPr lang="en-US" sz="1200" dirty="0">
                <a:ea typeface="+mj-lt"/>
                <a:cs typeface="+mj-lt"/>
              </a:rPr>
              <a:t> à la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j-lt"/>
                <a:cs typeface="+mj-lt"/>
              </a:rPr>
              <a:t>MobileNetV2 attend des images de taille 224*224p</a:t>
            </a:r>
            <a:endParaRPr lang="fr-FR" dirty="0"/>
          </a:p>
          <a:p>
            <a:endParaRPr lang="fr-FR" dirty="0"/>
          </a:p>
        </p:txBody>
      </p:sp>
      <p:sp>
        <p:nvSpPr>
          <p:cNvPr id="4" name="Espace réservé du numéro de diapositive 3">
            <a:extLst>
              <a:ext uri="{FF2B5EF4-FFF2-40B4-BE49-F238E27FC236}">
                <a16:creationId xmlns:a16="http://schemas.microsoft.com/office/drawing/2014/main" id="{65938D89-A5F6-020D-4A97-8E336ECBE7FF}"/>
              </a:ext>
            </a:extLst>
          </p:cNvPr>
          <p:cNvSpPr>
            <a:spLocks noGrp="1"/>
          </p:cNvSpPr>
          <p:nvPr>
            <p:ph type="sldNum" sz="quarter" idx="5"/>
          </p:nvPr>
        </p:nvSpPr>
        <p:spPr/>
        <p:txBody>
          <a:bodyPr/>
          <a:lstStyle/>
          <a:p>
            <a:fld id="{109D9EE5-14A8-4D2F-A0BD-1BB33ACFF757}" type="slidenum">
              <a:rPr lang="fr-FR" smtClean="0"/>
              <a:t>17</a:t>
            </a:fld>
            <a:endParaRPr lang="fr-FR"/>
          </a:p>
        </p:txBody>
      </p:sp>
    </p:spTree>
    <p:extLst>
      <p:ext uri="{BB962C8B-B14F-4D97-AF65-F5344CB8AC3E}">
        <p14:creationId xmlns:p14="http://schemas.microsoft.com/office/powerpoint/2010/main" val="4217888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263F3-2EC4-64E0-5BC4-C08B3DC718C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DCCB00F-6E60-3326-E2C7-279A24772D5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7572BB6-13F7-7BAF-1DBE-9D5CA22DBE05}"/>
              </a:ext>
            </a:extLst>
          </p:cNvPr>
          <p:cNvSpPr>
            <a:spLocks noGrp="1"/>
          </p:cNvSpPr>
          <p:nvPr>
            <p:ph type="body" idx="1"/>
          </p:nvPr>
        </p:nvSpPr>
        <p:spPr/>
        <p:txBody>
          <a:bodyPr/>
          <a:lstStyle/>
          <a:p>
            <a:r>
              <a:rPr lang="en-US" sz="1200" dirty="0">
                <a:ea typeface="+mj-lt"/>
                <a:cs typeface="+mj-lt"/>
              </a:rPr>
              <a:t>Features images </a:t>
            </a:r>
            <a:r>
              <a:rPr lang="en-US" sz="1200" dirty="0" err="1">
                <a:ea typeface="+mj-lt"/>
                <a:cs typeface="+mj-lt"/>
              </a:rPr>
              <a:t>applaties</a:t>
            </a:r>
            <a:r>
              <a:rPr lang="en-US" sz="1200" dirty="0">
                <a:ea typeface="+mj-lt"/>
                <a:cs typeface="+mj-lt"/>
              </a:rPr>
              <a:t>, pour </a:t>
            </a:r>
            <a:r>
              <a:rPr lang="en-US" sz="1200" dirty="0" err="1">
                <a:ea typeface="+mj-lt"/>
                <a:cs typeface="+mj-lt"/>
              </a:rPr>
              <a:t>être</a:t>
            </a:r>
            <a:r>
              <a:rPr lang="en-US" sz="1200" dirty="0">
                <a:ea typeface="+mj-lt"/>
                <a:cs typeface="+mj-lt"/>
              </a:rPr>
              <a:t> au format (1280,)</a:t>
            </a:r>
          </a:p>
          <a:p>
            <a:r>
              <a:rPr lang="en-US" sz="1200" dirty="0">
                <a:ea typeface="+mj-lt"/>
                <a:cs typeface="+mj-lt"/>
              </a:rPr>
              <a:t>Le </a:t>
            </a:r>
            <a:r>
              <a:rPr lang="en-US" sz="1200" dirty="0" err="1">
                <a:ea typeface="+mj-lt"/>
                <a:cs typeface="+mj-lt"/>
              </a:rPr>
              <a:t>modèle</a:t>
            </a:r>
            <a:r>
              <a:rPr lang="en-US" sz="1200" dirty="0">
                <a:ea typeface="+mj-lt"/>
                <a:cs typeface="+mj-lt"/>
              </a:rPr>
              <a:t> </a:t>
            </a:r>
            <a:r>
              <a:rPr lang="en-US" sz="1200" dirty="0" err="1">
                <a:ea typeface="+mj-lt"/>
                <a:cs typeface="+mj-lt"/>
              </a:rPr>
              <a:t>n’est</a:t>
            </a:r>
            <a:r>
              <a:rPr lang="en-US" sz="1200" dirty="0">
                <a:ea typeface="+mj-lt"/>
                <a:cs typeface="+mj-lt"/>
              </a:rPr>
              <a:t> chargé </a:t>
            </a:r>
            <a:r>
              <a:rPr lang="en-US" sz="1200" dirty="0" err="1">
                <a:ea typeface="+mj-lt"/>
                <a:cs typeface="+mj-lt"/>
              </a:rPr>
              <a:t>qu’une</a:t>
            </a:r>
            <a:r>
              <a:rPr lang="en-US" sz="1200" dirty="0">
                <a:ea typeface="+mj-lt"/>
                <a:cs typeface="+mj-lt"/>
              </a:rPr>
              <a:t> </a:t>
            </a:r>
            <a:r>
              <a:rPr lang="en-US" sz="1200" dirty="0" err="1">
                <a:ea typeface="+mj-lt"/>
                <a:cs typeface="+mj-lt"/>
              </a:rPr>
              <a:t>seule</a:t>
            </a:r>
            <a:r>
              <a:rPr lang="en-US" sz="1200" dirty="0">
                <a:ea typeface="+mj-lt"/>
                <a:cs typeface="+mj-lt"/>
              </a:rPr>
              <a:t> </a:t>
            </a:r>
            <a:r>
              <a:rPr lang="en-US" sz="1200" dirty="0" err="1">
                <a:ea typeface="+mj-lt"/>
                <a:cs typeface="+mj-lt"/>
              </a:rPr>
              <a:t>fois</a:t>
            </a:r>
            <a:r>
              <a:rPr lang="en-US" sz="1200" dirty="0">
                <a:ea typeface="+mj-lt"/>
                <a:cs typeface="+mj-lt"/>
              </a:rPr>
              <a:t> et </a:t>
            </a:r>
            <a:r>
              <a:rPr lang="en-US" sz="1200" dirty="0" err="1">
                <a:ea typeface="+mj-lt"/>
                <a:cs typeface="+mj-lt"/>
              </a:rPr>
              <a:t>réutilisé</a:t>
            </a:r>
            <a:r>
              <a:rPr lang="en-US" sz="1200" dirty="0">
                <a:ea typeface="+mj-lt"/>
                <a:cs typeface="+mj-lt"/>
              </a:rPr>
              <a:t> pour </a:t>
            </a:r>
            <a:r>
              <a:rPr lang="en-US" sz="1200" dirty="0" err="1">
                <a:ea typeface="+mj-lt"/>
                <a:cs typeface="+mj-lt"/>
              </a:rPr>
              <a:t>tous</a:t>
            </a:r>
            <a:r>
              <a:rPr lang="en-US" sz="1200" dirty="0">
                <a:ea typeface="+mj-lt"/>
                <a:cs typeface="+mj-lt"/>
              </a:rPr>
              <a:t> les batches, </a:t>
            </a:r>
            <a:r>
              <a:rPr lang="en-US" sz="1200" dirty="0" err="1">
                <a:ea typeface="+mj-lt"/>
                <a:cs typeface="+mj-lt"/>
              </a:rPr>
              <a:t>ce</a:t>
            </a:r>
            <a:r>
              <a:rPr lang="en-US" sz="1200" dirty="0">
                <a:ea typeface="+mj-lt"/>
                <a:cs typeface="+mj-lt"/>
              </a:rPr>
              <a:t> qui </a:t>
            </a:r>
            <a:r>
              <a:rPr lang="en-US" sz="1200" dirty="0" err="1">
                <a:ea typeface="+mj-lt"/>
                <a:cs typeface="+mj-lt"/>
              </a:rPr>
              <a:t>réduit</a:t>
            </a:r>
            <a:r>
              <a:rPr lang="en-US" sz="1200" dirty="0">
                <a:ea typeface="+mj-lt"/>
                <a:cs typeface="+mj-lt"/>
              </a:rPr>
              <a:t> la </a:t>
            </a:r>
            <a:r>
              <a:rPr lang="en-US" sz="1200" dirty="0" err="1">
                <a:ea typeface="+mj-lt"/>
                <a:cs typeface="+mj-lt"/>
              </a:rPr>
              <a:t>consommation</a:t>
            </a:r>
            <a:r>
              <a:rPr lang="en-US" sz="1200" dirty="0">
                <a:ea typeface="+mj-lt"/>
                <a:cs typeface="+mj-lt"/>
              </a:rPr>
              <a:t> de </a:t>
            </a:r>
            <a:r>
              <a:rPr lang="en-US" sz="1200" dirty="0" err="1">
                <a:ea typeface="+mj-lt"/>
                <a:cs typeface="+mj-lt"/>
              </a:rPr>
              <a:t>mémoire</a:t>
            </a:r>
            <a:endParaRPr lang="en-US" sz="1200" dirty="0">
              <a:ea typeface="+mj-lt"/>
              <a:cs typeface="+mj-lt"/>
            </a:endParaRPr>
          </a:p>
          <a:p>
            <a:r>
              <a:rPr lang="fr-FR" sz="1200" dirty="0">
                <a:ea typeface="+mj-lt"/>
                <a:cs typeface="+mj-lt"/>
              </a:rPr>
              <a:t>En temps normal, je choisirais k en fonction du % de variance cumulée expliquée mais les coûts montent vite sur AWS donc k=50</a:t>
            </a:r>
            <a:endParaRPr lang="en-US" sz="1200" dirty="0">
              <a:ea typeface="+mj-lt"/>
              <a:cs typeface="+mj-lt"/>
            </a:endParaRPr>
          </a:p>
        </p:txBody>
      </p:sp>
      <p:sp>
        <p:nvSpPr>
          <p:cNvPr id="4" name="Espace réservé du numéro de diapositive 3">
            <a:extLst>
              <a:ext uri="{FF2B5EF4-FFF2-40B4-BE49-F238E27FC236}">
                <a16:creationId xmlns:a16="http://schemas.microsoft.com/office/drawing/2014/main" id="{BB5D1C5B-7925-915E-6F79-41C049620BFC}"/>
              </a:ext>
            </a:extLst>
          </p:cNvPr>
          <p:cNvSpPr>
            <a:spLocks noGrp="1"/>
          </p:cNvSpPr>
          <p:nvPr>
            <p:ph type="sldNum" sz="quarter" idx="5"/>
          </p:nvPr>
        </p:nvSpPr>
        <p:spPr/>
        <p:txBody>
          <a:bodyPr/>
          <a:lstStyle/>
          <a:p>
            <a:fld id="{109D9EE5-14A8-4D2F-A0BD-1BB33ACFF757}" type="slidenum">
              <a:rPr lang="fr-FR" smtClean="0"/>
              <a:t>18</a:t>
            </a:fld>
            <a:endParaRPr lang="fr-FR"/>
          </a:p>
        </p:txBody>
      </p:sp>
    </p:spTree>
    <p:extLst>
      <p:ext uri="{BB962C8B-B14F-4D97-AF65-F5344CB8AC3E}">
        <p14:creationId xmlns:p14="http://schemas.microsoft.com/office/powerpoint/2010/main" val="1057984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084A1-6865-7ADA-0C73-5B5A4A00C19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EBAA337-3137-9B4A-857E-E08B4BD118C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92D399A-6B3F-260F-86D2-603A9E1F8B28}"/>
              </a:ext>
            </a:extLst>
          </p:cNvPr>
          <p:cNvSpPr>
            <a:spLocks noGrp="1"/>
          </p:cNvSpPr>
          <p:nvPr>
            <p:ph type="body" idx="1"/>
          </p:nvPr>
        </p:nvSpPr>
        <p:spPr/>
        <p:txBody>
          <a:bodyPr/>
          <a:lstStyle/>
          <a:p>
            <a:endParaRPr lang="en-US" sz="1200" dirty="0">
              <a:ea typeface="+mj-lt"/>
              <a:cs typeface="+mj-lt"/>
            </a:endParaRPr>
          </a:p>
        </p:txBody>
      </p:sp>
      <p:sp>
        <p:nvSpPr>
          <p:cNvPr id="4" name="Espace réservé du numéro de diapositive 3">
            <a:extLst>
              <a:ext uri="{FF2B5EF4-FFF2-40B4-BE49-F238E27FC236}">
                <a16:creationId xmlns:a16="http://schemas.microsoft.com/office/drawing/2014/main" id="{E0F32B0E-AB8E-A1A8-68E7-33FFC012150C}"/>
              </a:ext>
            </a:extLst>
          </p:cNvPr>
          <p:cNvSpPr>
            <a:spLocks noGrp="1"/>
          </p:cNvSpPr>
          <p:nvPr>
            <p:ph type="sldNum" sz="quarter" idx="5"/>
          </p:nvPr>
        </p:nvSpPr>
        <p:spPr/>
        <p:txBody>
          <a:bodyPr/>
          <a:lstStyle/>
          <a:p>
            <a:fld id="{109D9EE5-14A8-4D2F-A0BD-1BB33ACFF757}" type="slidenum">
              <a:rPr lang="fr-FR" smtClean="0"/>
              <a:t>19</a:t>
            </a:fld>
            <a:endParaRPr lang="fr-FR"/>
          </a:p>
        </p:txBody>
      </p:sp>
    </p:spTree>
    <p:extLst>
      <p:ext uri="{BB962C8B-B14F-4D97-AF65-F5344CB8AC3E}">
        <p14:creationId xmlns:p14="http://schemas.microsoft.com/office/powerpoint/2010/main" val="516800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972B6-626A-3370-DEF0-59CDF73A670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B5FCAEB-2964-8A83-C283-C2F28429A56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2100094-A498-0D91-E0A7-E9DAE091FF14}"/>
              </a:ext>
            </a:extLst>
          </p:cNvPr>
          <p:cNvSpPr>
            <a:spLocks noGrp="1"/>
          </p:cNvSpPr>
          <p:nvPr>
            <p:ph type="body" idx="1"/>
          </p:nvPr>
        </p:nvSpPr>
        <p:spPr/>
        <p:txBody>
          <a:bodyPr/>
          <a:lstStyle/>
          <a:p>
            <a:endParaRPr lang="en-US" sz="1200" dirty="0">
              <a:ea typeface="+mj-lt"/>
              <a:cs typeface="+mj-lt"/>
            </a:endParaRPr>
          </a:p>
        </p:txBody>
      </p:sp>
      <p:sp>
        <p:nvSpPr>
          <p:cNvPr id="4" name="Espace réservé du numéro de diapositive 3">
            <a:extLst>
              <a:ext uri="{FF2B5EF4-FFF2-40B4-BE49-F238E27FC236}">
                <a16:creationId xmlns:a16="http://schemas.microsoft.com/office/drawing/2014/main" id="{AD919E23-5765-9CE8-0530-8F2EFD59B8C4}"/>
              </a:ext>
            </a:extLst>
          </p:cNvPr>
          <p:cNvSpPr>
            <a:spLocks noGrp="1"/>
          </p:cNvSpPr>
          <p:nvPr>
            <p:ph type="sldNum" sz="quarter" idx="5"/>
          </p:nvPr>
        </p:nvSpPr>
        <p:spPr/>
        <p:txBody>
          <a:bodyPr/>
          <a:lstStyle/>
          <a:p>
            <a:fld id="{109D9EE5-14A8-4D2F-A0BD-1BB33ACFF757}" type="slidenum">
              <a:rPr lang="fr-FR" smtClean="0"/>
              <a:t>20</a:t>
            </a:fld>
            <a:endParaRPr lang="fr-FR"/>
          </a:p>
        </p:txBody>
      </p:sp>
    </p:spTree>
    <p:extLst>
      <p:ext uri="{BB962C8B-B14F-4D97-AF65-F5344CB8AC3E}">
        <p14:creationId xmlns:p14="http://schemas.microsoft.com/office/powerpoint/2010/main" val="361446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Modèle de classification d’image</a:t>
            </a:r>
          </a:p>
          <a:p>
            <a:r>
              <a:rPr lang="fr-FR" dirty="0"/>
              <a:t>On s’attend à une augmentation massive du volume de données</a:t>
            </a:r>
          </a:p>
          <a:p>
            <a:r>
              <a:rPr lang="fr-FR" dirty="0"/>
              <a:t>Après une première tentative en local pour s’assurer que le script </a:t>
            </a:r>
            <a:r>
              <a:rPr lang="fr-FR" dirty="0" err="1"/>
              <a:t>PySpark</a:t>
            </a:r>
            <a:r>
              <a:rPr lang="fr-FR" dirty="0"/>
              <a:t> fonctionne, on passe sur le cloud</a:t>
            </a: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3</a:t>
            </a:fld>
            <a:endParaRPr lang="fr-FR"/>
          </a:p>
        </p:txBody>
      </p:sp>
    </p:spTree>
    <p:extLst>
      <p:ext uri="{BB962C8B-B14F-4D97-AF65-F5344CB8AC3E}">
        <p14:creationId xmlns:p14="http://schemas.microsoft.com/office/powerpoint/2010/main" val="6364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A3DCC-AFB8-EC35-D560-F9326B38747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3C9DEC6-104A-3D7A-4037-72AC97DB0FE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3D02C7A-AE16-3AA6-51B1-FA67768BD247}"/>
              </a:ext>
            </a:extLst>
          </p:cNvPr>
          <p:cNvSpPr>
            <a:spLocks noGrp="1"/>
          </p:cNvSpPr>
          <p:nvPr>
            <p:ph type="body" idx="1"/>
          </p:nvPr>
        </p:nvSpPr>
        <p:spPr/>
        <p:txBody>
          <a:bodyPr/>
          <a:lstStyle/>
          <a:p>
            <a:pPr marL="0" indent="0">
              <a:buFontTx/>
              <a:buNone/>
            </a:pPr>
            <a:r>
              <a:rPr lang="fr-FR" sz="1200" dirty="0">
                <a:ea typeface="+mj-lt"/>
                <a:cs typeface="+mj-lt"/>
              </a:rPr>
              <a:t>- Essentiel pour gérer et analyser de grandes quantités de données de manière rapide et évolutive</a:t>
            </a:r>
          </a:p>
          <a:p>
            <a:pPr marL="0" indent="0">
              <a:buFontTx/>
              <a:buNone/>
            </a:pPr>
            <a:r>
              <a:rPr lang="fr-FR" sz="1200" dirty="0">
                <a:ea typeface="+mj-lt"/>
                <a:cs typeface="+mj-lt"/>
              </a:rPr>
              <a:t>- </a:t>
            </a:r>
            <a:r>
              <a:rPr lang="fr-FR" dirty="0"/>
              <a:t>Il fonctionne dans un </a:t>
            </a:r>
            <a:r>
              <a:rPr lang="fr-FR" b="1" dirty="0"/>
              <a:t>cluster</a:t>
            </a:r>
            <a:r>
              <a:rPr lang="fr-FR" dirty="0"/>
              <a:t>, où un </a:t>
            </a:r>
            <a:r>
              <a:rPr lang="fr-FR" b="1" dirty="0"/>
              <a:t>driver</a:t>
            </a:r>
            <a:r>
              <a:rPr lang="fr-FR" dirty="0"/>
              <a:t> coordonne le travail entre plusieurs </a:t>
            </a:r>
            <a:r>
              <a:rPr lang="fr-FR" b="1" dirty="0"/>
              <a:t>exécuteurs</a:t>
            </a:r>
            <a:r>
              <a:rPr lang="fr-FR" dirty="0"/>
              <a:t>. Le driver gère le flux de données et l'attribution des tâches, tandis que les exécuteurs traitent les données en parallèle</a:t>
            </a:r>
            <a:endParaRPr lang="fr-FR" sz="1200" dirty="0">
              <a:ea typeface="+mj-lt"/>
              <a:cs typeface="+mj-lt"/>
            </a:endParaRPr>
          </a:p>
          <a:p>
            <a:endParaRPr lang="fr-FR" dirty="0"/>
          </a:p>
        </p:txBody>
      </p:sp>
      <p:sp>
        <p:nvSpPr>
          <p:cNvPr id="4" name="Espace réservé du numéro de diapositive 3">
            <a:extLst>
              <a:ext uri="{FF2B5EF4-FFF2-40B4-BE49-F238E27FC236}">
                <a16:creationId xmlns:a16="http://schemas.microsoft.com/office/drawing/2014/main" id="{3E079CDC-6A15-7D55-7534-2F1D9529D0F5}"/>
              </a:ext>
            </a:extLst>
          </p:cNvPr>
          <p:cNvSpPr>
            <a:spLocks noGrp="1"/>
          </p:cNvSpPr>
          <p:nvPr>
            <p:ph type="sldNum" sz="quarter" idx="5"/>
          </p:nvPr>
        </p:nvSpPr>
        <p:spPr/>
        <p:txBody>
          <a:bodyPr/>
          <a:lstStyle/>
          <a:p>
            <a:fld id="{109D9EE5-14A8-4D2F-A0BD-1BB33ACFF757}" type="slidenum">
              <a:rPr lang="fr-FR" smtClean="0"/>
              <a:t>4</a:t>
            </a:fld>
            <a:endParaRPr lang="fr-FR"/>
          </a:p>
        </p:txBody>
      </p:sp>
    </p:spTree>
    <p:extLst>
      <p:ext uri="{BB962C8B-B14F-4D97-AF65-F5344CB8AC3E}">
        <p14:creationId xmlns:p14="http://schemas.microsoft.com/office/powerpoint/2010/main" val="1906517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73AF8-2FF5-2E6B-57C4-0995BBA6243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E727258-AEFF-0CF2-D3C9-29864F2F881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C000846-EF4B-1326-9C94-E633A0C3113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8571C49-29E3-B9F1-EDDF-7B099553B658}"/>
              </a:ext>
            </a:extLst>
          </p:cNvPr>
          <p:cNvSpPr>
            <a:spLocks noGrp="1"/>
          </p:cNvSpPr>
          <p:nvPr>
            <p:ph type="sldNum" sz="quarter" idx="5"/>
          </p:nvPr>
        </p:nvSpPr>
        <p:spPr/>
        <p:txBody>
          <a:bodyPr/>
          <a:lstStyle/>
          <a:p>
            <a:fld id="{109D9EE5-14A8-4D2F-A0BD-1BB33ACFF757}" type="slidenum">
              <a:rPr lang="fr-FR" smtClean="0"/>
              <a:t>5</a:t>
            </a:fld>
            <a:endParaRPr lang="fr-FR"/>
          </a:p>
        </p:txBody>
      </p:sp>
    </p:spTree>
    <p:extLst>
      <p:ext uri="{BB962C8B-B14F-4D97-AF65-F5344CB8AC3E}">
        <p14:creationId xmlns:p14="http://schemas.microsoft.com/office/powerpoint/2010/main" val="281160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85374-3572-3AE8-BE52-C74FD2AFE1C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F88F713-21F3-BB07-259A-6C37E40C9C6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313B5F0-08A5-7124-FFCE-F805F6E1237C}"/>
              </a:ext>
            </a:extLst>
          </p:cNvPr>
          <p:cNvSpPr>
            <a:spLocks noGrp="1"/>
          </p:cNvSpPr>
          <p:nvPr>
            <p:ph type="body" idx="1"/>
          </p:nvPr>
        </p:nvSpPr>
        <p:spPr/>
        <p:txBody>
          <a:bodyPr/>
          <a:lstStyle/>
          <a:p>
            <a:r>
              <a:rPr lang="fr-FR" dirty="0"/>
              <a:t>Authentification multi-facteur + clé d’accès SSH</a:t>
            </a:r>
          </a:p>
          <a:p>
            <a:r>
              <a:rPr lang="fr-FR" dirty="0"/>
              <a:t>Configuration d’AWS </a:t>
            </a:r>
            <a:r>
              <a:rPr lang="fr-FR" dirty="0" err="1"/>
              <a:t>Cli</a:t>
            </a:r>
            <a:r>
              <a:rPr lang="fr-FR" dirty="0"/>
              <a:t> (interface en ligne de commande)</a:t>
            </a:r>
          </a:p>
        </p:txBody>
      </p:sp>
      <p:sp>
        <p:nvSpPr>
          <p:cNvPr id="4" name="Espace réservé du numéro de diapositive 3">
            <a:extLst>
              <a:ext uri="{FF2B5EF4-FFF2-40B4-BE49-F238E27FC236}">
                <a16:creationId xmlns:a16="http://schemas.microsoft.com/office/drawing/2014/main" id="{02949A7B-BA4B-2380-0499-2D4A7B1A8FF2}"/>
              </a:ext>
            </a:extLst>
          </p:cNvPr>
          <p:cNvSpPr>
            <a:spLocks noGrp="1"/>
          </p:cNvSpPr>
          <p:nvPr>
            <p:ph type="sldNum" sz="quarter" idx="5"/>
          </p:nvPr>
        </p:nvSpPr>
        <p:spPr/>
        <p:txBody>
          <a:bodyPr/>
          <a:lstStyle/>
          <a:p>
            <a:fld id="{109D9EE5-14A8-4D2F-A0BD-1BB33ACFF757}" type="slidenum">
              <a:rPr lang="fr-FR" smtClean="0"/>
              <a:t>6</a:t>
            </a:fld>
            <a:endParaRPr lang="fr-FR"/>
          </a:p>
        </p:txBody>
      </p:sp>
    </p:spTree>
    <p:extLst>
      <p:ext uri="{BB962C8B-B14F-4D97-AF65-F5344CB8AC3E}">
        <p14:creationId xmlns:p14="http://schemas.microsoft.com/office/powerpoint/2010/main" val="294847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D7436-989B-185E-8099-71F47C658A1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F79759-008D-4372-46A3-737824D1DD6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6BC05D8-AFBC-4FF8-66AB-076187AC6EB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08ED56D-1A9C-022C-3FF5-2392C1E6184E}"/>
              </a:ext>
            </a:extLst>
          </p:cNvPr>
          <p:cNvSpPr>
            <a:spLocks noGrp="1"/>
          </p:cNvSpPr>
          <p:nvPr>
            <p:ph type="sldNum" sz="quarter" idx="5"/>
          </p:nvPr>
        </p:nvSpPr>
        <p:spPr/>
        <p:txBody>
          <a:bodyPr/>
          <a:lstStyle/>
          <a:p>
            <a:fld id="{109D9EE5-14A8-4D2F-A0BD-1BB33ACFF757}" type="slidenum">
              <a:rPr lang="fr-FR" smtClean="0"/>
              <a:t>7</a:t>
            </a:fld>
            <a:endParaRPr lang="fr-FR"/>
          </a:p>
        </p:txBody>
      </p:sp>
    </p:spTree>
    <p:extLst>
      <p:ext uri="{BB962C8B-B14F-4D97-AF65-F5344CB8AC3E}">
        <p14:creationId xmlns:p14="http://schemas.microsoft.com/office/powerpoint/2010/main" val="108975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FF605-AB6E-9EF2-C738-694015DA5BD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E7EF428-9539-55A4-C4B2-77491980E5B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281EE5E-2B0A-C28C-D6DA-24768917AA8B}"/>
              </a:ext>
            </a:extLst>
          </p:cNvPr>
          <p:cNvSpPr>
            <a:spLocks noGrp="1"/>
          </p:cNvSpPr>
          <p:nvPr>
            <p:ph type="body" idx="1"/>
          </p:nvPr>
        </p:nvSpPr>
        <p:spPr/>
        <p:txBody>
          <a:bodyPr/>
          <a:lstStyle/>
          <a:p>
            <a:r>
              <a:rPr lang="fr-FR" dirty="0"/>
              <a:t>Utilise des </a:t>
            </a:r>
            <a:r>
              <a:rPr lang="fr-FR" dirty="0" err="1"/>
              <a:t>frameworks</a:t>
            </a:r>
            <a:r>
              <a:rPr lang="fr-FR" dirty="0"/>
              <a:t> tels qu’Hadoop et Spark, ainsi que des serveurs EC2 (</a:t>
            </a:r>
            <a:r>
              <a:rPr lang="fr-FR" dirty="0" err="1"/>
              <a:t>Elastic</a:t>
            </a:r>
            <a:r>
              <a:rPr lang="fr-FR" dirty="0"/>
              <a:t> </a:t>
            </a:r>
            <a:r>
              <a:rPr lang="fr-FR" dirty="0" err="1"/>
              <a:t>Compute</a:t>
            </a:r>
            <a:r>
              <a:rPr lang="fr-FR" dirty="0"/>
              <a:t> Cloud) avec des applications </a:t>
            </a:r>
            <a:r>
              <a:rPr lang="fr-FR" dirty="0" err="1"/>
              <a:t>pré-installées</a:t>
            </a:r>
            <a:r>
              <a:rPr lang="fr-FR" dirty="0"/>
              <a:t> et configurées pour créer et gérer le cluster de calculs distribués</a:t>
            </a:r>
          </a:p>
        </p:txBody>
      </p:sp>
      <p:sp>
        <p:nvSpPr>
          <p:cNvPr id="4" name="Espace réservé du numéro de diapositive 3">
            <a:extLst>
              <a:ext uri="{FF2B5EF4-FFF2-40B4-BE49-F238E27FC236}">
                <a16:creationId xmlns:a16="http://schemas.microsoft.com/office/drawing/2014/main" id="{778F3636-FC9A-5A00-4B9F-34DD9CE58766}"/>
              </a:ext>
            </a:extLst>
          </p:cNvPr>
          <p:cNvSpPr>
            <a:spLocks noGrp="1"/>
          </p:cNvSpPr>
          <p:nvPr>
            <p:ph type="sldNum" sz="quarter" idx="5"/>
          </p:nvPr>
        </p:nvSpPr>
        <p:spPr/>
        <p:txBody>
          <a:bodyPr/>
          <a:lstStyle/>
          <a:p>
            <a:fld id="{109D9EE5-14A8-4D2F-A0BD-1BB33ACFF757}" type="slidenum">
              <a:rPr lang="fr-FR" smtClean="0"/>
              <a:t>8</a:t>
            </a:fld>
            <a:endParaRPr lang="fr-FR"/>
          </a:p>
        </p:txBody>
      </p:sp>
    </p:spTree>
    <p:extLst>
      <p:ext uri="{BB962C8B-B14F-4D97-AF65-F5344CB8AC3E}">
        <p14:creationId xmlns:p14="http://schemas.microsoft.com/office/powerpoint/2010/main" val="680418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26420-C336-A3D1-96DD-05FF67AE810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2B17C81-7757-61BB-FA5E-76221D5243E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CE8C623-5D8B-124D-9DA9-301390CE21F4}"/>
              </a:ext>
            </a:extLst>
          </p:cNvPr>
          <p:cNvSpPr>
            <a:spLocks noGrp="1"/>
          </p:cNvSpPr>
          <p:nvPr>
            <p:ph type="body" idx="1"/>
          </p:nvPr>
        </p:nvSpPr>
        <p:spPr/>
        <p:txBody>
          <a:bodyPr/>
          <a:lstStyle/>
          <a:p>
            <a:r>
              <a:rPr lang="fr-FR" dirty="0"/>
              <a:t>Problème de compatibilité avec </a:t>
            </a:r>
            <a:r>
              <a:rPr lang="fr-FR" dirty="0" err="1"/>
              <a:t>Tensorflow</a:t>
            </a:r>
            <a:r>
              <a:rPr lang="fr-FR" dirty="0"/>
              <a:t>, donc je l’ai ajouté dans le </a:t>
            </a:r>
            <a:r>
              <a:rPr lang="fr-FR" dirty="0" err="1"/>
              <a:t>boostrap</a:t>
            </a:r>
            <a:r>
              <a:rPr lang="fr-FR" dirty="0"/>
              <a:t> plutôt qu’ici</a:t>
            </a:r>
          </a:p>
        </p:txBody>
      </p:sp>
      <p:sp>
        <p:nvSpPr>
          <p:cNvPr id="4" name="Espace réservé du numéro de diapositive 3">
            <a:extLst>
              <a:ext uri="{FF2B5EF4-FFF2-40B4-BE49-F238E27FC236}">
                <a16:creationId xmlns:a16="http://schemas.microsoft.com/office/drawing/2014/main" id="{EA9F2A50-CED7-27C3-80E3-07475FA93D40}"/>
              </a:ext>
            </a:extLst>
          </p:cNvPr>
          <p:cNvSpPr>
            <a:spLocks noGrp="1"/>
          </p:cNvSpPr>
          <p:nvPr>
            <p:ph type="sldNum" sz="quarter" idx="5"/>
          </p:nvPr>
        </p:nvSpPr>
        <p:spPr/>
        <p:txBody>
          <a:bodyPr/>
          <a:lstStyle/>
          <a:p>
            <a:fld id="{109D9EE5-14A8-4D2F-A0BD-1BB33ACFF757}" type="slidenum">
              <a:rPr lang="fr-FR" smtClean="0"/>
              <a:t>9</a:t>
            </a:fld>
            <a:endParaRPr lang="fr-FR"/>
          </a:p>
        </p:txBody>
      </p:sp>
    </p:spTree>
    <p:extLst>
      <p:ext uri="{BB962C8B-B14F-4D97-AF65-F5344CB8AC3E}">
        <p14:creationId xmlns:p14="http://schemas.microsoft.com/office/powerpoint/2010/main" val="5455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AC098-B01F-8DC5-B387-E26131E27D2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2F983DF-16B6-F34F-EF42-375159EB6B5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80E1262-CAEE-986E-53DC-F9701A15001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ADE3BD1-F01B-A532-8243-50798895E0A5}"/>
              </a:ext>
            </a:extLst>
          </p:cNvPr>
          <p:cNvSpPr>
            <a:spLocks noGrp="1"/>
          </p:cNvSpPr>
          <p:nvPr>
            <p:ph type="sldNum" sz="quarter" idx="5"/>
          </p:nvPr>
        </p:nvSpPr>
        <p:spPr/>
        <p:txBody>
          <a:bodyPr/>
          <a:lstStyle/>
          <a:p>
            <a:fld id="{109D9EE5-14A8-4D2F-A0BD-1BB33ACFF757}" type="slidenum">
              <a:rPr lang="fr-FR" smtClean="0"/>
              <a:t>10</a:t>
            </a:fld>
            <a:endParaRPr lang="fr-FR"/>
          </a:p>
        </p:txBody>
      </p:sp>
    </p:spTree>
    <p:extLst>
      <p:ext uri="{BB962C8B-B14F-4D97-AF65-F5344CB8AC3E}">
        <p14:creationId xmlns:p14="http://schemas.microsoft.com/office/powerpoint/2010/main" val="332779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a:t>Modifiez le style du titre</a:t>
            </a:r>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5CC754D9-8403-4920-99DE-7A11B3EB392D}"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52016B0-50B5-47B5-A44A-13E00F7CDA92}" type="datetime1">
              <a:rPr lang="fr-FR" noProof="0" smtClean="0"/>
              <a:t>24/03/2025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85E54252-1D92-4478-9B35-EF53CB57F087}"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74801" y="1447800"/>
            <a:ext cx="7999315" cy="2323374"/>
          </a:xfrm>
        </p:spPr>
        <p:txBody>
          <a:bodyPr rtlCol="0"/>
          <a:lstStyle>
            <a:lvl1pPr>
              <a:defRPr sz="4800"/>
            </a:lvl1pPr>
          </a:lstStyle>
          <a:p>
            <a:pPr rtl="0"/>
            <a:r>
              <a:rPr lang="fr-FR" noProof="0"/>
              <a:t>Modifiez le style du titre</a:t>
            </a:r>
          </a:p>
        </p:txBody>
      </p:sp>
      <p:sp>
        <p:nvSpPr>
          <p:cNvPr id="11" name="Espace réservé du texte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fr-FR" noProof="0"/>
              <a:t>Modifiez les styles du texte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1C55A38-EB06-4BE8-943C-A998B4C9E3F3}"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
        <p:nvSpPr>
          <p:cNvPr id="12" name="Zone de texte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15" name="Zone de texte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AF8690B-5D8F-4E48-B212-77F0BC48118D}"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6" name="Espace réservé d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7" name="Connecteur droit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0127A5DE-2DD6-4418-A363-EF10D0B5FD9F}" type="datetime1">
              <a:rPr lang="fr-FR" noProof="0" smtClean="0"/>
              <a:t>24/03/2025</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9" name="Espace réservé d’image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0" name="Espace réservé d’image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1" name="Espace réservé d’image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d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9" name="Connecteur droit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9BC65DA7-E5C5-4D74-B097-AC1BE004E448}" type="datetime1">
              <a:rPr lang="fr-FR" noProof="0" smtClean="0"/>
              <a:t>24/03/2025</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1C7DA1A-EC3C-47F8-91A2-6837F02EFD3F}"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52463" y="887414"/>
            <a:ext cx="7423149" cy="5368924"/>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C3F780-36C0-4115-8D68-C9FCA3157A4C}"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3"/>
          <p:cNvSpPr>
            <a:spLocks noGrp="1"/>
          </p:cNvSpPr>
          <p:nvPr>
            <p:ph type="dt" sz="half" idx="10"/>
          </p:nvPr>
        </p:nvSpPr>
        <p:spPr/>
        <p:txBody>
          <a:bodyPr rtlCol="0"/>
          <a:lstStyle/>
          <a:p>
            <a:pPr rtl="0"/>
            <a:fld id="{4CD78179-134A-413C-9D9E-CE85F9A9554A}"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AEC2181A-20E0-48F1-8B0C-0171BD4BC4FC}"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4DDFBC9-DF66-450F-9B47-163A607B32B5}" type="datetime1">
              <a:rPr lang="fr-FR" noProof="0" smtClean="0"/>
              <a:t>24/03/2025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D9A2534-DEDE-4B74-ACE3-4739456B341E}" type="datetime1">
              <a:rPr lang="fr-FR" noProof="0" smtClean="0"/>
              <a:t>24/03/2025</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7" name="Espace réservé de la date 2"/>
          <p:cNvSpPr>
            <a:spLocks noGrp="1"/>
          </p:cNvSpPr>
          <p:nvPr>
            <p:ph type="dt" sz="half" idx="10"/>
          </p:nvPr>
        </p:nvSpPr>
        <p:spPr/>
        <p:txBody>
          <a:bodyPr rtlCol="0"/>
          <a:lstStyle/>
          <a:p>
            <a:pPr rtl="0"/>
            <a:fld id="{4699A1F2-963C-4433-9938-07FA0A1EA149}" type="datetime1">
              <a:rPr lang="fr-FR" noProof="0" smtClean="0"/>
              <a:t>24/03/2025</a:t>
            </a:fld>
            <a:endParaRPr lang="fr-FR" noProof="0"/>
          </a:p>
        </p:txBody>
      </p:sp>
      <p:sp>
        <p:nvSpPr>
          <p:cNvPr id="5" name="Espace réservé du pied de page 3"/>
          <p:cNvSpPr>
            <a:spLocks noGrp="1"/>
          </p:cNvSpPr>
          <p:nvPr>
            <p:ph type="ftr" sz="quarter" idx="11"/>
          </p:nvPr>
        </p:nvSpPr>
        <p:spPr/>
        <p:txBody>
          <a:bodyPr rtlCol="0"/>
          <a:lstStyle/>
          <a:p>
            <a:pPr rtl="0"/>
            <a:endParaRPr lang="fr-FR" noProof="0"/>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de la date 1"/>
          <p:cNvSpPr>
            <a:spLocks noGrp="1"/>
          </p:cNvSpPr>
          <p:nvPr>
            <p:ph type="dt" sz="half" idx="10"/>
          </p:nvPr>
        </p:nvSpPr>
        <p:spPr/>
        <p:txBody>
          <a:bodyPr rtlCol="0"/>
          <a:lstStyle/>
          <a:p>
            <a:pPr rtl="0"/>
            <a:fld id="{A6321462-A4AC-4C47-B649-01878A1A064F}" type="datetime1">
              <a:rPr lang="fr-FR" noProof="0" smtClean="0"/>
              <a:t>24/03/2025</a:t>
            </a:fld>
            <a:endParaRPr lang="fr-FR" noProof="0"/>
          </a:p>
        </p:txBody>
      </p:sp>
      <p:sp>
        <p:nvSpPr>
          <p:cNvPr id="5" name="Espace réservé du pied de page 2"/>
          <p:cNvSpPr>
            <a:spLocks noGrp="1"/>
          </p:cNvSpPr>
          <p:nvPr>
            <p:ph type="ftr" sz="quarter" idx="11"/>
          </p:nvPr>
        </p:nvSpPr>
        <p:spPr/>
        <p:txBody>
          <a:bodyPr rtlCol="0"/>
          <a:lstStyle/>
          <a:p>
            <a:pPr rtl="0"/>
            <a:endParaRPr lang="fr-FR" noProof="0"/>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3" y="1447800"/>
            <a:ext cx="3401064" cy="1447800"/>
          </a:xfrm>
        </p:spPr>
        <p:txBody>
          <a:bodyPr rtlCol="0" anchor="b"/>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7" name="Espace réservé de la date 4"/>
          <p:cNvSpPr>
            <a:spLocks noGrp="1"/>
          </p:cNvSpPr>
          <p:nvPr>
            <p:ph type="dt" sz="half" idx="10"/>
          </p:nvPr>
        </p:nvSpPr>
        <p:spPr/>
        <p:txBody>
          <a:bodyPr rtlCol="0"/>
          <a:lstStyle/>
          <a:p>
            <a:pPr rtl="0"/>
            <a:fld id="{F58B83CE-0B77-4D5B-ABB2-11D315121664}" type="datetime1">
              <a:rPr lang="fr-FR" noProof="0" smtClean="0"/>
              <a:t>24/03/2025</a:t>
            </a:fld>
            <a:endParaRPr lang="fr-FR" noProof="0"/>
          </a:p>
        </p:txBody>
      </p:sp>
      <p:sp>
        <p:nvSpPr>
          <p:cNvPr id="5" name="Espace réservé du pied de page 5"/>
          <p:cNvSpPr>
            <a:spLocks noGrp="1"/>
          </p:cNvSpPr>
          <p:nvPr>
            <p:ph type="ftr" sz="quarter" idx="11"/>
          </p:nvPr>
        </p:nvSpPr>
        <p:spPr/>
        <p:txBody>
          <a:bodyPr rtlCol="0"/>
          <a:lstStyle/>
          <a:p>
            <a:pPr rtl="0"/>
            <a:endParaRPr lang="fr-FR" noProof="0"/>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43D38337-0C26-419D-8506-A7BD0E35E1A9}" type="datetime1">
              <a:rPr lang="fr-FR" noProof="0" smtClean="0"/>
              <a:t>24/03/2025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d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7E5CEDF6-0650-4886-A306-D0167EC655ED}" type="datetime1">
              <a:rPr lang="fr-FR" noProof="0" smtClean="0"/>
              <a:t>24/03/2025</a:t>
            </a:fld>
            <a:endParaRPr lang="fr-FR" noProof="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fr-FR" noProof="0"/>
          </a:p>
        </p:txBody>
      </p:sp>
      <p:sp>
        <p:nvSpPr>
          <p:cNvPr id="6" name="Espace réservé du numéro de diapositive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8.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28.png"/><Relationship Id="rId5" Type="http://schemas.openxmlformats.org/officeDocument/2006/relationships/image" Target="../media/image3.png"/><Relationship Id="rId10" Type="http://schemas.openxmlformats.org/officeDocument/2006/relationships/customXml" Target="../ink/ink10.xml"/><Relationship Id="rId4" Type="http://schemas.openxmlformats.org/officeDocument/2006/relationships/image" Target="../media/image2.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2.png"/><Relationship Id="rId5" Type="http://schemas.openxmlformats.org/officeDocument/2006/relationships/image" Target="../media/image3.png"/><Relationship Id="rId10" Type="http://schemas.openxmlformats.org/officeDocument/2006/relationships/image" Target="../media/image31.png"/><Relationship Id="rId4" Type="http://schemas.openxmlformats.org/officeDocument/2006/relationships/image" Target="../media/image2.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hyperlink" Target="https://eu-west-1.console.aws.amazon.com/emr/home?region=eu-west-1#/clusterDetails/j-29DMPJRK5VCFO"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customXml" Target="../ink/ink1.xml"/><Relationship Id="rId4" Type="http://schemas.openxmlformats.org/officeDocument/2006/relationships/image" Target="../media/image2.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customXml" Target="../ink/ink3.xml"/><Relationship Id="rId4" Type="http://schemas.openxmlformats.org/officeDocument/2006/relationships/image" Target="../media/image2.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7.xml"/><Relationship Id="rId4" Type="http://schemas.openxmlformats.org/officeDocument/2006/relationships/image" Target="../media/image15.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64" name="Rectangle 6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5C3C7936-D33A-A0C0-8FA8-201896D46725}"/>
              </a:ext>
            </a:extLst>
          </p:cNvPr>
          <p:cNvSpPr txBox="1"/>
          <p:nvPr/>
        </p:nvSpPr>
        <p:spPr>
          <a:xfrm>
            <a:off x="636916" y="4854346"/>
            <a:ext cx="10053782" cy="8680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fr-FR" sz="2600" cap="all" dirty="0">
                <a:solidFill>
                  <a:srgbClr val="EBEBEB"/>
                </a:solidFill>
                <a:ea typeface="+mn-lt"/>
                <a:cs typeface="+mn-lt"/>
              </a:rPr>
              <a:t>Réalisez un traitement dans un environnement Big Data sur le Cloud</a:t>
            </a:r>
            <a:endParaRPr lang="en-US" sz="2600" cap="all" dirty="0">
              <a:solidFill>
                <a:srgbClr val="EBEBEB"/>
              </a:solidFill>
              <a:ea typeface="+mn-lt"/>
              <a:cs typeface="+mn-lt"/>
            </a:endParaRPr>
          </a:p>
        </p:txBody>
      </p:sp>
      <p:pic>
        <p:nvPicPr>
          <p:cNvPr id="4" name="Image 3" descr="Une image contenant fruit, orange, texte, Orange Valencia&#10;&#10;Le contenu généré par l’IA peut être incorrect.">
            <a:extLst>
              <a:ext uri="{FF2B5EF4-FFF2-40B4-BE49-F238E27FC236}">
                <a16:creationId xmlns:a16="http://schemas.microsoft.com/office/drawing/2014/main" id="{A63B8F42-909C-629E-CC7B-8D7B184EEFD2}"/>
              </a:ext>
            </a:extLst>
          </p:cNvPr>
          <p:cNvPicPr>
            <a:picLocks noChangeAspect="1"/>
          </p:cNvPicPr>
          <p:nvPr/>
        </p:nvPicPr>
        <p:blipFill>
          <a:blip r:embed="rId6"/>
          <a:stretch>
            <a:fillRect/>
          </a:stretch>
        </p:blipFill>
        <p:spPr>
          <a:xfrm>
            <a:off x="1075015" y="329716"/>
            <a:ext cx="9248434" cy="3664014"/>
          </a:xfrm>
          <a:prstGeom prst="rect">
            <a:avLst/>
          </a:prstGeom>
        </p:spPr>
      </p:pic>
    </p:spTree>
    <p:extLst>
      <p:ext uri="{BB962C8B-B14F-4D97-AF65-F5344CB8AC3E}">
        <p14:creationId xmlns:p14="http://schemas.microsoft.com/office/powerpoint/2010/main" val="120151307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60502-FF1B-31E3-0E07-8F24B9D864D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ADB71A-8386-86B4-3295-7CA089C15CF5}"/>
              </a:ext>
            </a:extLst>
          </p:cNvPr>
          <p:cNvSpPr>
            <a:spLocks noGrp="1"/>
          </p:cNvSpPr>
          <p:nvPr>
            <p:ph type="title"/>
          </p:nvPr>
        </p:nvSpPr>
        <p:spPr>
          <a:xfrm>
            <a:off x="219307" y="1142335"/>
            <a:ext cx="5333999" cy="5292331"/>
          </a:xfrm>
        </p:spPr>
        <p:txBody>
          <a:bodyPr vert="horz" lIns="91440" tIns="45720" rIns="91440" bIns="45720" rtlCol="0" anchor="b">
            <a:noAutofit/>
          </a:bodyPr>
          <a:lstStyle/>
          <a:p>
            <a:pPr>
              <a:lnSpc>
                <a:spcPct val="90000"/>
              </a:lnSpc>
            </a:pPr>
            <a:r>
              <a:rPr lang="fr-FR" sz="2400" dirty="0">
                <a:ea typeface="+mj-lt"/>
                <a:cs typeface="+mj-lt"/>
              </a:rPr>
              <a:t>	* Configuration matériel</a:t>
            </a:r>
            <a:br>
              <a:rPr lang="fr-FR" sz="2400" dirty="0">
                <a:ea typeface="+mj-lt"/>
                <a:cs typeface="+mj-lt"/>
              </a:rPr>
            </a:br>
            <a:br>
              <a:rPr lang="fr-FR" sz="2400" dirty="0">
                <a:ea typeface="+mj-lt"/>
                <a:cs typeface="+mj-lt"/>
              </a:rPr>
            </a:br>
            <a:r>
              <a:rPr lang="fr-FR" sz="2400" dirty="0">
                <a:ea typeface="+mj-lt"/>
                <a:cs typeface="+mj-lt"/>
              </a:rPr>
              <a:t>- Une instance maître (driver) et deux instances principales (</a:t>
            </a:r>
            <a:r>
              <a:rPr lang="fr-FR" sz="2400" dirty="0" err="1">
                <a:ea typeface="+mj-lt"/>
                <a:cs typeface="+mj-lt"/>
              </a:rPr>
              <a:t>workers</a:t>
            </a:r>
            <a:r>
              <a:rPr lang="fr-FR" sz="2400" dirty="0">
                <a:ea typeface="+mj-lt"/>
                <a:cs typeface="+mj-lt"/>
              </a:rPr>
              <a:t>)</a:t>
            </a:r>
            <a:br>
              <a:rPr lang="fr-FR" sz="2400" dirty="0">
                <a:ea typeface="+mj-lt"/>
                <a:cs typeface="+mj-lt"/>
              </a:rPr>
            </a:br>
            <a:br>
              <a:rPr lang="fr-FR" sz="2400" dirty="0">
                <a:ea typeface="+mj-lt"/>
                <a:cs typeface="+mj-lt"/>
              </a:rPr>
            </a:br>
            <a:r>
              <a:rPr lang="fr-FR" sz="2400" dirty="0">
                <a:ea typeface="+mj-lt"/>
                <a:cs typeface="+mj-lt"/>
              </a:rPr>
              <a:t>- Instances de type m5.xlarge</a:t>
            </a: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8E6E3E2D-5504-8F18-13C4-23CFB187A643}"/>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0E49256D-5244-B81C-07F6-72D1D88DA11A}"/>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3) </a:t>
            </a:r>
            <a:r>
              <a:rPr lang="en-US" sz="1800" dirty="0" err="1">
                <a:ea typeface="+mj-lt"/>
                <a:cs typeface="+mj-lt"/>
              </a:rPr>
              <a:t>Briques</a:t>
            </a:r>
            <a:r>
              <a:rPr lang="en-US" sz="1800" dirty="0">
                <a:ea typeface="+mj-lt"/>
                <a:cs typeface="+mj-lt"/>
              </a:rPr>
              <a:t> </a:t>
            </a:r>
            <a:r>
              <a:rPr lang="en-US" sz="1800" dirty="0" err="1">
                <a:ea typeface="+mj-lt"/>
                <a:cs typeface="+mj-lt"/>
              </a:rPr>
              <a:t>d’architecture</a:t>
            </a:r>
            <a:r>
              <a:rPr lang="en-US" sz="1800" dirty="0">
                <a:ea typeface="+mj-lt"/>
                <a:cs typeface="+mj-lt"/>
              </a:rPr>
              <a:t> Big Data avec AWS</a:t>
            </a:r>
            <a:endParaRPr lang="fr-FR" dirty="0"/>
          </a:p>
        </p:txBody>
      </p:sp>
      <p:pic>
        <p:nvPicPr>
          <p:cNvPr id="4" name="Image 3">
            <a:extLst>
              <a:ext uri="{FF2B5EF4-FFF2-40B4-BE49-F238E27FC236}">
                <a16:creationId xmlns:a16="http://schemas.microsoft.com/office/drawing/2014/main" id="{8D6E5B97-9DAC-1D7D-D019-5C39C318C850}"/>
              </a:ext>
            </a:extLst>
          </p:cNvPr>
          <p:cNvPicPr>
            <a:picLocks noChangeAspect="1"/>
          </p:cNvPicPr>
          <p:nvPr/>
        </p:nvPicPr>
        <p:blipFill>
          <a:blip r:embed="rId3"/>
          <a:stretch>
            <a:fillRect/>
          </a:stretch>
        </p:blipFill>
        <p:spPr>
          <a:xfrm>
            <a:off x="11140460" y="0"/>
            <a:ext cx="1051539" cy="875489"/>
          </a:xfrm>
          <a:prstGeom prst="rect">
            <a:avLst/>
          </a:prstGeom>
        </p:spPr>
      </p:pic>
      <p:pic>
        <p:nvPicPr>
          <p:cNvPr id="6" name="Image 5">
            <a:extLst>
              <a:ext uri="{FF2B5EF4-FFF2-40B4-BE49-F238E27FC236}">
                <a16:creationId xmlns:a16="http://schemas.microsoft.com/office/drawing/2014/main" id="{7DFDC64F-0259-FFF7-B54C-5DB090DB75AA}"/>
              </a:ext>
            </a:extLst>
          </p:cNvPr>
          <p:cNvPicPr>
            <a:picLocks noChangeAspect="1"/>
          </p:cNvPicPr>
          <p:nvPr/>
        </p:nvPicPr>
        <p:blipFill>
          <a:blip r:embed="rId4"/>
          <a:stretch>
            <a:fillRect/>
          </a:stretch>
        </p:blipFill>
        <p:spPr>
          <a:xfrm>
            <a:off x="5904934" y="1303056"/>
            <a:ext cx="5813139" cy="5292331"/>
          </a:xfrm>
          <a:prstGeom prst="rect">
            <a:avLst/>
          </a:prstGeom>
        </p:spPr>
      </p:pic>
      <mc:AlternateContent xmlns:mc="http://schemas.openxmlformats.org/markup-compatibility/2006">
        <mc:Choice xmlns:p14="http://schemas.microsoft.com/office/powerpoint/2010/main" Requires="p14">
          <p:contentPart p14:bwMode="auto" r:id="rId5">
            <p14:nvContentPartPr>
              <p14:cNvPr id="12" name="Encre 11">
                <a:extLst>
                  <a:ext uri="{FF2B5EF4-FFF2-40B4-BE49-F238E27FC236}">
                    <a16:creationId xmlns:a16="http://schemas.microsoft.com/office/drawing/2014/main" id="{8CD98ECC-08B9-CBAE-2495-6B9FAAD8F5B7}"/>
                  </a:ext>
                </a:extLst>
              </p14:cNvPr>
              <p14:cNvContentPartPr/>
              <p14:nvPr/>
            </p14:nvContentPartPr>
            <p14:xfrm>
              <a:off x="5988560" y="3585918"/>
              <a:ext cx="2351328" cy="750210"/>
            </p14:xfrm>
          </p:contentPart>
        </mc:Choice>
        <mc:Fallback>
          <p:pic>
            <p:nvPicPr>
              <p:cNvPr id="12" name="Encre 11">
                <a:extLst>
                  <a:ext uri="{FF2B5EF4-FFF2-40B4-BE49-F238E27FC236}">
                    <a16:creationId xmlns:a16="http://schemas.microsoft.com/office/drawing/2014/main" id="{8CD98ECC-08B9-CBAE-2495-6B9FAAD8F5B7}"/>
                  </a:ext>
                </a:extLst>
              </p:cNvPr>
              <p:cNvPicPr/>
              <p:nvPr/>
            </p:nvPicPr>
            <p:blipFill>
              <a:blip r:embed="rId6"/>
              <a:stretch>
                <a:fillRect/>
              </a:stretch>
            </p:blipFill>
            <p:spPr>
              <a:xfrm>
                <a:off x="5982440" y="3579798"/>
                <a:ext cx="2363569" cy="76245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Encre 13">
                <a:extLst>
                  <a:ext uri="{FF2B5EF4-FFF2-40B4-BE49-F238E27FC236}">
                    <a16:creationId xmlns:a16="http://schemas.microsoft.com/office/drawing/2014/main" id="{0C74E6D2-3E65-ECFC-CCB6-985B76DEE8EA}"/>
                  </a:ext>
                </a:extLst>
              </p14:cNvPr>
              <p14:cNvContentPartPr/>
              <p14:nvPr/>
            </p14:nvContentPartPr>
            <p14:xfrm>
              <a:off x="6014204" y="5864883"/>
              <a:ext cx="2259720" cy="707400"/>
            </p14:xfrm>
          </p:contentPart>
        </mc:Choice>
        <mc:Fallback>
          <p:pic>
            <p:nvPicPr>
              <p:cNvPr id="14" name="Encre 13">
                <a:extLst>
                  <a:ext uri="{FF2B5EF4-FFF2-40B4-BE49-F238E27FC236}">
                    <a16:creationId xmlns:a16="http://schemas.microsoft.com/office/drawing/2014/main" id="{0C74E6D2-3E65-ECFC-CCB6-985B76DEE8EA}"/>
                  </a:ext>
                </a:extLst>
              </p:cNvPr>
              <p:cNvPicPr/>
              <p:nvPr/>
            </p:nvPicPr>
            <p:blipFill>
              <a:blip r:embed="rId8"/>
              <a:stretch>
                <a:fillRect/>
              </a:stretch>
            </p:blipFill>
            <p:spPr>
              <a:xfrm>
                <a:off x="6008084" y="5858763"/>
                <a:ext cx="2271960" cy="719640"/>
              </a:xfrm>
              <a:prstGeom prst="rect">
                <a:avLst/>
              </a:prstGeom>
            </p:spPr>
          </p:pic>
        </mc:Fallback>
      </mc:AlternateContent>
    </p:spTree>
    <p:extLst>
      <p:ext uri="{BB962C8B-B14F-4D97-AF65-F5344CB8AC3E}">
        <p14:creationId xmlns:p14="http://schemas.microsoft.com/office/powerpoint/2010/main" val="139869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E0AD-3E56-54B5-858B-F393CC77E62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B5995B5-AFC9-49DF-84D9-EEF605D63E2E}"/>
              </a:ext>
            </a:extLst>
          </p:cNvPr>
          <p:cNvSpPr>
            <a:spLocks noGrp="1"/>
          </p:cNvSpPr>
          <p:nvPr>
            <p:ph type="title"/>
          </p:nvPr>
        </p:nvSpPr>
        <p:spPr>
          <a:xfrm>
            <a:off x="219306" y="1142335"/>
            <a:ext cx="6984381" cy="5292331"/>
          </a:xfrm>
        </p:spPr>
        <p:txBody>
          <a:bodyPr vert="horz" lIns="91440" tIns="45720" rIns="91440" bIns="45720" rtlCol="0" anchor="b">
            <a:noAutofit/>
          </a:bodyPr>
          <a:lstStyle/>
          <a:p>
            <a:pPr>
              <a:lnSpc>
                <a:spcPct val="90000"/>
              </a:lnSpc>
            </a:pPr>
            <a:r>
              <a:rPr lang="fr-FR" sz="2400" dirty="0">
                <a:ea typeface="+mj-lt"/>
                <a:cs typeface="+mj-lt"/>
              </a:rPr>
              <a:t>	* Actions d’amorçage (ou </a:t>
            </a:r>
            <a:r>
              <a:rPr lang="fr-FR" sz="2400" dirty="0" err="1">
                <a:ea typeface="+mj-lt"/>
                <a:cs typeface="+mj-lt"/>
              </a:rPr>
              <a:t>bootstrapping</a:t>
            </a:r>
            <a:r>
              <a:rPr lang="fr-FR" sz="2400" dirty="0">
                <a:ea typeface="+mj-lt"/>
                <a:cs typeface="+mj-lt"/>
              </a:rPr>
              <a:t>)</a:t>
            </a:r>
            <a:br>
              <a:rPr lang="fr-FR" sz="2400" dirty="0">
                <a:ea typeface="+mj-lt"/>
                <a:cs typeface="+mj-lt"/>
              </a:rPr>
            </a:br>
            <a:br>
              <a:rPr lang="fr-FR" sz="2400" dirty="0">
                <a:ea typeface="+mj-lt"/>
                <a:cs typeface="+mj-lt"/>
              </a:rPr>
            </a:br>
            <a:r>
              <a:rPr lang="fr-FR" sz="2400" dirty="0">
                <a:ea typeface="+mj-lt"/>
                <a:cs typeface="+mj-lt"/>
              </a:rPr>
              <a:t>- Choix des packages manquants à installer, utiles pour l’exécution du notebook</a:t>
            </a:r>
            <a:br>
              <a:rPr lang="fr-FR" sz="2400" dirty="0">
                <a:ea typeface="+mj-lt"/>
                <a:cs typeface="+mj-lt"/>
              </a:rPr>
            </a:br>
            <a:br>
              <a:rPr lang="fr-FR" sz="2400" dirty="0">
                <a:ea typeface="+mj-lt"/>
                <a:cs typeface="+mj-lt"/>
              </a:rPr>
            </a:br>
            <a:r>
              <a:rPr lang="fr-FR" sz="2400" dirty="0">
                <a:ea typeface="+mj-lt"/>
                <a:cs typeface="+mj-lt"/>
              </a:rPr>
              <a:t>- Packages installés sur l’ensemble des machines du cluster et pas uniquement le driver</a:t>
            </a:r>
            <a:br>
              <a:rPr lang="fr-FR" sz="2400" dirty="0">
                <a:ea typeface="+mj-lt"/>
                <a:cs typeface="+mj-lt"/>
              </a:rPr>
            </a:br>
            <a:br>
              <a:rPr lang="fr-FR" sz="2400" dirty="0">
                <a:ea typeface="+mj-lt"/>
                <a:cs typeface="+mj-lt"/>
              </a:rPr>
            </a:br>
            <a:r>
              <a:rPr lang="fr-FR" sz="2400" dirty="0">
                <a:ea typeface="+mj-lt"/>
                <a:cs typeface="+mj-lt"/>
              </a:rPr>
              <a:t>- Création du fichier bootstrap-emr.sh et chargement sur S3</a:t>
            </a:r>
            <a:br>
              <a:rPr lang="fr-FR"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44AA7A07-A77A-168E-B00D-825BDC6DAEA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C49B63F4-0602-462B-3554-F607E8CE96D2}"/>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3) </a:t>
            </a:r>
            <a:r>
              <a:rPr lang="en-US" sz="1800" dirty="0" err="1">
                <a:ea typeface="+mj-lt"/>
                <a:cs typeface="+mj-lt"/>
              </a:rPr>
              <a:t>Briques</a:t>
            </a:r>
            <a:r>
              <a:rPr lang="en-US" sz="1800" dirty="0">
                <a:ea typeface="+mj-lt"/>
                <a:cs typeface="+mj-lt"/>
              </a:rPr>
              <a:t> </a:t>
            </a:r>
            <a:r>
              <a:rPr lang="en-US" sz="1800" dirty="0" err="1">
                <a:ea typeface="+mj-lt"/>
                <a:cs typeface="+mj-lt"/>
              </a:rPr>
              <a:t>d’architecture</a:t>
            </a:r>
            <a:r>
              <a:rPr lang="en-US" sz="1800" dirty="0">
                <a:ea typeface="+mj-lt"/>
                <a:cs typeface="+mj-lt"/>
              </a:rPr>
              <a:t> Big Data avec AWS</a:t>
            </a:r>
            <a:endParaRPr lang="fr-FR" dirty="0"/>
          </a:p>
        </p:txBody>
      </p:sp>
      <p:pic>
        <p:nvPicPr>
          <p:cNvPr id="4" name="Image 3">
            <a:extLst>
              <a:ext uri="{FF2B5EF4-FFF2-40B4-BE49-F238E27FC236}">
                <a16:creationId xmlns:a16="http://schemas.microsoft.com/office/drawing/2014/main" id="{3F30CA96-E86C-0838-9189-E4BCDDA197DF}"/>
              </a:ext>
            </a:extLst>
          </p:cNvPr>
          <p:cNvPicPr>
            <a:picLocks noChangeAspect="1"/>
          </p:cNvPicPr>
          <p:nvPr/>
        </p:nvPicPr>
        <p:blipFill>
          <a:blip r:embed="rId3"/>
          <a:stretch>
            <a:fillRect/>
          </a:stretch>
        </p:blipFill>
        <p:spPr>
          <a:xfrm>
            <a:off x="11140460" y="0"/>
            <a:ext cx="1051539" cy="875489"/>
          </a:xfrm>
          <a:prstGeom prst="rect">
            <a:avLst/>
          </a:prstGeom>
        </p:spPr>
      </p:pic>
      <p:pic>
        <p:nvPicPr>
          <p:cNvPr id="6" name="Image 5">
            <a:extLst>
              <a:ext uri="{FF2B5EF4-FFF2-40B4-BE49-F238E27FC236}">
                <a16:creationId xmlns:a16="http://schemas.microsoft.com/office/drawing/2014/main" id="{631ACD6B-5469-5093-D1E2-CFFAE9AF197D}"/>
              </a:ext>
            </a:extLst>
          </p:cNvPr>
          <p:cNvPicPr>
            <a:picLocks noChangeAspect="1"/>
          </p:cNvPicPr>
          <p:nvPr/>
        </p:nvPicPr>
        <p:blipFill>
          <a:blip r:embed="rId4"/>
          <a:stretch>
            <a:fillRect/>
          </a:stretch>
        </p:blipFill>
        <p:spPr>
          <a:xfrm>
            <a:off x="7203687" y="2143125"/>
            <a:ext cx="4848225" cy="2571750"/>
          </a:xfrm>
          <a:prstGeom prst="rect">
            <a:avLst/>
          </a:prstGeom>
        </p:spPr>
      </p:pic>
      <p:pic>
        <p:nvPicPr>
          <p:cNvPr id="10" name="Image 9">
            <a:extLst>
              <a:ext uri="{FF2B5EF4-FFF2-40B4-BE49-F238E27FC236}">
                <a16:creationId xmlns:a16="http://schemas.microsoft.com/office/drawing/2014/main" id="{8CDAF8D8-4D28-A20E-06DB-A5B52647FAEE}"/>
              </a:ext>
            </a:extLst>
          </p:cNvPr>
          <p:cNvPicPr>
            <a:picLocks noChangeAspect="1"/>
          </p:cNvPicPr>
          <p:nvPr/>
        </p:nvPicPr>
        <p:blipFill>
          <a:blip r:embed="rId5"/>
          <a:stretch>
            <a:fillRect/>
          </a:stretch>
        </p:blipFill>
        <p:spPr>
          <a:xfrm>
            <a:off x="216371" y="5282326"/>
            <a:ext cx="7354326" cy="1400370"/>
          </a:xfrm>
          <a:prstGeom prst="rect">
            <a:avLst/>
          </a:prstGeom>
        </p:spPr>
      </p:pic>
    </p:spTree>
    <p:extLst>
      <p:ext uri="{BB962C8B-B14F-4D97-AF65-F5344CB8AC3E}">
        <p14:creationId xmlns:p14="http://schemas.microsoft.com/office/powerpoint/2010/main" val="10439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FFCFF-0E77-820C-B98F-C5227DAE990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052B8C3-62A5-C997-F8DD-D9948FF9B4B7}"/>
              </a:ext>
            </a:extLst>
          </p:cNvPr>
          <p:cNvSpPr>
            <a:spLocks noGrp="1"/>
          </p:cNvSpPr>
          <p:nvPr>
            <p:ph type="title"/>
          </p:nvPr>
        </p:nvSpPr>
        <p:spPr>
          <a:xfrm>
            <a:off x="219307" y="1142335"/>
            <a:ext cx="5294019" cy="5292331"/>
          </a:xfrm>
        </p:spPr>
        <p:txBody>
          <a:bodyPr vert="horz" lIns="91440" tIns="45720" rIns="91440" bIns="45720" rtlCol="0" anchor="b">
            <a:noAutofit/>
          </a:bodyPr>
          <a:lstStyle/>
          <a:p>
            <a:pPr>
              <a:lnSpc>
                <a:spcPct val="90000"/>
              </a:lnSpc>
            </a:pPr>
            <a:r>
              <a:rPr lang="fr-FR" sz="2400" dirty="0">
                <a:ea typeface="+mj-lt"/>
                <a:cs typeface="+mj-lt"/>
              </a:rPr>
              <a:t>	* Sécurité</a:t>
            </a:r>
            <a:br>
              <a:rPr lang="fr-FR" sz="2400" dirty="0">
                <a:ea typeface="+mj-lt"/>
                <a:cs typeface="+mj-lt"/>
              </a:rPr>
            </a:br>
            <a:br>
              <a:rPr lang="fr-FR" sz="2400" dirty="0">
                <a:ea typeface="+mj-lt"/>
                <a:cs typeface="+mj-lt"/>
              </a:rPr>
            </a:br>
            <a:r>
              <a:rPr lang="fr-FR" sz="2400" dirty="0">
                <a:ea typeface="+mj-lt"/>
                <a:cs typeface="+mj-lt"/>
              </a:rPr>
              <a:t>- Sélection de la paire de clés EC2, de la fonction du service et du profil d’instance</a:t>
            </a:r>
            <a:br>
              <a:rPr lang="fr-FR" sz="2400" dirty="0">
                <a:ea typeface="+mj-lt"/>
                <a:cs typeface="+mj-lt"/>
              </a:rPr>
            </a:br>
            <a:br>
              <a:rPr lang="fr-FR" sz="2400" dirty="0">
                <a:ea typeface="+mj-lt"/>
                <a:cs typeface="+mj-lt"/>
              </a:rPr>
            </a:br>
            <a:r>
              <a:rPr lang="fr-FR" sz="2400" b="1" dirty="0">
                <a:ea typeface="+mj-lt"/>
                <a:cs typeface="+mj-lt"/>
              </a:rPr>
              <a:t>=&gt; CRÉATION DU CLUSTER</a:t>
            </a: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21842BF5-CA73-31AA-9953-300C8584C1A2}"/>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C5C09EE9-9A1A-85A5-1B48-75ADE04175AB}"/>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3) </a:t>
            </a:r>
            <a:r>
              <a:rPr lang="en-US" sz="1800" dirty="0" err="1">
                <a:ea typeface="+mj-lt"/>
                <a:cs typeface="+mj-lt"/>
              </a:rPr>
              <a:t>Briques</a:t>
            </a:r>
            <a:r>
              <a:rPr lang="en-US" sz="1800" dirty="0">
                <a:ea typeface="+mj-lt"/>
                <a:cs typeface="+mj-lt"/>
              </a:rPr>
              <a:t> </a:t>
            </a:r>
            <a:r>
              <a:rPr lang="en-US" sz="1800" dirty="0" err="1">
                <a:ea typeface="+mj-lt"/>
                <a:cs typeface="+mj-lt"/>
              </a:rPr>
              <a:t>d’architecture</a:t>
            </a:r>
            <a:r>
              <a:rPr lang="en-US" sz="1800" dirty="0">
                <a:ea typeface="+mj-lt"/>
                <a:cs typeface="+mj-lt"/>
              </a:rPr>
              <a:t> Big Data avec AWS</a:t>
            </a:r>
            <a:endParaRPr lang="fr-FR" dirty="0"/>
          </a:p>
        </p:txBody>
      </p:sp>
      <p:pic>
        <p:nvPicPr>
          <p:cNvPr id="4" name="Image 3">
            <a:extLst>
              <a:ext uri="{FF2B5EF4-FFF2-40B4-BE49-F238E27FC236}">
                <a16:creationId xmlns:a16="http://schemas.microsoft.com/office/drawing/2014/main" id="{92F3042A-F609-B9EC-C1D8-68E6172D0E86}"/>
              </a:ext>
            </a:extLst>
          </p:cNvPr>
          <p:cNvPicPr>
            <a:picLocks noChangeAspect="1"/>
          </p:cNvPicPr>
          <p:nvPr/>
        </p:nvPicPr>
        <p:blipFill>
          <a:blip r:embed="rId3"/>
          <a:stretch>
            <a:fillRect/>
          </a:stretch>
        </p:blipFill>
        <p:spPr>
          <a:xfrm>
            <a:off x="11140460" y="0"/>
            <a:ext cx="1051539" cy="875489"/>
          </a:xfrm>
          <a:prstGeom prst="rect">
            <a:avLst/>
          </a:prstGeom>
        </p:spPr>
      </p:pic>
      <p:pic>
        <p:nvPicPr>
          <p:cNvPr id="6" name="Image 5">
            <a:extLst>
              <a:ext uri="{FF2B5EF4-FFF2-40B4-BE49-F238E27FC236}">
                <a16:creationId xmlns:a16="http://schemas.microsoft.com/office/drawing/2014/main" id="{D8F90CCA-4A8F-A867-410F-9D787B4DC174}"/>
              </a:ext>
            </a:extLst>
          </p:cNvPr>
          <p:cNvPicPr>
            <a:picLocks noChangeAspect="1"/>
          </p:cNvPicPr>
          <p:nvPr/>
        </p:nvPicPr>
        <p:blipFill>
          <a:blip r:embed="rId4"/>
          <a:stretch>
            <a:fillRect/>
          </a:stretch>
        </p:blipFill>
        <p:spPr>
          <a:xfrm>
            <a:off x="126818" y="4351139"/>
            <a:ext cx="5386508" cy="2083527"/>
          </a:xfrm>
          <a:prstGeom prst="rect">
            <a:avLst/>
          </a:prstGeom>
        </p:spPr>
      </p:pic>
      <p:pic>
        <p:nvPicPr>
          <p:cNvPr id="10" name="Image 9">
            <a:extLst>
              <a:ext uri="{FF2B5EF4-FFF2-40B4-BE49-F238E27FC236}">
                <a16:creationId xmlns:a16="http://schemas.microsoft.com/office/drawing/2014/main" id="{71B301C0-DA16-EBE9-6CB1-00EA3AD2D291}"/>
              </a:ext>
            </a:extLst>
          </p:cNvPr>
          <p:cNvPicPr>
            <a:picLocks noChangeAspect="1"/>
          </p:cNvPicPr>
          <p:nvPr/>
        </p:nvPicPr>
        <p:blipFill>
          <a:blip r:embed="rId5"/>
          <a:stretch>
            <a:fillRect/>
          </a:stretch>
        </p:blipFill>
        <p:spPr>
          <a:xfrm>
            <a:off x="5713610" y="1321398"/>
            <a:ext cx="6351572" cy="5113268"/>
          </a:xfrm>
          <a:prstGeom prst="rect">
            <a:avLst/>
          </a:prstGeom>
        </p:spPr>
      </p:pic>
    </p:spTree>
    <p:extLst>
      <p:ext uri="{BB962C8B-B14F-4D97-AF65-F5344CB8AC3E}">
        <p14:creationId xmlns:p14="http://schemas.microsoft.com/office/powerpoint/2010/main" val="404272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E01ED06C-F5EE-30C6-00DB-387EF2371FE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C185CDD-9257-4EC0-40FB-224FD3D407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23EB92B8-7CDC-E7B9-E665-6F97B3C515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D1A16B3A-D0C4-DC2C-3088-9A94B7022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3D4032BA-FC23-AE2E-176D-ED42C5C9D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F43D5780-96FA-8881-E46A-BC408880C8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3A96CE64-86EC-C756-9951-53E08A24B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D71D8042-C825-CD3C-50D6-B5F9302EE97E}"/>
              </a:ext>
            </a:extLst>
          </p:cNvPr>
          <p:cNvSpPr>
            <a:spLocks noGrp="1"/>
          </p:cNvSpPr>
          <p:nvPr>
            <p:ph type="title"/>
          </p:nvPr>
        </p:nvSpPr>
        <p:spPr>
          <a:xfrm>
            <a:off x="219307" y="1142335"/>
            <a:ext cx="11645591" cy="5292331"/>
          </a:xfrm>
        </p:spPr>
        <p:txBody>
          <a:bodyPr vert="horz" lIns="91440" tIns="45720" rIns="91440" bIns="45720" rtlCol="0" anchor="b">
            <a:noAutofit/>
          </a:bodyPr>
          <a:lstStyle/>
          <a:p>
            <a:pPr>
              <a:lnSpc>
                <a:spcPct val="90000"/>
              </a:lnSpc>
            </a:pPr>
            <a:r>
              <a:rPr lang="fr-FR" sz="2400" dirty="0">
                <a:ea typeface="+mj-lt"/>
                <a:cs typeface="+mj-lt"/>
              </a:rPr>
              <a:t>	* Création du tunnel SSH et Proxy</a:t>
            </a:r>
            <a:br>
              <a:rPr lang="fr-FR" sz="2400" dirty="0">
                <a:ea typeface="+mj-lt"/>
                <a:cs typeface="+mj-lt"/>
              </a:rPr>
            </a:br>
            <a:br>
              <a:rPr lang="fr-FR" sz="2400" dirty="0">
                <a:ea typeface="+mj-lt"/>
                <a:cs typeface="+mj-lt"/>
              </a:rPr>
            </a:br>
            <a:r>
              <a:rPr lang="fr-FR" sz="2400" dirty="0">
                <a:ea typeface="+mj-lt"/>
                <a:cs typeface="+mj-lt"/>
              </a:rPr>
              <a:t>- Ouvrir le port 22 sur lequel écoute le serveur SSH</a:t>
            </a:r>
            <a:br>
              <a:rPr lang="fr-FR" sz="2400" dirty="0">
                <a:ea typeface="+mj-lt"/>
                <a:cs typeface="+mj-lt"/>
              </a:rPr>
            </a:br>
            <a:br>
              <a:rPr lang="fr-FR" sz="2400" dirty="0">
                <a:ea typeface="+mj-lt"/>
                <a:cs typeface="+mj-lt"/>
              </a:rPr>
            </a:br>
            <a:br>
              <a:rPr lang="fr-FR"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29B658EA-820C-FDF7-04FD-7AE8E70DA61A}"/>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366A5B64-085A-1538-10FC-63DD02F9BCE9}"/>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3) </a:t>
            </a:r>
            <a:r>
              <a:rPr lang="en-US" sz="1800" dirty="0" err="1">
                <a:ea typeface="+mj-lt"/>
                <a:cs typeface="+mj-lt"/>
              </a:rPr>
              <a:t>Briques</a:t>
            </a:r>
            <a:r>
              <a:rPr lang="en-US" sz="1800" dirty="0">
                <a:ea typeface="+mj-lt"/>
                <a:cs typeface="+mj-lt"/>
              </a:rPr>
              <a:t> </a:t>
            </a:r>
            <a:r>
              <a:rPr lang="en-US" sz="1800" dirty="0" err="1">
                <a:ea typeface="+mj-lt"/>
                <a:cs typeface="+mj-lt"/>
              </a:rPr>
              <a:t>d’architecture</a:t>
            </a:r>
            <a:r>
              <a:rPr lang="en-US" sz="1800" dirty="0">
                <a:ea typeface="+mj-lt"/>
                <a:cs typeface="+mj-lt"/>
              </a:rPr>
              <a:t> Big Data avec AWS</a:t>
            </a:r>
            <a:endParaRPr lang="fr-FR" dirty="0"/>
          </a:p>
        </p:txBody>
      </p:sp>
      <p:pic>
        <p:nvPicPr>
          <p:cNvPr id="4" name="Image 3">
            <a:extLst>
              <a:ext uri="{FF2B5EF4-FFF2-40B4-BE49-F238E27FC236}">
                <a16:creationId xmlns:a16="http://schemas.microsoft.com/office/drawing/2014/main" id="{EBA3A60D-F598-CA5D-AA00-644A6E08C25E}"/>
              </a:ext>
            </a:extLst>
          </p:cNvPr>
          <p:cNvPicPr>
            <a:picLocks noChangeAspect="1"/>
          </p:cNvPicPr>
          <p:nvPr/>
        </p:nvPicPr>
        <p:blipFill>
          <a:blip r:embed="rId8"/>
          <a:stretch>
            <a:fillRect/>
          </a:stretch>
        </p:blipFill>
        <p:spPr>
          <a:xfrm>
            <a:off x="11140460" y="0"/>
            <a:ext cx="1051539" cy="875489"/>
          </a:xfrm>
          <a:prstGeom prst="rect">
            <a:avLst/>
          </a:prstGeom>
        </p:spPr>
      </p:pic>
      <p:pic>
        <p:nvPicPr>
          <p:cNvPr id="6" name="Image 5">
            <a:extLst>
              <a:ext uri="{FF2B5EF4-FFF2-40B4-BE49-F238E27FC236}">
                <a16:creationId xmlns:a16="http://schemas.microsoft.com/office/drawing/2014/main" id="{567D6D55-32DD-7C1B-52D1-DECE854871EC}"/>
              </a:ext>
            </a:extLst>
          </p:cNvPr>
          <p:cNvPicPr>
            <a:picLocks noChangeAspect="1"/>
          </p:cNvPicPr>
          <p:nvPr/>
        </p:nvPicPr>
        <p:blipFill>
          <a:blip r:embed="rId9"/>
          <a:stretch>
            <a:fillRect/>
          </a:stretch>
        </p:blipFill>
        <p:spPr>
          <a:xfrm>
            <a:off x="148835" y="2741428"/>
            <a:ext cx="11894330" cy="3099550"/>
          </a:xfrm>
          <a:prstGeom prst="rect">
            <a:avLst/>
          </a:prstGeom>
        </p:spPr>
      </p:pic>
      <mc:AlternateContent xmlns:mc="http://schemas.openxmlformats.org/markup-compatibility/2006">
        <mc:Choice xmlns:p14="http://schemas.microsoft.com/office/powerpoint/2010/main" Requires="p14">
          <p:contentPart p14:bwMode="auto" r:id="rId10">
            <p14:nvContentPartPr>
              <p14:cNvPr id="12" name="Encre 11">
                <a:extLst>
                  <a:ext uri="{FF2B5EF4-FFF2-40B4-BE49-F238E27FC236}">
                    <a16:creationId xmlns:a16="http://schemas.microsoft.com/office/drawing/2014/main" id="{DC2FDBE9-20B0-CE20-E380-9ACA5340179F}"/>
                  </a:ext>
                </a:extLst>
              </p14:cNvPr>
              <p14:cNvContentPartPr/>
              <p14:nvPr/>
            </p14:nvContentPartPr>
            <p14:xfrm>
              <a:off x="1436342" y="4537630"/>
              <a:ext cx="8964720" cy="46080"/>
            </p14:xfrm>
          </p:contentPart>
        </mc:Choice>
        <mc:Fallback>
          <p:pic>
            <p:nvPicPr>
              <p:cNvPr id="12" name="Encre 11">
                <a:extLst>
                  <a:ext uri="{FF2B5EF4-FFF2-40B4-BE49-F238E27FC236}">
                    <a16:creationId xmlns:a16="http://schemas.microsoft.com/office/drawing/2014/main" id="{DC2FDBE9-20B0-CE20-E380-9ACA5340179F}"/>
                  </a:ext>
                </a:extLst>
              </p:cNvPr>
              <p:cNvPicPr/>
              <p:nvPr/>
            </p:nvPicPr>
            <p:blipFill>
              <a:blip r:embed="rId11"/>
              <a:stretch>
                <a:fillRect/>
              </a:stretch>
            </p:blipFill>
            <p:spPr>
              <a:xfrm>
                <a:off x="1430222" y="4531510"/>
                <a:ext cx="8976960" cy="58320"/>
              </a:xfrm>
              <a:prstGeom prst="rect">
                <a:avLst/>
              </a:prstGeom>
            </p:spPr>
          </p:pic>
        </mc:Fallback>
      </mc:AlternateContent>
      <p:sp>
        <p:nvSpPr>
          <p:cNvPr id="13" name="Conexão reta 12">
            <a:extLst>
              <a:ext uri="{FF2B5EF4-FFF2-40B4-BE49-F238E27FC236}">
                <a16:creationId xmlns:a16="http://schemas.microsoft.com/office/drawing/2014/main" id="{D4B9C110-E0FF-4AF7-84A3-6C470653ABFC}"/>
              </a:ext>
            </a:extLst>
          </p:cNvPr>
          <p:cNvSpPr/>
          <p:nvPr/>
        </p:nvSpPr>
        <p:spPr>
          <a:xfrm>
            <a:off x="1458000" y="5524816"/>
            <a:ext cx="8961120" cy="0"/>
          </a:xfrm>
          <a:prstGeom prst="line">
            <a:avLst/>
          </a:prstGeom>
          <a:solidFill>
            <a:srgbClr val="E71224">
              <a:alpha val="5000"/>
            </a:srgbClr>
          </a:solidFill>
          <a:ln w="126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de-DE">
              <a:solidFill>
                <a:srgbClr val="E71224"/>
              </a:solidFill>
            </a:endParaRPr>
          </a:p>
        </p:txBody>
      </p:sp>
    </p:spTree>
    <p:extLst>
      <p:ext uri="{BB962C8B-B14F-4D97-AF65-F5344CB8AC3E}">
        <p14:creationId xmlns:p14="http://schemas.microsoft.com/office/powerpoint/2010/main" val="301267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205540CE-C104-D4DB-EB83-05FF7B12997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0766EC4-8B21-6CA5-231F-18D47E28D4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E97486BA-5922-F742-AACB-4153DCFE5A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2790F048-BB19-0166-4167-552BF0DFC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6CBE5408-9D72-3514-3C82-6A64EB6ADD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7915CB7F-0ABC-37B1-1554-7A2189900D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40D1ADC8-B506-F59A-262B-099B8B088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DD692896-8259-67D3-8E28-03E0557FAD47}"/>
              </a:ext>
            </a:extLst>
          </p:cNvPr>
          <p:cNvSpPr>
            <a:spLocks noGrp="1"/>
          </p:cNvSpPr>
          <p:nvPr>
            <p:ph type="title"/>
          </p:nvPr>
        </p:nvSpPr>
        <p:spPr>
          <a:xfrm>
            <a:off x="219307" y="1142335"/>
            <a:ext cx="11645591" cy="5292331"/>
          </a:xfrm>
        </p:spPr>
        <p:txBody>
          <a:bodyPr vert="horz" lIns="91440" tIns="45720" rIns="91440" bIns="45720" rtlCol="0" anchor="b">
            <a:noAutofit/>
          </a:bodyPr>
          <a:lstStyle/>
          <a:p>
            <a:pPr>
              <a:lnSpc>
                <a:spcPct val="90000"/>
              </a:lnSpc>
            </a:pPr>
            <a:r>
              <a:rPr lang="fr-FR" sz="2400" dirty="0">
                <a:ea typeface="+mj-lt"/>
                <a:cs typeface="+mj-lt"/>
              </a:rPr>
              <a:t>	* Création du tunnel SSH et Proxy</a:t>
            </a:r>
            <a:br>
              <a:rPr lang="fr-FR" sz="2400" dirty="0">
                <a:ea typeface="+mj-lt"/>
                <a:cs typeface="+mj-lt"/>
              </a:rPr>
            </a:br>
            <a:br>
              <a:rPr lang="fr-FR" sz="2400" dirty="0">
                <a:ea typeface="+mj-lt"/>
                <a:cs typeface="+mj-lt"/>
              </a:rPr>
            </a:br>
            <a:r>
              <a:rPr lang="fr-FR" sz="2400" dirty="0">
                <a:ea typeface="+mj-lt"/>
                <a:cs typeface="+mj-lt"/>
              </a:rPr>
              <a:t>- Connexion au nœud primaire à l’aide de SSH (dans le terminal)</a:t>
            </a:r>
            <a:br>
              <a:rPr lang="fr-FR" sz="2400" dirty="0">
                <a:ea typeface="+mj-lt"/>
                <a:cs typeface="+mj-lt"/>
              </a:rPr>
            </a:br>
            <a:br>
              <a:rPr lang="fr-FR" sz="2400" dirty="0">
                <a:ea typeface="+mj-lt"/>
                <a:cs typeface="+mj-lt"/>
              </a:rPr>
            </a:br>
            <a:r>
              <a:rPr lang="fr-FR" sz="2400" dirty="0" err="1">
                <a:ea typeface="+mj-lt"/>
                <a:cs typeface="+mj-lt"/>
              </a:rPr>
              <a:t>ssh</a:t>
            </a:r>
            <a:r>
              <a:rPr lang="fr-FR" sz="2400" dirty="0">
                <a:ea typeface="+mj-lt"/>
                <a:cs typeface="+mj-lt"/>
              </a:rPr>
              <a:t> -i ~/Téléchargements/bkk-ec2.pem –D 5555 hadoop@ec2-3-255-116-16.eu-west-1.compute.amazonaws.com</a:t>
            </a:r>
            <a:br>
              <a:rPr lang="en-US" sz="2400" dirty="0">
                <a:ea typeface="+mj-lt"/>
                <a:cs typeface="+mj-lt"/>
              </a:rPr>
            </a:br>
            <a:br>
              <a:rPr lang="en-US" sz="2400" dirty="0">
                <a:ea typeface="+mj-lt"/>
                <a:cs typeface="+mj-lt"/>
              </a:rPr>
            </a:br>
            <a:r>
              <a:rPr lang="en-US" sz="2400" dirty="0">
                <a:ea typeface="+mj-lt"/>
                <a:cs typeface="+mj-lt"/>
              </a:rPr>
              <a:t>- Configuration de </a:t>
            </a:r>
            <a:r>
              <a:rPr lang="en-US" sz="2400" dirty="0" err="1">
                <a:ea typeface="+mj-lt"/>
                <a:cs typeface="+mj-lt"/>
              </a:rPr>
              <a:t>l’extension</a:t>
            </a:r>
            <a:r>
              <a:rPr lang="en-US" sz="2400" dirty="0">
                <a:ea typeface="+mj-lt"/>
                <a:cs typeface="+mj-lt"/>
              </a:rPr>
              <a:t> Foxy Proxy pour </a:t>
            </a:r>
            <a:r>
              <a:rPr lang="en-US" sz="2400" dirty="0" err="1">
                <a:ea typeface="+mj-lt"/>
                <a:cs typeface="+mj-lt"/>
              </a:rPr>
              <a:t>emprunter</a:t>
            </a:r>
            <a:r>
              <a:rPr lang="en-US" sz="2400" dirty="0">
                <a:ea typeface="+mj-lt"/>
                <a:cs typeface="+mj-lt"/>
              </a:rPr>
              <a:t> le tunnel SSH</a:t>
            </a: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43E452A4-7E25-2D65-31F6-CF355DD71990}"/>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DF072DC1-4EA9-2C10-152B-8351CD392076}"/>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3) </a:t>
            </a:r>
            <a:r>
              <a:rPr lang="en-US" sz="1800" dirty="0" err="1">
                <a:ea typeface="+mj-lt"/>
                <a:cs typeface="+mj-lt"/>
              </a:rPr>
              <a:t>Briques</a:t>
            </a:r>
            <a:r>
              <a:rPr lang="en-US" sz="1800" dirty="0">
                <a:ea typeface="+mj-lt"/>
                <a:cs typeface="+mj-lt"/>
              </a:rPr>
              <a:t> </a:t>
            </a:r>
            <a:r>
              <a:rPr lang="en-US" sz="1800" dirty="0" err="1">
                <a:ea typeface="+mj-lt"/>
                <a:cs typeface="+mj-lt"/>
              </a:rPr>
              <a:t>d’architecture</a:t>
            </a:r>
            <a:r>
              <a:rPr lang="en-US" sz="1800" dirty="0">
                <a:ea typeface="+mj-lt"/>
                <a:cs typeface="+mj-lt"/>
              </a:rPr>
              <a:t> Big Data avec AWS</a:t>
            </a:r>
            <a:endParaRPr lang="fr-FR" dirty="0"/>
          </a:p>
        </p:txBody>
      </p:sp>
      <p:pic>
        <p:nvPicPr>
          <p:cNvPr id="4" name="Image 3">
            <a:extLst>
              <a:ext uri="{FF2B5EF4-FFF2-40B4-BE49-F238E27FC236}">
                <a16:creationId xmlns:a16="http://schemas.microsoft.com/office/drawing/2014/main" id="{7B812A3C-175C-F1F9-2570-2920682BE53E}"/>
              </a:ext>
            </a:extLst>
          </p:cNvPr>
          <p:cNvPicPr>
            <a:picLocks noChangeAspect="1"/>
          </p:cNvPicPr>
          <p:nvPr/>
        </p:nvPicPr>
        <p:blipFill>
          <a:blip r:embed="rId8"/>
          <a:stretch>
            <a:fillRect/>
          </a:stretch>
        </p:blipFill>
        <p:spPr>
          <a:xfrm>
            <a:off x="11140460" y="0"/>
            <a:ext cx="1051539" cy="875489"/>
          </a:xfrm>
          <a:prstGeom prst="rect">
            <a:avLst/>
          </a:prstGeom>
        </p:spPr>
      </p:pic>
      <p:pic>
        <p:nvPicPr>
          <p:cNvPr id="8" name="Image 7">
            <a:extLst>
              <a:ext uri="{FF2B5EF4-FFF2-40B4-BE49-F238E27FC236}">
                <a16:creationId xmlns:a16="http://schemas.microsoft.com/office/drawing/2014/main" id="{90D035AF-0D0B-7CA6-16C1-EDA0B60DBB5B}"/>
              </a:ext>
            </a:extLst>
          </p:cNvPr>
          <p:cNvPicPr>
            <a:picLocks noChangeAspect="1"/>
          </p:cNvPicPr>
          <p:nvPr/>
        </p:nvPicPr>
        <p:blipFill>
          <a:blip r:embed="rId9"/>
          <a:stretch>
            <a:fillRect/>
          </a:stretch>
        </p:blipFill>
        <p:spPr>
          <a:xfrm>
            <a:off x="219306" y="4321309"/>
            <a:ext cx="11645592" cy="2155691"/>
          </a:xfrm>
          <a:prstGeom prst="rect">
            <a:avLst/>
          </a:prstGeom>
        </p:spPr>
      </p:pic>
    </p:spTree>
    <p:extLst>
      <p:ext uri="{BB962C8B-B14F-4D97-AF65-F5344CB8AC3E}">
        <p14:creationId xmlns:p14="http://schemas.microsoft.com/office/powerpoint/2010/main" val="121253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C1675081-64F9-22C9-D2AD-A91F76057B1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12385F9-4675-A8B0-E0B6-6E4BCC5A2E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63FC28E9-AACF-300B-373E-11E2E9E4FE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1509F976-AA1D-6140-FDD1-9ADA4E311C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C66A05F1-5902-475B-5CA8-A851CD81D3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49DC5923-8EF0-B426-4C30-BA15B1CA83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664079B-61C7-5B0F-4AFC-DD2E5EB30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76C0FADD-14C8-E4F3-EABF-8CB9D1D8F65A}"/>
              </a:ext>
            </a:extLst>
          </p:cNvPr>
          <p:cNvSpPr>
            <a:spLocks noGrp="1"/>
          </p:cNvSpPr>
          <p:nvPr>
            <p:ph type="title"/>
          </p:nvPr>
        </p:nvSpPr>
        <p:spPr>
          <a:xfrm>
            <a:off x="219307" y="1142335"/>
            <a:ext cx="11645591" cy="5292331"/>
          </a:xfrm>
        </p:spPr>
        <p:txBody>
          <a:bodyPr vert="horz" lIns="91440" tIns="45720" rIns="91440" bIns="45720" rtlCol="0" anchor="b">
            <a:noAutofit/>
          </a:bodyPr>
          <a:lstStyle/>
          <a:p>
            <a:pPr>
              <a:lnSpc>
                <a:spcPct val="90000"/>
              </a:lnSpc>
            </a:pPr>
            <a:r>
              <a:rPr lang="en-US" sz="2400" dirty="0">
                <a:ea typeface="+mj-lt"/>
                <a:cs typeface="+mj-lt"/>
              </a:rPr>
              <a:t>- </a:t>
            </a:r>
            <a:r>
              <a:rPr lang="en-US" sz="2400" dirty="0" err="1">
                <a:ea typeface="+mj-lt"/>
                <a:cs typeface="+mj-lt"/>
              </a:rPr>
              <a:t>Exécution</a:t>
            </a:r>
            <a:r>
              <a:rPr lang="en-US" sz="2400" dirty="0">
                <a:ea typeface="+mj-lt"/>
                <a:cs typeface="+mj-lt"/>
              </a:rPr>
              <a:t> du notebook </a:t>
            </a:r>
            <a:r>
              <a:rPr lang="en-US" sz="2400" dirty="0" err="1">
                <a:ea typeface="+mj-lt"/>
                <a:cs typeface="+mj-lt"/>
              </a:rPr>
              <a:t>depuis</a:t>
            </a:r>
            <a:r>
              <a:rPr lang="en-US" sz="2400" dirty="0">
                <a:ea typeface="+mj-lt"/>
                <a:cs typeface="+mj-lt"/>
              </a:rPr>
              <a:t> </a:t>
            </a:r>
            <a:r>
              <a:rPr lang="en-US" sz="2400" dirty="0" err="1">
                <a:ea typeface="+mj-lt"/>
                <a:cs typeface="+mj-lt"/>
              </a:rPr>
              <a:t>JupyterHub</a:t>
            </a:r>
            <a:r>
              <a:rPr lang="en-US" sz="2400" dirty="0">
                <a:ea typeface="+mj-lt"/>
                <a:cs typeface="+mj-lt"/>
              </a:rPr>
              <a:t>, </a:t>
            </a:r>
            <a:r>
              <a:rPr lang="en-US" sz="2400" dirty="0" err="1">
                <a:ea typeface="+mj-lt"/>
                <a:cs typeface="+mj-lt"/>
              </a:rPr>
              <a:t>hébergé</a:t>
            </a:r>
            <a:r>
              <a:rPr lang="en-US" sz="2400" dirty="0">
                <a:ea typeface="+mj-lt"/>
                <a:cs typeface="+mj-lt"/>
              </a:rPr>
              <a:t> sur le </a:t>
            </a:r>
            <a:r>
              <a:rPr lang="en-US" sz="2400" dirty="0" err="1">
                <a:ea typeface="+mj-lt"/>
                <a:cs typeface="+mj-lt"/>
              </a:rPr>
              <a:t>serveur</a:t>
            </a:r>
            <a:r>
              <a:rPr lang="en-US" sz="2400" dirty="0">
                <a:ea typeface="+mj-lt"/>
                <a:cs typeface="+mj-lt"/>
              </a:rPr>
              <a:t> EMR</a:t>
            </a:r>
            <a:br>
              <a:rPr lang="en-US" sz="2400" dirty="0">
                <a:ea typeface="+mj-lt"/>
                <a:cs typeface="+mj-lt"/>
              </a:rPr>
            </a:br>
            <a:br>
              <a:rPr lang="en-US" sz="2400" dirty="0">
                <a:ea typeface="+mj-lt"/>
                <a:cs typeface="+mj-lt"/>
              </a:rPr>
            </a:br>
            <a:r>
              <a:rPr lang="en-US" sz="2400" dirty="0">
                <a:ea typeface="+mj-lt"/>
                <a:cs typeface="+mj-lt"/>
              </a:rPr>
              <a:t>- </a:t>
            </a:r>
            <a:r>
              <a:rPr lang="en-US" sz="2400" dirty="0" err="1">
                <a:ea typeface="+mj-lt"/>
                <a:cs typeface="+mj-lt"/>
              </a:rPr>
              <a:t>Utilisation</a:t>
            </a:r>
            <a:r>
              <a:rPr lang="en-US" sz="2400" dirty="0">
                <a:ea typeface="+mj-lt"/>
                <a:cs typeface="+mj-lt"/>
              </a:rPr>
              <a:t> d’un kernel </a:t>
            </a:r>
            <a:r>
              <a:rPr lang="en-US" sz="2400" dirty="0" err="1">
                <a:ea typeface="+mj-lt"/>
                <a:cs typeface="+mj-lt"/>
              </a:rPr>
              <a:t>PySpark</a:t>
            </a:r>
            <a:br>
              <a:rPr lang="en-US" sz="2400" dirty="0">
                <a:ea typeface="+mj-lt"/>
                <a:cs typeface="+mj-lt"/>
              </a:rPr>
            </a:br>
            <a:br>
              <a:rPr lang="en-US" sz="2400" dirty="0">
                <a:ea typeface="+mj-lt"/>
                <a:cs typeface="+mj-lt"/>
              </a:rPr>
            </a:br>
            <a:r>
              <a:rPr lang="en-US" sz="2400" dirty="0">
                <a:ea typeface="+mj-lt"/>
                <a:cs typeface="+mj-lt"/>
              </a:rPr>
              <a:t>- Une session Spark </a:t>
            </a:r>
            <a:r>
              <a:rPr lang="en-US" sz="2400" dirty="0" err="1">
                <a:ea typeface="+mj-lt"/>
                <a:cs typeface="+mj-lt"/>
              </a:rPr>
              <a:t>démarre</a:t>
            </a:r>
            <a:r>
              <a:rPr lang="en-US" sz="2400" dirty="0">
                <a:ea typeface="+mj-lt"/>
                <a:cs typeface="+mj-lt"/>
              </a:rPr>
              <a:t> à </a:t>
            </a:r>
            <a:r>
              <a:rPr lang="en-US" sz="2400" dirty="0" err="1">
                <a:ea typeface="+mj-lt"/>
                <a:cs typeface="+mj-lt"/>
              </a:rPr>
              <a:t>l’exécution</a:t>
            </a:r>
            <a:r>
              <a:rPr lang="en-US" sz="2400" dirty="0">
                <a:ea typeface="+mj-lt"/>
                <a:cs typeface="+mj-lt"/>
              </a:rPr>
              <a:t> de la première cellule</a:t>
            </a:r>
            <a:br>
              <a:rPr lang="en-US" sz="2400" dirty="0">
                <a:ea typeface="+mj-lt"/>
                <a:cs typeface="+mj-lt"/>
              </a:rPr>
            </a:br>
            <a:br>
              <a:rPr lang="en-US" sz="2400" dirty="0">
                <a:ea typeface="+mj-lt"/>
                <a:cs typeface="+mj-lt"/>
              </a:rPr>
            </a:br>
            <a:r>
              <a:rPr lang="en-US" sz="2400" dirty="0">
                <a:ea typeface="+mj-lt"/>
                <a:cs typeface="+mj-lt"/>
              </a:rPr>
              <a:t>- Importation des </a:t>
            </a:r>
            <a:r>
              <a:rPr lang="en-US" sz="2400" dirty="0" err="1">
                <a:ea typeface="+mj-lt"/>
                <a:cs typeface="+mj-lt"/>
              </a:rPr>
              <a:t>librairies</a:t>
            </a:r>
            <a:r>
              <a:rPr lang="en-US" sz="2400" dirty="0">
                <a:ea typeface="+mj-lt"/>
                <a:cs typeface="+mj-lt"/>
              </a:rPr>
              <a:t> </a:t>
            </a:r>
            <a:r>
              <a:rPr lang="en-US" sz="2400" dirty="0" err="1">
                <a:ea typeface="+mj-lt"/>
                <a:cs typeface="+mj-lt"/>
              </a:rPr>
              <a:t>nécessaies</a:t>
            </a:r>
            <a:br>
              <a:rPr lang="en-US" sz="2400" dirty="0">
                <a:ea typeface="+mj-lt"/>
                <a:cs typeface="+mj-lt"/>
              </a:rPr>
            </a:br>
            <a:br>
              <a:rPr lang="en-US" sz="2400" dirty="0">
                <a:ea typeface="+mj-lt"/>
                <a:cs typeface="+mj-lt"/>
              </a:rPr>
            </a:br>
            <a:r>
              <a:rPr lang="en-US" sz="2400" dirty="0">
                <a:ea typeface="+mj-lt"/>
                <a:cs typeface="+mj-lt"/>
              </a:rPr>
              <a:t>- </a:t>
            </a:r>
            <a:r>
              <a:rPr lang="en-US" sz="2400" dirty="0" err="1">
                <a:ea typeface="+mj-lt"/>
                <a:cs typeface="+mj-lt"/>
              </a:rPr>
              <a:t>Définition</a:t>
            </a:r>
            <a:r>
              <a:rPr lang="en-US" sz="2400" dirty="0">
                <a:ea typeface="+mj-lt"/>
                <a:cs typeface="+mj-lt"/>
              </a:rPr>
              <a:t> du PATH (</a:t>
            </a:r>
            <a:r>
              <a:rPr lang="en-US" sz="2400" dirty="0" err="1">
                <a:ea typeface="+mj-lt"/>
                <a:cs typeface="+mj-lt"/>
              </a:rPr>
              <a:t>vers</a:t>
            </a:r>
            <a:r>
              <a:rPr lang="en-US" sz="2400" dirty="0">
                <a:ea typeface="+mj-lt"/>
                <a:cs typeface="+mj-lt"/>
              </a:rPr>
              <a:t> S3)</a:t>
            </a:r>
            <a:br>
              <a:rPr lang="en-US" sz="2400" dirty="0">
                <a:ea typeface="+mj-lt"/>
                <a:cs typeface="+mj-lt"/>
              </a:rPr>
            </a:br>
            <a:br>
              <a:rPr lang="en-US"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FD1AF23E-776E-621B-D271-A569B6EC2F1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E9C57587-D5B0-9B3D-CFEC-9A094A989FFC}"/>
              </a:ext>
            </a:extLst>
          </p:cNvPr>
          <p:cNvSpPr txBox="1"/>
          <p:nvPr/>
        </p:nvSpPr>
        <p:spPr>
          <a:xfrm>
            <a:off x="216371" y="423333"/>
            <a:ext cx="9719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III) C</a:t>
            </a:r>
            <a:r>
              <a:rPr lang="fr-FR" sz="1800" dirty="0" err="1">
                <a:ea typeface="+mj-lt"/>
                <a:cs typeface="+mj-lt"/>
              </a:rPr>
              <a:t>haîne</a:t>
            </a:r>
            <a:r>
              <a:rPr lang="fr-FR" sz="1800" dirty="0">
                <a:ea typeface="+mj-lt"/>
                <a:cs typeface="+mj-lt"/>
              </a:rPr>
              <a:t> de traitement des images dans un environnement Big Data dans le cloud</a:t>
            </a:r>
            <a:endParaRPr lang="fr-FR" dirty="0"/>
          </a:p>
        </p:txBody>
      </p:sp>
      <p:pic>
        <p:nvPicPr>
          <p:cNvPr id="4" name="Image 3">
            <a:extLst>
              <a:ext uri="{FF2B5EF4-FFF2-40B4-BE49-F238E27FC236}">
                <a16:creationId xmlns:a16="http://schemas.microsoft.com/office/drawing/2014/main" id="{ED643D96-3EB6-406F-D0BA-A4B0726AF5F7}"/>
              </a:ext>
            </a:extLst>
          </p:cNvPr>
          <p:cNvPicPr>
            <a:picLocks noChangeAspect="1"/>
          </p:cNvPicPr>
          <p:nvPr/>
        </p:nvPicPr>
        <p:blipFill>
          <a:blip r:embed="rId8"/>
          <a:stretch>
            <a:fillRect/>
          </a:stretch>
        </p:blipFill>
        <p:spPr>
          <a:xfrm>
            <a:off x="11140460" y="0"/>
            <a:ext cx="1051539" cy="875489"/>
          </a:xfrm>
          <a:prstGeom prst="rect">
            <a:avLst/>
          </a:prstGeom>
        </p:spPr>
      </p:pic>
    </p:spTree>
    <p:extLst>
      <p:ext uri="{BB962C8B-B14F-4D97-AF65-F5344CB8AC3E}">
        <p14:creationId xmlns:p14="http://schemas.microsoft.com/office/powerpoint/2010/main" val="2870403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1BB4042A-8FE4-184D-33AA-DA74CD3149A5}"/>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12D0316-D1E8-542A-204C-6BC006360B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FE039F7-14EF-B3E1-D7AD-0A7DA3A4C3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A0955E52-317A-C9F5-A4B0-FF94A4125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608B676C-CEA5-08A5-3E33-55D423BE2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15A9828D-3C88-9991-58A4-70A000E6B8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B190DC54-908F-20E2-5E25-10DAD192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56E5D242-1850-7038-AD9D-18AEE83DD029}"/>
              </a:ext>
            </a:extLst>
          </p:cNvPr>
          <p:cNvSpPr>
            <a:spLocks noGrp="1"/>
          </p:cNvSpPr>
          <p:nvPr>
            <p:ph type="title"/>
          </p:nvPr>
        </p:nvSpPr>
        <p:spPr>
          <a:xfrm>
            <a:off x="219308" y="1142335"/>
            <a:ext cx="5166732" cy="5292331"/>
          </a:xfrm>
        </p:spPr>
        <p:txBody>
          <a:bodyPr vert="horz" lIns="91440" tIns="45720" rIns="91440" bIns="45720" rtlCol="0" anchor="b">
            <a:noAutofit/>
          </a:bodyPr>
          <a:lstStyle/>
          <a:p>
            <a:pPr>
              <a:lnSpc>
                <a:spcPct val="90000"/>
              </a:lnSpc>
            </a:pPr>
            <a:r>
              <a:rPr lang="en-US" sz="2400" dirty="0">
                <a:ea typeface="+mj-lt"/>
                <a:cs typeface="+mj-lt"/>
              </a:rPr>
              <a:t>- </a:t>
            </a:r>
            <a:r>
              <a:rPr lang="en-US" sz="2400" dirty="0" err="1">
                <a:ea typeface="+mj-lt"/>
                <a:cs typeface="+mj-lt"/>
              </a:rPr>
              <a:t>Chargement</a:t>
            </a:r>
            <a:r>
              <a:rPr lang="en-US" sz="2400" dirty="0">
                <a:ea typeface="+mj-lt"/>
                <a:cs typeface="+mj-lt"/>
              </a:rPr>
              <a:t> des données avec </a:t>
            </a:r>
            <a:r>
              <a:rPr lang="en-US" sz="2400" dirty="0" err="1">
                <a:ea typeface="+mj-lt"/>
                <a:cs typeface="+mj-lt"/>
              </a:rPr>
              <a:t>spark.read</a:t>
            </a:r>
            <a:r>
              <a:rPr lang="en-US" sz="2400" dirty="0">
                <a:ea typeface="+mj-lt"/>
                <a:cs typeface="+mj-lt"/>
              </a:rPr>
              <a:t>(), dans un </a:t>
            </a:r>
            <a:r>
              <a:rPr lang="en-US" sz="2400" dirty="0" err="1">
                <a:ea typeface="+mj-lt"/>
                <a:cs typeface="+mj-lt"/>
              </a:rPr>
              <a:t>df</a:t>
            </a:r>
            <a:r>
              <a:rPr lang="en-US" sz="2400" dirty="0">
                <a:ea typeface="+mj-lt"/>
                <a:cs typeface="+mj-lt"/>
              </a:rPr>
              <a:t> Spark</a:t>
            </a: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r>
              <a:rPr lang="en-US" sz="2400" dirty="0">
                <a:ea typeface="+mj-lt"/>
                <a:cs typeface="+mj-lt"/>
              </a:rPr>
              <a:t>- </a:t>
            </a:r>
            <a:r>
              <a:rPr lang="en-US" sz="2400" dirty="0" err="1">
                <a:ea typeface="+mj-lt"/>
                <a:cs typeface="+mj-lt"/>
              </a:rPr>
              <a:t>Ajout</a:t>
            </a:r>
            <a:r>
              <a:rPr lang="en-US" sz="2400" dirty="0">
                <a:ea typeface="+mj-lt"/>
                <a:cs typeface="+mj-lt"/>
              </a:rPr>
              <a:t> </a:t>
            </a:r>
            <a:r>
              <a:rPr lang="en-US" sz="2400" dirty="0" err="1">
                <a:ea typeface="+mj-lt"/>
                <a:cs typeface="+mj-lt"/>
              </a:rPr>
              <a:t>d’une</a:t>
            </a:r>
            <a:r>
              <a:rPr lang="en-US" sz="2400" dirty="0">
                <a:ea typeface="+mj-lt"/>
                <a:cs typeface="+mj-lt"/>
              </a:rPr>
              <a:t> </a:t>
            </a:r>
            <a:r>
              <a:rPr lang="en-US" sz="2400" dirty="0" err="1">
                <a:ea typeface="+mj-lt"/>
                <a:cs typeface="+mj-lt"/>
              </a:rPr>
              <a:t>colonne</a:t>
            </a:r>
            <a:r>
              <a:rPr lang="en-US" sz="2400" dirty="0">
                <a:ea typeface="+mj-lt"/>
                <a:cs typeface="+mj-lt"/>
              </a:rPr>
              <a:t> label representant la </a:t>
            </a:r>
            <a:r>
              <a:rPr lang="en-US" sz="2400" dirty="0" err="1">
                <a:ea typeface="+mj-lt"/>
                <a:cs typeface="+mj-lt"/>
              </a:rPr>
              <a:t>catégorie</a:t>
            </a:r>
            <a:r>
              <a:rPr lang="en-US" sz="2400" dirty="0">
                <a:ea typeface="+mj-lt"/>
                <a:cs typeface="+mj-lt"/>
              </a:rPr>
              <a:t> de </a:t>
            </a:r>
            <a:r>
              <a:rPr lang="en-US" sz="2400" dirty="0" err="1">
                <a:ea typeface="+mj-lt"/>
                <a:cs typeface="+mj-lt"/>
              </a:rPr>
              <a:t>l’image</a:t>
            </a:r>
            <a:r>
              <a:rPr lang="en-US" sz="2400" dirty="0">
                <a:ea typeface="+mj-lt"/>
                <a:cs typeface="+mj-lt"/>
              </a:rPr>
              <a:t> (le nom du fruit)</a:t>
            </a: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305A1EC7-F758-2599-D297-0373233A6AE4}"/>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671B2C33-2F1E-7C55-93AB-09367957A9C9}"/>
              </a:ext>
            </a:extLst>
          </p:cNvPr>
          <p:cNvSpPr txBox="1"/>
          <p:nvPr/>
        </p:nvSpPr>
        <p:spPr>
          <a:xfrm>
            <a:off x="216371" y="423333"/>
            <a:ext cx="9719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III) C</a:t>
            </a:r>
            <a:r>
              <a:rPr lang="fr-FR" sz="1800" dirty="0" err="1">
                <a:ea typeface="+mj-lt"/>
                <a:cs typeface="+mj-lt"/>
              </a:rPr>
              <a:t>haîne</a:t>
            </a:r>
            <a:r>
              <a:rPr lang="fr-FR" sz="1800" dirty="0">
                <a:ea typeface="+mj-lt"/>
                <a:cs typeface="+mj-lt"/>
              </a:rPr>
              <a:t> de traitement des images dans un environnement Big Data dans le cloud</a:t>
            </a:r>
          </a:p>
          <a:p>
            <a:r>
              <a:rPr lang="fr-FR" dirty="0">
                <a:ea typeface="+mj-lt"/>
                <a:cs typeface="+mj-lt"/>
              </a:rPr>
              <a:t>	</a:t>
            </a:r>
            <a:r>
              <a:rPr lang="fr-FR" sz="1800" dirty="0">
                <a:ea typeface="+mj-lt"/>
                <a:cs typeface="+mj-lt"/>
              </a:rPr>
              <a:t> 1) Chargement des données</a:t>
            </a:r>
            <a:endParaRPr lang="fr-FR" dirty="0"/>
          </a:p>
        </p:txBody>
      </p:sp>
      <p:pic>
        <p:nvPicPr>
          <p:cNvPr id="4" name="Image 3">
            <a:extLst>
              <a:ext uri="{FF2B5EF4-FFF2-40B4-BE49-F238E27FC236}">
                <a16:creationId xmlns:a16="http://schemas.microsoft.com/office/drawing/2014/main" id="{2F4F2839-C68D-7D54-39B7-40236CC733FD}"/>
              </a:ext>
            </a:extLst>
          </p:cNvPr>
          <p:cNvPicPr>
            <a:picLocks noChangeAspect="1"/>
          </p:cNvPicPr>
          <p:nvPr/>
        </p:nvPicPr>
        <p:blipFill>
          <a:blip r:embed="rId8"/>
          <a:stretch>
            <a:fillRect/>
          </a:stretch>
        </p:blipFill>
        <p:spPr>
          <a:xfrm>
            <a:off x="11140460" y="0"/>
            <a:ext cx="1051539" cy="875489"/>
          </a:xfrm>
          <a:prstGeom prst="rect">
            <a:avLst/>
          </a:prstGeom>
        </p:spPr>
      </p:pic>
      <p:pic>
        <p:nvPicPr>
          <p:cNvPr id="6" name="Image 5">
            <a:extLst>
              <a:ext uri="{FF2B5EF4-FFF2-40B4-BE49-F238E27FC236}">
                <a16:creationId xmlns:a16="http://schemas.microsoft.com/office/drawing/2014/main" id="{319B05DE-B4E5-5F57-26B4-791EAA4AD693}"/>
              </a:ext>
            </a:extLst>
          </p:cNvPr>
          <p:cNvPicPr>
            <a:picLocks noChangeAspect="1"/>
          </p:cNvPicPr>
          <p:nvPr/>
        </p:nvPicPr>
        <p:blipFill>
          <a:blip r:embed="rId9"/>
          <a:stretch>
            <a:fillRect/>
          </a:stretch>
        </p:blipFill>
        <p:spPr>
          <a:xfrm>
            <a:off x="5549143" y="1454452"/>
            <a:ext cx="6535062" cy="2010056"/>
          </a:xfrm>
          <a:prstGeom prst="rect">
            <a:avLst/>
          </a:prstGeom>
        </p:spPr>
      </p:pic>
      <p:pic>
        <p:nvPicPr>
          <p:cNvPr id="10" name="Image 9">
            <a:extLst>
              <a:ext uri="{FF2B5EF4-FFF2-40B4-BE49-F238E27FC236}">
                <a16:creationId xmlns:a16="http://schemas.microsoft.com/office/drawing/2014/main" id="{35DE2CA4-7979-A1C5-97CB-5F90B4E8791D}"/>
              </a:ext>
            </a:extLst>
          </p:cNvPr>
          <p:cNvPicPr>
            <a:picLocks noChangeAspect="1"/>
          </p:cNvPicPr>
          <p:nvPr/>
        </p:nvPicPr>
        <p:blipFill>
          <a:blip r:embed="rId10"/>
          <a:stretch>
            <a:fillRect/>
          </a:stretch>
        </p:blipFill>
        <p:spPr>
          <a:xfrm>
            <a:off x="234621" y="5287107"/>
            <a:ext cx="4715533" cy="1400370"/>
          </a:xfrm>
          <a:prstGeom prst="rect">
            <a:avLst/>
          </a:prstGeom>
        </p:spPr>
      </p:pic>
      <p:pic>
        <p:nvPicPr>
          <p:cNvPr id="12" name="Image 11">
            <a:extLst>
              <a:ext uri="{FF2B5EF4-FFF2-40B4-BE49-F238E27FC236}">
                <a16:creationId xmlns:a16="http://schemas.microsoft.com/office/drawing/2014/main" id="{4CC0DD5C-F9FA-D322-6FD8-E35373F63610}"/>
              </a:ext>
            </a:extLst>
          </p:cNvPr>
          <p:cNvPicPr>
            <a:picLocks noChangeAspect="1"/>
          </p:cNvPicPr>
          <p:nvPr/>
        </p:nvPicPr>
        <p:blipFill>
          <a:blip r:embed="rId11"/>
          <a:stretch>
            <a:fillRect/>
          </a:stretch>
        </p:blipFill>
        <p:spPr>
          <a:xfrm>
            <a:off x="5549143" y="3608004"/>
            <a:ext cx="5487166" cy="2029108"/>
          </a:xfrm>
          <a:prstGeom prst="rect">
            <a:avLst/>
          </a:prstGeom>
        </p:spPr>
      </p:pic>
    </p:spTree>
    <p:extLst>
      <p:ext uri="{BB962C8B-B14F-4D97-AF65-F5344CB8AC3E}">
        <p14:creationId xmlns:p14="http://schemas.microsoft.com/office/powerpoint/2010/main" val="51636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2F90CD94-FDD1-D9A0-6940-0D3866BA28C3}"/>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0C93FC9-C093-9A37-C5A0-4A15C448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884AF0A5-CB95-6B93-1296-C0820A57F0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D04CE7F2-5A83-E243-7D6E-8D6AA1150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F109D061-B2CF-DCD7-1557-6503C21778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CA47E230-3CB6-1B95-59BA-90327609C9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62B06D67-DCA8-AC92-ADF6-6B0603149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8D665C02-518B-C2FA-4DCE-B3C947720F33}"/>
              </a:ext>
            </a:extLst>
          </p:cNvPr>
          <p:cNvSpPr>
            <a:spLocks noGrp="1"/>
          </p:cNvSpPr>
          <p:nvPr>
            <p:ph type="title"/>
          </p:nvPr>
        </p:nvSpPr>
        <p:spPr>
          <a:xfrm>
            <a:off x="219307" y="1142335"/>
            <a:ext cx="11656741" cy="5292331"/>
          </a:xfrm>
        </p:spPr>
        <p:txBody>
          <a:bodyPr vert="horz" lIns="91440" tIns="45720" rIns="91440" bIns="45720" rtlCol="0" anchor="b">
            <a:noAutofit/>
          </a:bodyPr>
          <a:lstStyle/>
          <a:p>
            <a:pPr>
              <a:lnSpc>
                <a:spcPct val="90000"/>
              </a:lnSpc>
            </a:pPr>
            <a:r>
              <a:rPr lang="en-US" sz="2400" dirty="0">
                <a:ea typeface="+mj-lt"/>
                <a:cs typeface="+mj-lt"/>
              </a:rPr>
              <a:t>- MobileNetV2 - Réseau de </a:t>
            </a:r>
            <a:r>
              <a:rPr lang="en-US" sz="2400" dirty="0" err="1">
                <a:ea typeface="+mj-lt"/>
                <a:cs typeface="+mj-lt"/>
              </a:rPr>
              <a:t>neurones</a:t>
            </a:r>
            <a:r>
              <a:rPr lang="en-US" sz="2400" dirty="0">
                <a:ea typeface="+mj-lt"/>
                <a:cs typeface="+mj-lt"/>
              </a:rPr>
              <a:t> </a:t>
            </a:r>
            <a:r>
              <a:rPr lang="en-US" sz="2400" dirty="0" err="1">
                <a:ea typeface="+mj-lt"/>
                <a:cs typeface="+mj-lt"/>
              </a:rPr>
              <a:t>convolutifs</a:t>
            </a:r>
            <a:r>
              <a:rPr lang="en-US" sz="2400" dirty="0">
                <a:ea typeface="+mj-lt"/>
                <a:cs typeface="+mj-lt"/>
              </a:rPr>
              <a:t> (CNN) </a:t>
            </a:r>
            <a:r>
              <a:rPr lang="en-US" sz="2400" dirty="0" err="1">
                <a:ea typeface="+mj-lt"/>
                <a:cs typeface="+mj-lt"/>
              </a:rPr>
              <a:t>pré-entraîné</a:t>
            </a:r>
            <a:r>
              <a:rPr lang="en-US" sz="2400" dirty="0">
                <a:ea typeface="+mj-lt"/>
                <a:cs typeface="+mj-lt"/>
              </a:rPr>
              <a:t> pour la detection de features et la classification </a:t>
            </a:r>
            <a:r>
              <a:rPr lang="en-US" sz="2400" dirty="0" err="1">
                <a:ea typeface="+mj-lt"/>
                <a:cs typeface="+mj-lt"/>
              </a:rPr>
              <a:t>d’images</a:t>
            </a:r>
            <a:r>
              <a:rPr lang="en-US" sz="2400" dirty="0">
                <a:ea typeface="+mj-lt"/>
                <a:cs typeface="+mj-lt"/>
              </a:rPr>
              <a:t> :</a:t>
            </a:r>
            <a:br>
              <a:rPr lang="en-US" sz="2400" dirty="0">
                <a:ea typeface="+mj-lt"/>
                <a:cs typeface="+mj-lt"/>
              </a:rPr>
            </a:br>
            <a:br>
              <a:rPr lang="en-US" sz="2400" dirty="0">
                <a:ea typeface="+mj-lt"/>
                <a:cs typeface="+mj-lt"/>
              </a:rPr>
            </a:br>
            <a:r>
              <a:rPr lang="en-US" sz="2400" dirty="0">
                <a:ea typeface="+mj-lt"/>
                <a:cs typeface="+mj-lt"/>
              </a:rPr>
              <a:t>	* </a:t>
            </a:r>
            <a:r>
              <a:rPr lang="en-US" sz="2400" dirty="0" err="1">
                <a:ea typeface="+mj-lt"/>
                <a:cs typeface="+mj-lt"/>
              </a:rPr>
              <a:t>Rapide</a:t>
            </a:r>
            <a:r>
              <a:rPr lang="en-US" sz="2400" dirty="0">
                <a:ea typeface="+mj-lt"/>
                <a:cs typeface="+mj-lt"/>
              </a:rPr>
              <a:t> </a:t>
            </a:r>
            <a:r>
              <a:rPr lang="en-US" sz="2400" dirty="0" err="1">
                <a:ea typeface="+mj-lt"/>
                <a:cs typeface="+mj-lt"/>
              </a:rPr>
              <a:t>d’exécution</a:t>
            </a:r>
            <a:br>
              <a:rPr lang="en-US" sz="2400" dirty="0">
                <a:ea typeface="+mj-lt"/>
                <a:cs typeface="+mj-lt"/>
              </a:rPr>
            </a:br>
            <a:r>
              <a:rPr lang="en-US" sz="2400" dirty="0">
                <a:ea typeface="+mj-lt"/>
                <a:cs typeface="+mj-lt"/>
              </a:rPr>
              <a:t>	* </a:t>
            </a:r>
            <a:r>
              <a:rPr lang="en-US" sz="2400" dirty="0" err="1">
                <a:ea typeface="+mj-lt"/>
                <a:cs typeface="+mj-lt"/>
              </a:rPr>
              <a:t>Faible</a:t>
            </a:r>
            <a:r>
              <a:rPr lang="en-US" sz="2400" dirty="0">
                <a:ea typeface="+mj-lt"/>
                <a:cs typeface="+mj-lt"/>
              </a:rPr>
              <a:t> </a:t>
            </a:r>
            <a:r>
              <a:rPr lang="en-US" sz="2400" dirty="0" err="1">
                <a:ea typeface="+mj-lt"/>
                <a:cs typeface="+mj-lt"/>
              </a:rPr>
              <a:t>dimensionnalité</a:t>
            </a:r>
            <a:r>
              <a:rPr lang="en-US" sz="2400" dirty="0">
                <a:ea typeface="+mj-lt"/>
                <a:cs typeface="+mj-lt"/>
              </a:rPr>
              <a:t> du </a:t>
            </a:r>
            <a:r>
              <a:rPr lang="en-US" sz="2400" dirty="0" err="1">
                <a:ea typeface="+mj-lt"/>
                <a:cs typeface="+mj-lt"/>
              </a:rPr>
              <a:t>vecteur</a:t>
            </a:r>
            <a:r>
              <a:rPr lang="en-US" sz="2400" dirty="0">
                <a:ea typeface="+mj-lt"/>
                <a:cs typeface="+mj-lt"/>
              </a:rPr>
              <a:t> de sortie (1, 1, 1280)</a:t>
            </a:r>
            <a:br>
              <a:rPr lang="en-US" sz="2400" dirty="0">
                <a:ea typeface="+mj-lt"/>
                <a:cs typeface="+mj-lt"/>
              </a:rPr>
            </a:br>
            <a:br>
              <a:rPr lang="en-US" sz="2400" dirty="0">
                <a:ea typeface="+mj-lt"/>
                <a:cs typeface="+mj-lt"/>
              </a:rPr>
            </a:br>
            <a:r>
              <a:rPr lang="en-US" sz="2400" dirty="0">
                <a:ea typeface="+mj-lt"/>
                <a:cs typeface="+mj-lt"/>
              </a:rPr>
              <a:t>- Transfer Learning :</a:t>
            </a:r>
            <a:br>
              <a:rPr lang="en-US" sz="2400" dirty="0">
                <a:ea typeface="+mj-lt"/>
                <a:cs typeface="+mj-lt"/>
              </a:rPr>
            </a:br>
            <a:br>
              <a:rPr lang="en-US" sz="2400" dirty="0">
                <a:ea typeface="+mj-lt"/>
                <a:cs typeface="+mj-lt"/>
              </a:rPr>
            </a:br>
            <a:r>
              <a:rPr lang="en-US" sz="2400" dirty="0">
                <a:ea typeface="+mj-lt"/>
                <a:cs typeface="+mj-lt"/>
              </a:rPr>
              <a:t>	* Suppression de la </a:t>
            </a:r>
            <a:r>
              <a:rPr lang="en-US" sz="2400" dirty="0" err="1">
                <a:ea typeface="+mj-lt"/>
                <a:cs typeface="+mj-lt"/>
              </a:rPr>
              <a:t>dernière</a:t>
            </a:r>
            <a:r>
              <a:rPr lang="en-US" sz="2400" dirty="0">
                <a:ea typeface="+mj-lt"/>
                <a:cs typeface="+mj-lt"/>
              </a:rPr>
              <a:t> couche</a:t>
            </a:r>
            <a:br>
              <a:rPr lang="en-US" sz="2400" dirty="0">
                <a:ea typeface="+mj-lt"/>
                <a:cs typeface="+mj-lt"/>
              </a:rPr>
            </a:br>
            <a:r>
              <a:rPr lang="en-US" sz="2400" dirty="0">
                <a:ea typeface="+mj-lt"/>
                <a:cs typeface="+mj-lt"/>
              </a:rPr>
              <a:t>	* Diffusion des </a:t>
            </a:r>
            <a:r>
              <a:rPr lang="en-US" sz="2400" dirty="0" err="1">
                <a:ea typeface="+mj-lt"/>
                <a:cs typeface="+mj-lt"/>
              </a:rPr>
              <a:t>poids</a:t>
            </a:r>
            <a:r>
              <a:rPr lang="en-US" sz="2400" dirty="0">
                <a:ea typeface="+mj-lt"/>
                <a:cs typeface="+mj-lt"/>
              </a:rPr>
              <a:t> aux workers</a:t>
            </a:r>
            <a:br>
              <a:rPr lang="en-US" sz="2400" dirty="0">
                <a:ea typeface="+mj-lt"/>
                <a:cs typeface="+mj-lt"/>
              </a:rPr>
            </a:br>
            <a:r>
              <a:rPr lang="en-US" sz="2400" dirty="0">
                <a:ea typeface="+mj-lt"/>
                <a:cs typeface="+mj-lt"/>
              </a:rPr>
              <a:t>	* Pre-processing (</a:t>
            </a:r>
            <a:r>
              <a:rPr lang="en-US" sz="2400" dirty="0" err="1">
                <a:ea typeface="+mj-lt"/>
                <a:cs typeface="+mj-lt"/>
              </a:rPr>
              <a:t>redimensionnement</a:t>
            </a:r>
            <a:r>
              <a:rPr lang="en-US" sz="2400" dirty="0">
                <a:ea typeface="+mj-lt"/>
                <a:cs typeface="+mj-lt"/>
              </a:rPr>
              <a:t> des images)</a:t>
            </a:r>
            <a:br>
              <a:rPr lang="en-US" sz="2400" dirty="0">
                <a:ea typeface="+mj-lt"/>
                <a:cs typeface="+mj-lt"/>
              </a:rPr>
            </a:br>
            <a:r>
              <a:rPr lang="en-US" sz="2400" dirty="0">
                <a:ea typeface="+mj-lt"/>
                <a:cs typeface="+mj-lt"/>
              </a:rPr>
              <a:t>	* Extraction de features</a:t>
            </a:r>
            <a:br>
              <a:rPr lang="en-US"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27B56B08-AE59-4B87-9704-D0FFF22E03F8}"/>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FFB2C39A-27AA-B34A-AC43-44B383DFEAE2}"/>
              </a:ext>
            </a:extLst>
          </p:cNvPr>
          <p:cNvSpPr txBox="1"/>
          <p:nvPr/>
        </p:nvSpPr>
        <p:spPr>
          <a:xfrm>
            <a:off x="216371" y="423333"/>
            <a:ext cx="9719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III) C</a:t>
            </a:r>
            <a:r>
              <a:rPr lang="fr-FR" sz="1800" dirty="0" err="1">
                <a:ea typeface="+mj-lt"/>
                <a:cs typeface="+mj-lt"/>
              </a:rPr>
              <a:t>haîne</a:t>
            </a:r>
            <a:r>
              <a:rPr lang="fr-FR" sz="1800" dirty="0">
                <a:ea typeface="+mj-lt"/>
                <a:cs typeface="+mj-lt"/>
              </a:rPr>
              <a:t> de traitement des images dans un environnement Big Data dans le cloud</a:t>
            </a:r>
          </a:p>
          <a:p>
            <a:r>
              <a:rPr lang="fr-FR" dirty="0">
                <a:ea typeface="+mj-lt"/>
                <a:cs typeface="+mj-lt"/>
              </a:rPr>
              <a:t>	</a:t>
            </a:r>
            <a:r>
              <a:rPr lang="fr-FR" sz="1800" dirty="0">
                <a:ea typeface="+mj-lt"/>
                <a:cs typeface="+mj-lt"/>
              </a:rPr>
              <a:t> 2) MobileNetV2 et Transfer Learning</a:t>
            </a:r>
            <a:endParaRPr lang="fr-FR" dirty="0"/>
          </a:p>
        </p:txBody>
      </p:sp>
      <p:pic>
        <p:nvPicPr>
          <p:cNvPr id="4" name="Image 3">
            <a:extLst>
              <a:ext uri="{FF2B5EF4-FFF2-40B4-BE49-F238E27FC236}">
                <a16:creationId xmlns:a16="http://schemas.microsoft.com/office/drawing/2014/main" id="{67D5E920-292B-7218-4D60-D851EAF58633}"/>
              </a:ext>
            </a:extLst>
          </p:cNvPr>
          <p:cNvPicPr>
            <a:picLocks noChangeAspect="1"/>
          </p:cNvPicPr>
          <p:nvPr/>
        </p:nvPicPr>
        <p:blipFill>
          <a:blip r:embed="rId8"/>
          <a:stretch>
            <a:fillRect/>
          </a:stretch>
        </p:blipFill>
        <p:spPr>
          <a:xfrm>
            <a:off x="11140460" y="0"/>
            <a:ext cx="1051539" cy="875489"/>
          </a:xfrm>
          <a:prstGeom prst="rect">
            <a:avLst/>
          </a:prstGeom>
        </p:spPr>
      </p:pic>
    </p:spTree>
    <p:extLst>
      <p:ext uri="{BB962C8B-B14F-4D97-AF65-F5344CB8AC3E}">
        <p14:creationId xmlns:p14="http://schemas.microsoft.com/office/powerpoint/2010/main" val="374645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985189C-93D7-9B02-D237-D6B65B68E26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4596C89-16AB-6305-AD02-76307494A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D622FB6D-12B2-5CC4-BD97-E1590A3C94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AF831B95-EC2E-13A9-BF3A-941EA2B4B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342C4143-BEE3-7657-6050-06077A53C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E9633786-84F9-0911-ADBE-D157A42D8D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A10BE888-05A2-22D5-DEB7-2F80AB66D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D136FFC8-6EA6-54DE-BD9D-7FF14EBFCF40}"/>
              </a:ext>
            </a:extLst>
          </p:cNvPr>
          <p:cNvSpPr>
            <a:spLocks noGrp="1"/>
          </p:cNvSpPr>
          <p:nvPr>
            <p:ph type="title"/>
          </p:nvPr>
        </p:nvSpPr>
        <p:spPr>
          <a:xfrm>
            <a:off x="219307" y="1142335"/>
            <a:ext cx="11634439" cy="5292331"/>
          </a:xfrm>
        </p:spPr>
        <p:txBody>
          <a:bodyPr vert="horz" lIns="91440" tIns="45720" rIns="91440" bIns="45720" rtlCol="0" anchor="b">
            <a:noAutofit/>
          </a:bodyPr>
          <a:lstStyle/>
          <a:p>
            <a:pPr>
              <a:lnSpc>
                <a:spcPct val="90000"/>
              </a:lnSpc>
            </a:pPr>
            <a:r>
              <a:rPr lang="en-US" sz="2400" dirty="0">
                <a:ea typeface="+mj-lt"/>
                <a:cs typeface="+mj-lt"/>
              </a:rPr>
              <a:t>- Extraction de features :</a:t>
            </a:r>
            <a:br>
              <a:rPr lang="en-US" sz="2400" dirty="0">
                <a:ea typeface="+mj-lt"/>
                <a:cs typeface="+mj-lt"/>
              </a:rPr>
            </a:br>
            <a:br>
              <a:rPr lang="en-US" sz="2400" dirty="0">
                <a:ea typeface="+mj-lt"/>
                <a:cs typeface="+mj-lt"/>
              </a:rPr>
            </a:br>
            <a:r>
              <a:rPr lang="en-US" sz="2400" dirty="0">
                <a:ea typeface="+mj-lt"/>
                <a:cs typeface="+mj-lt"/>
              </a:rPr>
              <a:t>	* </a:t>
            </a:r>
            <a:r>
              <a:rPr lang="fr-FR" sz="2400" dirty="0">
                <a:ea typeface="+mj-lt"/>
                <a:cs typeface="+mj-lt"/>
              </a:rPr>
              <a:t>Génération des vecteurs de caractéristiques à partir des images</a:t>
            </a:r>
            <a:br>
              <a:rPr lang="fr-FR" sz="2400" dirty="0">
                <a:ea typeface="+mj-lt"/>
                <a:cs typeface="+mj-lt"/>
              </a:rPr>
            </a:br>
            <a:r>
              <a:rPr lang="fr-FR" sz="2400" dirty="0">
                <a:ea typeface="+mj-lt"/>
                <a:cs typeface="+mj-lt"/>
              </a:rPr>
              <a:t>	* Résultat : </a:t>
            </a:r>
            <a:r>
              <a:rPr lang="fr-FR" sz="2400" dirty="0" err="1">
                <a:ea typeface="+mj-lt"/>
                <a:cs typeface="+mj-lt"/>
              </a:rPr>
              <a:t>df</a:t>
            </a:r>
            <a:r>
              <a:rPr lang="fr-FR" sz="2400" dirty="0">
                <a:ea typeface="+mj-lt"/>
                <a:cs typeface="+mj-lt"/>
              </a:rPr>
              <a:t> avec les colonnes d’origine + </a:t>
            </a:r>
            <a:r>
              <a:rPr lang="fr-FR" sz="2400" dirty="0" err="1">
                <a:ea typeface="+mj-lt"/>
                <a:cs typeface="+mj-lt"/>
              </a:rPr>
              <a:t>features</a:t>
            </a:r>
            <a:r>
              <a:rPr lang="fr-FR" sz="2400" dirty="0">
                <a:ea typeface="+mj-lt"/>
                <a:cs typeface="+mj-lt"/>
              </a:rPr>
              <a:t> images</a:t>
            </a:r>
            <a:br>
              <a:rPr lang="fr-FR" sz="2400" dirty="0">
                <a:ea typeface="+mj-lt"/>
                <a:cs typeface="+mj-lt"/>
              </a:rPr>
            </a:br>
            <a:r>
              <a:rPr lang="fr-FR" sz="2400" dirty="0">
                <a:ea typeface="+mj-lt"/>
                <a:cs typeface="+mj-lt"/>
              </a:rPr>
              <a:t>	* UDF Pandas utilisée pour paralléliser la tâche sur un cluster Spark</a:t>
            </a:r>
            <a:br>
              <a:rPr lang="en-US" sz="2400" dirty="0">
                <a:ea typeface="+mj-lt"/>
                <a:cs typeface="+mj-lt"/>
              </a:rPr>
            </a:br>
            <a:br>
              <a:rPr lang="en-US" sz="2400" dirty="0">
                <a:ea typeface="+mj-lt"/>
                <a:cs typeface="+mj-lt"/>
              </a:rPr>
            </a:br>
            <a:r>
              <a:rPr lang="en-US" sz="2400" dirty="0">
                <a:ea typeface="+mj-lt"/>
                <a:cs typeface="+mj-lt"/>
              </a:rPr>
              <a:t>- ACP :</a:t>
            </a:r>
            <a:br>
              <a:rPr lang="en-US" sz="2400" dirty="0">
                <a:ea typeface="+mj-lt"/>
                <a:cs typeface="+mj-lt"/>
              </a:rPr>
            </a:br>
            <a:br>
              <a:rPr lang="en-US" sz="2400" dirty="0">
                <a:ea typeface="+mj-lt"/>
                <a:cs typeface="+mj-lt"/>
              </a:rPr>
            </a:br>
            <a:r>
              <a:rPr lang="en-US" sz="2400" dirty="0">
                <a:ea typeface="+mj-lt"/>
                <a:cs typeface="+mj-lt"/>
              </a:rPr>
              <a:t>	* k = 50</a:t>
            </a:r>
            <a:br>
              <a:rPr lang="en-US" sz="2400" dirty="0">
                <a:ea typeface="+mj-lt"/>
                <a:cs typeface="+mj-lt"/>
              </a:rPr>
            </a:br>
            <a:r>
              <a:rPr lang="en-US" sz="2400" dirty="0">
                <a:ea typeface="+mj-lt"/>
                <a:cs typeface="+mj-lt"/>
              </a:rPr>
              <a:t>	* </a:t>
            </a:r>
            <a:r>
              <a:rPr lang="en-US" sz="2400" dirty="0" err="1">
                <a:ea typeface="+mj-lt"/>
                <a:cs typeface="+mj-lt"/>
              </a:rPr>
              <a:t>Ajout</a:t>
            </a:r>
            <a:r>
              <a:rPr lang="en-US" sz="2400" dirty="0">
                <a:ea typeface="+mj-lt"/>
                <a:cs typeface="+mj-lt"/>
              </a:rPr>
              <a:t> </a:t>
            </a:r>
            <a:r>
              <a:rPr lang="en-US" sz="2400" dirty="0" err="1">
                <a:ea typeface="+mj-lt"/>
                <a:cs typeface="+mj-lt"/>
              </a:rPr>
              <a:t>d’une</a:t>
            </a:r>
            <a:r>
              <a:rPr lang="en-US" sz="2400" dirty="0">
                <a:ea typeface="+mj-lt"/>
                <a:cs typeface="+mj-lt"/>
              </a:rPr>
              <a:t> </a:t>
            </a:r>
            <a:r>
              <a:rPr lang="en-US" sz="2400" dirty="0" err="1">
                <a:ea typeface="+mj-lt"/>
                <a:cs typeface="+mj-lt"/>
              </a:rPr>
              <a:t>colonne</a:t>
            </a:r>
            <a:br>
              <a:rPr lang="en-US" sz="2400" dirty="0">
                <a:ea typeface="+mj-lt"/>
                <a:cs typeface="+mj-lt"/>
              </a:rPr>
            </a:br>
            <a:r>
              <a:rPr lang="en-US" sz="2400" dirty="0">
                <a:ea typeface="+mj-lt"/>
                <a:cs typeface="+mj-lt"/>
              </a:rPr>
              <a:t>	</a:t>
            </a:r>
            <a:r>
              <a:rPr lang="en-US" sz="2400" dirty="0" err="1">
                <a:ea typeface="+mj-lt"/>
                <a:cs typeface="+mj-lt"/>
              </a:rPr>
              <a:t>pca_features</a:t>
            </a:r>
            <a:r>
              <a:rPr lang="en-US" sz="2400" dirty="0">
                <a:ea typeface="+mj-lt"/>
                <a:cs typeface="+mj-lt"/>
              </a:rPr>
              <a:t> au </a:t>
            </a:r>
            <a:r>
              <a:rPr lang="en-US" sz="2400" dirty="0" err="1">
                <a:ea typeface="+mj-lt"/>
                <a:cs typeface="+mj-lt"/>
              </a:rPr>
              <a:t>df</a:t>
            </a:r>
            <a:br>
              <a:rPr lang="en-US" sz="2400" dirty="0">
                <a:ea typeface="+mj-lt"/>
                <a:cs typeface="+mj-lt"/>
              </a:rPr>
            </a:br>
            <a:br>
              <a:rPr lang="en-US" sz="2400" dirty="0">
                <a:ea typeface="+mj-lt"/>
                <a:cs typeface="+mj-lt"/>
              </a:rPr>
            </a:br>
            <a:r>
              <a:rPr lang="en-US" sz="2400" dirty="0">
                <a:ea typeface="+mj-lt"/>
                <a:cs typeface="+mj-lt"/>
              </a:rPr>
              <a:t>- Stockage des </a:t>
            </a:r>
            <a:r>
              <a:rPr lang="en-US" sz="2400" dirty="0" err="1">
                <a:ea typeface="+mj-lt"/>
                <a:cs typeface="+mj-lt"/>
              </a:rPr>
              <a:t>résultats</a:t>
            </a:r>
            <a:r>
              <a:rPr lang="en-US" sz="2400" dirty="0">
                <a:ea typeface="+mj-lt"/>
                <a:cs typeface="+mj-lt"/>
              </a:rPr>
              <a:t> :</a:t>
            </a:r>
            <a:br>
              <a:rPr lang="en-US" sz="2400" dirty="0">
                <a:ea typeface="+mj-lt"/>
                <a:cs typeface="+mj-lt"/>
              </a:rPr>
            </a:br>
            <a:br>
              <a:rPr lang="en-US" sz="2400" dirty="0">
                <a:ea typeface="+mj-lt"/>
                <a:cs typeface="+mj-lt"/>
              </a:rPr>
            </a:br>
            <a:r>
              <a:rPr lang="en-US" sz="2400" dirty="0">
                <a:ea typeface="+mj-lt"/>
                <a:cs typeface="+mj-lt"/>
              </a:rPr>
              <a:t>	* Sur S3 au format .parquet dans le dossier “Results”</a:t>
            </a:r>
            <a:endParaRPr lang="en-US" sz="2400" dirty="0"/>
          </a:p>
        </p:txBody>
      </p:sp>
      <p:sp>
        <p:nvSpPr>
          <p:cNvPr id="5" name="ZoneTexte 4">
            <a:extLst>
              <a:ext uri="{FF2B5EF4-FFF2-40B4-BE49-F238E27FC236}">
                <a16:creationId xmlns:a16="http://schemas.microsoft.com/office/drawing/2014/main" id="{B1BFD7B1-FB20-3130-F826-E12F053827A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8BCC0D00-44A7-4C78-809D-39632F518D0F}"/>
              </a:ext>
            </a:extLst>
          </p:cNvPr>
          <p:cNvSpPr txBox="1"/>
          <p:nvPr/>
        </p:nvSpPr>
        <p:spPr>
          <a:xfrm>
            <a:off x="216371" y="423333"/>
            <a:ext cx="9719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III) C</a:t>
            </a:r>
            <a:r>
              <a:rPr lang="fr-FR" sz="1800" dirty="0" err="1">
                <a:ea typeface="+mj-lt"/>
                <a:cs typeface="+mj-lt"/>
              </a:rPr>
              <a:t>haîne</a:t>
            </a:r>
            <a:r>
              <a:rPr lang="fr-FR" sz="1800" dirty="0">
                <a:ea typeface="+mj-lt"/>
                <a:cs typeface="+mj-lt"/>
              </a:rPr>
              <a:t> de traitement des images dans un environnement Big Data dans le cloud</a:t>
            </a:r>
          </a:p>
          <a:p>
            <a:r>
              <a:rPr lang="fr-FR" dirty="0">
                <a:ea typeface="+mj-lt"/>
                <a:cs typeface="+mj-lt"/>
              </a:rPr>
              <a:t>	</a:t>
            </a:r>
            <a:r>
              <a:rPr lang="fr-FR" sz="1800" dirty="0">
                <a:ea typeface="+mj-lt"/>
                <a:cs typeface="+mj-lt"/>
              </a:rPr>
              <a:t> 3) Extractions de </a:t>
            </a:r>
            <a:r>
              <a:rPr lang="fr-FR" sz="1800" dirty="0" err="1">
                <a:ea typeface="+mj-lt"/>
                <a:cs typeface="+mj-lt"/>
              </a:rPr>
              <a:t>features</a:t>
            </a:r>
            <a:r>
              <a:rPr lang="fr-FR" sz="1800" dirty="0">
                <a:ea typeface="+mj-lt"/>
                <a:cs typeface="+mj-lt"/>
              </a:rPr>
              <a:t>, ACP et stockage des résultats</a:t>
            </a:r>
            <a:endParaRPr lang="fr-FR" dirty="0"/>
          </a:p>
        </p:txBody>
      </p:sp>
      <p:pic>
        <p:nvPicPr>
          <p:cNvPr id="4" name="Image 3">
            <a:extLst>
              <a:ext uri="{FF2B5EF4-FFF2-40B4-BE49-F238E27FC236}">
                <a16:creationId xmlns:a16="http://schemas.microsoft.com/office/drawing/2014/main" id="{693E1CDE-D374-62AD-53AD-FF2476C0CC6C}"/>
              </a:ext>
            </a:extLst>
          </p:cNvPr>
          <p:cNvPicPr>
            <a:picLocks noChangeAspect="1"/>
          </p:cNvPicPr>
          <p:nvPr/>
        </p:nvPicPr>
        <p:blipFill>
          <a:blip r:embed="rId8"/>
          <a:stretch>
            <a:fillRect/>
          </a:stretch>
        </p:blipFill>
        <p:spPr>
          <a:xfrm>
            <a:off x="11140460" y="0"/>
            <a:ext cx="1051539" cy="875489"/>
          </a:xfrm>
          <a:prstGeom prst="rect">
            <a:avLst/>
          </a:prstGeom>
        </p:spPr>
      </p:pic>
      <p:pic>
        <p:nvPicPr>
          <p:cNvPr id="6" name="Image 5">
            <a:extLst>
              <a:ext uri="{FF2B5EF4-FFF2-40B4-BE49-F238E27FC236}">
                <a16:creationId xmlns:a16="http://schemas.microsoft.com/office/drawing/2014/main" id="{8719C898-A6CE-ADB3-609A-0091876254B5}"/>
              </a:ext>
            </a:extLst>
          </p:cNvPr>
          <p:cNvPicPr>
            <a:picLocks noChangeAspect="1"/>
          </p:cNvPicPr>
          <p:nvPr/>
        </p:nvPicPr>
        <p:blipFill>
          <a:blip r:embed="rId9"/>
          <a:stretch>
            <a:fillRect/>
          </a:stretch>
        </p:blipFill>
        <p:spPr>
          <a:xfrm>
            <a:off x="4468300" y="3312625"/>
            <a:ext cx="7373379" cy="2029108"/>
          </a:xfrm>
          <a:prstGeom prst="rect">
            <a:avLst/>
          </a:prstGeom>
        </p:spPr>
      </p:pic>
    </p:spTree>
    <p:extLst>
      <p:ext uri="{BB962C8B-B14F-4D97-AF65-F5344CB8AC3E}">
        <p14:creationId xmlns:p14="http://schemas.microsoft.com/office/powerpoint/2010/main" val="111983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AA3A1EDF-BABB-E0DA-1EE8-0FAFB6C4406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4776BE6-F1EA-0E57-5614-B50A376056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DF88DFE8-E848-CC05-51F8-1A496D6E4D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DC0C04A0-F67B-9CB2-E4D6-3A632BA30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1F102A27-343E-83A1-6E34-2A849C4BB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38A01F58-AE61-5A98-94E1-C84032C441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25E91F56-F3C2-04A4-D685-E2DB500D0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696923B0-FE5C-8E42-D14F-F4F59150B661}"/>
              </a:ext>
            </a:extLst>
          </p:cNvPr>
          <p:cNvSpPr>
            <a:spLocks noGrp="1"/>
          </p:cNvSpPr>
          <p:nvPr>
            <p:ph type="title"/>
          </p:nvPr>
        </p:nvSpPr>
        <p:spPr>
          <a:xfrm>
            <a:off x="219307" y="1142335"/>
            <a:ext cx="11634439" cy="5292331"/>
          </a:xfrm>
        </p:spPr>
        <p:txBody>
          <a:bodyPr vert="horz" lIns="91440" tIns="45720" rIns="91440" bIns="45720" rtlCol="0" anchor="b">
            <a:noAutofit/>
          </a:bodyPr>
          <a:lstStyle/>
          <a:p>
            <a:pPr algn="ctr">
              <a:lnSpc>
                <a:spcPct val="90000"/>
              </a:lnSpc>
            </a:pPr>
            <a:r>
              <a:rPr lang="en-US" sz="2400" dirty="0" err="1">
                <a:hlinkClick r:id="rId8"/>
              </a:rPr>
              <a:t>Démonstration</a:t>
            </a:r>
            <a:r>
              <a:rPr lang="en-US" sz="2400" dirty="0">
                <a:hlinkClick r:id="rId8"/>
              </a:rPr>
              <a:t> dans le cloud</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endParaRPr lang="en-US" sz="2400" dirty="0"/>
          </a:p>
        </p:txBody>
      </p:sp>
      <p:sp>
        <p:nvSpPr>
          <p:cNvPr id="5" name="ZoneTexte 4">
            <a:extLst>
              <a:ext uri="{FF2B5EF4-FFF2-40B4-BE49-F238E27FC236}">
                <a16:creationId xmlns:a16="http://schemas.microsoft.com/office/drawing/2014/main" id="{8BE3B2B6-537D-7228-CA3F-6ABE01000C60}"/>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7DA84DDF-0DC9-6F36-7282-90299F4847BA}"/>
              </a:ext>
            </a:extLst>
          </p:cNvPr>
          <p:cNvSpPr txBox="1"/>
          <p:nvPr/>
        </p:nvSpPr>
        <p:spPr>
          <a:xfrm>
            <a:off x="216371" y="423333"/>
            <a:ext cx="9719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IV) </a:t>
            </a:r>
            <a:r>
              <a:rPr lang="fr-FR" sz="1800" dirty="0">
                <a:ea typeface="+mj-lt"/>
                <a:cs typeface="+mj-lt"/>
              </a:rPr>
              <a:t>Démonstrat</a:t>
            </a:r>
            <a:r>
              <a:rPr lang="fr-FR" dirty="0">
                <a:ea typeface="+mj-lt"/>
                <a:cs typeface="+mj-lt"/>
              </a:rPr>
              <a:t>ion dans le cloud</a:t>
            </a:r>
            <a:endParaRPr lang="fr-FR" dirty="0"/>
          </a:p>
        </p:txBody>
      </p:sp>
      <p:pic>
        <p:nvPicPr>
          <p:cNvPr id="4" name="Image 3">
            <a:extLst>
              <a:ext uri="{FF2B5EF4-FFF2-40B4-BE49-F238E27FC236}">
                <a16:creationId xmlns:a16="http://schemas.microsoft.com/office/drawing/2014/main" id="{AE008BDD-0F4C-081B-2E96-94EE5A4475E7}"/>
              </a:ext>
            </a:extLst>
          </p:cNvPr>
          <p:cNvPicPr>
            <a:picLocks noChangeAspect="1"/>
          </p:cNvPicPr>
          <p:nvPr/>
        </p:nvPicPr>
        <p:blipFill>
          <a:blip r:embed="rId9"/>
          <a:stretch>
            <a:fillRect/>
          </a:stretch>
        </p:blipFill>
        <p:spPr>
          <a:xfrm>
            <a:off x="11140460" y="0"/>
            <a:ext cx="1051539" cy="875489"/>
          </a:xfrm>
          <a:prstGeom prst="rect">
            <a:avLst/>
          </a:prstGeom>
        </p:spPr>
      </p:pic>
    </p:spTree>
    <p:extLst>
      <p:ext uri="{BB962C8B-B14F-4D97-AF65-F5344CB8AC3E}">
        <p14:creationId xmlns:p14="http://schemas.microsoft.com/office/powerpoint/2010/main" val="48503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B7AB89C-A16E-7BCA-87D0-54677955FE3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A1D402C-1B15-1E43-49DB-C75868C0C6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29D6C1B9-0432-3D1D-DDE8-82A2309893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C05679CF-4C27-8248-71BE-8FEA15599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C665EB49-A01B-A10A-A3FB-3322D746B4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3B49D7E3-DE7B-EF5E-0AAF-6B2A08B5BD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A4C6E97B-29E9-596E-D970-22B627C87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2176E39C-39F6-0C78-1539-784A001A30CE}"/>
              </a:ext>
            </a:extLst>
          </p:cNvPr>
          <p:cNvSpPr>
            <a:spLocks noGrp="1"/>
          </p:cNvSpPr>
          <p:nvPr>
            <p:ph type="title"/>
          </p:nvPr>
        </p:nvSpPr>
        <p:spPr>
          <a:xfrm>
            <a:off x="219308" y="1142335"/>
            <a:ext cx="11760712" cy="5559547"/>
          </a:xfrm>
        </p:spPr>
        <p:txBody>
          <a:bodyPr vert="horz" lIns="91440" tIns="45720" rIns="91440" bIns="45720" rtlCol="0" anchor="b">
            <a:noAutofit/>
          </a:bodyPr>
          <a:lstStyle/>
          <a:p>
            <a:pPr>
              <a:lnSpc>
                <a:spcPct val="90000"/>
              </a:lnSpc>
            </a:pPr>
            <a:r>
              <a:rPr lang="en-US" sz="2400" dirty="0">
                <a:ea typeface="+mj-lt"/>
                <a:cs typeface="+mj-lt"/>
              </a:rPr>
              <a:t>I) Rappel de la </a:t>
            </a:r>
            <a:r>
              <a:rPr lang="en-US" sz="2400" dirty="0" err="1">
                <a:ea typeface="+mj-lt"/>
                <a:cs typeface="+mj-lt"/>
              </a:rPr>
              <a:t>problématique</a:t>
            </a:r>
            <a:r>
              <a:rPr lang="en-US" sz="2400" dirty="0">
                <a:ea typeface="+mj-lt"/>
                <a:cs typeface="+mj-lt"/>
              </a:rPr>
              <a:t> et presentation du jeu de données</a:t>
            </a:r>
            <a:br>
              <a:rPr lang="en-US" sz="2400" dirty="0">
                <a:ea typeface="+mj-lt"/>
                <a:cs typeface="+mj-lt"/>
              </a:rPr>
            </a:br>
            <a:br>
              <a:rPr lang="en-US" sz="2400" dirty="0">
                <a:ea typeface="+mj-lt"/>
                <a:cs typeface="+mj-lt"/>
              </a:rPr>
            </a:br>
            <a:r>
              <a:rPr lang="en-US" sz="2400" dirty="0">
                <a:ea typeface="+mj-lt"/>
                <a:cs typeface="+mj-lt"/>
              </a:rPr>
              <a:t>II) Processus de </a:t>
            </a:r>
            <a:r>
              <a:rPr lang="en-US" sz="2400" dirty="0" err="1">
                <a:ea typeface="+mj-lt"/>
                <a:cs typeface="+mj-lt"/>
              </a:rPr>
              <a:t>création</a:t>
            </a:r>
            <a:r>
              <a:rPr lang="en-US" sz="2400" dirty="0">
                <a:ea typeface="+mj-lt"/>
                <a:cs typeface="+mj-lt"/>
              </a:rPr>
              <a:t> de </a:t>
            </a:r>
            <a:r>
              <a:rPr lang="en-US" sz="2400" dirty="0" err="1">
                <a:ea typeface="+mj-lt"/>
                <a:cs typeface="+mj-lt"/>
              </a:rPr>
              <a:t>l’environnement</a:t>
            </a:r>
            <a:r>
              <a:rPr lang="en-US" sz="2400" dirty="0">
                <a:ea typeface="+mj-lt"/>
                <a:cs typeface="+mj-lt"/>
              </a:rPr>
              <a:t> Big Data</a:t>
            </a:r>
            <a:br>
              <a:rPr lang="en-US" sz="2400" dirty="0">
                <a:ea typeface="+mj-lt"/>
                <a:cs typeface="+mj-lt"/>
              </a:rPr>
            </a:br>
            <a:r>
              <a:rPr lang="en-US" sz="2400" dirty="0">
                <a:ea typeface="+mj-lt"/>
                <a:cs typeface="+mj-lt"/>
              </a:rPr>
              <a:t>	1) </a:t>
            </a:r>
            <a:r>
              <a:rPr lang="en-US" sz="2400" dirty="0" err="1">
                <a:ea typeface="+mj-lt"/>
                <a:cs typeface="+mj-lt"/>
              </a:rPr>
              <a:t>Outils</a:t>
            </a:r>
            <a:r>
              <a:rPr lang="en-US" sz="2400" dirty="0">
                <a:ea typeface="+mj-lt"/>
                <a:cs typeface="+mj-lt"/>
              </a:rPr>
              <a:t> Big Data</a:t>
            </a:r>
            <a:br>
              <a:rPr lang="en-US" sz="2400" dirty="0">
                <a:ea typeface="+mj-lt"/>
                <a:cs typeface="+mj-lt"/>
              </a:rPr>
            </a:br>
            <a:r>
              <a:rPr lang="en-US" sz="2400" dirty="0">
                <a:ea typeface="+mj-lt"/>
                <a:cs typeface="+mj-lt"/>
              </a:rPr>
              <a:t>	2) </a:t>
            </a:r>
            <a:r>
              <a:rPr lang="en-US" sz="2400" dirty="0" err="1">
                <a:ea typeface="+mj-lt"/>
                <a:cs typeface="+mj-lt"/>
              </a:rPr>
              <a:t>Déploiement</a:t>
            </a:r>
            <a:r>
              <a:rPr lang="en-US" sz="2400" dirty="0">
                <a:ea typeface="+mj-lt"/>
                <a:cs typeface="+mj-lt"/>
              </a:rPr>
              <a:t> dans le cloud</a:t>
            </a:r>
            <a:br>
              <a:rPr lang="en-US" sz="2400" dirty="0">
                <a:ea typeface="+mj-lt"/>
                <a:cs typeface="+mj-lt"/>
              </a:rPr>
            </a:br>
            <a:r>
              <a:rPr lang="en-US" sz="2400" dirty="0">
                <a:ea typeface="+mj-lt"/>
                <a:cs typeface="+mj-lt"/>
              </a:rPr>
              <a:t>	3) </a:t>
            </a:r>
            <a:r>
              <a:rPr lang="en-US" sz="2400" dirty="0" err="1">
                <a:ea typeface="+mj-lt"/>
                <a:cs typeface="+mj-lt"/>
              </a:rPr>
              <a:t>Briques</a:t>
            </a:r>
            <a:r>
              <a:rPr lang="en-US" sz="2400" dirty="0">
                <a:ea typeface="+mj-lt"/>
                <a:cs typeface="+mj-lt"/>
              </a:rPr>
              <a:t> </a:t>
            </a:r>
            <a:r>
              <a:rPr lang="en-US" sz="2400" dirty="0" err="1">
                <a:ea typeface="+mj-lt"/>
                <a:cs typeface="+mj-lt"/>
              </a:rPr>
              <a:t>d’architecture</a:t>
            </a:r>
            <a:r>
              <a:rPr lang="en-US" sz="2400" dirty="0">
                <a:ea typeface="+mj-lt"/>
                <a:cs typeface="+mj-lt"/>
              </a:rPr>
              <a:t> Big Data avec AWS</a:t>
            </a:r>
            <a:br>
              <a:rPr lang="en-US" sz="2400" dirty="0">
                <a:ea typeface="+mj-lt"/>
                <a:cs typeface="+mj-lt"/>
              </a:rPr>
            </a:br>
            <a:br>
              <a:rPr lang="en-US" sz="2400" dirty="0">
                <a:ea typeface="+mj-lt"/>
                <a:cs typeface="+mj-lt"/>
              </a:rPr>
            </a:br>
            <a:r>
              <a:rPr lang="en-US" sz="2400" dirty="0">
                <a:ea typeface="+mj-lt"/>
                <a:cs typeface="+mj-lt"/>
              </a:rPr>
              <a:t>III) C</a:t>
            </a:r>
            <a:r>
              <a:rPr lang="fr-FR" sz="2400" dirty="0" err="1">
                <a:ea typeface="+mj-lt"/>
                <a:cs typeface="+mj-lt"/>
              </a:rPr>
              <a:t>haîne</a:t>
            </a:r>
            <a:r>
              <a:rPr lang="fr-FR" sz="2400" dirty="0">
                <a:ea typeface="+mj-lt"/>
                <a:cs typeface="+mj-lt"/>
              </a:rPr>
              <a:t> de traitement des images dans un environnement Big Data dans le cloud</a:t>
            </a:r>
            <a:br>
              <a:rPr lang="fr-FR" sz="2400" dirty="0">
                <a:ea typeface="+mj-lt"/>
                <a:cs typeface="+mj-lt"/>
              </a:rPr>
            </a:br>
            <a:r>
              <a:rPr lang="fr-FR" sz="2400" dirty="0">
                <a:ea typeface="+mj-lt"/>
                <a:cs typeface="+mj-lt"/>
              </a:rPr>
              <a:t>	1) Chargement des données</a:t>
            </a:r>
            <a:br>
              <a:rPr lang="fr-FR" sz="2400" dirty="0">
                <a:ea typeface="+mj-lt"/>
                <a:cs typeface="+mj-lt"/>
              </a:rPr>
            </a:br>
            <a:r>
              <a:rPr lang="fr-FR" sz="2400" dirty="0">
                <a:ea typeface="+mj-lt"/>
                <a:cs typeface="+mj-lt"/>
              </a:rPr>
              <a:t>	2) MobileNetV2 et Transfer Learning</a:t>
            </a:r>
            <a:br>
              <a:rPr lang="fr-FR" sz="2400" dirty="0">
                <a:ea typeface="+mj-lt"/>
                <a:cs typeface="+mj-lt"/>
              </a:rPr>
            </a:br>
            <a:r>
              <a:rPr lang="fr-FR" sz="2400" dirty="0">
                <a:ea typeface="+mj-lt"/>
                <a:cs typeface="+mj-lt"/>
              </a:rPr>
              <a:t>	3) Extractions de </a:t>
            </a:r>
            <a:r>
              <a:rPr lang="fr-FR" sz="2400" dirty="0" err="1">
                <a:ea typeface="+mj-lt"/>
                <a:cs typeface="+mj-lt"/>
              </a:rPr>
              <a:t>features</a:t>
            </a:r>
            <a:r>
              <a:rPr lang="fr-FR" sz="2400" dirty="0">
                <a:ea typeface="+mj-lt"/>
                <a:cs typeface="+mj-lt"/>
              </a:rPr>
              <a:t>, ACP et stockage des résultats</a:t>
            </a:r>
            <a:br>
              <a:rPr lang="fr-FR" sz="2400" dirty="0">
                <a:ea typeface="+mj-lt"/>
                <a:cs typeface="+mj-lt"/>
              </a:rPr>
            </a:br>
            <a:br>
              <a:rPr lang="fr-FR" sz="2400" dirty="0">
                <a:ea typeface="+mj-lt"/>
                <a:cs typeface="+mj-lt"/>
              </a:rPr>
            </a:br>
            <a:r>
              <a:rPr lang="fr-FR" sz="2400" dirty="0">
                <a:ea typeface="+mj-lt"/>
                <a:cs typeface="+mj-lt"/>
              </a:rPr>
              <a:t>IV) Démonstration dans le cloud</a:t>
            </a:r>
            <a:br>
              <a:rPr lang="fr-FR"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838ACE21-1095-C709-AE94-814413E25143}"/>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36D2F99-4DB7-9673-6D72-60F3C8C743A7}"/>
              </a:ext>
            </a:extLst>
          </p:cNvPr>
          <p:cNvSpPr txBox="1"/>
          <p:nvPr/>
        </p:nvSpPr>
        <p:spPr>
          <a:xfrm>
            <a:off x="216371" y="423333"/>
            <a:ext cx="43108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SOMMAIRE</a:t>
            </a:r>
          </a:p>
        </p:txBody>
      </p:sp>
      <p:pic>
        <p:nvPicPr>
          <p:cNvPr id="4" name="Image 3">
            <a:extLst>
              <a:ext uri="{FF2B5EF4-FFF2-40B4-BE49-F238E27FC236}">
                <a16:creationId xmlns:a16="http://schemas.microsoft.com/office/drawing/2014/main" id="{3F529D49-7B13-5190-2803-83AE5D157602}"/>
              </a:ext>
            </a:extLst>
          </p:cNvPr>
          <p:cNvPicPr>
            <a:picLocks noChangeAspect="1"/>
          </p:cNvPicPr>
          <p:nvPr/>
        </p:nvPicPr>
        <p:blipFill>
          <a:blip r:embed="rId8"/>
          <a:stretch>
            <a:fillRect/>
          </a:stretch>
        </p:blipFill>
        <p:spPr>
          <a:xfrm>
            <a:off x="11140460" y="0"/>
            <a:ext cx="1051539" cy="875489"/>
          </a:xfrm>
          <a:prstGeom prst="rect">
            <a:avLst/>
          </a:prstGeom>
        </p:spPr>
      </p:pic>
    </p:spTree>
    <p:extLst>
      <p:ext uri="{BB962C8B-B14F-4D97-AF65-F5344CB8AC3E}">
        <p14:creationId xmlns:p14="http://schemas.microsoft.com/office/powerpoint/2010/main" val="383967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8FB35BB-91F7-FF6F-160D-3F31D167CC4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B3EBCF44-80EF-CC46-384C-9C18ED50C7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E5580E2B-93EF-0261-C8CE-C7EEDCA58E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A7437C59-BE96-8C24-1E47-0B62730B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18F45460-EC64-F121-A309-C63A4F82DD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BED532E0-3DE3-138A-F19E-3181BC219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A5AA908-59A8-A424-E592-019AB239F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9CEA4D9F-32FB-8BD3-9FD8-3268645F05DC}"/>
              </a:ext>
            </a:extLst>
          </p:cNvPr>
          <p:cNvSpPr>
            <a:spLocks noGrp="1"/>
          </p:cNvSpPr>
          <p:nvPr>
            <p:ph type="title"/>
          </p:nvPr>
        </p:nvSpPr>
        <p:spPr>
          <a:xfrm>
            <a:off x="219307" y="1142335"/>
            <a:ext cx="11634439" cy="5292331"/>
          </a:xfrm>
        </p:spPr>
        <p:txBody>
          <a:bodyPr vert="horz" lIns="91440" tIns="45720" rIns="91440" bIns="45720" rtlCol="0" anchor="b">
            <a:noAutofit/>
          </a:bodyPr>
          <a:lstStyle/>
          <a:p>
            <a:pPr>
              <a:lnSpc>
                <a:spcPct val="90000"/>
              </a:lnSpc>
            </a:pPr>
            <a:br>
              <a:rPr lang="en-US" sz="2400" dirty="0"/>
            </a:br>
            <a:r>
              <a:rPr lang="en-US" sz="2400" dirty="0"/>
              <a:t>- Mise </a:t>
            </a:r>
            <a:r>
              <a:rPr lang="en-US" sz="2400" dirty="0" err="1"/>
              <a:t>en</a:t>
            </a:r>
            <a:r>
              <a:rPr lang="en-US" sz="2400" dirty="0"/>
              <a:t> place </a:t>
            </a:r>
            <a:r>
              <a:rPr lang="en-US" sz="2400" dirty="0" err="1"/>
              <a:t>d’une</a:t>
            </a:r>
            <a:r>
              <a:rPr lang="en-US" sz="2400" dirty="0"/>
              <a:t> architecture Big Data :</a:t>
            </a:r>
            <a:br>
              <a:rPr lang="en-US" sz="2400" dirty="0"/>
            </a:br>
            <a:br>
              <a:rPr lang="en-US" sz="2400" dirty="0"/>
            </a:br>
            <a:r>
              <a:rPr lang="en-US" sz="2400" dirty="0"/>
              <a:t>	* IAM – gestion des </a:t>
            </a:r>
            <a:r>
              <a:rPr lang="en-US" sz="2400" dirty="0" err="1"/>
              <a:t>contrôles</a:t>
            </a:r>
            <a:r>
              <a:rPr lang="en-US" sz="2400" dirty="0"/>
              <a:t> </a:t>
            </a:r>
            <a:r>
              <a:rPr lang="en-US" sz="2400" dirty="0" err="1"/>
              <a:t>d’accès</a:t>
            </a:r>
            <a:br>
              <a:rPr lang="en-US" sz="2400" dirty="0"/>
            </a:br>
            <a:r>
              <a:rPr lang="en-US" sz="2400" dirty="0"/>
              <a:t>	* S3 – stockage des données</a:t>
            </a:r>
            <a:br>
              <a:rPr lang="en-US" sz="2400" dirty="0"/>
            </a:br>
            <a:r>
              <a:rPr lang="en-US" sz="2400" dirty="0"/>
              <a:t>	* EMR (avec Spark) – </a:t>
            </a:r>
            <a:r>
              <a:rPr lang="en-US" sz="2400" dirty="0" err="1"/>
              <a:t>traitement</a:t>
            </a:r>
            <a:r>
              <a:rPr lang="en-US" sz="2400" dirty="0"/>
              <a:t> </a:t>
            </a:r>
            <a:r>
              <a:rPr lang="en-US" sz="2400" dirty="0" err="1"/>
              <a:t>distribué</a:t>
            </a:r>
            <a:r>
              <a:rPr lang="en-US" sz="2400" dirty="0"/>
              <a:t> de données </a:t>
            </a:r>
            <a:r>
              <a:rPr lang="en-US" sz="2400" dirty="0" err="1"/>
              <a:t>volumineuses</a:t>
            </a:r>
            <a:br>
              <a:rPr lang="en-US" sz="2400" dirty="0"/>
            </a:br>
            <a:br>
              <a:rPr lang="en-US" sz="2400" dirty="0"/>
            </a:br>
            <a:r>
              <a:rPr lang="en-US" sz="2400" dirty="0"/>
              <a:t>- </a:t>
            </a:r>
            <a:r>
              <a:rPr lang="en-US" sz="2400" dirty="0" err="1"/>
              <a:t>Traitement</a:t>
            </a:r>
            <a:r>
              <a:rPr lang="en-US" sz="2400" dirty="0"/>
              <a:t> </a:t>
            </a:r>
            <a:r>
              <a:rPr lang="en-US" sz="2400" dirty="0" err="1"/>
              <a:t>d’images</a:t>
            </a:r>
            <a:r>
              <a:rPr lang="en-US" sz="2400" dirty="0"/>
              <a:t> et transfer learning</a:t>
            </a:r>
            <a:br>
              <a:rPr lang="en-US" sz="2400" dirty="0"/>
            </a:br>
            <a:br>
              <a:rPr lang="en-US" sz="2400" dirty="0"/>
            </a:br>
            <a:r>
              <a:rPr lang="en-US" sz="2400" dirty="0"/>
              <a:t>- </a:t>
            </a:r>
            <a:r>
              <a:rPr lang="en-US" sz="2400" dirty="0" err="1"/>
              <a:t>Avantages</a:t>
            </a:r>
            <a:r>
              <a:rPr lang="en-US" sz="2400" dirty="0"/>
              <a:t> de </a:t>
            </a:r>
            <a:r>
              <a:rPr lang="en-US" sz="2400" dirty="0" err="1"/>
              <a:t>l’environnement</a:t>
            </a:r>
            <a:r>
              <a:rPr lang="en-US" sz="2400" dirty="0"/>
              <a:t> Big Data pour “Fruits” :</a:t>
            </a:r>
            <a:br>
              <a:rPr lang="en-US" sz="2400" dirty="0"/>
            </a:br>
            <a:br>
              <a:rPr lang="en-US" sz="2400" dirty="0"/>
            </a:br>
            <a:r>
              <a:rPr lang="en-US" sz="2400" dirty="0"/>
              <a:t>	* </a:t>
            </a:r>
            <a:r>
              <a:rPr lang="en-US" sz="2400" dirty="0" err="1"/>
              <a:t>Possibilité</a:t>
            </a:r>
            <a:r>
              <a:rPr lang="en-US" sz="2400" dirty="0"/>
              <a:t> de faire face à </a:t>
            </a:r>
            <a:r>
              <a:rPr lang="en-US" sz="2400" dirty="0" err="1"/>
              <a:t>une</a:t>
            </a:r>
            <a:r>
              <a:rPr lang="en-US" sz="2400" dirty="0"/>
              <a:t> montée de la charge de données et passer à </a:t>
            </a:r>
            <a:r>
              <a:rPr lang="en-US" sz="2400" dirty="0" err="1"/>
              <a:t>l’echelle</a:t>
            </a:r>
            <a:r>
              <a:rPr lang="en-US" sz="2400" dirty="0"/>
              <a:t> </a:t>
            </a:r>
            <a:r>
              <a:rPr lang="en-US" sz="2400" dirty="0" err="1"/>
              <a:t>en</a:t>
            </a:r>
            <a:r>
              <a:rPr lang="en-US" sz="2400" dirty="0"/>
              <a:t> </a:t>
            </a:r>
            <a:r>
              <a:rPr lang="en-US" sz="2400" dirty="0" err="1"/>
              <a:t>redimensionnant</a:t>
            </a:r>
            <a:r>
              <a:rPr lang="en-US" sz="2400" dirty="0"/>
              <a:t> le cluster de machines</a:t>
            </a:r>
            <a:br>
              <a:rPr lang="en-US" sz="2400" dirty="0"/>
            </a:br>
            <a:r>
              <a:rPr lang="en-US" sz="2400" dirty="0"/>
              <a:t>	* </a:t>
            </a:r>
            <a:r>
              <a:rPr lang="en-US" sz="2400" dirty="0" err="1"/>
              <a:t>Coûts</a:t>
            </a:r>
            <a:r>
              <a:rPr lang="en-US" sz="2400" dirty="0"/>
              <a:t> </a:t>
            </a:r>
            <a:r>
              <a:rPr lang="en-US" sz="2400" dirty="0" err="1"/>
              <a:t>faibles</a:t>
            </a:r>
            <a:br>
              <a:rPr lang="en-US" sz="2400" dirty="0"/>
            </a:br>
            <a:r>
              <a:rPr lang="en-US" sz="2400" dirty="0"/>
              <a:t>	* </a:t>
            </a:r>
            <a:r>
              <a:rPr lang="en-US" sz="2400" dirty="0" err="1"/>
              <a:t>Accès</a:t>
            </a:r>
            <a:r>
              <a:rPr lang="en-US" sz="2400" dirty="0"/>
              <a:t> à des </a:t>
            </a:r>
            <a:r>
              <a:rPr lang="en-US" sz="2400" dirty="0" err="1"/>
              <a:t>fonctionnalités</a:t>
            </a:r>
            <a:r>
              <a:rPr lang="en-US" sz="2400" dirty="0"/>
              <a:t> </a:t>
            </a:r>
            <a:r>
              <a:rPr lang="en-US" sz="2400" dirty="0" err="1"/>
              <a:t>avancées</a:t>
            </a:r>
            <a:br>
              <a:rPr lang="en-US" sz="2400" dirty="0"/>
            </a:br>
            <a:endParaRPr lang="en-US" sz="2400" dirty="0"/>
          </a:p>
        </p:txBody>
      </p:sp>
      <p:sp>
        <p:nvSpPr>
          <p:cNvPr id="5" name="ZoneTexte 4">
            <a:extLst>
              <a:ext uri="{FF2B5EF4-FFF2-40B4-BE49-F238E27FC236}">
                <a16:creationId xmlns:a16="http://schemas.microsoft.com/office/drawing/2014/main" id="{266B00F5-518C-071B-5D7E-1B33FC14430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546C52BB-3613-BEBE-4A7F-3FC1FF40F103}"/>
              </a:ext>
            </a:extLst>
          </p:cNvPr>
          <p:cNvSpPr txBox="1"/>
          <p:nvPr/>
        </p:nvSpPr>
        <p:spPr>
          <a:xfrm>
            <a:off x="216371" y="423333"/>
            <a:ext cx="9719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dirty="0">
                <a:ea typeface="+mj-lt"/>
                <a:cs typeface="+mj-lt"/>
              </a:rPr>
              <a:t>Conclusion</a:t>
            </a:r>
            <a:endParaRPr lang="fr-FR" dirty="0"/>
          </a:p>
        </p:txBody>
      </p:sp>
      <p:pic>
        <p:nvPicPr>
          <p:cNvPr id="4" name="Image 3">
            <a:extLst>
              <a:ext uri="{FF2B5EF4-FFF2-40B4-BE49-F238E27FC236}">
                <a16:creationId xmlns:a16="http://schemas.microsoft.com/office/drawing/2014/main" id="{C1B1B723-8910-2403-D492-F6AB740FE61B}"/>
              </a:ext>
            </a:extLst>
          </p:cNvPr>
          <p:cNvPicPr>
            <a:picLocks noChangeAspect="1"/>
          </p:cNvPicPr>
          <p:nvPr/>
        </p:nvPicPr>
        <p:blipFill>
          <a:blip r:embed="rId8"/>
          <a:stretch>
            <a:fillRect/>
          </a:stretch>
        </p:blipFill>
        <p:spPr>
          <a:xfrm>
            <a:off x="11140460" y="0"/>
            <a:ext cx="1051539" cy="875489"/>
          </a:xfrm>
          <a:prstGeom prst="rect">
            <a:avLst/>
          </a:prstGeom>
        </p:spPr>
      </p:pic>
    </p:spTree>
    <p:extLst>
      <p:ext uri="{BB962C8B-B14F-4D97-AF65-F5344CB8AC3E}">
        <p14:creationId xmlns:p14="http://schemas.microsoft.com/office/powerpoint/2010/main" val="336287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42276DA9-CFA9-930E-E217-31BD69D6F8F5}"/>
              </a:ext>
            </a:extLst>
          </p:cNvPr>
          <p:cNvSpPr>
            <a:spLocks noGrp="1"/>
          </p:cNvSpPr>
          <p:nvPr>
            <p:ph type="title"/>
          </p:nvPr>
        </p:nvSpPr>
        <p:spPr>
          <a:xfrm>
            <a:off x="219308" y="1142336"/>
            <a:ext cx="11760712" cy="4412158"/>
          </a:xfrm>
        </p:spPr>
        <p:txBody>
          <a:bodyPr vert="horz" lIns="91440" tIns="45720" rIns="91440" bIns="45720" rtlCol="0" anchor="b">
            <a:noAutofit/>
          </a:bodyPr>
          <a:lstStyle/>
          <a:p>
            <a:pPr>
              <a:lnSpc>
                <a:spcPct val="90000"/>
              </a:lnSpc>
            </a:pPr>
            <a:r>
              <a:rPr lang="en-US" sz="2400" dirty="0">
                <a:ea typeface="+mj-lt"/>
                <a:cs typeface="+mj-lt"/>
              </a:rPr>
              <a:t>- Start-up Fruits</a:t>
            </a:r>
            <a:br>
              <a:rPr lang="en-US" sz="2400" dirty="0">
                <a:ea typeface="+mj-lt"/>
                <a:cs typeface="+mj-lt"/>
              </a:rPr>
            </a:br>
            <a:br>
              <a:rPr lang="en-US" sz="2400" dirty="0">
                <a:ea typeface="+mj-lt"/>
                <a:cs typeface="+mj-lt"/>
              </a:rPr>
            </a:br>
            <a:r>
              <a:rPr lang="en-US" sz="2400" dirty="0">
                <a:ea typeface="+mj-lt"/>
                <a:cs typeface="+mj-lt"/>
              </a:rPr>
              <a:t>- </a:t>
            </a:r>
            <a:r>
              <a:rPr lang="en-US" sz="2400" dirty="0" err="1">
                <a:ea typeface="+mj-lt"/>
                <a:cs typeface="+mj-lt"/>
              </a:rPr>
              <a:t>Création</a:t>
            </a:r>
            <a:r>
              <a:rPr lang="en-US" sz="2400" dirty="0">
                <a:ea typeface="+mj-lt"/>
                <a:cs typeface="+mj-lt"/>
              </a:rPr>
              <a:t> </a:t>
            </a:r>
            <a:r>
              <a:rPr lang="en-US" sz="2400" dirty="0" err="1">
                <a:ea typeface="+mj-lt"/>
                <a:cs typeface="+mj-lt"/>
              </a:rPr>
              <a:t>d’une</a:t>
            </a:r>
            <a:r>
              <a:rPr lang="en-US" sz="2400" dirty="0">
                <a:ea typeface="+mj-lt"/>
                <a:cs typeface="+mj-lt"/>
              </a:rPr>
              <a:t> application mobile </a:t>
            </a:r>
            <a:r>
              <a:rPr lang="en-US" sz="2400" dirty="0" err="1">
                <a:ea typeface="+mj-lt"/>
                <a:cs typeface="+mj-lt"/>
              </a:rPr>
              <a:t>afin</a:t>
            </a:r>
            <a:r>
              <a:rPr lang="en-US" sz="2400" dirty="0">
                <a:ea typeface="+mj-lt"/>
                <a:cs typeface="+mj-lt"/>
              </a:rPr>
              <a:t> de </a:t>
            </a:r>
            <a:r>
              <a:rPr lang="en-US" sz="2400" dirty="0" err="1">
                <a:ea typeface="+mj-lt"/>
                <a:cs typeface="+mj-lt"/>
              </a:rPr>
              <a:t>reconnaître</a:t>
            </a:r>
            <a:r>
              <a:rPr lang="en-US" sz="2400" dirty="0">
                <a:ea typeface="+mj-lt"/>
                <a:cs typeface="+mj-lt"/>
              </a:rPr>
              <a:t> un fruit pris </a:t>
            </a:r>
            <a:r>
              <a:rPr lang="en-US" sz="2400" dirty="0" err="1">
                <a:ea typeface="+mj-lt"/>
                <a:cs typeface="+mj-lt"/>
              </a:rPr>
              <a:t>en</a:t>
            </a:r>
            <a:r>
              <a:rPr lang="en-US" sz="2400" dirty="0">
                <a:ea typeface="+mj-lt"/>
                <a:cs typeface="+mj-lt"/>
              </a:rPr>
              <a:t> photo</a:t>
            </a:r>
            <a:br>
              <a:rPr lang="en-US" sz="2400" dirty="0">
                <a:ea typeface="+mj-lt"/>
                <a:cs typeface="+mj-lt"/>
              </a:rPr>
            </a:br>
            <a:br>
              <a:rPr lang="en-US" sz="2400" dirty="0">
                <a:ea typeface="+mj-lt"/>
                <a:cs typeface="+mj-lt"/>
              </a:rPr>
            </a:br>
            <a:r>
              <a:rPr lang="en-US" sz="2400" dirty="0">
                <a:ea typeface="+mj-lt"/>
                <a:cs typeface="+mj-lt"/>
              </a:rPr>
              <a:t>- Données : 22688 images (100*100p) </a:t>
            </a:r>
            <a:r>
              <a:rPr lang="en-US" sz="2400" dirty="0" err="1">
                <a:ea typeface="+mj-lt"/>
                <a:cs typeface="+mj-lt"/>
              </a:rPr>
              <a:t>réparties</a:t>
            </a:r>
            <a:r>
              <a:rPr lang="en-US" sz="2400" dirty="0">
                <a:ea typeface="+mj-lt"/>
                <a:cs typeface="+mj-lt"/>
              </a:rPr>
              <a:t> </a:t>
            </a:r>
            <a:r>
              <a:rPr lang="en-US" sz="2400" dirty="0" err="1">
                <a:ea typeface="+mj-lt"/>
                <a:cs typeface="+mj-lt"/>
              </a:rPr>
              <a:t>en</a:t>
            </a:r>
            <a:r>
              <a:rPr lang="en-US" sz="2400" dirty="0">
                <a:ea typeface="+mj-lt"/>
                <a:cs typeface="+mj-lt"/>
              </a:rPr>
              <a:t> 131 classes</a:t>
            </a:r>
            <a:br>
              <a:rPr lang="en-US" sz="2400" dirty="0">
                <a:ea typeface="+mj-lt"/>
                <a:cs typeface="+mj-lt"/>
              </a:rPr>
            </a:br>
            <a:br>
              <a:rPr lang="en-US" sz="2400" dirty="0">
                <a:ea typeface="+mj-lt"/>
                <a:cs typeface="+mj-lt"/>
              </a:rPr>
            </a:br>
            <a:r>
              <a:rPr lang="en-US" sz="2400" dirty="0">
                <a:ea typeface="+mj-lt"/>
                <a:cs typeface="+mj-lt"/>
              </a:rPr>
              <a:t>- On </a:t>
            </a:r>
            <a:r>
              <a:rPr lang="en-US" sz="2400" dirty="0" err="1">
                <a:ea typeface="+mj-lt"/>
                <a:cs typeface="+mj-lt"/>
              </a:rPr>
              <a:t>s’appuie</a:t>
            </a:r>
            <a:r>
              <a:rPr lang="en-US" sz="2400" dirty="0">
                <a:ea typeface="+mj-lt"/>
                <a:cs typeface="+mj-lt"/>
              </a:rPr>
              <a:t> sur un notebook </a:t>
            </a:r>
            <a:r>
              <a:rPr lang="en-US" sz="2400" dirty="0" err="1">
                <a:ea typeface="+mj-lt"/>
                <a:cs typeface="+mj-lt"/>
              </a:rPr>
              <a:t>créé</a:t>
            </a:r>
            <a:r>
              <a:rPr lang="en-US" sz="2400" dirty="0">
                <a:ea typeface="+mj-lt"/>
                <a:cs typeface="+mj-lt"/>
              </a:rPr>
              <a:t> par un alternant</a:t>
            </a:r>
            <a:br>
              <a:rPr lang="en-US" sz="2400" dirty="0">
                <a:ea typeface="+mj-lt"/>
                <a:cs typeface="+mj-lt"/>
              </a:rPr>
            </a:br>
            <a:br>
              <a:rPr lang="en-US" sz="2400" dirty="0">
                <a:ea typeface="+mj-lt"/>
                <a:cs typeface="+mj-lt"/>
              </a:rPr>
            </a:br>
            <a:r>
              <a:rPr lang="en-US" sz="2400" dirty="0">
                <a:ea typeface="+mj-lt"/>
                <a:cs typeface="+mj-lt"/>
              </a:rPr>
              <a:t>- Architecture Big Data</a:t>
            </a: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216371" y="423333"/>
            <a:ext cx="89081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I) RAPPEL DE LA PROBLÉMATIQUE ET PRÉSENTATION DU JEU DE DONNÉES</a:t>
            </a:r>
          </a:p>
        </p:txBody>
      </p:sp>
      <p:pic>
        <p:nvPicPr>
          <p:cNvPr id="4" name="Image 3">
            <a:extLst>
              <a:ext uri="{FF2B5EF4-FFF2-40B4-BE49-F238E27FC236}">
                <a16:creationId xmlns:a16="http://schemas.microsoft.com/office/drawing/2014/main" id="{BF6DB79E-7A11-4887-13E3-10409FBCD18B}"/>
              </a:ext>
            </a:extLst>
          </p:cNvPr>
          <p:cNvPicPr>
            <a:picLocks noChangeAspect="1"/>
          </p:cNvPicPr>
          <p:nvPr/>
        </p:nvPicPr>
        <p:blipFill>
          <a:blip r:embed="rId8"/>
          <a:stretch>
            <a:fillRect/>
          </a:stretch>
        </p:blipFill>
        <p:spPr>
          <a:xfrm>
            <a:off x="11140460" y="0"/>
            <a:ext cx="1051539" cy="875489"/>
          </a:xfrm>
          <a:prstGeom prst="rect">
            <a:avLst/>
          </a:prstGeom>
        </p:spPr>
      </p:pic>
    </p:spTree>
    <p:extLst>
      <p:ext uri="{BB962C8B-B14F-4D97-AF65-F5344CB8AC3E}">
        <p14:creationId xmlns:p14="http://schemas.microsoft.com/office/powerpoint/2010/main" val="330181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7FB82F44-DD78-DB5E-8292-3AFBF5040803}"/>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5AAB3E2-7A26-D631-9589-1E97292600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1D8CD78B-EE23-867B-BB0C-2893189D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D4A2B5AB-A737-2835-BA2F-16B9C792B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B3F447E4-CDD8-B54A-5967-F107BC966C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63A45B78-05CC-32EF-9646-C48366229F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8C0B897-B5BE-0096-284B-11D3964DC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1353ECEB-815C-9C1A-2D8C-647AE08EF18A}"/>
              </a:ext>
            </a:extLst>
          </p:cNvPr>
          <p:cNvSpPr>
            <a:spLocks noGrp="1"/>
          </p:cNvSpPr>
          <p:nvPr>
            <p:ph type="title"/>
          </p:nvPr>
        </p:nvSpPr>
        <p:spPr>
          <a:xfrm>
            <a:off x="219307" y="1142335"/>
            <a:ext cx="5044069" cy="5292331"/>
          </a:xfrm>
        </p:spPr>
        <p:txBody>
          <a:bodyPr vert="horz" lIns="91440" tIns="45720" rIns="91440" bIns="45720" rtlCol="0" anchor="b">
            <a:noAutofit/>
          </a:bodyPr>
          <a:lstStyle/>
          <a:p>
            <a:pPr>
              <a:lnSpc>
                <a:spcPct val="90000"/>
              </a:lnSpc>
            </a:pPr>
            <a:r>
              <a:rPr lang="fr-FR" sz="2400" dirty="0">
                <a:ea typeface="+mj-lt"/>
                <a:cs typeface="+mj-lt"/>
              </a:rPr>
              <a:t>- Calculs distribués : Répartition du traitement de données sur plusieurs machines (</a:t>
            </a:r>
            <a:r>
              <a:rPr lang="fr-FR" sz="2400" b="1" dirty="0">
                <a:ea typeface="+mj-lt"/>
                <a:cs typeface="+mj-lt"/>
              </a:rPr>
              <a:t>exécuteurs</a:t>
            </a:r>
            <a:r>
              <a:rPr lang="fr-FR" sz="2400" dirty="0">
                <a:ea typeface="+mj-lt"/>
                <a:cs typeface="+mj-lt"/>
              </a:rPr>
              <a:t>), réparties dans un </a:t>
            </a:r>
            <a:r>
              <a:rPr lang="fr-FR" sz="2400" b="1" dirty="0">
                <a:ea typeface="+mj-lt"/>
                <a:cs typeface="+mj-lt"/>
              </a:rPr>
              <a:t>cluster</a:t>
            </a:r>
            <a:br>
              <a:rPr lang="fr-FR" sz="2400" dirty="0">
                <a:ea typeface="+mj-lt"/>
                <a:cs typeface="+mj-lt"/>
              </a:rPr>
            </a:br>
            <a:br>
              <a:rPr lang="fr-FR" sz="2400" dirty="0">
                <a:ea typeface="+mj-lt"/>
                <a:cs typeface="+mj-lt"/>
              </a:rPr>
            </a:br>
            <a:r>
              <a:rPr lang="fr-FR" sz="2400" dirty="0">
                <a:ea typeface="+mj-lt"/>
                <a:cs typeface="+mj-lt"/>
              </a:rPr>
              <a:t>- Apache Spark : Moteur de traitement distribué qui gère cette distribution des tâches</a:t>
            </a:r>
            <a:br>
              <a:rPr lang="fr-FR" sz="2400" dirty="0">
                <a:ea typeface="+mj-lt"/>
                <a:cs typeface="+mj-lt"/>
              </a:rPr>
            </a:br>
            <a:br>
              <a:rPr lang="fr-FR" sz="2400" dirty="0">
                <a:ea typeface="+mj-lt"/>
                <a:cs typeface="+mj-lt"/>
              </a:rPr>
            </a:br>
            <a:r>
              <a:rPr lang="fr-FR" sz="2400" dirty="0">
                <a:ea typeface="+mj-lt"/>
                <a:cs typeface="+mj-lt"/>
              </a:rPr>
              <a:t>- Librairie </a:t>
            </a:r>
            <a:r>
              <a:rPr lang="fr-FR" sz="2400" dirty="0" err="1">
                <a:ea typeface="+mj-lt"/>
                <a:cs typeface="+mj-lt"/>
              </a:rPr>
              <a:t>PySpark</a:t>
            </a:r>
            <a:r>
              <a:rPr lang="fr-FR" sz="2400" dirty="0">
                <a:ea typeface="+mj-lt"/>
                <a:cs typeface="+mj-lt"/>
              </a:rPr>
              <a:t> : Interface Python pour Apache Spark</a:t>
            </a:r>
            <a:br>
              <a:rPr lang="fr-FR"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83165DEF-63B3-FCB8-FC6D-C6B5F4F91062}"/>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5610FFA4-7DFA-67E1-5591-194D8C13BE01}"/>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1) </a:t>
            </a:r>
            <a:r>
              <a:rPr lang="en-US" sz="1800" dirty="0" err="1">
                <a:ea typeface="+mj-lt"/>
                <a:cs typeface="+mj-lt"/>
              </a:rPr>
              <a:t>Outils</a:t>
            </a:r>
            <a:r>
              <a:rPr lang="en-US" sz="1800" dirty="0">
                <a:ea typeface="+mj-lt"/>
                <a:cs typeface="+mj-lt"/>
              </a:rPr>
              <a:t> Big Data</a:t>
            </a:r>
            <a:endParaRPr lang="fr-FR" dirty="0"/>
          </a:p>
        </p:txBody>
      </p:sp>
      <p:pic>
        <p:nvPicPr>
          <p:cNvPr id="4" name="Image 3">
            <a:extLst>
              <a:ext uri="{FF2B5EF4-FFF2-40B4-BE49-F238E27FC236}">
                <a16:creationId xmlns:a16="http://schemas.microsoft.com/office/drawing/2014/main" id="{EECA2270-283A-4D0A-C9DF-347DC3BD7D59}"/>
              </a:ext>
            </a:extLst>
          </p:cNvPr>
          <p:cNvPicPr>
            <a:picLocks noChangeAspect="1"/>
          </p:cNvPicPr>
          <p:nvPr/>
        </p:nvPicPr>
        <p:blipFill>
          <a:blip r:embed="rId8"/>
          <a:stretch>
            <a:fillRect/>
          </a:stretch>
        </p:blipFill>
        <p:spPr>
          <a:xfrm>
            <a:off x="11140460" y="0"/>
            <a:ext cx="1051539" cy="875489"/>
          </a:xfrm>
          <a:prstGeom prst="rect">
            <a:avLst/>
          </a:prstGeom>
        </p:spPr>
      </p:pic>
      <p:pic>
        <p:nvPicPr>
          <p:cNvPr id="13" name="Image 12" descr="Une image contenant texte, diagramme, ligne, capture d’écran&#10;&#10;Le contenu généré par l’IA peut être incorrect.">
            <a:extLst>
              <a:ext uri="{FF2B5EF4-FFF2-40B4-BE49-F238E27FC236}">
                <a16:creationId xmlns:a16="http://schemas.microsoft.com/office/drawing/2014/main" id="{31A20590-E60A-3E8F-E06A-CFB59C6C58A2}"/>
              </a:ext>
            </a:extLst>
          </p:cNvPr>
          <p:cNvPicPr>
            <a:picLocks noChangeAspect="1"/>
          </p:cNvPicPr>
          <p:nvPr/>
        </p:nvPicPr>
        <p:blipFill>
          <a:blip r:embed="rId9"/>
          <a:stretch>
            <a:fillRect/>
          </a:stretch>
        </p:blipFill>
        <p:spPr>
          <a:xfrm>
            <a:off x="5866936" y="2305050"/>
            <a:ext cx="5676900" cy="2724150"/>
          </a:xfrm>
          <a:prstGeom prst="rect">
            <a:avLst/>
          </a:prstGeom>
        </p:spPr>
      </p:pic>
    </p:spTree>
    <p:extLst>
      <p:ext uri="{BB962C8B-B14F-4D97-AF65-F5344CB8AC3E}">
        <p14:creationId xmlns:p14="http://schemas.microsoft.com/office/powerpoint/2010/main" val="286884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DCDA53C5-0D17-D46D-E116-77FF693E57D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34315C0-FF49-52C3-5086-490B959D2E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68ADCBD0-5E9D-28BB-2A7A-5E17B37F1F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EB852EDC-31A1-75C0-4C06-6273D4C1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EB8B368E-E4F5-2447-D445-4A3EA688C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5A3BF515-1BE3-9AC2-2566-4675F8B3D0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9C3609C9-1FB1-4F4C-AD68-269E831B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BADCE163-F1B2-9261-9B88-94FF7FC1E1CC}"/>
              </a:ext>
            </a:extLst>
          </p:cNvPr>
          <p:cNvSpPr>
            <a:spLocks noGrp="1"/>
          </p:cNvSpPr>
          <p:nvPr>
            <p:ph type="title"/>
          </p:nvPr>
        </p:nvSpPr>
        <p:spPr>
          <a:xfrm>
            <a:off x="219307" y="1142335"/>
            <a:ext cx="11645591" cy="5292331"/>
          </a:xfrm>
        </p:spPr>
        <p:txBody>
          <a:bodyPr vert="horz" lIns="91440" tIns="45720" rIns="91440" bIns="45720" rtlCol="0" anchor="b">
            <a:noAutofit/>
          </a:bodyPr>
          <a:lstStyle/>
          <a:p>
            <a:pPr>
              <a:lnSpc>
                <a:spcPct val="90000"/>
              </a:lnSpc>
            </a:pPr>
            <a:r>
              <a:rPr lang="fr-FR" sz="2400" dirty="0">
                <a:ea typeface="+mj-lt"/>
                <a:cs typeface="+mj-lt"/>
              </a:rPr>
              <a:t>- Louer de la puissance de calcul à la demande même en cas de pics de charges</a:t>
            </a:r>
            <a:br>
              <a:rPr lang="fr-FR" sz="2400" dirty="0">
                <a:ea typeface="+mj-lt"/>
                <a:cs typeface="+mj-lt"/>
              </a:rPr>
            </a:br>
            <a:br>
              <a:rPr lang="fr-FR" sz="2400" dirty="0">
                <a:ea typeface="+mj-lt"/>
                <a:cs typeface="+mj-lt"/>
              </a:rPr>
            </a:br>
            <a:r>
              <a:rPr lang="fr-FR" sz="2400" dirty="0">
                <a:ea typeface="+mj-lt"/>
                <a:cs typeface="+mj-lt"/>
              </a:rPr>
              <a:t>- Diminuer les coûts en ne payant que pour les ressources réellement utilisées</a:t>
            </a:r>
            <a:br>
              <a:rPr lang="fr-FR" sz="2400" dirty="0">
                <a:ea typeface="+mj-lt"/>
                <a:cs typeface="+mj-lt"/>
              </a:rPr>
            </a:br>
            <a:br>
              <a:rPr lang="fr-FR" sz="2400" dirty="0">
                <a:ea typeface="+mj-lt"/>
                <a:cs typeface="+mj-lt"/>
              </a:rPr>
            </a:br>
            <a:r>
              <a:rPr lang="fr-FR" sz="2400" dirty="0">
                <a:ea typeface="+mj-lt"/>
                <a:cs typeface="+mj-lt"/>
              </a:rPr>
              <a:t>- Continuité de service même en cas de panne</a:t>
            </a:r>
            <a:br>
              <a:rPr lang="fr-FR" sz="2400" dirty="0">
                <a:ea typeface="+mj-lt"/>
                <a:cs typeface="+mj-lt"/>
              </a:rPr>
            </a:br>
            <a:br>
              <a:rPr lang="fr-FR" sz="2400" dirty="0">
                <a:ea typeface="+mj-lt"/>
                <a:cs typeface="+mj-lt"/>
              </a:rPr>
            </a:br>
            <a:r>
              <a:rPr lang="fr-FR" sz="2400" dirty="0">
                <a:ea typeface="+mj-lt"/>
                <a:cs typeface="+mj-lt"/>
              </a:rPr>
              <a:t>- Maintenance automatique</a:t>
            </a:r>
            <a:br>
              <a:rPr lang="fr-FR" sz="2400" dirty="0">
                <a:ea typeface="+mj-lt"/>
                <a:cs typeface="+mj-lt"/>
              </a:rPr>
            </a:br>
            <a:br>
              <a:rPr lang="fr-FR" sz="2400" dirty="0">
                <a:ea typeface="+mj-lt"/>
                <a:cs typeface="+mj-lt"/>
              </a:rPr>
            </a:br>
            <a:r>
              <a:rPr lang="fr-FR" sz="2400" dirty="0">
                <a:ea typeface="+mj-lt"/>
                <a:cs typeface="+mj-lt"/>
              </a:rPr>
              <a:t>- Accès à des services avancés AI/ML/Big Data</a:t>
            </a:r>
            <a:br>
              <a:rPr lang="fr-FR"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49A0FBE7-C455-AFA1-F7F7-0EF91D0C60A2}"/>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D9AE6798-5894-970C-9582-7396234E010D}"/>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2) </a:t>
            </a:r>
            <a:r>
              <a:rPr lang="en-US" sz="1800" dirty="0" err="1">
                <a:ea typeface="+mj-lt"/>
                <a:cs typeface="+mj-lt"/>
              </a:rPr>
              <a:t>Déploiement</a:t>
            </a:r>
            <a:r>
              <a:rPr lang="en-US" sz="1800" dirty="0">
                <a:ea typeface="+mj-lt"/>
                <a:cs typeface="+mj-lt"/>
              </a:rPr>
              <a:t> dans le cloud</a:t>
            </a:r>
            <a:endParaRPr lang="fr-FR" dirty="0"/>
          </a:p>
        </p:txBody>
      </p:sp>
      <p:pic>
        <p:nvPicPr>
          <p:cNvPr id="4" name="Image 3">
            <a:extLst>
              <a:ext uri="{FF2B5EF4-FFF2-40B4-BE49-F238E27FC236}">
                <a16:creationId xmlns:a16="http://schemas.microsoft.com/office/drawing/2014/main" id="{73C1601F-94D4-9DD0-153D-8E719757CDD8}"/>
              </a:ext>
            </a:extLst>
          </p:cNvPr>
          <p:cNvPicPr>
            <a:picLocks noChangeAspect="1"/>
          </p:cNvPicPr>
          <p:nvPr/>
        </p:nvPicPr>
        <p:blipFill>
          <a:blip r:embed="rId8"/>
          <a:stretch>
            <a:fillRect/>
          </a:stretch>
        </p:blipFill>
        <p:spPr>
          <a:xfrm>
            <a:off x="11140460" y="0"/>
            <a:ext cx="1051539" cy="875489"/>
          </a:xfrm>
          <a:prstGeom prst="rect">
            <a:avLst/>
          </a:prstGeom>
        </p:spPr>
      </p:pic>
    </p:spTree>
    <p:extLst>
      <p:ext uri="{BB962C8B-B14F-4D97-AF65-F5344CB8AC3E}">
        <p14:creationId xmlns:p14="http://schemas.microsoft.com/office/powerpoint/2010/main" val="429441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7224377-324A-9A6D-4661-CCBF6F6F7D71}"/>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35BA065-81E2-ED4C-44BA-917486E140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B89E400-4DB7-7679-C7B2-6760F5B68A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D3446FCB-888B-481E-107D-D6077095F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75C1DCE6-EB5B-9B67-B872-E4CCE891CF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2107952B-5933-699C-FB78-9D49E4900A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C80959F-C9D2-AA94-61B5-946AFB3AE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E532658F-7A4A-1247-6513-036B5948DD00}"/>
              </a:ext>
            </a:extLst>
          </p:cNvPr>
          <p:cNvSpPr>
            <a:spLocks noGrp="1"/>
          </p:cNvSpPr>
          <p:nvPr>
            <p:ph type="title"/>
          </p:nvPr>
        </p:nvSpPr>
        <p:spPr>
          <a:xfrm>
            <a:off x="219307" y="1142335"/>
            <a:ext cx="11645591" cy="5292331"/>
          </a:xfrm>
        </p:spPr>
        <p:txBody>
          <a:bodyPr vert="horz" lIns="91440" tIns="45720" rIns="91440" bIns="45720" rtlCol="0" anchor="b">
            <a:noAutofit/>
          </a:bodyPr>
          <a:lstStyle/>
          <a:p>
            <a:pPr>
              <a:lnSpc>
                <a:spcPct val="90000"/>
              </a:lnSpc>
            </a:pPr>
            <a:r>
              <a:rPr lang="fr-FR" sz="2400" dirty="0">
                <a:ea typeface="+mj-lt"/>
                <a:cs typeface="+mj-lt"/>
              </a:rPr>
              <a:t>- IAM (Identity and Access Management) : Contrôles d’accès</a:t>
            </a: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24732842-92E1-6A09-8E2D-30548707B9B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BBC3DC6A-58EE-01E9-3997-9B05528D2B44}"/>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3) </a:t>
            </a:r>
            <a:r>
              <a:rPr lang="en-US" sz="1800" dirty="0" err="1">
                <a:ea typeface="+mj-lt"/>
                <a:cs typeface="+mj-lt"/>
              </a:rPr>
              <a:t>Briques</a:t>
            </a:r>
            <a:r>
              <a:rPr lang="en-US" sz="1800" dirty="0">
                <a:ea typeface="+mj-lt"/>
                <a:cs typeface="+mj-lt"/>
              </a:rPr>
              <a:t> </a:t>
            </a:r>
            <a:r>
              <a:rPr lang="en-US" sz="1800" dirty="0" err="1">
                <a:ea typeface="+mj-lt"/>
                <a:cs typeface="+mj-lt"/>
              </a:rPr>
              <a:t>d’architecture</a:t>
            </a:r>
            <a:r>
              <a:rPr lang="en-US" sz="1800" dirty="0">
                <a:ea typeface="+mj-lt"/>
                <a:cs typeface="+mj-lt"/>
              </a:rPr>
              <a:t> Big Data avec AWS</a:t>
            </a:r>
            <a:endParaRPr lang="fr-FR" dirty="0"/>
          </a:p>
        </p:txBody>
      </p:sp>
      <p:pic>
        <p:nvPicPr>
          <p:cNvPr id="4" name="Image 3">
            <a:extLst>
              <a:ext uri="{FF2B5EF4-FFF2-40B4-BE49-F238E27FC236}">
                <a16:creationId xmlns:a16="http://schemas.microsoft.com/office/drawing/2014/main" id="{E4ED079E-3DD0-DFB5-FB66-6B707E0C308C}"/>
              </a:ext>
            </a:extLst>
          </p:cNvPr>
          <p:cNvPicPr>
            <a:picLocks noChangeAspect="1"/>
          </p:cNvPicPr>
          <p:nvPr/>
        </p:nvPicPr>
        <p:blipFill>
          <a:blip r:embed="rId8"/>
          <a:stretch>
            <a:fillRect/>
          </a:stretch>
        </p:blipFill>
        <p:spPr>
          <a:xfrm>
            <a:off x="11140460" y="0"/>
            <a:ext cx="1051539" cy="875489"/>
          </a:xfrm>
          <a:prstGeom prst="rect">
            <a:avLst/>
          </a:prstGeom>
        </p:spPr>
      </p:pic>
      <p:pic>
        <p:nvPicPr>
          <p:cNvPr id="6" name="Image 5">
            <a:extLst>
              <a:ext uri="{FF2B5EF4-FFF2-40B4-BE49-F238E27FC236}">
                <a16:creationId xmlns:a16="http://schemas.microsoft.com/office/drawing/2014/main" id="{F43E6EA6-C05F-9DE2-92A9-22329BB035F5}"/>
              </a:ext>
            </a:extLst>
          </p:cNvPr>
          <p:cNvPicPr>
            <a:picLocks noChangeAspect="1"/>
          </p:cNvPicPr>
          <p:nvPr/>
        </p:nvPicPr>
        <p:blipFill>
          <a:blip r:embed="rId9"/>
          <a:stretch>
            <a:fillRect/>
          </a:stretch>
        </p:blipFill>
        <p:spPr>
          <a:xfrm>
            <a:off x="474197" y="1915597"/>
            <a:ext cx="10954215" cy="4695692"/>
          </a:xfrm>
          <a:prstGeom prst="rect">
            <a:avLst/>
          </a:prstGeom>
        </p:spPr>
      </p:pic>
      <mc:AlternateContent xmlns:mc="http://schemas.openxmlformats.org/markup-compatibility/2006">
        <mc:Choice xmlns:p14="http://schemas.microsoft.com/office/powerpoint/2010/main" Requires="p14">
          <p:contentPart p14:bwMode="auto" r:id="rId10">
            <p14:nvContentPartPr>
              <p14:cNvPr id="8" name="Encre 7">
                <a:extLst>
                  <a:ext uri="{FF2B5EF4-FFF2-40B4-BE49-F238E27FC236}">
                    <a16:creationId xmlns:a16="http://schemas.microsoft.com/office/drawing/2014/main" id="{14E9D734-6EF9-6C40-A6C1-89E01A80B09F}"/>
                  </a:ext>
                </a:extLst>
              </p14:cNvPr>
              <p14:cNvContentPartPr/>
              <p14:nvPr/>
            </p14:nvContentPartPr>
            <p14:xfrm>
              <a:off x="624284" y="5518923"/>
              <a:ext cx="1107720" cy="11520"/>
            </p14:xfrm>
          </p:contentPart>
        </mc:Choice>
        <mc:Fallback>
          <p:pic>
            <p:nvPicPr>
              <p:cNvPr id="8" name="Encre 7">
                <a:extLst>
                  <a:ext uri="{FF2B5EF4-FFF2-40B4-BE49-F238E27FC236}">
                    <a16:creationId xmlns:a16="http://schemas.microsoft.com/office/drawing/2014/main" id="{14E9D734-6EF9-6C40-A6C1-89E01A80B09F}"/>
                  </a:ext>
                </a:extLst>
              </p:cNvPr>
              <p:cNvPicPr/>
              <p:nvPr/>
            </p:nvPicPr>
            <p:blipFill>
              <a:blip r:embed="rId11"/>
              <a:stretch>
                <a:fillRect/>
              </a:stretch>
            </p:blipFill>
            <p:spPr>
              <a:xfrm>
                <a:off x="618164" y="5512803"/>
                <a:ext cx="11199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Encre 9">
                <a:extLst>
                  <a:ext uri="{FF2B5EF4-FFF2-40B4-BE49-F238E27FC236}">
                    <a16:creationId xmlns:a16="http://schemas.microsoft.com/office/drawing/2014/main" id="{69320133-D3E8-DAFE-677E-44627A6BD420}"/>
                  </a:ext>
                </a:extLst>
              </p14:cNvPr>
              <p14:cNvContentPartPr/>
              <p14:nvPr/>
            </p14:nvContentPartPr>
            <p14:xfrm>
              <a:off x="612764" y="3913683"/>
              <a:ext cx="2998800" cy="360"/>
            </p14:xfrm>
          </p:contentPart>
        </mc:Choice>
        <mc:Fallback>
          <p:pic>
            <p:nvPicPr>
              <p:cNvPr id="10" name="Encre 9">
                <a:extLst>
                  <a:ext uri="{FF2B5EF4-FFF2-40B4-BE49-F238E27FC236}">
                    <a16:creationId xmlns:a16="http://schemas.microsoft.com/office/drawing/2014/main" id="{69320133-D3E8-DAFE-677E-44627A6BD420}"/>
                  </a:ext>
                </a:extLst>
              </p:cNvPr>
              <p:cNvPicPr/>
              <p:nvPr/>
            </p:nvPicPr>
            <p:blipFill>
              <a:blip r:embed="rId13"/>
              <a:stretch>
                <a:fillRect/>
              </a:stretch>
            </p:blipFill>
            <p:spPr>
              <a:xfrm>
                <a:off x="606644" y="3907563"/>
                <a:ext cx="3011040" cy="12600"/>
              </a:xfrm>
              <a:prstGeom prst="rect">
                <a:avLst/>
              </a:prstGeom>
            </p:spPr>
          </p:pic>
        </mc:Fallback>
      </mc:AlternateContent>
    </p:spTree>
    <p:extLst>
      <p:ext uri="{BB962C8B-B14F-4D97-AF65-F5344CB8AC3E}">
        <p14:creationId xmlns:p14="http://schemas.microsoft.com/office/powerpoint/2010/main" val="52359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637306D5-4F3B-B67A-4935-F22E77CC944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A5E61C3-5036-AAA0-2352-9D578DF6C0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23D41062-A45F-3793-878E-1BCA23D39F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CAA9B644-ECFC-3D8C-F165-5AE30AA81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DB9C7C14-E79F-90F8-D695-F18CD48DB7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46088C25-EDDE-8F8C-C8FC-AC02AD5499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6B2EA85C-0283-0D3A-4259-25E1B402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21F3942D-C54D-6FA4-1CB9-D1D9A6AE6370}"/>
              </a:ext>
            </a:extLst>
          </p:cNvPr>
          <p:cNvSpPr>
            <a:spLocks noGrp="1"/>
          </p:cNvSpPr>
          <p:nvPr>
            <p:ph type="title"/>
          </p:nvPr>
        </p:nvSpPr>
        <p:spPr>
          <a:xfrm>
            <a:off x="219307" y="1142335"/>
            <a:ext cx="11645591" cy="5292331"/>
          </a:xfrm>
        </p:spPr>
        <p:txBody>
          <a:bodyPr vert="horz" lIns="91440" tIns="45720" rIns="91440" bIns="45720" rtlCol="0" anchor="b">
            <a:noAutofit/>
          </a:bodyPr>
          <a:lstStyle/>
          <a:p>
            <a:pPr>
              <a:lnSpc>
                <a:spcPct val="90000"/>
              </a:lnSpc>
            </a:pPr>
            <a:r>
              <a:rPr lang="fr-FR" sz="2400" dirty="0">
                <a:ea typeface="+mj-lt"/>
                <a:cs typeface="+mj-lt"/>
              </a:rPr>
              <a:t>- S3 (Simple Storage Service) : Stockage des images, du </a:t>
            </a:r>
            <a:r>
              <a:rPr lang="fr-FR" sz="2400" dirty="0" err="1">
                <a:ea typeface="+mj-lt"/>
                <a:cs typeface="+mj-lt"/>
              </a:rPr>
              <a:t>bootstrap</a:t>
            </a:r>
            <a:r>
              <a:rPr lang="fr-FR" sz="2400" dirty="0">
                <a:ea typeface="+mj-lt"/>
                <a:cs typeface="+mj-lt"/>
              </a:rPr>
              <a:t>, des résultats et du notebook</a:t>
            </a: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93194639-C16B-EB1C-4DE5-59F1F331C181}"/>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B8592168-DF47-837E-EB25-2D304A5FC0DD}"/>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3) </a:t>
            </a:r>
            <a:r>
              <a:rPr lang="en-US" sz="1800" dirty="0" err="1">
                <a:ea typeface="+mj-lt"/>
                <a:cs typeface="+mj-lt"/>
              </a:rPr>
              <a:t>Briques</a:t>
            </a:r>
            <a:r>
              <a:rPr lang="en-US" sz="1800" dirty="0">
                <a:ea typeface="+mj-lt"/>
                <a:cs typeface="+mj-lt"/>
              </a:rPr>
              <a:t> </a:t>
            </a:r>
            <a:r>
              <a:rPr lang="en-US" sz="1800" dirty="0" err="1">
                <a:ea typeface="+mj-lt"/>
                <a:cs typeface="+mj-lt"/>
              </a:rPr>
              <a:t>d’architecture</a:t>
            </a:r>
            <a:r>
              <a:rPr lang="en-US" sz="1800" dirty="0">
                <a:ea typeface="+mj-lt"/>
                <a:cs typeface="+mj-lt"/>
              </a:rPr>
              <a:t> Big Data avec AWS</a:t>
            </a:r>
            <a:endParaRPr lang="fr-FR" dirty="0"/>
          </a:p>
        </p:txBody>
      </p:sp>
      <p:pic>
        <p:nvPicPr>
          <p:cNvPr id="4" name="Image 3">
            <a:extLst>
              <a:ext uri="{FF2B5EF4-FFF2-40B4-BE49-F238E27FC236}">
                <a16:creationId xmlns:a16="http://schemas.microsoft.com/office/drawing/2014/main" id="{9A6A7470-B472-61BF-6BE4-535D5A806D3E}"/>
              </a:ext>
            </a:extLst>
          </p:cNvPr>
          <p:cNvPicPr>
            <a:picLocks noChangeAspect="1"/>
          </p:cNvPicPr>
          <p:nvPr/>
        </p:nvPicPr>
        <p:blipFill>
          <a:blip r:embed="rId8"/>
          <a:stretch>
            <a:fillRect/>
          </a:stretch>
        </p:blipFill>
        <p:spPr>
          <a:xfrm>
            <a:off x="11140460" y="0"/>
            <a:ext cx="1051539" cy="875489"/>
          </a:xfrm>
          <a:prstGeom prst="rect">
            <a:avLst/>
          </a:prstGeom>
        </p:spPr>
      </p:pic>
      <p:pic>
        <p:nvPicPr>
          <p:cNvPr id="10" name="Image 9">
            <a:extLst>
              <a:ext uri="{FF2B5EF4-FFF2-40B4-BE49-F238E27FC236}">
                <a16:creationId xmlns:a16="http://schemas.microsoft.com/office/drawing/2014/main" id="{F239B73C-A320-B797-D27F-CEA2F0D55347}"/>
              </a:ext>
            </a:extLst>
          </p:cNvPr>
          <p:cNvPicPr>
            <a:picLocks noChangeAspect="1"/>
          </p:cNvPicPr>
          <p:nvPr/>
        </p:nvPicPr>
        <p:blipFill>
          <a:blip r:embed="rId9"/>
          <a:stretch>
            <a:fillRect/>
          </a:stretch>
        </p:blipFill>
        <p:spPr>
          <a:xfrm>
            <a:off x="219307" y="2219954"/>
            <a:ext cx="11645591" cy="4345831"/>
          </a:xfrm>
          <a:prstGeom prst="rect">
            <a:avLst/>
          </a:prstGeom>
        </p:spPr>
      </p:pic>
      <mc:AlternateContent xmlns:mc="http://schemas.openxmlformats.org/markup-compatibility/2006">
        <mc:Choice xmlns:p14="http://schemas.microsoft.com/office/powerpoint/2010/main" Requires="p14">
          <p:contentPart p14:bwMode="auto" r:id="rId10">
            <p14:nvContentPartPr>
              <p14:cNvPr id="16" name="Encre 15">
                <a:extLst>
                  <a:ext uri="{FF2B5EF4-FFF2-40B4-BE49-F238E27FC236}">
                    <a16:creationId xmlns:a16="http://schemas.microsoft.com/office/drawing/2014/main" id="{2EEEB4A8-837B-0A9A-D1C4-F64124E2B8AB}"/>
                  </a:ext>
                </a:extLst>
              </p14:cNvPr>
              <p14:cNvContentPartPr/>
              <p14:nvPr/>
            </p14:nvContentPartPr>
            <p14:xfrm>
              <a:off x="4560164" y="6545643"/>
              <a:ext cx="360" cy="360"/>
            </p14:xfrm>
          </p:contentPart>
        </mc:Choice>
        <mc:Fallback>
          <p:pic>
            <p:nvPicPr>
              <p:cNvPr id="16" name="Encre 15">
                <a:extLst>
                  <a:ext uri="{FF2B5EF4-FFF2-40B4-BE49-F238E27FC236}">
                    <a16:creationId xmlns:a16="http://schemas.microsoft.com/office/drawing/2014/main" id="{2EEEB4A8-837B-0A9A-D1C4-F64124E2B8AB}"/>
                  </a:ext>
                </a:extLst>
              </p:cNvPr>
              <p:cNvPicPr/>
              <p:nvPr/>
            </p:nvPicPr>
            <p:blipFill>
              <a:blip r:embed="rId11"/>
              <a:stretch>
                <a:fillRect/>
              </a:stretch>
            </p:blipFill>
            <p:spPr>
              <a:xfrm>
                <a:off x="4554044" y="653952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Encre 23">
                <a:extLst>
                  <a:ext uri="{FF2B5EF4-FFF2-40B4-BE49-F238E27FC236}">
                    <a16:creationId xmlns:a16="http://schemas.microsoft.com/office/drawing/2014/main" id="{BE32E913-C39D-0261-E9D0-8D4015E7E21A}"/>
                  </a:ext>
                </a:extLst>
              </p14:cNvPr>
              <p14:cNvContentPartPr/>
              <p14:nvPr/>
            </p14:nvContentPartPr>
            <p14:xfrm>
              <a:off x="873404" y="5374203"/>
              <a:ext cx="3557880" cy="1191960"/>
            </p14:xfrm>
          </p:contentPart>
        </mc:Choice>
        <mc:Fallback>
          <p:pic>
            <p:nvPicPr>
              <p:cNvPr id="24" name="Encre 23">
                <a:extLst>
                  <a:ext uri="{FF2B5EF4-FFF2-40B4-BE49-F238E27FC236}">
                    <a16:creationId xmlns:a16="http://schemas.microsoft.com/office/drawing/2014/main" id="{BE32E913-C39D-0261-E9D0-8D4015E7E21A}"/>
                  </a:ext>
                </a:extLst>
              </p:cNvPr>
              <p:cNvPicPr/>
              <p:nvPr/>
            </p:nvPicPr>
            <p:blipFill>
              <a:blip r:embed="rId13"/>
              <a:stretch>
                <a:fillRect/>
              </a:stretch>
            </p:blipFill>
            <p:spPr>
              <a:xfrm>
                <a:off x="867284" y="5368083"/>
                <a:ext cx="3570120" cy="1204200"/>
              </a:xfrm>
              <a:prstGeom prst="rect">
                <a:avLst/>
              </a:prstGeom>
            </p:spPr>
          </p:pic>
        </mc:Fallback>
      </mc:AlternateContent>
    </p:spTree>
    <p:extLst>
      <p:ext uri="{BB962C8B-B14F-4D97-AF65-F5344CB8AC3E}">
        <p14:creationId xmlns:p14="http://schemas.microsoft.com/office/powerpoint/2010/main" val="309544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4984C551-7A24-0AB1-F748-C2845A6AE46D}"/>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B49AADA-065D-908E-441B-8EFAFD6CA1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09E5763A-1BD8-CBA1-9D8E-DFA1D42C90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764310A6-84C4-8012-1B96-80055728F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0151674A-FF01-EE9C-F4EE-6B3810BB76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B734D573-3492-70A3-A304-78FB552A76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4FE3F3C7-27BE-FAD6-7D8A-A4934FC78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166A1680-4C7D-2898-49D6-A90B599AA406}"/>
              </a:ext>
            </a:extLst>
          </p:cNvPr>
          <p:cNvSpPr>
            <a:spLocks noGrp="1"/>
          </p:cNvSpPr>
          <p:nvPr>
            <p:ph type="title"/>
          </p:nvPr>
        </p:nvSpPr>
        <p:spPr>
          <a:xfrm>
            <a:off x="219307" y="1142335"/>
            <a:ext cx="11645591" cy="5292331"/>
          </a:xfrm>
        </p:spPr>
        <p:txBody>
          <a:bodyPr vert="horz" lIns="91440" tIns="45720" rIns="91440" bIns="45720" rtlCol="0" anchor="b">
            <a:noAutofit/>
          </a:bodyPr>
          <a:lstStyle/>
          <a:p>
            <a:pPr>
              <a:lnSpc>
                <a:spcPct val="90000"/>
              </a:lnSpc>
            </a:pPr>
            <a:r>
              <a:rPr lang="fr-FR" sz="2400" dirty="0">
                <a:ea typeface="+mj-lt"/>
                <a:cs typeface="+mj-lt"/>
              </a:rPr>
              <a:t>- EMR (</a:t>
            </a:r>
            <a:r>
              <a:rPr lang="fr-FR" sz="2400" dirty="0" err="1">
                <a:ea typeface="+mj-lt"/>
                <a:cs typeface="+mj-lt"/>
              </a:rPr>
              <a:t>Elastic</a:t>
            </a:r>
            <a:r>
              <a:rPr lang="fr-FR" sz="2400" dirty="0">
                <a:ea typeface="+mj-lt"/>
                <a:cs typeface="+mj-lt"/>
              </a:rPr>
              <a:t> MapReduce): Cluster de calculs distribués, traitement des images et ACP. 5 étapes :</a:t>
            </a:r>
            <a:br>
              <a:rPr lang="fr-FR" sz="2400" dirty="0">
                <a:ea typeface="+mj-lt"/>
                <a:cs typeface="+mj-lt"/>
              </a:rPr>
            </a:br>
            <a:br>
              <a:rPr lang="fr-FR" sz="2400" dirty="0">
                <a:ea typeface="+mj-lt"/>
                <a:cs typeface="+mj-lt"/>
              </a:rPr>
            </a:br>
            <a:r>
              <a:rPr lang="fr-FR" sz="2400" dirty="0">
                <a:ea typeface="+mj-lt"/>
                <a:cs typeface="+mj-lt"/>
              </a:rPr>
              <a:t>	* Configuration logiciel</a:t>
            </a:r>
            <a:br>
              <a:rPr lang="fr-FR" sz="2400" dirty="0">
                <a:ea typeface="+mj-lt"/>
                <a:cs typeface="+mj-lt"/>
              </a:rPr>
            </a:br>
            <a:br>
              <a:rPr lang="fr-FR" sz="2400" dirty="0">
                <a:ea typeface="+mj-lt"/>
                <a:cs typeface="+mj-lt"/>
              </a:rPr>
            </a:br>
            <a:r>
              <a:rPr lang="fr-FR" sz="2400" dirty="0">
                <a:ea typeface="+mj-lt"/>
                <a:cs typeface="+mj-lt"/>
              </a:rPr>
              <a:t>	* Configuration matériel</a:t>
            </a:r>
            <a:br>
              <a:rPr lang="fr-FR" sz="2400" dirty="0">
                <a:ea typeface="+mj-lt"/>
                <a:cs typeface="+mj-lt"/>
              </a:rPr>
            </a:br>
            <a:br>
              <a:rPr lang="fr-FR" sz="2400" dirty="0">
                <a:ea typeface="+mj-lt"/>
                <a:cs typeface="+mj-lt"/>
              </a:rPr>
            </a:br>
            <a:r>
              <a:rPr lang="fr-FR" sz="2400" dirty="0">
                <a:ea typeface="+mj-lt"/>
                <a:cs typeface="+mj-lt"/>
              </a:rPr>
              <a:t>	* Actions d’amorçage</a:t>
            </a:r>
            <a:br>
              <a:rPr lang="fr-FR" sz="2400" dirty="0">
                <a:ea typeface="+mj-lt"/>
                <a:cs typeface="+mj-lt"/>
              </a:rPr>
            </a:br>
            <a:br>
              <a:rPr lang="fr-FR" sz="2400" dirty="0">
                <a:ea typeface="+mj-lt"/>
                <a:cs typeface="+mj-lt"/>
              </a:rPr>
            </a:br>
            <a:r>
              <a:rPr lang="fr-FR" sz="2400" dirty="0">
                <a:ea typeface="+mj-lt"/>
                <a:cs typeface="+mj-lt"/>
              </a:rPr>
              <a:t>	* Sécurité</a:t>
            </a:r>
            <a:br>
              <a:rPr lang="fr-FR" sz="2400" dirty="0">
                <a:ea typeface="+mj-lt"/>
                <a:cs typeface="+mj-lt"/>
              </a:rPr>
            </a:br>
            <a:br>
              <a:rPr lang="fr-FR" sz="2400" dirty="0">
                <a:ea typeface="+mj-lt"/>
                <a:cs typeface="+mj-lt"/>
              </a:rPr>
            </a:br>
            <a:r>
              <a:rPr lang="fr-FR" sz="2400" dirty="0">
                <a:ea typeface="+mj-lt"/>
                <a:cs typeface="+mj-lt"/>
              </a:rPr>
              <a:t>	* Création du tunnel SSH et Proxy</a:t>
            </a:r>
            <a:br>
              <a:rPr lang="fr-FR"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BDC20A49-B468-0F9B-F31A-200F722E5757}"/>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BBB47AE5-97F7-D240-7E72-ABFA599648BD}"/>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3) </a:t>
            </a:r>
            <a:r>
              <a:rPr lang="en-US" sz="1800" dirty="0" err="1">
                <a:ea typeface="+mj-lt"/>
                <a:cs typeface="+mj-lt"/>
              </a:rPr>
              <a:t>Briques</a:t>
            </a:r>
            <a:r>
              <a:rPr lang="en-US" sz="1800" dirty="0">
                <a:ea typeface="+mj-lt"/>
                <a:cs typeface="+mj-lt"/>
              </a:rPr>
              <a:t> </a:t>
            </a:r>
            <a:r>
              <a:rPr lang="en-US" sz="1800" dirty="0" err="1">
                <a:ea typeface="+mj-lt"/>
                <a:cs typeface="+mj-lt"/>
              </a:rPr>
              <a:t>d’architecture</a:t>
            </a:r>
            <a:r>
              <a:rPr lang="en-US" sz="1800" dirty="0">
                <a:ea typeface="+mj-lt"/>
                <a:cs typeface="+mj-lt"/>
              </a:rPr>
              <a:t> Big Data avec AWS</a:t>
            </a:r>
            <a:endParaRPr lang="fr-FR" dirty="0"/>
          </a:p>
        </p:txBody>
      </p:sp>
      <p:pic>
        <p:nvPicPr>
          <p:cNvPr id="4" name="Image 3">
            <a:extLst>
              <a:ext uri="{FF2B5EF4-FFF2-40B4-BE49-F238E27FC236}">
                <a16:creationId xmlns:a16="http://schemas.microsoft.com/office/drawing/2014/main" id="{6CA4451D-2DD7-9521-81F3-5D52EB0E7DA0}"/>
              </a:ext>
            </a:extLst>
          </p:cNvPr>
          <p:cNvPicPr>
            <a:picLocks noChangeAspect="1"/>
          </p:cNvPicPr>
          <p:nvPr/>
        </p:nvPicPr>
        <p:blipFill>
          <a:blip r:embed="rId8"/>
          <a:stretch>
            <a:fillRect/>
          </a:stretch>
        </p:blipFill>
        <p:spPr>
          <a:xfrm>
            <a:off x="11140460" y="0"/>
            <a:ext cx="1051539" cy="875489"/>
          </a:xfrm>
          <a:prstGeom prst="rect">
            <a:avLst/>
          </a:prstGeom>
        </p:spPr>
      </p:pic>
    </p:spTree>
    <p:extLst>
      <p:ext uri="{BB962C8B-B14F-4D97-AF65-F5344CB8AC3E}">
        <p14:creationId xmlns:p14="http://schemas.microsoft.com/office/powerpoint/2010/main" val="37862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F1DD1-5E65-76C7-3484-E204F24ACC6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7EF3EFB-B40A-61D7-F10E-CB934B6E4443}"/>
              </a:ext>
            </a:extLst>
          </p:cNvPr>
          <p:cNvSpPr>
            <a:spLocks noGrp="1"/>
          </p:cNvSpPr>
          <p:nvPr>
            <p:ph type="title"/>
          </p:nvPr>
        </p:nvSpPr>
        <p:spPr>
          <a:xfrm>
            <a:off x="219306" y="1142335"/>
            <a:ext cx="5228663" cy="5292331"/>
          </a:xfrm>
        </p:spPr>
        <p:txBody>
          <a:bodyPr vert="horz" lIns="91440" tIns="45720" rIns="91440" bIns="45720" rtlCol="0" anchor="b">
            <a:noAutofit/>
          </a:bodyPr>
          <a:lstStyle/>
          <a:p>
            <a:pPr>
              <a:lnSpc>
                <a:spcPct val="90000"/>
              </a:lnSpc>
            </a:pPr>
            <a:r>
              <a:rPr lang="fr-FR" sz="2400" dirty="0">
                <a:ea typeface="+mj-lt"/>
                <a:cs typeface="+mj-lt"/>
              </a:rPr>
              <a:t>	* Configuration logiciel</a:t>
            </a:r>
            <a:br>
              <a:rPr lang="fr-FR" sz="2400" dirty="0">
                <a:ea typeface="+mj-lt"/>
                <a:cs typeface="+mj-lt"/>
              </a:rPr>
            </a:br>
            <a:br>
              <a:rPr lang="fr-FR" sz="2400" dirty="0">
                <a:ea typeface="+mj-lt"/>
                <a:cs typeface="+mj-lt"/>
              </a:rPr>
            </a:br>
            <a:r>
              <a:rPr lang="fr-FR" sz="2400" dirty="0">
                <a:ea typeface="+mj-lt"/>
                <a:cs typeface="+mj-lt"/>
              </a:rPr>
              <a:t>- Hadoop et Spark : calculs distribués</a:t>
            </a:r>
            <a:br>
              <a:rPr lang="fr-FR" sz="2400" dirty="0">
                <a:ea typeface="+mj-lt"/>
                <a:cs typeface="+mj-lt"/>
              </a:rPr>
            </a:br>
            <a:r>
              <a:rPr lang="fr-FR" sz="2400" dirty="0">
                <a:ea typeface="+mj-lt"/>
                <a:cs typeface="+mj-lt"/>
              </a:rPr>
              <a:t>- </a:t>
            </a:r>
            <a:r>
              <a:rPr lang="fr-FR" sz="2400" dirty="0" err="1">
                <a:ea typeface="+mj-lt"/>
                <a:cs typeface="+mj-lt"/>
              </a:rPr>
              <a:t>JupyterHub</a:t>
            </a:r>
            <a:r>
              <a:rPr lang="fr-FR" sz="2400" dirty="0">
                <a:ea typeface="+mj-lt"/>
                <a:cs typeface="+mj-lt"/>
              </a:rPr>
              <a:t> : exécution des scripts </a:t>
            </a:r>
            <a:r>
              <a:rPr lang="fr-FR" sz="2400" dirty="0" err="1">
                <a:ea typeface="+mj-lt"/>
                <a:cs typeface="+mj-lt"/>
              </a:rPr>
              <a:t>PySpark</a:t>
            </a:r>
            <a:r>
              <a:rPr lang="fr-FR" sz="2400" dirty="0">
                <a:ea typeface="+mj-lt"/>
                <a:cs typeface="+mj-lt"/>
              </a:rPr>
              <a:t> du notebook</a:t>
            </a:r>
            <a:br>
              <a:rPr lang="fr-FR" sz="2400" dirty="0">
                <a:ea typeface="+mj-lt"/>
                <a:cs typeface="+mj-lt"/>
              </a:rPr>
            </a:br>
            <a:r>
              <a:rPr lang="fr-FR" sz="2400" dirty="0">
                <a:ea typeface="+mj-lt"/>
                <a:cs typeface="+mj-lt"/>
              </a:rPr>
              <a:t>- Paramètres : persistance des notebooks et stockage sur S3</a:t>
            </a: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fr-FR"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576B4854-1517-3B28-8D09-C892BBCA7F2E}"/>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362C36ED-389B-8319-297C-04119FB9C162}"/>
              </a:ext>
            </a:extLst>
          </p:cNvPr>
          <p:cNvSpPr txBox="1"/>
          <p:nvPr/>
        </p:nvSpPr>
        <p:spPr>
          <a:xfrm>
            <a:off x="216371" y="423333"/>
            <a:ext cx="8908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PROCESSUS DE CRÉATION DE L’ENVIRONNEMENT BIG DATA</a:t>
            </a:r>
          </a:p>
          <a:p>
            <a:r>
              <a:rPr lang="en-US" dirty="0">
                <a:ea typeface="+mj-lt"/>
                <a:cs typeface="+mj-lt"/>
              </a:rPr>
              <a:t>	</a:t>
            </a:r>
            <a:r>
              <a:rPr lang="en-US" sz="1800" dirty="0">
                <a:ea typeface="+mj-lt"/>
                <a:cs typeface="+mj-lt"/>
              </a:rPr>
              <a:t> 3) </a:t>
            </a:r>
            <a:r>
              <a:rPr lang="en-US" sz="1800" dirty="0" err="1">
                <a:ea typeface="+mj-lt"/>
                <a:cs typeface="+mj-lt"/>
              </a:rPr>
              <a:t>Briques</a:t>
            </a:r>
            <a:r>
              <a:rPr lang="en-US" sz="1800" dirty="0">
                <a:ea typeface="+mj-lt"/>
                <a:cs typeface="+mj-lt"/>
              </a:rPr>
              <a:t> </a:t>
            </a:r>
            <a:r>
              <a:rPr lang="en-US" sz="1800" dirty="0" err="1">
                <a:ea typeface="+mj-lt"/>
                <a:cs typeface="+mj-lt"/>
              </a:rPr>
              <a:t>d’architecture</a:t>
            </a:r>
            <a:r>
              <a:rPr lang="en-US" sz="1800" dirty="0">
                <a:ea typeface="+mj-lt"/>
                <a:cs typeface="+mj-lt"/>
              </a:rPr>
              <a:t> Big Data avec AWS</a:t>
            </a:r>
            <a:endParaRPr lang="fr-FR" dirty="0"/>
          </a:p>
        </p:txBody>
      </p:sp>
      <p:pic>
        <p:nvPicPr>
          <p:cNvPr id="4" name="Image 3">
            <a:extLst>
              <a:ext uri="{FF2B5EF4-FFF2-40B4-BE49-F238E27FC236}">
                <a16:creationId xmlns:a16="http://schemas.microsoft.com/office/drawing/2014/main" id="{30268D25-3C47-03AA-2991-E529DF4942EB}"/>
              </a:ext>
            </a:extLst>
          </p:cNvPr>
          <p:cNvPicPr>
            <a:picLocks noChangeAspect="1"/>
          </p:cNvPicPr>
          <p:nvPr/>
        </p:nvPicPr>
        <p:blipFill>
          <a:blip r:embed="rId3"/>
          <a:stretch>
            <a:fillRect/>
          </a:stretch>
        </p:blipFill>
        <p:spPr>
          <a:xfrm>
            <a:off x="11140460" y="0"/>
            <a:ext cx="1051539" cy="875489"/>
          </a:xfrm>
          <a:prstGeom prst="rect">
            <a:avLst/>
          </a:prstGeom>
        </p:spPr>
      </p:pic>
      <p:pic>
        <p:nvPicPr>
          <p:cNvPr id="6" name="Image 5">
            <a:extLst>
              <a:ext uri="{FF2B5EF4-FFF2-40B4-BE49-F238E27FC236}">
                <a16:creationId xmlns:a16="http://schemas.microsoft.com/office/drawing/2014/main" id="{4904DD61-FAF8-FC72-F590-6117906B47E7}"/>
              </a:ext>
            </a:extLst>
          </p:cNvPr>
          <p:cNvPicPr>
            <a:picLocks noChangeAspect="1"/>
          </p:cNvPicPr>
          <p:nvPr/>
        </p:nvPicPr>
        <p:blipFill>
          <a:blip r:embed="rId4"/>
          <a:stretch>
            <a:fillRect/>
          </a:stretch>
        </p:blipFill>
        <p:spPr>
          <a:xfrm>
            <a:off x="5529701" y="1683491"/>
            <a:ext cx="6549123" cy="4751175"/>
          </a:xfrm>
          <a:prstGeom prst="rect">
            <a:avLst/>
          </a:prstGeom>
        </p:spPr>
      </p:pic>
      <p:pic>
        <p:nvPicPr>
          <p:cNvPr id="10" name="Image 9">
            <a:extLst>
              <a:ext uri="{FF2B5EF4-FFF2-40B4-BE49-F238E27FC236}">
                <a16:creationId xmlns:a16="http://schemas.microsoft.com/office/drawing/2014/main" id="{1AACF90A-BA41-4CA5-0FF1-823C25100C29}"/>
              </a:ext>
            </a:extLst>
          </p:cNvPr>
          <p:cNvPicPr>
            <a:picLocks noChangeAspect="1"/>
          </p:cNvPicPr>
          <p:nvPr/>
        </p:nvPicPr>
        <p:blipFill>
          <a:blip r:embed="rId5"/>
          <a:stretch>
            <a:fillRect/>
          </a:stretch>
        </p:blipFill>
        <p:spPr>
          <a:xfrm>
            <a:off x="216371" y="4329644"/>
            <a:ext cx="5231599" cy="2105022"/>
          </a:xfrm>
          <a:prstGeom prst="rect">
            <a:avLst/>
          </a:prstGeom>
        </p:spPr>
      </p:pic>
      <mc:AlternateContent xmlns:mc="http://schemas.openxmlformats.org/markup-compatibility/2006">
        <mc:Choice xmlns:p14="http://schemas.microsoft.com/office/powerpoint/2010/main" Requires="p14">
          <p:contentPart p14:bwMode="auto" r:id="rId6">
            <p14:nvContentPartPr>
              <p14:cNvPr id="12" name="Encre 11">
                <a:extLst>
                  <a:ext uri="{FF2B5EF4-FFF2-40B4-BE49-F238E27FC236}">
                    <a16:creationId xmlns:a16="http://schemas.microsoft.com/office/drawing/2014/main" id="{63720627-06FD-2F45-ABCB-58B8D0D73F10}"/>
                  </a:ext>
                </a:extLst>
              </p14:cNvPr>
              <p14:cNvContentPartPr/>
              <p14:nvPr/>
            </p14:nvContentPartPr>
            <p14:xfrm>
              <a:off x="5887484" y="5979003"/>
              <a:ext cx="603720" cy="20880"/>
            </p14:xfrm>
          </p:contentPart>
        </mc:Choice>
        <mc:Fallback>
          <p:pic>
            <p:nvPicPr>
              <p:cNvPr id="12" name="Encre 11">
                <a:extLst>
                  <a:ext uri="{FF2B5EF4-FFF2-40B4-BE49-F238E27FC236}">
                    <a16:creationId xmlns:a16="http://schemas.microsoft.com/office/drawing/2014/main" id="{63720627-06FD-2F45-ABCB-58B8D0D73F10}"/>
                  </a:ext>
                </a:extLst>
              </p:cNvPr>
              <p:cNvPicPr/>
              <p:nvPr/>
            </p:nvPicPr>
            <p:blipFill>
              <a:blip r:embed="rId7"/>
              <a:stretch>
                <a:fillRect/>
              </a:stretch>
            </p:blipFill>
            <p:spPr>
              <a:xfrm>
                <a:off x="5881364" y="5972883"/>
                <a:ext cx="6159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Encre 14">
                <a:extLst>
                  <a:ext uri="{FF2B5EF4-FFF2-40B4-BE49-F238E27FC236}">
                    <a16:creationId xmlns:a16="http://schemas.microsoft.com/office/drawing/2014/main" id="{37408A6C-A568-8B16-A39A-84CE620171AB}"/>
                  </a:ext>
                </a:extLst>
              </p14:cNvPr>
              <p14:cNvContentPartPr/>
              <p14:nvPr/>
            </p14:nvContentPartPr>
            <p14:xfrm>
              <a:off x="8061884" y="5318763"/>
              <a:ext cx="646920" cy="360"/>
            </p14:xfrm>
          </p:contentPart>
        </mc:Choice>
        <mc:Fallback>
          <p:pic>
            <p:nvPicPr>
              <p:cNvPr id="15" name="Encre 14">
                <a:extLst>
                  <a:ext uri="{FF2B5EF4-FFF2-40B4-BE49-F238E27FC236}">
                    <a16:creationId xmlns:a16="http://schemas.microsoft.com/office/drawing/2014/main" id="{37408A6C-A568-8B16-A39A-84CE620171AB}"/>
                  </a:ext>
                </a:extLst>
              </p:cNvPr>
              <p:cNvPicPr/>
              <p:nvPr/>
            </p:nvPicPr>
            <p:blipFill>
              <a:blip r:embed="rId9"/>
              <a:stretch>
                <a:fillRect/>
              </a:stretch>
            </p:blipFill>
            <p:spPr>
              <a:xfrm>
                <a:off x="8055764" y="5312283"/>
                <a:ext cx="6591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Encre 17">
                <a:extLst>
                  <a:ext uri="{FF2B5EF4-FFF2-40B4-BE49-F238E27FC236}">
                    <a16:creationId xmlns:a16="http://schemas.microsoft.com/office/drawing/2014/main" id="{E9C5FFF3-E5A1-BCBD-4CFE-D1F345AC4BA5}"/>
                  </a:ext>
                </a:extLst>
              </p14:cNvPr>
              <p14:cNvContentPartPr/>
              <p14:nvPr/>
            </p14:nvContentPartPr>
            <p14:xfrm>
              <a:off x="10180484" y="5485803"/>
              <a:ext cx="892080" cy="12600"/>
            </p14:xfrm>
          </p:contentPart>
        </mc:Choice>
        <mc:Fallback>
          <p:pic>
            <p:nvPicPr>
              <p:cNvPr id="18" name="Encre 17">
                <a:extLst>
                  <a:ext uri="{FF2B5EF4-FFF2-40B4-BE49-F238E27FC236}">
                    <a16:creationId xmlns:a16="http://schemas.microsoft.com/office/drawing/2014/main" id="{E9C5FFF3-E5A1-BCBD-4CFE-D1F345AC4BA5}"/>
                  </a:ext>
                </a:extLst>
              </p:cNvPr>
              <p:cNvPicPr/>
              <p:nvPr/>
            </p:nvPicPr>
            <p:blipFill>
              <a:blip r:embed="rId11"/>
              <a:stretch>
                <a:fillRect/>
              </a:stretch>
            </p:blipFill>
            <p:spPr>
              <a:xfrm>
                <a:off x="10174364" y="5479683"/>
                <a:ext cx="904320" cy="24840"/>
              </a:xfrm>
              <a:prstGeom prst="rect">
                <a:avLst/>
              </a:prstGeom>
            </p:spPr>
          </p:pic>
        </mc:Fallback>
      </mc:AlternateContent>
    </p:spTree>
    <p:extLst>
      <p:ext uri="{BB962C8B-B14F-4D97-AF65-F5344CB8AC3E}">
        <p14:creationId xmlns:p14="http://schemas.microsoft.com/office/powerpoint/2010/main" val="3374141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1744</TotalTime>
  <Words>1657</Words>
  <Application>Microsoft Office PowerPoint</Application>
  <PresentationFormat>Grand écran</PresentationFormat>
  <Paragraphs>88</Paragraphs>
  <Slides>20</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Century Gothic</vt:lpstr>
      <vt:lpstr>Wingdings 3</vt:lpstr>
      <vt:lpstr>Ion</vt:lpstr>
      <vt:lpstr>Présentation PowerPoint</vt:lpstr>
      <vt:lpstr>I) Rappel de la problématique et presentation du jeu de données  II) Processus de création de l’environnement Big Data  1) Outils Big Data  2) Déploiement dans le cloud  3) Briques d’architecture Big Data avec AWS  III) Chaîne de traitement des images dans un environnement Big Data dans le cloud  1) Chargement des données  2) MobileNetV2 et Transfer Learning  3) Extractions de features, ACP et stockage des résultats  IV) Démonstration dans le cloud  </vt:lpstr>
      <vt:lpstr>- Start-up Fruits  - Création d’une application mobile afin de reconnaître un fruit pris en photo  - Données : 22688 images (100*100p) réparties en 131 classes  - On s’appuie sur un notebook créé par un alternant  - Architecture Big Data </vt:lpstr>
      <vt:lpstr>- Calculs distribués : Répartition du traitement de données sur plusieurs machines (exécuteurs), réparties dans un cluster  - Apache Spark : Moteur de traitement distribué qui gère cette distribution des tâches  - Librairie PySpark : Interface Python pour Apache Spark  </vt:lpstr>
      <vt:lpstr>- Louer de la puissance de calcul à la demande même en cas de pics de charges  - Diminuer les coûts en ne payant que pour les ressources réellement utilisées  - Continuité de service même en cas de panne  - Maintenance automatique  - Accès à des services avancés AI/ML/Big Data  </vt:lpstr>
      <vt:lpstr>- IAM (Identity and Access Management) : Contrôles d’accès              </vt:lpstr>
      <vt:lpstr>- S3 (Simple Storage Service) : Stockage des images, du bootstrap, des résultats et du notebook             </vt:lpstr>
      <vt:lpstr>- EMR (Elastic MapReduce): Cluster de calculs distribués, traitement des images et ACP. 5 étapes :   * Configuration logiciel   * Configuration matériel   * Actions d’amorçage   * Sécurité   * Création du tunnel SSH et Proxy  </vt:lpstr>
      <vt:lpstr> * Configuration logiciel  - Hadoop et Spark : calculs distribués - JupyterHub : exécution des scripts PySpark du notebook - Paramètres : persistance des notebooks et stockage sur S3       </vt:lpstr>
      <vt:lpstr> * Configuration matériel  - Une instance maître (driver) et deux instances principales (workers)  - Instances de type m5.xlarge        </vt:lpstr>
      <vt:lpstr> * Actions d’amorçage (ou bootstrapping)  - Choix des packages manquants à installer, utiles pour l’exécution du notebook  - Packages installés sur l’ensemble des machines du cluster et pas uniquement le driver  - Création du fichier bootstrap-emr.sh et chargement sur S3    </vt:lpstr>
      <vt:lpstr> * Sécurité  - Sélection de la paire de clés EC2, de la fonction du service et du profil d’instance  =&gt; CRÉATION DU CLUSTER        </vt:lpstr>
      <vt:lpstr> * Création du tunnel SSH et Proxy  - Ouvrir le port 22 sur lequel écoute le serveur SSH            </vt:lpstr>
      <vt:lpstr> * Création du tunnel SSH et Proxy  - Connexion au nœud primaire à l’aide de SSH (dans le terminal)  ssh -i ~/Téléchargements/bkk-ec2.pem –D 5555 hadoop@ec2-3-255-116-16.eu-west-1.compute.amazonaws.com  - Configuration de l’extension Foxy Proxy pour emprunter le tunnel SSH       </vt:lpstr>
      <vt:lpstr>- Exécution du notebook depuis JupyterHub, hébergé sur le serveur EMR  - Utilisation d’un kernel PySpark  - Une session Spark démarre à l’exécution de la première cellule  - Importation des librairies nécessaies  - Définition du PATH (vers S3)   </vt:lpstr>
      <vt:lpstr>- Chargement des données avec spark.read(), dans un df Spark      - Ajout d’une colonne label representant la catégorie de l’image (le nom du fruit)    </vt:lpstr>
      <vt:lpstr>- MobileNetV2 - Réseau de neurones convolutifs (CNN) pré-entraîné pour la detection de features et la classification d’images :   * Rapide d’exécution  * Faible dimensionnalité du vecteur de sortie (1, 1, 1280)  - Transfer Learning :   * Suppression de la dernière couche  * Diffusion des poids aux workers  * Pre-processing (redimensionnement des images)  * Extraction de features  </vt:lpstr>
      <vt:lpstr>- Extraction de features :   * Génération des vecteurs de caractéristiques à partir des images  * Résultat : df avec les colonnes d’origine + features images  * UDF Pandas utilisée pour paralléliser la tâche sur un cluster Spark  - ACP :   * k = 50  * Ajout d’une colonne  pca_features au df  - Stockage des résultats :   * Sur S3 au format .parquet dans le dossier “Results”</vt:lpstr>
      <vt:lpstr>Démonstration dans le cloud             </vt:lpstr>
      <vt:lpstr> - Mise en place d’une architecture Big Data :   * IAM – gestion des contrôles d’accès  * S3 – stockage des données  * EMR (avec Spark) – traitement distribué de données volumineuses  - Traitement d’images et transfer learning  - Avantages de l’environnement Big Data pour “Fruits” :   * Possibilité de faire face à une montée de la charge de données et passer à l’echelle en redimensionnant le cluster de machines  * Coûts faibles  * Accès à des fonctionnalités avancées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Quentin Veynacther</cp:lastModifiedBy>
  <cp:revision>2297</cp:revision>
  <dcterms:created xsi:type="dcterms:W3CDTF">2022-07-30T00:02:45Z</dcterms:created>
  <dcterms:modified xsi:type="dcterms:W3CDTF">2025-03-24T16:39:04Z</dcterms:modified>
</cp:coreProperties>
</file>