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handoutMasterIdLst>
    <p:handoutMasterId r:id="rId24"/>
  </p:handoutMasterIdLst>
  <p:sldIdLst>
    <p:sldId id="264" r:id="rId2"/>
    <p:sldId id="257" r:id="rId3"/>
    <p:sldId id="295" r:id="rId4"/>
    <p:sldId id="296" r:id="rId5"/>
    <p:sldId id="297" r:id="rId6"/>
    <p:sldId id="298" r:id="rId7"/>
    <p:sldId id="299" r:id="rId8"/>
    <p:sldId id="300" r:id="rId9"/>
    <p:sldId id="301" r:id="rId10"/>
    <p:sldId id="302" r:id="rId11"/>
    <p:sldId id="303" r:id="rId12"/>
    <p:sldId id="304" r:id="rId13"/>
    <p:sldId id="306" r:id="rId14"/>
    <p:sldId id="307" r:id="rId15"/>
    <p:sldId id="308" r:id="rId16"/>
    <p:sldId id="309" r:id="rId17"/>
    <p:sldId id="311" r:id="rId18"/>
    <p:sldId id="312" r:id="rId19"/>
    <p:sldId id="313" r:id="rId20"/>
    <p:sldId id="314" r:id="rId21"/>
    <p:sldId id="294" r:id="rId22"/>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C72213-5E29-4635-A7F5-1F112254BA30}" v="66" dt="2023-06-20T19:59:09.090"/>
    <p1510:client id="{2CB68A0A-6B0E-4B86-AE97-1034A26F124A}" v="124" dt="2022-08-07T15:47:37.409"/>
    <p1510:client id="{3835089F-E295-49A3-8D1D-0DFC666C02F5}" v="11" dt="2022-08-02T12:15:14.374"/>
    <p1510:client id="{3DA16C27-76A3-460C-B110-C48B1F402C2E}" v="10" dt="2022-12-07T11:23:02.473"/>
    <p1510:client id="{66879248-52C9-4B51-8FB9-8A0219D593BC}" v="1115" dt="2023-01-26T03:36:04.771"/>
    <p1510:client id="{6B0450A4-C4DE-443A-82DE-DF45183AA61D}" v="586" dt="2022-12-07T11:12:18.005"/>
    <p1510:client id="{780ED544-5EC5-4D7A-9F46-B3B5EC01A2DB}" v="756" dt="2022-07-30T01:40:44.142"/>
    <p1510:client id="{7E36C1BC-B8BE-411A-9CD5-FC1E41613C3A}" v="3109" dt="2023-03-13T21:07:18.488"/>
    <p1510:client id="{835C04A2-2123-4470-806E-1FC0714D2260}" v="2902" dt="2023-12-30T22:21:55.707"/>
    <p1510:client id="{8ED3DF9D-FBA1-4ECE-BACD-61FF40F9F0EB}" v="61" dt="2023-03-16T16:57:02.604"/>
    <p1510:client id="{992BF396-C1CA-4212-8AA9-7472A588E9AE}" v="177" dt="2022-12-13T16:41:37.643"/>
    <p1510:client id="{C90D5353-B794-4AC2-BC1D-6705C2BB0A8A}" v="96" dt="2023-01-26T03:46:56.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D450AB22-52FC-40E6-98AA-74BCCD5188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2B9199D-72B2-45AE-A712-E5736A22F0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426B1-7527-4E28-B97D-380F113BB44F}" type="datetime1">
              <a:rPr lang="fr-FR" smtClean="0"/>
              <a:t>30/12/2023</a:t>
            </a:fld>
            <a:endParaRPr lang="fr-FR"/>
          </a:p>
        </p:txBody>
      </p:sp>
      <p:sp>
        <p:nvSpPr>
          <p:cNvPr id="4" name="Espace réservé du pied de page 3">
            <a:extLst>
              <a:ext uri="{FF2B5EF4-FFF2-40B4-BE49-F238E27FC236}">
                <a16:creationId xmlns:a16="http://schemas.microsoft.com/office/drawing/2014/main" id="{B61359D5-DD6B-4137-AD75-B46D5171422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55F9710-A4BE-4433-A7ED-20397B3D73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D19D5-D423-4C7D-BE37-350F3D82A961}" type="slidenum">
              <a:rPr lang="fr-FR" smtClean="0"/>
              <a:t>‹N°›</a:t>
            </a:fld>
            <a:endParaRPr lang="fr-FR"/>
          </a:p>
        </p:txBody>
      </p:sp>
    </p:spTree>
    <p:extLst>
      <p:ext uri="{BB962C8B-B14F-4D97-AF65-F5344CB8AC3E}">
        <p14:creationId xmlns:p14="http://schemas.microsoft.com/office/powerpoint/2010/main" val="15252370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DAC19-97A4-4601-8E6F-C9F59AF9B80C}" type="datetime1">
              <a:rPr lang="fr-FR" smtClean="0"/>
              <a:pPr/>
              <a:t>30/12/2023</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9D9EE5-14A8-4D2F-A0BD-1BB33ACFF757}" type="slidenum">
              <a:rPr lang="fr-FR" smtClean="0"/>
              <a:t>‹N°›</a:t>
            </a:fld>
            <a:endParaRPr lang="fr-FR"/>
          </a:p>
        </p:txBody>
      </p:sp>
    </p:spTree>
    <p:extLst>
      <p:ext uri="{BB962C8B-B14F-4D97-AF65-F5344CB8AC3E}">
        <p14:creationId xmlns:p14="http://schemas.microsoft.com/office/powerpoint/2010/main" val="385520472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154955" y="1447800"/>
            <a:ext cx="8825658" cy="3329581"/>
          </a:xfrm>
        </p:spPr>
        <p:txBody>
          <a:bodyPr rtlCol="0" anchor="b"/>
          <a:lstStyle>
            <a:lvl1pPr>
              <a:defRPr sz="7200"/>
            </a:lvl1pPr>
          </a:lstStyle>
          <a:p>
            <a:pPr rtl="0"/>
            <a:r>
              <a:rPr lang="fr-FR" noProof="0"/>
              <a:t>Modifiez le style du titre</a:t>
            </a:r>
          </a:p>
        </p:txBody>
      </p:sp>
      <p:sp>
        <p:nvSpPr>
          <p:cNvPr id="3" name="Sous-titre 2"/>
          <p:cNvSpPr>
            <a:spLocks noGrp="1"/>
          </p:cNvSpPr>
          <p:nvPr>
            <p:ph type="subTitle" idx="1"/>
          </p:nvPr>
        </p:nvSpPr>
        <p:spPr>
          <a:xfrm>
            <a:off x="1154955" y="4777380"/>
            <a:ext cx="8825658" cy="861420"/>
          </a:xfrm>
        </p:spPr>
        <p:txBody>
          <a:bodyPr rtlCol="0"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fr-FR" noProof="0"/>
              <a:t>Modifiez le style des sous-titres du masque</a:t>
            </a:r>
          </a:p>
        </p:txBody>
      </p:sp>
      <p:sp>
        <p:nvSpPr>
          <p:cNvPr id="4" name="Espace réservé de la date 3"/>
          <p:cNvSpPr>
            <a:spLocks noGrp="1"/>
          </p:cNvSpPr>
          <p:nvPr>
            <p:ph type="dt" sz="half" idx="10"/>
          </p:nvPr>
        </p:nvSpPr>
        <p:spPr/>
        <p:txBody>
          <a:bodyPr rtlCol="0"/>
          <a:lstStyle/>
          <a:p>
            <a:pPr rtl="0"/>
            <a:fld id="{5CC754D9-8403-4920-99DE-7A11B3EB392D}"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6" y="4800587"/>
            <a:ext cx="8825657" cy="566738"/>
          </a:xfrm>
        </p:spPr>
        <p:txBody>
          <a:bodyPr rtlCol="0" anchor="b">
            <a:normAutofit/>
          </a:bodyPr>
          <a:lstStyle>
            <a:lvl1pPr algn="l">
              <a:defRPr sz="24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6" y="5367325"/>
            <a:ext cx="8825656" cy="493712"/>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E52016B0-50B5-47B5-A44A-13E00F7CDA92}" type="datetime1">
              <a:rPr lang="fr-FR" noProof="0" smtClean="0"/>
              <a:t>30/12/2023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4" y="1447800"/>
            <a:ext cx="8825659" cy="1981200"/>
          </a:xfrm>
        </p:spPr>
        <p:txBody>
          <a:bodyPr rtlCol="0"/>
          <a:lstStyle>
            <a:lvl1pPr>
              <a:defRPr sz="4800"/>
            </a:lvl1pPr>
          </a:lstStyle>
          <a:p>
            <a:pPr rtl="0"/>
            <a:r>
              <a:rPr lang="fr-FR" noProof="0"/>
              <a:t>Modifiez le style du titre</a:t>
            </a:r>
          </a:p>
        </p:txBody>
      </p:sp>
      <p:sp>
        <p:nvSpPr>
          <p:cNvPr id="8" name="Espace réservé du texte 3"/>
          <p:cNvSpPr>
            <a:spLocks noGrp="1"/>
          </p:cNvSpPr>
          <p:nvPr>
            <p:ph type="body" sz="half" idx="2" hasCustomPrompt="1"/>
          </p:nvPr>
        </p:nvSpPr>
        <p:spPr>
          <a:xfrm>
            <a:off x="1154954" y="3657600"/>
            <a:ext cx="8825659" cy="23622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85E54252-1D92-4478-9B35-EF53CB57F087}"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574801" y="1447800"/>
            <a:ext cx="7999315" cy="2323374"/>
          </a:xfrm>
        </p:spPr>
        <p:txBody>
          <a:bodyPr rtlCol="0"/>
          <a:lstStyle>
            <a:lvl1pPr>
              <a:defRPr sz="4800"/>
            </a:lvl1pPr>
          </a:lstStyle>
          <a:p>
            <a:pPr rtl="0"/>
            <a:r>
              <a:rPr lang="fr-FR" noProof="0"/>
              <a:t>Modifiez le style du titre</a:t>
            </a:r>
          </a:p>
        </p:txBody>
      </p:sp>
      <p:sp>
        <p:nvSpPr>
          <p:cNvPr id="11" name="Espace réservé du texte 3"/>
          <p:cNvSpPr>
            <a:spLocks noGrp="1"/>
          </p:cNvSpPr>
          <p:nvPr>
            <p:ph type="body" sz="half" idx="14" hasCustomPrompt="1"/>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rtl="0">
              <a:buNone/>
            </a:pPr>
            <a:r>
              <a:rPr lang="fr-FR" noProof="0"/>
              <a:t>Modifiez les styles du texte</a:t>
            </a:r>
          </a:p>
        </p:txBody>
      </p:sp>
      <p:sp>
        <p:nvSpPr>
          <p:cNvPr id="10" name="Espace réservé du texte 3"/>
          <p:cNvSpPr>
            <a:spLocks noGrp="1"/>
          </p:cNvSpPr>
          <p:nvPr>
            <p:ph type="body" sz="half" idx="2" hasCustomPrompt="1"/>
          </p:nvPr>
        </p:nvSpPr>
        <p:spPr>
          <a:xfrm>
            <a:off x="1154954" y="4350657"/>
            <a:ext cx="8825659" cy="1676400"/>
          </a:xfrm>
        </p:spPr>
        <p:txBody>
          <a:bodyPr rtlCol="0"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1C55A38-EB06-4BE8-943C-A998B4C9E3F3}"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
        <p:nvSpPr>
          <p:cNvPr id="12" name="Zone de texte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
        <p:nvSpPr>
          <p:cNvPr id="15" name="Zone de texte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rtl="0"/>
            <a:r>
              <a:rPr lang="fr-FR" noProof="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professionnelle">
    <p:spTree>
      <p:nvGrpSpPr>
        <p:cNvPr id="1" name=""/>
        <p:cNvGrpSpPr/>
        <p:nvPr/>
      </p:nvGrpSpPr>
      <p:grpSpPr>
        <a:xfrm>
          <a:off x="0" y="0"/>
          <a:ext cx="0" cy="0"/>
          <a:chOff x="0" y="0"/>
          <a:chExt cx="0" cy="0"/>
        </a:xfrm>
      </p:grpSpPr>
      <p:sp>
        <p:nvSpPr>
          <p:cNvPr id="2" name="Titre 1"/>
          <p:cNvSpPr>
            <a:spLocks noGrp="1"/>
          </p:cNvSpPr>
          <p:nvPr>
            <p:ph type="title"/>
          </p:nvPr>
        </p:nvSpPr>
        <p:spPr>
          <a:xfrm>
            <a:off x="1154954" y="3124201"/>
            <a:ext cx="8825660" cy="1653180"/>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4" y="4777381"/>
            <a:ext cx="8825659" cy="860400"/>
          </a:xfrm>
        </p:spPr>
        <p:txBody>
          <a:bodyPr rtlCol="0"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3AF8690B-5D8F-4E48-B212-77F0BC48118D}"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32947" y="1981200"/>
            <a:ext cx="2946866"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6" name="Espace réservé du texte 3"/>
          <p:cNvSpPr>
            <a:spLocks noGrp="1"/>
          </p:cNvSpPr>
          <p:nvPr>
            <p:ph type="body" sz="half" idx="15" hasCustomPrompt="1"/>
          </p:nvPr>
        </p:nvSpPr>
        <p:spPr>
          <a:xfrm>
            <a:off x="652463" y="2667000"/>
            <a:ext cx="2927350"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3659" y="1981200"/>
            <a:ext cx="2936241"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19" name="Espace réservé du texte 3"/>
          <p:cNvSpPr>
            <a:spLocks noGrp="1"/>
          </p:cNvSpPr>
          <p:nvPr>
            <p:ph type="body" sz="half" idx="16" hasCustomPrompt="1"/>
          </p:nvPr>
        </p:nvSpPr>
        <p:spPr>
          <a:xfrm>
            <a:off x="3873106" y="2667000"/>
            <a:ext cx="2946794"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1981200"/>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0" name="Espace réservé du texte 3"/>
          <p:cNvSpPr>
            <a:spLocks noGrp="1"/>
          </p:cNvSpPr>
          <p:nvPr>
            <p:ph type="body" sz="half" idx="17" hasCustomPrompt="1"/>
          </p:nvPr>
        </p:nvSpPr>
        <p:spPr>
          <a:xfrm>
            <a:off x="7124700" y="2667000"/>
            <a:ext cx="2932113" cy="3589338"/>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7" name="Connecteur droit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Connecteur droit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0127A5DE-2DD6-4418-A363-EF10D0B5FD9F}" type="datetime1">
              <a:rPr lang="fr-FR" noProof="0" smtClean="0"/>
              <a:t>30/12/2023</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onne 3 image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sz="4200"/>
            </a:lvl1pPr>
          </a:lstStyle>
          <a:p>
            <a:pPr rtl="0"/>
            <a:r>
              <a:rPr lang="fr-FR" noProof="0"/>
              <a:t>Modifiez le style du titre</a:t>
            </a:r>
          </a:p>
        </p:txBody>
      </p:sp>
      <p:sp>
        <p:nvSpPr>
          <p:cNvPr id="3" name="Espace réservé du texte 2"/>
          <p:cNvSpPr>
            <a:spLocks noGrp="1"/>
          </p:cNvSpPr>
          <p:nvPr>
            <p:ph type="body" idx="1" hasCustomPrompt="1"/>
          </p:nvPr>
        </p:nvSpPr>
        <p:spPr>
          <a:xfrm>
            <a:off x="652463" y="4250949"/>
            <a:ext cx="2940050"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29" name="Espace réservé d’image 2"/>
          <p:cNvSpPr>
            <a:spLocks noGrp="1" noChangeAspect="1"/>
          </p:cNvSpPr>
          <p:nvPr>
            <p:ph type="pic" idx="15" hasCustomPrompt="1"/>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2" name="Espace réservé du texte 3"/>
          <p:cNvSpPr>
            <a:spLocks noGrp="1"/>
          </p:cNvSpPr>
          <p:nvPr>
            <p:ph type="body" sz="half" idx="18" hasCustomPrompt="1"/>
          </p:nvPr>
        </p:nvSpPr>
        <p:spPr>
          <a:xfrm>
            <a:off x="652463" y="4827211"/>
            <a:ext cx="2940050"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u texte 4"/>
          <p:cNvSpPr>
            <a:spLocks noGrp="1"/>
          </p:cNvSpPr>
          <p:nvPr>
            <p:ph type="body" sz="quarter" idx="3" hasCustomPrompt="1"/>
          </p:nvPr>
        </p:nvSpPr>
        <p:spPr>
          <a:xfrm>
            <a:off x="3889375" y="4250949"/>
            <a:ext cx="2930525"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0" name="Espace réservé d’image 2"/>
          <p:cNvSpPr>
            <a:spLocks noGrp="1" noChangeAspect="1"/>
          </p:cNvSpPr>
          <p:nvPr>
            <p:ph type="pic" idx="21" hasCustomPrompt="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3" name="Espace réservé du texte 3"/>
          <p:cNvSpPr>
            <a:spLocks noGrp="1"/>
          </p:cNvSpPr>
          <p:nvPr>
            <p:ph type="body" sz="half" idx="19" hasCustomPrompt="1"/>
          </p:nvPr>
        </p:nvSpPr>
        <p:spPr>
          <a:xfrm>
            <a:off x="3888022" y="4827210"/>
            <a:ext cx="2934406"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14" name="Espace réservé du texte 4"/>
          <p:cNvSpPr>
            <a:spLocks noGrp="1"/>
          </p:cNvSpPr>
          <p:nvPr>
            <p:ph type="body" sz="quarter" idx="13" hasCustomPrompt="1"/>
          </p:nvPr>
        </p:nvSpPr>
        <p:spPr>
          <a:xfrm>
            <a:off x="7124700" y="4250949"/>
            <a:ext cx="2932113"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31" name="Espace réservé d’image 2"/>
          <p:cNvSpPr>
            <a:spLocks noGrp="1" noChangeAspect="1"/>
          </p:cNvSpPr>
          <p:nvPr>
            <p:ph type="pic" idx="22" hasCustomPrompt="1"/>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24" name="Espace réservé du texte 3"/>
          <p:cNvSpPr>
            <a:spLocks noGrp="1"/>
          </p:cNvSpPr>
          <p:nvPr>
            <p:ph type="body" sz="half" idx="20" hasCustomPrompt="1"/>
          </p:nvPr>
        </p:nvSpPr>
        <p:spPr>
          <a:xfrm>
            <a:off x="7124575" y="4827208"/>
            <a:ext cx="2935997" cy="659189"/>
          </a:xfrm>
        </p:spPr>
        <p:txBody>
          <a:bodyPr rtlCol="0"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cxnSp>
        <p:nvCxnSpPr>
          <p:cNvPr id="19" name="Connecteur droit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Connecteur droit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Espace réservé de la date 3"/>
          <p:cNvSpPr>
            <a:spLocks noGrp="1"/>
          </p:cNvSpPr>
          <p:nvPr>
            <p:ph type="dt" sz="half" idx="10"/>
          </p:nvPr>
        </p:nvSpPr>
        <p:spPr/>
        <p:txBody>
          <a:bodyPr rtlCol="0"/>
          <a:lstStyle/>
          <a:p>
            <a:pPr rtl="0"/>
            <a:fld id="{9BC65DA7-E5C5-4D74-B097-AC1BE004E448}" type="datetime1">
              <a:rPr lang="fr-FR" noProof="0" smtClean="0"/>
              <a:t>30/12/2023</a:t>
            </a:fld>
            <a:endParaRPr lang="fr-FR" noProof="0"/>
          </a:p>
        </p:txBody>
      </p:sp>
      <p:sp>
        <p:nvSpPr>
          <p:cNvPr id="4"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texte vertical 2"/>
          <p:cNvSpPr>
            <a:spLocks noGrp="1"/>
          </p:cNvSpPr>
          <p:nvPr>
            <p:ph type="body" orient="vert" idx="1" hasCustomPrompt="1"/>
          </p:nvPr>
        </p:nvSpPr>
        <p:spPr/>
        <p:txBody>
          <a:bodyPr vert="eaVert" rtlCol="0" anchor="t" anchorCtr="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61C7DA1A-EC3C-47F8-91A2-6837F02EFD3F}"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304212" y="430213"/>
            <a:ext cx="1752601" cy="5826125"/>
          </a:xfrm>
        </p:spPr>
        <p:txBody>
          <a:bodyPr vert="eaVert" rtlCol="0" anchor="b" anchorCtr="0"/>
          <a:lstStyle/>
          <a:p>
            <a:pPr rtl="0"/>
            <a:r>
              <a:rPr lang="fr-FR" noProof="0"/>
              <a:t>Modifiez le style du titre</a:t>
            </a:r>
          </a:p>
        </p:txBody>
      </p:sp>
      <p:sp>
        <p:nvSpPr>
          <p:cNvPr id="3" name="Espace réservé du texte vertical 2"/>
          <p:cNvSpPr>
            <a:spLocks noGrp="1"/>
          </p:cNvSpPr>
          <p:nvPr>
            <p:ph type="body" orient="vert" idx="1" hasCustomPrompt="1"/>
          </p:nvPr>
        </p:nvSpPr>
        <p:spPr>
          <a:xfrm>
            <a:off x="652463" y="887414"/>
            <a:ext cx="7423149" cy="5368924"/>
          </a:xfrm>
        </p:spPr>
        <p:txBody>
          <a:bodyPr vert="eaVert"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10"/>
          </p:nvPr>
        </p:nvSpPr>
        <p:spPr/>
        <p:txBody>
          <a:bodyPr rtlCol="0"/>
          <a:lstStyle/>
          <a:p>
            <a:pPr rtl="0"/>
            <a:fld id="{2BC3F780-36C0-4115-8D68-C9FCA3157A4C}"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idx="1" hasCustomPrompt="1"/>
          </p:nvPr>
        </p:nvSpPr>
        <p:spPr/>
        <p:txBody>
          <a:bodyPr rtlCol="0"/>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3"/>
          <p:cNvSpPr>
            <a:spLocks noGrp="1"/>
          </p:cNvSpPr>
          <p:nvPr>
            <p:ph type="dt" sz="half" idx="10"/>
          </p:nvPr>
        </p:nvSpPr>
        <p:spPr/>
        <p:txBody>
          <a:bodyPr rtlCol="0"/>
          <a:lstStyle/>
          <a:p>
            <a:pPr rtl="0"/>
            <a:fld id="{4CD78179-134A-413C-9D9E-CE85F9A9554A}"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1154956" y="2861733"/>
            <a:ext cx="8825657" cy="1915647"/>
          </a:xfrm>
        </p:spPr>
        <p:txBody>
          <a:bodyPr rtlCol="0" anchor="b"/>
          <a:lstStyle>
            <a:lvl1pPr algn="l">
              <a:defRPr sz="4000" b="0" cap="none"/>
            </a:lvl1pPr>
          </a:lstStyle>
          <a:p>
            <a:pPr rtl="0"/>
            <a:r>
              <a:rPr lang="fr-FR" noProof="0"/>
              <a:t>Modifiez le style du titre</a:t>
            </a:r>
          </a:p>
        </p:txBody>
      </p:sp>
      <p:sp>
        <p:nvSpPr>
          <p:cNvPr id="3" name="Espace réservé du texte 2"/>
          <p:cNvSpPr>
            <a:spLocks noGrp="1"/>
          </p:cNvSpPr>
          <p:nvPr>
            <p:ph type="body" idx="1" hasCustomPrompt="1"/>
          </p:nvPr>
        </p:nvSpPr>
        <p:spPr>
          <a:xfrm>
            <a:off x="1154955" y="4777381"/>
            <a:ext cx="8825658" cy="860400"/>
          </a:xfrm>
        </p:spPr>
        <p:txBody>
          <a:bodyPr rtlCol="0"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fr-FR" noProof="0"/>
              <a:t>Modifiez les styles du texte</a:t>
            </a:r>
          </a:p>
        </p:txBody>
      </p:sp>
      <p:sp>
        <p:nvSpPr>
          <p:cNvPr id="4" name="Espace réservé de la date 3"/>
          <p:cNvSpPr>
            <a:spLocks noGrp="1"/>
          </p:cNvSpPr>
          <p:nvPr>
            <p:ph type="dt" sz="half" idx="10"/>
          </p:nvPr>
        </p:nvSpPr>
        <p:spPr/>
        <p:txBody>
          <a:bodyPr rtlCol="0"/>
          <a:lstStyle/>
          <a:p>
            <a:pPr rtl="0"/>
            <a:fld id="{AEC2181A-20E0-48F1-8B0C-0171BD4BC4FC}" type="datetime1">
              <a:rPr lang="fr-FR" noProof="0" smtClean="0"/>
              <a:t>30/12/2023</a:t>
            </a:fld>
            <a:endParaRPr lang="fr-FR" noProof="0"/>
          </a:p>
        </p:txBody>
      </p:sp>
      <p:sp>
        <p:nvSpPr>
          <p:cNvPr id="5" name="Espace réservé du pied de page 4"/>
          <p:cNvSpPr>
            <a:spLocks noGrp="1"/>
          </p:cNvSpPr>
          <p:nvPr>
            <p:ph type="ftr" sz="quarter" idx="11"/>
          </p:nvPr>
        </p:nvSpPr>
        <p:spPr/>
        <p:txBody>
          <a:bodyPr rtlCol="0"/>
          <a:lstStyle/>
          <a:p>
            <a:pPr rtl="0"/>
            <a:endParaRPr lang="fr-FR" noProof="0"/>
          </a:p>
        </p:txBody>
      </p:sp>
      <p:sp>
        <p:nvSpPr>
          <p:cNvPr id="6" name="Espace réservé du numéro de diapositive 5"/>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3" name="Espace réservé du contenu 2"/>
          <p:cNvSpPr>
            <a:spLocks noGrp="1"/>
          </p:cNvSpPr>
          <p:nvPr>
            <p:ph sz="half" idx="1" hasCustomPrompt="1"/>
          </p:nvPr>
        </p:nvSpPr>
        <p:spPr>
          <a:xfrm>
            <a:off x="1103312" y="2060575"/>
            <a:ext cx="4396339" cy="4195763"/>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contenu 3"/>
          <p:cNvSpPr>
            <a:spLocks noGrp="1"/>
          </p:cNvSpPr>
          <p:nvPr>
            <p:ph sz="half" idx="2" hasCustomPrompt="1"/>
          </p:nvPr>
        </p:nvSpPr>
        <p:spPr>
          <a:xfrm>
            <a:off x="5654493" y="2056092"/>
            <a:ext cx="4396341" cy="4200245"/>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e la date 4"/>
          <p:cNvSpPr>
            <a:spLocks noGrp="1"/>
          </p:cNvSpPr>
          <p:nvPr>
            <p:ph type="dt" sz="half" idx="10"/>
          </p:nvPr>
        </p:nvSpPr>
        <p:spPr/>
        <p:txBody>
          <a:bodyPr rtlCol="0"/>
          <a:lstStyle/>
          <a:p>
            <a:pPr rtl="0"/>
            <a:fld id="{04DDFBC9-DF66-450F-9B47-163A607B32B5}" type="datetime1">
              <a:rPr lang="fr-FR" noProof="0" smtClean="0"/>
              <a:t>30/12/2023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a:defRPr/>
            </a:lvl1pPr>
          </a:lstStyle>
          <a:p>
            <a:pPr rtl="0"/>
            <a:r>
              <a:rPr lang="fr-FR" noProof="0"/>
              <a:t>Modifiez le style du titre</a:t>
            </a:r>
          </a:p>
        </p:txBody>
      </p:sp>
      <p:sp>
        <p:nvSpPr>
          <p:cNvPr id="3" name="Espace réservé du texte 2"/>
          <p:cNvSpPr>
            <a:spLocks noGrp="1"/>
          </p:cNvSpPr>
          <p:nvPr>
            <p:ph type="body" idx="1" hasCustomPrompt="1"/>
          </p:nvPr>
        </p:nvSpPr>
        <p:spPr>
          <a:xfrm>
            <a:off x="1103313" y="1905000"/>
            <a:ext cx="4396338"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4" name="Espace réservé du contenu 3"/>
          <p:cNvSpPr>
            <a:spLocks noGrp="1"/>
          </p:cNvSpPr>
          <p:nvPr>
            <p:ph sz="half" idx="2" hasCustomPrompt="1"/>
          </p:nvPr>
        </p:nvSpPr>
        <p:spPr>
          <a:xfrm>
            <a:off x="1103312"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5" name="Espace réservé du texte 4"/>
          <p:cNvSpPr>
            <a:spLocks noGrp="1"/>
          </p:cNvSpPr>
          <p:nvPr>
            <p:ph type="body" sz="quarter" idx="3" hasCustomPrompt="1"/>
          </p:nvPr>
        </p:nvSpPr>
        <p:spPr>
          <a:xfrm>
            <a:off x="5654495" y="1905000"/>
            <a:ext cx="4396339" cy="576262"/>
          </a:xfrm>
        </p:spPr>
        <p:txBody>
          <a:bodyPr rtlCol="0"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Modifiez les styles du texte</a:t>
            </a:r>
          </a:p>
        </p:txBody>
      </p:sp>
      <p:sp>
        <p:nvSpPr>
          <p:cNvPr id="6" name="Espace réservé du contenu 5"/>
          <p:cNvSpPr>
            <a:spLocks noGrp="1"/>
          </p:cNvSpPr>
          <p:nvPr>
            <p:ph sz="quarter" idx="4" hasCustomPrompt="1"/>
          </p:nvPr>
        </p:nvSpPr>
        <p:spPr>
          <a:xfrm>
            <a:off x="5654495" y="2514600"/>
            <a:ext cx="4396339" cy="3741738"/>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7" name="Espace réservé de la date 6"/>
          <p:cNvSpPr>
            <a:spLocks noGrp="1"/>
          </p:cNvSpPr>
          <p:nvPr>
            <p:ph type="dt" sz="half" idx="10"/>
          </p:nvPr>
        </p:nvSpPr>
        <p:spPr/>
        <p:txBody>
          <a:bodyPr rtlCol="0"/>
          <a:lstStyle/>
          <a:p>
            <a:pPr rtl="0"/>
            <a:fld id="{6D9A2534-DEDE-4B74-ACE3-4739456B341E}" type="datetime1">
              <a:rPr lang="fr-FR" noProof="0" smtClean="0"/>
              <a:t>30/12/2023</a:t>
            </a:fld>
            <a:endParaRPr lang="fr-FR" noProof="0"/>
          </a:p>
        </p:txBody>
      </p:sp>
      <p:sp>
        <p:nvSpPr>
          <p:cNvPr id="8" name="Espace réservé du pied de page 7"/>
          <p:cNvSpPr>
            <a:spLocks noGrp="1"/>
          </p:cNvSpPr>
          <p:nvPr>
            <p:ph type="ftr" sz="quarter" idx="11"/>
          </p:nvPr>
        </p:nvSpPr>
        <p:spPr/>
        <p:txBody>
          <a:bodyPr rtlCol="0"/>
          <a:lstStyle/>
          <a:p>
            <a:pPr rtl="0"/>
            <a:endParaRPr lang="fr-FR" noProof="0"/>
          </a:p>
        </p:txBody>
      </p:sp>
      <p:sp>
        <p:nvSpPr>
          <p:cNvPr id="9" name="Espace réservé du numéro de diapositive 8"/>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noProof="0"/>
              <a:t>Modifiez le style du titre</a:t>
            </a:r>
          </a:p>
        </p:txBody>
      </p:sp>
      <p:sp>
        <p:nvSpPr>
          <p:cNvPr id="7" name="Espace réservé de la date 2"/>
          <p:cNvSpPr>
            <a:spLocks noGrp="1"/>
          </p:cNvSpPr>
          <p:nvPr>
            <p:ph type="dt" sz="half" idx="10"/>
          </p:nvPr>
        </p:nvSpPr>
        <p:spPr/>
        <p:txBody>
          <a:bodyPr rtlCol="0"/>
          <a:lstStyle/>
          <a:p>
            <a:pPr rtl="0"/>
            <a:fld id="{4699A1F2-963C-4433-9938-07FA0A1EA149}" type="datetime1">
              <a:rPr lang="fr-FR" noProof="0" smtClean="0"/>
              <a:t>30/12/2023</a:t>
            </a:fld>
            <a:endParaRPr lang="fr-FR" noProof="0"/>
          </a:p>
        </p:txBody>
      </p:sp>
      <p:sp>
        <p:nvSpPr>
          <p:cNvPr id="5" name="Espace réservé du pied de page 3"/>
          <p:cNvSpPr>
            <a:spLocks noGrp="1"/>
          </p:cNvSpPr>
          <p:nvPr>
            <p:ph type="ftr" sz="quarter" idx="11"/>
          </p:nvPr>
        </p:nvSpPr>
        <p:spPr/>
        <p:txBody>
          <a:bodyPr rtlCol="0"/>
          <a:lstStyle/>
          <a:p>
            <a:pPr rtl="0"/>
            <a:endParaRPr lang="fr-FR" noProof="0"/>
          </a:p>
        </p:txBody>
      </p:sp>
      <p:sp>
        <p:nvSpPr>
          <p:cNvPr id="6" name="Espace réservé du numéro de diapositive 4"/>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7" name="Espace réservé de la date 1"/>
          <p:cNvSpPr>
            <a:spLocks noGrp="1"/>
          </p:cNvSpPr>
          <p:nvPr>
            <p:ph type="dt" sz="half" idx="10"/>
          </p:nvPr>
        </p:nvSpPr>
        <p:spPr/>
        <p:txBody>
          <a:bodyPr rtlCol="0"/>
          <a:lstStyle/>
          <a:p>
            <a:pPr rtl="0"/>
            <a:fld id="{A6321462-A4AC-4C47-B649-01878A1A064F}" type="datetime1">
              <a:rPr lang="fr-FR" noProof="0" smtClean="0"/>
              <a:t>30/12/2023</a:t>
            </a:fld>
            <a:endParaRPr lang="fr-FR" noProof="0"/>
          </a:p>
        </p:txBody>
      </p:sp>
      <p:sp>
        <p:nvSpPr>
          <p:cNvPr id="5" name="Espace réservé du pied de page 2"/>
          <p:cNvSpPr>
            <a:spLocks noGrp="1"/>
          </p:cNvSpPr>
          <p:nvPr>
            <p:ph type="ftr" sz="quarter" idx="11"/>
          </p:nvPr>
        </p:nvSpPr>
        <p:spPr/>
        <p:txBody>
          <a:bodyPr rtlCol="0"/>
          <a:lstStyle/>
          <a:p>
            <a:pPr rtl="0"/>
            <a:endParaRPr lang="fr-FR" noProof="0"/>
          </a:p>
        </p:txBody>
      </p:sp>
      <p:sp>
        <p:nvSpPr>
          <p:cNvPr id="6" name="Espace réservé du numéro de diapositive 3"/>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4953" y="1447800"/>
            <a:ext cx="3401064" cy="1447800"/>
          </a:xfrm>
        </p:spPr>
        <p:txBody>
          <a:bodyPr rtlCol="0" anchor="b"/>
          <a:lstStyle>
            <a:lvl1pPr algn="l">
              <a:defRPr sz="2400" b="0"/>
            </a:lvl1pPr>
          </a:lstStyle>
          <a:p>
            <a:pPr rtl="0"/>
            <a:r>
              <a:rPr lang="fr-FR" noProof="0"/>
              <a:t>Modifiez le style du titre</a:t>
            </a:r>
          </a:p>
        </p:txBody>
      </p:sp>
      <p:sp>
        <p:nvSpPr>
          <p:cNvPr id="3" name="Espace réservé du contenu 2"/>
          <p:cNvSpPr>
            <a:spLocks noGrp="1"/>
          </p:cNvSpPr>
          <p:nvPr>
            <p:ph idx="1" hasCustomPrompt="1"/>
          </p:nvPr>
        </p:nvSpPr>
        <p:spPr>
          <a:xfrm>
            <a:off x="4784616" y="1447800"/>
            <a:ext cx="5195997" cy="4572000"/>
          </a:xfrm>
        </p:spPr>
        <p:txBody>
          <a:bodyPr rtlCol="0"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u texte 3"/>
          <p:cNvSpPr>
            <a:spLocks noGrp="1"/>
          </p:cNvSpPr>
          <p:nvPr>
            <p:ph type="body" sz="half" idx="2" hasCustomPrompt="1"/>
          </p:nvPr>
        </p:nvSpPr>
        <p:spPr>
          <a:xfrm>
            <a:off x="1154953" y="3129280"/>
            <a:ext cx="3401063" cy="2895599"/>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7" name="Espace réservé de la date 4"/>
          <p:cNvSpPr>
            <a:spLocks noGrp="1"/>
          </p:cNvSpPr>
          <p:nvPr>
            <p:ph type="dt" sz="half" idx="10"/>
          </p:nvPr>
        </p:nvSpPr>
        <p:spPr/>
        <p:txBody>
          <a:bodyPr rtlCol="0"/>
          <a:lstStyle/>
          <a:p>
            <a:pPr rtl="0"/>
            <a:fld id="{F58B83CE-0B77-4D5B-ABB2-11D315121664}" type="datetime1">
              <a:rPr lang="fr-FR" noProof="0" smtClean="0"/>
              <a:t>30/12/2023</a:t>
            </a:fld>
            <a:endParaRPr lang="fr-FR" noProof="0"/>
          </a:p>
        </p:txBody>
      </p:sp>
      <p:sp>
        <p:nvSpPr>
          <p:cNvPr id="5" name="Espace réservé du pied de page 5"/>
          <p:cNvSpPr>
            <a:spLocks noGrp="1"/>
          </p:cNvSpPr>
          <p:nvPr>
            <p:ph type="ftr" sz="quarter" idx="11"/>
          </p:nvPr>
        </p:nvSpPr>
        <p:spPr/>
        <p:txBody>
          <a:bodyPr rtlCol="0"/>
          <a:lstStyle/>
          <a:p>
            <a:pPr rtl="0"/>
            <a:endParaRPr lang="fr-FR" noProof="0"/>
          </a:p>
        </p:txBody>
      </p:sp>
      <p:sp>
        <p:nvSpPr>
          <p:cNvPr id="6"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153907" y="1854192"/>
            <a:ext cx="5092906" cy="1574808"/>
          </a:xfrm>
        </p:spPr>
        <p:txBody>
          <a:bodyPr rtlCol="0" anchor="b">
            <a:normAutofit/>
          </a:bodyPr>
          <a:lstStyle>
            <a:lvl1pPr algn="l">
              <a:defRPr sz="3600" b="0"/>
            </a:lvl1pPr>
          </a:lstStyle>
          <a:p>
            <a:pPr rtl="0"/>
            <a:r>
              <a:rPr lang="fr-FR" noProof="0"/>
              <a:t>Modifiez le style du titre</a:t>
            </a:r>
          </a:p>
        </p:txBody>
      </p:sp>
      <p:sp>
        <p:nvSpPr>
          <p:cNvPr id="3" name="Espace réservé d’image 2"/>
          <p:cNvSpPr>
            <a:spLocks noGrp="1" noChangeAspect="1"/>
          </p:cNvSpPr>
          <p:nvPr>
            <p:ph type="pic" idx="1" hasCustomPrompt="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fr-FR" noProof="0"/>
              <a:t>Cliquez sur l’icône pour ajouter une image</a:t>
            </a:r>
          </a:p>
        </p:txBody>
      </p:sp>
      <p:sp>
        <p:nvSpPr>
          <p:cNvPr id="4" name="Espace réservé du texte 3"/>
          <p:cNvSpPr>
            <a:spLocks noGrp="1"/>
          </p:cNvSpPr>
          <p:nvPr>
            <p:ph type="body" sz="half" idx="2" hasCustomPrompt="1"/>
          </p:nvPr>
        </p:nvSpPr>
        <p:spPr>
          <a:xfrm>
            <a:off x="1154954" y="3657600"/>
            <a:ext cx="5084979" cy="1371600"/>
          </a:xfrm>
        </p:spPr>
        <p:txBody>
          <a:bodyPr rtlCol="0">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fr-FR" noProof="0"/>
              <a:t>Modifiez les styles du texte</a:t>
            </a:r>
          </a:p>
        </p:txBody>
      </p:sp>
      <p:sp>
        <p:nvSpPr>
          <p:cNvPr id="5" name="Espace réservé de la date 4"/>
          <p:cNvSpPr>
            <a:spLocks noGrp="1"/>
          </p:cNvSpPr>
          <p:nvPr>
            <p:ph type="dt" sz="half" idx="10"/>
          </p:nvPr>
        </p:nvSpPr>
        <p:spPr/>
        <p:txBody>
          <a:bodyPr rtlCol="0"/>
          <a:lstStyle/>
          <a:p>
            <a:pPr rtl="0"/>
            <a:fld id="{43D38337-0C26-419D-8506-A7BD0E35E1A9}" type="datetime1">
              <a:rPr lang="fr-FR" noProof="0" smtClean="0"/>
              <a:t>30/12/2023</a:t>
            </a:fld>
            <a:endParaRPr lang="fr-FR" noProof="0"/>
          </a:p>
        </p:txBody>
      </p:sp>
      <p:sp>
        <p:nvSpPr>
          <p:cNvPr id="6" name="Espace réservé du pied de page 5"/>
          <p:cNvSpPr>
            <a:spLocks noGrp="1"/>
          </p:cNvSpPr>
          <p:nvPr>
            <p:ph type="ftr" sz="quarter" idx="11"/>
          </p:nvPr>
        </p:nvSpPr>
        <p:spPr/>
        <p:txBody>
          <a:bodyPr rtlCol="0"/>
          <a:lstStyle/>
          <a:p>
            <a:pPr rtl="0"/>
            <a:endParaRPr lang="fr-FR" noProof="0"/>
          </a:p>
        </p:txBody>
      </p:sp>
      <p:sp>
        <p:nvSpPr>
          <p:cNvPr id="7" name="Espace réservé du numéro de diapositive 6"/>
          <p:cNvSpPr>
            <a:spLocks noGrp="1"/>
          </p:cNvSpPr>
          <p:nvPr>
            <p:ph type="sldNum" sz="quarter" idx="12"/>
          </p:nvPr>
        </p:nvSpPr>
        <p:spPr/>
        <p:txBody>
          <a:bodyPr rtlCol="0"/>
          <a:lstStyle/>
          <a:p>
            <a:pPr rtl="0"/>
            <a:fld id="{D57F1E4F-1CFF-5643-939E-02111984F565}" type="slidenum">
              <a:rPr lang="fr-FR" noProof="0" smtClean="0"/>
              <a:t>‹N°›</a:t>
            </a:fld>
            <a:endParaRPr lang="fr-FR" noProof="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Imag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e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Imag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Imag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Espace réservé du titre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pPr rtl="0"/>
            <a:r>
              <a:rPr lang="fr-FR" noProof="0"/>
              <a:t>Modifiez le style du titre</a:t>
            </a:r>
          </a:p>
        </p:txBody>
      </p:sp>
      <p:sp>
        <p:nvSpPr>
          <p:cNvPr id="3" name="Espace réservé du texte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rtl="0"/>
            <a:r>
              <a:rPr lang="fr-FR" noProof="0"/>
              <a:t>Modifiez les styles du texte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pPr rtl="0"/>
            <a:fld id="{7E5CEDF6-0650-4886-A306-D0167EC655ED}" type="datetime1">
              <a:rPr lang="fr-FR" noProof="0" smtClean="0"/>
              <a:t>30/12/2023</a:t>
            </a:fld>
            <a:endParaRPr lang="fr-FR" noProof="0"/>
          </a:p>
        </p:txBody>
      </p:sp>
      <p:sp>
        <p:nvSpPr>
          <p:cNvPr id="5" name="Espace réservé du pied de page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pPr rtl="0"/>
            <a:endParaRPr lang="fr-FR" noProof="0"/>
          </a:p>
        </p:txBody>
      </p:sp>
      <p:sp>
        <p:nvSpPr>
          <p:cNvPr id="6" name="Espace réservé du numéro de diapositive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pPr rtl="0"/>
            <a:fld id="{D57F1E4F-1CFF-5643-939E-02111984F565}" type="slidenum">
              <a:rPr lang="fr-FR" noProof="0" smtClean="0"/>
              <a:t>‹N°›</a:t>
            </a:fld>
            <a:endParaRPr lang="fr-FR" noProof="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8" Type="http://schemas.openxmlformats.org/officeDocument/2006/relationships/hyperlink" Target="https://datatopics.worldbank.org/education/indicators" TargetMode="Externa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24.png"/></Relationships>
</file>

<file path=ppt/slides/_rels/slide1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useBgFill="1">
        <p:nvSpPr>
          <p:cNvPr id="41" name="Rectangle 40">
            <a:extLst>
              <a:ext uri="{FF2B5EF4-FFF2-40B4-BE49-F238E27FC236}">
                <a16:creationId xmlns:a16="http://schemas.microsoft.com/office/drawing/2014/main" id="{20F6071B-48FA-4685-A9C9-A7B21E1C1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C56044C-1580-4C45-8AA3-F2A07478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5" name="Freeform: Shape 44">
            <a:extLst>
              <a:ext uri="{FF2B5EF4-FFF2-40B4-BE49-F238E27FC236}">
                <a16:creationId xmlns:a16="http://schemas.microsoft.com/office/drawing/2014/main" id="{51A8E3CE-561F-42BE-B6A2-FBE96F9A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3579207"/>
            <a:ext cx="12191696" cy="3278793"/>
          </a:xfrm>
          <a:custGeom>
            <a:avLst/>
            <a:gdLst>
              <a:gd name="connsiteX0" fmla="*/ 1 w 12191696"/>
              <a:gd name="connsiteY0" fmla="*/ 0 h 3278793"/>
              <a:gd name="connsiteX1" fmla="*/ 71932 w 12191696"/>
              <a:gd name="connsiteY1" fmla="*/ 12261 h 3278793"/>
              <a:gd name="connsiteX2" fmla="*/ 282849 w 12191696"/>
              <a:gd name="connsiteY2" fmla="*/ 48343 h 3278793"/>
              <a:gd name="connsiteX3" fmla="*/ 436464 w 12191696"/>
              <a:gd name="connsiteY3" fmla="*/ 73565 h 3278793"/>
              <a:gd name="connsiteX4" fmla="*/ 619339 w 12191696"/>
              <a:gd name="connsiteY4" fmla="*/ 100188 h 3278793"/>
              <a:gd name="connsiteX5" fmla="*/ 836351 w 12191696"/>
              <a:gd name="connsiteY5" fmla="*/ 132066 h 3278793"/>
              <a:gd name="connsiteX6" fmla="*/ 1076528 w 12191696"/>
              <a:gd name="connsiteY6" fmla="*/ 165696 h 3278793"/>
              <a:gd name="connsiteX7" fmla="*/ 1347183 w 12191696"/>
              <a:gd name="connsiteY7" fmla="*/ 201077 h 3278793"/>
              <a:gd name="connsiteX8" fmla="*/ 1642223 w 12191696"/>
              <a:gd name="connsiteY8" fmla="*/ 238560 h 3278793"/>
              <a:gd name="connsiteX9" fmla="*/ 1962864 w 12191696"/>
              <a:gd name="connsiteY9" fmla="*/ 276043 h 3278793"/>
              <a:gd name="connsiteX10" fmla="*/ 2304232 w 12191696"/>
              <a:gd name="connsiteY10" fmla="*/ 314227 h 3278793"/>
              <a:gd name="connsiteX11" fmla="*/ 2672421 w 12191696"/>
              <a:gd name="connsiteY11" fmla="*/ 349608 h 3278793"/>
              <a:gd name="connsiteX12" fmla="*/ 3057678 w 12191696"/>
              <a:gd name="connsiteY12" fmla="*/ 383588 h 3278793"/>
              <a:gd name="connsiteX13" fmla="*/ 3464881 w 12191696"/>
              <a:gd name="connsiteY13" fmla="*/ 414415 h 3278793"/>
              <a:gd name="connsiteX14" fmla="*/ 3889152 w 12191696"/>
              <a:gd name="connsiteY14" fmla="*/ 443841 h 3278793"/>
              <a:gd name="connsiteX15" fmla="*/ 4331710 w 12191696"/>
              <a:gd name="connsiteY15" fmla="*/ 471515 h 3278793"/>
              <a:gd name="connsiteX16" fmla="*/ 4558476 w 12191696"/>
              <a:gd name="connsiteY16" fmla="*/ 481324 h 3278793"/>
              <a:gd name="connsiteX17" fmla="*/ 4790118 w 12191696"/>
              <a:gd name="connsiteY17" fmla="*/ 492183 h 3278793"/>
              <a:gd name="connsiteX18" fmla="*/ 5025418 w 12191696"/>
              <a:gd name="connsiteY18" fmla="*/ 502342 h 3278793"/>
              <a:gd name="connsiteX19" fmla="*/ 5261937 w 12191696"/>
              <a:gd name="connsiteY19" fmla="*/ 508998 h 3278793"/>
              <a:gd name="connsiteX20" fmla="*/ 5503333 w 12191696"/>
              <a:gd name="connsiteY20" fmla="*/ 514953 h 3278793"/>
              <a:gd name="connsiteX21" fmla="*/ 5747166 w 12191696"/>
              <a:gd name="connsiteY21" fmla="*/ 521259 h 3278793"/>
              <a:gd name="connsiteX22" fmla="*/ 5995877 w 12191696"/>
              <a:gd name="connsiteY22" fmla="*/ 525463 h 3278793"/>
              <a:gd name="connsiteX23" fmla="*/ 6247026 w 12191696"/>
              <a:gd name="connsiteY23" fmla="*/ 525463 h 3278793"/>
              <a:gd name="connsiteX24" fmla="*/ 6500613 w 12191696"/>
              <a:gd name="connsiteY24" fmla="*/ 527565 h 3278793"/>
              <a:gd name="connsiteX25" fmla="*/ 6756639 w 12191696"/>
              <a:gd name="connsiteY25" fmla="*/ 525463 h 3278793"/>
              <a:gd name="connsiteX26" fmla="*/ 7016322 w 12191696"/>
              <a:gd name="connsiteY26" fmla="*/ 521259 h 3278793"/>
              <a:gd name="connsiteX27" fmla="*/ 7276005 w 12191696"/>
              <a:gd name="connsiteY27" fmla="*/ 517406 h 3278793"/>
              <a:gd name="connsiteX28" fmla="*/ 7539345 w 12191696"/>
              <a:gd name="connsiteY28" fmla="*/ 508998 h 3278793"/>
              <a:gd name="connsiteX29" fmla="*/ 7805124 w 12191696"/>
              <a:gd name="connsiteY29" fmla="*/ 500241 h 3278793"/>
              <a:gd name="connsiteX30" fmla="*/ 8070903 w 12191696"/>
              <a:gd name="connsiteY30" fmla="*/ 490082 h 3278793"/>
              <a:gd name="connsiteX31" fmla="*/ 8339121 w 12191696"/>
              <a:gd name="connsiteY31" fmla="*/ 475719 h 3278793"/>
              <a:gd name="connsiteX32" fmla="*/ 8609776 w 12191696"/>
              <a:gd name="connsiteY32" fmla="*/ 458554 h 3278793"/>
              <a:gd name="connsiteX33" fmla="*/ 8881651 w 12191696"/>
              <a:gd name="connsiteY33" fmla="*/ 442089 h 3278793"/>
              <a:gd name="connsiteX34" fmla="*/ 9153526 w 12191696"/>
              <a:gd name="connsiteY34" fmla="*/ 421071 h 3278793"/>
              <a:gd name="connsiteX35" fmla="*/ 9429058 w 12191696"/>
              <a:gd name="connsiteY35" fmla="*/ 395849 h 3278793"/>
              <a:gd name="connsiteX36" fmla="*/ 9700933 w 12191696"/>
              <a:gd name="connsiteY36" fmla="*/ 370626 h 3278793"/>
              <a:gd name="connsiteX37" fmla="*/ 9977684 w 12191696"/>
              <a:gd name="connsiteY37" fmla="*/ 341551 h 3278793"/>
              <a:gd name="connsiteX38" fmla="*/ 10255655 w 12191696"/>
              <a:gd name="connsiteY38" fmla="*/ 309673 h 3278793"/>
              <a:gd name="connsiteX39" fmla="*/ 10529968 w 12191696"/>
              <a:gd name="connsiteY39" fmla="*/ 276043 h 3278793"/>
              <a:gd name="connsiteX40" fmla="*/ 10807939 w 12191696"/>
              <a:gd name="connsiteY40" fmla="*/ 236809 h 3278793"/>
              <a:gd name="connsiteX41" fmla="*/ 11084690 w 12191696"/>
              <a:gd name="connsiteY41" fmla="*/ 194772 h 3278793"/>
              <a:gd name="connsiteX42" fmla="*/ 11362661 w 12191696"/>
              <a:gd name="connsiteY42" fmla="*/ 153085 h 3278793"/>
              <a:gd name="connsiteX43" fmla="*/ 11639412 w 12191696"/>
              <a:gd name="connsiteY43" fmla="*/ 104392 h 3278793"/>
              <a:gd name="connsiteX44" fmla="*/ 11914945 w 12191696"/>
              <a:gd name="connsiteY44" fmla="*/ 54648 h 3278793"/>
              <a:gd name="connsiteX45" fmla="*/ 12191696 w 12191696"/>
              <a:gd name="connsiteY45" fmla="*/ 2452 h 3278793"/>
              <a:gd name="connsiteX46" fmla="*/ 12191696 w 12191696"/>
              <a:gd name="connsiteY46" fmla="*/ 2802467 h 3278793"/>
              <a:gd name="connsiteX47" fmla="*/ 12191695 w 12191696"/>
              <a:gd name="connsiteY47" fmla="*/ 2802467 h 3278793"/>
              <a:gd name="connsiteX48" fmla="*/ 12191695 w 12191696"/>
              <a:gd name="connsiteY48" fmla="*/ 3278793 h 3278793"/>
              <a:gd name="connsiteX49" fmla="*/ 0 w 12191696"/>
              <a:gd name="connsiteY49" fmla="*/ 3278793 h 3278793"/>
              <a:gd name="connsiteX50" fmla="*/ 0 w 12191696"/>
              <a:gd name="connsiteY50" fmla="*/ 2134639 h 3278793"/>
              <a:gd name="connsiteX51" fmla="*/ 1 w 12191696"/>
              <a:gd name="connsiteY51" fmla="*/ 2134639 h 3278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1696" h="3278793">
                <a:moveTo>
                  <a:pt x="1" y="0"/>
                </a:moveTo>
                <a:lnTo>
                  <a:pt x="71932" y="12261"/>
                </a:lnTo>
                <a:lnTo>
                  <a:pt x="282849" y="48343"/>
                </a:lnTo>
                <a:lnTo>
                  <a:pt x="436464" y="73565"/>
                </a:lnTo>
                <a:lnTo>
                  <a:pt x="619339" y="100188"/>
                </a:lnTo>
                <a:lnTo>
                  <a:pt x="836351" y="132066"/>
                </a:lnTo>
                <a:lnTo>
                  <a:pt x="1076528" y="165696"/>
                </a:lnTo>
                <a:lnTo>
                  <a:pt x="1347183"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3" y="514953"/>
                </a:lnTo>
                <a:lnTo>
                  <a:pt x="5747166"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802467"/>
                </a:lnTo>
                <a:lnTo>
                  <a:pt x="12191695" y="2802467"/>
                </a:lnTo>
                <a:lnTo>
                  <a:pt x="12191695" y="3278793"/>
                </a:lnTo>
                <a:lnTo>
                  <a:pt x="0" y="3278793"/>
                </a:lnTo>
                <a:lnTo>
                  <a:pt x="0" y="2134639"/>
                </a:lnTo>
                <a:lnTo>
                  <a:pt x="1" y="2134639"/>
                </a:lnTo>
                <a:close/>
              </a:path>
            </a:pathLst>
          </a:custGeom>
          <a:ln>
            <a:noFill/>
          </a:ln>
        </p:spPr>
        <p:style>
          <a:lnRef idx="0">
            <a:scrgbClr r="0" g="0" b="0"/>
          </a:lnRef>
          <a:fillRef idx="1003">
            <a:schemeClr val="dk2"/>
          </a:fillRef>
          <a:effectRef idx="0">
            <a:scrgbClr r="0" g="0" b="0"/>
          </a:effectRef>
          <a:fontRef idx="major"/>
        </p:style>
      </p:sp>
      <p:sp>
        <p:nvSpPr>
          <p:cNvPr id="7" name="ZoneTexte 6">
            <a:extLst>
              <a:ext uri="{FF2B5EF4-FFF2-40B4-BE49-F238E27FC236}">
                <a16:creationId xmlns:a16="http://schemas.microsoft.com/office/drawing/2014/main" id="{5C3C7936-D33A-A0C0-8FA8-201896D46725}"/>
              </a:ext>
            </a:extLst>
          </p:cNvPr>
          <p:cNvSpPr txBox="1"/>
          <p:nvPr/>
        </p:nvSpPr>
        <p:spPr>
          <a:xfrm>
            <a:off x="393470" y="5115148"/>
            <a:ext cx="10329520" cy="759691"/>
          </a:xfrm>
          <a:prstGeom prst="rect">
            <a:avLst/>
          </a:prstGeom>
        </p:spPr>
        <p:txBody>
          <a:bodyPr rot="0" spcFirstLastPara="0" vertOverflow="overflow" horzOverflow="overflow" vert="horz" lIns="91440" tIns="45720" rIns="91440" bIns="45720" numCol="1" spcCol="0" rtlCol="0" fromWordArt="0" anchor="b" anchorCtr="0" forceAA="0" compatLnSpc="1">
            <a:prstTxWarp prst="textNoShape">
              <a:avLst/>
            </a:prstTxWarp>
            <a:normAutofit/>
          </a:bodyPr>
          <a:lstStyle/>
          <a:p>
            <a:pPr>
              <a:lnSpc>
                <a:spcPct val="90000"/>
              </a:lnSpc>
              <a:spcBef>
                <a:spcPct val="0"/>
              </a:spcBef>
              <a:spcAft>
                <a:spcPts val="600"/>
              </a:spcAft>
            </a:pPr>
            <a:r>
              <a:rPr lang="en-US" sz="2800" b="1" cap="all" dirty="0" err="1">
                <a:solidFill>
                  <a:srgbClr val="EBEBEB"/>
                </a:solidFill>
                <a:latin typeface="+mj-lt"/>
                <a:ea typeface="+mj-ea"/>
                <a:cs typeface="+mj-cs"/>
              </a:rPr>
              <a:t>Analysez</a:t>
            </a:r>
            <a:r>
              <a:rPr lang="en-US" sz="2800" b="1" cap="all" dirty="0">
                <a:solidFill>
                  <a:srgbClr val="EBEBEB"/>
                </a:solidFill>
                <a:latin typeface="+mj-lt"/>
                <a:ea typeface="+mj-ea"/>
                <a:cs typeface="+mj-cs"/>
              </a:rPr>
              <a:t> des données de </a:t>
            </a:r>
            <a:r>
              <a:rPr lang="en-US" sz="2800" b="1" cap="all" dirty="0" err="1">
                <a:solidFill>
                  <a:srgbClr val="EBEBEB"/>
                </a:solidFill>
                <a:latin typeface="+mj-lt"/>
                <a:ea typeface="+mj-ea"/>
                <a:cs typeface="+mj-cs"/>
              </a:rPr>
              <a:t>systèmes</a:t>
            </a:r>
            <a:r>
              <a:rPr lang="en-US" sz="2800" b="1" cap="all" dirty="0">
                <a:solidFill>
                  <a:srgbClr val="EBEBEB"/>
                </a:solidFill>
                <a:latin typeface="+mj-lt"/>
                <a:ea typeface="+mj-ea"/>
                <a:cs typeface="+mj-cs"/>
              </a:rPr>
              <a:t> </a:t>
            </a:r>
            <a:r>
              <a:rPr lang="en-US" sz="2800" b="1" cap="all" dirty="0" err="1">
                <a:solidFill>
                  <a:srgbClr val="EBEBEB"/>
                </a:solidFill>
                <a:latin typeface="+mj-lt"/>
                <a:ea typeface="+mj-ea"/>
                <a:cs typeface="+mj-cs"/>
              </a:rPr>
              <a:t>éducatifs</a:t>
            </a:r>
            <a:endParaRPr lang="en-US" sz="4200" b="1" cap="all" err="1">
              <a:solidFill>
                <a:srgbClr val="EBEBEB"/>
              </a:solidFill>
              <a:latin typeface="+mj-lt"/>
              <a:ea typeface="+mj-ea"/>
              <a:cs typeface="+mj-cs"/>
            </a:endParaRPr>
          </a:p>
        </p:txBody>
      </p:sp>
      <p:sp>
        <p:nvSpPr>
          <p:cNvPr id="47" name="Freeform 16">
            <a:extLst>
              <a:ext uri="{FF2B5EF4-FFF2-40B4-BE49-F238E27FC236}">
                <a16:creationId xmlns:a16="http://schemas.microsoft.com/office/drawing/2014/main" id="{7DE548AA-7E1A-497C-8B79-C74F42ACFB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40" y="3280011"/>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pic>
        <p:nvPicPr>
          <p:cNvPr id="5" name="Image 4">
            <a:extLst>
              <a:ext uri="{FF2B5EF4-FFF2-40B4-BE49-F238E27FC236}">
                <a16:creationId xmlns:a16="http://schemas.microsoft.com/office/drawing/2014/main" id="{1F45C6D2-AD08-1A23-1D55-F6E5AF893166}"/>
              </a:ext>
            </a:extLst>
          </p:cNvPr>
          <p:cNvPicPr>
            <a:picLocks noChangeAspect="1"/>
          </p:cNvPicPr>
          <p:nvPr/>
        </p:nvPicPr>
        <p:blipFill>
          <a:blip r:embed="rId6"/>
          <a:stretch>
            <a:fillRect/>
          </a:stretch>
        </p:blipFill>
        <p:spPr>
          <a:xfrm>
            <a:off x="1467733" y="86959"/>
            <a:ext cx="8616833" cy="3400896"/>
          </a:xfrm>
          <a:prstGeom prst="rect">
            <a:avLst/>
          </a:prstGeom>
        </p:spPr>
      </p:pic>
    </p:spTree>
    <p:extLst>
      <p:ext uri="{BB962C8B-B14F-4D97-AF65-F5344CB8AC3E}">
        <p14:creationId xmlns:p14="http://schemas.microsoft.com/office/powerpoint/2010/main" val="120151307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46258B0-9FEA-3893-B237-960342C5851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44CF542-468A-6A62-3988-3D938816F92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C78D9182-E120-3605-CDF5-2042EA8A594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8355588-81C0-7161-4741-DFD219466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E373084B-9B8F-4CB7-E8C8-5932D70E9A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10B87F9A-A0DA-CA43-504B-E340F82D3B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758BCABA-BAF4-C6A8-5C23-0C28DE765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CFDE5C63-2508-B6B1-4EAF-A5E4D70C9CF0}"/>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91A73E8-6E80-0C9E-C495-F8D136EB0056}"/>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3) On ne conserve que les indicateurs qui nous intéressent dans la table Data</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D2F03FB9-50AD-5C2D-BA28-452C6E6E30E1}"/>
              </a:ext>
            </a:extLst>
          </p:cNvPr>
          <p:cNvPicPr>
            <a:picLocks noChangeAspect="1"/>
          </p:cNvPicPr>
          <p:nvPr/>
        </p:nvPicPr>
        <p:blipFill>
          <a:blip r:embed="rId7"/>
          <a:stretch>
            <a:fillRect/>
          </a:stretch>
        </p:blipFill>
        <p:spPr>
          <a:xfrm>
            <a:off x="11118470" y="-2298"/>
            <a:ext cx="1072093" cy="428156"/>
          </a:xfrm>
          <a:prstGeom prst="rect">
            <a:avLst/>
          </a:prstGeom>
        </p:spPr>
      </p:pic>
      <p:sp>
        <p:nvSpPr>
          <p:cNvPr id="6" name="Titre 1">
            <a:extLst>
              <a:ext uri="{FF2B5EF4-FFF2-40B4-BE49-F238E27FC236}">
                <a16:creationId xmlns:a16="http://schemas.microsoft.com/office/drawing/2014/main" id="{447AE43D-9530-4AC3-7B22-C581B5C78CED}"/>
              </a:ext>
            </a:extLst>
          </p:cNvPr>
          <p:cNvSpPr>
            <a:spLocks noGrp="1"/>
          </p:cNvSpPr>
          <p:nvPr>
            <p:ph type="title"/>
          </p:nvPr>
        </p:nvSpPr>
        <p:spPr>
          <a:xfrm>
            <a:off x="219308" y="1183524"/>
            <a:ext cx="11760712" cy="1742735"/>
          </a:xfrm>
        </p:spPr>
        <p:txBody>
          <a:bodyPr vert="horz" lIns="91440" tIns="45720" rIns="91440" bIns="45720" rtlCol="0" anchor="b">
            <a:noAutofit/>
          </a:bodyPr>
          <a:lstStyle/>
          <a:p>
            <a:pPr>
              <a:lnSpc>
                <a:spcPct val="90000"/>
              </a:lnSpc>
            </a:pPr>
            <a:r>
              <a:rPr lang="en-US" sz="2400" dirty="0"/>
              <a:t>Pour </a:t>
            </a:r>
            <a:r>
              <a:rPr lang="en-US" sz="2400" dirty="0" err="1"/>
              <a:t>ce</a:t>
            </a:r>
            <a:r>
              <a:rPr lang="en-US" sz="2400" dirty="0"/>
              <a:t> faire, </a:t>
            </a:r>
            <a:r>
              <a:rPr lang="en-US" sz="2400" dirty="0" err="1"/>
              <a:t>j'ai</a:t>
            </a:r>
            <a:r>
              <a:rPr lang="en-US" sz="2400" dirty="0"/>
              <a:t> </a:t>
            </a:r>
            <a:r>
              <a:rPr lang="en-US" sz="2400" dirty="0" err="1"/>
              <a:t>choisi</a:t>
            </a:r>
            <a:r>
              <a:rPr lang="en-US" sz="2400" dirty="0"/>
              <a:t> de </a:t>
            </a:r>
            <a:r>
              <a:rPr lang="en-US" sz="2400" dirty="0" err="1"/>
              <a:t>visiter</a:t>
            </a:r>
            <a:r>
              <a:rPr lang="en-US" sz="2400" dirty="0"/>
              <a:t> le site de la </a:t>
            </a:r>
            <a:r>
              <a:rPr lang="en-US" sz="2400" dirty="0" err="1"/>
              <a:t>banque</a:t>
            </a:r>
            <a:r>
              <a:rPr lang="en-US" sz="2400" dirty="0"/>
              <a:t> </a:t>
            </a:r>
            <a:r>
              <a:rPr lang="en-US" sz="2400" dirty="0" err="1"/>
              <a:t>mondiale</a:t>
            </a:r>
            <a:r>
              <a:rPr lang="en-US" sz="2400" dirty="0"/>
              <a:t> et de </a:t>
            </a:r>
            <a:r>
              <a:rPr lang="en-US" sz="2400" dirty="0" err="1"/>
              <a:t>fouiller</a:t>
            </a:r>
            <a:r>
              <a:rPr lang="en-US" sz="2400" dirty="0"/>
              <a:t> : </a:t>
            </a:r>
            <a:r>
              <a:rPr lang="en-US" sz="2400" dirty="0">
                <a:ea typeface="+mj-lt"/>
                <a:cs typeface="+mj-lt"/>
                <a:hlinkClick r:id="rId8"/>
              </a:rPr>
              <a:t>https://datatopics.worldbank.org/education/indicators</a:t>
            </a:r>
            <a:br>
              <a:rPr lang="en-US" sz="2400" dirty="0">
                <a:ea typeface="+mj-lt"/>
                <a:cs typeface="+mj-lt"/>
              </a:rPr>
            </a:br>
            <a:br>
              <a:rPr lang="en-US" sz="2400" dirty="0">
                <a:ea typeface="+mj-lt"/>
                <a:cs typeface="+mj-lt"/>
              </a:rPr>
            </a:br>
            <a:r>
              <a:rPr lang="en-US" sz="2400" dirty="0"/>
              <a:t>J'y ai </a:t>
            </a:r>
            <a:r>
              <a:rPr lang="en-US" sz="2400" dirty="0" err="1"/>
              <a:t>sélectionné</a:t>
            </a:r>
            <a:r>
              <a:rPr lang="en-US" sz="2400" dirty="0"/>
              <a:t> </a:t>
            </a:r>
            <a:r>
              <a:rPr lang="en-US" sz="2400" dirty="0" err="1"/>
              <a:t>ces</a:t>
            </a:r>
            <a:r>
              <a:rPr lang="en-US" sz="2400" dirty="0"/>
              <a:t> </a:t>
            </a:r>
            <a:r>
              <a:rPr lang="en-US" sz="2400" dirty="0" err="1"/>
              <a:t>indicateurs</a:t>
            </a:r>
            <a:r>
              <a:rPr lang="en-US" sz="2400" dirty="0"/>
              <a:t> :</a:t>
            </a:r>
          </a:p>
        </p:txBody>
      </p:sp>
      <p:pic>
        <p:nvPicPr>
          <p:cNvPr id="10" name="Image 9" descr="Une image contenant texte, capture d’écran, Police, nombre&#10;&#10;Description générée automatiquement">
            <a:extLst>
              <a:ext uri="{FF2B5EF4-FFF2-40B4-BE49-F238E27FC236}">
                <a16:creationId xmlns:a16="http://schemas.microsoft.com/office/drawing/2014/main" id="{25A06B8A-8EA8-2AEC-E78D-2355B97FAFF8}"/>
              </a:ext>
            </a:extLst>
          </p:cNvPr>
          <p:cNvPicPr>
            <a:picLocks noChangeAspect="1"/>
          </p:cNvPicPr>
          <p:nvPr/>
        </p:nvPicPr>
        <p:blipFill>
          <a:blip r:embed="rId9"/>
          <a:stretch>
            <a:fillRect/>
          </a:stretch>
        </p:blipFill>
        <p:spPr>
          <a:xfrm>
            <a:off x="297450" y="3149424"/>
            <a:ext cx="10487025" cy="3381375"/>
          </a:xfrm>
          <a:prstGeom prst="rect">
            <a:avLst/>
          </a:prstGeom>
        </p:spPr>
      </p:pic>
    </p:spTree>
    <p:extLst>
      <p:ext uri="{BB962C8B-B14F-4D97-AF65-F5344CB8AC3E}">
        <p14:creationId xmlns:p14="http://schemas.microsoft.com/office/powerpoint/2010/main" val="2358516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A61F7CD-6E20-E986-AE00-6E954F345E95}"/>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07FE79A-0093-089B-9057-B910171A168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BA17D408-544F-4C57-B668-A99A8B5D7B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FA33402F-16AC-F5DA-22C5-EC34DCE35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914492B2-C44D-2689-A634-7F804B29A15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18A8373F-E387-88DF-620E-E3DCCF94A19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F66AB516-91E5-8F47-78A4-442571C7A5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76DF7BA3-5FCA-06EF-0060-2E37B78B9BB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1EFC018-83AE-6D4C-CF93-59605BA68219}"/>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4) </a:t>
            </a:r>
            <a:r>
              <a:rPr lang="fr-FR" dirty="0" err="1">
                <a:solidFill>
                  <a:srgbClr val="FFFFFF"/>
                </a:solidFill>
                <a:ea typeface="+mn-lt"/>
                <a:cs typeface="+mn-lt"/>
              </a:rPr>
              <a:t>On</a:t>
            </a:r>
            <a:r>
              <a:rPr lang="fr-FR" dirty="0">
                <a:solidFill>
                  <a:srgbClr val="FFFFFF"/>
                </a:solidFill>
                <a:ea typeface="+mn-lt"/>
                <a:cs typeface="+mn-lt"/>
              </a:rPr>
              <a:t> joint les tables Country et Data</a:t>
            </a:r>
            <a:endParaRPr lang="fr-FR" dirty="0">
              <a:ea typeface="+mn-lt"/>
              <a:cs typeface="+mn-lt"/>
            </a:endParaRPr>
          </a:p>
        </p:txBody>
      </p:sp>
      <p:pic>
        <p:nvPicPr>
          <p:cNvPr id="8" name="Image 7" descr="Une image contenant habits, Visage humain, personne, verres&#10;&#10;Description générée automatiquement">
            <a:extLst>
              <a:ext uri="{FF2B5EF4-FFF2-40B4-BE49-F238E27FC236}">
                <a16:creationId xmlns:a16="http://schemas.microsoft.com/office/drawing/2014/main" id="{1B2FA465-59E2-0F99-B594-DB98E36CC656}"/>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2" name="Image 1">
            <a:extLst>
              <a:ext uri="{FF2B5EF4-FFF2-40B4-BE49-F238E27FC236}">
                <a16:creationId xmlns:a16="http://schemas.microsoft.com/office/drawing/2014/main" id="{A58E24F1-45F5-4178-EA31-715E8D651434}"/>
              </a:ext>
            </a:extLst>
          </p:cNvPr>
          <p:cNvPicPr>
            <a:picLocks noChangeAspect="1"/>
          </p:cNvPicPr>
          <p:nvPr/>
        </p:nvPicPr>
        <p:blipFill>
          <a:blip r:embed="rId8"/>
          <a:stretch>
            <a:fillRect/>
          </a:stretch>
        </p:blipFill>
        <p:spPr>
          <a:xfrm>
            <a:off x="277225" y="1088966"/>
            <a:ext cx="7667625" cy="371475"/>
          </a:xfrm>
          <a:prstGeom prst="rect">
            <a:avLst/>
          </a:prstGeom>
        </p:spPr>
      </p:pic>
      <p:pic>
        <p:nvPicPr>
          <p:cNvPr id="3" name="Image 2" descr="Une image contenant texte, capture d’écran, affichage, nombre&#10;&#10;Description générée automatiquement">
            <a:extLst>
              <a:ext uri="{FF2B5EF4-FFF2-40B4-BE49-F238E27FC236}">
                <a16:creationId xmlns:a16="http://schemas.microsoft.com/office/drawing/2014/main" id="{741E7BED-0BFF-6F9E-0003-3401F437B9BA}"/>
              </a:ext>
            </a:extLst>
          </p:cNvPr>
          <p:cNvPicPr>
            <a:picLocks noChangeAspect="1"/>
          </p:cNvPicPr>
          <p:nvPr/>
        </p:nvPicPr>
        <p:blipFill>
          <a:blip r:embed="rId9"/>
          <a:stretch>
            <a:fillRect/>
          </a:stretch>
        </p:blipFill>
        <p:spPr>
          <a:xfrm>
            <a:off x="278753" y="1715970"/>
            <a:ext cx="10467975" cy="3952875"/>
          </a:xfrm>
          <a:prstGeom prst="rect">
            <a:avLst/>
          </a:prstGeom>
        </p:spPr>
      </p:pic>
    </p:spTree>
    <p:extLst>
      <p:ext uri="{BB962C8B-B14F-4D97-AF65-F5344CB8AC3E}">
        <p14:creationId xmlns:p14="http://schemas.microsoft.com/office/powerpoint/2010/main" val="2681609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B9CED2A-E515-6A93-2C47-376FECDC87F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FCDDF94F-60D3-78E9-94E3-C1CDB1D862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BC7BA81-933A-39E9-7329-4B4347B053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6EFE5F68-0867-1ED3-19ED-5C07DE6EAA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42E83164-E2C2-5355-8010-86494258122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8CB1EED-B0B4-D9F8-8960-FD12BAF340E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1DA3F0A4-3485-8AEF-3FDF-1C48BE66B8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5F65E4F1-9FCA-4A9D-08E3-BBCFF2215AE4}"/>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83B8D2A4-CDC4-E854-199E-1F9E2EAFC03D}"/>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5) On reprend le nettoyage de données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D1554A15-17C6-8807-F9B0-A4DCF36E01EC}"/>
              </a:ext>
            </a:extLst>
          </p:cNvPr>
          <p:cNvPicPr>
            <a:picLocks noChangeAspect="1"/>
          </p:cNvPicPr>
          <p:nvPr/>
        </p:nvPicPr>
        <p:blipFill>
          <a:blip r:embed="rId7"/>
          <a:stretch>
            <a:fillRect/>
          </a:stretch>
        </p:blipFill>
        <p:spPr>
          <a:xfrm>
            <a:off x="11118470" y="-2298"/>
            <a:ext cx="1072093" cy="428156"/>
          </a:xfrm>
          <a:prstGeom prst="rect">
            <a:avLst/>
          </a:prstGeom>
        </p:spPr>
      </p:pic>
      <p:sp>
        <p:nvSpPr>
          <p:cNvPr id="6" name="Titre 1">
            <a:extLst>
              <a:ext uri="{FF2B5EF4-FFF2-40B4-BE49-F238E27FC236}">
                <a16:creationId xmlns:a16="http://schemas.microsoft.com/office/drawing/2014/main" id="{019C40CE-F526-3014-9002-0C41CE7B0534}"/>
              </a:ext>
            </a:extLst>
          </p:cNvPr>
          <p:cNvSpPr>
            <a:spLocks noGrp="1"/>
          </p:cNvSpPr>
          <p:nvPr>
            <p:ph type="title"/>
          </p:nvPr>
        </p:nvSpPr>
        <p:spPr>
          <a:xfrm>
            <a:off x="6240048" y="1183524"/>
            <a:ext cx="5739972" cy="3219697"/>
          </a:xfrm>
        </p:spPr>
        <p:txBody>
          <a:bodyPr vert="horz" lIns="91440" tIns="45720" rIns="91440" bIns="45720" rtlCol="0" anchor="b">
            <a:noAutofit/>
          </a:bodyPr>
          <a:lstStyle/>
          <a:p>
            <a:pPr>
              <a:lnSpc>
                <a:spcPct val="90000"/>
              </a:lnSpc>
            </a:pPr>
            <a:r>
              <a:rPr lang="en-US" sz="2400" dirty="0"/>
              <a:t>Pas </a:t>
            </a:r>
            <a:r>
              <a:rPr lang="en-US" sz="2400" dirty="0" err="1"/>
              <a:t>d'erreurs</a:t>
            </a:r>
            <a:r>
              <a:rPr lang="en-US" sz="2400" dirty="0"/>
              <a:t> de type, </a:t>
            </a:r>
            <a:r>
              <a:rPr lang="en-US" sz="2400" dirty="0" err="1"/>
              <a:t>ni</a:t>
            </a:r>
            <a:r>
              <a:rPr lang="en-US" sz="2400" dirty="0"/>
              <a:t> de </a:t>
            </a:r>
            <a:r>
              <a:rPr lang="en-US" sz="2400" dirty="0" err="1"/>
              <a:t>doublons</a:t>
            </a:r>
            <a:r>
              <a:rPr lang="en-US" sz="2400" dirty="0"/>
              <a:t>. Le plus </a:t>
            </a:r>
            <a:r>
              <a:rPr lang="en-US" sz="2400" dirty="0" err="1"/>
              <a:t>gros</a:t>
            </a:r>
            <a:r>
              <a:rPr lang="en-US" sz="2400" dirty="0"/>
              <a:t> du morceau </a:t>
            </a:r>
            <a:r>
              <a:rPr lang="en-US" sz="2400" dirty="0" err="1"/>
              <a:t>ce</a:t>
            </a:r>
            <a:r>
              <a:rPr lang="en-US" sz="2400" dirty="0"/>
              <a:t> </a:t>
            </a:r>
            <a:r>
              <a:rPr lang="en-US" sz="2400" dirty="0" err="1"/>
              <a:t>sont</a:t>
            </a:r>
            <a:r>
              <a:rPr lang="en-US" sz="2400" dirty="0"/>
              <a:t> les </a:t>
            </a:r>
            <a:r>
              <a:rPr lang="en-US" sz="2400" dirty="0" err="1"/>
              <a:t>valeurs</a:t>
            </a:r>
            <a:r>
              <a:rPr lang="en-US" sz="2400" dirty="0"/>
              <a:t> </a:t>
            </a:r>
            <a:r>
              <a:rPr lang="en-US" sz="2400" dirty="0" err="1"/>
              <a:t>manquantes</a:t>
            </a:r>
            <a:r>
              <a:rPr lang="en-US" sz="2400" dirty="0"/>
              <a:t>. </a:t>
            </a:r>
            <a:r>
              <a:rPr lang="en-US" sz="2400" dirty="0" err="1"/>
              <a:t>J'ai</a:t>
            </a:r>
            <a:r>
              <a:rPr lang="en-US" sz="2400" dirty="0"/>
              <a:t> </a:t>
            </a:r>
            <a:r>
              <a:rPr lang="en-US" sz="2400" dirty="0" err="1"/>
              <a:t>créé</a:t>
            </a:r>
            <a:r>
              <a:rPr lang="en-US" sz="2400" dirty="0"/>
              <a:t> un </a:t>
            </a:r>
            <a:r>
              <a:rPr lang="en-US" sz="2400" dirty="0" err="1"/>
              <a:t>barplot</a:t>
            </a:r>
            <a:r>
              <a:rPr lang="en-US" sz="2400" dirty="0"/>
              <a:t> par </a:t>
            </a:r>
            <a:r>
              <a:rPr lang="en-US" sz="2400" dirty="0" err="1"/>
              <a:t>indicateur</a:t>
            </a:r>
            <a:r>
              <a:rPr lang="en-US" sz="2400" dirty="0"/>
              <a:t> à </a:t>
            </a:r>
            <a:r>
              <a:rPr lang="en-US" sz="2400" dirty="0" err="1"/>
              <a:t>l'aide</a:t>
            </a:r>
            <a:r>
              <a:rPr lang="en-US" sz="2400" dirty="0"/>
              <a:t> </a:t>
            </a:r>
            <a:r>
              <a:rPr lang="en-US" sz="2400" dirty="0" err="1"/>
              <a:t>d'une</a:t>
            </a:r>
            <a:r>
              <a:rPr lang="en-US" sz="2400" dirty="0"/>
              <a:t> boucle for.</a:t>
            </a:r>
            <a:br>
              <a:rPr lang="en-US" sz="2400" dirty="0"/>
            </a:br>
            <a:br>
              <a:rPr lang="en-US" sz="2400" dirty="0"/>
            </a:br>
            <a:r>
              <a:rPr lang="en-US" sz="2400" dirty="0"/>
              <a:t>Les données </a:t>
            </a:r>
            <a:r>
              <a:rPr lang="en-US" sz="2400" dirty="0" err="1"/>
              <a:t>sont</a:t>
            </a:r>
            <a:r>
              <a:rPr lang="en-US" sz="2400" dirty="0"/>
              <a:t> </a:t>
            </a:r>
            <a:r>
              <a:rPr lang="en-US" sz="2400" dirty="0" err="1"/>
              <a:t>globalement</a:t>
            </a:r>
            <a:r>
              <a:rPr lang="en-US" sz="2400" dirty="0"/>
              <a:t> le </a:t>
            </a:r>
            <a:r>
              <a:rPr lang="en-US" sz="2400" dirty="0" err="1"/>
              <a:t>mieux</a:t>
            </a:r>
            <a:r>
              <a:rPr lang="en-US" sz="2400" dirty="0"/>
              <a:t> </a:t>
            </a:r>
            <a:r>
              <a:rPr lang="en-US" sz="2400" dirty="0" err="1"/>
              <a:t>représentées</a:t>
            </a:r>
            <a:r>
              <a:rPr lang="en-US" sz="2400" dirty="0"/>
              <a:t> entre 2000 et 2015</a:t>
            </a:r>
          </a:p>
        </p:txBody>
      </p:sp>
      <p:pic>
        <p:nvPicPr>
          <p:cNvPr id="2" name="Image 1" descr="Une image contenant texte, capture d’écran, Tracé, ligne&#10;&#10;Description générée automatiquement">
            <a:extLst>
              <a:ext uri="{FF2B5EF4-FFF2-40B4-BE49-F238E27FC236}">
                <a16:creationId xmlns:a16="http://schemas.microsoft.com/office/drawing/2014/main" id="{2B8494D6-14EA-1D56-EF08-8A04F4638C82}"/>
              </a:ext>
            </a:extLst>
          </p:cNvPr>
          <p:cNvPicPr>
            <a:picLocks noChangeAspect="1"/>
          </p:cNvPicPr>
          <p:nvPr/>
        </p:nvPicPr>
        <p:blipFill>
          <a:blip r:embed="rId8"/>
          <a:stretch>
            <a:fillRect/>
          </a:stretch>
        </p:blipFill>
        <p:spPr>
          <a:xfrm>
            <a:off x="304895" y="1025407"/>
            <a:ext cx="5476802" cy="5503334"/>
          </a:xfrm>
          <a:prstGeom prst="rect">
            <a:avLst/>
          </a:prstGeom>
        </p:spPr>
      </p:pic>
    </p:spTree>
    <p:extLst>
      <p:ext uri="{BB962C8B-B14F-4D97-AF65-F5344CB8AC3E}">
        <p14:creationId xmlns:p14="http://schemas.microsoft.com/office/powerpoint/2010/main" val="418471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075BFF5-D2FA-6A3C-D5BC-96D74BED2E31}"/>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1EDACCF2-E7AB-950E-7828-2DE9CB2A31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ACC60F1F-B6AD-5FFE-946D-E037854184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C4FC3A3B-A928-FA9B-0556-A904107B48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E8BDF818-12D1-4D5D-2000-AB64FD3906F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64457FA2-41FD-7682-F09A-48A5A1370F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F6C69303-186A-F67D-2842-377EA0FE1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8F5436F7-1FEE-969B-F18A-EB4D049598D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7C4084A5-30F5-E390-9A53-E4C2A38D3CAC}"/>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5) On reprend le nettoyage de données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2FD9FF94-484F-FED9-786F-AC4F64DC1EBD}"/>
              </a:ext>
            </a:extLst>
          </p:cNvPr>
          <p:cNvPicPr>
            <a:picLocks noChangeAspect="1"/>
          </p:cNvPicPr>
          <p:nvPr/>
        </p:nvPicPr>
        <p:blipFill>
          <a:blip r:embed="rId7"/>
          <a:stretch>
            <a:fillRect/>
          </a:stretch>
        </p:blipFill>
        <p:spPr>
          <a:xfrm>
            <a:off x="11118470" y="-2298"/>
            <a:ext cx="1072093" cy="428156"/>
          </a:xfrm>
          <a:prstGeom prst="rect">
            <a:avLst/>
          </a:prstGeom>
        </p:spPr>
      </p:pic>
      <p:sp>
        <p:nvSpPr>
          <p:cNvPr id="6" name="Titre 1">
            <a:extLst>
              <a:ext uri="{FF2B5EF4-FFF2-40B4-BE49-F238E27FC236}">
                <a16:creationId xmlns:a16="http://schemas.microsoft.com/office/drawing/2014/main" id="{762BF128-6F81-25C0-647E-A9B47936FF88}"/>
              </a:ext>
            </a:extLst>
          </p:cNvPr>
          <p:cNvSpPr>
            <a:spLocks noGrp="1"/>
          </p:cNvSpPr>
          <p:nvPr>
            <p:ph type="title"/>
          </p:nvPr>
        </p:nvSpPr>
        <p:spPr>
          <a:xfrm>
            <a:off x="7481826" y="1183524"/>
            <a:ext cx="4498194" cy="2965697"/>
          </a:xfrm>
        </p:spPr>
        <p:txBody>
          <a:bodyPr vert="horz" lIns="91440" tIns="45720" rIns="91440" bIns="45720" rtlCol="0" anchor="b">
            <a:noAutofit/>
          </a:bodyPr>
          <a:lstStyle/>
          <a:p>
            <a:pPr>
              <a:lnSpc>
                <a:spcPct val="90000"/>
              </a:lnSpc>
            </a:pPr>
            <a:r>
              <a:rPr lang="en-US" sz="2400" dirty="0"/>
              <a:t>On </a:t>
            </a:r>
            <a:r>
              <a:rPr lang="en-US" sz="2400" dirty="0" err="1"/>
              <a:t>s'est</a:t>
            </a:r>
            <a:r>
              <a:rPr lang="en-US" sz="2400" dirty="0"/>
              <a:t> </a:t>
            </a:r>
            <a:r>
              <a:rPr lang="en-US" sz="2400" dirty="0" err="1"/>
              <a:t>débarrassé</a:t>
            </a:r>
            <a:r>
              <a:rPr lang="en-US" sz="2400" dirty="0"/>
              <a:t> des </a:t>
            </a:r>
            <a:r>
              <a:rPr lang="en-US" sz="2400" dirty="0" err="1"/>
              <a:t>moins</a:t>
            </a:r>
            <a:r>
              <a:rPr lang="en-US" sz="2400" dirty="0"/>
              <a:t> </a:t>
            </a:r>
            <a:r>
              <a:rPr lang="en-US" sz="2400" dirty="0" err="1"/>
              <a:t>bonnes</a:t>
            </a:r>
            <a:r>
              <a:rPr lang="en-US" sz="2400" dirty="0"/>
              <a:t> </a:t>
            </a:r>
            <a:r>
              <a:rPr lang="en-US" sz="2400" dirty="0" err="1"/>
              <a:t>colonnes</a:t>
            </a:r>
            <a:r>
              <a:rPr lang="en-US" sz="2400" dirty="0"/>
              <a:t>, </a:t>
            </a:r>
            <a:r>
              <a:rPr lang="en-US" sz="2400" dirty="0" err="1"/>
              <a:t>si</a:t>
            </a:r>
            <a:r>
              <a:rPr lang="en-US" sz="2400" dirty="0"/>
              <a:t> on se </a:t>
            </a:r>
            <a:r>
              <a:rPr lang="en-US" sz="2400" dirty="0" err="1"/>
              <a:t>débarrassait</a:t>
            </a:r>
            <a:r>
              <a:rPr lang="en-US" sz="2400" dirty="0"/>
              <a:t> des </a:t>
            </a:r>
            <a:r>
              <a:rPr lang="en-US" sz="2400" dirty="0" err="1"/>
              <a:t>moins</a:t>
            </a:r>
            <a:r>
              <a:rPr lang="en-US" sz="2400" dirty="0"/>
              <a:t> </a:t>
            </a:r>
            <a:r>
              <a:rPr lang="en-US" sz="2400" dirty="0" err="1"/>
              <a:t>bonnes</a:t>
            </a:r>
            <a:r>
              <a:rPr lang="en-US" sz="2400" dirty="0"/>
              <a:t> </a:t>
            </a:r>
            <a:r>
              <a:rPr lang="en-US" sz="2400" dirty="0" err="1"/>
              <a:t>lignes</a:t>
            </a:r>
            <a:r>
              <a:rPr lang="en-US" sz="2400" dirty="0"/>
              <a:t> ?</a:t>
            </a:r>
            <a:br>
              <a:rPr lang="en-US" sz="2400" dirty="0"/>
            </a:br>
            <a:br>
              <a:rPr lang="en-US" sz="2400" dirty="0"/>
            </a:br>
            <a:r>
              <a:rPr lang="en-US" sz="2400" dirty="0"/>
              <a:t>Je </a:t>
            </a:r>
            <a:r>
              <a:rPr lang="en-US" sz="2400" dirty="0" err="1"/>
              <a:t>décide</a:t>
            </a:r>
            <a:r>
              <a:rPr lang="en-US" sz="2400" dirty="0"/>
              <a:t> </a:t>
            </a:r>
            <a:r>
              <a:rPr lang="en-US" sz="2400" dirty="0" err="1"/>
              <a:t>arbitrairement</a:t>
            </a:r>
            <a:r>
              <a:rPr lang="en-US" sz="2400" dirty="0"/>
              <a:t> que 80 </a:t>
            </a:r>
            <a:r>
              <a:rPr lang="en-US" sz="2400" dirty="0" err="1"/>
              <a:t>valeurs</a:t>
            </a:r>
            <a:r>
              <a:rPr lang="en-US" sz="2400" dirty="0"/>
              <a:t> </a:t>
            </a:r>
            <a:r>
              <a:rPr lang="en-US" sz="2400" dirty="0" err="1"/>
              <a:t>manquantes</a:t>
            </a:r>
            <a:r>
              <a:rPr lang="en-US" sz="2400" dirty="0"/>
              <a:t> sur 112 </a:t>
            </a:r>
            <a:r>
              <a:rPr lang="en-US" sz="2400" dirty="0" err="1"/>
              <a:t>c'est</a:t>
            </a:r>
            <a:r>
              <a:rPr lang="en-US" sz="2400" dirty="0"/>
              <a:t> trop.</a:t>
            </a:r>
          </a:p>
        </p:txBody>
      </p:sp>
      <p:pic>
        <p:nvPicPr>
          <p:cNvPr id="3" name="Image 2" descr="Une image contenant texte, capture d’écran, Police, ligne&#10;&#10;Description générée automatiquement">
            <a:extLst>
              <a:ext uri="{FF2B5EF4-FFF2-40B4-BE49-F238E27FC236}">
                <a16:creationId xmlns:a16="http://schemas.microsoft.com/office/drawing/2014/main" id="{99992C95-AD7C-883F-44EC-580FD626C822}"/>
              </a:ext>
            </a:extLst>
          </p:cNvPr>
          <p:cNvPicPr>
            <a:picLocks noChangeAspect="1"/>
          </p:cNvPicPr>
          <p:nvPr/>
        </p:nvPicPr>
        <p:blipFill>
          <a:blip r:embed="rId8"/>
          <a:stretch>
            <a:fillRect/>
          </a:stretch>
        </p:blipFill>
        <p:spPr>
          <a:xfrm>
            <a:off x="300743" y="1275468"/>
            <a:ext cx="6905625" cy="5210175"/>
          </a:xfrm>
          <a:prstGeom prst="rect">
            <a:avLst/>
          </a:prstGeom>
        </p:spPr>
      </p:pic>
    </p:spTree>
    <p:extLst>
      <p:ext uri="{BB962C8B-B14F-4D97-AF65-F5344CB8AC3E}">
        <p14:creationId xmlns:p14="http://schemas.microsoft.com/office/powerpoint/2010/main" val="2987025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4403C5A-0248-C7CB-A7A1-45724E24E9B8}"/>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5AF7BE16-6936-023B-3764-4D9E40F9116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638028B7-7F17-0BFD-945F-94B5B70D42B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651A9F40-44B5-C064-9F26-EB4F292775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EFE926E0-D719-2F42-0C29-89D06414D1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CD61C291-0622-7FB4-983C-2F38F07B0F0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A5A12E8-612B-FFB7-B0FB-BE8A99733C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8F802E3B-426C-4978-CBC9-7529100CA533}"/>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30E5265E-4809-9406-C529-1ACEB2C1FA3C}"/>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5) On reprend le nettoyage de données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9EE58575-DE68-14AB-AA20-BB167DD0AC5C}"/>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2" name="Image 1" descr="Une image contenant texte, ligne, Police, nombre&#10;&#10;Description générée automatiquement">
            <a:extLst>
              <a:ext uri="{FF2B5EF4-FFF2-40B4-BE49-F238E27FC236}">
                <a16:creationId xmlns:a16="http://schemas.microsoft.com/office/drawing/2014/main" id="{E478651B-ADBB-0315-F275-F9916A96812F}"/>
              </a:ext>
            </a:extLst>
          </p:cNvPr>
          <p:cNvPicPr>
            <a:picLocks noChangeAspect="1"/>
          </p:cNvPicPr>
          <p:nvPr/>
        </p:nvPicPr>
        <p:blipFill>
          <a:blip r:embed="rId8"/>
          <a:stretch>
            <a:fillRect/>
          </a:stretch>
        </p:blipFill>
        <p:spPr>
          <a:xfrm>
            <a:off x="442207" y="2572750"/>
            <a:ext cx="6848475" cy="3838575"/>
          </a:xfrm>
          <a:prstGeom prst="rect">
            <a:avLst/>
          </a:prstGeom>
        </p:spPr>
      </p:pic>
      <p:sp>
        <p:nvSpPr>
          <p:cNvPr id="12" name="Titre 1">
            <a:extLst>
              <a:ext uri="{FF2B5EF4-FFF2-40B4-BE49-F238E27FC236}">
                <a16:creationId xmlns:a16="http://schemas.microsoft.com/office/drawing/2014/main" id="{403F636B-FB0F-9EF9-B446-E3B4C668136E}"/>
              </a:ext>
            </a:extLst>
          </p:cNvPr>
          <p:cNvSpPr>
            <a:spLocks noGrp="1"/>
          </p:cNvSpPr>
          <p:nvPr>
            <p:ph type="title"/>
          </p:nvPr>
        </p:nvSpPr>
        <p:spPr>
          <a:xfrm>
            <a:off x="219308" y="1183524"/>
            <a:ext cx="11760712" cy="1076872"/>
          </a:xfrm>
        </p:spPr>
        <p:txBody>
          <a:bodyPr vert="horz" lIns="91440" tIns="45720" rIns="91440" bIns="45720" rtlCol="0" anchor="b">
            <a:noAutofit/>
          </a:bodyPr>
          <a:lstStyle/>
          <a:p>
            <a:pPr>
              <a:lnSpc>
                <a:spcPct val="90000"/>
              </a:lnSpc>
            </a:pPr>
            <a:r>
              <a:rPr lang="en-US" sz="2400" dirty="0"/>
              <a:t>On </a:t>
            </a:r>
            <a:r>
              <a:rPr lang="en-US" sz="2400" dirty="0" err="1"/>
              <a:t>termine</a:t>
            </a:r>
            <a:r>
              <a:rPr lang="en-US" sz="2400" dirty="0"/>
              <a:t> avec </a:t>
            </a:r>
            <a:r>
              <a:rPr lang="en-US" sz="2400" dirty="0" err="1"/>
              <a:t>une</a:t>
            </a:r>
            <a:r>
              <a:rPr lang="en-US" sz="2400" dirty="0"/>
              <a:t> recherche </a:t>
            </a:r>
            <a:r>
              <a:rPr lang="en-US" sz="2400" dirty="0" err="1"/>
              <a:t>d'outliers</a:t>
            </a:r>
            <a:r>
              <a:rPr lang="en-US" sz="2400" dirty="0"/>
              <a:t>/</a:t>
            </a:r>
            <a:r>
              <a:rPr lang="en-US" sz="2400" dirty="0" err="1"/>
              <a:t>valeurs</a:t>
            </a:r>
            <a:r>
              <a:rPr lang="en-US" sz="2400" dirty="0"/>
              <a:t> </a:t>
            </a:r>
            <a:r>
              <a:rPr lang="en-US" sz="2400" dirty="0" err="1"/>
              <a:t>aberrantes</a:t>
            </a:r>
            <a:r>
              <a:rPr lang="en-US" sz="2400" dirty="0"/>
              <a:t> par </a:t>
            </a:r>
            <a:r>
              <a:rPr lang="en-US" sz="2400" dirty="0" err="1"/>
              <a:t>indicateur</a:t>
            </a:r>
            <a:r>
              <a:rPr lang="en-US" sz="2400" dirty="0"/>
              <a:t>, qui met </a:t>
            </a:r>
            <a:r>
              <a:rPr lang="en-US" sz="2400" dirty="0" err="1"/>
              <a:t>en</a:t>
            </a:r>
            <a:r>
              <a:rPr lang="en-US" sz="2400" dirty="0"/>
              <a:t> </a:t>
            </a:r>
            <a:r>
              <a:rPr lang="en-US" sz="2400" dirty="0" err="1"/>
              <a:t>évidence</a:t>
            </a:r>
            <a:r>
              <a:rPr lang="en-US" sz="2400" dirty="0"/>
              <a:t> (sans surprise) que la Chine et </a:t>
            </a:r>
            <a:r>
              <a:rPr lang="en-US" sz="2400" dirty="0" err="1"/>
              <a:t>l'Inde</a:t>
            </a:r>
            <a:r>
              <a:rPr lang="en-US" sz="2400" dirty="0"/>
              <a:t> </a:t>
            </a:r>
            <a:r>
              <a:rPr lang="en-US" sz="2400" dirty="0" err="1"/>
              <a:t>écrasent</a:t>
            </a:r>
            <a:r>
              <a:rPr lang="en-US" sz="2400" dirty="0"/>
              <a:t> le </a:t>
            </a:r>
            <a:r>
              <a:rPr lang="en-US" sz="2400" dirty="0" err="1"/>
              <a:t>reste</a:t>
            </a:r>
            <a:r>
              <a:rPr lang="en-US" sz="2400" dirty="0"/>
              <a:t> du monde dans les </a:t>
            </a:r>
            <a:r>
              <a:rPr lang="en-US" sz="2400" dirty="0" err="1"/>
              <a:t>indicateurs</a:t>
            </a:r>
            <a:r>
              <a:rPr lang="en-US" sz="2400" dirty="0"/>
              <a:t> </a:t>
            </a:r>
            <a:r>
              <a:rPr lang="en-US" sz="2400" dirty="0" err="1"/>
              <a:t>scolarisation</a:t>
            </a:r>
            <a:r>
              <a:rPr lang="en-US" sz="2400" dirty="0"/>
              <a:t> et population.</a:t>
            </a:r>
          </a:p>
        </p:txBody>
      </p:sp>
    </p:spTree>
    <p:extLst>
      <p:ext uri="{BB962C8B-B14F-4D97-AF65-F5344CB8AC3E}">
        <p14:creationId xmlns:p14="http://schemas.microsoft.com/office/powerpoint/2010/main" val="810161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1202DCA2-7C53-F9C8-DD1E-EAB978CED6D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908EDC0-6F1E-D195-409B-D39EB3C065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4EFC1F72-CC1F-711A-DD7B-798E8D357B2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419CF1F1-9E5E-801F-FAE6-1B2CF6172F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4E06F04A-BF30-E055-F119-5423C9E5CC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C6832F99-ADE8-A5CF-E3D5-F108DC7E30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F05E0D5F-3FF0-1FDC-742E-98600F3022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B77869BF-FA81-DCD3-7D31-626FB8C9A847}"/>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1AAAE559-57F5-B076-E5A9-016FDF6E7E8E}"/>
              </a:ext>
            </a:extLst>
          </p:cNvPr>
          <p:cNvSpPr txBox="1"/>
          <p:nvPr/>
        </p:nvSpPr>
        <p:spPr>
          <a:xfrm>
            <a:off x="216371" y="423333"/>
            <a:ext cx="89989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5) On reprend le nettoyage de données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16EA6230-D0E4-0FEB-3A4A-6ED2D77F2B1E}"/>
              </a:ext>
            </a:extLst>
          </p:cNvPr>
          <p:cNvPicPr>
            <a:picLocks noChangeAspect="1"/>
          </p:cNvPicPr>
          <p:nvPr/>
        </p:nvPicPr>
        <p:blipFill>
          <a:blip r:embed="rId7"/>
          <a:stretch>
            <a:fillRect/>
          </a:stretch>
        </p:blipFill>
        <p:spPr>
          <a:xfrm>
            <a:off x="11118470" y="-2298"/>
            <a:ext cx="1072093" cy="428156"/>
          </a:xfrm>
          <a:prstGeom prst="rect">
            <a:avLst/>
          </a:prstGeom>
        </p:spPr>
      </p:pic>
      <p:sp>
        <p:nvSpPr>
          <p:cNvPr id="12" name="Titre 1">
            <a:extLst>
              <a:ext uri="{FF2B5EF4-FFF2-40B4-BE49-F238E27FC236}">
                <a16:creationId xmlns:a16="http://schemas.microsoft.com/office/drawing/2014/main" id="{97C64EB2-F7F5-4261-8EE0-6A8F4CE68654}"/>
              </a:ext>
            </a:extLst>
          </p:cNvPr>
          <p:cNvSpPr>
            <a:spLocks noGrp="1"/>
          </p:cNvSpPr>
          <p:nvPr>
            <p:ph type="title"/>
          </p:nvPr>
        </p:nvSpPr>
        <p:spPr>
          <a:xfrm>
            <a:off x="219308" y="1183524"/>
            <a:ext cx="11760712" cy="785242"/>
          </a:xfrm>
        </p:spPr>
        <p:txBody>
          <a:bodyPr vert="horz" lIns="91440" tIns="45720" rIns="91440" bIns="45720" rtlCol="0" anchor="b">
            <a:noAutofit/>
          </a:bodyPr>
          <a:lstStyle/>
          <a:p>
            <a:pPr>
              <a:lnSpc>
                <a:spcPct val="90000"/>
              </a:lnSpc>
            </a:pPr>
            <a:r>
              <a:rPr lang="en-US" sz="2400" dirty="0"/>
              <a:t>A </a:t>
            </a:r>
            <a:r>
              <a:rPr lang="en-US" sz="2400" dirty="0" err="1"/>
              <a:t>partir</a:t>
            </a:r>
            <a:r>
              <a:rPr lang="en-US" sz="2400" dirty="0"/>
              <a:t> de </a:t>
            </a:r>
            <a:r>
              <a:rPr lang="en-US" sz="2400" dirty="0" err="1"/>
              <a:t>là</a:t>
            </a:r>
            <a:r>
              <a:rPr lang="en-US" sz="2400" dirty="0"/>
              <a:t>, </a:t>
            </a:r>
            <a:r>
              <a:rPr lang="en-US" sz="2400" dirty="0" err="1"/>
              <a:t>j'estime</a:t>
            </a:r>
            <a:r>
              <a:rPr lang="en-US" sz="2400" dirty="0"/>
              <a:t> </a:t>
            </a:r>
            <a:r>
              <a:rPr lang="en-US" sz="2400" dirty="0" err="1"/>
              <a:t>qu'on</a:t>
            </a:r>
            <a:r>
              <a:rPr lang="en-US" sz="2400" dirty="0"/>
              <a:t> </a:t>
            </a:r>
            <a:r>
              <a:rPr lang="en-US" sz="2400" dirty="0" err="1"/>
              <a:t>est</a:t>
            </a:r>
            <a:r>
              <a:rPr lang="en-US" sz="2400" dirty="0"/>
              <a:t> prêt pour la </a:t>
            </a:r>
            <a:r>
              <a:rPr lang="en-US" sz="2400" dirty="0" err="1"/>
              <a:t>pré-analyse</a:t>
            </a:r>
            <a:r>
              <a:rPr lang="en-US" sz="2400" dirty="0"/>
              <a:t> et </a:t>
            </a:r>
            <a:r>
              <a:rPr lang="en-US" sz="2400" dirty="0" err="1"/>
              <a:t>choisis</a:t>
            </a:r>
            <a:r>
              <a:rPr lang="en-US" sz="2400" dirty="0"/>
              <a:t> </a:t>
            </a:r>
            <a:r>
              <a:rPr lang="en-US" sz="2400" dirty="0" err="1"/>
              <a:t>d'appliquer</a:t>
            </a:r>
            <a:r>
              <a:rPr lang="en-US" sz="2400" dirty="0"/>
              <a:t> forward fill sur les </a:t>
            </a:r>
            <a:r>
              <a:rPr lang="en-US" sz="2400" dirty="0" err="1"/>
              <a:t>lignes</a:t>
            </a:r>
            <a:r>
              <a:rPr lang="en-US" sz="2400" dirty="0"/>
              <a:t> des </a:t>
            </a:r>
            <a:r>
              <a:rPr lang="en-US" sz="2400" dirty="0" err="1"/>
              <a:t>colonnes</a:t>
            </a:r>
            <a:r>
              <a:rPr lang="en-US" sz="2400" dirty="0"/>
              <a:t> </a:t>
            </a:r>
            <a:r>
              <a:rPr lang="en-US" sz="2400" dirty="0" err="1"/>
              <a:t>numériques</a:t>
            </a:r>
            <a:r>
              <a:rPr lang="en-US" sz="2400" dirty="0"/>
              <a:t>.</a:t>
            </a:r>
          </a:p>
        </p:txBody>
      </p:sp>
      <p:pic>
        <p:nvPicPr>
          <p:cNvPr id="4" name="Image 3" descr="Une image contenant texte, capture d’écran, affichage, logiciel&#10;&#10;Description générée automatiquement">
            <a:extLst>
              <a:ext uri="{FF2B5EF4-FFF2-40B4-BE49-F238E27FC236}">
                <a16:creationId xmlns:a16="http://schemas.microsoft.com/office/drawing/2014/main" id="{7EAF6D58-A1ED-A0CA-D8EF-446A49D05B68}"/>
              </a:ext>
            </a:extLst>
          </p:cNvPr>
          <p:cNvPicPr>
            <a:picLocks noChangeAspect="1"/>
          </p:cNvPicPr>
          <p:nvPr/>
        </p:nvPicPr>
        <p:blipFill>
          <a:blip r:embed="rId8"/>
          <a:stretch>
            <a:fillRect/>
          </a:stretch>
        </p:blipFill>
        <p:spPr>
          <a:xfrm>
            <a:off x="335315" y="2175051"/>
            <a:ext cx="10448925" cy="4257675"/>
          </a:xfrm>
          <a:prstGeom prst="rect">
            <a:avLst/>
          </a:prstGeom>
        </p:spPr>
      </p:pic>
    </p:spTree>
    <p:extLst>
      <p:ext uri="{BB962C8B-B14F-4D97-AF65-F5344CB8AC3E}">
        <p14:creationId xmlns:p14="http://schemas.microsoft.com/office/powerpoint/2010/main" val="4287192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1106163A-4597-CF8B-8DAC-A4E176454FE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D93C616E-6E57-FABA-446E-CA134DC7272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A5AF7361-A477-28F9-583D-FFBD08CA22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1920E649-7DA9-015F-4DAC-2853FF44B2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7006850D-4601-C31E-7FBC-61617354385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E58C5364-3ECF-943A-A15F-293F741B07F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38596748-87C6-F230-127F-68A65F355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E863CA3E-4836-55DB-9A0C-D4D4C1919116}"/>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5FB02AA-2440-D360-4CF2-613327FAEB79}"/>
              </a:ext>
            </a:extLst>
          </p:cNvPr>
          <p:cNvSpPr txBox="1"/>
          <p:nvPr/>
        </p:nvSpPr>
        <p:spPr>
          <a:xfrm>
            <a:off x="216371" y="423333"/>
            <a:ext cx="8998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ANALYSE PRE-EXPLORATOIRE</a:t>
            </a:r>
          </a:p>
          <a:p>
            <a:r>
              <a:rPr lang="fr-FR" dirty="0">
                <a:ea typeface="+mn-lt"/>
                <a:cs typeface="+mn-lt"/>
              </a:rPr>
              <a:t>1) Par région</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6F03C7C9-B8B4-81A2-FA45-0AD8C1B31E87}"/>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6" name="Image 5" descr="Une image contenant texte, diagramme, ligne, Tracé&#10;&#10;Description générée automatiquement">
            <a:extLst>
              <a:ext uri="{FF2B5EF4-FFF2-40B4-BE49-F238E27FC236}">
                <a16:creationId xmlns:a16="http://schemas.microsoft.com/office/drawing/2014/main" id="{2F26F44B-6CBC-A604-7177-756260B128DE}"/>
              </a:ext>
            </a:extLst>
          </p:cNvPr>
          <p:cNvPicPr>
            <a:picLocks noChangeAspect="1"/>
          </p:cNvPicPr>
          <p:nvPr/>
        </p:nvPicPr>
        <p:blipFill>
          <a:blip r:embed="rId8"/>
          <a:stretch>
            <a:fillRect/>
          </a:stretch>
        </p:blipFill>
        <p:spPr>
          <a:xfrm>
            <a:off x="341309" y="1279407"/>
            <a:ext cx="5987234" cy="5277556"/>
          </a:xfrm>
          <a:prstGeom prst="rect">
            <a:avLst/>
          </a:prstGeom>
        </p:spPr>
      </p:pic>
      <p:sp>
        <p:nvSpPr>
          <p:cNvPr id="10" name="ZoneTexte 9">
            <a:extLst>
              <a:ext uri="{FF2B5EF4-FFF2-40B4-BE49-F238E27FC236}">
                <a16:creationId xmlns:a16="http://schemas.microsoft.com/office/drawing/2014/main" id="{60C421E2-B516-787F-D707-C19135FA9206}"/>
              </a:ext>
            </a:extLst>
          </p:cNvPr>
          <p:cNvSpPr txBox="1"/>
          <p:nvPr/>
        </p:nvSpPr>
        <p:spPr>
          <a:xfrm>
            <a:off x="6811536" y="1282390"/>
            <a:ext cx="486927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ea typeface="+mn-lt"/>
                <a:cs typeface="+mn-lt"/>
              </a:rPr>
              <a:t>Encore une fois, sans trop de surprise East Asia &amp; Pacific et South Asia se distinguent. L'Europe semble en tête du peloton regroupant les autres régions et brille particulièrement dans l'enseignement supérieur compte tenu de sa plus faible population. L'Amérique du Nord est particulièrement basse dans la liste car elle n'est comprise que de trois pays (USA, Canada et Bermudes).</a:t>
            </a:r>
            <a:endParaRPr lang="fr-FR"/>
          </a:p>
          <a:p>
            <a:endParaRPr lang="fr-FR"/>
          </a:p>
          <a:p>
            <a:r>
              <a:rPr lang="fr-FR" dirty="0">
                <a:ea typeface="+mn-lt"/>
                <a:cs typeface="+mn-lt"/>
              </a:rPr>
              <a:t>Les valeurs sont globalement à la hausse.</a:t>
            </a:r>
            <a:endParaRPr lang="fr-FR" dirty="0"/>
          </a:p>
        </p:txBody>
      </p:sp>
    </p:spTree>
    <p:extLst>
      <p:ext uri="{BB962C8B-B14F-4D97-AF65-F5344CB8AC3E}">
        <p14:creationId xmlns:p14="http://schemas.microsoft.com/office/powerpoint/2010/main" val="397360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CF831F9A-0744-398F-DA18-3BA9AF2053E0}"/>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06EB8FCD-83B1-49B4-F609-2FA15945454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FF45C043-B9D6-3A5F-4181-DAD3797DA9A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09B84895-BAFF-DB64-9D46-4113639D3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A46BC215-6B92-B730-D845-0B3D4F71427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FB62F7EB-5EEC-F8A2-4021-429D1CAEBB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CF8E449E-2186-BF91-5C8A-395ACA8A4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A2F3F10F-27AD-7A76-36DD-2E46DE36C73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8FC14329-8E42-AFCB-5F7E-933A6A8A0552}"/>
              </a:ext>
            </a:extLst>
          </p:cNvPr>
          <p:cNvSpPr txBox="1"/>
          <p:nvPr/>
        </p:nvSpPr>
        <p:spPr>
          <a:xfrm>
            <a:off x="216371" y="423333"/>
            <a:ext cx="8998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ANALYSE PRE-EXPLORATOIRE</a:t>
            </a:r>
          </a:p>
          <a:p>
            <a:r>
              <a:rPr lang="fr-FR" dirty="0">
                <a:ea typeface="+mn-lt"/>
                <a:cs typeface="+mn-lt"/>
              </a:rPr>
              <a:t>1) Par région</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8A83D384-4337-57F5-C3A6-54DC21CFD3AE}"/>
              </a:ext>
            </a:extLst>
          </p:cNvPr>
          <p:cNvPicPr>
            <a:picLocks noChangeAspect="1"/>
          </p:cNvPicPr>
          <p:nvPr/>
        </p:nvPicPr>
        <p:blipFill>
          <a:blip r:embed="rId7"/>
          <a:stretch>
            <a:fillRect/>
          </a:stretch>
        </p:blipFill>
        <p:spPr>
          <a:xfrm>
            <a:off x="11118470" y="-2298"/>
            <a:ext cx="1072093" cy="428156"/>
          </a:xfrm>
          <a:prstGeom prst="rect">
            <a:avLst/>
          </a:prstGeom>
        </p:spPr>
      </p:pic>
      <p:sp>
        <p:nvSpPr>
          <p:cNvPr id="10" name="ZoneTexte 9">
            <a:extLst>
              <a:ext uri="{FF2B5EF4-FFF2-40B4-BE49-F238E27FC236}">
                <a16:creationId xmlns:a16="http://schemas.microsoft.com/office/drawing/2014/main" id="{D2A4EB54-FF21-C88A-2EDA-4D39C6EF346D}"/>
              </a:ext>
            </a:extLst>
          </p:cNvPr>
          <p:cNvSpPr txBox="1"/>
          <p:nvPr/>
        </p:nvSpPr>
        <p:spPr>
          <a:xfrm>
            <a:off x="6811536" y="1282390"/>
            <a:ext cx="4869274"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L'Amérique du Nord et l'Europe sur ses talons sont en tête des débats. L'Afrique sub-saharienne et l'Asie du Sud sont un peu à la traîne, mais malgré tout globalement les valeurs sont en forte hausse.</a:t>
            </a:r>
          </a:p>
          <a:p>
            <a:endParaRPr lang="fr-FR" dirty="0">
              <a:ea typeface="+mn-lt"/>
              <a:cs typeface="+mn-lt"/>
            </a:endParaRPr>
          </a:p>
          <a:p>
            <a:r>
              <a:rPr lang="fr-FR" dirty="0">
                <a:ea typeface="+mn-lt"/>
                <a:cs typeface="+mn-lt"/>
              </a:rPr>
              <a:t>On notera que les données concernant les PC datent d'il y a presque 20 ans, donc on peut supposer que chaque région est mieux équipée aujourd'hui.</a:t>
            </a:r>
          </a:p>
        </p:txBody>
      </p:sp>
      <p:pic>
        <p:nvPicPr>
          <p:cNvPr id="2" name="Image 1" descr="Une image contenant ligne, Tracé, diagramme, texte&#10;&#10;Description générée automatiquement">
            <a:extLst>
              <a:ext uri="{FF2B5EF4-FFF2-40B4-BE49-F238E27FC236}">
                <a16:creationId xmlns:a16="http://schemas.microsoft.com/office/drawing/2014/main" id="{63C2D3EE-5719-8212-0920-4CEC6E2C528E}"/>
              </a:ext>
            </a:extLst>
          </p:cNvPr>
          <p:cNvPicPr>
            <a:picLocks noChangeAspect="1"/>
          </p:cNvPicPr>
          <p:nvPr/>
        </p:nvPicPr>
        <p:blipFill>
          <a:blip r:embed="rId8"/>
          <a:stretch>
            <a:fillRect/>
          </a:stretch>
        </p:blipFill>
        <p:spPr>
          <a:xfrm>
            <a:off x="281928" y="1228196"/>
            <a:ext cx="5946070" cy="2623609"/>
          </a:xfrm>
          <a:prstGeom prst="rect">
            <a:avLst/>
          </a:prstGeom>
        </p:spPr>
      </p:pic>
      <p:pic>
        <p:nvPicPr>
          <p:cNvPr id="3" name="Image 2" descr="Une image contenant texte, ligne, Tracé, diagramme&#10;&#10;Description générée automatiquement">
            <a:extLst>
              <a:ext uri="{FF2B5EF4-FFF2-40B4-BE49-F238E27FC236}">
                <a16:creationId xmlns:a16="http://schemas.microsoft.com/office/drawing/2014/main" id="{98065C90-201E-C597-A8BE-D4498FFA3C15}"/>
              </a:ext>
            </a:extLst>
          </p:cNvPr>
          <p:cNvPicPr>
            <a:picLocks noChangeAspect="1"/>
          </p:cNvPicPr>
          <p:nvPr/>
        </p:nvPicPr>
        <p:blipFill>
          <a:blip r:embed="rId9"/>
          <a:stretch>
            <a:fillRect/>
          </a:stretch>
        </p:blipFill>
        <p:spPr>
          <a:xfrm>
            <a:off x="281222" y="3843690"/>
            <a:ext cx="5947482" cy="2566694"/>
          </a:xfrm>
          <a:prstGeom prst="rect">
            <a:avLst/>
          </a:prstGeom>
        </p:spPr>
      </p:pic>
    </p:spTree>
    <p:extLst>
      <p:ext uri="{BB962C8B-B14F-4D97-AF65-F5344CB8AC3E}">
        <p14:creationId xmlns:p14="http://schemas.microsoft.com/office/powerpoint/2010/main" val="3132760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E4EB5BD4-933E-4F07-3E55-01E332FD64B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4A024B3-E21E-29C5-E0ED-FECB7DA881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63FF7F6-B310-8B2D-721E-5D113242C6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B4192BFC-AFCB-32CA-9EC2-DFB00A9C3B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87487EAE-0F57-C065-DB74-A2288B8722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EBE56F0A-3062-05EF-6EB8-5DF674FE863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3D62B6BC-0E84-D597-4D13-C377C6C69E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C0623DAC-F93C-6E51-8529-91114486928A}"/>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6818B786-7C5D-3D95-4B23-B0C9351E359D}"/>
              </a:ext>
            </a:extLst>
          </p:cNvPr>
          <p:cNvSpPr txBox="1"/>
          <p:nvPr/>
        </p:nvSpPr>
        <p:spPr>
          <a:xfrm>
            <a:off x="216371" y="423333"/>
            <a:ext cx="8998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ANALYSE PRE-EXPLORATOIRE</a:t>
            </a:r>
          </a:p>
          <a:p>
            <a:r>
              <a:rPr lang="fr-FR" dirty="0">
                <a:ea typeface="+mn-lt"/>
                <a:cs typeface="+mn-lt"/>
              </a:rPr>
              <a:t>2) Par niveau de revenu</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39AF1BE1-E214-4F71-85F3-C1CB5B0D6114}"/>
              </a:ext>
            </a:extLst>
          </p:cNvPr>
          <p:cNvPicPr>
            <a:picLocks noChangeAspect="1"/>
          </p:cNvPicPr>
          <p:nvPr/>
        </p:nvPicPr>
        <p:blipFill>
          <a:blip r:embed="rId7"/>
          <a:stretch>
            <a:fillRect/>
          </a:stretch>
        </p:blipFill>
        <p:spPr>
          <a:xfrm>
            <a:off x="11118470" y="-2298"/>
            <a:ext cx="1072093" cy="428156"/>
          </a:xfrm>
          <a:prstGeom prst="rect">
            <a:avLst/>
          </a:prstGeom>
        </p:spPr>
      </p:pic>
      <p:sp>
        <p:nvSpPr>
          <p:cNvPr id="10" name="ZoneTexte 9">
            <a:extLst>
              <a:ext uri="{FF2B5EF4-FFF2-40B4-BE49-F238E27FC236}">
                <a16:creationId xmlns:a16="http://schemas.microsoft.com/office/drawing/2014/main" id="{C520573D-52B0-39B5-E0C4-EE03173C5A54}"/>
              </a:ext>
            </a:extLst>
          </p:cNvPr>
          <p:cNvSpPr txBox="1"/>
          <p:nvPr/>
        </p:nvSpPr>
        <p:spPr>
          <a:xfrm>
            <a:off x="6811536" y="1282390"/>
            <a:ext cx="4869274"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Impression de déjà-vu ? C'est normal, la Chine et l'Inde portent les groupes </a:t>
            </a:r>
            <a:r>
              <a:rPr lang="fr-FR" dirty="0" err="1">
                <a:ea typeface="+mn-lt"/>
                <a:cs typeface="+mn-lt"/>
              </a:rPr>
              <a:t>lower</a:t>
            </a:r>
            <a:r>
              <a:rPr lang="fr-FR" dirty="0">
                <a:ea typeface="+mn-lt"/>
                <a:cs typeface="+mn-lt"/>
              </a:rPr>
              <a:t> middle </a:t>
            </a:r>
            <a:r>
              <a:rPr lang="fr-FR" dirty="0" err="1">
                <a:ea typeface="+mn-lt"/>
                <a:cs typeface="+mn-lt"/>
              </a:rPr>
              <a:t>income</a:t>
            </a:r>
            <a:r>
              <a:rPr lang="fr-FR" dirty="0">
                <a:ea typeface="+mn-lt"/>
                <a:cs typeface="+mn-lt"/>
              </a:rPr>
              <a:t> et </a:t>
            </a:r>
            <a:r>
              <a:rPr lang="fr-FR" dirty="0" err="1">
                <a:ea typeface="+mn-lt"/>
                <a:cs typeface="+mn-lt"/>
              </a:rPr>
              <a:t>upper</a:t>
            </a:r>
            <a:r>
              <a:rPr lang="fr-FR" dirty="0">
                <a:ea typeface="+mn-lt"/>
                <a:cs typeface="+mn-lt"/>
              </a:rPr>
              <a:t> middle </a:t>
            </a:r>
            <a:r>
              <a:rPr lang="fr-FR" dirty="0" err="1">
                <a:ea typeface="+mn-lt"/>
                <a:cs typeface="+mn-lt"/>
              </a:rPr>
              <a:t>income</a:t>
            </a:r>
            <a:r>
              <a:rPr lang="fr-FR" dirty="0">
                <a:ea typeface="+mn-lt"/>
                <a:cs typeface="+mn-lt"/>
              </a:rPr>
              <a:t>.</a:t>
            </a:r>
            <a:endParaRPr lang="fr-FR" dirty="0"/>
          </a:p>
        </p:txBody>
      </p:sp>
      <p:pic>
        <p:nvPicPr>
          <p:cNvPr id="2" name="Image 1" descr="Une image contenant texte, diagramme, ligne, Tracé&#10;&#10;Description générée automatiquement">
            <a:extLst>
              <a:ext uri="{FF2B5EF4-FFF2-40B4-BE49-F238E27FC236}">
                <a16:creationId xmlns:a16="http://schemas.microsoft.com/office/drawing/2014/main" id="{5CA71A1B-6DA1-6C98-0AA5-23FE1380B4B1}"/>
              </a:ext>
            </a:extLst>
          </p:cNvPr>
          <p:cNvPicPr>
            <a:picLocks noChangeAspect="1"/>
          </p:cNvPicPr>
          <p:nvPr/>
        </p:nvPicPr>
        <p:blipFill>
          <a:blip r:embed="rId8"/>
          <a:stretch>
            <a:fillRect/>
          </a:stretch>
        </p:blipFill>
        <p:spPr>
          <a:xfrm>
            <a:off x="334282" y="1217800"/>
            <a:ext cx="5949662" cy="5296830"/>
          </a:xfrm>
          <a:prstGeom prst="rect">
            <a:avLst/>
          </a:prstGeom>
        </p:spPr>
      </p:pic>
    </p:spTree>
    <p:extLst>
      <p:ext uri="{BB962C8B-B14F-4D97-AF65-F5344CB8AC3E}">
        <p14:creationId xmlns:p14="http://schemas.microsoft.com/office/powerpoint/2010/main" val="2097324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1FFA6C7-5206-404C-856A-AB0396D3BDE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53A8217-485E-3F11-E8FE-43942E46F62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2F08C728-130C-05B5-EB3A-8C581E5298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F261BBD7-51C9-1C38-CFB8-A022E754F7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E22B60D1-45EC-DC2E-52F9-9CAAFCBD77C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28B5864E-8BE1-86A4-577D-8853A1ACE7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CC834138-0128-457F-8A49-5A4504C01F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6D866B7F-9C7B-D68C-B405-4C046C6053F8}"/>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B2C2B734-C4F8-C415-3F50-E895CA61F725}"/>
              </a:ext>
            </a:extLst>
          </p:cNvPr>
          <p:cNvSpPr txBox="1"/>
          <p:nvPr/>
        </p:nvSpPr>
        <p:spPr>
          <a:xfrm>
            <a:off x="216371" y="423333"/>
            <a:ext cx="8998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ANALYSE PRE-EXPLORATOIRE</a:t>
            </a:r>
          </a:p>
          <a:p>
            <a:r>
              <a:rPr lang="fr-FR" dirty="0">
                <a:ea typeface="+mn-lt"/>
                <a:cs typeface="+mn-lt"/>
              </a:rPr>
              <a:t>2) Par niveau de revenu</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65C682B6-4E94-29C0-1A45-68F2B35CEF46}"/>
              </a:ext>
            </a:extLst>
          </p:cNvPr>
          <p:cNvPicPr>
            <a:picLocks noChangeAspect="1"/>
          </p:cNvPicPr>
          <p:nvPr/>
        </p:nvPicPr>
        <p:blipFill>
          <a:blip r:embed="rId7"/>
          <a:stretch>
            <a:fillRect/>
          </a:stretch>
        </p:blipFill>
        <p:spPr>
          <a:xfrm>
            <a:off x="11118470" y="-2298"/>
            <a:ext cx="1072093" cy="428156"/>
          </a:xfrm>
          <a:prstGeom prst="rect">
            <a:avLst/>
          </a:prstGeom>
        </p:spPr>
      </p:pic>
      <p:sp>
        <p:nvSpPr>
          <p:cNvPr id="10" name="ZoneTexte 9">
            <a:extLst>
              <a:ext uri="{FF2B5EF4-FFF2-40B4-BE49-F238E27FC236}">
                <a16:creationId xmlns:a16="http://schemas.microsoft.com/office/drawing/2014/main" id="{B1D9BD66-3E03-CB42-9053-F055590B7D76}"/>
              </a:ext>
            </a:extLst>
          </p:cNvPr>
          <p:cNvSpPr txBox="1"/>
          <p:nvPr/>
        </p:nvSpPr>
        <p:spPr>
          <a:xfrm>
            <a:off x="6811536" y="1282390"/>
            <a:ext cx="4869274"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Les pays du groupe High </a:t>
            </a:r>
            <a:r>
              <a:rPr lang="fr-FR" dirty="0" err="1">
                <a:ea typeface="+mn-lt"/>
                <a:cs typeface="+mn-lt"/>
              </a:rPr>
              <a:t>income</a:t>
            </a:r>
            <a:r>
              <a:rPr lang="fr-FR" dirty="0">
                <a:ea typeface="+mn-lt"/>
                <a:cs typeface="+mn-lt"/>
              </a:rPr>
              <a:t>: OECD se situent en </a:t>
            </a:r>
            <a:r>
              <a:rPr lang="fr-FR" dirty="0" err="1">
                <a:ea typeface="+mn-lt"/>
                <a:cs typeface="+mn-lt"/>
              </a:rPr>
              <a:t>pôle</a:t>
            </a:r>
            <a:r>
              <a:rPr lang="fr-FR" dirty="0">
                <a:ea typeface="+mn-lt"/>
                <a:cs typeface="+mn-lt"/>
              </a:rPr>
              <a:t> position dans le secondaire et plus nettement encore dans l'enseignement supérieur. Les pays à faible niveau de revenu sont derniers sur les deux fronts, tandis que les pays du groupe High </a:t>
            </a:r>
            <a:r>
              <a:rPr lang="fr-FR" dirty="0" err="1">
                <a:ea typeface="+mn-lt"/>
                <a:cs typeface="+mn-lt"/>
              </a:rPr>
              <a:t>income</a:t>
            </a:r>
            <a:r>
              <a:rPr lang="fr-FR" dirty="0">
                <a:ea typeface="+mn-lt"/>
                <a:cs typeface="+mn-lt"/>
              </a:rPr>
              <a:t>: </a:t>
            </a:r>
            <a:r>
              <a:rPr lang="fr-FR" dirty="0" err="1">
                <a:ea typeface="+mn-lt"/>
                <a:cs typeface="+mn-lt"/>
              </a:rPr>
              <a:t>nonOECD</a:t>
            </a:r>
            <a:r>
              <a:rPr lang="fr-FR" dirty="0">
                <a:ea typeface="+mn-lt"/>
                <a:cs typeface="+mn-lt"/>
              </a:rPr>
              <a:t> se situent plutôt en milieu de tableau.</a:t>
            </a:r>
          </a:p>
          <a:p>
            <a:endParaRPr lang="fr-FR" dirty="0">
              <a:ea typeface="+mn-lt"/>
              <a:cs typeface="+mn-lt"/>
            </a:endParaRPr>
          </a:p>
          <a:p>
            <a:r>
              <a:rPr lang="fr-FR" dirty="0">
                <a:ea typeface="+mn-lt"/>
                <a:cs typeface="+mn-lt"/>
              </a:rPr>
              <a:t>Ce qui ressort de ces </a:t>
            </a:r>
            <a:r>
              <a:rPr lang="fr-FR" dirty="0" err="1">
                <a:ea typeface="+mn-lt"/>
                <a:cs typeface="+mn-lt"/>
              </a:rPr>
              <a:t>pré-analyses</a:t>
            </a:r>
            <a:r>
              <a:rPr lang="fr-FR" dirty="0">
                <a:ea typeface="+mn-lt"/>
                <a:cs typeface="+mn-lt"/>
              </a:rPr>
              <a:t> par groupements de pays est qu'il semble plus pertinent de s'intéresser aux pays en terme de niveau de revenu qu'en terme de localisation géographique.</a:t>
            </a:r>
            <a:endParaRPr lang="fr-FR" dirty="0"/>
          </a:p>
        </p:txBody>
      </p:sp>
      <p:pic>
        <p:nvPicPr>
          <p:cNvPr id="4" name="Image 3" descr="Une image contenant texte, diagramme, Tracé, ligne&#10;&#10;Description générée automatiquement">
            <a:extLst>
              <a:ext uri="{FF2B5EF4-FFF2-40B4-BE49-F238E27FC236}">
                <a16:creationId xmlns:a16="http://schemas.microsoft.com/office/drawing/2014/main" id="{BF4E0E6A-DAD6-22CA-9782-C44CAEA27EF1}"/>
              </a:ext>
            </a:extLst>
          </p:cNvPr>
          <p:cNvPicPr>
            <a:picLocks noChangeAspect="1"/>
          </p:cNvPicPr>
          <p:nvPr/>
        </p:nvPicPr>
        <p:blipFill>
          <a:blip r:embed="rId8"/>
          <a:stretch>
            <a:fillRect/>
          </a:stretch>
        </p:blipFill>
        <p:spPr>
          <a:xfrm>
            <a:off x="348032" y="1279407"/>
            <a:ext cx="5945566" cy="5286963"/>
          </a:xfrm>
          <a:prstGeom prst="rect">
            <a:avLst/>
          </a:prstGeom>
        </p:spPr>
      </p:pic>
    </p:spTree>
    <p:extLst>
      <p:ext uri="{BB962C8B-B14F-4D97-AF65-F5344CB8AC3E}">
        <p14:creationId xmlns:p14="http://schemas.microsoft.com/office/powerpoint/2010/main" val="1201755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219308" y="1183524"/>
            <a:ext cx="11760712" cy="2241327"/>
          </a:xfrm>
        </p:spPr>
        <p:txBody>
          <a:bodyPr vert="horz" lIns="91440" tIns="45720" rIns="91440" bIns="45720" rtlCol="0" anchor="b">
            <a:noAutofit/>
          </a:bodyPr>
          <a:lstStyle/>
          <a:p>
            <a:pPr>
              <a:lnSpc>
                <a:spcPct val="90000"/>
              </a:lnSpc>
            </a:pPr>
            <a:r>
              <a:rPr lang="en-US" sz="2400" dirty="0"/>
              <a:t>Academy, start-up de la EdTech </a:t>
            </a:r>
            <a:r>
              <a:rPr lang="en-US" sz="2400" err="1"/>
              <a:t>souhaite</a:t>
            </a:r>
            <a:r>
              <a:rPr lang="en-US" sz="2400" dirty="0"/>
              <a:t> se </a:t>
            </a:r>
            <a:r>
              <a:rPr lang="en-US" sz="2400" err="1"/>
              <a:t>développer</a:t>
            </a:r>
            <a:r>
              <a:rPr lang="en-US" sz="2400" dirty="0"/>
              <a:t> à </a:t>
            </a:r>
            <a:r>
              <a:rPr lang="en-US" sz="2400" err="1"/>
              <a:t>l'international</a:t>
            </a:r>
            <a:r>
              <a:rPr lang="en-US" sz="2400" dirty="0"/>
              <a:t>.</a:t>
            </a:r>
            <a:br>
              <a:rPr lang="en-US" sz="2400" dirty="0"/>
            </a:br>
            <a:br>
              <a:rPr lang="en-US" sz="2400" dirty="0"/>
            </a:br>
            <a:r>
              <a:rPr lang="en-US" sz="2400" err="1"/>
              <a:t>J'ai</a:t>
            </a:r>
            <a:r>
              <a:rPr lang="en-US" sz="2400" dirty="0"/>
              <a:t> </a:t>
            </a:r>
            <a:r>
              <a:rPr lang="en-US" sz="2400" err="1"/>
              <a:t>été</a:t>
            </a:r>
            <a:r>
              <a:rPr lang="en-US" sz="2400" dirty="0"/>
              <a:t> chargé </a:t>
            </a:r>
            <a:r>
              <a:rPr lang="en-US" sz="2400" dirty="0">
                <a:ea typeface="+mj-lt"/>
                <a:cs typeface="+mj-lt"/>
              </a:rPr>
              <a:t>de </a:t>
            </a:r>
            <a:r>
              <a:rPr lang="en-US" sz="2400" err="1">
                <a:ea typeface="+mj-lt"/>
                <a:cs typeface="+mj-lt"/>
              </a:rPr>
              <a:t>réaliser</a:t>
            </a:r>
            <a:r>
              <a:rPr lang="en-US" sz="2400" dirty="0">
                <a:ea typeface="+mj-lt"/>
                <a:cs typeface="+mj-lt"/>
              </a:rPr>
              <a:t> </a:t>
            </a:r>
            <a:r>
              <a:rPr lang="en-US" sz="2400" err="1">
                <a:ea typeface="+mj-lt"/>
                <a:cs typeface="+mj-lt"/>
              </a:rPr>
              <a:t>une</a:t>
            </a:r>
            <a:r>
              <a:rPr lang="en-US" sz="2400" dirty="0">
                <a:ea typeface="+mj-lt"/>
                <a:cs typeface="+mj-lt"/>
              </a:rPr>
              <a:t> </a:t>
            </a:r>
            <a:r>
              <a:rPr lang="en-US" sz="2400" err="1">
                <a:ea typeface="+mj-lt"/>
                <a:cs typeface="+mj-lt"/>
              </a:rPr>
              <a:t>analyse</a:t>
            </a:r>
            <a:r>
              <a:rPr lang="en-US" sz="2400" dirty="0">
                <a:ea typeface="+mj-lt"/>
                <a:cs typeface="+mj-lt"/>
              </a:rPr>
              <a:t> </a:t>
            </a:r>
            <a:r>
              <a:rPr lang="en-US" sz="2400" err="1">
                <a:ea typeface="+mj-lt"/>
                <a:cs typeface="+mj-lt"/>
              </a:rPr>
              <a:t>pré-exploratoire</a:t>
            </a:r>
            <a:r>
              <a:rPr lang="en-US" sz="2400" dirty="0">
                <a:ea typeface="+mj-lt"/>
                <a:cs typeface="+mj-lt"/>
              </a:rPr>
              <a:t> </a:t>
            </a:r>
            <a:r>
              <a:rPr lang="en-US" sz="2400" err="1">
                <a:ea typeface="+mj-lt"/>
                <a:cs typeface="+mj-lt"/>
              </a:rPr>
              <a:t>afin</a:t>
            </a:r>
            <a:r>
              <a:rPr lang="en-US" sz="2400" dirty="0">
                <a:ea typeface="+mj-lt"/>
                <a:cs typeface="+mj-lt"/>
              </a:rPr>
              <a:t> de </a:t>
            </a:r>
            <a:r>
              <a:rPr lang="en-US" sz="2400" err="1">
                <a:ea typeface="+mj-lt"/>
                <a:cs typeface="+mj-lt"/>
              </a:rPr>
              <a:t>déterminer</a:t>
            </a:r>
            <a:r>
              <a:rPr lang="en-US" sz="2400" dirty="0">
                <a:ea typeface="+mj-lt"/>
                <a:cs typeface="+mj-lt"/>
              </a:rPr>
              <a:t> </a:t>
            </a:r>
            <a:r>
              <a:rPr lang="en-US" sz="2400" err="1">
                <a:ea typeface="+mj-lt"/>
                <a:cs typeface="+mj-lt"/>
              </a:rPr>
              <a:t>si</a:t>
            </a:r>
            <a:r>
              <a:rPr lang="en-US" sz="2400" dirty="0">
                <a:ea typeface="+mj-lt"/>
                <a:cs typeface="+mj-lt"/>
              </a:rPr>
              <a:t> les données sur </a:t>
            </a:r>
            <a:r>
              <a:rPr lang="en-US" sz="2400" err="1">
                <a:ea typeface="+mj-lt"/>
                <a:cs typeface="+mj-lt"/>
              </a:rPr>
              <a:t>l’éducation</a:t>
            </a:r>
            <a:r>
              <a:rPr lang="en-US" sz="2400" dirty="0">
                <a:ea typeface="+mj-lt"/>
                <a:cs typeface="+mj-lt"/>
              </a:rPr>
              <a:t> de la </a:t>
            </a:r>
            <a:r>
              <a:rPr lang="en-US" sz="2400" err="1">
                <a:ea typeface="+mj-lt"/>
                <a:cs typeface="+mj-lt"/>
              </a:rPr>
              <a:t>banque</a:t>
            </a:r>
            <a:r>
              <a:rPr lang="en-US" sz="2400" dirty="0">
                <a:ea typeface="+mj-lt"/>
                <a:cs typeface="+mj-lt"/>
              </a:rPr>
              <a:t> </a:t>
            </a:r>
            <a:r>
              <a:rPr lang="en-US" sz="2400" err="1">
                <a:ea typeface="+mj-lt"/>
                <a:cs typeface="+mj-lt"/>
              </a:rPr>
              <a:t>mondiale</a:t>
            </a:r>
            <a:r>
              <a:rPr lang="en-US" sz="2400" dirty="0">
                <a:ea typeface="+mj-lt"/>
                <a:cs typeface="+mj-lt"/>
              </a:rPr>
              <a:t> </a:t>
            </a:r>
            <a:r>
              <a:rPr lang="en-US" sz="2400" err="1">
                <a:ea typeface="+mj-lt"/>
                <a:cs typeface="+mj-lt"/>
              </a:rPr>
              <a:t>permettent</a:t>
            </a:r>
            <a:r>
              <a:rPr lang="en-US" sz="2400" dirty="0">
                <a:ea typeface="+mj-lt"/>
                <a:cs typeface="+mj-lt"/>
              </a:rPr>
              <a:t> </a:t>
            </a:r>
            <a:r>
              <a:rPr lang="en-US" sz="2400" err="1">
                <a:ea typeface="+mj-lt"/>
                <a:cs typeface="+mj-lt"/>
              </a:rPr>
              <a:t>d’informer</a:t>
            </a:r>
            <a:r>
              <a:rPr lang="en-US" sz="2400" dirty="0">
                <a:ea typeface="+mj-lt"/>
                <a:cs typeface="+mj-lt"/>
              </a:rPr>
              <a:t> le </a:t>
            </a:r>
            <a:r>
              <a:rPr lang="en-US" sz="2400" err="1">
                <a:ea typeface="+mj-lt"/>
                <a:cs typeface="+mj-lt"/>
              </a:rPr>
              <a:t>projet</a:t>
            </a:r>
            <a:r>
              <a:rPr lang="en-US" sz="2400" dirty="0">
                <a:ea typeface="+mj-lt"/>
                <a:cs typeface="+mj-lt"/>
              </a:rPr>
              <a:t> </a:t>
            </a:r>
            <a:r>
              <a:rPr lang="en-US" sz="2400" err="1">
                <a:ea typeface="+mj-lt"/>
                <a:cs typeface="+mj-lt"/>
              </a:rPr>
              <a:t>d’expansion</a:t>
            </a:r>
            <a:r>
              <a:rPr lang="en-US" sz="2400" dirty="0">
                <a:ea typeface="+mj-lt"/>
                <a:cs typeface="+mj-lt"/>
              </a:rPr>
              <a:t>.</a:t>
            </a:r>
            <a:endParaRPr lang="en-US" sz="24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431088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RAPPEL DE LA PROBLEMATIQUE</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EBF64196-27B7-962D-1751-C49D8DE6E6EE}"/>
              </a:ext>
            </a:extLst>
          </p:cNvPr>
          <p:cNvPicPr>
            <a:picLocks noChangeAspect="1"/>
          </p:cNvPicPr>
          <p:nvPr/>
        </p:nvPicPr>
        <p:blipFill>
          <a:blip r:embed="rId7"/>
          <a:stretch>
            <a:fillRect/>
          </a:stretch>
        </p:blipFill>
        <p:spPr>
          <a:xfrm>
            <a:off x="11118470" y="-2298"/>
            <a:ext cx="1072093" cy="428156"/>
          </a:xfrm>
          <a:prstGeom prst="rect">
            <a:avLst/>
          </a:prstGeom>
        </p:spPr>
      </p:pic>
    </p:spTree>
    <p:extLst>
      <p:ext uri="{BB962C8B-B14F-4D97-AF65-F5344CB8AC3E}">
        <p14:creationId xmlns:p14="http://schemas.microsoft.com/office/powerpoint/2010/main" val="33018162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0AC3BE3-EB3F-0DD4-D518-E82EA7189AAB}"/>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984E2A0C-C234-A28F-B6D3-C7B1CBB04E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8A060D5D-FC8B-DC09-CAA7-BD0EE7F3EB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0B37277B-D636-7F87-13AE-8D87093A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4D81FFCD-A92A-B194-FA2D-99068A4875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B7C91F58-DFAD-F130-37A9-E7AB28EA95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C774CDBB-39FD-BC99-F9A2-973A5901AF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C7249FCD-633F-5235-9787-3CDD46119D5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29CCEFC-E984-BA6E-AD72-0F74353FD475}"/>
              </a:ext>
            </a:extLst>
          </p:cNvPr>
          <p:cNvSpPr txBox="1"/>
          <p:nvPr/>
        </p:nvSpPr>
        <p:spPr>
          <a:xfrm>
            <a:off x="216371" y="423333"/>
            <a:ext cx="899898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ANALYSE PRE-EXPLORATOIRE</a:t>
            </a:r>
          </a:p>
          <a:p>
            <a:r>
              <a:rPr lang="fr-FR" dirty="0">
                <a:ea typeface="+mn-lt"/>
                <a:cs typeface="+mn-lt"/>
              </a:rPr>
              <a:t>3) Par pays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5D7276F9-0646-EC7C-4C3B-0810A715557F}"/>
              </a:ext>
            </a:extLst>
          </p:cNvPr>
          <p:cNvPicPr>
            <a:picLocks noChangeAspect="1"/>
          </p:cNvPicPr>
          <p:nvPr/>
        </p:nvPicPr>
        <p:blipFill>
          <a:blip r:embed="rId7"/>
          <a:stretch>
            <a:fillRect/>
          </a:stretch>
        </p:blipFill>
        <p:spPr>
          <a:xfrm>
            <a:off x="11118470" y="-2298"/>
            <a:ext cx="1072093" cy="428156"/>
          </a:xfrm>
          <a:prstGeom prst="rect">
            <a:avLst/>
          </a:prstGeom>
        </p:spPr>
      </p:pic>
      <p:sp>
        <p:nvSpPr>
          <p:cNvPr id="10" name="ZoneTexte 9">
            <a:extLst>
              <a:ext uri="{FF2B5EF4-FFF2-40B4-BE49-F238E27FC236}">
                <a16:creationId xmlns:a16="http://schemas.microsoft.com/office/drawing/2014/main" id="{AE4FE9DC-D66E-EFDB-5869-D9924BA4F48C}"/>
              </a:ext>
            </a:extLst>
          </p:cNvPr>
          <p:cNvSpPr txBox="1"/>
          <p:nvPr/>
        </p:nvSpPr>
        <p:spPr>
          <a:xfrm>
            <a:off x="6811536" y="1282390"/>
            <a:ext cx="4869274"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ea typeface="+mn-lt"/>
                <a:cs typeface="+mn-lt"/>
              </a:rPr>
              <a:t>J'ai utilisé </a:t>
            </a:r>
            <a:r>
              <a:rPr lang="fr-FR" dirty="0" err="1">
                <a:ea typeface="+mn-lt"/>
                <a:cs typeface="+mn-lt"/>
              </a:rPr>
              <a:t>plotly.choropleth</a:t>
            </a:r>
            <a:r>
              <a:rPr lang="fr-FR" dirty="0">
                <a:ea typeface="+mn-lt"/>
                <a:cs typeface="+mn-lt"/>
              </a:rPr>
              <a:t> pour faire une carte et sortir le top 15 par indicateur. Comme les cartes sont interactives elles permettent de zoomer davantage sur les pays individuellement.</a:t>
            </a:r>
          </a:p>
        </p:txBody>
      </p:sp>
      <p:pic>
        <p:nvPicPr>
          <p:cNvPr id="2" name="Image 1" descr="Une image contenant texte, carte, diagramme&#10;&#10;Description générée automatiquement">
            <a:extLst>
              <a:ext uri="{FF2B5EF4-FFF2-40B4-BE49-F238E27FC236}">
                <a16:creationId xmlns:a16="http://schemas.microsoft.com/office/drawing/2014/main" id="{D091C6A8-943E-DB54-26FA-DAB3900B9CED}"/>
              </a:ext>
            </a:extLst>
          </p:cNvPr>
          <p:cNvPicPr>
            <a:picLocks noChangeAspect="1"/>
          </p:cNvPicPr>
          <p:nvPr/>
        </p:nvPicPr>
        <p:blipFill>
          <a:blip r:embed="rId8"/>
          <a:stretch>
            <a:fillRect/>
          </a:stretch>
        </p:blipFill>
        <p:spPr>
          <a:xfrm>
            <a:off x="332175" y="1201271"/>
            <a:ext cx="5987463" cy="5387789"/>
          </a:xfrm>
          <a:prstGeom prst="rect">
            <a:avLst/>
          </a:prstGeom>
        </p:spPr>
      </p:pic>
    </p:spTree>
    <p:extLst>
      <p:ext uri="{BB962C8B-B14F-4D97-AF65-F5344CB8AC3E}">
        <p14:creationId xmlns:p14="http://schemas.microsoft.com/office/powerpoint/2010/main" val="28191826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42276DA9-CFA9-930E-E217-31BD69D6F8F5}"/>
              </a:ext>
            </a:extLst>
          </p:cNvPr>
          <p:cNvSpPr>
            <a:spLocks noGrp="1"/>
          </p:cNvSpPr>
          <p:nvPr>
            <p:ph type="title"/>
          </p:nvPr>
        </p:nvSpPr>
        <p:spPr>
          <a:xfrm>
            <a:off x="380673" y="1595901"/>
            <a:ext cx="10667018" cy="4322888"/>
          </a:xfrm>
        </p:spPr>
        <p:txBody>
          <a:bodyPr vert="horz" lIns="91440" tIns="45720" rIns="91440" bIns="45720" rtlCol="0" anchor="b">
            <a:noAutofit/>
          </a:bodyPr>
          <a:lstStyle/>
          <a:p>
            <a:br>
              <a:rPr lang="en-US" sz="2400" dirty="0">
                <a:ea typeface="+mj-lt"/>
                <a:cs typeface="+mj-lt"/>
              </a:rPr>
            </a:br>
            <a:br>
              <a:rPr lang="en-US" sz="2400" dirty="0">
                <a:ea typeface="+mj-lt"/>
                <a:cs typeface="+mj-lt"/>
              </a:rPr>
            </a:br>
            <a:br>
              <a:rPr lang="en-US" sz="2400" dirty="0">
                <a:ea typeface="+mj-lt"/>
                <a:cs typeface="+mj-lt"/>
              </a:rPr>
            </a:br>
            <a:br>
              <a:rPr lang="en-US" sz="2400" dirty="0">
                <a:ea typeface="+mj-lt"/>
                <a:cs typeface="+mj-lt"/>
              </a:rPr>
            </a:br>
            <a:br>
              <a:rPr lang="en-US" sz="1800" dirty="0">
                <a:ea typeface="+mj-lt"/>
                <a:cs typeface="+mj-lt"/>
              </a:rPr>
            </a:br>
            <a:r>
              <a:rPr lang="en-US" sz="1800" dirty="0">
                <a:ea typeface="+mj-lt"/>
                <a:cs typeface="+mj-lt"/>
              </a:rPr>
              <a:t>Malgré le </a:t>
            </a:r>
            <a:r>
              <a:rPr lang="en-US" sz="1800" err="1">
                <a:ea typeface="+mj-lt"/>
                <a:cs typeface="+mj-lt"/>
              </a:rPr>
              <a:t>nombre</a:t>
            </a:r>
            <a:r>
              <a:rPr lang="en-US" sz="1800" dirty="0">
                <a:ea typeface="+mj-lt"/>
                <a:cs typeface="+mj-lt"/>
              </a:rPr>
              <a:t> important de </a:t>
            </a:r>
            <a:r>
              <a:rPr lang="en-US" sz="1800" err="1">
                <a:ea typeface="+mj-lt"/>
                <a:cs typeface="+mj-lt"/>
              </a:rPr>
              <a:t>valeurs</a:t>
            </a:r>
            <a:r>
              <a:rPr lang="en-US" sz="1800" dirty="0">
                <a:ea typeface="+mj-lt"/>
                <a:cs typeface="+mj-lt"/>
              </a:rPr>
              <a:t> </a:t>
            </a:r>
            <a:r>
              <a:rPr lang="en-US" sz="1800" err="1">
                <a:ea typeface="+mj-lt"/>
                <a:cs typeface="+mj-lt"/>
              </a:rPr>
              <a:t>manquantes</a:t>
            </a:r>
            <a:r>
              <a:rPr lang="en-US" sz="1800" dirty="0">
                <a:ea typeface="+mj-lt"/>
                <a:cs typeface="+mj-lt"/>
              </a:rPr>
              <a:t> dans le jeu de données, il </a:t>
            </a:r>
            <a:r>
              <a:rPr lang="en-US" sz="1800" err="1">
                <a:ea typeface="+mj-lt"/>
                <a:cs typeface="+mj-lt"/>
              </a:rPr>
              <a:t>est</a:t>
            </a:r>
            <a:r>
              <a:rPr lang="en-US" sz="1800" dirty="0">
                <a:ea typeface="+mj-lt"/>
                <a:cs typeface="+mj-lt"/>
              </a:rPr>
              <a:t> </a:t>
            </a:r>
            <a:r>
              <a:rPr lang="en-US" sz="1800" err="1">
                <a:ea typeface="+mj-lt"/>
                <a:cs typeface="+mj-lt"/>
              </a:rPr>
              <a:t>largement</a:t>
            </a:r>
            <a:r>
              <a:rPr lang="en-US" sz="1800" dirty="0">
                <a:ea typeface="+mj-lt"/>
                <a:cs typeface="+mj-lt"/>
              </a:rPr>
              <a:t> capable </a:t>
            </a:r>
            <a:r>
              <a:rPr lang="en-US" sz="1800" err="1">
                <a:ea typeface="+mj-lt"/>
                <a:cs typeface="+mj-lt"/>
              </a:rPr>
              <a:t>d'informer</a:t>
            </a:r>
            <a:r>
              <a:rPr lang="en-US" sz="1800" dirty="0">
                <a:ea typeface="+mj-lt"/>
                <a:cs typeface="+mj-lt"/>
              </a:rPr>
              <a:t> les </a:t>
            </a:r>
            <a:r>
              <a:rPr lang="en-US" sz="1800" err="1">
                <a:ea typeface="+mj-lt"/>
                <a:cs typeface="+mj-lt"/>
              </a:rPr>
              <a:t>décisions</a:t>
            </a:r>
            <a:r>
              <a:rPr lang="en-US" sz="1800" dirty="0">
                <a:ea typeface="+mj-lt"/>
                <a:cs typeface="+mj-lt"/>
              </a:rPr>
              <a:t> </a:t>
            </a:r>
            <a:r>
              <a:rPr lang="en-US" sz="1800" err="1">
                <a:ea typeface="+mj-lt"/>
                <a:cs typeface="+mj-lt"/>
              </a:rPr>
              <a:t>d'ouverture</a:t>
            </a:r>
            <a:r>
              <a:rPr lang="en-US" sz="1800" dirty="0">
                <a:ea typeface="+mj-lt"/>
                <a:cs typeface="+mj-lt"/>
              </a:rPr>
              <a:t> </a:t>
            </a:r>
            <a:r>
              <a:rPr lang="en-US" sz="1800" err="1">
                <a:ea typeface="+mj-lt"/>
                <a:cs typeface="+mj-lt"/>
              </a:rPr>
              <a:t>vers</a:t>
            </a:r>
            <a:r>
              <a:rPr lang="en-US" sz="1800" dirty="0">
                <a:ea typeface="+mj-lt"/>
                <a:cs typeface="+mj-lt"/>
              </a:rPr>
              <a:t> de nouveaux pays. Au premier abord, il </a:t>
            </a:r>
            <a:r>
              <a:rPr lang="en-US" sz="1800" err="1">
                <a:ea typeface="+mj-lt"/>
                <a:cs typeface="+mj-lt"/>
              </a:rPr>
              <a:t>semble</a:t>
            </a:r>
            <a:r>
              <a:rPr lang="en-US" sz="1800" dirty="0">
                <a:ea typeface="+mj-lt"/>
                <a:cs typeface="+mj-lt"/>
              </a:rPr>
              <a:t> que les pays high income OECD </a:t>
            </a:r>
            <a:r>
              <a:rPr lang="en-US" sz="1800" err="1">
                <a:ea typeface="+mj-lt"/>
                <a:cs typeface="+mj-lt"/>
              </a:rPr>
              <a:t>ou</a:t>
            </a:r>
            <a:r>
              <a:rPr lang="en-US" sz="1800" dirty="0">
                <a:ea typeface="+mj-lt"/>
                <a:cs typeface="+mj-lt"/>
              </a:rPr>
              <a:t> non </a:t>
            </a:r>
            <a:r>
              <a:rPr lang="en-US" sz="1800" err="1">
                <a:ea typeface="+mj-lt"/>
                <a:cs typeface="+mj-lt"/>
              </a:rPr>
              <a:t>soient</a:t>
            </a:r>
            <a:r>
              <a:rPr lang="en-US" sz="1800" dirty="0">
                <a:ea typeface="+mj-lt"/>
                <a:cs typeface="+mj-lt"/>
              </a:rPr>
              <a:t> à </a:t>
            </a:r>
            <a:r>
              <a:rPr lang="en-US" sz="1800" err="1">
                <a:ea typeface="+mj-lt"/>
                <a:cs typeface="+mj-lt"/>
              </a:rPr>
              <a:t>privilégier</a:t>
            </a:r>
            <a:r>
              <a:rPr lang="en-US" sz="1800" dirty="0">
                <a:ea typeface="+mj-lt"/>
                <a:cs typeface="+mj-lt"/>
              </a:rPr>
              <a:t>, sans ignorer pour </a:t>
            </a:r>
            <a:r>
              <a:rPr lang="en-US" sz="1800" err="1">
                <a:ea typeface="+mj-lt"/>
                <a:cs typeface="+mj-lt"/>
              </a:rPr>
              <a:t>autant</a:t>
            </a:r>
            <a:r>
              <a:rPr lang="en-US" sz="1800" dirty="0">
                <a:ea typeface="+mj-lt"/>
                <a:cs typeface="+mj-lt"/>
              </a:rPr>
              <a:t> les pays à très forte population des </a:t>
            </a:r>
            <a:r>
              <a:rPr lang="en-US" sz="1800" err="1">
                <a:ea typeface="+mj-lt"/>
                <a:cs typeface="+mj-lt"/>
              </a:rPr>
              <a:t>autres</a:t>
            </a:r>
            <a:r>
              <a:rPr lang="en-US" sz="1800" dirty="0">
                <a:ea typeface="+mj-lt"/>
                <a:cs typeface="+mj-lt"/>
              </a:rPr>
              <a:t> </a:t>
            </a:r>
            <a:r>
              <a:rPr lang="en-US" sz="1800" err="1">
                <a:ea typeface="+mj-lt"/>
                <a:cs typeface="+mj-lt"/>
              </a:rPr>
              <a:t>groupes</a:t>
            </a:r>
            <a:r>
              <a:rPr lang="en-US" sz="1800" dirty="0">
                <a:ea typeface="+mj-lt"/>
                <a:cs typeface="+mj-lt"/>
              </a:rPr>
              <a:t>.</a:t>
            </a:r>
          </a:p>
          <a:p>
            <a:endParaRPr lang="en-US" sz="3600" dirty="0"/>
          </a:p>
          <a:p>
            <a:r>
              <a:rPr lang="en-US" sz="1800" err="1">
                <a:ea typeface="+mj-lt"/>
                <a:cs typeface="+mj-lt"/>
              </a:rPr>
              <a:t>Naturellement</a:t>
            </a:r>
            <a:r>
              <a:rPr lang="en-US" sz="1800" dirty="0">
                <a:ea typeface="+mj-lt"/>
                <a:cs typeface="+mj-lt"/>
              </a:rPr>
              <a:t>, il </a:t>
            </a:r>
            <a:r>
              <a:rPr lang="en-US" sz="1800" err="1">
                <a:ea typeface="+mj-lt"/>
                <a:cs typeface="+mj-lt"/>
              </a:rPr>
              <a:t>conviendrait</a:t>
            </a:r>
            <a:r>
              <a:rPr lang="en-US" sz="1800" dirty="0">
                <a:ea typeface="+mj-lt"/>
                <a:cs typeface="+mj-lt"/>
              </a:rPr>
              <a:t> de </a:t>
            </a:r>
            <a:r>
              <a:rPr lang="en-US" sz="1800" err="1">
                <a:ea typeface="+mj-lt"/>
                <a:cs typeface="+mj-lt"/>
              </a:rPr>
              <a:t>mener</a:t>
            </a:r>
            <a:r>
              <a:rPr lang="en-US" sz="1800" dirty="0">
                <a:ea typeface="+mj-lt"/>
                <a:cs typeface="+mj-lt"/>
              </a:rPr>
              <a:t> </a:t>
            </a:r>
            <a:r>
              <a:rPr lang="en-US" sz="1800" err="1">
                <a:ea typeface="+mj-lt"/>
                <a:cs typeface="+mj-lt"/>
              </a:rPr>
              <a:t>une</a:t>
            </a:r>
            <a:r>
              <a:rPr lang="en-US" sz="1800" dirty="0">
                <a:ea typeface="+mj-lt"/>
                <a:cs typeface="+mj-lt"/>
              </a:rPr>
              <a:t> étude plus </a:t>
            </a:r>
            <a:r>
              <a:rPr lang="en-US" sz="1800" err="1">
                <a:ea typeface="+mj-lt"/>
                <a:cs typeface="+mj-lt"/>
              </a:rPr>
              <a:t>poussée</a:t>
            </a:r>
            <a:r>
              <a:rPr lang="en-US" sz="1800" dirty="0">
                <a:ea typeface="+mj-lt"/>
                <a:cs typeface="+mj-lt"/>
              </a:rPr>
              <a:t>, et sans doute de revoir la </a:t>
            </a:r>
            <a:r>
              <a:rPr lang="en-US" sz="1800" err="1">
                <a:ea typeface="+mj-lt"/>
                <a:cs typeface="+mj-lt"/>
              </a:rPr>
              <a:t>sélection</a:t>
            </a:r>
            <a:r>
              <a:rPr lang="en-US" sz="1800" dirty="0">
                <a:ea typeface="+mj-lt"/>
                <a:cs typeface="+mj-lt"/>
              </a:rPr>
              <a:t> des </a:t>
            </a:r>
            <a:r>
              <a:rPr lang="en-US" sz="1800" err="1">
                <a:ea typeface="+mj-lt"/>
                <a:cs typeface="+mj-lt"/>
              </a:rPr>
              <a:t>indicateurs</a:t>
            </a:r>
            <a:r>
              <a:rPr lang="en-US" sz="1800" dirty="0">
                <a:ea typeface="+mj-lt"/>
                <a:cs typeface="+mj-lt"/>
              </a:rPr>
              <a:t> pour </a:t>
            </a:r>
            <a:r>
              <a:rPr lang="en-US" sz="1800" err="1">
                <a:ea typeface="+mj-lt"/>
                <a:cs typeface="+mj-lt"/>
              </a:rPr>
              <a:t>affiner</a:t>
            </a:r>
            <a:r>
              <a:rPr lang="en-US" sz="1800" dirty="0">
                <a:ea typeface="+mj-lt"/>
                <a:cs typeface="+mj-lt"/>
              </a:rPr>
              <a:t> la recherche. En guise </a:t>
            </a:r>
            <a:r>
              <a:rPr lang="en-US" sz="1800" err="1">
                <a:ea typeface="+mj-lt"/>
                <a:cs typeface="+mj-lt"/>
              </a:rPr>
              <a:t>d'exemple</a:t>
            </a:r>
            <a:r>
              <a:rPr lang="en-US" sz="1800" dirty="0">
                <a:ea typeface="+mj-lt"/>
                <a:cs typeface="+mj-lt"/>
              </a:rPr>
              <a:t>, les </a:t>
            </a:r>
            <a:r>
              <a:rPr lang="en-US" sz="1800" err="1">
                <a:ea typeface="+mj-lt"/>
                <a:cs typeface="+mj-lt"/>
              </a:rPr>
              <a:t>indicateurs</a:t>
            </a:r>
            <a:r>
              <a:rPr lang="en-US" sz="1800" dirty="0">
                <a:ea typeface="+mj-lt"/>
                <a:cs typeface="+mj-lt"/>
              </a:rPr>
              <a:t> </a:t>
            </a:r>
            <a:r>
              <a:rPr lang="en-US" sz="1800" err="1">
                <a:ea typeface="+mj-lt"/>
                <a:cs typeface="+mj-lt"/>
              </a:rPr>
              <a:t>concernant</a:t>
            </a:r>
            <a:r>
              <a:rPr lang="en-US" sz="1800" dirty="0">
                <a:ea typeface="+mj-lt"/>
                <a:cs typeface="+mj-lt"/>
              </a:rPr>
              <a:t> les </a:t>
            </a:r>
            <a:r>
              <a:rPr lang="en-US" sz="1800" err="1">
                <a:ea typeface="+mj-lt"/>
                <a:cs typeface="+mj-lt"/>
              </a:rPr>
              <a:t>dépenses</a:t>
            </a:r>
            <a:r>
              <a:rPr lang="en-US" sz="1800" dirty="0">
                <a:ea typeface="+mj-lt"/>
                <a:cs typeface="+mj-lt"/>
              </a:rPr>
              <a:t> </a:t>
            </a:r>
            <a:r>
              <a:rPr lang="en-US" sz="1800" err="1">
                <a:ea typeface="+mj-lt"/>
                <a:cs typeface="+mj-lt"/>
              </a:rPr>
              <a:t>gouvernementales</a:t>
            </a:r>
            <a:r>
              <a:rPr lang="en-US" sz="1800" dirty="0">
                <a:ea typeface="+mj-lt"/>
                <a:cs typeface="+mj-lt"/>
              </a:rPr>
              <a:t> </a:t>
            </a:r>
            <a:r>
              <a:rPr lang="en-US" sz="1800" err="1">
                <a:ea typeface="+mj-lt"/>
                <a:cs typeface="+mj-lt"/>
              </a:rPr>
              <a:t>mettent</a:t>
            </a:r>
            <a:r>
              <a:rPr lang="en-US" sz="1800" dirty="0">
                <a:ea typeface="+mj-lt"/>
                <a:cs typeface="+mj-lt"/>
              </a:rPr>
              <a:t> </a:t>
            </a:r>
            <a:r>
              <a:rPr lang="en-US" sz="1800" err="1">
                <a:ea typeface="+mj-lt"/>
                <a:cs typeface="+mj-lt"/>
              </a:rPr>
              <a:t>en</a:t>
            </a:r>
            <a:r>
              <a:rPr lang="en-US" sz="1800" dirty="0">
                <a:ea typeface="+mj-lt"/>
                <a:cs typeface="+mj-lt"/>
              </a:rPr>
              <a:t> </a:t>
            </a:r>
            <a:r>
              <a:rPr lang="en-US" sz="1800" err="1">
                <a:ea typeface="+mj-lt"/>
                <a:cs typeface="+mj-lt"/>
              </a:rPr>
              <a:t>valeur</a:t>
            </a:r>
            <a:r>
              <a:rPr lang="en-US" sz="1800" dirty="0">
                <a:ea typeface="+mj-lt"/>
                <a:cs typeface="+mj-lt"/>
              </a:rPr>
              <a:t> des pays </a:t>
            </a:r>
            <a:r>
              <a:rPr lang="en-US" sz="1800" err="1">
                <a:ea typeface="+mj-lt"/>
                <a:cs typeface="+mj-lt"/>
              </a:rPr>
              <a:t>relativement</a:t>
            </a:r>
            <a:r>
              <a:rPr lang="en-US" sz="1800" dirty="0">
                <a:ea typeface="+mj-lt"/>
                <a:cs typeface="+mj-lt"/>
              </a:rPr>
              <a:t> petits </a:t>
            </a:r>
            <a:r>
              <a:rPr lang="en-US" sz="1800" err="1">
                <a:ea typeface="+mj-lt"/>
                <a:cs typeface="+mj-lt"/>
              </a:rPr>
              <a:t>ou</a:t>
            </a:r>
            <a:r>
              <a:rPr lang="en-US" sz="1800" dirty="0">
                <a:ea typeface="+mj-lt"/>
                <a:cs typeface="+mj-lt"/>
              </a:rPr>
              <a:t> </a:t>
            </a:r>
            <a:r>
              <a:rPr lang="en-US" sz="1800" err="1">
                <a:ea typeface="+mj-lt"/>
                <a:cs typeface="+mj-lt"/>
              </a:rPr>
              <a:t>pauvres</a:t>
            </a:r>
            <a:r>
              <a:rPr lang="en-US" sz="1800" dirty="0">
                <a:ea typeface="+mj-lt"/>
                <a:cs typeface="+mj-lt"/>
              </a:rPr>
              <a:t>, qui ne </a:t>
            </a:r>
            <a:r>
              <a:rPr lang="en-US" sz="1800" err="1">
                <a:ea typeface="+mj-lt"/>
                <a:cs typeface="+mj-lt"/>
              </a:rPr>
              <a:t>brillent</a:t>
            </a:r>
            <a:r>
              <a:rPr lang="en-US" sz="1800" dirty="0">
                <a:ea typeface="+mj-lt"/>
                <a:cs typeface="+mj-lt"/>
              </a:rPr>
              <a:t> pas </a:t>
            </a:r>
            <a:r>
              <a:rPr lang="en-US" sz="1800" err="1">
                <a:ea typeface="+mj-lt"/>
                <a:cs typeface="+mj-lt"/>
              </a:rPr>
              <a:t>nécessairement</a:t>
            </a:r>
            <a:r>
              <a:rPr lang="en-US" sz="1800" dirty="0">
                <a:ea typeface="+mj-lt"/>
                <a:cs typeface="+mj-lt"/>
              </a:rPr>
              <a:t> sur les </a:t>
            </a:r>
            <a:r>
              <a:rPr lang="en-US" sz="1800" err="1">
                <a:ea typeface="+mj-lt"/>
                <a:cs typeface="+mj-lt"/>
              </a:rPr>
              <a:t>autres</a:t>
            </a:r>
            <a:r>
              <a:rPr lang="en-US" sz="1800" dirty="0">
                <a:ea typeface="+mj-lt"/>
                <a:cs typeface="+mj-lt"/>
              </a:rPr>
              <a:t> </a:t>
            </a:r>
            <a:r>
              <a:rPr lang="en-US" sz="1800" err="1">
                <a:ea typeface="+mj-lt"/>
                <a:cs typeface="+mj-lt"/>
              </a:rPr>
              <a:t>indicateurs</a:t>
            </a:r>
            <a:r>
              <a:rPr lang="en-US" sz="1800" dirty="0">
                <a:ea typeface="+mj-lt"/>
                <a:cs typeface="+mj-lt"/>
              </a:rPr>
              <a:t>. </a:t>
            </a:r>
            <a:r>
              <a:rPr lang="en-US" sz="1800" err="1">
                <a:ea typeface="+mj-lt"/>
                <a:cs typeface="+mj-lt"/>
              </a:rPr>
              <a:t>Considérer</a:t>
            </a:r>
            <a:r>
              <a:rPr lang="en-US" sz="1800" dirty="0">
                <a:ea typeface="+mj-lt"/>
                <a:cs typeface="+mj-lt"/>
              </a:rPr>
              <a:t> un </a:t>
            </a:r>
            <a:r>
              <a:rPr lang="en-US" sz="1800" err="1">
                <a:ea typeface="+mj-lt"/>
                <a:cs typeface="+mj-lt"/>
              </a:rPr>
              <a:t>indicateur</a:t>
            </a:r>
            <a:r>
              <a:rPr lang="en-US" sz="1800" dirty="0">
                <a:ea typeface="+mj-lt"/>
                <a:cs typeface="+mj-lt"/>
              </a:rPr>
              <a:t> GDP per capita </a:t>
            </a:r>
            <a:r>
              <a:rPr lang="en-US" sz="1800" err="1">
                <a:ea typeface="+mj-lt"/>
                <a:cs typeface="+mj-lt"/>
              </a:rPr>
              <a:t>serait</a:t>
            </a:r>
            <a:r>
              <a:rPr lang="en-US" sz="1800" dirty="0">
                <a:ea typeface="+mj-lt"/>
                <a:cs typeface="+mj-lt"/>
              </a:rPr>
              <a:t> </a:t>
            </a:r>
            <a:r>
              <a:rPr lang="en-US" sz="1800" err="1">
                <a:ea typeface="+mj-lt"/>
                <a:cs typeface="+mj-lt"/>
              </a:rPr>
              <a:t>certainement</a:t>
            </a:r>
            <a:r>
              <a:rPr lang="en-US" sz="1800" dirty="0">
                <a:ea typeface="+mj-lt"/>
                <a:cs typeface="+mj-lt"/>
              </a:rPr>
              <a:t> </a:t>
            </a:r>
            <a:r>
              <a:rPr lang="en-US" sz="1800" err="1">
                <a:ea typeface="+mj-lt"/>
                <a:cs typeface="+mj-lt"/>
              </a:rPr>
              <a:t>judicieux</a:t>
            </a:r>
            <a:r>
              <a:rPr lang="en-US" sz="1800" dirty="0">
                <a:ea typeface="+mj-lt"/>
                <a:cs typeface="+mj-lt"/>
              </a:rPr>
              <a:t>.</a:t>
            </a:r>
            <a:endParaRPr lang="en-US" sz="1800"/>
          </a:p>
          <a:p>
            <a:endParaRPr lang="en-US" sz="3600" dirty="0"/>
          </a:p>
          <a:p>
            <a:pPr>
              <a:lnSpc>
                <a:spcPct val="90000"/>
              </a:lnSpc>
            </a:pPr>
            <a:r>
              <a:rPr lang="en-US" sz="1800" err="1">
                <a:ea typeface="+mj-lt"/>
                <a:cs typeface="+mj-lt"/>
              </a:rPr>
              <a:t>Enfin</a:t>
            </a:r>
            <a:r>
              <a:rPr lang="en-US" sz="1800" dirty="0">
                <a:ea typeface="+mj-lt"/>
                <a:cs typeface="+mj-lt"/>
              </a:rPr>
              <a:t>, la </a:t>
            </a:r>
            <a:r>
              <a:rPr lang="en-US" sz="1800" err="1">
                <a:ea typeface="+mj-lt"/>
                <a:cs typeface="+mj-lt"/>
              </a:rPr>
              <a:t>méthode</a:t>
            </a:r>
            <a:r>
              <a:rPr lang="en-US" sz="1800" dirty="0">
                <a:ea typeface="+mj-lt"/>
                <a:cs typeface="+mj-lt"/>
              </a:rPr>
              <a:t> </a:t>
            </a:r>
            <a:r>
              <a:rPr lang="en-US" sz="1800" err="1">
                <a:ea typeface="+mj-lt"/>
                <a:cs typeface="+mj-lt"/>
              </a:rPr>
              <a:t>ffill</a:t>
            </a:r>
            <a:r>
              <a:rPr lang="en-US" sz="1800" dirty="0">
                <a:ea typeface="+mj-lt"/>
                <a:cs typeface="+mj-lt"/>
              </a:rPr>
              <a:t> me </a:t>
            </a:r>
            <a:r>
              <a:rPr lang="en-US" sz="1800" err="1">
                <a:ea typeface="+mj-lt"/>
                <a:cs typeface="+mj-lt"/>
              </a:rPr>
              <a:t>semblait</a:t>
            </a:r>
            <a:r>
              <a:rPr lang="en-US" sz="1800" dirty="0">
                <a:ea typeface="+mj-lt"/>
                <a:cs typeface="+mj-lt"/>
              </a:rPr>
              <a:t> </a:t>
            </a:r>
            <a:r>
              <a:rPr lang="en-US" sz="1800" err="1">
                <a:ea typeface="+mj-lt"/>
                <a:cs typeface="+mj-lt"/>
              </a:rPr>
              <a:t>adaptée</a:t>
            </a:r>
            <a:r>
              <a:rPr lang="en-US" sz="1800" dirty="0">
                <a:ea typeface="+mj-lt"/>
                <a:cs typeface="+mj-lt"/>
              </a:rPr>
              <a:t> </a:t>
            </a:r>
            <a:r>
              <a:rPr lang="en-US" sz="1800" err="1">
                <a:ea typeface="+mj-lt"/>
                <a:cs typeface="+mj-lt"/>
              </a:rPr>
              <a:t>afin</a:t>
            </a:r>
            <a:r>
              <a:rPr lang="en-US" sz="1800" dirty="0">
                <a:ea typeface="+mj-lt"/>
                <a:cs typeface="+mj-lt"/>
              </a:rPr>
              <a:t> </a:t>
            </a:r>
            <a:r>
              <a:rPr lang="en-US" sz="1800" err="1">
                <a:ea typeface="+mj-lt"/>
                <a:cs typeface="+mj-lt"/>
              </a:rPr>
              <a:t>d'apporter</a:t>
            </a:r>
            <a:r>
              <a:rPr lang="en-US" sz="1800" dirty="0">
                <a:ea typeface="+mj-lt"/>
                <a:cs typeface="+mj-lt"/>
              </a:rPr>
              <a:t> </a:t>
            </a:r>
            <a:r>
              <a:rPr lang="en-US" sz="1800" err="1">
                <a:ea typeface="+mj-lt"/>
                <a:cs typeface="+mj-lt"/>
              </a:rPr>
              <a:t>une</a:t>
            </a:r>
            <a:r>
              <a:rPr lang="en-US" sz="1800" dirty="0">
                <a:ea typeface="+mj-lt"/>
                <a:cs typeface="+mj-lt"/>
              </a:rPr>
              <a:t> solution </a:t>
            </a:r>
            <a:r>
              <a:rPr lang="en-US" sz="1800" err="1">
                <a:ea typeface="+mj-lt"/>
                <a:cs typeface="+mj-lt"/>
              </a:rPr>
              <a:t>rapide</a:t>
            </a:r>
            <a:r>
              <a:rPr lang="en-US" sz="1800" dirty="0">
                <a:ea typeface="+mj-lt"/>
                <a:cs typeface="+mj-lt"/>
              </a:rPr>
              <a:t> aux </a:t>
            </a:r>
            <a:r>
              <a:rPr lang="en-US" sz="1800" err="1">
                <a:ea typeface="+mj-lt"/>
                <a:cs typeface="+mj-lt"/>
              </a:rPr>
              <a:t>valeurs</a:t>
            </a:r>
            <a:r>
              <a:rPr lang="en-US" sz="1800" dirty="0">
                <a:ea typeface="+mj-lt"/>
                <a:cs typeface="+mj-lt"/>
              </a:rPr>
              <a:t> </a:t>
            </a:r>
            <a:r>
              <a:rPr lang="en-US" sz="1800" err="1">
                <a:ea typeface="+mj-lt"/>
                <a:cs typeface="+mj-lt"/>
              </a:rPr>
              <a:t>manquantes</a:t>
            </a:r>
            <a:r>
              <a:rPr lang="en-US" sz="1800" dirty="0">
                <a:ea typeface="+mj-lt"/>
                <a:cs typeface="+mj-lt"/>
              </a:rPr>
              <a:t>, </a:t>
            </a:r>
            <a:r>
              <a:rPr lang="en-US" sz="1800" err="1">
                <a:ea typeface="+mj-lt"/>
                <a:cs typeface="+mj-lt"/>
              </a:rPr>
              <a:t>mais</a:t>
            </a:r>
            <a:r>
              <a:rPr lang="en-US" sz="1800" dirty="0">
                <a:ea typeface="+mj-lt"/>
                <a:cs typeface="+mj-lt"/>
              </a:rPr>
              <a:t> il </a:t>
            </a:r>
            <a:r>
              <a:rPr lang="en-US" sz="1800" err="1">
                <a:ea typeface="+mj-lt"/>
                <a:cs typeface="+mj-lt"/>
              </a:rPr>
              <a:t>faudrait</a:t>
            </a:r>
            <a:r>
              <a:rPr lang="en-US" sz="1800" dirty="0">
                <a:ea typeface="+mj-lt"/>
                <a:cs typeface="+mj-lt"/>
              </a:rPr>
              <a:t> </a:t>
            </a:r>
            <a:r>
              <a:rPr lang="en-US" sz="1800" err="1">
                <a:ea typeface="+mj-lt"/>
                <a:cs typeface="+mj-lt"/>
              </a:rPr>
              <a:t>envisager</a:t>
            </a:r>
            <a:r>
              <a:rPr lang="en-US" sz="1800" dirty="0">
                <a:ea typeface="+mj-lt"/>
                <a:cs typeface="+mj-lt"/>
              </a:rPr>
              <a:t> </a:t>
            </a:r>
            <a:r>
              <a:rPr lang="en-US" sz="1800" err="1">
                <a:ea typeface="+mj-lt"/>
                <a:cs typeface="+mj-lt"/>
              </a:rPr>
              <a:t>d'autres</a:t>
            </a:r>
            <a:r>
              <a:rPr lang="en-US" sz="1800" dirty="0">
                <a:ea typeface="+mj-lt"/>
                <a:cs typeface="+mj-lt"/>
              </a:rPr>
              <a:t> </a:t>
            </a:r>
            <a:r>
              <a:rPr lang="en-US" sz="1800" err="1">
                <a:ea typeface="+mj-lt"/>
                <a:cs typeface="+mj-lt"/>
              </a:rPr>
              <a:t>méthodes</a:t>
            </a:r>
            <a:r>
              <a:rPr lang="en-US" sz="1800" dirty="0">
                <a:ea typeface="+mj-lt"/>
                <a:cs typeface="+mj-lt"/>
              </a:rPr>
              <a:t> </a:t>
            </a:r>
            <a:r>
              <a:rPr lang="en-US" sz="1800" err="1">
                <a:ea typeface="+mj-lt"/>
                <a:cs typeface="+mj-lt"/>
              </a:rPr>
              <a:t>si</a:t>
            </a:r>
            <a:r>
              <a:rPr lang="en-US" sz="1800" dirty="0">
                <a:ea typeface="+mj-lt"/>
                <a:cs typeface="+mj-lt"/>
              </a:rPr>
              <a:t> on </a:t>
            </a:r>
            <a:r>
              <a:rPr lang="en-US" sz="1800" err="1">
                <a:ea typeface="+mj-lt"/>
                <a:cs typeface="+mj-lt"/>
              </a:rPr>
              <a:t>désirait</a:t>
            </a:r>
            <a:r>
              <a:rPr lang="en-US" sz="1800" dirty="0">
                <a:ea typeface="+mj-lt"/>
                <a:cs typeface="+mj-lt"/>
              </a:rPr>
              <a:t> </a:t>
            </a:r>
            <a:r>
              <a:rPr lang="en-US" sz="1800" err="1">
                <a:ea typeface="+mj-lt"/>
                <a:cs typeface="+mj-lt"/>
              </a:rPr>
              <a:t>mener</a:t>
            </a:r>
            <a:r>
              <a:rPr lang="en-US" sz="1800" dirty="0">
                <a:ea typeface="+mj-lt"/>
                <a:cs typeface="+mj-lt"/>
              </a:rPr>
              <a:t> des études plus précises sur </a:t>
            </a:r>
            <a:r>
              <a:rPr lang="en-US" sz="1800" err="1">
                <a:ea typeface="+mj-lt"/>
                <a:cs typeface="+mj-lt"/>
              </a:rPr>
              <a:t>ce</a:t>
            </a:r>
            <a:r>
              <a:rPr lang="en-US" sz="1800" dirty="0">
                <a:ea typeface="+mj-lt"/>
                <a:cs typeface="+mj-lt"/>
              </a:rPr>
              <a:t> jeu de donnée.</a:t>
            </a:r>
            <a:endParaRPr lang="en-US" sz="1800" dirty="0"/>
          </a:p>
        </p:txBody>
      </p:sp>
      <p:sp>
        <p:nvSpPr>
          <p:cNvPr id="5" name="ZoneTexte 4">
            <a:extLst>
              <a:ext uri="{FF2B5EF4-FFF2-40B4-BE49-F238E27FC236}">
                <a16:creationId xmlns:a16="http://schemas.microsoft.com/office/drawing/2014/main" id="{F75B63B3-CDB6-DDCF-56DB-FFB30B51CAF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AFD2B86C-5B51-B297-304F-4CC8081DD6EB}"/>
              </a:ext>
            </a:extLst>
          </p:cNvPr>
          <p:cNvSpPr txBox="1"/>
          <p:nvPr/>
        </p:nvSpPr>
        <p:spPr>
          <a:xfrm>
            <a:off x="216371" y="423333"/>
            <a:ext cx="444029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CONCLUSION</a:t>
            </a:r>
          </a:p>
        </p:txBody>
      </p:sp>
      <p:pic>
        <p:nvPicPr>
          <p:cNvPr id="6" name="Image 5" descr="Une image contenant habits, Visage humain, personne, verres&#10;&#10;Description générée automatiquement">
            <a:extLst>
              <a:ext uri="{FF2B5EF4-FFF2-40B4-BE49-F238E27FC236}">
                <a16:creationId xmlns:a16="http://schemas.microsoft.com/office/drawing/2014/main" id="{A9B449C1-D607-5A31-E297-25B3BDFB4411}"/>
              </a:ext>
            </a:extLst>
          </p:cNvPr>
          <p:cNvPicPr>
            <a:picLocks noChangeAspect="1"/>
          </p:cNvPicPr>
          <p:nvPr/>
        </p:nvPicPr>
        <p:blipFill>
          <a:blip r:embed="rId7"/>
          <a:stretch>
            <a:fillRect/>
          </a:stretch>
        </p:blipFill>
        <p:spPr>
          <a:xfrm>
            <a:off x="11118470" y="-2298"/>
            <a:ext cx="1072093" cy="428156"/>
          </a:xfrm>
          <a:prstGeom prst="rect">
            <a:avLst/>
          </a:prstGeom>
        </p:spPr>
      </p:pic>
    </p:spTree>
    <p:extLst>
      <p:ext uri="{BB962C8B-B14F-4D97-AF65-F5344CB8AC3E}">
        <p14:creationId xmlns:p14="http://schemas.microsoft.com/office/powerpoint/2010/main" val="3720040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72BEA34-C888-1283-4FBD-00FFD4336E2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65FD81C-8C84-57E4-C4E4-A5EB69019E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7682EF64-E154-2A60-F3B9-6A2BC30139C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11E680B1-832C-84C3-DF9E-0A940E2E65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5562589F-9CBE-CEB4-ADB5-A6F2C1DE10D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608247ED-E350-FE89-B027-D44EE6847CB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15E1B642-054A-B2EF-0C76-98A7299D9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CCA1DFD-7BD0-EA4E-C1DF-F639909F9599}"/>
              </a:ext>
            </a:extLst>
          </p:cNvPr>
          <p:cNvSpPr>
            <a:spLocks noGrp="1"/>
          </p:cNvSpPr>
          <p:nvPr>
            <p:ph type="title"/>
          </p:nvPr>
        </p:nvSpPr>
        <p:spPr>
          <a:xfrm>
            <a:off x="219308" y="1183524"/>
            <a:ext cx="11760712" cy="3653814"/>
          </a:xfrm>
        </p:spPr>
        <p:txBody>
          <a:bodyPr vert="horz" lIns="91440" tIns="45720" rIns="91440" bIns="45720" rtlCol="0" anchor="b">
            <a:noAutofit/>
          </a:bodyPr>
          <a:lstStyle/>
          <a:p>
            <a:pPr>
              <a:lnSpc>
                <a:spcPct val="90000"/>
              </a:lnSpc>
            </a:pPr>
            <a:r>
              <a:rPr lang="en-US" sz="2400" dirty="0"/>
              <a:t>Le</a:t>
            </a:r>
            <a:r>
              <a:rPr lang="en-US" sz="2400" dirty="0">
                <a:ea typeface="+mj-lt"/>
                <a:cs typeface="+mj-lt"/>
              </a:rPr>
              <a:t> jeu de données </a:t>
            </a:r>
            <a:r>
              <a:rPr lang="en-US" sz="2400" dirty="0" err="1">
                <a:ea typeface="+mj-lt"/>
                <a:cs typeface="+mj-lt"/>
              </a:rPr>
              <a:t>comporte</a:t>
            </a:r>
            <a:r>
              <a:rPr lang="en-US" sz="2400" dirty="0">
                <a:ea typeface="+mj-lt"/>
                <a:cs typeface="+mj-lt"/>
              </a:rPr>
              <a:t> 3 </a:t>
            </a:r>
            <a:r>
              <a:rPr lang="en-US" sz="2400" dirty="0" err="1">
                <a:ea typeface="+mj-lt"/>
                <a:cs typeface="+mj-lt"/>
              </a:rPr>
              <a:t>fichiers</a:t>
            </a:r>
            <a:r>
              <a:rPr lang="en-US" sz="2400" dirty="0">
                <a:ea typeface="+mj-lt"/>
                <a:cs typeface="+mj-lt"/>
              </a:rPr>
              <a:t> .csv :</a:t>
            </a:r>
            <a:br>
              <a:rPr lang="en-US" sz="2400" dirty="0">
                <a:ea typeface="+mj-lt"/>
                <a:cs typeface="+mj-lt"/>
              </a:rPr>
            </a:br>
            <a:br>
              <a:rPr lang="en-US" sz="2400" dirty="0">
                <a:ea typeface="+mj-lt"/>
                <a:cs typeface="+mj-lt"/>
              </a:rPr>
            </a:br>
            <a:r>
              <a:rPr lang="en-US" sz="2400" dirty="0"/>
              <a:t>- </a:t>
            </a:r>
            <a:r>
              <a:rPr lang="en-US" sz="2400" dirty="0" err="1"/>
              <a:t>EdStatsCountry</a:t>
            </a:r>
            <a:r>
              <a:rPr lang="en-US" sz="2400" dirty="0"/>
              <a:t> (241 </a:t>
            </a:r>
            <a:r>
              <a:rPr lang="en-US" sz="2400" dirty="0" err="1"/>
              <a:t>lignes</a:t>
            </a:r>
            <a:r>
              <a:rPr lang="en-US" sz="2400" dirty="0"/>
              <a:t> et 32 </a:t>
            </a:r>
            <a:r>
              <a:rPr lang="en-US" sz="2400" dirty="0" err="1"/>
              <a:t>colonnes</a:t>
            </a:r>
            <a:r>
              <a:rPr lang="en-US" sz="2400" dirty="0"/>
              <a:t>), </a:t>
            </a:r>
            <a:r>
              <a:rPr lang="en-US" sz="2400" dirty="0" err="1"/>
              <a:t>informations</a:t>
            </a:r>
            <a:r>
              <a:rPr lang="en-US" sz="2400" dirty="0"/>
              <a:t> sur les pays</a:t>
            </a:r>
            <a:br>
              <a:rPr lang="en-US" sz="2400" dirty="0"/>
            </a:br>
            <a:r>
              <a:rPr lang="en-US" sz="2400" dirty="0"/>
              <a:t> </a:t>
            </a:r>
            <a:br>
              <a:rPr lang="en-US" sz="2400" dirty="0"/>
            </a:br>
            <a:r>
              <a:rPr lang="en-US" sz="2400" dirty="0"/>
              <a:t>- </a:t>
            </a:r>
            <a:r>
              <a:rPr lang="en-US" sz="2400" dirty="0" err="1"/>
              <a:t>EdStatsSeries</a:t>
            </a:r>
            <a:r>
              <a:rPr lang="en-US" sz="2400" dirty="0"/>
              <a:t> (3665 </a:t>
            </a:r>
            <a:r>
              <a:rPr lang="en-US" sz="2400" dirty="0" err="1"/>
              <a:t>lignes</a:t>
            </a:r>
            <a:r>
              <a:rPr lang="en-US" sz="2400" dirty="0"/>
              <a:t> et 21 </a:t>
            </a:r>
            <a:r>
              <a:rPr lang="en-US" sz="2400" dirty="0" err="1"/>
              <a:t>colonnes</a:t>
            </a:r>
            <a:r>
              <a:rPr lang="en-US" sz="2400" dirty="0"/>
              <a:t>), </a:t>
            </a:r>
            <a:r>
              <a:rPr lang="en-US" sz="2400" dirty="0" err="1"/>
              <a:t>informations</a:t>
            </a:r>
            <a:r>
              <a:rPr lang="en-US" sz="2400" dirty="0"/>
              <a:t> sur les </a:t>
            </a:r>
            <a:r>
              <a:rPr lang="en-US" sz="2400" dirty="0" err="1"/>
              <a:t>indicateurs</a:t>
            </a:r>
            <a:br>
              <a:rPr lang="en-US" sz="2400" dirty="0"/>
            </a:br>
            <a:br>
              <a:rPr lang="en-US" sz="2400" dirty="0"/>
            </a:br>
            <a:r>
              <a:rPr lang="en-US" sz="2400" dirty="0"/>
              <a:t>- </a:t>
            </a:r>
            <a:r>
              <a:rPr lang="en-US" sz="2400" dirty="0" err="1"/>
              <a:t>EdStatsData</a:t>
            </a:r>
            <a:r>
              <a:rPr lang="en-US" sz="2400" dirty="0"/>
              <a:t> (886930 </a:t>
            </a:r>
            <a:r>
              <a:rPr lang="en-US" sz="2400" dirty="0" err="1"/>
              <a:t>lignes</a:t>
            </a:r>
            <a:r>
              <a:rPr lang="en-US" sz="2400" dirty="0"/>
              <a:t> et 70 </a:t>
            </a:r>
            <a:r>
              <a:rPr lang="en-US" sz="2400" dirty="0" err="1"/>
              <a:t>colonnes</a:t>
            </a:r>
            <a:r>
              <a:rPr lang="en-US" sz="2400" dirty="0"/>
              <a:t>), les données </a:t>
            </a:r>
            <a:r>
              <a:rPr lang="en-US" sz="2400" dirty="0" err="1"/>
              <a:t>proprement</a:t>
            </a:r>
            <a:r>
              <a:rPr lang="en-US" sz="2400" dirty="0"/>
              <a:t> </a:t>
            </a:r>
            <a:r>
              <a:rPr lang="en-US" sz="2400" dirty="0" err="1"/>
              <a:t>dites</a:t>
            </a:r>
            <a:br>
              <a:rPr lang="en-US" sz="2400" dirty="0"/>
            </a:br>
            <a:endParaRPr lang="en-US" sz="2400" dirty="0"/>
          </a:p>
        </p:txBody>
      </p:sp>
      <p:sp>
        <p:nvSpPr>
          <p:cNvPr id="5" name="ZoneTexte 4">
            <a:extLst>
              <a:ext uri="{FF2B5EF4-FFF2-40B4-BE49-F238E27FC236}">
                <a16:creationId xmlns:a16="http://schemas.microsoft.com/office/drawing/2014/main" id="{066271B9-2490-6893-25D5-6CA6BE7C332D}"/>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E3C80695-5827-4154-E038-D7817E927760}"/>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PRESENTATION DU JEU DE DONNEES</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5A4151FA-2DCB-AEE8-42AE-AC7D0B0E1A40}"/>
              </a:ext>
            </a:extLst>
          </p:cNvPr>
          <p:cNvPicPr>
            <a:picLocks noChangeAspect="1"/>
          </p:cNvPicPr>
          <p:nvPr/>
        </p:nvPicPr>
        <p:blipFill>
          <a:blip r:embed="rId7"/>
          <a:stretch>
            <a:fillRect/>
          </a:stretch>
        </p:blipFill>
        <p:spPr>
          <a:xfrm>
            <a:off x="11118470" y="-2298"/>
            <a:ext cx="1072093" cy="428156"/>
          </a:xfrm>
          <a:prstGeom prst="rect">
            <a:avLst/>
          </a:prstGeom>
        </p:spPr>
      </p:pic>
    </p:spTree>
    <p:extLst>
      <p:ext uri="{BB962C8B-B14F-4D97-AF65-F5344CB8AC3E}">
        <p14:creationId xmlns:p14="http://schemas.microsoft.com/office/powerpoint/2010/main" val="830950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8DF91946-76C2-C8A2-2250-9C82C9AD76AC}"/>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8472B275-CC6D-298E-25E1-3A6639A7B45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A07C77CC-604F-9C4C-5B1A-F3F95DAA33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D4E0E331-6E56-08D9-6701-88D9F58964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181ECA50-9FE5-A702-512A-C7CD928648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BD4B7A1-429C-DF9A-D914-4BCA9E44982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E955E32D-BCB3-5DA5-5C02-5F1EF69AE8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94EA4755-B23B-CD10-855D-C4CF30728A1A}"/>
              </a:ext>
            </a:extLst>
          </p:cNvPr>
          <p:cNvSpPr>
            <a:spLocks noGrp="1"/>
          </p:cNvSpPr>
          <p:nvPr>
            <p:ph type="title"/>
          </p:nvPr>
        </p:nvSpPr>
        <p:spPr>
          <a:xfrm>
            <a:off x="219308" y="1183524"/>
            <a:ext cx="11760712" cy="888724"/>
          </a:xfrm>
        </p:spPr>
        <p:txBody>
          <a:bodyPr vert="horz" lIns="91440" tIns="45720" rIns="91440" bIns="45720" rtlCol="0" anchor="b">
            <a:noAutofit/>
          </a:bodyPr>
          <a:lstStyle/>
          <a:p>
            <a:pPr>
              <a:lnSpc>
                <a:spcPct val="90000"/>
              </a:lnSpc>
            </a:pPr>
            <a:r>
              <a:rPr lang="en-US" sz="2400" dirty="0"/>
              <a:t>Beaucoup de </a:t>
            </a:r>
            <a:r>
              <a:rPr lang="en-US" sz="2400" dirty="0" err="1"/>
              <a:t>colonnes</a:t>
            </a:r>
            <a:r>
              <a:rPr lang="en-US" sz="2400" dirty="0"/>
              <a:t> </a:t>
            </a:r>
            <a:r>
              <a:rPr lang="en-US" sz="2400" dirty="0" err="1"/>
              <a:t>inutiles</a:t>
            </a:r>
            <a:r>
              <a:rPr lang="en-US" sz="2400" dirty="0"/>
              <a:t> et </a:t>
            </a:r>
            <a:r>
              <a:rPr lang="en-US" sz="2400" dirty="0" err="1"/>
              <a:t>énormément</a:t>
            </a:r>
            <a:r>
              <a:rPr lang="en-US" sz="2400" dirty="0"/>
              <a:t> de </a:t>
            </a:r>
            <a:r>
              <a:rPr lang="en-US" sz="2400" dirty="0" err="1"/>
              <a:t>valeurs</a:t>
            </a:r>
            <a:r>
              <a:rPr lang="en-US" sz="2400" dirty="0"/>
              <a:t> </a:t>
            </a:r>
            <a:r>
              <a:rPr lang="en-US" sz="2400" dirty="0" err="1"/>
              <a:t>manquantes</a:t>
            </a:r>
            <a:r>
              <a:rPr lang="en-US" sz="2400" dirty="0"/>
              <a:t>. </a:t>
            </a:r>
            <a:r>
              <a:rPr lang="en-US" sz="2400" dirty="0" err="1"/>
              <a:t>Chronologiquement</a:t>
            </a:r>
            <a:r>
              <a:rPr lang="en-US" sz="2400" dirty="0"/>
              <a:t>, les données </a:t>
            </a:r>
            <a:r>
              <a:rPr lang="en-US" sz="2400" dirty="0" err="1"/>
              <a:t>vont</a:t>
            </a:r>
            <a:r>
              <a:rPr lang="en-US" sz="2400" dirty="0"/>
              <a:t> de 1970 à 2100.</a:t>
            </a:r>
          </a:p>
        </p:txBody>
      </p:sp>
      <p:sp>
        <p:nvSpPr>
          <p:cNvPr id="5" name="ZoneTexte 4">
            <a:extLst>
              <a:ext uri="{FF2B5EF4-FFF2-40B4-BE49-F238E27FC236}">
                <a16:creationId xmlns:a16="http://schemas.microsoft.com/office/drawing/2014/main" id="{55F41EFD-2D27-E69C-E5D6-804EA4B24FC8}"/>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8A8E8E0D-5C6B-6758-A167-D17C6B809D56}"/>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PRESENTATION DU JEU DE DONNEES</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5D91ABAA-3060-0380-9AA2-951945ECBB4B}"/>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4" name="Image 3" descr="Une image contenant texte, capture d’écran, nombre, Police&#10;&#10;Description générée automatiquement">
            <a:extLst>
              <a:ext uri="{FF2B5EF4-FFF2-40B4-BE49-F238E27FC236}">
                <a16:creationId xmlns:a16="http://schemas.microsoft.com/office/drawing/2014/main" id="{97713741-90E9-17AC-482F-04D252F8364F}"/>
              </a:ext>
            </a:extLst>
          </p:cNvPr>
          <p:cNvPicPr>
            <a:picLocks noChangeAspect="1"/>
          </p:cNvPicPr>
          <p:nvPr/>
        </p:nvPicPr>
        <p:blipFill>
          <a:blip r:embed="rId8"/>
          <a:stretch>
            <a:fillRect/>
          </a:stretch>
        </p:blipFill>
        <p:spPr>
          <a:xfrm>
            <a:off x="305917" y="2461742"/>
            <a:ext cx="4543425" cy="3533775"/>
          </a:xfrm>
          <a:prstGeom prst="rect">
            <a:avLst/>
          </a:prstGeom>
        </p:spPr>
      </p:pic>
      <p:pic>
        <p:nvPicPr>
          <p:cNvPr id="6" name="Image 5">
            <a:extLst>
              <a:ext uri="{FF2B5EF4-FFF2-40B4-BE49-F238E27FC236}">
                <a16:creationId xmlns:a16="http://schemas.microsoft.com/office/drawing/2014/main" id="{45046FBC-5227-72EC-923E-159BCF375A7D}"/>
              </a:ext>
            </a:extLst>
          </p:cNvPr>
          <p:cNvPicPr>
            <a:picLocks noChangeAspect="1"/>
          </p:cNvPicPr>
          <p:nvPr/>
        </p:nvPicPr>
        <p:blipFill>
          <a:blip r:embed="rId9"/>
          <a:stretch>
            <a:fillRect/>
          </a:stretch>
        </p:blipFill>
        <p:spPr>
          <a:xfrm>
            <a:off x="6423319" y="2462095"/>
            <a:ext cx="4124325" cy="428625"/>
          </a:xfrm>
          <a:prstGeom prst="rect">
            <a:avLst/>
          </a:prstGeom>
        </p:spPr>
      </p:pic>
    </p:spTree>
    <p:extLst>
      <p:ext uri="{BB962C8B-B14F-4D97-AF65-F5344CB8AC3E}">
        <p14:creationId xmlns:p14="http://schemas.microsoft.com/office/powerpoint/2010/main" val="2853346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EC574050-E469-7115-E5E8-5328EC4CA47D}"/>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EE6C862-F325-1C0D-2DF9-BB3E351A1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DCAAD788-D660-AD9A-0900-FB89E4601B1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7FAA14AD-C125-D24D-870F-0EEEBC6E3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8E82AAEE-70F6-3960-15BE-582EAEE26F7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FFDC813F-28B3-230E-5A01-60DC75E683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5F5FF87-31E4-DA86-E5C0-062E744FCC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3080F114-6C9C-98C2-1679-3103F72285AF}"/>
              </a:ext>
            </a:extLst>
          </p:cNvPr>
          <p:cNvSpPr>
            <a:spLocks noGrp="1"/>
          </p:cNvSpPr>
          <p:nvPr>
            <p:ph type="title"/>
          </p:nvPr>
        </p:nvSpPr>
        <p:spPr>
          <a:xfrm>
            <a:off x="219308" y="1183524"/>
            <a:ext cx="11760712" cy="465391"/>
          </a:xfrm>
        </p:spPr>
        <p:txBody>
          <a:bodyPr vert="horz" lIns="91440" tIns="45720" rIns="91440" bIns="45720" rtlCol="0" anchor="b">
            <a:noAutofit/>
          </a:bodyPr>
          <a:lstStyle/>
          <a:p>
            <a:pPr>
              <a:lnSpc>
                <a:spcPct val="90000"/>
              </a:lnSpc>
            </a:pPr>
            <a:r>
              <a:rPr lang="en-US" sz="2400" dirty="0"/>
              <a:t>De plus, de </a:t>
            </a:r>
            <a:r>
              <a:rPr lang="en-US" sz="2400" dirty="0" err="1"/>
              <a:t>nombreux</a:t>
            </a:r>
            <a:r>
              <a:rPr lang="en-US" sz="2400" dirty="0"/>
              <a:t> topics et codes </a:t>
            </a:r>
            <a:r>
              <a:rPr lang="en-US" sz="2400" dirty="0" err="1"/>
              <a:t>n'ont</a:t>
            </a:r>
            <a:r>
              <a:rPr lang="en-US" sz="2400" dirty="0"/>
              <a:t> pas trop de rapport avec </a:t>
            </a:r>
            <a:r>
              <a:rPr lang="en-US" sz="2400" dirty="0" err="1"/>
              <a:t>l'étude</a:t>
            </a:r>
            <a:r>
              <a:rPr lang="en-US" sz="2400" dirty="0"/>
              <a:t>.</a:t>
            </a:r>
            <a:endParaRPr lang="fr-FR" dirty="0" err="1"/>
          </a:p>
        </p:txBody>
      </p:sp>
      <p:sp>
        <p:nvSpPr>
          <p:cNvPr id="5" name="ZoneTexte 4">
            <a:extLst>
              <a:ext uri="{FF2B5EF4-FFF2-40B4-BE49-F238E27FC236}">
                <a16:creationId xmlns:a16="http://schemas.microsoft.com/office/drawing/2014/main" id="{1FC9F365-CEE9-BB30-8989-C52A49C755E5}"/>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258081C6-A441-B365-7864-E2BBA9140EA8}"/>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PRESENTATION DU JEU DE DONNEES</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E2DA6F75-0C6B-D52D-8502-E9B2AD932F64}"/>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3" name="Image 2" descr="Une image contenant texte, capture d’écran, Police, nombre&#10;&#10;Description générée automatiquement">
            <a:extLst>
              <a:ext uri="{FF2B5EF4-FFF2-40B4-BE49-F238E27FC236}">
                <a16:creationId xmlns:a16="http://schemas.microsoft.com/office/drawing/2014/main" id="{B26314CB-9E20-16C8-BAB4-2CEC90E83156}"/>
              </a:ext>
            </a:extLst>
          </p:cNvPr>
          <p:cNvPicPr>
            <a:picLocks noChangeAspect="1"/>
          </p:cNvPicPr>
          <p:nvPr/>
        </p:nvPicPr>
        <p:blipFill>
          <a:blip r:embed="rId8"/>
          <a:stretch>
            <a:fillRect/>
          </a:stretch>
        </p:blipFill>
        <p:spPr>
          <a:xfrm>
            <a:off x="269816" y="1913761"/>
            <a:ext cx="8867775" cy="3914775"/>
          </a:xfrm>
          <a:prstGeom prst="rect">
            <a:avLst/>
          </a:prstGeom>
        </p:spPr>
      </p:pic>
    </p:spTree>
    <p:extLst>
      <p:ext uri="{BB962C8B-B14F-4D97-AF65-F5344CB8AC3E}">
        <p14:creationId xmlns:p14="http://schemas.microsoft.com/office/powerpoint/2010/main" val="1372751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9C950BCC-9EE5-544A-97F1-EF0EC1C00CFF}"/>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37A7BE3E-C7CE-65F9-073A-7114EB53DE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0A5DEFF6-2601-C4AD-892D-89C5A926F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5707AA97-65A8-75C2-2452-750F783EED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10C5CAD5-B0CE-EA9A-B87F-4BCBCCD4F7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DBEFCD84-B8D9-4FA6-62C2-5EE7F25730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C8CE2C60-F474-3EEF-7CC3-14C4759DC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01619DFE-5DD6-4BEC-A477-148CBE4F7B4E}"/>
              </a:ext>
            </a:extLst>
          </p:cNvPr>
          <p:cNvSpPr>
            <a:spLocks noGrp="1"/>
          </p:cNvSpPr>
          <p:nvPr>
            <p:ph type="title"/>
          </p:nvPr>
        </p:nvSpPr>
        <p:spPr>
          <a:xfrm>
            <a:off x="219308" y="1183524"/>
            <a:ext cx="11760712" cy="427762"/>
          </a:xfrm>
        </p:spPr>
        <p:txBody>
          <a:bodyPr vert="horz" lIns="91440" tIns="45720" rIns="91440" bIns="45720" rtlCol="0" anchor="b">
            <a:noAutofit/>
          </a:bodyPr>
          <a:lstStyle/>
          <a:p>
            <a:pPr>
              <a:lnSpc>
                <a:spcPct val="90000"/>
              </a:lnSpc>
            </a:pPr>
            <a:r>
              <a:rPr lang="en-US" sz="2400" dirty="0"/>
              <a:t>On remarque </a:t>
            </a:r>
            <a:r>
              <a:rPr lang="en-US" sz="2400" dirty="0" err="1"/>
              <a:t>également</a:t>
            </a:r>
            <a:r>
              <a:rPr lang="en-US" sz="2400" dirty="0"/>
              <a:t> </a:t>
            </a:r>
            <a:r>
              <a:rPr lang="en-US" sz="2400" dirty="0" err="1"/>
              <a:t>qu'il</a:t>
            </a:r>
            <a:r>
              <a:rPr lang="en-US" sz="2400" dirty="0"/>
              <a:t> </a:t>
            </a:r>
            <a:r>
              <a:rPr lang="en-US" sz="2400" dirty="0" err="1"/>
              <a:t>existe</a:t>
            </a:r>
            <a:r>
              <a:rPr lang="en-US" sz="2400" dirty="0"/>
              <a:t> </a:t>
            </a:r>
            <a:r>
              <a:rPr lang="en-US" sz="2400" dirty="0" err="1"/>
              <a:t>certains</a:t>
            </a:r>
            <a:r>
              <a:rPr lang="en-US" sz="2400" dirty="0"/>
              <a:t> </a:t>
            </a:r>
            <a:r>
              <a:rPr lang="en-US" sz="2400" dirty="0" err="1"/>
              <a:t>regroupements</a:t>
            </a:r>
            <a:r>
              <a:rPr lang="en-US" sz="2400" dirty="0"/>
              <a:t> de pays.</a:t>
            </a:r>
          </a:p>
        </p:txBody>
      </p:sp>
      <p:sp>
        <p:nvSpPr>
          <p:cNvPr id="5" name="ZoneTexte 4">
            <a:extLst>
              <a:ext uri="{FF2B5EF4-FFF2-40B4-BE49-F238E27FC236}">
                <a16:creationId xmlns:a16="http://schemas.microsoft.com/office/drawing/2014/main" id="{D0355ECE-381F-4A83-F875-17A67DEB9D5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85513029-2B84-16DD-F255-913C1B3F1994}"/>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PRESENTATION DU JEU DE DONNEES</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95A602B7-6A4D-8C85-B57A-8CB45FBA7100}"/>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4" name="Image 3" descr="Une image contenant texte, capture d’écran, Police, nombre&#10;&#10;Description générée automatiquement">
            <a:extLst>
              <a:ext uri="{FF2B5EF4-FFF2-40B4-BE49-F238E27FC236}">
                <a16:creationId xmlns:a16="http://schemas.microsoft.com/office/drawing/2014/main" id="{AB0C2C8E-2149-BBC5-078F-E264CA214FF9}"/>
              </a:ext>
            </a:extLst>
          </p:cNvPr>
          <p:cNvPicPr>
            <a:picLocks noChangeAspect="1"/>
          </p:cNvPicPr>
          <p:nvPr/>
        </p:nvPicPr>
        <p:blipFill>
          <a:blip r:embed="rId8"/>
          <a:stretch>
            <a:fillRect/>
          </a:stretch>
        </p:blipFill>
        <p:spPr>
          <a:xfrm>
            <a:off x="273462" y="1910233"/>
            <a:ext cx="6753225" cy="2962275"/>
          </a:xfrm>
          <a:prstGeom prst="rect">
            <a:avLst/>
          </a:prstGeom>
        </p:spPr>
      </p:pic>
    </p:spTree>
    <p:extLst>
      <p:ext uri="{BB962C8B-B14F-4D97-AF65-F5344CB8AC3E}">
        <p14:creationId xmlns:p14="http://schemas.microsoft.com/office/powerpoint/2010/main" val="5385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3DE0FC14-06AE-3E73-588E-EFB3921AC0F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1D42E04-E82A-0FE6-1EA5-EB22D50F79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4571C5B9-6B9C-B0C2-362E-2A784F5772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CE06C9CB-4EA1-5F18-641E-77125EC4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D78561EB-9954-06B6-42B4-0B9B6EA9E5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0808D533-3F3E-EF1E-C373-8A3A226430C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CCA68F7E-098E-094A-8421-C77903DF62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re 1">
            <a:extLst>
              <a:ext uri="{FF2B5EF4-FFF2-40B4-BE49-F238E27FC236}">
                <a16:creationId xmlns:a16="http://schemas.microsoft.com/office/drawing/2014/main" id="{C614BDCD-F8D6-18A2-4964-874A86EB089F}"/>
              </a:ext>
            </a:extLst>
          </p:cNvPr>
          <p:cNvSpPr>
            <a:spLocks noGrp="1"/>
          </p:cNvSpPr>
          <p:nvPr>
            <p:ph type="title"/>
          </p:nvPr>
        </p:nvSpPr>
        <p:spPr>
          <a:xfrm>
            <a:off x="219308" y="1183524"/>
            <a:ext cx="11760712" cy="5018576"/>
          </a:xfrm>
        </p:spPr>
        <p:txBody>
          <a:bodyPr vert="horz" lIns="91440" tIns="45720" rIns="91440" bIns="45720" rtlCol="0" anchor="b">
            <a:noAutofit/>
          </a:bodyPr>
          <a:lstStyle/>
          <a:p>
            <a:pPr>
              <a:lnSpc>
                <a:spcPct val="90000"/>
              </a:lnSpc>
            </a:pPr>
            <a:r>
              <a:rPr lang="en-US" sz="2400" dirty="0"/>
              <a:t>Je </a:t>
            </a:r>
            <a:r>
              <a:rPr lang="en-US" sz="2400" dirty="0" err="1"/>
              <a:t>décide</a:t>
            </a:r>
            <a:r>
              <a:rPr lang="en-US" sz="2400" dirty="0"/>
              <a:t> </a:t>
            </a:r>
            <a:r>
              <a:rPr lang="en-US" sz="2400" dirty="0" err="1"/>
              <a:t>d'effectuer</a:t>
            </a:r>
            <a:r>
              <a:rPr lang="en-US" sz="2400" dirty="0"/>
              <a:t> un premier ménage dans </a:t>
            </a:r>
            <a:r>
              <a:rPr lang="en-US" sz="2400" dirty="0" err="1"/>
              <a:t>mes</a:t>
            </a:r>
            <a:r>
              <a:rPr lang="en-US" sz="2400" dirty="0"/>
              <a:t> tables </a:t>
            </a:r>
            <a:r>
              <a:rPr lang="en-US" sz="2400" dirty="0" err="1"/>
              <a:t>avant</a:t>
            </a:r>
            <a:r>
              <a:rPr lang="en-US" sz="2400" dirty="0"/>
              <a:t> de </a:t>
            </a:r>
            <a:r>
              <a:rPr lang="en-US" sz="2400" dirty="0" err="1"/>
              <a:t>m'attaquer</a:t>
            </a:r>
            <a:r>
              <a:rPr lang="en-US" sz="2400" dirty="0"/>
              <a:t> au </a:t>
            </a:r>
            <a:r>
              <a:rPr lang="en-US" sz="2400" dirty="0" err="1"/>
              <a:t>nettoyage</a:t>
            </a:r>
            <a:r>
              <a:rPr lang="en-US" sz="2400" dirty="0"/>
              <a:t> des données </a:t>
            </a:r>
            <a:r>
              <a:rPr lang="en-US" sz="2400" dirty="0" err="1"/>
              <a:t>proprement</a:t>
            </a:r>
            <a:r>
              <a:rPr lang="en-US" sz="2400" dirty="0"/>
              <a:t> </a:t>
            </a:r>
            <a:r>
              <a:rPr lang="en-US" sz="2400" dirty="0" err="1"/>
              <a:t>dit</a:t>
            </a:r>
            <a:r>
              <a:rPr lang="en-US" sz="2400" dirty="0"/>
              <a:t>. Pour </a:t>
            </a:r>
            <a:r>
              <a:rPr lang="en-US" sz="2400" dirty="0" err="1"/>
              <a:t>résumer</a:t>
            </a:r>
            <a:r>
              <a:rPr lang="en-US" sz="2400" dirty="0"/>
              <a:t> ma </a:t>
            </a:r>
            <a:r>
              <a:rPr lang="en-US" sz="2400" dirty="0" err="1"/>
              <a:t>réflexion</a:t>
            </a:r>
            <a:r>
              <a:rPr lang="en-US" sz="2400" dirty="0"/>
              <a:t> :</a:t>
            </a:r>
            <a:br>
              <a:rPr lang="en-US" sz="2400" dirty="0"/>
            </a:br>
            <a:br>
              <a:rPr lang="en-US" sz="2400" dirty="0"/>
            </a:br>
            <a:r>
              <a:rPr lang="en-US" sz="2400" dirty="0"/>
              <a:t>1) On retire les </a:t>
            </a:r>
            <a:r>
              <a:rPr lang="en-US" sz="2400" dirty="0" err="1"/>
              <a:t>regroupements</a:t>
            </a:r>
            <a:r>
              <a:rPr lang="en-US" sz="2400" dirty="0"/>
              <a:t> de pays des tables Country et Data</a:t>
            </a:r>
            <a:br>
              <a:rPr lang="en-US" sz="2400" dirty="0"/>
            </a:br>
            <a:br>
              <a:rPr lang="en-US" sz="2400" dirty="0"/>
            </a:br>
            <a:r>
              <a:rPr lang="en-US" sz="2400" dirty="0"/>
              <a:t>2) On ne conserve que les </a:t>
            </a:r>
            <a:r>
              <a:rPr lang="en-US" sz="2400" dirty="0" err="1"/>
              <a:t>colonnes</a:t>
            </a:r>
            <a:r>
              <a:rPr lang="en-US" sz="2400" dirty="0"/>
              <a:t> </a:t>
            </a:r>
            <a:r>
              <a:rPr lang="en-US" sz="2400" dirty="0" err="1"/>
              <a:t>pertinentes</a:t>
            </a:r>
            <a:r>
              <a:rPr lang="en-US" sz="2400" dirty="0"/>
              <a:t> dans la table Country</a:t>
            </a:r>
            <a:br>
              <a:rPr lang="en-US" sz="2400" dirty="0"/>
            </a:br>
            <a:br>
              <a:rPr lang="en-US" sz="2400" dirty="0"/>
            </a:br>
            <a:r>
              <a:rPr lang="en-US" sz="2400" dirty="0"/>
              <a:t>3) On ne conserve que les </a:t>
            </a:r>
            <a:r>
              <a:rPr lang="en-US" sz="2400" dirty="0" err="1"/>
              <a:t>indicateurs</a:t>
            </a:r>
            <a:r>
              <a:rPr lang="en-US" sz="2400" dirty="0"/>
              <a:t> qui nous </a:t>
            </a:r>
            <a:r>
              <a:rPr lang="en-US" sz="2400" dirty="0" err="1"/>
              <a:t>intéressent</a:t>
            </a:r>
            <a:r>
              <a:rPr lang="en-US" sz="2400" dirty="0"/>
              <a:t> dans la table Data</a:t>
            </a:r>
            <a:br>
              <a:rPr lang="en-US" sz="2400" dirty="0"/>
            </a:br>
            <a:br>
              <a:rPr lang="en-US" sz="2400" dirty="0"/>
            </a:br>
            <a:r>
              <a:rPr lang="en-US" sz="2400" dirty="0"/>
              <a:t>4) On joint les tables Country et Data</a:t>
            </a:r>
            <a:br>
              <a:rPr lang="en-US" sz="2400" dirty="0"/>
            </a:br>
            <a:br>
              <a:rPr lang="en-US" sz="2400" dirty="0"/>
            </a:br>
            <a:r>
              <a:rPr lang="en-US" sz="2400" dirty="0"/>
              <a:t>5) On </a:t>
            </a:r>
            <a:r>
              <a:rPr lang="en-US" sz="2400" dirty="0" err="1"/>
              <a:t>reprend</a:t>
            </a:r>
            <a:r>
              <a:rPr lang="en-US" sz="2400" dirty="0"/>
              <a:t> le </a:t>
            </a:r>
            <a:r>
              <a:rPr lang="en-US" sz="2400" dirty="0" err="1"/>
              <a:t>nettoyage</a:t>
            </a:r>
            <a:r>
              <a:rPr lang="en-US" sz="2400" dirty="0"/>
              <a:t> de données (+ tri sur les </a:t>
            </a:r>
            <a:r>
              <a:rPr lang="en-US" sz="2400" dirty="0" err="1"/>
              <a:t>années</a:t>
            </a:r>
            <a:r>
              <a:rPr lang="en-US" sz="2400" dirty="0"/>
              <a:t> et pays) </a:t>
            </a:r>
            <a:r>
              <a:rPr lang="en-US" sz="2400" dirty="0" err="1"/>
              <a:t>avant</a:t>
            </a:r>
            <a:r>
              <a:rPr lang="en-US" sz="2400" dirty="0"/>
              <a:t> de passer à la </a:t>
            </a:r>
            <a:r>
              <a:rPr lang="en-US" sz="2400" dirty="0" err="1"/>
              <a:t>pré-analyse</a:t>
            </a:r>
            <a:endParaRPr lang="en-US" sz="2400" dirty="0"/>
          </a:p>
        </p:txBody>
      </p:sp>
      <p:sp>
        <p:nvSpPr>
          <p:cNvPr id="5" name="ZoneTexte 4">
            <a:extLst>
              <a:ext uri="{FF2B5EF4-FFF2-40B4-BE49-F238E27FC236}">
                <a16:creationId xmlns:a16="http://schemas.microsoft.com/office/drawing/2014/main" id="{F4D4CBE0-22C4-40D7-94BE-8D94DA81BEDC}"/>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44635A5C-2896-7AF3-26A2-28A41D2611C6}"/>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MA REFLEXION</a:t>
            </a:r>
          </a:p>
        </p:txBody>
      </p:sp>
      <p:pic>
        <p:nvPicPr>
          <p:cNvPr id="8" name="Image 7" descr="Une image contenant habits, Visage humain, personne, verres&#10;&#10;Description générée automatiquement">
            <a:extLst>
              <a:ext uri="{FF2B5EF4-FFF2-40B4-BE49-F238E27FC236}">
                <a16:creationId xmlns:a16="http://schemas.microsoft.com/office/drawing/2014/main" id="{27562A51-265B-A0EC-F787-290E26035344}"/>
              </a:ext>
            </a:extLst>
          </p:cNvPr>
          <p:cNvPicPr>
            <a:picLocks noChangeAspect="1"/>
          </p:cNvPicPr>
          <p:nvPr/>
        </p:nvPicPr>
        <p:blipFill>
          <a:blip r:embed="rId7"/>
          <a:stretch>
            <a:fillRect/>
          </a:stretch>
        </p:blipFill>
        <p:spPr>
          <a:xfrm>
            <a:off x="11118470" y="-2298"/>
            <a:ext cx="1072093" cy="428156"/>
          </a:xfrm>
          <a:prstGeom prst="rect">
            <a:avLst/>
          </a:prstGeom>
        </p:spPr>
      </p:pic>
    </p:spTree>
    <p:extLst>
      <p:ext uri="{BB962C8B-B14F-4D97-AF65-F5344CB8AC3E}">
        <p14:creationId xmlns:p14="http://schemas.microsoft.com/office/powerpoint/2010/main" val="3631404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14652CFA-1108-011B-F70B-9558B9C64CE3}"/>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89CD2EE-79F7-DCAF-26DA-E6F4EBC9862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EDDC60D6-6AB9-CD94-0DB2-8128DEE4368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E79C184B-D202-73D0-01AB-53DAFC7CC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718D90D7-C532-6C0A-A3FD-1889CDDE15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9250A5A6-B98D-3B43-1FC9-A6CD00F474C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57C38AE1-67C2-7EAB-AA3F-39DF48D765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9A56C908-0EB7-F97C-102D-584F56FB1189}"/>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17ACAC87-A540-0A0B-E77F-9BCA514688E2}"/>
              </a:ext>
            </a:extLst>
          </p:cNvPr>
          <p:cNvSpPr txBox="1"/>
          <p:nvPr/>
        </p:nvSpPr>
        <p:spPr>
          <a:xfrm>
            <a:off x="216371" y="423333"/>
            <a:ext cx="786069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1) On retire les regroupements de pays</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FFF7C4E3-25F4-6155-2737-7E49B1C4DEBF}"/>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11" name="Image 10" descr="Une image contenant texte, capture d’écran, logiciel&#10;&#10;Description générée automatiquement">
            <a:extLst>
              <a:ext uri="{FF2B5EF4-FFF2-40B4-BE49-F238E27FC236}">
                <a16:creationId xmlns:a16="http://schemas.microsoft.com/office/drawing/2014/main" id="{96752559-D825-8400-30E9-AEAB5BE3114D}"/>
              </a:ext>
            </a:extLst>
          </p:cNvPr>
          <p:cNvPicPr>
            <a:picLocks noChangeAspect="1"/>
          </p:cNvPicPr>
          <p:nvPr/>
        </p:nvPicPr>
        <p:blipFill>
          <a:blip r:embed="rId8"/>
          <a:stretch>
            <a:fillRect/>
          </a:stretch>
        </p:blipFill>
        <p:spPr>
          <a:xfrm>
            <a:off x="343899" y="939859"/>
            <a:ext cx="6010275" cy="4714875"/>
          </a:xfrm>
          <a:prstGeom prst="rect">
            <a:avLst/>
          </a:prstGeom>
        </p:spPr>
      </p:pic>
      <p:pic>
        <p:nvPicPr>
          <p:cNvPr id="12" name="Image 11">
            <a:extLst>
              <a:ext uri="{FF2B5EF4-FFF2-40B4-BE49-F238E27FC236}">
                <a16:creationId xmlns:a16="http://schemas.microsoft.com/office/drawing/2014/main" id="{328A7FF4-9587-4F25-142A-2BDDAEE40BAF}"/>
              </a:ext>
            </a:extLst>
          </p:cNvPr>
          <p:cNvPicPr>
            <a:picLocks noChangeAspect="1"/>
          </p:cNvPicPr>
          <p:nvPr/>
        </p:nvPicPr>
        <p:blipFill>
          <a:blip r:embed="rId9"/>
          <a:stretch>
            <a:fillRect/>
          </a:stretch>
        </p:blipFill>
        <p:spPr>
          <a:xfrm>
            <a:off x="341783" y="5914967"/>
            <a:ext cx="9401175" cy="371475"/>
          </a:xfrm>
          <a:prstGeom prst="rect">
            <a:avLst/>
          </a:prstGeom>
        </p:spPr>
      </p:pic>
    </p:spTree>
    <p:extLst>
      <p:ext uri="{BB962C8B-B14F-4D97-AF65-F5344CB8AC3E}">
        <p14:creationId xmlns:p14="http://schemas.microsoft.com/office/powerpoint/2010/main" val="3835379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F3E84DC3-5719-E969-1704-5077EC786557}"/>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75F1F0FD-0259-0262-75B2-DD78FF642EB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0" name="Picture 10">
            <a:extLst>
              <a:ext uri="{FF2B5EF4-FFF2-40B4-BE49-F238E27FC236}">
                <a16:creationId xmlns:a16="http://schemas.microsoft.com/office/drawing/2014/main" id="{9FA8341E-C389-5E14-C46D-A9C5FCCE9AA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1" name="Oval 12">
            <a:extLst>
              <a:ext uri="{FF2B5EF4-FFF2-40B4-BE49-F238E27FC236}">
                <a16:creationId xmlns:a16="http://schemas.microsoft.com/office/drawing/2014/main" id="{ED18604C-CDB5-2C63-CF42-27D8E8B87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22" name="Picture 14">
            <a:extLst>
              <a:ext uri="{FF2B5EF4-FFF2-40B4-BE49-F238E27FC236}">
                <a16:creationId xmlns:a16="http://schemas.microsoft.com/office/drawing/2014/main" id="{C429D355-9D7B-3909-9DBF-6E21B493569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3" name="Picture 16">
            <a:extLst>
              <a:ext uri="{FF2B5EF4-FFF2-40B4-BE49-F238E27FC236}">
                <a16:creationId xmlns:a16="http://schemas.microsoft.com/office/drawing/2014/main" id="{12B6EAEE-CF2F-4D25-B5A2-CEED9D141A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72F68587-ED47-8C14-E73C-0F607FCAA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5" name="ZoneTexte 4">
            <a:extLst>
              <a:ext uri="{FF2B5EF4-FFF2-40B4-BE49-F238E27FC236}">
                <a16:creationId xmlns:a16="http://schemas.microsoft.com/office/drawing/2014/main" id="{923A6D44-3BC0-158D-AD58-2F855548DAD2}"/>
              </a:ext>
            </a:extLst>
          </p:cNvPr>
          <p:cNvSpPr txBox="1"/>
          <p:nvPr/>
        </p:nvSpPr>
        <p:spPr>
          <a:xfrm>
            <a:off x="11127058" y="50181"/>
            <a:ext cx="1182030"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000" b="1" cap="all">
              <a:solidFill>
                <a:srgbClr val="EBEBEB"/>
              </a:solidFill>
            </a:endParaRPr>
          </a:p>
        </p:txBody>
      </p:sp>
      <p:sp>
        <p:nvSpPr>
          <p:cNvPr id="7" name="ZoneTexte 6">
            <a:extLst>
              <a:ext uri="{FF2B5EF4-FFF2-40B4-BE49-F238E27FC236}">
                <a16:creationId xmlns:a16="http://schemas.microsoft.com/office/drawing/2014/main" id="{C1576DF4-3D0E-8909-0292-0D1F076D2B40}"/>
              </a:ext>
            </a:extLst>
          </p:cNvPr>
          <p:cNvSpPr txBox="1"/>
          <p:nvPr/>
        </p:nvSpPr>
        <p:spPr>
          <a:xfrm>
            <a:off x="216371" y="423333"/>
            <a:ext cx="87920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solidFill>
                  <a:srgbClr val="FFFFFF"/>
                </a:solidFill>
                <a:ea typeface="+mn-lt"/>
                <a:cs typeface="+mn-lt"/>
              </a:rPr>
              <a:t>2) On ne conserve que les colonnes pertinentes dans la table Country</a:t>
            </a:r>
            <a:endParaRPr lang="fr-FR" dirty="0"/>
          </a:p>
        </p:txBody>
      </p:sp>
      <p:pic>
        <p:nvPicPr>
          <p:cNvPr id="8" name="Image 7" descr="Une image contenant habits, Visage humain, personne, verres&#10;&#10;Description générée automatiquement">
            <a:extLst>
              <a:ext uri="{FF2B5EF4-FFF2-40B4-BE49-F238E27FC236}">
                <a16:creationId xmlns:a16="http://schemas.microsoft.com/office/drawing/2014/main" id="{43B609F4-7297-3EA2-8745-36533644BB1A}"/>
              </a:ext>
            </a:extLst>
          </p:cNvPr>
          <p:cNvPicPr>
            <a:picLocks noChangeAspect="1"/>
          </p:cNvPicPr>
          <p:nvPr/>
        </p:nvPicPr>
        <p:blipFill>
          <a:blip r:embed="rId7"/>
          <a:stretch>
            <a:fillRect/>
          </a:stretch>
        </p:blipFill>
        <p:spPr>
          <a:xfrm>
            <a:off x="11118470" y="-2298"/>
            <a:ext cx="1072093" cy="428156"/>
          </a:xfrm>
          <a:prstGeom prst="rect">
            <a:avLst/>
          </a:prstGeom>
        </p:spPr>
      </p:pic>
      <p:pic>
        <p:nvPicPr>
          <p:cNvPr id="2" name="Image 1" descr="Une image contenant texte, capture d’écran, Police, nombre&#10;&#10;Description générée automatiquement">
            <a:extLst>
              <a:ext uri="{FF2B5EF4-FFF2-40B4-BE49-F238E27FC236}">
                <a16:creationId xmlns:a16="http://schemas.microsoft.com/office/drawing/2014/main" id="{6F3F8FFA-5CCB-08FB-A6E4-51D1E77E064F}"/>
              </a:ext>
            </a:extLst>
          </p:cNvPr>
          <p:cNvPicPr>
            <a:picLocks noChangeAspect="1"/>
          </p:cNvPicPr>
          <p:nvPr/>
        </p:nvPicPr>
        <p:blipFill>
          <a:blip r:embed="rId8"/>
          <a:stretch>
            <a:fillRect/>
          </a:stretch>
        </p:blipFill>
        <p:spPr>
          <a:xfrm>
            <a:off x="346487" y="979840"/>
            <a:ext cx="7115175" cy="2809875"/>
          </a:xfrm>
          <a:prstGeom prst="rect">
            <a:avLst/>
          </a:prstGeom>
        </p:spPr>
      </p:pic>
      <p:pic>
        <p:nvPicPr>
          <p:cNvPr id="3" name="Image 2" descr="Une image contenant texte, capture d’écran, Police, ligne&#10;&#10;Description générée automatiquement">
            <a:extLst>
              <a:ext uri="{FF2B5EF4-FFF2-40B4-BE49-F238E27FC236}">
                <a16:creationId xmlns:a16="http://schemas.microsoft.com/office/drawing/2014/main" id="{71864DB5-8A8B-49E7-C0A1-D327F12BD68D}"/>
              </a:ext>
            </a:extLst>
          </p:cNvPr>
          <p:cNvPicPr>
            <a:picLocks noChangeAspect="1"/>
          </p:cNvPicPr>
          <p:nvPr/>
        </p:nvPicPr>
        <p:blipFill>
          <a:blip r:embed="rId9"/>
          <a:stretch>
            <a:fillRect/>
          </a:stretch>
        </p:blipFill>
        <p:spPr>
          <a:xfrm>
            <a:off x="342136" y="4027135"/>
            <a:ext cx="9344025" cy="1400175"/>
          </a:xfrm>
          <a:prstGeom prst="rect">
            <a:avLst/>
          </a:prstGeom>
        </p:spPr>
      </p:pic>
    </p:spTree>
    <p:extLst>
      <p:ext uri="{BB962C8B-B14F-4D97-AF65-F5344CB8AC3E}">
        <p14:creationId xmlns:p14="http://schemas.microsoft.com/office/powerpoint/2010/main" val="4038569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Grand écran</PresentationFormat>
  <Slides>21</Slides>
  <Notes>0</Notes>
  <HiddenSlides>0</HiddenSlides>
  <ScaleCrop>false</ScaleCrop>
  <HeadingPairs>
    <vt:vector size="4" baseType="variant">
      <vt:variant>
        <vt:lpstr>Thème</vt:lpstr>
      </vt:variant>
      <vt:variant>
        <vt:i4>1</vt:i4>
      </vt:variant>
      <vt:variant>
        <vt:lpstr>Titres des diapositives</vt:lpstr>
      </vt:variant>
      <vt:variant>
        <vt:i4>21</vt:i4>
      </vt:variant>
    </vt:vector>
  </HeadingPairs>
  <TitlesOfParts>
    <vt:vector size="22" baseType="lpstr">
      <vt:lpstr>Ion</vt:lpstr>
      <vt:lpstr>Présentation PowerPoint</vt:lpstr>
      <vt:lpstr>Academy, start-up de la EdTech souhaite se développer à l'international.  J'ai été chargé de réaliser une analyse pré-exploratoire afin de déterminer si les données sur l’éducation de la banque mondiale permettent d’informer le projet d’expansion.</vt:lpstr>
      <vt:lpstr>Le jeu de données comporte 3 fichiers .csv :  - EdStatsCountry (241 lignes et 32 colonnes), informations sur les pays   - EdStatsSeries (3665 lignes et 21 colonnes), informations sur les indicateurs  - EdStatsData (886930 lignes et 70 colonnes), les données proprement dites </vt:lpstr>
      <vt:lpstr>Beaucoup de colonnes inutiles et énormément de valeurs manquantes. Chronologiquement, les données vont de 1970 à 2100.</vt:lpstr>
      <vt:lpstr>De plus, de nombreux topics et codes n'ont pas trop de rapport avec l'étude.</vt:lpstr>
      <vt:lpstr>On remarque également qu'il existe certains regroupements de pays.</vt:lpstr>
      <vt:lpstr>Je décide d'effectuer un premier ménage dans mes tables avant de m'attaquer au nettoyage des données proprement dit. Pour résumer ma réflexion :  1) On retire les regroupements de pays des tables Country et Data  2) On ne conserve que les colonnes pertinentes dans la table Country  3) On ne conserve que les indicateurs qui nous intéressent dans la table Data  4) On joint les tables Country et Data  5) On reprend le nettoyage de données (+ tri sur les années et pays) avant de passer à la pré-analyse</vt:lpstr>
      <vt:lpstr>Présentation PowerPoint</vt:lpstr>
      <vt:lpstr>Présentation PowerPoint</vt:lpstr>
      <vt:lpstr>Pour ce faire, j'ai choisi de visiter le site de la banque mondiale et de fouiller : https://datatopics.worldbank.org/education/indicators  J'y ai sélectionné ces indicateurs :</vt:lpstr>
      <vt:lpstr>Présentation PowerPoint</vt:lpstr>
      <vt:lpstr>Pas d'erreurs de type, ni de doublons. Le plus gros du morceau ce sont les valeurs manquantes. J'ai créé un barplot par indicateur à l'aide d'une boucle for.  Les données sont globalement le mieux représentées entre 2000 et 2015</vt:lpstr>
      <vt:lpstr>On s'est débarrassé des moins bonnes colonnes, si on se débarrassait des moins bonnes lignes ?  Je décide arbitrairement que 80 valeurs manquantes sur 112 c'est trop.</vt:lpstr>
      <vt:lpstr>On termine avec une recherche d'outliers/valeurs aberrantes par indicateur, qui met en évidence (sans surprise) que la Chine et l'Inde écrasent le reste du monde dans les indicateurs scolarisation et population.</vt:lpstr>
      <vt:lpstr>A partir de là, j'estime qu'on est prêt pour la pré-analyse et choisis d'appliquer forward fill sur les lignes des colonnes numériques.</vt:lpstr>
      <vt:lpstr>Présentation PowerPoint</vt:lpstr>
      <vt:lpstr>Présentation PowerPoint</vt:lpstr>
      <vt:lpstr>Présentation PowerPoint</vt:lpstr>
      <vt:lpstr>Présentation PowerPoint</vt:lpstr>
      <vt:lpstr>Présentation PowerPoint</vt:lpstr>
      <vt:lpstr>     Malgré le nombre important de valeurs manquantes dans le jeu de données, il est largement capable d'informer les décisions d'ouverture vers de nouveaux pays. Au premier abord, il semble que les pays high income OECD ou non soient à privilégier, sans ignorer pour autant les pays à très forte population des autres groupes.  Naturellement, il conviendrait de mener une étude plus poussée, et sans doute de revoir la sélection des indicateurs pour affiner la recherche. En guise d'exemple, les indicateurs concernant les dépenses gouvernementales mettent en valeur des pays relativement petits ou pauvres, qui ne brillent pas nécessairement sur les autres indicateurs. Considérer un indicateur GDP per capita serait certainement judicieux.  Enfin, la méthode ffill me semblait adaptée afin d'apporter une solution rapide aux valeurs manquantes, mais il faudrait envisager d'autres méthodes si on désirait mener des études plus précises sur ce jeu de donnée.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
  <cp:revision>586</cp:revision>
  <dcterms:created xsi:type="dcterms:W3CDTF">2022-07-30T00:02:45Z</dcterms:created>
  <dcterms:modified xsi:type="dcterms:W3CDTF">2023-12-30T22:43:29Z</dcterms:modified>
</cp:coreProperties>
</file>