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4" r:id="rId2"/>
    <p:sldId id="257" r:id="rId3"/>
    <p:sldId id="315" r:id="rId4"/>
    <p:sldId id="338" r:id="rId5"/>
    <p:sldId id="340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8" r:id="rId18"/>
    <p:sldId id="353" r:id="rId19"/>
    <p:sldId id="356" r:id="rId20"/>
    <p:sldId id="354" r:id="rId21"/>
    <p:sldId id="360" r:id="rId22"/>
    <p:sldId id="355" r:id="rId23"/>
    <p:sldId id="361" r:id="rId24"/>
    <p:sldId id="357" r:id="rId2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63844-8355-4ABF-81F5-D52EA52465CF}" v="21" dt="2024-05-22T17:01:56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450AB22-52FC-40E6-98AA-74BCCD518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B9199D-72B2-45AE-A712-E5736A22F0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26B1-7527-4E28-B97D-380F113BB44F}" type="datetime1">
              <a:rPr lang="fr-FR" smtClean="0"/>
              <a:t>22/05/2024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1359D5-DD6B-4137-AD75-B46D517142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5F9710-A4BE-4433-A7ED-20397B3D73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D19D5-D423-4C7D-BE37-350F3D82A9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23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DAC19-97A4-4601-8E6F-C9F59AF9B80C}" type="datetime1">
              <a:rPr lang="fr-FR" smtClean="0"/>
              <a:pPr/>
              <a:t>22/05/2024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D9EE5-14A8-4D2F-A0BD-1BB33ACFF7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204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C754D9-8403-4920-99DE-7A11B3EB392D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2016B0-50B5-47B5-A44A-13E00F7CDA92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54252-1D92-4478-9B35-EF53CB57F087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C55A38-EB06-4BE8-943C-A998B4C9E3F3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2" name="Zone de texte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F8690B-5D8F-4E48-B212-77F0BC48118D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7A5DE-2DD6-4418-A363-EF10D0B5FD9F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C65DA7-E5C5-4D74-B097-AC1BE004E448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7DA1A-EC3C-47F8-91A2-6837F02EFD3F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3F780-36C0-4115-8D68-C9FCA3157A4C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78179-134A-413C-9D9E-CE85F9A9554A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2181A-20E0-48F1-8B0C-0171BD4BC4FC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DDFBC9-DF66-450F-9B47-163A607B32B5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A2534-DEDE-4B74-ACE3-4739456B341E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9A1F2-963C-4433-9938-07FA0A1EA149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321462-A4AC-4C47-B649-01878A1A064F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8B83CE-0B77-4D5B-ABB2-11D315121664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D38337-0C26-419D-8506-A7BD0E35E1A9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7E5CEDF6-0650-4886-A306-D0167EC655ED}" type="datetime1">
              <a:rPr lang="fr-FR" noProof="0" smtClean="0"/>
              <a:t>22/05/2024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3C7936-D33A-A0C0-8FA8-201896D46725}"/>
              </a:ext>
            </a:extLst>
          </p:cNvPr>
          <p:cNvSpPr txBox="1"/>
          <p:nvPr/>
        </p:nvSpPr>
        <p:spPr>
          <a:xfrm>
            <a:off x="636916" y="4854346"/>
            <a:ext cx="9561241" cy="8680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cap="all" dirty="0" err="1">
                <a:solidFill>
                  <a:srgbClr val="EBEBEB"/>
                </a:solidFill>
                <a:ea typeface="+mn-lt"/>
                <a:cs typeface="+mn-lt"/>
              </a:rPr>
              <a:t>Anticipez</a:t>
            </a:r>
            <a:r>
              <a:rPr lang="en-US" sz="2600" cap="all" dirty="0">
                <a:solidFill>
                  <a:srgbClr val="EBEBEB"/>
                </a:solidFill>
                <a:ea typeface="+mn-lt"/>
                <a:cs typeface="+mn-lt"/>
              </a:rPr>
              <a:t> les </a:t>
            </a:r>
            <a:r>
              <a:rPr lang="en-US" sz="2600" cap="all" dirty="0" err="1">
                <a:solidFill>
                  <a:srgbClr val="EBEBEB"/>
                </a:solidFill>
                <a:ea typeface="+mn-lt"/>
                <a:cs typeface="+mn-lt"/>
              </a:rPr>
              <a:t>besoins</a:t>
            </a:r>
            <a:r>
              <a:rPr lang="en-US" sz="2600" cap="all" dirty="0">
                <a:solidFill>
                  <a:srgbClr val="EBEBEB"/>
                </a:solidFill>
                <a:ea typeface="+mn-lt"/>
                <a:cs typeface="+mn-lt"/>
              </a:rPr>
              <a:t> </a:t>
            </a:r>
            <a:r>
              <a:rPr lang="en-US" sz="2600" cap="all" dirty="0" err="1">
                <a:solidFill>
                  <a:srgbClr val="EBEBEB"/>
                </a:solidFill>
                <a:ea typeface="+mn-lt"/>
                <a:cs typeface="+mn-lt"/>
              </a:rPr>
              <a:t>en</a:t>
            </a:r>
            <a:r>
              <a:rPr lang="en-US" sz="2600" cap="all" dirty="0">
                <a:solidFill>
                  <a:srgbClr val="EBEBEB"/>
                </a:solidFill>
                <a:ea typeface="+mn-lt"/>
                <a:cs typeface="+mn-lt"/>
              </a:rPr>
              <a:t> </a:t>
            </a:r>
            <a:r>
              <a:rPr lang="en-US" sz="2600" cap="all" dirty="0" err="1">
                <a:solidFill>
                  <a:srgbClr val="EBEBEB"/>
                </a:solidFill>
                <a:ea typeface="+mn-lt"/>
                <a:cs typeface="+mn-lt"/>
              </a:rPr>
              <a:t>consommation</a:t>
            </a:r>
            <a:r>
              <a:rPr lang="en-US" sz="2600" cap="all" dirty="0">
                <a:solidFill>
                  <a:srgbClr val="EBEBEB"/>
                </a:solidFill>
                <a:ea typeface="+mn-lt"/>
                <a:cs typeface="+mn-lt"/>
              </a:rPr>
              <a:t> de </a:t>
            </a:r>
            <a:r>
              <a:rPr lang="en-US" sz="2600" cap="all" dirty="0" err="1">
                <a:solidFill>
                  <a:srgbClr val="EBEBEB"/>
                </a:solidFill>
                <a:ea typeface="+mn-lt"/>
                <a:cs typeface="+mn-lt"/>
              </a:rPr>
              <a:t>bâtiments</a:t>
            </a:r>
            <a:endParaRPr lang="fr-FR" dirty="0" err="1">
              <a:ea typeface="+mj-ea"/>
              <a:cs typeface="+mj-cs"/>
            </a:endParaRPr>
          </a:p>
        </p:txBody>
      </p:sp>
      <p:pic>
        <p:nvPicPr>
          <p:cNvPr id="8" name="Image 7" descr="Press Kit - Council | seattle.gov">
            <a:extLst>
              <a:ext uri="{FF2B5EF4-FFF2-40B4-BE49-F238E27FC236}">
                <a16:creationId xmlns:a16="http://schemas.microsoft.com/office/drawing/2014/main" id="{585AB702-4EE6-BDF0-0037-9753CDE00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811" y="278027"/>
            <a:ext cx="3892379" cy="389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13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COLINEARITE DES VARIABLES LIEES AU GFA</a:t>
            </a:r>
            <a:endParaRPr lang="en-US" dirty="0"/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76D17BBF-BE31-27DE-4ED0-D2681F8D0D3C}"/>
              </a:ext>
            </a:extLst>
          </p:cNvPr>
          <p:cNvSpPr txBox="1">
            <a:spLocks/>
          </p:cNvSpPr>
          <p:nvPr/>
        </p:nvSpPr>
        <p:spPr>
          <a:xfrm>
            <a:off x="8802933" y="1370836"/>
            <a:ext cx="3161968" cy="2963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Remplacement</a:t>
            </a:r>
            <a:r>
              <a:rPr lang="en-US" sz="2400" dirty="0"/>
              <a:t> de </a:t>
            </a:r>
            <a:r>
              <a:rPr lang="en-US" sz="2400" dirty="0" err="1"/>
              <a:t>GFABuilding</a:t>
            </a:r>
            <a:r>
              <a:rPr lang="en-US" sz="2400" dirty="0"/>
              <a:t>(s) par </a:t>
            </a:r>
            <a:r>
              <a:rPr lang="en-US" sz="2400" dirty="0" err="1"/>
              <a:t>GFAperFloor</a:t>
            </a:r>
            <a:endParaRPr lang="fr-FR" dirty="0" err="1"/>
          </a:p>
        </p:txBody>
      </p:sp>
      <p:pic>
        <p:nvPicPr>
          <p:cNvPr id="3" name="Image 2" descr="Une image contenant motif, carré, capture d’écran, Rectangle&#10;&#10;Description générée automatiquement">
            <a:extLst>
              <a:ext uri="{FF2B5EF4-FFF2-40B4-BE49-F238E27FC236}">
                <a16:creationId xmlns:a16="http://schemas.microsoft.com/office/drawing/2014/main" id="{2393E4DC-3096-87D9-0D4E-1C3B35AF8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996" y="998452"/>
            <a:ext cx="8400793" cy="56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7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PREPARATION DES DONNEES</a:t>
            </a:r>
            <a:endParaRPr lang="en-US" dirty="0"/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>
            <a:off x="142908" y="1216377"/>
            <a:ext cx="11801398" cy="20265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Création</a:t>
            </a:r>
            <a:r>
              <a:rPr lang="en-US" sz="2400" dirty="0"/>
              <a:t> de 3 </a:t>
            </a:r>
            <a:r>
              <a:rPr lang="en-US" sz="2400" dirty="0" err="1"/>
              <a:t>préprocesseurs</a:t>
            </a:r>
            <a:r>
              <a:rPr lang="en-US" sz="2400" dirty="0"/>
              <a:t> pour les variables </a:t>
            </a:r>
            <a:r>
              <a:rPr lang="en-US" sz="2400" dirty="0" err="1"/>
              <a:t>qualitatives</a:t>
            </a:r>
            <a:r>
              <a:rPr lang="en-US" sz="2400" dirty="0"/>
              <a:t> : </a:t>
            </a:r>
            <a:r>
              <a:rPr lang="en-US" sz="2400" dirty="0" err="1"/>
              <a:t>OneHotEncoder</a:t>
            </a:r>
            <a:r>
              <a:rPr lang="en-US" sz="2400" dirty="0"/>
              <a:t>(), </a:t>
            </a:r>
            <a:r>
              <a:rPr lang="en-US" sz="2400" dirty="0" err="1"/>
              <a:t>BinaryEncoder</a:t>
            </a:r>
            <a:r>
              <a:rPr lang="en-US" sz="2400" dirty="0"/>
              <a:t>(), </a:t>
            </a:r>
            <a:r>
              <a:rPr lang="en-US" sz="2400" dirty="0" err="1"/>
              <a:t>TargetEncoder</a:t>
            </a:r>
            <a:r>
              <a:rPr lang="en-US" sz="2400" dirty="0"/>
              <a:t>(). A tester pour conserver le plus performant</a:t>
            </a:r>
          </a:p>
          <a:p>
            <a:endParaRPr lang="en-US" sz="2400" dirty="0"/>
          </a:p>
          <a:p>
            <a:r>
              <a:rPr lang="en-US" sz="2400" dirty="0"/>
              <a:t>Distribution </a:t>
            </a:r>
            <a:r>
              <a:rPr lang="en-US" sz="2400" dirty="0" err="1"/>
              <a:t>asymétrique</a:t>
            </a:r>
            <a:r>
              <a:rPr lang="en-US" sz="2400" dirty="0"/>
              <a:t> de la </a:t>
            </a:r>
            <a:r>
              <a:rPr lang="en-US" sz="2400" dirty="0" err="1"/>
              <a:t>cible</a:t>
            </a:r>
            <a:r>
              <a:rPr lang="en-US" sz="2400" dirty="0"/>
              <a:t>, passage au log pour </a:t>
            </a:r>
            <a:r>
              <a:rPr lang="en-US" sz="2400" dirty="0" err="1"/>
              <a:t>régler</a:t>
            </a:r>
            <a:r>
              <a:rPr lang="en-US" sz="2400" dirty="0"/>
              <a:t> le </a:t>
            </a:r>
            <a:r>
              <a:rPr lang="en-US" sz="2400" dirty="0" err="1"/>
              <a:t>problème</a:t>
            </a:r>
            <a:endParaRPr lang="en-US" sz="2400"/>
          </a:p>
        </p:txBody>
      </p:sp>
      <p:pic>
        <p:nvPicPr>
          <p:cNvPr id="4" name="Image 3" descr="Une image contenant texte, capture d’écran, affichage, ligne&#10;&#10;Description générée automatiquement">
            <a:extLst>
              <a:ext uri="{FF2B5EF4-FFF2-40B4-BE49-F238E27FC236}">
                <a16:creationId xmlns:a16="http://schemas.microsoft.com/office/drawing/2014/main" id="{4693A293-D649-8E3B-CCDA-D242DA1E15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195" y="3839733"/>
            <a:ext cx="3800475" cy="2638425"/>
          </a:xfrm>
          <a:prstGeom prst="rect">
            <a:avLst/>
          </a:prstGeom>
        </p:spPr>
      </p:pic>
      <p:pic>
        <p:nvPicPr>
          <p:cNvPr id="6" name="Image 5" descr="Une image contenant diagramm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B6420AE7-26F3-0057-B036-0328B93FFE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8550" y="3800089"/>
            <a:ext cx="3838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7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TRAIN TEST SPLIT, MODELES ET METRIQUES A TESTER</a:t>
            </a:r>
            <a:endParaRPr lang="en-US" dirty="0"/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>
            <a:off x="142908" y="1216377"/>
            <a:ext cx="11801398" cy="51363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err="1"/>
              <a:t>Séparation</a:t>
            </a:r>
            <a:r>
              <a:rPr lang="en-US" sz="2400" dirty="0"/>
              <a:t> </a:t>
            </a:r>
            <a:r>
              <a:rPr lang="en-US" sz="2400" err="1"/>
              <a:t>en</a:t>
            </a:r>
            <a:r>
              <a:rPr lang="en-US" sz="2400" dirty="0"/>
              <a:t> jeu de test et jeu </a:t>
            </a:r>
            <a:r>
              <a:rPr lang="en-US" sz="2400" err="1"/>
              <a:t>d'entraînement</a:t>
            </a:r>
            <a:r>
              <a:rPr lang="en-US" sz="2400" dirty="0"/>
              <a:t>, transformation à </a:t>
            </a:r>
            <a:r>
              <a:rPr lang="en-US" sz="2400" err="1"/>
              <a:t>l'aide</a:t>
            </a:r>
            <a:r>
              <a:rPr lang="en-US" sz="2400" dirty="0"/>
              <a:t> des </a:t>
            </a:r>
            <a:r>
              <a:rPr lang="en-US" sz="2400" err="1"/>
              <a:t>préprocesseurs</a:t>
            </a:r>
            <a:r>
              <a:rPr lang="en-US" sz="2400" dirty="0"/>
              <a:t> pour appliquer les encoders</a:t>
            </a:r>
            <a:endParaRPr lang="fr-FR" dirty="0"/>
          </a:p>
          <a:p>
            <a:endParaRPr lang="en-US" sz="2400" dirty="0"/>
          </a:p>
          <a:p>
            <a:r>
              <a:rPr lang="en-US" sz="2400" dirty="0"/>
              <a:t>Les </a:t>
            </a:r>
            <a:r>
              <a:rPr lang="en-US" sz="2400" err="1"/>
              <a:t>modèles</a:t>
            </a:r>
            <a:r>
              <a:rPr lang="en-US" sz="2400" dirty="0"/>
              <a:t> à tester 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Test de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modèle</a:t>
            </a:r>
            <a:r>
              <a:rPr lang="en-US" sz="2400" dirty="0"/>
              <a:t> sur </a:t>
            </a:r>
            <a:r>
              <a:rPr lang="en-US" sz="2400" dirty="0" err="1"/>
              <a:t>chaque</a:t>
            </a:r>
            <a:r>
              <a:rPr lang="en-US" sz="2400" dirty="0"/>
              <a:t> encoder</a:t>
            </a:r>
          </a:p>
          <a:p>
            <a:endParaRPr lang="en-US" sz="2400" dirty="0"/>
          </a:p>
          <a:p>
            <a:r>
              <a:rPr lang="en-US" sz="2400" dirty="0" err="1"/>
              <a:t>Métriques</a:t>
            </a:r>
            <a:r>
              <a:rPr lang="en-US" sz="2400" dirty="0"/>
              <a:t> </a:t>
            </a:r>
            <a:r>
              <a:rPr lang="en-US" sz="2400" dirty="0" err="1"/>
              <a:t>retenues</a:t>
            </a:r>
            <a:r>
              <a:rPr lang="en-US" sz="2400" dirty="0"/>
              <a:t> : MAE, MSE, RSME et R²</a:t>
            </a:r>
            <a:endParaRPr lang="en-US" dirty="0"/>
          </a:p>
        </p:txBody>
      </p:sp>
      <p:pic>
        <p:nvPicPr>
          <p:cNvPr id="4" name="Image 3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475EC40-5DF6-88F8-B268-D9341ED581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629" y="3310194"/>
            <a:ext cx="80105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5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CHOIX DE L'ENCODER</a:t>
            </a:r>
            <a:endParaRPr lang="en-US" dirty="0"/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>
            <a:off x="142908" y="1216377"/>
            <a:ext cx="11801398" cy="4613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OneHotEncoder</a:t>
            </a:r>
            <a:r>
              <a:rPr lang="en-US" sz="2400" dirty="0"/>
              <a:t>        </a:t>
            </a:r>
            <a:r>
              <a:rPr lang="en-US" sz="2400" dirty="0" err="1"/>
              <a:t>BinaryEncoder</a:t>
            </a:r>
            <a:r>
              <a:rPr lang="en-US" sz="2400" dirty="0"/>
              <a:t>        </a:t>
            </a:r>
            <a:r>
              <a:rPr lang="en-US" sz="2400" dirty="0" err="1"/>
              <a:t>TargetEncoder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44ED613-5372-6202-9F7B-6FD4F5EE68E1}"/>
              </a:ext>
            </a:extLst>
          </p:cNvPr>
          <p:cNvSpPr txBox="1">
            <a:spLocks/>
          </p:cNvSpPr>
          <p:nvPr/>
        </p:nvSpPr>
        <p:spPr>
          <a:xfrm>
            <a:off x="3880825" y="4274673"/>
            <a:ext cx="8063482" cy="20265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ea typeface="+mj-lt"/>
                <a:cs typeface="+mj-lt"/>
              </a:rPr>
              <a:t>Scores </a:t>
            </a:r>
            <a:r>
              <a:rPr lang="en-US" sz="2400" dirty="0" err="1">
                <a:ea typeface="+mj-lt"/>
                <a:cs typeface="+mj-lt"/>
              </a:rPr>
              <a:t>catastrophiques</a:t>
            </a:r>
            <a:r>
              <a:rPr lang="en-US" sz="2400" dirty="0">
                <a:ea typeface="+mj-lt"/>
                <a:cs typeface="+mj-lt"/>
              </a:rPr>
              <a:t> de </a:t>
            </a:r>
            <a:r>
              <a:rPr lang="en-US" sz="2400" dirty="0" err="1">
                <a:ea typeface="+mj-lt"/>
                <a:cs typeface="+mj-lt"/>
              </a:rPr>
              <a:t>DummyRegressor</a:t>
            </a:r>
            <a:r>
              <a:rPr lang="en-US" sz="2400" dirty="0">
                <a:ea typeface="+mj-lt"/>
                <a:cs typeface="+mj-lt"/>
              </a:rPr>
              <a:t>, Lasso et </a:t>
            </a:r>
            <a:r>
              <a:rPr lang="en-US" sz="2400" dirty="0" err="1">
                <a:ea typeface="+mj-lt"/>
                <a:cs typeface="+mj-lt"/>
              </a:rPr>
              <a:t>ElasticNet</a:t>
            </a:r>
            <a:r>
              <a:rPr lang="en-US" sz="2400" dirty="0">
                <a:ea typeface="+mj-lt"/>
                <a:cs typeface="+mj-lt"/>
              </a:rPr>
              <a:t>, on </a:t>
            </a:r>
            <a:r>
              <a:rPr lang="en-US" sz="2400" dirty="0" err="1">
                <a:ea typeface="+mj-lt"/>
                <a:cs typeface="+mj-lt"/>
              </a:rPr>
              <a:t>privilégie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l'encoder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OneHot</a:t>
            </a:r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F793F28-D15B-ADA5-5CCE-6470C69EE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865" y="1718490"/>
            <a:ext cx="2970513" cy="2175047"/>
          </a:xfrm>
          <a:prstGeom prst="rect">
            <a:avLst/>
          </a:prstGeom>
        </p:spPr>
      </p:pic>
      <p:pic>
        <p:nvPicPr>
          <p:cNvPr id="12" name="Image 1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A798316-CA92-F54F-820D-C1CCC32817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019" y="1716173"/>
            <a:ext cx="2976692" cy="2179681"/>
          </a:xfrm>
          <a:prstGeom prst="rect">
            <a:avLst/>
          </a:prstGeom>
        </p:spPr>
      </p:pic>
      <p:pic>
        <p:nvPicPr>
          <p:cNvPr id="14" name="Image 1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9B76C43-8727-2AC2-DE30-95BFCF9F8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3803" y="1713856"/>
            <a:ext cx="3069367" cy="2204909"/>
          </a:xfrm>
          <a:prstGeom prst="rect">
            <a:avLst/>
          </a:prstGeom>
        </p:spPr>
      </p:pic>
      <p:pic>
        <p:nvPicPr>
          <p:cNvPr id="15" name="Image 1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A69AEC0-66D7-51A7-6812-AF01EBF455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115" y="4078888"/>
            <a:ext cx="31718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2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MODELISATION</a:t>
            </a:r>
            <a:endParaRPr lang="en-US" dirty="0"/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>
            <a:off x="142908" y="1216377"/>
            <a:ext cx="3316426" cy="5404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Validation </a:t>
            </a:r>
            <a:r>
              <a:rPr lang="en-US" sz="2400" dirty="0" err="1"/>
              <a:t>croisée</a:t>
            </a:r>
            <a:r>
              <a:rPr lang="en-US" sz="2400" dirty="0"/>
              <a:t> pour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modèle</a:t>
            </a:r>
            <a:r>
              <a:rPr lang="en-US" sz="2400" dirty="0"/>
              <a:t> </a:t>
            </a:r>
            <a:r>
              <a:rPr lang="en-US" sz="2400" dirty="0" err="1"/>
              <a:t>afin</a:t>
            </a:r>
            <a:r>
              <a:rPr lang="en-US" sz="2400" dirty="0"/>
              <a:t> de tester </a:t>
            </a:r>
            <a:r>
              <a:rPr lang="en-US" sz="2400" dirty="0" err="1"/>
              <a:t>plusieurs</a:t>
            </a:r>
            <a:r>
              <a:rPr lang="en-US" sz="2400" dirty="0"/>
              <a:t> </a:t>
            </a:r>
            <a:r>
              <a:rPr lang="en-US" sz="2400" dirty="0" err="1"/>
              <a:t>hyperparamètres</a:t>
            </a:r>
          </a:p>
          <a:p>
            <a:endParaRPr lang="en-US" sz="2400" dirty="0"/>
          </a:p>
          <a:p>
            <a:r>
              <a:rPr lang="en-US" sz="2400" dirty="0"/>
              <a:t>On conserve les </a:t>
            </a:r>
            <a:r>
              <a:rPr lang="en-US" sz="2400" dirty="0" err="1"/>
              <a:t>meilleurs</a:t>
            </a:r>
            <a:r>
              <a:rPr lang="en-US" sz="2400" dirty="0"/>
              <a:t>, et on les applique sur le jeu de test</a:t>
            </a:r>
          </a:p>
          <a:p>
            <a:endParaRPr lang="en-US" sz="2400" dirty="0"/>
          </a:p>
          <a:p>
            <a:r>
              <a:rPr lang="en-US" sz="2400" dirty="0" err="1"/>
              <a:t>Residplot</a:t>
            </a:r>
            <a:r>
              <a:rPr lang="en-US" sz="2400" dirty="0"/>
              <a:t> pour </a:t>
            </a:r>
            <a:r>
              <a:rPr lang="en-US" sz="2400" dirty="0" err="1"/>
              <a:t>l'homoscédasticité</a:t>
            </a:r>
            <a:r>
              <a:rPr lang="en-US" sz="2400" dirty="0"/>
              <a:t> des </a:t>
            </a:r>
            <a:r>
              <a:rPr lang="en-US" sz="2400" dirty="0" err="1"/>
              <a:t>résidus</a:t>
            </a:r>
          </a:p>
        </p:txBody>
      </p:sp>
      <p:pic>
        <p:nvPicPr>
          <p:cNvPr id="2" name="Image 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490319C-C3C5-542A-C0A6-28F80CA658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6667" y="1295529"/>
            <a:ext cx="8702504" cy="52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1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CHOIX DU MODELE</a:t>
            </a:r>
            <a:endParaRPr lang="en-US" dirty="0"/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>
            <a:off x="142908" y="1216377"/>
            <a:ext cx="11821993" cy="626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XGBoost</a:t>
            </a:r>
            <a:r>
              <a:rPr lang="en-US" sz="2400" dirty="0"/>
              <a:t> </a:t>
            </a:r>
            <a:r>
              <a:rPr lang="en-US" sz="2400" dirty="0" err="1"/>
              <a:t>présente</a:t>
            </a:r>
            <a:r>
              <a:rPr lang="en-US" sz="2400" dirty="0"/>
              <a:t> les </a:t>
            </a:r>
            <a:r>
              <a:rPr lang="en-US" sz="2400" dirty="0" err="1"/>
              <a:t>meilleurs</a:t>
            </a:r>
            <a:r>
              <a:rPr lang="en-US" sz="2400" dirty="0"/>
              <a:t> </a:t>
            </a:r>
            <a:r>
              <a:rPr lang="en-US" sz="2400" dirty="0" err="1"/>
              <a:t>résultats</a:t>
            </a:r>
            <a:r>
              <a:rPr lang="en-US" sz="2400" dirty="0"/>
              <a:t> sur le jeu de test</a:t>
            </a: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6A0F267-BD38-06C9-3A7B-4B9957D0F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08" y="2409696"/>
            <a:ext cx="94583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3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ENERGYSTARSCORE</a:t>
            </a:r>
            <a:endParaRPr lang="en-US" dirty="0"/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>
            <a:off x="214989" y="1216377"/>
            <a:ext cx="3285534" cy="4642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err="1"/>
              <a:t>Mêmes</a:t>
            </a:r>
            <a:r>
              <a:rPr lang="en-US" sz="2400" dirty="0"/>
              <a:t> étapes </a:t>
            </a:r>
            <a:r>
              <a:rPr lang="en-US" sz="2400" err="1"/>
              <a:t>en</a:t>
            </a:r>
            <a:r>
              <a:rPr lang="en-US" sz="2400" dirty="0"/>
              <a:t> </a:t>
            </a:r>
            <a:r>
              <a:rPr lang="en-US" sz="2400" err="1"/>
              <a:t>incluant</a:t>
            </a:r>
            <a:r>
              <a:rPr lang="en-US" sz="2400" dirty="0"/>
              <a:t> </a:t>
            </a:r>
            <a:r>
              <a:rPr lang="en-US" sz="2400" err="1"/>
              <a:t>cette</a:t>
            </a:r>
            <a:r>
              <a:rPr lang="en-US" sz="2400" dirty="0"/>
              <a:t> </a:t>
            </a:r>
            <a:r>
              <a:rPr lang="en-US" sz="2400" err="1"/>
              <a:t>fois</a:t>
            </a:r>
            <a:r>
              <a:rPr lang="en-US" sz="2400" dirty="0"/>
              <a:t> </a:t>
            </a:r>
            <a:r>
              <a:rPr lang="en-US" sz="2400" err="1"/>
              <a:t>ENERGYSTARScore</a:t>
            </a:r>
            <a:endParaRPr lang="fr-FR" err="1"/>
          </a:p>
          <a:p>
            <a:endParaRPr lang="en-US" sz="2400" dirty="0"/>
          </a:p>
          <a:p>
            <a:r>
              <a:rPr lang="en-US" sz="2400" dirty="0" err="1"/>
              <a:t>Réduction</a:t>
            </a:r>
            <a:r>
              <a:rPr lang="en-US" sz="2400" dirty="0"/>
              <a:t> de la taille du jeu de données (~500 </a:t>
            </a:r>
            <a:r>
              <a:rPr lang="en-US" sz="2400" dirty="0" err="1"/>
              <a:t>lignes</a:t>
            </a:r>
            <a:r>
              <a:rPr lang="en-US" sz="2400" dirty="0"/>
              <a:t>) car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manquantes</a:t>
            </a:r>
            <a:endParaRPr lang="en-US" sz="2400"/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12568B9-7632-127B-3688-CEB8BC7CCB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6130" y="2373656"/>
            <a:ext cx="8946550" cy="38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6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PREDICTIONS VS VALEURS REELLES</a:t>
            </a:r>
            <a:endParaRPr lang="en-US" dirty="0"/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pic>
        <p:nvPicPr>
          <p:cNvPr id="3" name="Image 2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FB9B1B9F-E73E-7740-BDCE-9AC5940BD0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920" y="1371986"/>
            <a:ext cx="6057642" cy="47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73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FEATURE IMPORTANCE</a:t>
            </a:r>
            <a:endParaRPr lang="en-US" dirty="0"/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>
            <a:off x="8607285" y="2524133"/>
            <a:ext cx="3337022" cy="2912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PropertyGFATotal</a:t>
            </a:r>
            <a:r>
              <a:rPr lang="en-US" sz="2400" dirty="0"/>
              <a:t> a beaucoup plus de </a:t>
            </a:r>
            <a:r>
              <a:rPr lang="en-US" sz="2400" dirty="0" err="1"/>
              <a:t>poids</a:t>
            </a:r>
            <a:r>
              <a:rPr lang="en-US" sz="2400" dirty="0"/>
              <a:t> que les </a:t>
            </a:r>
            <a:r>
              <a:rPr lang="en-US" sz="2400" dirty="0" err="1"/>
              <a:t>autres</a:t>
            </a:r>
            <a:r>
              <a:rPr lang="en-US" sz="2400" dirty="0"/>
              <a:t> variables</a:t>
            </a:r>
            <a:endParaRPr lang="fr-FR" dirty="0"/>
          </a:p>
          <a:p>
            <a:endParaRPr lang="en-US" sz="2400" dirty="0"/>
          </a:p>
          <a:p>
            <a:r>
              <a:rPr lang="en-US" sz="2400" dirty="0" err="1"/>
              <a:t>ENERGYSTARScore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40ème position</a:t>
            </a:r>
            <a:endParaRPr lang="fr-FR" dirty="0"/>
          </a:p>
        </p:txBody>
      </p:sp>
      <p:pic>
        <p:nvPicPr>
          <p:cNvPr id="2" name="Image 1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AE340C6C-5825-5996-B4DE-4AB5C4E86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31" y="908608"/>
            <a:ext cx="8058408" cy="58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7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73" y="1595901"/>
            <a:ext cx="11346639" cy="3066084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 err="1">
                <a:ea typeface="+mj-lt"/>
                <a:cs typeface="+mj-lt"/>
              </a:rPr>
              <a:t>XGBoost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meilleur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modèle</a:t>
            </a:r>
            <a:r>
              <a:rPr lang="en-US" sz="2400" dirty="0">
                <a:ea typeface="+mj-lt"/>
                <a:cs typeface="+mj-lt"/>
              </a:rPr>
              <a:t> pour </a:t>
            </a:r>
            <a:r>
              <a:rPr lang="en-US" sz="2400" dirty="0" err="1">
                <a:ea typeface="+mj-lt"/>
                <a:cs typeface="+mj-lt"/>
              </a:rPr>
              <a:t>prédire</a:t>
            </a:r>
            <a:r>
              <a:rPr lang="en-US" sz="2400" dirty="0">
                <a:ea typeface="+mj-lt"/>
                <a:cs typeface="+mj-lt"/>
              </a:rPr>
              <a:t> la </a:t>
            </a:r>
            <a:r>
              <a:rPr lang="en-US" sz="2400" dirty="0" err="1">
                <a:ea typeface="+mj-lt"/>
                <a:cs typeface="+mj-lt"/>
              </a:rPr>
              <a:t>consommation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énergétique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ENERGYSTARScore</a:t>
            </a:r>
            <a:r>
              <a:rPr lang="en-US" sz="2400" dirty="0"/>
              <a:t> </a:t>
            </a:r>
            <a:r>
              <a:rPr lang="en-US" sz="2400" dirty="0" err="1"/>
              <a:t>caractéristique</a:t>
            </a:r>
            <a:r>
              <a:rPr lang="en-US" sz="2400" dirty="0"/>
              <a:t> </a:t>
            </a:r>
            <a:r>
              <a:rPr lang="en-US" sz="2400" dirty="0" err="1"/>
              <a:t>d'importance</a:t>
            </a:r>
            <a:r>
              <a:rPr lang="en-US" sz="2400" dirty="0"/>
              <a:t> </a:t>
            </a:r>
            <a:r>
              <a:rPr lang="en-US" sz="2400" dirty="0" err="1"/>
              <a:t>moyenne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216371" y="423333"/>
            <a:ext cx="7550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CONSOMMATION TOTALE D'ENERGIE - CONCLUSION</a:t>
            </a:r>
          </a:p>
        </p:txBody>
      </p:sp>
      <p:pic>
        <p:nvPicPr>
          <p:cNvPr id="5" name="Image 4" descr="SeattleArchives - YouTube">
            <a:extLst>
              <a:ext uri="{FF2B5EF4-FFF2-40B4-BE49-F238E27FC236}">
                <a16:creationId xmlns:a16="http://schemas.microsoft.com/office/drawing/2014/main" id="{CAF0F4A1-DFB1-0C84-655F-85C2A3386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6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08" y="1142335"/>
            <a:ext cx="11760712" cy="432226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ea typeface="+mj-lt"/>
                <a:cs typeface="+mj-lt"/>
              </a:rPr>
              <a:t>Prédire</a:t>
            </a:r>
            <a:r>
              <a:rPr lang="en-US" sz="2400" dirty="0">
                <a:ea typeface="+mj-lt"/>
                <a:cs typeface="+mj-lt"/>
              </a:rPr>
              <a:t> les </a:t>
            </a:r>
            <a:r>
              <a:rPr lang="en-US" sz="2400" dirty="0" err="1">
                <a:ea typeface="+mj-lt"/>
                <a:cs typeface="+mj-lt"/>
              </a:rPr>
              <a:t>émissions</a:t>
            </a:r>
            <a:r>
              <a:rPr lang="en-US" sz="2400" dirty="0">
                <a:ea typeface="+mj-lt"/>
                <a:cs typeface="+mj-lt"/>
              </a:rPr>
              <a:t> de CO2 et la </a:t>
            </a:r>
            <a:r>
              <a:rPr lang="en-US" sz="2400" dirty="0" err="1">
                <a:ea typeface="+mj-lt"/>
                <a:cs typeface="+mj-lt"/>
              </a:rPr>
              <a:t>consommation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totale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d’énergie</a:t>
            </a:r>
            <a:r>
              <a:rPr lang="en-US" sz="2400" dirty="0">
                <a:ea typeface="+mj-lt"/>
                <a:cs typeface="+mj-lt"/>
              </a:rPr>
              <a:t> de </a:t>
            </a:r>
            <a:r>
              <a:rPr lang="en-US" sz="2400" dirty="0" err="1">
                <a:ea typeface="+mj-lt"/>
                <a:cs typeface="+mj-lt"/>
              </a:rPr>
              <a:t>bâtiments</a:t>
            </a:r>
            <a:r>
              <a:rPr lang="en-US" sz="2400" dirty="0">
                <a:ea typeface="+mj-lt"/>
                <a:cs typeface="+mj-lt"/>
              </a:rPr>
              <a:t> non </a:t>
            </a:r>
            <a:r>
              <a:rPr lang="en-US" sz="2400" dirty="0" err="1">
                <a:ea typeface="+mj-lt"/>
                <a:cs typeface="+mj-lt"/>
              </a:rPr>
              <a:t>destinés</a:t>
            </a:r>
            <a:r>
              <a:rPr lang="en-US" sz="2400" dirty="0">
                <a:ea typeface="+mj-lt"/>
                <a:cs typeface="+mj-lt"/>
              </a:rPr>
              <a:t> à </a:t>
            </a:r>
            <a:r>
              <a:rPr lang="en-US" sz="2400" dirty="0" err="1">
                <a:ea typeface="+mj-lt"/>
                <a:cs typeface="+mj-lt"/>
              </a:rPr>
              <a:t>l’habitation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 err="1">
                <a:ea typeface="+mj-lt"/>
                <a:cs typeface="+mj-lt"/>
              </a:rPr>
              <a:t>Evaluer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l'intérêt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d'ENERGYSTARScore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ea typeface="+mj-lt"/>
                <a:cs typeface="+mj-lt"/>
              </a:rPr>
              <a:t>3 notebooks :</a:t>
            </a:r>
            <a:br>
              <a:rPr lang="en-US" dirty="0"/>
            </a:br>
            <a:r>
              <a:rPr lang="en-US" sz="2400" dirty="0"/>
              <a:t>- </a:t>
            </a:r>
            <a:r>
              <a:rPr lang="en-US" sz="2400" dirty="0" err="1"/>
              <a:t>Nettoyage</a:t>
            </a:r>
            <a:r>
              <a:rPr lang="en-US" sz="2400" dirty="0"/>
              <a:t> des données et </a:t>
            </a:r>
            <a:r>
              <a:rPr lang="en-US" sz="2400" dirty="0" err="1"/>
              <a:t>analyse</a:t>
            </a:r>
            <a:r>
              <a:rPr lang="en-US" sz="2400" dirty="0"/>
              <a:t> </a:t>
            </a:r>
            <a:r>
              <a:rPr lang="en-US" sz="2400" dirty="0" err="1"/>
              <a:t>exploratoire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Prédiction</a:t>
            </a:r>
            <a:r>
              <a:rPr lang="en-US" sz="2400" dirty="0"/>
              <a:t> de la </a:t>
            </a:r>
            <a:r>
              <a:rPr lang="en-US" sz="2400" dirty="0" err="1"/>
              <a:t>consommation</a:t>
            </a:r>
            <a:r>
              <a:rPr lang="en-US" sz="2400" dirty="0"/>
              <a:t> </a:t>
            </a:r>
            <a:r>
              <a:rPr lang="en-US" sz="2400" dirty="0" err="1"/>
              <a:t>d'énergie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Prédiction</a:t>
            </a:r>
            <a:r>
              <a:rPr lang="en-US" sz="2400" dirty="0"/>
              <a:t> des </a:t>
            </a:r>
            <a:r>
              <a:rPr lang="en-US" sz="2400" dirty="0" err="1"/>
              <a:t>émissions</a:t>
            </a:r>
            <a:r>
              <a:rPr lang="en-US" sz="2400" dirty="0"/>
              <a:t> de CO2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5B63B3-CDB6-DDCF-56DB-FFB30B51CAF9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216371" y="423333"/>
            <a:ext cx="43108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RAPPEL DE LA PROBLEMATIQUE</a:t>
            </a:r>
          </a:p>
        </p:txBody>
      </p:sp>
      <p:pic>
        <p:nvPicPr>
          <p:cNvPr id="4" name="Image 3" descr="SeattleArchives - YouTube">
            <a:extLst>
              <a:ext uri="{FF2B5EF4-FFF2-40B4-BE49-F238E27FC236}">
                <a16:creationId xmlns:a16="http://schemas.microsoft.com/office/drawing/2014/main" id="{9111B62C-2689-AC5A-ECD3-8DECC5BA1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16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EMISSIONS DE CO2 - RESULTATS</a:t>
            </a:r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>
            <a:off x="214990" y="1226673"/>
            <a:ext cx="11708722" cy="801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Même</a:t>
            </a:r>
            <a:r>
              <a:rPr lang="en-US" sz="2400" dirty="0"/>
              <a:t> </a:t>
            </a:r>
            <a:r>
              <a:rPr lang="en-US" sz="2400" dirty="0" err="1"/>
              <a:t>méthodologie</a:t>
            </a:r>
            <a:r>
              <a:rPr lang="en-US" sz="2400" dirty="0"/>
              <a:t> pour la 2ème </a:t>
            </a:r>
            <a:r>
              <a:rPr lang="en-US" sz="2400" dirty="0" err="1"/>
              <a:t>cible</a:t>
            </a:r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0DC4719-7E9D-32B0-0693-21F4846C9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702" y="2254722"/>
            <a:ext cx="94583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0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PREDICTIONS VS VALEURS REELLES</a:t>
            </a:r>
            <a:endParaRPr lang="en-US" dirty="0"/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pic>
        <p:nvPicPr>
          <p:cNvPr id="2" name="Image 1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736AA617-6015-A24E-4845-9137699AF3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861" y="1371987"/>
            <a:ext cx="6073603" cy="47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02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FEATURE IMPORTANCE</a:t>
            </a:r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 flipH="1">
            <a:off x="8185793" y="1350240"/>
            <a:ext cx="3788708" cy="43228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err="1"/>
              <a:t>PropertyGFATotal</a:t>
            </a:r>
            <a:r>
              <a:rPr lang="en-US" sz="2400" dirty="0"/>
              <a:t> </a:t>
            </a:r>
            <a:r>
              <a:rPr lang="en-US" sz="2400" err="1"/>
              <a:t>mène</a:t>
            </a:r>
            <a:r>
              <a:rPr lang="en-US" sz="2400" dirty="0"/>
              <a:t> </a:t>
            </a:r>
            <a:r>
              <a:rPr lang="en-US" sz="2400" err="1"/>
              <a:t>toujours</a:t>
            </a:r>
            <a:r>
              <a:rPr lang="en-US" sz="2400" dirty="0"/>
              <a:t> la danse</a:t>
            </a:r>
            <a:endParaRPr lang="fr-FR" dirty="0"/>
          </a:p>
          <a:p>
            <a:endParaRPr lang="en-US" sz="2400" dirty="0"/>
          </a:p>
          <a:p>
            <a:r>
              <a:rPr lang="en-US" sz="2400" dirty="0"/>
              <a:t>ENERGYSTARScore en milieu de top 60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Variables % </a:t>
            </a:r>
            <a:r>
              <a:rPr lang="en-US" sz="2400" dirty="0" err="1"/>
              <a:t>ont</a:t>
            </a:r>
            <a:r>
              <a:rPr lang="en-US" sz="2400" dirty="0"/>
              <a:t> beaucoup de </a:t>
            </a:r>
            <a:r>
              <a:rPr lang="en-US" sz="2400" dirty="0" err="1"/>
              <a:t>poids</a:t>
            </a:r>
          </a:p>
        </p:txBody>
      </p:sp>
      <p:pic>
        <p:nvPicPr>
          <p:cNvPr id="3" name="Image 2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D303810B-495E-E966-E30C-96B962241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125" y="797654"/>
            <a:ext cx="7776777" cy="57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73" y="1595901"/>
            <a:ext cx="11346639" cy="3066084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 err="1">
                <a:ea typeface="+mj-lt"/>
                <a:cs typeface="+mj-lt"/>
              </a:rPr>
              <a:t>XGBoost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meilleur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modèle</a:t>
            </a:r>
            <a:r>
              <a:rPr lang="en-US" sz="2400" dirty="0">
                <a:ea typeface="+mj-lt"/>
                <a:cs typeface="+mj-lt"/>
              </a:rPr>
              <a:t> pour </a:t>
            </a:r>
            <a:r>
              <a:rPr lang="en-US" sz="2400" dirty="0" err="1">
                <a:ea typeface="+mj-lt"/>
                <a:cs typeface="+mj-lt"/>
              </a:rPr>
              <a:t>prédire</a:t>
            </a:r>
            <a:r>
              <a:rPr lang="en-US" sz="2400" dirty="0">
                <a:ea typeface="+mj-lt"/>
                <a:cs typeface="+mj-lt"/>
              </a:rPr>
              <a:t> les </a:t>
            </a:r>
            <a:r>
              <a:rPr lang="en-US" sz="2400" dirty="0" err="1">
                <a:ea typeface="+mj-lt"/>
                <a:cs typeface="+mj-lt"/>
              </a:rPr>
              <a:t>émissions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Résultats</a:t>
            </a:r>
            <a:r>
              <a:rPr lang="en-US" sz="2400" dirty="0"/>
              <a:t> </a:t>
            </a:r>
            <a:r>
              <a:rPr lang="en-US" sz="2400" dirty="0" err="1"/>
              <a:t>meilleurs</a:t>
            </a:r>
            <a:r>
              <a:rPr lang="en-US" sz="2400" dirty="0"/>
              <a:t> que sur </a:t>
            </a:r>
            <a:r>
              <a:rPr lang="en-US" sz="2400" dirty="0" err="1"/>
              <a:t>l'autre</a:t>
            </a:r>
            <a:r>
              <a:rPr lang="en-US" sz="2400" dirty="0"/>
              <a:t> </a:t>
            </a:r>
            <a:r>
              <a:rPr lang="en-US" sz="2400" dirty="0" err="1"/>
              <a:t>cible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ENERGYSTARScore</a:t>
            </a:r>
            <a:r>
              <a:rPr lang="en-US" sz="2400" dirty="0"/>
              <a:t> sans </a:t>
            </a:r>
            <a:r>
              <a:rPr lang="en-US" sz="2400" dirty="0" err="1"/>
              <a:t>effet</a:t>
            </a:r>
            <a:r>
              <a:rPr lang="en-US" sz="2400" dirty="0"/>
              <a:t> notable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216371" y="423333"/>
            <a:ext cx="7550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EMISSIONS DE CO2 - CONCLUSION</a:t>
            </a:r>
          </a:p>
        </p:txBody>
      </p:sp>
      <p:pic>
        <p:nvPicPr>
          <p:cNvPr id="5" name="Image 4" descr="SeattleArchives - YouTube">
            <a:extLst>
              <a:ext uri="{FF2B5EF4-FFF2-40B4-BE49-F238E27FC236}">
                <a16:creationId xmlns:a16="http://schemas.microsoft.com/office/drawing/2014/main" id="{CAF0F4A1-DFB1-0C84-655F-85C2A3386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276DA9-CFA9-930E-E217-31BD69D6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73" y="1595901"/>
            <a:ext cx="11346639" cy="3436787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Approximation </a:t>
            </a:r>
            <a:r>
              <a:rPr lang="en-US" sz="2400" dirty="0" err="1">
                <a:ea typeface="+mj-lt"/>
                <a:cs typeface="+mj-lt"/>
              </a:rPr>
              <a:t>cohérente</a:t>
            </a:r>
            <a:r>
              <a:rPr lang="en-US" sz="2400" dirty="0">
                <a:ea typeface="+mj-lt"/>
                <a:cs typeface="+mj-lt"/>
              </a:rPr>
              <a:t> des </a:t>
            </a:r>
            <a:r>
              <a:rPr lang="en-US" sz="2400" dirty="0" err="1">
                <a:ea typeface="+mj-lt"/>
                <a:cs typeface="+mj-lt"/>
              </a:rPr>
              <a:t>émissions</a:t>
            </a:r>
            <a:r>
              <a:rPr lang="en-US" sz="2400" dirty="0">
                <a:ea typeface="+mj-lt"/>
                <a:cs typeface="+mj-lt"/>
              </a:rPr>
              <a:t> de CO2 et de la </a:t>
            </a:r>
            <a:r>
              <a:rPr lang="en-US" sz="2400" dirty="0" err="1">
                <a:ea typeface="+mj-lt"/>
                <a:cs typeface="+mj-lt"/>
              </a:rPr>
              <a:t>consommation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totale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d'énergie</a:t>
            </a:r>
            <a:r>
              <a:rPr lang="en-US" sz="2400" dirty="0">
                <a:ea typeface="+mj-lt"/>
                <a:cs typeface="+mj-lt"/>
              </a:rPr>
              <a:t> de </a:t>
            </a:r>
            <a:r>
              <a:rPr lang="en-US" sz="2400" dirty="0" err="1">
                <a:ea typeface="+mj-lt"/>
                <a:cs typeface="+mj-lt"/>
              </a:rPr>
              <a:t>bâtiments</a:t>
            </a:r>
            <a:r>
              <a:rPr lang="en-US" sz="2400" dirty="0">
                <a:ea typeface="+mj-lt"/>
                <a:cs typeface="+mj-lt"/>
              </a:rPr>
              <a:t> non </a:t>
            </a:r>
            <a:r>
              <a:rPr lang="en-US" sz="2400" dirty="0" err="1">
                <a:ea typeface="+mj-lt"/>
                <a:cs typeface="+mj-lt"/>
              </a:rPr>
              <a:t>destinés</a:t>
            </a:r>
            <a:r>
              <a:rPr lang="en-US" sz="2400" dirty="0">
                <a:ea typeface="+mj-lt"/>
                <a:cs typeface="+mj-lt"/>
              </a:rPr>
              <a:t> à </a:t>
            </a:r>
            <a:r>
              <a:rPr lang="en-US" sz="2400" dirty="0" err="1">
                <a:ea typeface="+mj-lt"/>
                <a:cs typeface="+mj-lt"/>
              </a:rPr>
              <a:t>l'habitation</a:t>
            </a:r>
            <a:r>
              <a:rPr lang="en-US" sz="2400" dirty="0">
                <a:ea typeface="+mj-lt"/>
                <a:cs typeface="+mj-lt"/>
              </a:rPr>
              <a:t> sans </a:t>
            </a:r>
            <a:r>
              <a:rPr lang="en-US" sz="2400" dirty="0" err="1">
                <a:ea typeface="+mj-lt"/>
                <a:cs typeface="+mj-lt"/>
              </a:rPr>
              <a:t>relevés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 err="1">
                <a:ea typeface="+mj-lt"/>
                <a:cs typeface="+mj-lt"/>
              </a:rPr>
              <a:t>ENERGYSTARScore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n'apporte</a:t>
            </a:r>
            <a:r>
              <a:rPr lang="en-US" sz="2400" dirty="0">
                <a:ea typeface="+mj-lt"/>
                <a:cs typeface="+mj-lt"/>
              </a:rPr>
              <a:t> pas de </a:t>
            </a:r>
            <a:r>
              <a:rPr lang="en-US" sz="2400" dirty="0" err="1">
                <a:ea typeface="+mj-lt"/>
                <a:cs typeface="+mj-lt"/>
              </a:rPr>
              <a:t>réelle</a:t>
            </a:r>
            <a:r>
              <a:rPr lang="en-US" sz="2400" dirty="0">
                <a:ea typeface="+mj-lt"/>
                <a:cs typeface="+mj-lt"/>
              </a:rPr>
              <a:t> plus-value aux </a:t>
            </a:r>
            <a:r>
              <a:rPr lang="en-US" sz="2400" dirty="0" err="1">
                <a:ea typeface="+mj-lt"/>
                <a:cs typeface="+mj-lt"/>
              </a:rPr>
              <a:t>prédictions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dirty="0" err="1">
                <a:ea typeface="+mj-lt"/>
                <a:cs typeface="+mj-lt"/>
              </a:rPr>
              <a:t>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elle</a:t>
            </a:r>
            <a:r>
              <a:rPr lang="en-US" sz="2400" dirty="0">
                <a:ea typeface="+mj-lt"/>
                <a:cs typeface="+mj-lt"/>
              </a:rPr>
              <a:t> doit </a:t>
            </a:r>
            <a:r>
              <a:rPr lang="en-US" sz="2400" dirty="0" err="1">
                <a:ea typeface="+mj-lt"/>
                <a:cs typeface="+mj-lt"/>
              </a:rPr>
              <a:t>s'accompagner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d'une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réduction</a:t>
            </a:r>
            <a:r>
              <a:rPr lang="en-US" sz="2400" dirty="0">
                <a:ea typeface="+mj-lt"/>
                <a:cs typeface="+mj-lt"/>
              </a:rPr>
              <a:t> de la taille du jeu de données</a:t>
            </a:r>
            <a:br>
              <a:rPr lang="en-US" sz="2400" dirty="0">
                <a:ea typeface="+mj-lt"/>
                <a:cs typeface="+mj-lt"/>
              </a:rPr>
            </a:br>
            <a:endParaRPr lang="en-US" sz="2400" dirty="0">
              <a:ea typeface="+mj-lt"/>
              <a:cs typeface="+mj-lt"/>
            </a:endParaRPr>
          </a:p>
          <a:p>
            <a:r>
              <a:rPr lang="en-US" sz="2400" dirty="0">
                <a:ea typeface="+mj-lt"/>
                <a:cs typeface="+mj-lt"/>
              </a:rPr>
              <a:t>Perte de </a:t>
            </a:r>
            <a:r>
              <a:rPr lang="en-US" sz="2400" dirty="0" err="1">
                <a:ea typeface="+mj-lt"/>
                <a:cs typeface="+mj-lt"/>
              </a:rPr>
              <a:t>précision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lorsqu'on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cherche</a:t>
            </a:r>
            <a:r>
              <a:rPr lang="en-US" sz="2400" dirty="0">
                <a:ea typeface="+mj-lt"/>
                <a:cs typeface="+mj-lt"/>
              </a:rPr>
              <a:t> à </a:t>
            </a:r>
            <a:r>
              <a:rPr lang="en-US" sz="2400" dirty="0" err="1">
                <a:ea typeface="+mj-lt"/>
                <a:cs typeface="+mj-lt"/>
              </a:rPr>
              <a:t>prédire</a:t>
            </a:r>
            <a:r>
              <a:rPr lang="en-US" sz="2400" dirty="0">
                <a:ea typeface="+mj-lt"/>
                <a:cs typeface="+mj-lt"/>
              </a:rPr>
              <a:t> les </a:t>
            </a:r>
            <a:r>
              <a:rPr lang="en-US" sz="2400" dirty="0" err="1">
                <a:ea typeface="+mj-lt"/>
                <a:cs typeface="+mj-lt"/>
              </a:rPr>
              <a:t>valeurs</a:t>
            </a:r>
            <a:r>
              <a:rPr lang="en-US" sz="2400" dirty="0">
                <a:ea typeface="+mj-lt"/>
                <a:cs typeface="+mj-lt"/>
              </a:rPr>
              <a:t> les plus </a:t>
            </a:r>
            <a:r>
              <a:rPr lang="en-US" sz="2400" dirty="0" err="1">
                <a:ea typeface="+mj-lt"/>
                <a:cs typeface="+mj-lt"/>
              </a:rPr>
              <a:t>élevées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FD2B86C-5B51-B297-304F-4CC8081DD6EB}"/>
              </a:ext>
            </a:extLst>
          </p:cNvPr>
          <p:cNvSpPr txBox="1"/>
          <p:nvPr/>
        </p:nvSpPr>
        <p:spPr>
          <a:xfrm>
            <a:off x="216371" y="423333"/>
            <a:ext cx="50993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CONCLUSION</a:t>
            </a:r>
          </a:p>
        </p:txBody>
      </p:sp>
      <p:pic>
        <p:nvPicPr>
          <p:cNvPr id="5" name="Image 4" descr="SeattleArchives - YouTube">
            <a:extLst>
              <a:ext uri="{FF2B5EF4-FFF2-40B4-BE49-F238E27FC236}">
                <a16:creationId xmlns:a16="http://schemas.microsoft.com/office/drawing/2014/main" id="{CAF0F4A1-DFB1-0C84-655F-85C2A3386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5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CA1DFD-7BD0-EA4E-C1DF-F639909F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7" y="1146353"/>
            <a:ext cx="11574858" cy="495102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Dataset </a:t>
            </a:r>
            <a:r>
              <a:rPr lang="en-US" sz="2400" dirty="0" err="1"/>
              <a:t>complet</a:t>
            </a:r>
            <a:r>
              <a:rPr lang="en-US" sz="2400" dirty="0"/>
              <a:t> : 3376 </a:t>
            </a:r>
            <a:r>
              <a:rPr lang="en-US" sz="2400" dirty="0" err="1"/>
              <a:t>lignes</a:t>
            </a:r>
            <a:r>
              <a:rPr lang="en-US" sz="2400" dirty="0"/>
              <a:t> pour 46 </a:t>
            </a:r>
            <a:r>
              <a:rPr lang="en-US" sz="2400" dirty="0" err="1"/>
              <a:t>colonnes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Filtrage</a:t>
            </a:r>
            <a:r>
              <a:rPr lang="en-US" sz="2400" dirty="0"/>
              <a:t> sur les </a:t>
            </a:r>
            <a:r>
              <a:rPr lang="en-US" sz="2400" dirty="0" err="1"/>
              <a:t>lignes</a:t>
            </a:r>
            <a:r>
              <a:rPr lang="en-US" sz="2400" dirty="0"/>
              <a:t> et </a:t>
            </a:r>
            <a:r>
              <a:rPr lang="en-US" sz="2400" dirty="0" err="1"/>
              <a:t>colonnes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supprimant</a:t>
            </a:r>
            <a:r>
              <a:rPr lang="en-US" sz="2400" dirty="0"/>
              <a:t> 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Colonnes</a:t>
            </a:r>
            <a:r>
              <a:rPr lang="en-US" sz="2400" dirty="0"/>
              <a:t> avec plus de 3000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manquantes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Résidences</a:t>
            </a:r>
            <a:r>
              <a:rPr lang="en-US" sz="2400" dirty="0"/>
              <a:t> </a:t>
            </a:r>
            <a:r>
              <a:rPr lang="en-US" sz="2400" dirty="0" err="1"/>
              <a:t>destinées</a:t>
            </a:r>
            <a:r>
              <a:rPr lang="en-US" sz="2400" dirty="0"/>
              <a:t> à </a:t>
            </a:r>
            <a:r>
              <a:rPr lang="en-US" sz="2400" dirty="0" err="1"/>
              <a:t>l'habitation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uniques</a:t>
            </a:r>
            <a:br>
              <a:rPr lang="en-US" dirty="0"/>
            </a:br>
            <a:r>
              <a:rPr lang="en-US" sz="2400" dirty="0"/>
              <a:t>- Variables non </a:t>
            </a:r>
            <a:r>
              <a:rPr lang="en-US" sz="2400" dirty="0" err="1"/>
              <a:t>exprimées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kBtu</a:t>
            </a:r>
            <a:r>
              <a:rPr lang="en-US" sz="2400" dirty="0"/>
              <a:t> + "WN"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Lignes</a:t>
            </a:r>
            <a:r>
              <a:rPr lang="en-US" sz="2400" dirty="0"/>
              <a:t> avec trop de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manquantes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de 0 dans les </a:t>
            </a:r>
            <a:r>
              <a:rPr lang="en-US" sz="2400" dirty="0" err="1"/>
              <a:t>relevés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en-US" sz="2400" dirty="0" err="1"/>
              <a:t>Résidences</a:t>
            </a:r>
            <a:r>
              <a:rPr lang="en-US" sz="2400" dirty="0"/>
              <a:t> non </a:t>
            </a:r>
            <a:r>
              <a:rPr lang="en-US" sz="2400" dirty="0" err="1"/>
              <a:t>conformes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Suppression de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aberrantes</a:t>
            </a:r>
            <a:r>
              <a:rPr lang="en-US" sz="2400" dirty="0"/>
              <a:t> + imputation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manquantes</a:t>
            </a: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NETTOYAGE DES DONNEES – FEATURE ENGINEERING</a:t>
            </a:r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6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CA1DFD-7BD0-EA4E-C1DF-F639909F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805" y="1269921"/>
            <a:ext cx="5025777" cy="240759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 err="1"/>
              <a:t>Harmonisation</a:t>
            </a:r>
            <a:r>
              <a:rPr lang="en-US" sz="2400" dirty="0"/>
              <a:t> </a:t>
            </a:r>
            <a:r>
              <a:rPr lang="en-US" sz="2400" dirty="0">
                <a:ea typeface="+mj-lt"/>
                <a:cs typeface="+mj-lt"/>
              </a:rPr>
              <a:t>des données. </a:t>
            </a:r>
            <a:r>
              <a:rPr lang="en-US" sz="2400" dirty="0" err="1">
                <a:ea typeface="+mj-lt"/>
                <a:cs typeface="+mj-lt"/>
              </a:rPr>
              <a:t>Exemple</a:t>
            </a:r>
            <a:r>
              <a:rPr lang="en-US" sz="2400" dirty="0">
                <a:ea typeface="+mj-lt"/>
                <a:cs typeface="+mj-lt"/>
              </a:rPr>
              <a:t> avec Neighborhood :</a:t>
            </a:r>
            <a:br>
              <a:rPr lang="en-US" sz="2400" dirty="0">
                <a:ea typeface="+mj-lt"/>
                <a:cs typeface="+mj-lt"/>
              </a:rPr>
            </a:br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Traitement </a:t>
            </a:r>
            <a:r>
              <a:rPr lang="en-US" sz="2400" dirty="0" err="1">
                <a:ea typeface="+mj-lt"/>
                <a:cs typeface="+mj-lt"/>
              </a:rPr>
              <a:t>similaire</a:t>
            </a:r>
            <a:r>
              <a:rPr lang="en-US" sz="2400" dirty="0">
                <a:ea typeface="+mj-lt"/>
                <a:cs typeface="+mj-lt"/>
              </a:rPr>
              <a:t> pour </a:t>
            </a:r>
            <a:r>
              <a:rPr lang="en-US" sz="2400" dirty="0" err="1">
                <a:ea typeface="+mj-lt"/>
                <a:cs typeface="+mj-lt"/>
              </a:rPr>
              <a:t>d'autres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dirty="0" err="1">
                <a:ea typeface="+mj-lt"/>
                <a:cs typeface="+mj-lt"/>
              </a:rPr>
              <a:t>colonnes</a:t>
            </a:r>
            <a:br>
              <a:rPr lang="en-US" sz="2400" dirty="0">
                <a:ea typeface="+mj-lt"/>
                <a:cs typeface="+mj-lt"/>
              </a:rPr>
            </a:br>
            <a:endParaRPr lang="en-US" sz="2400" dirty="0" err="1">
              <a:ea typeface="+mj-lt"/>
              <a:cs typeface="+mj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NETTOYAGE DES DONNEES – FEATURE ENGINEERING</a:t>
            </a:r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002CDEF-0F7F-6CB5-28A1-CF5C22896D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891" y="1090613"/>
            <a:ext cx="2466975" cy="3152775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CCA1DFD-7BD0-EA4E-C1DF-F639909F9599}"/>
              </a:ext>
            </a:extLst>
          </p:cNvPr>
          <p:cNvSpPr>
            <a:spLocks noGrp="1"/>
          </p:cNvSpPr>
          <p:nvPr/>
        </p:nvSpPr>
        <p:spPr>
          <a:xfrm>
            <a:off x="371508" y="4637137"/>
            <a:ext cx="4572697" cy="1254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Retrait</a:t>
            </a:r>
            <a:r>
              <a:rPr lang="en-US" sz="2400" dirty="0"/>
              <a:t> des </a:t>
            </a:r>
            <a:r>
              <a:rPr lang="en-US" sz="2400" dirty="0" err="1"/>
              <a:t>colonnes</a:t>
            </a:r>
            <a:r>
              <a:rPr lang="en-US" sz="2400" dirty="0"/>
              <a:t> avec trop de </a:t>
            </a:r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distinctes</a:t>
            </a:r>
            <a:r>
              <a:rPr lang="en-US" sz="2400" dirty="0"/>
              <a:t> :</a:t>
            </a:r>
            <a:endParaRPr lang="en-US" sz="2400" dirty="0">
              <a:ea typeface="+mj-lt"/>
              <a:cs typeface="+mj-lt"/>
            </a:endParaRPr>
          </a:p>
        </p:txBody>
      </p:sp>
      <p:pic>
        <p:nvPicPr>
          <p:cNvPr id="11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348B8F2-A9D4-8A04-DF2A-D46A2B1539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0940" y="4493097"/>
            <a:ext cx="29241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7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ANALYSE UNIVARIEE - QUALITATIVE</a:t>
            </a:r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>
            <a:off x="142908" y="1216377"/>
            <a:ext cx="10987912" cy="4922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Un </a:t>
            </a:r>
            <a:r>
              <a:rPr lang="en-US" sz="2400" dirty="0" err="1"/>
              <a:t>countplot</a:t>
            </a:r>
            <a:r>
              <a:rPr lang="en-US" sz="2400" dirty="0"/>
              <a:t> par variable qualitative :</a:t>
            </a:r>
          </a:p>
        </p:txBody>
      </p:sp>
      <p:pic>
        <p:nvPicPr>
          <p:cNvPr id="2" name="Image 1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2A9D9C0D-08E8-258B-AC50-6E3400E896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689" y="1781304"/>
            <a:ext cx="90773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7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ANALYSE UNIVARIEE - QUANTITATIVE</a:t>
            </a:r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>
            <a:off x="142908" y="1216377"/>
            <a:ext cx="11399804" cy="646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ea typeface="+mj-lt"/>
                <a:cs typeface="+mj-lt"/>
              </a:rPr>
              <a:t>Un boxplot par variable quantitative :</a:t>
            </a:r>
            <a:endParaRPr lang="en-US" sz="2400" dirty="0"/>
          </a:p>
        </p:txBody>
      </p:sp>
      <p:pic>
        <p:nvPicPr>
          <p:cNvPr id="3" name="Image 2" descr="Une image contenant texte, ligne, capture d’écran, Police&#10;&#10;Description générée automatiquement">
            <a:extLst>
              <a:ext uri="{FF2B5EF4-FFF2-40B4-BE49-F238E27FC236}">
                <a16:creationId xmlns:a16="http://schemas.microsoft.com/office/drawing/2014/main" id="{7AB0F2F8-3B76-A241-F98D-2232DCA38E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925" y="2160501"/>
            <a:ext cx="94011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ANALYSE BIVARIEE - ANOVA</a:t>
            </a:r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pic>
        <p:nvPicPr>
          <p:cNvPr id="3" name="Image 2" descr="Une image contenant texte, diagramme, Tracé, nombre&#10;&#10;Description générée automatiquement">
            <a:extLst>
              <a:ext uri="{FF2B5EF4-FFF2-40B4-BE49-F238E27FC236}">
                <a16:creationId xmlns:a16="http://schemas.microsoft.com/office/drawing/2014/main" id="{39455B2B-DE5A-FC23-EFBB-7DE60B27C6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181" y="999224"/>
            <a:ext cx="95154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3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ANALYSE BIVARIEE - QUANTITATIVE</a:t>
            </a:r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pic>
        <p:nvPicPr>
          <p:cNvPr id="2" name="Image 1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FF390639-09B2-C5EA-3A73-308D1B9699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039" y="998838"/>
            <a:ext cx="5120220" cy="556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8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BEA34-C888-1283-4FBD-00FFD433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FD81C-8C84-57E4-C4E4-A5EB69019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7682EF64-E154-2A60-F3B9-6A2BC3013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2">
            <a:extLst>
              <a:ext uri="{FF2B5EF4-FFF2-40B4-BE49-F238E27FC236}">
                <a16:creationId xmlns:a16="http://schemas.microsoft.com/office/drawing/2014/main" id="{11E680B1-832C-84C3-DF9E-0A940E2E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5562589F-9CBE-CEB4-ADB5-A6F2C1DE1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608247ED-E350-FE89-B027-D44EE6847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5E1B642-054A-B2EF-0C76-98A7299D9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6271B9-2490-6893-25D5-6CA6BE7C332D}"/>
              </a:ext>
            </a:extLst>
          </p:cNvPr>
          <p:cNvSpPr txBox="1"/>
          <p:nvPr/>
        </p:nvSpPr>
        <p:spPr>
          <a:xfrm>
            <a:off x="11127058" y="50181"/>
            <a:ext cx="11820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 b="1" cap="all">
              <a:solidFill>
                <a:srgbClr val="EBEB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C80695-5827-4154-E038-D7817E927760}"/>
              </a:ext>
            </a:extLst>
          </p:cNvPr>
          <p:cNvSpPr txBox="1"/>
          <p:nvPr/>
        </p:nvSpPr>
        <p:spPr>
          <a:xfrm>
            <a:off x="216371" y="423333"/>
            <a:ext cx="7860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CONSOMMATION TOTALE D'ENERGIE - FEATURE ENGINEERING FINAL</a:t>
            </a:r>
            <a:endParaRPr lang="en-US" dirty="0"/>
          </a:p>
        </p:txBody>
      </p:sp>
      <p:pic>
        <p:nvPicPr>
          <p:cNvPr id="8" name="Image 7" descr="SeattleArchives - YouTube">
            <a:extLst>
              <a:ext uri="{FF2B5EF4-FFF2-40B4-BE49-F238E27FC236}">
                <a16:creationId xmlns:a16="http://schemas.microsoft.com/office/drawing/2014/main" id="{E071B157-D51C-9734-DA03-28093DC48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9317" y="-2060"/>
            <a:ext cx="1064742" cy="1002958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9A2527D2-B75F-47DD-3DFB-6AA3DA27FAD8}"/>
              </a:ext>
            </a:extLst>
          </p:cNvPr>
          <p:cNvSpPr txBox="1">
            <a:spLocks/>
          </p:cNvSpPr>
          <p:nvPr/>
        </p:nvSpPr>
        <p:spPr>
          <a:xfrm>
            <a:off x="142908" y="1216377"/>
            <a:ext cx="11801398" cy="4044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Retrait</a:t>
            </a:r>
            <a:r>
              <a:rPr lang="en-US" sz="2400" dirty="0"/>
              <a:t> de Latitude et Longitude</a:t>
            </a:r>
            <a:endParaRPr lang="en-US" dirty="0"/>
          </a:p>
          <a:p>
            <a:endParaRPr lang="en-US" sz="2400" dirty="0"/>
          </a:p>
          <a:p>
            <a:r>
              <a:rPr lang="en-US" sz="2400" dirty="0" err="1"/>
              <a:t>Création</a:t>
            </a:r>
            <a:r>
              <a:rPr lang="en-US" sz="2400" dirty="0"/>
              <a:t> de variables </a:t>
            </a:r>
            <a:r>
              <a:rPr lang="en-US" sz="2400" dirty="0" err="1"/>
              <a:t>liées</a:t>
            </a:r>
            <a:r>
              <a:rPr lang="en-US" sz="2400" dirty="0"/>
              <a:t> à la nature et proportion des sources </a:t>
            </a:r>
            <a:r>
              <a:rPr lang="en-US" sz="2400" dirty="0" err="1"/>
              <a:t>d'énergie</a:t>
            </a:r>
            <a:r>
              <a:rPr lang="en-US" sz="2400" dirty="0"/>
              <a:t> </a:t>
            </a:r>
            <a:r>
              <a:rPr lang="en-US" sz="2400" dirty="0" err="1"/>
              <a:t>utilisées</a:t>
            </a:r>
            <a:r>
              <a:rPr lang="en-US" sz="2400" dirty="0"/>
              <a:t> : </a:t>
            </a:r>
            <a:r>
              <a:rPr lang="en-US" sz="2400" dirty="0" err="1"/>
              <a:t>SteamUse</a:t>
            </a:r>
            <a:r>
              <a:rPr lang="en-US" sz="2400" dirty="0"/>
              <a:t>%, Electricity% et </a:t>
            </a:r>
            <a:r>
              <a:rPr lang="en-US" sz="2400" dirty="0" err="1"/>
              <a:t>NaturalGas</a:t>
            </a:r>
            <a:r>
              <a:rPr lang="en-US" sz="2400" dirty="0"/>
              <a:t>% (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divisant</a:t>
            </a:r>
            <a:r>
              <a:rPr lang="en-US" sz="2400" dirty="0"/>
              <a:t> par la </a:t>
            </a:r>
            <a:r>
              <a:rPr lang="en-US" sz="2400" dirty="0" err="1"/>
              <a:t>somme</a:t>
            </a:r>
            <a:r>
              <a:rPr lang="en-US" sz="2400" dirty="0"/>
              <a:t> des 3)</a:t>
            </a:r>
            <a:endParaRPr lang="en-US"/>
          </a:p>
          <a:p>
            <a:endParaRPr lang="en-US" sz="2400" dirty="0"/>
          </a:p>
          <a:p>
            <a:r>
              <a:rPr lang="en-US" sz="2400" dirty="0" err="1"/>
              <a:t>Retrait</a:t>
            </a:r>
            <a:r>
              <a:rPr lang="en-US" sz="2400" dirty="0"/>
              <a:t> des </a:t>
            </a:r>
            <a:r>
              <a:rPr lang="en-US" sz="2400" dirty="0" err="1"/>
              <a:t>colonnes</a:t>
            </a:r>
            <a:r>
              <a:rPr lang="en-US" sz="2400" dirty="0"/>
              <a:t> qui ne </a:t>
            </a:r>
            <a:r>
              <a:rPr lang="en-US" sz="2400" dirty="0" err="1"/>
              <a:t>servaient</a:t>
            </a:r>
            <a:r>
              <a:rPr lang="en-US" sz="2400" dirty="0"/>
              <a:t> </a:t>
            </a:r>
            <a:r>
              <a:rPr lang="en-US" sz="2400" dirty="0" err="1"/>
              <a:t>qu'à</a:t>
            </a:r>
            <a:r>
              <a:rPr lang="en-US" sz="2400" dirty="0"/>
              <a:t> </a:t>
            </a:r>
            <a:r>
              <a:rPr lang="en-US" sz="2400" dirty="0" err="1"/>
              <a:t>l'identitification</a:t>
            </a:r>
            <a:r>
              <a:rPr lang="en-US" sz="2400" dirty="0"/>
              <a:t>, les </a:t>
            </a:r>
            <a:r>
              <a:rPr lang="en-US" sz="2400" dirty="0" err="1"/>
              <a:t>relevés</a:t>
            </a:r>
            <a:r>
              <a:rPr lang="en-US" sz="2400" dirty="0"/>
              <a:t> et </a:t>
            </a:r>
            <a:r>
              <a:rPr lang="en-US" sz="2400" dirty="0" err="1"/>
              <a:t>ENERGYSTARScore</a:t>
            </a:r>
            <a:r>
              <a:rPr lang="en-US" sz="2400" dirty="0"/>
              <a:t> (qui </a:t>
            </a:r>
            <a:r>
              <a:rPr lang="en-US" sz="2400" dirty="0" err="1"/>
              <a:t>reviendra</a:t>
            </a:r>
            <a:r>
              <a:rPr lang="en-US" sz="2400" dirty="0"/>
              <a:t> plus tard)</a:t>
            </a:r>
          </a:p>
        </p:txBody>
      </p:sp>
    </p:spTree>
    <p:extLst>
      <p:ext uri="{BB962C8B-B14F-4D97-AF65-F5344CB8AC3E}">
        <p14:creationId xmlns:p14="http://schemas.microsoft.com/office/powerpoint/2010/main" val="2067578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Grand écran</PresentationFormat>
  <Slides>24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Ion</vt:lpstr>
      <vt:lpstr>Présentation PowerPoint</vt:lpstr>
      <vt:lpstr>Prédire les émissions de CO2 et la consommation totale d’énergie de bâtiments non destinés à l’habitation  Evaluer l'intérêt d'ENERGYSTARScore  3 notebooks : - Nettoyage des données et analyse exploratoire - Prédiction de la consommation d'énergie - Prédiction des émissions de CO2</vt:lpstr>
      <vt:lpstr>Dataset complet : 3376 lignes pour 46 colonnes  Filtrage sur les lignes et colonnes en supprimant :  - Colonnes avec plus de 3000 valeurs manquantes - Résidences destinées à l'habitation - Valeurs uniques - Variables non exprimées en kBtu + "WN" - Lignes avec trop de valeurs manquantes ou de 0 dans les relevés - Résidences non conformes  Suppression de valeurs aberrantes + imputation valeurs manquantes</vt:lpstr>
      <vt:lpstr>Harmonisation des données. Exemple avec Neighborhood :  Traitement similaire pour d'autres colonnes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XGBoost meilleur modèle pour prédire la consommation énergétique  ENERGYSTARScore caractéristique d'importance moyenne</vt:lpstr>
      <vt:lpstr>Présentation PowerPoint</vt:lpstr>
      <vt:lpstr>Présentation PowerPoint</vt:lpstr>
      <vt:lpstr>Présentation PowerPoint</vt:lpstr>
      <vt:lpstr>     XGBoost meilleur modèle pour prédire les émissions  Résultats meilleurs que sur l'autre cible  ENERGYSTARScore sans effet notable</vt:lpstr>
      <vt:lpstr>   Approximation cohérente des émissions de CO2 et de la consommation totale d'énergie de bâtiments non destinés à l'habitation sans relevés  ENERGYSTARScore n'apporte pas de réelle plus-value aux prédictions, si elle doit s'accompagner d'une réduction de la taille du jeu de données  Perte de précision lorsqu'on cherche à prédire les valeurs les plus élevées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2294</cp:revision>
  <dcterms:created xsi:type="dcterms:W3CDTF">2022-07-30T00:02:45Z</dcterms:created>
  <dcterms:modified xsi:type="dcterms:W3CDTF">2024-05-22T17:02:14Z</dcterms:modified>
</cp:coreProperties>
</file>