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57" r:id="rId3"/>
    <p:sldId id="387" r:id="rId4"/>
    <p:sldId id="388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694F3-6F7B-4B24-8006-AA803356724E}" v="1363" dt="2024-05-18T19:27:34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50AB22-52FC-40E6-98AA-74BCCD518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9199D-72B2-45AE-A712-E5736A22F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26B1-7527-4E28-B97D-380F113BB44F}" type="datetime1">
              <a:rPr lang="fr-FR" smtClean="0"/>
              <a:t>05/10/2024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359D5-DD6B-4137-AD75-B46D51714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F9710-A4BE-4433-A7ED-20397B3D7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19D5-D423-4C7D-BE37-350F3D82A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3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C19-97A4-4601-8E6F-C9F59AF9B80C}" type="datetime1">
              <a:rPr lang="fr-FR" smtClean="0"/>
              <a:pPr/>
              <a:t>05/10/2024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9EE5-14A8-4D2F-A0BD-1BB33ACF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2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partir de la description ou de l’image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46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3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TF-IDF = S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 le mot n'apparaît pas dans le document : 0 ; s'il n'apparaît QUE dans ce document : 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48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Cette méthode consiste à convertir les mots en vecteurs qui capturent les relations entre les mots. Cela permet au modèle de comprendre la signification et la similarité des mots, d'aboutir à une réduction de dimensionnalité et d'être utilisé pour des tâches de classification.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dirty="0"/>
              <a:t>Word2Vec représente chaque mot individuellement par un vecteur dans un espace de grande dimension, mais ne prend pas en compte le contexte des mots dans une phrase ; un mot a toujours le même vecteur, quel que soit le contexte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BERT r</a:t>
            </a:r>
            <a:r>
              <a:rPr lang="fr-FR" dirty="0"/>
              <a:t>eprésente chaque mot en fonction de son contexte dans la phrase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 g</a:t>
            </a:r>
            <a:r>
              <a:rPr lang="fr-FR" dirty="0"/>
              <a:t>énère des vecteurs pour des phrases entières (et non des mots individuels) afin de capturer leur sens global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7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6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SIFT applique une transformation de la différence des Gaussiennes (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à l'image à plusieurs échelles pour identifier les emplacements des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les plus distinctives, et écarter celles avec un faible contraste, également insensible à l'orientation de l'image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58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 modèle VGG16 est une architecture "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Convolutional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Neural Network" qui a été formé sur plus d'un million d'images et peut classer en 1000 classes d'objets. On va construire un nouveau modèle à partir de celui-ci, mais sans les 2 dernières couches. On utilise les couches inférieures du réseau pré-entraîné pour en extraire les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puis on ajoute nos propres couches afin de procéder à la 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5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 on retient les modèles BERT, USE ainsi que le VGG-16, on a des jeux de données à respectivement 768, 512 et 4096 colonnes, impossible à visualiser sans réduire la dimensionnalité. Comme Linda nous a demandé une projection en 2 dimensions, on va utiliser le t-SNE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Afin de ne pas alourdir encore plus cette présentation, je n’inclue pas de slides concernant la recherche des meilleurs hyperparamètres pour chaque modèle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L’ARI mesure la similarité entre les clusters réels et les clusters prédits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77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1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 conclusion, l’étude de faisabilité donne des résultats convaincants, notamment à partir des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images. Il semble possible de regrouper automatiquement les produits de même catégorie.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59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C’est la partie du projet qui m’a pris le plus de temps, mais ça ne prendra pas beaucoup de place dans la présentation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J’ai entraîné 2 modèles par approche pour tester 2 critères de surveillances différents à chaque fois (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val_accuracy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et mesurer leur impact</a:t>
            </a: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Hors notebook, pour ne pas l’alourdir, j’ai également testé un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différent (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ainsi que d’autres valeurs pour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(32 et 64)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1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RGPD : « J’ai bien vérifié qu’il n’y avait aucune contrainte de propriété intellectuelle sur les données et les images.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1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J’ai également testé train 75%, validation 15% et test 15%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9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Compte tenu des résultats des différents modèles, il me semble évident que la 4ème approche est à privilégier. Seulement, le modèle cherchant à minimiser la fonction de perte renvoie un nombre d'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optimal de 37, ce qui me parait énorme, avec un temps d'entraînement étant également relativement long. Je serais plutôt tenté de recommander de chercher à maximiser l'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Les résultats sont peut-être légèrement moins bon, mais le nombre d'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épochs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et temps d'entraînement me semblent plus raisonnables.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940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 suis passé par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Rapid API 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plutôt que le site officiel d'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Edamam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car cela m'a permis d'obtenir une clé API sans avoir à utiliser ma carte de crédit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916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32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71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Nettoyage : on retire les </a:t>
            </a:r>
            <a:r>
              <a:rPr lang="fr-FR" dirty="0" err="1"/>
              <a:t>stopwords</a:t>
            </a:r>
            <a:r>
              <a:rPr lang="fr-FR" dirty="0"/>
              <a:t> et la ponctuation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méthode de </a:t>
            </a:r>
            <a:r>
              <a:rPr lang="fr-FR" dirty="0" err="1"/>
              <a:t>racinalisation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65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méthode de </a:t>
            </a:r>
            <a:r>
              <a:rPr lang="fr-FR" dirty="0" err="1"/>
              <a:t>racinalisation</a:t>
            </a:r>
            <a:r>
              <a:rPr lang="fr-FR" dirty="0"/>
              <a:t>, généralement plus précis car elle prend en compte le contexte grammatical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65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lemmatisation, on a 6155 mots uniques pour un total de 59088 mots</a:t>
            </a:r>
          </a:p>
          <a:p>
            <a:r>
              <a:rPr lang="fr-FR" dirty="0"/>
              <a:t>On garde les mots qui reviennent entre 7 et 380 fois dans le jeu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6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Filtre pour afficher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 surbrillance la cellule de chaque ligne ayant la valeur la plus élevée, si elle est supérieure à 50%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4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ce filtre, il ne reste plus que 1179 mots uniques dans le corpus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75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754D9-8403-4920-99DE-7A11B3EB392D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016B0-50B5-47B5-A44A-13E00F7CDA92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54252-1D92-4478-9B35-EF53CB57F087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55A38-EB06-4BE8-943C-A998B4C9E3F3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8690B-5D8F-4E48-B212-77F0BC48118D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7A5DE-2DD6-4418-A363-EF10D0B5FD9F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65DA7-E5C5-4D74-B097-AC1BE004E448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DA1A-EC3C-47F8-91A2-6837F02EFD3F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3F780-36C0-4115-8D68-C9FCA3157A4C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8179-134A-413C-9D9E-CE85F9A9554A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2181A-20E0-48F1-8B0C-0171BD4BC4FC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DFBC9-DF66-450F-9B47-163A607B32B5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A2534-DEDE-4B74-ACE3-4739456B341E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9A1F2-963C-4433-9938-07FA0A1EA149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21462-A4AC-4C47-B649-01878A1A064F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B83CE-0B77-4D5B-ABB2-11D315121664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38337-0C26-419D-8506-A7BD0E35E1A9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7E5CEDF6-0650-4886-A306-D0167EC655ED}" type="datetime1">
              <a:rPr lang="fr-FR" noProof="0" smtClean="0"/>
              <a:t>05/10/2024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r.oc-static.com/upload/2019/02/24/15510259240381_Projet%20textimage%20logo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3C7936-D33A-A0C0-8FA8-201896D46725}"/>
              </a:ext>
            </a:extLst>
          </p:cNvPr>
          <p:cNvSpPr txBox="1"/>
          <p:nvPr/>
        </p:nvSpPr>
        <p:spPr>
          <a:xfrm>
            <a:off x="636916" y="4854346"/>
            <a:ext cx="9561241" cy="8680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cap="all" dirty="0">
                <a:solidFill>
                  <a:srgbClr val="EBEBEB"/>
                </a:solidFill>
                <a:ea typeface="+mn-lt"/>
                <a:cs typeface="+mn-lt"/>
              </a:rPr>
              <a:t>SEGMENTEZ DES CLIENTS D’UN SITE E-COMMERCE</a:t>
            </a:r>
            <a:endParaRPr lang="fr-FR" dirty="0" err="1">
              <a:ea typeface="+mj-ea"/>
              <a:cs typeface="+mj-cs"/>
            </a:endParaRPr>
          </a:p>
        </p:txBody>
      </p:sp>
      <p:pic>
        <p:nvPicPr>
          <p:cNvPr id="1026" name="Picture 2" descr="logo entreprise place de marché">
            <a:hlinkClick r:id="rId6"/>
            <a:extLst>
              <a:ext uri="{FF2B5EF4-FFF2-40B4-BE49-F238E27FC236}">
                <a16:creationId xmlns:a16="http://schemas.microsoft.com/office/drawing/2014/main" id="{746134AB-C239-36C4-0F58-A1E70BD5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45" y="143925"/>
            <a:ext cx="6146812" cy="39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1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Final :</a:t>
            </a:r>
            <a:r>
              <a:rPr lang="en-US" sz="2400" dirty="0"/>
              <a:t> 'large', 'vinyl', 'sticker', 'large', 'vinyl', 'sticker', 'best’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0F4691-039C-1F62-AE0F-1A5550007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83" y="3120552"/>
            <a:ext cx="9582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Wordcloud</a:t>
            </a:r>
            <a:r>
              <a:rPr lang="en-US" sz="2400" dirty="0"/>
              <a:t> par categories pour </a:t>
            </a:r>
            <a:r>
              <a:rPr lang="en-US" sz="2400" dirty="0" err="1"/>
              <a:t>afficher</a:t>
            </a:r>
            <a:r>
              <a:rPr lang="en-US" sz="2400" dirty="0"/>
              <a:t> les 10 mots les plus frequents 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1B8A25-501E-73F1-4918-18FE8166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7" y="2933089"/>
            <a:ext cx="11462426" cy="31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Extraction de features – Bag-of-words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Comptage</a:t>
            </a:r>
            <a:r>
              <a:rPr lang="en-US" sz="2400" dirty="0"/>
              <a:t> simple													TF-IDF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4AFFFD-403F-42E2-7F95-E578D5B5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64" y="3955235"/>
            <a:ext cx="1276528" cy="1009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CC155C-C52B-BA89-BE02-FD3A0E945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845" y="3964761"/>
            <a:ext cx="154326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Extraction de features – Word/sentence embedding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Word2Vec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BERT (Bidirectional Encoder Representations from Transformers)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USE (Universal Sentence Encoder)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9" y="1350313"/>
            <a:ext cx="8217513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Conversion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niveaux</a:t>
            </a:r>
            <a:r>
              <a:rPr lang="en-US" sz="2400" dirty="0"/>
              <a:t> de gris (</a:t>
            </a:r>
            <a:r>
              <a:rPr lang="en-US" sz="2400" dirty="0" err="1"/>
              <a:t>nécessaire</a:t>
            </a:r>
            <a:r>
              <a:rPr lang="en-US" sz="2400" dirty="0"/>
              <a:t> pour SIFT)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Réduction</a:t>
            </a:r>
            <a:r>
              <a:rPr lang="en-US" sz="2400" dirty="0"/>
              <a:t> du bruit (</a:t>
            </a:r>
            <a:r>
              <a:rPr lang="en-US" sz="2400" dirty="0" err="1"/>
              <a:t>supprime</a:t>
            </a:r>
            <a:r>
              <a:rPr lang="en-US" sz="2400" dirty="0"/>
              <a:t> des </a:t>
            </a:r>
            <a:r>
              <a:rPr lang="en-US" sz="2400" dirty="0" err="1"/>
              <a:t>détails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Egalisation</a:t>
            </a:r>
            <a:r>
              <a:rPr lang="en-US" sz="2400" dirty="0"/>
              <a:t> </a:t>
            </a:r>
            <a:r>
              <a:rPr lang="en-US" sz="2400" dirty="0" err="1"/>
              <a:t>d’histogramme</a:t>
            </a:r>
            <a:r>
              <a:rPr lang="en-US" sz="2400" dirty="0"/>
              <a:t> (</a:t>
            </a:r>
            <a:r>
              <a:rPr lang="en-US" sz="2400" dirty="0" err="1"/>
              <a:t>améliore</a:t>
            </a:r>
            <a:r>
              <a:rPr lang="en-US" sz="2400" dirty="0"/>
              <a:t> le </a:t>
            </a:r>
            <a:r>
              <a:rPr lang="en-US" sz="2400" dirty="0" err="1"/>
              <a:t>contraste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Floutage</a:t>
            </a:r>
            <a:r>
              <a:rPr lang="en-US" sz="2400" dirty="0"/>
              <a:t> (</a:t>
            </a:r>
            <a:r>
              <a:rPr lang="en-US" sz="2400" dirty="0" err="1"/>
              <a:t>supprime</a:t>
            </a:r>
            <a:r>
              <a:rPr lang="en-US" sz="2400" dirty="0"/>
              <a:t> </a:t>
            </a:r>
            <a:r>
              <a:rPr lang="en-US" sz="2400" dirty="0" err="1"/>
              <a:t>davantage</a:t>
            </a:r>
            <a:r>
              <a:rPr lang="en-US" sz="2400" dirty="0"/>
              <a:t> de details)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IMAGES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9BE0C51-F486-607F-BB13-E8F8B289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194" y="1350313"/>
            <a:ext cx="3434076" cy="53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132059"/>
            <a:ext cx="7147470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SIFT (Scale-Invariant Feature Transform) </a:t>
            </a:r>
            <a:r>
              <a:rPr lang="fr-FR" sz="2400" dirty="0"/>
              <a:t>permet de détecter les </a:t>
            </a:r>
            <a:r>
              <a:rPr lang="fr-FR" sz="2400" dirty="0" err="1"/>
              <a:t>features</a:t>
            </a:r>
            <a:r>
              <a:rPr lang="fr-FR" sz="2400" dirty="0"/>
              <a:t> dans une image</a:t>
            </a:r>
            <a:br>
              <a:rPr lang="en-US" sz="2400" dirty="0"/>
            </a:br>
            <a:br>
              <a:rPr lang="en-US" sz="2400" dirty="0"/>
            </a:br>
            <a:r>
              <a:rPr lang="fr-FR" sz="2400" dirty="0"/>
              <a:t>Nombre de </a:t>
            </a:r>
            <a:r>
              <a:rPr lang="fr-FR" sz="2400" dirty="0" err="1"/>
              <a:t>features</a:t>
            </a:r>
            <a:r>
              <a:rPr lang="fr-FR" sz="2400" dirty="0"/>
              <a:t> détectées : 1971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IMAGES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0FD9E1-B8A7-EE7D-5FB0-BA186C744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595335"/>
            <a:ext cx="4677819" cy="48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132059"/>
            <a:ext cx="8742806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CNN (</a:t>
            </a:r>
            <a:r>
              <a:rPr lang="fr-FR" sz="2400" dirty="0" err="1"/>
              <a:t>Convolutional</a:t>
            </a:r>
            <a:r>
              <a:rPr lang="fr-FR" sz="2400" dirty="0"/>
              <a:t> Neural Network) / Transfer Learning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Modèle</a:t>
            </a:r>
            <a:r>
              <a:rPr lang="en-US" sz="2400" dirty="0"/>
              <a:t> VGG-16</a:t>
            </a:r>
            <a:br>
              <a:rPr lang="en-US" sz="2400" dirty="0"/>
            </a:br>
            <a:br>
              <a:rPr lang="en-US" sz="2400" dirty="0"/>
            </a:br>
            <a:r>
              <a:rPr lang="fr-FR" sz="2400" dirty="0"/>
              <a:t>Nombre de </a:t>
            </a:r>
            <a:r>
              <a:rPr lang="fr-FR" sz="2400" dirty="0" err="1"/>
              <a:t>features</a:t>
            </a:r>
            <a:r>
              <a:rPr lang="fr-FR" sz="2400" dirty="0"/>
              <a:t> extraites : 4096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IMAGES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132059"/>
            <a:ext cx="8742806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BERT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ARI 0,34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2) ÉTUDE DE FAISABILITÉ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B4DBFA-59CE-03F2-AB37-5F630360E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067" y="1228623"/>
            <a:ext cx="8210955" cy="5176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5D33A34-3BCA-22B5-AFE4-696A885DD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066" y="1228624"/>
            <a:ext cx="8210955" cy="51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132059"/>
            <a:ext cx="8742806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ARI 0,37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2) ÉTUDE DE FAISABILITÉ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077B7A-2782-44DF-F426-83BAF60D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6" y="1261358"/>
            <a:ext cx="8210955" cy="5171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7F48639-D9B2-53D4-9B39-A46246AC2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435" y="1261359"/>
            <a:ext cx="8210956" cy="51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132059"/>
            <a:ext cx="8742806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VGG-16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ARI 0,55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2) ÉTUDE DE FAISABILITÉ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ED5D25-C1D4-ADE5-A821-08EDCE74D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304" y="1228623"/>
            <a:ext cx="8210956" cy="51761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B58AA5-02E4-25B6-B7F6-79047C8FE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320" y="1228624"/>
            <a:ext cx="8221940" cy="51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8" y="1142336"/>
            <a:ext cx="11760712" cy="410866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+mj-lt"/>
                <a:cs typeface="+mj-lt"/>
              </a:rPr>
              <a:t>I) </a:t>
            </a:r>
            <a:r>
              <a:rPr lang="en-US" sz="2400" dirty="0" err="1">
                <a:ea typeface="+mj-lt"/>
                <a:cs typeface="+mj-lt"/>
              </a:rPr>
              <a:t>Automatiser</a:t>
            </a:r>
            <a:r>
              <a:rPr lang="en-US" sz="2400" dirty="0">
                <a:ea typeface="+mj-lt"/>
                <a:cs typeface="+mj-lt"/>
              </a:rPr>
              <a:t> attribution de </a:t>
            </a:r>
            <a:r>
              <a:rPr lang="en-US" sz="2400" dirty="0" err="1">
                <a:ea typeface="+mj-lt"/>
                <a:cs typeface="+mj-lt"/>
              </a:rPr>
              <a:t>catégories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	1) </a:t>
            </a:r>
            <a:r>
              <a:rPr lang="en-US" sz="2400" dirty="0" err="1">
                <a:ea typeface="+mj-lt"/>
                <a:cs typeface="+mj-lt"/>
              </a:rPr>
              <a:t>Prétraitement</a:t>
            </a:r>
            <a:r>
              <a:rPr lang="en-US" sz="2400" dirty="0">
                <a:ea typeface="+mj-lt"/>
                <a:cs typeface="+mj-lt"/>
              </a:rPr>
              <a:t> des données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		</a:t>
            </a:r>
            <a:r>
              <a:rPr lang="en-US" sz="2400" dirty="0" err="1">
                <a:ea typeface="+mj-lt"/>
                <a:cs typeface="+mj-lt"/>
              </a:rPr>
              <a:t>i</a:t>
            </a:r>
            <a:r>
              <a:rPr lang="en-US" sz="2400" dirty="0">
                <a:ea typeface="+mj-lt"/>
                <a:cs typeface="+mj-lt"/>
              </a:rPr>
              <a:t>) Descriptions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		ii) Images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	2) Etude de </a:t>
            </a:r>
            <a:r>
              <a:rPr lang="en-US" sz="2400" dirty="0" err="1">
                <a:ea typeface="+mj-lt"/>
                <a:cs typeface="+mj-lt"/>
              </a:rPr>
              <a:t>faisabilité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	3) Classification </a:t>
            </a:r>
            <a:r>
              <a:rPr lang="en-US" sz="2400" dirty="0" err="1">
                <a:ea typeface="+mj-lt"/>
                <a:cs typeface="+mj-lt"/>
              </a:rPr>
              <a:t>supervisée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II) </a:t>
            </a:r>
            <a:r>
              <a:rPr lang="en-US" sz="2400" dirty="0" err="1">
                <a:ea typeface="+mj-lt"/>
                <a:cs typeface="+mj-lt"/>
              </a:rPr>
              <a:t>Elargir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gamme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dirty="0" err="1">
                <a:ea typeface="+mj-lt"/>
                <a:cs typeface="+mj-lt"/>
              </a:rPr>
              <a:t>produits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	&gt; </a:t>
            </a:r>
            <a:r>
              <a:rPr lang="en-US" sz="2400" dirty="0" err="1">
                <a:ea typeface="+mj-lt"/>
                <a:cs typeface="+mj-lt"/>
              </a:rPr>
              <a:t>Collecte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produits</a:t>
            </a:r>
            <a:r>
              <a:rPr lang="en-US" sz="2400" dirty="0">
                <a:ea typeface="+mj-lt"/>
                <a:cs typeface="+mj-lt"/>
              </a:rPr>
              <a:t> via API </a:t>
            </a:r>
            <a:r>
              <a:rPr lang="en-US" sz="2400" dirty="0" err="1">
                <a:ea typeface="+mj-lt"/>
                <a:cs typeface="+mj-lt"/>
              </a:rPr>
              <a:t>Edamam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216371" y="423333"/>
            <a:ext cx="4310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RAPPEL DE LA PROBLEMATIQUE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9" y="1132060"/>
            <a:ext cx="11758381" cy="438352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4 approches :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Approche simple par préparation initiale de l'ensemble des images avant classification supervisée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Approche par </a:t>
            </a:r>
            <a:r>
              <a:rPr lang="fr-FR" sz="2400" dirty="0" err="1"/>
              <a:t>ImageDataGenerator</a:t>
            </a:r>
            <a:r>
              <a:rPr lang="fr-FR" sz="2400" dirty="0"/>
              <a:t> avec data augmentation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Approche par </a:t>
            </a:r>
            <a:r>
              <a:rPr lang="fr-FR" sz="2400" dirty="0" err="1"/>
              <a:t>DataSet</a:t>
            </a:r>
            <a:r>
              <a:rPr lang="fr-FR" sz="2400" dirty="0"/>
              <a:t> sans data augmentation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Approche par </a:t>
            </a:r>
            <a:r>
              <a:rPr lang="fr-FR" sz="2400" dirty="0" err="1"/>
              <a:t>DataSet</a:t>
            </a:r>
            <a:r>
              <a:rPr lang="fr-FR" sz="2400" dirty="0"/>
              <a:t> avec data augmentation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 3) CLASSIFICATION SUPERVISÉE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9" y="1132060"/>
            <a:ext cx="11758381" cy="438352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Train (80%), validation (10%), test (10%) du jeu de données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Data augmentation (pour approches 2 et 4) :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- 20% de rotation,</a:t>
            </a:r>
            <a:br>
              <a:rPr lang="fr-FR" sz="2400" dirty="0"/>
            </a:br>
            <a:r>
              <a:rPr lang="fr-FR" sz="2400" dirty="0"/>
              <a:t>- 20% de translation horizontale et verticale</a:t>
            </a:r>
            <a:br>
              <a:rPr lang="fr-FR" sz="2400" dirty="0"/>
            </a:br>
            <a:r>
              <a:rPr lang="fr-FR" sz="2400" dirty="0"/>
              <a:t>- Flip horizontal</a:t>
            </a:r>
            <a:br>
              <a:rPr lang="fr-FR" sz="2400" dirty="0"/>
            </a:br>
            <a:r>
              <a:rPr lang="fr-FR" sz="2400" dirty="0"/>
              <a:t>- 20% de zoom</a:t>
            </a:r>
            <a:br>
              <a:rPr lang="fr-FR" sz="2400" dirty="0"/>
            </a:br>
            <a:br>
              <a:rPr lang="en-US" sz="2400" dirty="0"/>
            </a:br>
            <a:r>
              <a:rPr lang="en-US" sz="2400" dirty="0"/>
              <a:t>Data augmentation </a:t>
            </a:r>
            <a:r>
              <a:rPr lang="en-US" sz="2400" dirty="0" err="1"/>
              <a:t>appliquée</a:t>
            </a:r>
            <a:r>
              <a:rPr lang="en-US" sz="2400" dirty="0"/>
              <a:t> sur le training set </a:t>
            </a:r>
            <a:r>
              <a:rPr lang="en-US" sz="2400" dirty="0" err="1"/>
              <a:t>uniquement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 3) CLASSIFICATION SUPERVISÉE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 3) CLASSIFICATION SUPERVISÉE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7CC05F-4DE6-64EF-AFCF-83CD5E59C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664" y="1897810"/>
            <a:ext cx="9171479" cy="36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II) ÉLARGIR GAMME DE PRODUITS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&gt; COLLECTE PRODUITS VIA API EDAMAM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94A96-6B2E-87B4-4D65-16FB4094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9" y="1132060"/>
            <a:ext cx="11758381" cy="438352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Extraire 10 produits à base de champagne via l’API </a:t>
            </a:r>
            <a:r>
              <a:rPr lang="fr-FR" sz="2400" dirty="0" err="1"/>
              <a:t>Edamam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Enregistrer les données </a:t>
            </a:r>
            <a:r>
              <a:rPr lang="fr-FR" sz="2400" dirty="0" err="1"/>
              <a:t>foodId</a:t>
            </a:r>
            <a:r>
              <a:rPr lang="fr-FR" sz="2400" dirty="0"/>
              <a:t>, label, </a:t>
            </a:r>
            <a:r>
              <a:rPr lang="fr-FR" sz="2400" dirty="0" err="1"/>
              <a:t>category</a:t>
            </a:r>
            <a:r>
              <a:rPr lang="fr-FR" sz="2400" dirty="0"/>
              <a:t>, </a:t>
            </a:r>
            <a:r>
              <a:rPr lang="fr-FR" sz="2400" dirty="0" err="1"/>
              <a:t>foodContentsLabel</a:t>
            </a:r>
            <a:r>
              <a:rPr lang="fr-FR" sz="2400" dirty="0"/>
              <a:t> et image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en-US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A13811-AD6E-C73A-26A3-B2ED68B63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9" y="2475665"/>
            <a:ext cx="11475592" cy="39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II) ÉLARGIR GAMME DE PRODUITS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&gt; COLLECTE PRODUITS VIA API EDAMAM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94A96-6B2E-87B4-4D65-16FB4094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9" y="1132059"/>
            <a:ext cx="11758381" cy="516173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200" dirty="0"/>
              <a:t>Point RGPD :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- </a:t>
            </a:r>
            <a:r>
              <a:rPr lang="fr-FR" sz="2200" b="1" dirty="0"/>
              <a:t>Transparence</a:t>
            </a:r>
            <a:r>
              <a:rPr lang="fr-FR" sz="2200" dirty="0"/>
              <a:t> sur l’utilisation que j’allais faire des données au moment de l’enregistrement pour obtenir une clé API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- </a:t>
            </a:r>
            <a:r>
              <a:rPr lang="fr-FR" sz="2200" b="1" dirty="0"/>
              <a:t>Limitation des finalités</a:t>
            </a:r>
            <a:r>
              <a:rPr lang="fr-FR" sz="2200" dirty="0"/>
              <a:t>, les données ne seront pas utilisées en dehors du cadre de ce projet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- </a:t>
            </a:r>
            <a:r>
              <a:rPr lang="fr-FR" sz="2200" b="1" dirty="0"/>
              <a:t>Minimisation des données</a:t>
            </a:r>
            <a:r>
              <a:rPr lang="fr-FR" sz="2200" dirty="0"/>
              <a:t>, les données ont été filtrées par ingrédient (champagne) et champs nécessaires uniquement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- </a:t>
            </a:r>
            <a:r>
              <a:rPr lang="fr-FR" sz="2200" b="1" dirty="0"/>
              <a:t>Exactitude des données</a:t>
            </a:r>
            <a:r>
              <a:rPr lang="fr-FR" sz="2200" dirty="0"/>
              <a:t>, les données n’ont subi aucune transformation de ma part après extraction</a:t>
            </a:r>
            <a:br>
              <a:rPr lang="fr-FR" sz="2200" dirty="0"/>
            </a:br>
            <a:br>
              <a:rPr lang="fr-FR" sz="2200" dirty="0"/>
            </a:br>
            <a:r>
              <a:rPr lang="fr-FR" sz="2200" dirty="0"/>
              <a:t>- </a:t>
            </a:r>
            <a:r>
              <a:rPr lang="fr-FR" sz="2200" b="1" dirty="0"/>
              <a:t>Limitation de conservation</a:t>
            </a:r>
            <a:r>
              <a:rPr lang="fr-FR" sz="2200" dirty="0"/>
              <a:t>, les données ne sont conservées que pour la durée du projet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8649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98006" y="344899"/>
            <a:ext cx="54353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94A96-6B2E-87B4-4D65-16FB4094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9" y="1132059"/>
            <a:ext cx="11758381" cy="516173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Etude de </a:t>
            </a:r>
            <a:r>
              <a:rPr lang="en-US" sz="2400" dirty="0" err="1"/>
              <a:t>faisabilité</a:t>
            </a:r>
            <a:r>
              <a:rPr lang="en-US" sz="2400" dirty="0"/>
              <a:t> </a:t>
            </a:r>
            <a:r>
              <a:rPr lang="en-US" sz="2400" dirty="0" err="1"/>
              <a:t>concluante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 </a:t>
            </a:r>
            <a:r>
              <a:rPr lang="en-US" sz="2400" dirty="0" err="1"/>
              <a:t>modèle</a:t>
            </a:r>
            <a:r>
              <a:rPr lang="en-US" sz="2400" dirty="0"/>
              <a:t> a </a:t>
            </a:r>
            <a:r>
              <a:rPr lang="en-US" sz="2400" dirty="0" err="1"/>
              <a:t>été</a:t>
            </a:r>
            <a:r>
              <a:rPr lang="en-US" sz="2400" dirty="0"/>
              <a:t> </a:t>
            </a:r>
            <a:r>
              <a:rPr lang="en-US" sz="2400" dirty="0" err="1"/>
              <a:t>recommandé</a:t>
            </a:r>
            <a:r>
              <a:rPr lang="en-US" sz="2400" dirty="0"/>
              <a:t> pour la classification </a:t>
            </a:r>
            <a:r>
              <a:rPr lang="en-US" sz="2400" dirty="0" err="1"/>
              <a:t>supervisée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10 </a:t>
            </a:r>
            <a:r>
              <a:rPr lang="en-US" sz="2400" dirty="0" err="1"/>
              <a:t>produits</a:t>
            </a:r>
            <a:r>
              <a:rPr lang="en-US" sz="2400" dirty="0"/>
              <a:t> à base de champagne extraits de </a:t>
            </a:r>
            <a:r>
              <a:rPr lang="en-US" sz="2400" dirty="0" err="1"/>
              <a:t>l’API</a:t>
            </a:r>
            <a:r>
              <a:rPr lang="en-US" sz="2400" dirty="0"/>
              <a:t> </a:t>
            </a:r>
            <a:r>
              <a:rPr lang="en-US" sz="2400" dirty="0" err="1"/>
              <a:t>Edamam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Principes du RGPD </a:t>
            </a:r>
            <a:r>
              <a:rPr lang="en-US" sz="2400" dirty="0" err="1"/>
              <a:t>respectés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00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8" y="1142335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+mj-lt"/>
                <a:cs typeface="+mj-lt"/>
              </a:rPr>
              <a:t>Jeu de données de 1050 </a:t>
            </a:r>
            <a:r>
              <a:rPr lang="en-US" sz="2400" dirty="0" err="1">
                <a:ea typeface="+mj-lt"/>
                <a:cs typeface="+mj-lt"/>
              </a:rPr>
              <a:t>lignes</a:t>
            </a:r>
            <a:r>
              <a:rPr lang="en-US" sz="2400" dirty="0">
                <a:ea typeface="+mj-lt"/>
                <a:cs typeface="+mj-lt"/>
              </a:rPr>
              <a:t> et 15 </a:t>
            </a:r>
            <a:r>
              <a:rPr lang="en-US" sz="2400" dirty="0" err="1">
                <a:ea typeface="+mj-lt"/>
                <a:cs typeface="+mj-lt"/>
              </a:rPr>
              <a:t>colonnes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Même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nombre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d’images</a:t>
            </a:r>
            <a:r>
              <a:rPr lang="en-US" sz="2400" dirty="0">
                <a:ea typeface="+mj-lt"/>
                <a:cs typeface="+mj-lt"/>
              </a:rPr>
              <a:t> et </a:t>
            </a:r>
            <a:r>
              <a:rPr lang="en-US" sz="2400" dirty="0" err="1">
                <a:ea typeface="+mj-lt"/>
                <a:cs typeface="+mj-lt"/>
              </a:rPr>
              <a:t>noms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correspondants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7 </a:t>
            </a:r>
            <a:r>
              <a:rPr lang="en-US" sz="2400" dirty="0" err="1">
                <a:ea typeface="+mj-lt"/>
                <a:cs typeface="+mj-lt"/>
              </a:rPr>
              <a:t>catégories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dirty="0" err="1">
                <a:ea typeface="+mj-lt"/>
                <a:cs typeface="+mj-lt"/>
              </a:rPr>
              <a:t>produits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150 </a:t>
            </a:r>
            <a:r>
              <a:rPr lang="en-US" sz="2400" dirty="0" err="1">
                <a:ea typeface="+mj-lt"/>
                <a:cs typeface="+mj-lt"/>
              </a:rPr>
              <a:t>produits</a:t>
            </a:r>
            <a:r>
              <a:rPr lang="en-US" sz="2400" dirty="0">
                <a:ea typeface="+mj-lt"/>
                <a:cs typeface="+mj-lt"/>
              </a:rPr>
              <a:t> par </a:t>
            </a:r>
            <a:r>
              <a:rPr lang="en-US" sz="2400" dirty="0" err="1">
                <a:ea typeface="+mj-lt"/>
                <a:cs typeface="+mj-lt"/>
              </a:rPr>
              <a:t>catégorie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219308" y="220912"/>
            <a:ext cx="5402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CATEGORIES</a:t>
            </a:r>
          </a:p>
          <a:p>
            <a:r>
              <a:rPr lang="fr-FR" dirty="0"/>
              <a:t>	</a:t>
            </a:r>
            <a:r>
              <a:rPr lang="en-US" sz="1800" dirty="0">
                <a:ea typeface="+mj-lt"/>
                <a:cs typeface="+mj-lt"/>
              </a:rPr>
              <a:t> 1) PRÉTRAITEMENT DES DONNÉES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Brute :</a:t>
            </a:r>
            <a:r>
              <a:rPr lang="en-US" sz="2400" dirty="0"/>
              <a:t> “Buy </a:t>
            </a:r>
            <a:r>
              <a:rPr lang="en-US" sz="2400" dirty="0" err="1"/>
              <a:t>Uberlyfe</a:t>
            </a:r>
            <a:r>
              <a:rPr lang="en-US" sz="2400" dirty="0"/>
              <a:t> Large Vinyl Sticker for Rs.595 online. </a:t>
            </a:r>
            <a:r>
              <a:rPr lang="en-US" sz="2400" dirty="0" err="1"/>
              <a:t>Uberlyfe</a:t>
            </a:r>
            <a:r>
              <a:rPr lang="en-US" sz="2400" dirty="0"/>
              <a:t> Large Vinyl Sticker at best prices with FREE shipping &amp; cash on delivery. Only Genuine Products. 30 Day Replacement Guarantee.”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1FFA06-C1E5-F65F-F99C-6FCCE119B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911" y="3251757"/>
            <a:ext cx="9658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Propre :</a:t>
            </a:r>
            <a:r>
              <a:rPr lang="en-US" sz="2400" dirty="0"/>
              <a:t> “buy </a:t>
            </a:r>
            <a:r>
              <a:rPr lang="en-US" sz="2400" dirty="0" err="1"/>
              <a:t>uberlyfe</a:t>
            </a:r>
            <a:r>
              <a:rPr lang="en-US" sz="2400" dirty="0"/>
              <a:t> large vinyl sticker rs595 online </a:t>
            </a:r>
            <a:r>
              <a:rPr lang="en-US" sz="2400" dirty="0" err="1"/>
              <a:t>uberlyfe</a:t>
            </a:r>
            <a:r>
              <a:rPr lang="en-US" sz="2400" dirty="0"/>
              <a:t> large vinyl sticker best prices free shipping cash delivery genuine products 30 day replacement guarantee”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6823DB-9FE4-988B-F0DE-BE9746E9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911" y="3251757"/>
            <a:ext cx="9582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2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Stemming :</a:t>
            </a:r>
            <a:r>
              <a:rPr lang="en-US" sz="2400" dirty="0"/>
              <a:t> 'buy', '</a:t>
            </a:r>
            <a:r>
              <a:rPr lang="en-US" sz="2400" dirty="0" err="1"/>
              <a:t>uberlyf</a:t>
            </a:r>
            <a:r>
              <a:rPr lang="en-US" sz="2400" dirty="0"/>
              <a:t>', '</a:t>
            </a:r>
            <a:r>
              <a:rPr lang="en-US" sz="2400" dirty="0" err="1"/>
              <a:t>larg</a:t>
            </a:r>
            <a:r>
              <a:rPr lang="en-US" sz="2400" dirty="0"/>
              <a:t>', 'vinyl', 'sticker', 'rs595', '</a:t>
            </a:r>
            <a:r>
              <a:rPr lang="en-US" sz="2400" dirty="0" err="1"/>
              <a:t>onlin</a:t>
            </a:r>
            <a:r>
              <a:rPr lang="en-US" sz="2400" dirty="0"/>
              <a:t>', '</a:t>
            </a:r>
            <a:r>
              <a:rPr lang="en-US" sz="2400" dirty="0" err="1"/>
              <a:t>uberlyf</a:t>
            </a:r>
            <a:r>
              <a:rPr lang="en-US" sz="2400" dirty="0"/>
              <a:t>', '</a:t>
            </a:r>
            <a:r>
              <a:rPr lang="en-US" sz="2400" dirty="0" err="1"/>
              <a:t>larg</a:t>
            </a:r>
            <a:r>
              <a:rPr lang="en-US" sz="2400" dirty="0"/>
              <a:t>', 'vinyl', 'sticker', 'best', 'price', 'free', 'ship', 'cash', '</a:t>
            </a:r>
            <a:r>
              <a:rPr lang="en-US" sz="2400" dirty="0" err="1"/>
              <a:t>deliveri</a:t>
            </a:r>
            <a:r>
              <a:rPr lang="en-US" sz="2400" dirty="0"/>
              <a:t>', '</a:t>
            </a:r>
            <a:r>
              <a:rPr lang="en-US" sz="2400" dirty="0" err="1"/>
              <a:t>genuin</a:t>
            </a:r>
            <a:r>
              <a:rPr lang="en-US" sz="2400" dirty="0"/>
              <a:t>', 'product', '30', 'day', '</a:t>
            </a:r>
            <a:r>
              <a:rPr lang="en-US" sz="2400" dirty="0" err="1"/>
              <a:t>replac</a:t>
            </a:r>
            <a:r>
              <a:rPr lang="en-US" sz="2400" dirty="0"/>
              <a:t>', '</a:t>
            </a:r>
            <a:r>
              <a:rPr lang="en-US" sz="2400" dirty="0" err="1"/>
              <a:t>guarante</a:t>
            </a:r>
            <a:r>
              <a:rPr lang="en-US" sz="2400" dirty="0"/>
              <a:t>'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70EC4F-AC09-46BC-3A56-56187597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911" y="3200661"/>
            <a:ext cx="9582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Lemming :</a:t>
            </a:r>
            <a:r>
              <a:rPr lang="en-US" sz="2400" dirty="0"/>
              <a:t> 'buy', '</a:t>
            </a:r>
            <a:r>
              <a:rPr lang="en-US" sz="2400" dirty="0" err="1"/>
              <a:t>uberlyfe</a:t>
            </a:r>
            <a:r>
              <a:rPr lang="en-US" sz="2400" dirty="0"/>
              <a:t>', 'large', 'vinyl', 'sticker', 'rs595', 'online', '</a:t>
            </a:r>
            <a:r>
              <a:rPr lang="en-US" sz="2400" dirty="0" err="1"/>
              <a:t>uberlyfe</a:t>
            </a:r>
            <a:r>
              <a:rPr lang="en-US" sz="2400" dirty="0"/>
              <a:t>', 'large', 'vinyl', 'sticker', 'best', 'price', 'free', 'shipping', 'cash', 'delivery', 'genuine', 'product', '30', 'day', 'replacement', 'guarantee'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359CDA-7D1C-3E9A-A2D5-F8B4A98B9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83" y="3173936"/>
            <a:ext cx="9582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3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On retire les mots qui </a:t>
            </a:r>
            <a:r>
              <a:rPr lang="en-US" sz="2400" dirty="0" err="1"/>
              <a:t>reviennent</a:t>
            </a:r>
            <a:r>
              <a:rPr lang="en-US" sz="2400" dirty="0"/>
              <a:t> trop peu (bruit) </a:t>
            </a:r>
            <a:r>
              <a:rPr lang="en-US" sz="2400" dirty="0" err="1"/>
              <a:t>ou</a:t>
            </a:r>
            <a:r>
              <a:rPr lang="en-US" sz="2400" dirty="0"/>
              <a:t> trop </a:t>
            </a:r>
            <a:r>
              <a:rPr lang="en-US" sz="2400" dirty="0" err="1"/>
              <a:t>souvent</a:t>
            </a:r>
            <a:r>
              <a:rPr lang="en-US" sz="2400" dirty="0"/>
              <a:t> (peu </a:t>
            </a:r>
            <a:r>
              <a:rPr lang="en-US" sz="2400" dirty="0" err="1"/>
              <a:t>informatifs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B2AE7B-37FC-D780-93E7-EBBFE0BD3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285" y="2341428"/>
            <a:ext cx="6597481" cy="42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0" y="1350313"/>
            <a:ext cx="11760712" cy="380288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Est-ce qu’on supprime tous les mots qui reviennent plus de 380 fois ?</a:t>
            </a:r>
            <a:br>
              <a:rPr lang="fr-FR" sz="2400" dirty="0"/>
            </a:br>
            <a:br>
              <a:rPr lang="fr-FR" sz="2400" u="sng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167730" y="173291"/>
            <a:ext cx="54353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a typeface="+mj-lt"/>
                <a:cs typeface="+mj-lt"/>
              </a:rPr>
              <a:t>I) AUTOMATISER ATTRIBUTION DE CATÉGORIES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1) PRÉTRAITEMENT DES DONNÉES</a:t>
            </a:r>
            <a:br>
              <a:rPr lang="en-US" sz="1800" dirty="0">
                <a:ea typeface="+mj-lt"/>
                <a:cs typeface="+mj-lt"/>
              </a:rPr>
            </a:br>
            <a:r>
              <a:rPr lang="en-US" sz="1800" dirty="0">
                <a:ea typeface="+mj-lt"/>
                <a:cs typeface="+mj-lt"/>
              </a:rPr>
              <a:t>		</a:t>
            </a:r>
            <a:r>
              <a:rPr lang="en-US" sz="1800" dirty="0" err="1">
                <a:ea typeface="+mj-lt"/>
                <a:cs typeface="+mj-lt"/>
              </a:rPr>
              <a:t>i</a:t>
            </a:r>
            <a:r>
              <a:rPr lang="en-US" sz="1800" dirty="0">
                <a:ea typeface="+mj-lt"/>
                <a:cs typeface="+mj-lt"/>
              </a:rPr>
              <a:t>) DESCRIPTIONS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5E1D6E-1AA6-6D50-F354-B71EA0CF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082" y="-9348"/>
            <a:ext cx="1117018" cy="11414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37CE09-143C-F439-24A0-1030C77C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22" y="2248320"/>
            <a:ext cx="9526620" cy="43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1059</TotalTime>
  <Words>1943</Words>
  <Application>Microsoft Office PowerPoint</Application>
  <PresentationFormat>Grand écran</PresentationFormat>
  <Paragraphs>106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Wingdings 3</vt:lpstr>
      <vt:lpstr>Ion</vt:lpstr>
      <vt:lpstr>Présentation PowerPoint</vt:lpstr>
      <vt:lpstr>I) Automatiser attribution de catégories  1) Prétraitement des données   i) Descriptions   ii) Images  2) Etude de faisabilité  3) Classification supervisée   II) Elargir gamme de produits  &gt; Collecte produits via API Edamam</vt:lpstr>
      <vt:lpstr>Jeu de données de 1050 lignes et 15 colonnes  Même nombre d’images et noms correspondants  7 catégories de produits  150 produits par catégorie</vt:lpstr>
      <vt:lpstr>Brute : “Buy Uberlyfe Large Vinyl Sticker for Rs.595 online. Uberlyfe Large Vinyl Sticker at best prices with FREE shipping &amp; cash on delivery. Only Genuine Products. 30 Day Replacement Guarantee.”       </vt:lpstr>
      <vt:lpstr>Propre : “buy uberlyfe large vinyl sticker rs595 online uberlyfe large vinyl sticker best prices free shipping cash delivery genuine products 30 day replacement guarantee”       </vt:lpstr>
      <vt:lpstr>Stemming : 'buy', 'uberlyf', 'larg', 'vinyl', 'sticker', 'rs595', 'onlin', 'uberlyf', 'larg', 'vinyl', 'sticker', 'best', 'price', 'free', 'ship', 'cash', 'deliveri', 'genuin', 'product', '30', 'day', 'replac', 'guarante'       </vt:lpstr>
      <vt:lpstr>Lemming : 'buy', 'uberlyfe', 'large', 'vinyl', 'sticker', 'rs595', 'online', 'uberlyfe', 'large', 'vinyl', 'sticker', 'best', 'price', 'free', 'shipping', 'cash', 'delivery', 'genuine', 'product', '30', 'day', 'replacement', 'guarantee'       </vt:lpstr>
      <vt:lpstr>On retire les mots qui reviennent trop peu (bruit) ou trop souvent (peu informatifs)        </vt:lpstr>
      <vt:lpstr>Est-ce qu’on supprime tous les mots qui reviennent plus de 380 fois ?         </vt:lpstr>
      <vt:lpstr>Final : 'large', 'vinyl', 'sticker', 'large', 'vinyl', 'sticker', 'best’        </vt:lpstr>
      <vt:lpstr>Wordcloud par categories pour afficher les 10 mots les plus frequents :        </vt:lpstr>
      <vt:lpstr>Extraction de features – Bag-of-words   Comptage simple             TF-IDF    </vt:lpstr>
      <vt:lpstr>Extraction de features – Word/sentence embedding  - Word2Vec  - BERT (Bidirectional Encoder Representations from Transformers)  - USE (Universal Sentence Encoder) </vt:lpstr>
      <vt:lpstr>Conversion en niveaux de gris (nécessaire pour SIFT)  Réduction du bruit (supprime des détails)  Egalisation d’histogramme (améliore le contraste)  Floutage (supprime davantage de details) </vt:lpstr>
      <vt:lpstr>SIFT (Scale-Invariant Feature Transform) permet de détecter les features dans une image  Nombre de features détectées : 1971 </vt:lpstr>
      <vt:lpstr>CNN (Convolutional Neural Network) / Transfer Learning  Modèle VGG-16  Nombre de features extraites : 4096 </vt:lpstr>
      <vt:lpstr>BERT         ARI 0,34 </vt:lpstr>
      <vt:lpstr>USE         ARI 0,37 </vt:lpstr>
      <vt:lpstr>VGG-16         ARI 0,55 </vt:lpstr>
      <vt:lpstr>4 approches :  - Approche simple par préparation initiale de l'ensemble des images avant classification supervisée  - Approche par ImageDataGenerator avec data augmentation  - Approche par DataSet sans data augmentation  - Approche par DataSet avec data augmentation </vt:lpstr>
      <vt:lpstr>Train (80%), validation (10%), test (10%) du jeu de données  Data augmentation (pour approches 2 et 4) :  - 20% de rotation, - 20% de translation horizontale et verticale - Flip horizontal - 20% de zoom  Data augmentation appliquée sur le training set uniquement</vt:lpstr>
      <vt:lpstr>Présentation PowerPoint</vt:lpstr>
      <vt:lpstr>Extraire 10 produits à base de champagne via l’API Edamam  Enregistrer les données foodId, label, category, foodContentsLabel et image          </vt:lpstr>
      <vt:lpstr>Point RGPD :  - Transparence sur l’utilisation que j’allais faire des données au moment de l’enregistrement pour obtenir une clé API  - Limitation des finalités, les données ne seront pas utilisées en dehors du cadre de ce projet  - Minimisation des données, les données ont été filtrées par ingrédient (champagne) et champs nécessaires uniquement  - Exactitude des données, les données n’ont subi aucune transformation de ma part après extraction  - Limitation de conservation, les données ne sont conservées que pour la durée du projet</vt:lpstr>
      <vt:lpstr>Etude de faisabilité concluante  Un modèle a été recommandé pour la classification supervisée  10 produits à base de champagne extraits de l’API Edamam  Principes du RGPD respectés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Quentin Veynacther</cp:lastModifiedBy>
  <cp:revision>2285</cp:revision>
  <dcterms:created xsi:type="dcterms:W3CDTF">2022-07-30T00:02:45Z</dcterms:created>
  <dcterms:modified xsi:type="dcterms:W3CDTF">2024-10-05T17:47:47Z</dcterms:modified>
</cp:coreProperties>
</file>